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Default Extension="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019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98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300" r:id="rId25"/>
    <p:sldId id="284" r:id="rId26"/>
    <p:sldId id="285" r:id="rId27"/>
    <p:sldId id="286" r:id="rId28"/>
    <p:sldId id="287" r:id="rId29"/>
    <p:sldId id="288" r:id="rId30"/>
    <p:sldId id="289" r:id="rId31"/>
    <p:sldId id="299" r:id="rId32"/>
    <p:sldId id="258" r:id="rId33"/>
    <p:sldId id="271" r:id="rId34"/>
    <p:sldId id="272" r:id="rId35"/>
    <p:sldId id="273" r:id="rId36"/>
    <p:sldId id="274" r:id="rId37"/>
    <p:sldId id="290" r:id="rId38"/>
    <p:sldId id="291" r:id="rId39"/>
    <p:sldId id="292" r:id="rId40"/>
    <p:sldId id="293" r:id="rId41"/>
    <p:sldId id="294" r:id="rId42"/>
    <p:sldId id="295" r:id="rId43"/>
    <p:sldId id="297" r:id="rId44"/>
    <p:sldId id="296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>
        <p:scale>
          <a:sx n="95" d="100"/>
          <a:sy n="95" d="100"/>
        </p:scale>
        <p:origin x="-6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BBCCC-05A9-E34C-B1AC-B194CEBBC9B8}" type="datetimeFigureOut">
              <a:rPr lang="en-US" smtClean="0"/>
              <a:t>1/28/13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4A060-D1F9-0343-B396-1059F0938A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1B977-E12E-5C49-804A-E96F695CF8C5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AB121-255A-5E4F-9980-9C5BE93D4A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apologies if you've seen an earlier version of this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AB121-255A-5E4F-9980-9C5BE93D4A6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45 years of bickering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AB121-255A-5E4F-9980-9C5BE93D4A6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many OO guides for these languages tell you to avoid 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AB121-255A-5E4F-9980-9C5BE93D4A6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many OO guides</a:t>
            </a:r>
            <a:r>
              <a:rPr lang="en-US" baseline="0" dirty="0" smtClean="0"/>
              <a:t> for these languages tell you to eagerly embrace their alternative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AB121-255A-5E4F-9980-9C5BE93D4A6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used to mitigate the risk of inheritance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AB121-255A-5E4F-9980-9C5BE93D4A6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</a:t>
            </a:r>
            <a:r>
              <a:rPr lang="en-US" baseline="0" dirty="0" smtClean="0"/>
              <a:t> have issues. Delegation sometimes requires a "fake object"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AB121-255A-5E4F-9980-9C5BE93D4A6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ASCII</a:t>
            </a:r>
            <a:r>
              <a:rPr lang="en-US" baseline="0" dirty="0" smtClean="0"/>
              <a:t> "3" is 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AB121-255A-5E4F-9980-9C5BE93D4A6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was asked "can you make</a:t>
            </a:r>
            <a:r>
              <a:rPr lang="en-US" baseline="0" dirty="0" smtClean="0"/>
              <a:t> a simpler example?"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AB121-255A-5E4F-9980-9C5BE93D4A6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AB121-255A-5E4F-9980-9C5BE93D4A6F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03C2-A9EE-4743-99CA-F9C16193199E}" type="datetime1">
              <a:rPr lang="en-US" smtClean="0"/>
              <a:t>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3B23-84B2-BE44-B825-627C5283DDAF}" type="datetime1">
              <a:rPr lang="en-US" smtClean="0"/>
              <a:t>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2608-7F76-5F4A-87DD-7E84E718F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8626-97F7-E245-ACD7-AC4BCA8EF9E6}" type="datetime1">
              <a:rPr lang="en-US" smtClean="0"/>
              <a:t>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2608-7F76-5F4A-87DD-7E84E718F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11CC-48D6-484C-9F82-B9B9AFBAA433}" type="datetime1">
              <a:rPr lang="en-US" smtClean="0"/>
              <a:t>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2608-7F76-5F4A-87DD-7E84E718F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B7A5-8A5D-0748-A62C-422D7ECC8B7F}" type="datetime1">
              <a:rPr lang="en-US" smtClean="0"/>
              <a:t>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440A-E30F-2140-B2D0-ACE0DFD2CF2C}" type="datetime1">
              <a:rPr lang="en-US" smtClean="0"/>
              <a:t>1/28/13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2608-7F76-5F4A-87DD-7E84E718F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E7F2-2C9E-F94E-BEA9-4E054AEBF2CC}" type="datetime1">
              <a:rPr lang="en-US" smtClean="0"/>
              <a:t>1/28/13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2608-7F76-5F4A-87DD-7E84E718F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7BA8-EF96-FB47-9F43-B23A7E39C109}" type="datetime1">
              <a:rPr lang="en-US" smtClean="0"/>
              <a:t>1/28/13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2608-7F76-5F4A-87DD-7E84E718F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7002-8EF8-3F41-BB60-3E1D1696C4D3}" type="datetime1">
              <a:rPr lang="en-US" smtClean="0"/>
              <a:t>1/28/13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2608-7F76-5F4A-87DD-7E84E718F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4A7A-5FE5-BE46-81E9-2C3A67FAD7B4}" type="datetime1">
              <a:rPr lang="en-US" smtClean="0"/>
              <a:t>1/28/13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82CC-08E7-504D-B01E-B33EB6CCE0A3}" type="datetime1">
              <a:rPr lang="en-US" smtClean="0"/>
              <a:t>1/28/13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2608-7F76-5F4A-87DD-7E84E718F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ookman Old Style"/>
              </a:defRPr>
            </a:lvl1pPr>
          </a:lstStyle>
          <a:p>
            <a:fld id="{23BE050B-E36B-8546-9053-0946FBE41441}" type="datetime1">
              <a:rPr lang="en-US" smtClean="0"/>
              <a:t>1/28/13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man Old Style"/>
              </a:defRPr>
            </a:lvl1pPr>
          </a:lstStyle>
          <a:p>
            <a:r>
              <a:rPr lang="en-US" smtClean="0"/>
              <a:t>info@allaroundtheworld.fr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ookman Old Style"/>
              </a:defRPr>
            </a:lvl1pPr>
          </a:lstStyle>
          <a:p>
            <a:fld id="{8D2E2608-7F76-5F4A-87DD-7E84E718FA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AAW20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27850" y="6356350"/>
            <a:ext cx="1758950" cy="3030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ookman Old Styl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Bookman Old Style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Bookman Old Style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Bookman Old Style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Bookman Old Style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Bookman Old Style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OO Systems and Roles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Curtis "Ovid" Poe</a:t>
            </a:r>
          </a:p>
          <a:p>
            <a:r>
              <a:rPr lang="en-US" sz="2800" dirty="0" smtClean="0"/>
              <a:t>http://</a:t>
            </a:r>
            <a:r>
              <a:rPr lang="en-US" sz="2800" dirty="0" err="1" smtClean="0"/>
              <a:t>blogs.perl.org/users/ovid</a:t>
            </a:r>
            <a:r>
              <a:rPr lang="en-US" sz="2800" dirty="0" smtClean="0"/>
              <a:t>/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</a:t>
            </a:r>
            <a:endParaRPr lang="en-US" dirty="0"/>
          </a:p>
        </p:txBody>
      </p:sp>
      <p:pic>
        <p:nvPicPr>
          <p:cNvPr id="4" name="Content Placeholder 3" descr="b_pviv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940" r="-14940"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</a:t>
            </a:r>
            <a:endParaRPr lang="en-US" dirty="0"/>
          </a:p>
        </p:txBody>
      </p:sp>
      <p:pic>
        <p:nvPicPr>
          <p:cNvPr id="4" name="Content Placeholder 3" descr="b_pvi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8161" y="1600200"/>
            <a:ext cx="3227678" cy="4525963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B::PVIV Pseudo-Code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B::PVIV Internals</a:t>
            </a:r>
          </a:p>
          <a:p>
            <a:pPr>
              <a:buNone/>
            </a:pPr>
            <a:endParaRPr lang="en-US" sz="28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bless {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  </a:t>
            </a:r>
            <a:r>
              <a:rPr lang="en-US" sz="28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pv</a:t>
            </a:r>
            <a:r>
              <a:rPr lang="en-US" sz="2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=&gt; 'three', 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# usually '3'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  iv =&gt; 3,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} =&gt; 'B::PVIV';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Numbers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my $number = 3;</a:t>
            </a:r>
          </a:p>
          <a:p>
            <a:pPr>
              <a:buNone/>
            </a:pPr>
            <a:r>
              <a:rPr lang="en-US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$number   += 2</a:t>
            </a: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# &lt;&lt; fits on slide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  <a:sym typeface="Wingdings"/>
              </a:rPr>
              <a:t></a:t>
            </a:r>
            <a:endParaRPr lang="en-US" dirty="0" smtClean="0">
              <a:solidFill>
                <a:srgbClr val="FF0000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say</a:t>
            </a: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&lt;&lt;"END";</a:t>
            </a:r>
          </a:p>
          <a:p>
            <a:pPr>
              <a:buNone/>
            </a:pP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I have $number apples</a:t>
            </a:r>
          </a:p>
          <a:p>
            <a:pPr>
              <a:buNone/>
            </a:pP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END</a:t>
            </a:r>
          </a:p>
          <a:p>
            <a:pPr>
              <a:buNone/>
            </a:pP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err="1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int</a:t>
            </a:r>
            <a:r>
              <a:rPr lang="en-US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number = 3;</a:t>
            </a:r>
          </a:p>
          <a:p>
            <a:pPr>
              <a:buNone/>
            </a:pPr>
            <a:r>
              <a:rPr lang="en-US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number  </a:t>
            </a: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</a:t>
            </a:r>
            <a:r>
              <a:rPr lang="en-US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+= 2;</a:t>
            </a:r>
          </a:p>
          <a:p>
            <a:pPr>
              <a:buNone/>
            </a:pPr>
            <a:r>
              <a:rPr lang="en-US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System.out.println</a:t>
            </a: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(</a:t>
            </a:r>
          </a:p>
          <a:p>
            <a:pPr>
              <a:buNone/>
            </a:pP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  "</a:t>
            </a:r>
            <a:r>
              <a:rPr lang="en-US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I have </a:t>
            </a: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"</a:t>
            </a:r>
          </a:p>
          <a:p>
            <a:pPr>
              <a:buNone/>
            </a:pPr>
            <a:r>
              <a:rPr lang="en-US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</a:t>
            </a: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</a:t>
            </a:r>
            <a:r>
              <a:rPr lang="en-US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+ number</a:t>
            </a: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</a:t>
            </a:r>
          </a:p>
          <a:p>
            <a:pPr>
              <a:buNone/>
            </a:pP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+ " </a:t>
            </a:r>
            <a:r>
              <a:rPr lang="en-US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apples</a:t>
            </a: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"</a:t>
            </a:r>
          </a:p>
          <a:p>
            <a:pPr>
              <a:buNone/>
            </a:pP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)</a:t>
            </a:r>
            <a:r>
              <a:rPr lang="en-US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Pseudo-code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sub </a:t>
            </a:r>
            <a:r>
              <a:rPr lang="en-US" sz="24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B::PV::as_string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{ shift-&gt;</a:t>
            </a:r>
            <a:r>
              <a:rPr lang="en-US" sz="24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pv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} 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sub </a:t>
            </a:r>
            <a:r>
              <a:rPr lang="en-US" sz="24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B::IV::as_string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{ shift-&gt;iv }</a:t>
            </a:r>
          </a:p>
          <a:p>
            <a:pPr>
              <a:buNone/>
            </a:pPr>
            <a:endParaRPr lang="en-US" sz="2400" dirty="0" smtClean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package B::PVIV;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use parent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qw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( B::PV B::IV );</a:t>
            </a:r>
          </a:p>
          <a:p>
            <a:pPr>
              <a:buNone/>
            </a:pPr>
            <a:endParaRPr lang="en-US" sz="2400" dirty="0" smtClean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# later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say $</a:t>
            </a:r>
            <a:r>
              <a:rPr lang="en-US" sz="24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pviv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-&gt;</a:t>
            </a:r>
            <a:r>
              <a:rPr lang="en-US" sz="24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as_string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;           # </a:t>
            </a:r>
            <a:r>
              <a:rPr lang="en-US" sz="24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Str</a:t>
            </a:r>
            <a:endParaRPr lang="en-US" sz="2400" dirty="0" smtClean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say $</a:t>
            </a:r>
            <a:r>
              <a:rPr lang="en-US" sz="24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pviv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-&gt;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B::IV</a:t>
            </a:r>
            <a:r>
              <a:rPr lang="en-US" sz="24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::as_string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;    # </a:t>
            </a:r>
            <a:r>
              <a:rPr lang="en-US" sz="24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Int</a:t>
            </a:r>
            <a:endParaRPr lang="en-US" sz="2400" dirty="0" smtClean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Grow</a:t>
            </a:r>
            <a:endParaRPr lang="en-US" dirty="0"/>
          </a:p>
        </p:txBody>
      </p:sp>
      <p:pic>
        <p:nvPicPr>
          <p:cNvPr id="4" name="Content Placeholder 3" descr="UML_Diagram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527577" y="5319937"/>
            <a:ext cx="607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Credit: </a:t>
            </a:r>
            <a:r>
              <a:rPr lang="en-US" sz="12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Kishorekumar</a:t>
            </a:r>
            <a:r>
              <a:rPr lang="en-US" sz="1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62 http://</a:t>
            </a:r>
            <a:r>
              <a:rPr lang="en-US" sz="12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en.wikipedia.org/wiki/File:UML_Diagrams.jpg</a:t>
            </a:r>
            <a:endParaRPr lang="en-US" sz="1200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Responsibility</a:t>
            </a:r>
          </a:p>
          <a:p>
            <a:pPr lvl="1"/>
            <a:r>
              <a:rPr lang="en-US" dirty="0" smtClean="0"/>
              <a:t>Wants larger classes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sz="3600" b="1" dirty="0" smtClean="0"/>
              <a:t>Versus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Reuse</a:t>
            </a:r>
          </a:p>
          <a:p>
            <a:pPr lvl="1"/>
            <a:r>
              <a:rPr lang="en-US" dirty="0" smtClean="0"/>
              <a:t>Wants smaller classes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8000" dirty="0" smtClean="0"/>
          </a:p>
          <a:p>
            <a:pPr algn="ctr">
              <a:buNone/>
            </a:pPr>
            <a:r>
              <a:rPr lang="en-US" sz="8000" dirty="0" smtClean="0"/>
              <a:t>Decouple!</a:t>
            </a:r>
            <a:endParaRPr lang="en-US" sz="8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</a:p>
          <a:p>
            <a:r>
              <a:rPr lang="en-US" dirty="0" smtClean="0"/>
              <a:t>Delegation</a:t>
            </a:r>
          </a:p>
          <a:p>
            <a:r>
              <a:rPr lang="en-US" dirty="0" err="1" smtClean="0"/>
              <a:t>Mixins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Joke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</a:t>
            </a:r>
          </a:p>
          <a:p>
            <a:pPr lvl="1"/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explode()</a:t>
            </a:r>
          </a:p>
          <a:p>
            <a:pPr lvl="1"/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fuse()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"How" is easy</a:t>
            </a:r>
          </a:p>
          <a:p>
            <a:r>
              <a:rPr lang="en-US" dirty="0" smtClean="0"/>
              <a:t>"Why" is not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Reuse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273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339"/>
                <a:gridCol w="2696129"/>
                <a:gridCol w="405213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/>
                          <a:cs typeface="Courier New"/>
                        </a:rPr>
                        <a:t>Bomb::fuse</a:t>
                      </a:r>
                      <a:r>
                        <a:rPr lang="en-US" dirty="0" smtClean="0">
                          <a:latin typeface="Courier New"/>
                          <a:cs typeface="Courier New"/>
                        </a:rPr>
                        <a:t>()</a:t>
                      </a:r>
                      <a:endParaRPr lang="en-US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Deterministic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/>
                          <a:cs typeface="Courier New"/>
                        </a:rPr>
                        <a:t>Spouse::fuse</a:t>
                      </a:r>
                      <a:r>
                        <a:rPr lang="en-US" dirty="0" smtClean="0">
                          <a:latin typeface="Courier New"/>
                          <a:cs typeface="Courier New"/>
                        </a:rPr>
                        <a:t>()</a:t>
                      </a:r>
                      <a:endParaRPr lang="en-US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Non-deterministic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/>
                          <a:cs typeface="Courier New"/>
                        </a:rPr>
                        <a:t>Bomb::explode</a:t>
                      </a:r>
                      <a:r>
                        <a:rPr lang="en-US" dirty="0" smtClean="0">
                          <a:latin typeface="Courier New"/>
                          <a:cs typeface="Courier New"/>
                        </a:rPr>
                        <a:t>()</a:t>
                      </a:r>
                      <a:endParaRPr lang="en-US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Lethal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/>
                          <a:cs typeface="Courier New"/>
                        </a:rPr>
                        <a:t>Spouse::explode</a:t>
                      </a:r>
                      <a:r>
                        <a:rPr lang="en-US" dirty="0" smtClean="0">
                          <a:latin typeface="Courier New"/>
                          <a:cs typeface="Courier New"/>
                        </a:rPr>
                        <a:t>()</a:t>
                      </a:r>
                      <a:endParaRPr lang="en-US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Wish it was lethal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Ruby </a:t>
            </a:r>
            <a:r>
              <a:rPr lang="en-US" dirty="0" err="1" smtClean="0"/>
              <a:t>Mixins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module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Bomb</a:t>
            </a:r>
          </a:p>
          <a:p>
            <a:pPr>
              <a:buNone/>
            </a:pPr>
            <a:r>
              <a:rPr lang="en-US" sz="2400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def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explode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  puts </a:t>
            </a:r>
            <a:r>
              <a:rPr lang="en-US" sz="20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"Bomb explode"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end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def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fuse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  puts "Bomb fuse"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end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end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module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Spouse 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def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explode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  puts </a:t>
            </a: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"Spouse explode"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end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def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fuse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  puts </a:t>
            </a:r>
            <a:r>
              <a:rPr lang="en-US" sz="20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"Spouse fuse"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end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end</a:t>
            </a:r>
          </a:p>
          <a:p>
            <a:pPr>
              <a:buNone/>
            </a:pPr>
            <a:endParaRPr lang="en-US" sz="2400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Ruby </a:t>
            </a:r>
            <a:r>
              <a:rPr lang="en-US" dirty="0" err="1" smtClean="0"/>
              <a:t>Mixins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class </a:t>
            </a:r>
            <a:r>
              <a:rPr lang="en-US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PracticalJoke</a:t>
            </a:r>
            <a:endParaRPr lang="en-US" dirty="0" smtClean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  include Spouse</a:t>
            </a:r>
          </a:p>
          <a:p>
            <a:pPr>
              <a:buNone/>
            </a:pP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  include Bomb</a:t>
            </a:r>
          </a:p>
          <a:p>
            <a:pPr>
              <a:buNone/>
            </a:pP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end</a:t>
            </a:r>
          </a:p>
          <a:p>
            <a:pPr>
              <a:buNone/>
            </a:pPr>
            <a:endParaRPr lang="en-US" dirty="0" smtClean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joke = </a:t>
            </a:r>
            <a:r>
              <a:rPr lang="en-US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PracticalJoke.new</a:t>
            </a: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()</a:t>
            </a:r>
          </a:p>
          <a:p>
            <a:pPr>
              <a:buNone/>
            </a:pPr>
            <a:r>
              <a:rPr lang="en-US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joke.fuse</a:t>
            </a:r>
            <a:endParaRPr lang="en-US" dirty="0" smtClean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joke.explode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Ruby </a:t>
            </a:r>
            <a:r>
              <a:rPr lang="en-US" dirty="0" err="1" smtClean="0"/>
              <a:t>Mixins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Bomb fuse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Bomb explode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Ruby </a:t>
            </a:r>
            <a:r>
              <a:rPr lang="en-US" dirty="0" err="1" smtClean="0"/>
              <a:t>Mixins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Bomb fuse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Bomb explode</a:t>
            </a:r>
          </a:p>
          <a:p>
            <a:pPr>
              <a:buNone/>
            </a:pPr>
            <a:endParaRPr lang="en-US" sz="2400" dirty="0" smtClean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irb(main):026:0&gt; </a:t>
            </a:r>
            <a:r>
              <a:rPr lang="en-US" sz="24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PracticalJoke.ancestors</a:t>
            </a:r>
            <a:endParaRPr lang="en-US" sz="2400" dirty="0" smtClean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=&gt; [</a:t>
            </a:r>
            <a:r>
              <a:rPr lang="en-US" sz="24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PracticalJoke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, Bomb, Spouse, Object, Kernel]</a:t>
            </a:r>
            <a:endParaRPr lang="en-US" sz="2400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Moose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package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Bomb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use </a:t>
            </a:r>
            <a:r>
              <a:rPr lang="en-US" sz="24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Moose::Role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2400" dirty="0" smtClean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sub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fuse 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say "Bomb explode"; 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endParaRPr lang="en-US" sz="2400" dirty="0" smtClean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sub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explode 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{ 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say "Bomb fuse"; 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package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Spouse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use </a:t>
            </a:r>
            <a:r>
              <a:rPr lang="en-US" sz="24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Moose::Role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2400" dirty="0" smtClean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sub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fuse 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{ 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say "</a:t>
            </a:r>
            <a:r>
              <a:rPr lang="en-US" sz="20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Spouse explode";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endParaRPr lang="en-US" sz="2400" dirty="0" smtClean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sub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explode 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2400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say "Spouse fuse";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}</a:t>
            </a:r>
            <a:endParaRPr lang="en-US" sz="2400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Moose Roles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  package </a:t>
            </a:r>
            <a:r>
              <a:rPr lang="en-US" sz="24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PracticalJoke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; 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  use Moose;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  with </a:t>
            </a:r>
            <a:r>
              <a:rPr lang="en-US" sz="24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qw(Bomb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Spouse);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my $joke = </a:t>
            </a:r>
            <a:r>
              <a:rPr lang="en-US" sz="24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PracticalJoke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-&gt;new; 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$joke-&gt;fuse;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$joke-&gt;explode;</a:t>
            </a:r>
            <a:endParaRPr lang="en-US" sz="2400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Moose Roles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Due to method name conflicts in roles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'Bomb' and 'Spouse', the methods 'explode'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and 'fuse' must be implemented or excluded 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by</a:t>
            </a:r>
            <a:r>
              <a:rPr lang="en-US" sz="2400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'</a:t>
            </a:r>
            <a:r>
              <a:rPr lang="en-US" sz="24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PracticalJoke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'</a:t>
            </a:r>
          </a:p>
          <a:p>
            <a:pPr>
              <a:buNone/>
            </a:pPr>
            <a:r>
              <a:rPr lang="en-US" sz="2400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	</a:t>
            </a:r>
            <a:r>
              <a:rPr lang="en-US" sz="24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… plus</a:t>
            </a:r>
          </a:p>
          <a:p>
            <a:pPr>
              <a:buNone/>
            </a:pPr>
            <a:r>
              <a:rPr lang="en-US" sz="20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			… the</a:t>
            </a:r>
          </a:p>
          <a:p>
            <a:pPr>
              <a:buNone/>
            </a:pPr>
            <a:r>
              <a:rPr lang="en-US" sz="16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				… stack</a:t>
            </a:r>
          </a:p>
          <a:p>
            <a:pPr>
              <a:buNone/>
            </a:pPr>
            <a:r>
              <a:rPr lang="en-US" sz="1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					… trace</a:t>
            </a:r>
          </a:p>
          <a:p>
            <a:pPr>
              <a:buNone/>
            </a:pPr>
            <a:r>
              <a:rPr lang="en-US" sz="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						… from</a:t>
            </a:r>
          </a:p>
          <a:p>
            <a:pPr>
              <a:buNone/>
            </a:pPr>
            <a:r>
              <a:rPr lang="en-US" sz="6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							… hell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Moose Roles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package </a:t>
            </a:r>
            <a:r>
              <a:rPr lang="en-US" sz="22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PracticalJoke</a:t>
            </a: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use Moose;</a:t>
            </a:r>
          </a:p>
          <a:p>
            <a:pPr>
              <a:buNone/>
            </a:pP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with 'Bomb'   =&gt; { excludes =&gt; 'explode' },</a:t>
            </a:r>
          </a:p>
          <a:p>
            <a:pPr>
              <a:buNone/>
            </a:pP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     'Spouse' =&gt; { excludes =&gt; 'fuse' };</a:t>
            </a:r>
          </a:p>
          <a:p>
            <a:pPr>
              <a:buNone/>
            </a:pP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my $joke = </a:t>
            </a:r>
            <a:r>
              <a:rPr lang="en-US" sz="22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PracticalJoke</a:t>
            </a: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-&gt;new;</a:t>
            </a:r>
          </a:p>
          <a:p>
            <a:pPr>
              <a:buNone/>
            </a:pP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$joke-&gt;fuse;</a:t>
            </a:r>
          </a:p>
          <a:p>
            <a:pPr>
              <a:buNone/>
            </a:pP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$joke-&gt;explode;</a:t>
            </a:r>
          </a:p>
          <a:p>
            <a:pPr>
              <a:buNone/>
            </a:pP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# Bomb fuse </a:t>
            </a:r>
          </a:p>
          <a:p>
            <a:pPr>
              <a:buNone/>
            </a:pP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# Spouse explode</a:t>
            </a:r>
            <a:endParaRPr lang="en-US" sz="2200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Moose Roles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package </a:t>
            </a:r>
            <a:r>
              <a:rPr lang="en-US" sz="22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PracticalJoke</a:t>
            </a: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use Moose;</a:t>
            </a:r>
          </a:p>
          <a:p>
            <a:pPr>
              <a:buNone/>
            </a:pP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with 'Bomb'   =&gt; { excludes =&gt; 'explode' },</a:t>
            </a:r>
          </a:p>
          <a:p>
            <a:pPr>
              <a:buNone/>
            </a:pP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     'Spouse' =&gt; { </a:t>
            </a:r>
          </a:p>
          <a:p>
            <a:pPr>
              <a:buNone/>
            </a:pP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       excludes =&gt; 'fuse',</a:t>
            </a:r>
          </a:p>
          <a:p>
            <a:pPr>
              <a:buNone/>
            </a:pPr>
            <a:r>
              <a:rPr lang="en-US" sz="220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       alias    =&gt; { fuse =&gt; '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random_fuse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' }};</a:t>
            </a:r>
          </a:p>
          <a:p>
            <a:pPr>
              <a:buNone/>
            </a:pP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endParaRPr lang="en-US" sz="2200" dirty="0" smtClean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my $joke = </a:t>
            </a:r>
            <a:r>
              <a:rPr lang="en-US" sz="22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PracticalJoke</a:t>
            </a:r>
            <a:r>
              <a:rPr lang="en-US" sz="22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-&gt;new;</a:t>
            </a:r>
          </a:p>
          <a:p>
            <a:pPr>
              <a:buNone/>
            </a:pPr>
            <a:r>
              <a:rPr lang="en-US" sz="220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$joke-&gt;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random_fuse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;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of These Things </a:t>
            </a:r>
            <a:br>
              <a:rPr lang="en-US" dirty="0" smtClean="0"/>
            </a:br>
            <a:r>
              <a:rPr lang="en-US" dirty="0" smtClean="0"/>
              <a:t>Is Not Like The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Simula</a:t>
            </a:r>
            <a:r>
              <a:rPr lang="en-US" dirty="0" smtClean="0"/>
              <a:t> 67</a:t>
            </a:r>
          </a:p>
          <a:p>
            <a:pPr lvl="1"/>
            <a:r>
              <a:rPr lang="en-US" dirty="0" smtClean="0"/>
              <a:t>Classes</a:t>
            </a:r>
          </a:p>
          <a:p>
            <a:pPr lvl="1"/>
            <a:r>
              <a:rPr lang="en-US" dirty="0" smtClean="0"/>
              <a:t>Polymorphism</a:t>
            </a:r>
          </a:p>
          <a:p>
            <a:pPr lvl="1"/>
            <a:r>
              <a:rPr lang="en-US" dirty="0" smtClean="0"/>
              <a:t>Encapsulation</a:t>
            </a:r>
          </a:p>
          <a:p>
            <a:pPr lvl="1"/>
            <a:r>
              <a:rPr lang="en-US" i="1" dirty="0" smtClean="0"/>
              <a:t>Inheritance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Moose Roles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package </a:t>
            </a:r>
            <a:r>
              <a:rPr lang="en-US" sz="18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My::Object</a:t>
            </a: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use Moose;</a:t>
            </a:r>
          </a:p>
          <a:p>
            <a:pPr>
              <a:buNone/>
            </a:pP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with '</a:t>
            </a:r>
            <a:r>
              <a:rPr lang="en-US" sz="18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Does::AsYAML</a:t>
            </a: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';</a:t>
            </a:r>
          </a:p>
          <a:p>
            <a:pPr>
              <a:buNone/>
            </a:pPr>
            <a:endParaRPr lang="en-US" sz="1800" dirty="0" smtClean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sub </a:t>
            </a:r>
            <a:r>
              <a:rPr lang="en-US" sz="1800" dirty="0" err="1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to_hash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</a:t>
            </a: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	…</a:t>
            </a:r>
          </a:p>
          <a:p>
            <a:pPr>
              <a:buNone/>
            </a:pPr>
            <a:r>
              <a:rPr lang="en-US" sz="1800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}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Role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package </a:t>
            </a:r>
            <a:r>
              <a:rPr lang="en-US" sz="18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Does::AsYAML</a:t>
            </a: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use </a:t>
            </a:r>
            <a:r>
              <a:rPr lang="en-US" sz="18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Moose::Role</a:t>
            </a: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use </a:t>
            </a:r>
            <a:r>
              <a:rPr lang="en-US" sz="18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YAML::Syck</a:t>
            </a: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1800" dirty="0" smtClean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requires </a:t>
            </a:r>
            <a:r>
              <a:rPr lang="en-US" sz="1800" dirty="0" err="1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qw(to_hash</a:t>
            </a:r>
            <a:r>
              <a:rPr lang="en-US" sz="1800" dirty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)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1800" dirty="0" smtClean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sub </a:t>
            </a:r>
            <a:r>
              <a:rPr lang="en-US" sz="18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to_yaml</a:t>
            </a: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{</a:t>
            </a:r>
          </a:p>
          <a:p>
            <a:pPr>
              <a:buNone/>
            </a:pP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my $self = shift;</a:t>
            </a:r>
          </a:p>
          <a:p>
            <a:pPr>
              <a:buNone/>
            </a:pP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return Dump(</a:t>
            </a:r>
          </a:p>
          <a:p>
            <a:pPr>
              <a:buNone/>
            </a:pP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  $self-&gt;</a:t>
            </a:r>
            <a:r>
              <a:rPr lang="en-US" sz="1800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to_hash</a:t>
            </a:r>
            <a:endParaRPr lang="en-US" sz="1800" dirty="0" smtClean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);</a:t>
            </a:r>
          </a:p>
          <a:p>
            <a:pPr>
              <a:buNone/>
            </a:pP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} </a:t>
            </a:r>
          </a:p>
          <a:p>
            <a:pPr>
              <a:buNone/>
            </a:pPr>
            <a:r>
              <a:rPr lang="en-US" sz="1800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1;</a:t>
            </a:r>
            <a:endParaRPr lang="en-US" sz="1800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With Roles (traits)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Xerox "Star" (the origin of traits in '79/'80)</a:t>
            </a:r>
          </a:p>
          <a:p>
            <a:r>
              <a:rPr lang="en-US" dirty="0" smtClean="0"/>
              <a:t>Self</a:t>
            </a:r>
          </a:p>
          <a:p>
            <a:r>
              <a:rPr lang="en-US" dirty="0" smtClean="0"/>
              <a:t>Perl 6</a:t>
            </a:r>
          </a:p>
          <a:p>
            <a:r>
              <a:rPr lang="en-US" dirty="0" smtClean="0"/>
              <a:t>Perl 5 (via Moose and others)</a:t>
            </a:r>
          </a:p>
          <a:p>
            <a:r>
              <a:rPr lang="en-US" dirty="0" smtClean="0"/>
              <a:t>Smalltalk (</a:t>
            </a:r>
            <a:r>
              <a:rPr lang="en-US" dirty="0" err="1" smtClean="0"/>
              <a:t>Pharo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Fortress</a:t>
            </a:r>
          </a:p>
          <a:p>
            <a:r>
              <a:rPr lang="en-US" dirty="0" err="1" smtClean="0"/>
              <a:t>Scala</a:t>
            </a:r>
            <a:endParaRPr lang="en-US" dirty="0" smtClean="0"/>
          </a:p>
          <a:p>
            <a:r>
              <a:rPr lang="en-US" dirty="0" err="1" smtClean="0"/>
              <a:t>Javascript</a:t>
            </a:r>
            <a:r>
              <a:rPr lang="en-US" dirty="0" smtClean="0"/>
              <a:t> (via </a:t>
            </a:r>
            <a:r>
              <a:rPr lang="en-US" dirty="0" err="1" smtClean="0"/>
              <a:t>Joose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PHP (5.4 and above)</a:t>
            </a:r>
          </a:p>
          <a:p>
            <a:r>
              <a:rPr lang="en-US" dirty="0" smtClean="0"/>
              <a:t>Slate</a:t>
            </a:r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5,613 brands</a:t>
            </a:r>
          </a:p>
          <a:p>
            <a:r>
              <a:rPr lang="en-US" dirty="0" smtClean="0"/>
              <a:t>6,755 series</a:t>
            </a:r>
          </a:p>
          <a:p>
            <a:r>
              <a:rPr lang="en-US" dirty="0" smtClean="0"/>
              <a:t>386,943 episodes</a:t>
            </a:r>
          </a:p>
          <a:p>
            <a:r>
              <a:rPr lang="en-US" dirty="0" smtClean="0"/>
              <a:t>394,540 versions</a:t>
            </a:r>
          </a:p>
          <a:p>
            <a:r>
              <a:rPr lang="en-US" dirty="0" smtClean="0"/>
              <a:t>1,106,246 broadcasts</a:t>
            </a:r>
          </a:p>
          <a:p>
            <a:r>
              <a:rPr lang="en-US" dirty="0" smtClean="0"/>
              <a:t>… and growing rapidly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Pain</a:t>
            </a:r>
            <a:endParaRPr lang="en-US" dirty="0"/>
          </a:p>
        </p:txBody>
      </p:sp>
      <p:pic>
        <p:nvPicPr>
          <p:cNvPr id="4" name="Content Placeholder 3" descr="progr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4971" r="-214971"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Pain</a:t>
            </a:r>
            <a:endParaRPr lang="en-US" dirty="0"/>
          </a:p>
        </p:txBody>
      </p:sp>
      <p:pic>
        <p:nvPicPr>
          <p:cNvPr id="4" name="Content Placeholder 3" descr="progr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781" y="1600200"/>
            <a:ext cx="2850437" cy="4525963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Pain</a:t>
            </a:r>
            <a:endParaRPr lang="en-US" dirty="0"/>
          </a:p>
        </p:txBody>
      </p:sp>
      <p:pic>
        <p:nvPicPr>
          <p:cNvPr id="4" name="Content Placeholder 3" descr="progr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781" y="1600200"/>
            <a:ext cx="2850437" cy="452596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Pain</a:t>
            </a:r>
            <a:endParaRPr lang="en-US" dirty="0"/>
          </a:p>
        </p:txBody>
      </p:sp>
      <p:pic>
        <p:nvPicPr>
          <p:cNvPr id="4" name="Content Placeholder 3" descr="progr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781" y="1600200"/>
            <a:ext cx="2850436" cy="452596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to Roles</a:t>
            </a:r>
            <a:endParaRPr lang="en-US" dirty="0"/>
          </a:p>
        </p:txBody>
      </p:sp>
      <p:pic>
        <p:nvPicPr>
          <p:cNvPr id="4" name="Content Placeholder 3" descr="role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7856" r="-27856"/>
          <a:stretch>
            <a:fillRect/>
          </a:stretch>
        </p:blipFill>
        <p:spPr>
          <a:xfrm>
            <a:off x="2192480" y="2217600"/>
            <a:ext cx="4405402" cy="24228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to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package Country;</a:t>
            </a:r>
          </a:p>
          <a:p>
            <a:pPr>
              <a:buNone/>
            </a:pP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use Moose;</a:t>
            </a:r>
          </a:p>
          <a:p>
            <a:pPr>
              <a:buNone/>
            </a:pP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extends "</a:t>
            </a:r>
            <a:r>
              <a:rPr lang="en-US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My::ResultSource</a:t>
            </a: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";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with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qw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(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DoesStatic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DoesAuditing</a:t>
            </a:r>
            <a:endParaRPr lang="en-US" dirty="0" smtClean="0">
              <a:solidFill>
                <a:srgbClr val="FF0000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);</a:t>
            </a:r>
            <a:endParaRPr lang="en-US" dirty="0">
              <a:solidFill>
                <a:srgbClr val="FF0000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4" name="Content Placeholder 3" descr="3426561336_669d04a6c1_o.tiff"/>
          <p:cNvPicPr>
            <a:picLocks noGrp="1"/>
          </p:cNvPicPr>
          <p:nvPr>
            <p:ph idx="1"/>
          </p:nvPr>
        </p:nvPicPr>
        <p:blipFill>
          <a:blip r:embed="rId2"/>
          <a:srcRect t="-218165" b="-218165"/>
          <a:stretch>
            <a:fillRect/>
          </a:stretch>
        </p:blipFill>
        <p:spPr>
          <a:xfrm>
            <a:off x="457200" y="-1092007"/>
            <a:ext cx="8229600" cy="9042014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Perl</a:t>
            </a:r>
          </a:p>
          <a:p>
            <a:r>
              <a:rPr lang="en-US" dirty="0" smtClean="0"/>
              <a:t>C++</a:t>
            </a:r>
          </a:p>
          <a:p>
            <a:r>
              <a:rPr lang="en-US" dirty="0" smtClean="0"/>
              <a:t>Eiffel</a:t>
            </a:r>
          </a:p>
          <a:p>
            <a:r>
              <a:rPr lang="en-US" dirty="0" smtClean="0"/>
              <a:t>CLOS</a:t>
            </a:r>
          </a:p>
          <a:p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4" name="Content Placeholder 3" descr="3426561336_669d04a6c1_o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111129" y="3025140"/>
            <a:ext cx="26588720" cy="80772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package</a:t>
            </a:r>
            <a:r>
              <a:rPr lang="en-US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</a:t>
            </a:r>
            <a:r>
              <a:rPr lang="en-US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BBC::Programme::Episode</a:t>
            </a: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use Moose;</a:t>
            </a:r>
          </a:p>
          <a:p>
            <a:pPr>
              <a:buNone/>
            </a:pP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extends '</a:t>
            </a:r>
            <a:r>
              <a:rPr lang="en-US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BBC::ResultSet</a:t>
            </a: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';</a:t>
            </a:r>
          </a:p>
          <a:p>
            <a:pPr>
              <a:buNone/>
            </a:pP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with </a:t>
            </a:r>
            <a:r>
              <a:rPr lang="en-US" dirty="0" err="1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qw</a:t>
            </a: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(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Does::Search::ForBroadcast</a:t>
            </a:r>
            <a:endParaRPr lang="en-US" dirty="0" smtClean="0">
              <a:solidFill>
                <a:srgbClr val="FF0000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Does::Search::ByTag</a:t>
            </a:r>
            <a:endParaRPr lang="en-US" dirty="0" smtClean="0">
              <a:solidFill>
                <a:srgbClr val="FF0000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Does::Search::ByTitle</a:t>
            </a:r>
            <a:endParaRPr lang="en-US" dirty="0" smtClean="0">
              <a:solidFill>
                <a:srgbClr val="FF0000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Does::Search::ByPromotion</a:t>
            </a:r>
            <a:endParaRPr lang="en-US" dirty="0" smtClean="0">
              <a:solidFill>
                <a:srgbClr val="FF0000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Does::Identifier::Universal</a:t>
            </a:r>
            <a:endParaRPr lang="en-US" dirty="0" smtClean="0">
              <a:solidFill>
                <a:srgbClr val="FF0000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ourier New"/>
                <a:cs typeface="Courier New"/>
              </a:rPr>
              <a:t>);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Easier to understand</a:t>
            </a:r>
          </a:p>
          <a:p>
            <a:r>
              <a:rPr lang="en-US" dirty="0" smtClean="0"/>
              <a:t>Simpler code</a:t>
            </a:r>
          </a:p>
          <a:p>
            <a:r>
              <a:rPr lang="en-US" dirty="0" smtClean="0"/>
              <a:t>Safer code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 My Books!</a:t>
            </a:r>
            <a:endParaRPr lang="en-US" dirty="0"/>
          </a:p>
        </p:txBody>
      </p:sp>
      <p:pic>
        <p:nvPicPr>
          <p:cNvPr id="4" name="Content Placeholder 3" descr="beginning_perl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7818" r="-7818"/>
          <a:stretch>
            <a:fillRect/>
          </a:stretch>
        </p:blipFill>
        <p:spPr/>
      </p:pic>
      <p:pic>
        <p:nvPicPr>
          <p:cNvPr id="6" name="Content Placeholder 5" descr="perl_hack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70699" y="1600200"/>
            <a:ext cx="2993601" cy="4525963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9600" dirty="0" smtClean="0"/>
              <a:t>?</a:t>
            </a:r>
            <a:endParaRPr lang="en-US" sz="9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C#</a:t>
            </a:r>
          </a:p>
          <a:p>
            <a:r>
              <a:rPr lang="en-US" dirty="0" smtClean="0"/>
              <a:t>Java</a:t>
            </a:r>
          </a:p>
          <a:p>
            <a:r>
              <a:rPr lang="en-US" dirty="0" smtClean="0"/>
              <a:t>Delphi</a:t>
            </a:r>
          </a:p>
          <a:p>
            <a:r>
              <a:rPr lang="en-US" dirty="0" smtClean="0"/>
              <a:t>Ruby</a:t>
            </a:r>
          </a:p>
          <a:p>
            <a:r>
              <a:rPr lang="en-US" dirty="0" smtClean="0"/>
              <a:t>Smalltalk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Liskov</a:t>
            </a:r>
            <a:r>
              <a:rPr lang="en-US" dirty="0" smtClean="0"/>
              <a:t> Substitution Principle</a:t>
            </a:r>
          </a:p>
          <a:p>
            <a:r>
              <a:rPr lang="en-US" dirty="0" smtClean="0"/>
              <a:t>Strict Equivalence</a:t>
            </a:r>
          </a:p>
          <a:p>
            <a:r>
              <a:rPr lang="en-US" dirty="0" smtClean="0"/>
              <a:t>C3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</a:p>
          <a:p>
            <a:r>
              <a:rPr lang="en-US" dirty="0" err="1" smtClean="0"/>
              <a:t>Mixins</a:t>
            </a:r>
            <a:endParaRPr lang="en-US" dirty="0" smtClean="0"/>
          </a:p>
          <a:p>
            <a:r>
              <a:rPr lang="en-US" dirty="0" smtClean="0"/>
              <a:t>Delegation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Decades of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Smell</a:t>
            </a:r>
          </a:p>
          <a:p>
            <a:pPr lvl="1"/>
            <a:r>
              <a:rPr lang="en-US" dirty="0" smtClean="0"/>
              <a:t>In the language itself!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B:: Object Hierarchy</a:t>
            </a:r>
            <a:endParaRPr lang="en-US" dirty="0"/>
          </a:p>
        </p:txBody>
      </p:sp>
      <p:pic>
        <p:nvPicPr>
          <p:cNvPr id="4" name="Content Placeholder 3" descr="b_hierarchy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6352" b="-6352"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info@allaroundtheworld.fr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10461</TotalTime>
  <Words>1286</Words>
  <Application>Microsoft Macintosh PowerPoint</Application>
  <PresentationFormat>On-screen Show (4:3)</PresentationFormat>
  <Paragraphs>341</Paragraphs>
  <Slides>44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OO Systems and Roles</vt:lpstr>
      <vt:lpstr>Not A Tutorial</vt:lpstr>
      <vt:lpstr>One of These Things  Is Not Like The Others</vt:lpstr>
      <vt:lpstr>Multiple Inheritance</vt:lpstr>
      <vt:lpstr>Single Inheritance</vt:lpstr>
      <vt:lpstr>Inheritance Strategies</vt:lpstr>
      <vt:lpstr>Inheritance Alternatives</vt:lpstr>
      <vt:lpstr>Four Decades of Pain</vt:lpstr>
      <vt:lpstr>B:: Object Hierarchy</vt:lpstr>
      <vt:lpstr>A Closer Look</vt:lpstr>
      <vt:lpstr>A Closer Look</vt:lpstr>
      <vt:lpstr>B::PVIV Pseudo-Code</vt:lpstr>
      <vt:lpstr>Printing Numbers</vt:lpstr>
      <vt:lpstr>More Pseudo-code</vt:lpstr>
      <vt:lpstr>Systems Grow</vt:lpstr>
      <vt:lpstr>The Real Problem</vt:lpstr>
      <vt:lpstr>The Real Solution</vt:lpstr>
      <vt:lpstr>Solutions</vt:lpstr>
      <vt:lpstr>Practical Joke</vt:lpstr>
      <vt:lpstr>Code Reuse</vt:lpstr>
      <vt:lpstr>Ruby Mixins</vt:lpstr>
      <vt:lpstr>Ruby Mixins</vt:lpstr>
      <vt:lpstr>Ruby Mixins</vt:lpstr>
      <vt:lpstr>Ruby Mixins</vt:lpstr>
      <vt:lpstr>Moose Roles</vt:lpstr>
      <vt:lpstr>Moose Roles</vt:lpstr>
      <vt:lpstr>Moose Roles</vt:lpstr>
      <vt:lpstr>Moose Roles</vt:lpstr>
      <vt:lpstr>Moose Roles</vt:lpstr>
      <vt:lpstr>Moose Roles</vt:lpstr>
      <vt:lpstr>Languages With Roles (traits)</vt:lpstr>
      <vt:lpstr>The Problem Domain</vt:lpstr>
      <vt:lpstr>Real World Pain</vt:lpstr>
      <vt:lpstr>Real World Pain</vt:lpstr>
      <vt:lpstr>Real World Pain</vt:lpstr>
      <vt:lpstr>Real World Pain</vt:lpstr>
      <vt:lpstr>Switching to Roles</vt:lpstr>
      <vt:lpstr>Switching to Roles</vt:lpstr>
      <vt:lpstr>Before</vt:lpstr>
      <vt:lpstr>After</vt:lpstr>
      <vt:lpstr>Increased Comprehension</vt:lpstr>
      <vt:lpstr>Conclusions</vt:lpstr>
      <vt:lpstr>Buy My Books!</vt:lpstr>
      <vt:lpstr>Questions</vt:lpstr>
    </vt:vector>
  </TitlesOfParts>
  <Company>OCT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OO Systems with Roles</dc:title>
  <dc:creator>Curtis Poe</dc:creator>
  <cp:lastModifiedBy>Curtis Poe</cp:lastModifiedBy>
  <cp:revision>30</cp:revision>
  <dcterms:created xsi:type="dcterms:W3CDTF">2013-01-26T10:33:47Z</dcterms:created>
  <dcterms:modified xsi:type="dcterms:W3CDTF">2013-02-02T16:55:37Z</dcterms:modified>
</cp:coreProperties>
</file>