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0" r:id="rId2"/>
    <p:sldMasterId id="2147483656" r:id="rId3"/>
    <p:sldMasterId id="2147483652" r:id="rId4"/>
    <p:sldMasterId id="2147483706" r:id="rId5"/>
  </p:sldMasterIdLst>
  <p:notesMasterIdLst>
    <p:notesMasterId r:id="rId29"/>
  </p:notesMasterIdLst>
  <p:handoutMasterIdLst>
    <p:handoutMasterId r:id="rId30"/>
  </p:handoutMasterIdLst>
  <p:sldIdLst>
    <p:sldId id="543" r:id="rId6"/>
    <p:sldId id="717" r:id="rId7"/>
    <p:sldId id="694" r:id="rId8"/>
    <p:sldId id="697" r:id="rId9"/>
    <p:sldId id="702" r:id="rId10"/>
    <p:sldId id="721" r:id="rId11"/>
    <p:sldId id="722" r:id="rId12"/>
    <p:sldId id="723" r:id="rId13"/>
    <p:sldId id="724" r:id="rId14"/>
    <p:sldId id="726" r:id="rId15"/>
    <p:sldId id="725" r:id="rId16"/>
    <p:sldId id="727" r:id="rId17"/>
    <p:sldId id="728" r:id="rId18"/>
    <p:sldId id="729" r:id="rId19"/>
    <p:sldId id="730" r:id="rId20"/>
    <p:sldId id="703" r:id="rId21"/>
    <p:sldId id="705" r:id="rId22"/>
    <p:sldId id="718" r:id="rId23"/>
    <p:sldId id="719" r:id="rId24"/>
    <p:sldId id="720" r:id="rId25"/>
    <p:sldId id="714" r:id="rId26"/>
    <p:sldId id="716" r:id="rId27"/>
    <p:sldId id="687" r:id="rId28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336699"/>
    <a:srgbClr val="B9CDE5"/>
    <a:srgbClr val="90AECA"/>
    <a:srgbClr val="092869"/>
    <a:srgbClr val="472667"/>
    <a:srgbClr val="E3E3EC"/>
    <a:srgbClr val="6536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6" d="100"/>
          <a:sy n="86" d="100"/>
        </p:scale>
        <p:origin x="-8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>
            <a:lvl1pPr defTabSz="91744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>
            <a:lvl1pPr algn="r" defTabSz="91744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724" tIns="45862" rIns="91724" bIns="45862" numCol="1" anchor="b" anchorCtr="0" compatLnSpc="1">
            <a:prstTxWarp prst="textNoShape">
              <a:avLst/>
            </a:prstTxWarp>
          </a:bodyPr>
          <a:lstStyle>
            <a:lvl1pPr defTabSz="91744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724" tIns="45862" rIns="91724" bIns="45862" numCol="1" anchor="b" anchorCtr="0" compatLnSpc="1">
            <a:prstTxWarp prst="textNoShape">
              <a:avLst/>
            </a:prstTxWarp>
          </a:bodyPr>
          <a:lstStyle>
            <a:lvl1pPr algn="r" defTabSz="917441">
              <a:defRPr sz="1200"/>
            </a:lvl1pPr>
          </a:lstStyle>
          <a:p>
            <a:pPr>
              <a:defRPr/>
            </a:pPr>
            <a:fld id="{4F7F25C7-3E25-43DD-85D4-64809ACFA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>
            <a:lvl1pPr defTabSz="91744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>
            <a:lvl1pPr algn="r" defTabSz="917441">
              <a:defRPr sz="1200"/>
            </a:lvl1pPr>
          </a:lstStyle>
          <a:p>
            <a:pPr>
              <a:defRPr/>
            </a:pPr>
            <a:fld id="{F903A64C-62DC-4487-AFE9-5FAF36B6C388}" type="datetimeFigureOut">
              <a:rPr lang="nl-NL"/>
              <a:pPr>
                <a:defRPr/>
              </a:pPr>
              <a:t>2-2-2013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724" tIns="45862" rIns="91724" bIns="45862" numCol="1" anchor="b" anchorCtr="0" compatLnSpc="1">
            <a:prstTxWarp prst="textNoShape">
              <a:avLst/>
            </a:prstTxWarp>
          </a:bodyPr>
          <a:lstStyle>
            <a:lvl1pPr defTabSz="91744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724" tIns="45862" rIns="91724" bIns="45862" numCol="1" anchor="b" anchorCtr="0" compatLnSpc="1">
            <a:prstTxWarp prst="textNoShape">
              <a:avLst/>
            </a:prstTxWarp>
          </a:bodyPr>
          <a:lstStyle>
            <a:lvl1pPr algn="r" defTabSz="917441">
              <a:defRPr sz="1200"/>
            </a:lvl1pPr>
          </a:lstStyle>
          <a:p>
            <a:pPr>
              <a:defRPr/>
            </a:pPr>
            <a:fld id="{2BFA1B4D-21CB-4608-8113-F7EB52620FF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9CA8E2B-E05F-42A6-A1B8-92F678156AC1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D7786FE-9593-45EF-B7AC-0C6295A9A437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r>
              <a:rPr lang="en-US" smtClean="0"/>
              <a:t>Beautiful architecture doesn’t necessarily lead to clear functionality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408AE8F-562E-4D4C-88F8-80B30D52125B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r>
              <a:rPr lang="en-US" smtClean="0"/>
              <a:t>Perl on mod_perl on Apache leads to great memory consumption. Apache::SizeLimit helps, but is a band-aid at best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5BB5170-7253-4287-80A8-DD16579B82C8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C7A1BA5-36FB-463D-9D3C-AC9ABF361FDF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C7A1BA5-36FB-463D-9D3C-AC9ABF361FDF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We often feel like a chained giant: we have a great body of research data, but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/>
            <a:fld id="{9383C9F9-4D15-44EB-BE2E-73DD6A85B2D9}" type="slidenum">
              <a:rPr lang="nl-NL" smtClean="0"/>
              <a:pPr defTabSz="915988"/>
              <a:t>16</a:t>
            </a:fld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41918DE-F0DF-4E05-B730-716FBBEC393B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DB2D2C9-C235-4F27-B965-0A1940ABEB46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r>
              <a:rPr lang="en-US" smtClean="0"/>
              <a:t>Every presentation needs a picture of a cute kitten. Just kidding: what we love (about Perl)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A6A84CC-DFA3-4FAC-A5D2-042D16DA3778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CD4120F-8B1F-4592-8052-DDE47C19171D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r>
              <a:rPr lang="en-US" dirty="0" smtClean="0"/>
              <a:t>Central architectural concepts: many db’s for organic scaling</a:t>
            </a:r>
            <a:r>
              <a:rPr lang="en-US" smtClean="0"/>
              <a:t>:</a:t>
            </a:r>
            <a:r>
              <a:rPr lang="en-US" baseline="0" smtClean="0"/>
              <a:t> about 50 of them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76FC784-0632-4754-953A-246B54B92E60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C7A1BA5-36FB-463D-9D3C-AC9ABF361FDF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C7A1BA5-36FB-463D-9D3C-AC9ABF361FDF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131C948-5CFC-4ABE-93CF-27F6B6F66B38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3D537FD-EA24-4A4B-B890-31B06EF1E3EC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DB2D2C9-C235-4F27-B965-0A1940ABEB46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r>
              <a:rPr lang="en-US" smtClean="0"/>
              <a:t>Every presentation needs a picture of a cute kitten. Just kidding: what we love (about Perl)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C7A1BA5-36FB-463D-9D3C-AC9ABF361FDF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C7A1BA5-36FB-463D-9D3C-AC9ABF361FDF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1D7229F-2343-4C72-A3E9-E151FBD7D6CE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r>
              <a:rPr lang="en-US" smtClean="0"/>
              <a:t>Beautiful architecture doesn’t necessarily lead to clear functionality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CDA0B6F-7629-4604-867E-E1CF5BE1151F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69F6C82-0D1C-46C9-ABE6-582AF83CDAF7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defTabSz="915988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7225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752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6413" y="-26988"/>
            <a:ext cx="2057400" cy="5534026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-26988"/>
            <a:ext cx="6019800" cy="5534026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75213" y="9810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6413" y="-26988"/>
            <a:ext cx="2057400" cy="5534026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-26988"/>
            <a:ext cx="6019800" cy="5534026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8888" y="981075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22875" y="981075"/>
            <a:ext cx="3813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086600" y="11113"/>
            <a:ext cx="1949450" cy="5495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38250" y="11113"/>
            <a:ext cx="5695950" cy="54959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8888" y="981075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22875" y="981075"/>
            <a:ext cx="3813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086600" y="11113"/>
            <a:ext cx="1949450" cy="5495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38250" y="11113"/>
            <a:ext cx="5695950" cy="54959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emf"/><Relationship Id="rId26" Type="http://schemas.openxmlformats.org/officeDocument/2006/relationships/image" Target="../media/image14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em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5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20" Type="http://schemas.openxmlformats.org/officeDocument/2006/relationships/image" Target="../media/image8.emf"/><Relationship Id="rId29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23" Type="http://schemas.openxmlformats.org/officeDocument/2006/relationships/image" Target="../media/image11.emf"/><Relationship Id="rId28" Type="http://schemas.openxmlformats.org/officeDocument/2006/relationships/image" Target="../media/image16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Relationship Id="rId22" Type="http://schemas.openxmlformats.org/officeDocument/2006/relationships/image" Target="../media/image10.emf"/><Relationship Id="rId27" Type="http://schemas.openxmlformats.org/officeDocument/2006/relationships/image" Target="../media/image15.emf"/><Relationship Id="rId30" Type="http://schemas.openxmlformats.org/officeDocument/2006/relationships/image" Target="../media/image1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7.emf"/><Relationship Id="rId18" Type="http://schemas.openxmlformats.org/officeDocument/2006/relationships/image" Target="../media/image13.emf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6.emf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2.emf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emf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0.emf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4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emf"/><Relationship Id="rId22" Type="http://schemas.openxmlformats.org/officeDocument/2006/relationships/image" Target="../media/image4.emf"/><Relationship Id="rId27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7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7.emf"/><Relationship Id="rId18" Type="http://schemas.openxmlformats.org/officeDocument/2006/relationships/image" Target="../media/image13.emf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6.emf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2.emf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1.emf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0.emf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4.emf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emf"/><Relationship Id="rId22" Type="http://schemas.openxmlformats.org/officeDocument/2006/relationships/image" Target="../media/image4.emf"/><Relationship Id="rId27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7.emf"/><Relationship Id="rId18" Type="http://schemas.openxmlformats.org/officeDocument/2006/relationships/image" Target="../media/image13.emf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6.emf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2.emf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1.emf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0.emf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4.em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9.emf"/><Relationship Id="rId22" Type="http://schemas.openxmlformats.org/officeDocument/2006/relationships/image" Target="../media/image4.emf"/><Relationship Id="rId27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 userDrawn="1"/>
        </p:nvSpPr>
        <p:spPr bwMode="auto">
          <a:xfrm>
            <a:off x="152400" y="5838825"/>
            <a:ext cx="487363" cy="485775"/>
          </a:xfrm>
          <a:custGeom>
            <a:avLst/>
            <a:gdLst>
              <a:gd name="T0" fmla="*/ 2147483647 w 162"/>
              <a:gd name="T1" fmla="*/ 0 h 161"/>
              <a:gd name="T2" fmla="*/ 2147483647 w 162"/>
              <a:gd name="T3" fmla="*/ 0 h 161"/>
              <a:gd name="T4" fmla="*/ 0 w 162"/>
              <a:gd name="T5" fmla="*/ 2147483647 h 161"/>
              <a:gd name="T6" fmla="*/ 0 w 162"/>
              <a:gd name="T7" fmla="*/ 2147483647 h 161"/>
              <a:gd name="T8" fmla="*/ 2147483647 w 162"/>
              <a:gd name="T9" fmla="*/ 2147483647 h 161"/>
              <a:gd name="T10" fmla="*/ 2147483647 w 162"/>
              <a:gd name="T11" fmla="*/ 2147483647 h 161"/>
              <a:gd name="T12" fmla="*/ 2147483647 w 162"/>
              <a:gd name="T13" fmla="*/ 2147483647 h 161"/>
              <a:gd name="T14" fmla="*/ 2147483647 w 162"/>
              <a:gd name="T15" fmla="*/ 2147483647 h 161"/>
              <a:gd name="T16" fmla="*/ 2147483647 w 162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61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9" y="161"/>
                  <a:pt x="41" y="161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43" y="161"/>
                  <a:pt x="162" y="143"/>
                  <a:pt x="162" y="120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18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Freeform 3"/>
          <p:cNvSpPr>
            <a:spLocks/>
          </p:cNvSpPr>
          <p:nvPr userDrawn="1"/>
        </p:nvSpPr>
        <p:spPr bwMode="auto">
          <a:xfrm>
            <a:off x="708025" y="5280025"/>
            <a:ext cx="484188" cy="488950"/>
          </a:xfrm>
          <a:custGeom>
            <a:avLst/>
            <a:gdLst>
              <a:gd name="T0" fmla="*/ 2147483647 w 161"/>
              <a:gd name="T1" fmla="*/ 0 h 162"/>
              <a:gd name="T2" fmla="*/ 2147483647 w 161"/>
              <a:gd name="T3" fmla="*/ 0 h 162"/>
              <a:gd name="T4" fmla="*/ 0 w 161"/>
              <a:gd name="T5" fmla="*/ 2147483647 h 162"/>
              <a:gd name="T6" fmla="*/ 0 w 161"/>
              <a:gd name="T7" fmla="*/ 2147483647 h 162"/>
              <a:gd name="T8" fmla="*/ 2147483647 w 161"/>
              <a:gd name="T9" fmla="*/ 2147483647 h 162"/>
              <a:gd name="T10" fmla="*/ 2147483647 w 161"/>
              <a:gd name="T11" fmla="*/ 2147483647 h 162"/>
              <a:gd name="T12" fmla="*/ 2147483647 w 161"/>
              <a:gd name="T13" fmla="*/ 2147483647 h 162"/>
              <a:gd name="T14" fmla="*/ 2147483647 w 161"/>
              <a:gd name="T15" fmla="*/ 2147483647 h 162"/>
              <a:gd name="T16" fmla="*/ 2147483647 w 161"/>
              <a:gd name="T17" fmla="*/ 0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2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9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2"/>
                  <a:pt x="41" y="162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43" y="162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9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Freeform 4"/>
          <p:cNvSpPr>
            <a:spLocks/>
          </p:cNvSpPr>
          <p:nvPr userDrawn="1"/>
        </p:nvSpPr>
        <p:spPr bwMode="auto">
          <a:xfrm>
            <a:off x="708025" y="4724400"/>
            <a:ext cx="484188" cy="485775"/>
          </a:xfrm>
          <a:custGeom>
            <a:avLst/>
            <a:gdLst>
              <a:gd name="T0" fmla="*/ 2147483647 w 161"/>
              <a:gd name="T1" fmla="*/ 0 h 161"/>
              <a:gd name="T2" fmla="*/ 2147483647 w 161"/>
              <a:gd name="T3" fmla="*/ 0 h 161"/>
              <a:gd name="T4" fmla="*/ 0 w 161"/>
              <a:gd name="T5" fmla="*/ 2147483647 h 161"/>
              <a:gd name="T6" fmla="*/ 0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1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1"/>
                  <a:pt x="41" y="161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43" y="161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8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Freeform 5"/>
          <p:cNvSpPr>
            <a:spLocks/>
          </p:cNvSpPr>
          <p:nvPr userDrawn="1"/>
        </p:nvSpPr>
        <p:spPr bwMode="auto">
          <a:xfrm>
            <a:off x="1262063" y="5280025"/>
            <a:ext cx="484187" cy="488950"/>
          </a:xfrm>
          <a:custGeom>
            <a:avLst/>
            <a:gdLst>
              <a:gd name="T0" fmla="*/ 2147483647 w 161"/>
              <a:gd name="T1" fmla="*/ 0 h 162"/>
              <a:gd name="T2" fmla="*/ 2147483647 w 161"/>
              <a:gd name="T3" fmla="*/ 0 h 162"/>
              <a:gd name="T4" fmla="*/ 0 w 161"/>
              <a:gd name="T5" fmla="*/ 2147483647 h 162"/>
              <a:gd name="T6" fmla="*/ 0 w 161"/>
              <a:gd name="T7" fmla="*/ 2147483647 h 162"/>
              <a:gd name="T8" fmla="*/ 2147483647 w 161"/>
              <a:gd name="T9" fmla="*/ 2147483647 h 162"/>
              <a:gd name="T10" fmla="*/ 2147483647 w 161"/>
              <a:gd name="T11" fmla="*/ 2147483647 h 162"/>
              <a:gd name="T12" fmla="*/ 2147483647 w 161"/>
              <a:gd name="T13" fmla="*/ 2147483647 h 162"/>
              <a:gd name="T14" fmla="*/ 2147483647 w 161"/>
              <a:gd name="T15" fmla="*/ 2147483647 h 162"/>
              <a:gd name="T16" fmla="*/ 2147483647 w 161"/>
              <a:gd name="T17" fmla="*/ 0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2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9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2"/>
                  <a:pt x="41" y="162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43" y="162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9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Freeform 6"/>
          <p:cNvSpPr>
            <a:spLocks/>
          </p:cNvSpPr>
          <p:nvPr userDrawn="1"/>
        </p:nvSpPr>
        <p:spPr bwMode="auto">
          <a:xfrm>
            <a:off x="1262063" y="4724400"/>
            <a:ext cx="484187" cy="485775"/>
          </a:xfrm>
          <a:custGeom>
            <a:avLst/>
            <a:gdLst>
              <a:gd name="T0" fmla="*/ 2147483647 w 161"/>
              <a:gd name="T1" fmla="*/ 0 h 161"/>
              <a:gd name="T2" fmla="*/ 2147483647 w 161"/>
              <a:gd name="T3" fmla="*/ 0 h 161"/>
              <a:gd name="T4" fmla="*/ 0 w 161"/>
              <a:gd name="T5" fmla="*/ 2147483647 h 161"/>
              <a:gd name="T6" fmla="*/ 0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1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1"/>
                  <a:pt x="41" y="161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43" y="161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8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2370138" y="4724400"/>
            <a:ext cx="484187" cy="485775"/>
          </a:xfrm>
          <a:custGeom>
            <a:avLst/>
            <a:gdLst>
              <a:gd name="T0" fmla="*/ 2147483647 w 161"/>
              <a:gd name="T1" fmla="*/ 0 h 161"/>
              <a:gd name="T2" fmla="*/ 2147483647 w 161"/>
              <a:gd name="T3" fmla="*/ 0 h 161"/>
              <a:gd name="T4" fmla="*/ 0 w 161"/>
              <a:gd name="T5" fmla="*/ 2147483647 h 161"/>
              <a:gd name="T6" fmla="*/ 0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1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1"/>
                  <a:pt x="41" y="161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43" y="161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8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auto">
          <a:xfrm>
            <a:off x="6248400" y="4724400"/>
            <a:ext cx="487363" cy="485775"/>
          </a:xfrm>
          <a:custGeom>
            <a:avLst/>
            <a:gdLst>
              <a:gd name="T0" fmla="*/ 2147483647 w 162"/>
              <a:gd name="T1" fmla="*/ 0 h 161"/>
              <a:gd name="T2" fmla="*/ 2147483647 w 162"/>
              <a:gd name="T3" fmla="*/ 0 h 161"/>
              <a:gd name="T4" fmla="*/ 0 w 162"/>
              <a:gd name="T5" fmla="*/ 2147483647 h 161"/>
              <a:gd name="T6" fmla="*/ 0 w 162"/>
              <a:gd name="T7" fmla="*/ 2147483647 h 161"/>
              <a:gd name="T8" fmla="*/ 2147483647 w 162"/>
              <a:gd name="T9" fmla="*/ 2147483647 h 161"/>
              <a:gd name="T10" fmla="*/ 2147483647 w 162"/>
              <a:gd name="T11" fmla="*/ 2147483647 h 161"/>
              <a:gd name="T12" fmla="*/ 2147483647 w 162"/>
              <a:gd name="T13" fmla="*/ 2147483647 h 161"/>
              <a:gd name="T14" fmla="*/ 2147483647 w 162"/>
              <a:gd name="T15" fmla="*/ 2147483647 h 161"/>
              <a:gd name="T16" fmla="*/ 2147483647 w 162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61">
                <a:moveTo>
                  <a:pt x="121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9" y="161"/>
                  <a:pt x="42" y="161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43" y="161"/>
                  <a:pt x="162" y="143"/>
                  <a:pt x="162" y="120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18"/>
                  <a:pt x="143" y="0"/>
                  <a:pt x="121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>
            <a:off x="2370138" y="5838825"/>
            <a:ext cx="484187" cy="485775"/>
          </a:xfrm>
          <a:custGeom>
            <a:avLst/>
            <a:gdLst>
              <a:gd name="T0" fmla="*/ 2147483647 w 161"/>
              <a:gd name="T1" fmla="*/ 0 h 161"/>
              <a:gd name="T2" fmla="*/ 2147483647 w 161"/>
              <a:gd name="T3" fmla="*/ 0 h 161"/>
              <a:gd name="T4" fmla="*/ 0 w 161"/>
              <a:gd name="T5" fmla="*/ 2147483647 h 161"/>
              <a:gd name="T6" fmla="*/ 0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1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1"/>
                  <a:pt x="41" y="161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43" y="161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8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/>
          </p:cNvSpPr>
          <p:nvPr userDrawn="1"/>
        </p:nvSpPr>
        <p:spPr bwMode="auto">
          <a:xfrm>
            <a:off x="2924175" y="5280025"/>
            <a:ext cx="487363" cy="488950"/>
          </a:xfrm>
          <a:custGeom>
            <a:avLst/>
            <a:gdLst>
              <a:gd name="T0" fmla="*/ 2147483647 w 162"/>
              <a:gd name="T1" fmla="*/ 0 h 162"/>
              <a:gd name="T2" fmla="*/ 2147483647 w 162"/>
              <a:gd name="T3" fmla="*/ 0 h 162"/>
              <a:gd name="T4" fmla="*/ 0 w 162"/>
              <a:gd name="T5" fmla="*/ 2147483647 h 162"/>
              <a:gd name="T6" fmla="*/ 0 w 162"/>
              <a:gd name="T7" fmla="*/ 2147483647 h 162"/>
              <a:gd name="T8" fmla="*/ 2147483647 w 162"/>
              <a:gd name="T9" fmla="*/ 2147483647 h 162"/>
              <a:gd name="T10" fmla="*/ 2147483647 w 162"/>
              <a:gd name="T11" fmla="*/ 2147483647 h 162"/>
              <a:gd name="T12" fmla="*/ 2147483647 w 162"/>
              <a:gd name="T13" fmla="*/ 2147483647 h 162"/>
              <a:gd name="T14" fmla="*/ 2147483647 w 162"/>
              <a:gd name="T15" fmla="*/ 2147483647 h 162"/>
              <a:gd name="T16" fmla="*/ 2147483647 w 162"/>
              <a:gd name="T17" fmla="*/ 0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62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9" y="162"/>
                  <a:pt x="41" y="162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43" y="162"/>
                  <a:pt x="162" y="143"/>
                  <a:pt x="162" y="120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19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5" name="Freeform 11"/>
          <p:cNvSpPr>
            <a:spLocks/>
          </p:cNvSpPr>
          <p:nvPr userDrawn="1"/>
        </p:nvSpPr>
        <p:spPr bwMode="auto">
          <a:xfrm>
            <a:off x="2924175" y="5838825"/>
            <a:ext cx="487363" cy="485775"/>
          </a:xfrm>
          <a:custGeom>
            <a:avLst/>
            <a:gdLst>
              <a:gd name="T0" fmla="*/ 2147483647 w 162"/>
              <a:gd name="T1" fmla="*/ 0 h 161"/>
              <a:gd name="T2" fmla="*/ 2147483647 w 162"/>
              <a:gd name="T3" fmla="*/ 0 h 161"/>
              <a:gd name="T4" fmla="*/ 0 w 162"/>
              <a:gd name="T5" fmla="*/ 2147483647 h 161"/>
              <a:gd name="T6" fmla="*/ 0 w 162"/>
              <a:gd name="T7" fmla="*/ 2147483647 h 161"/>
              <a:gd name="T8" fmla="*/ 2147483647 w 162"/>
              <a:gd name="T9" fmla="*/ 2147483647 h 161"/>
              <a:gd name="T10" fmla="*/ 2147483647 w 162"/>
              <a:gd name="T11" fmla="*/ 2147483647 h 161"/>
              <a:gd name="T12" fmla="*/ 2147483647 w 162"/>
              <a:gd name="T13" fmla="*/ 2147483647 h 161"/>
              <a:gd name="T14" fmla="*/ 2147483647 w 162"/>
              <a:gd name="T15" fmla="*/ 2147483647 h 161"/>
              <a:gd name="T16" fmla="*/ 2147483647 w 162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61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9" y="161"/>
                  <a:pt x="41" y="161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43" y="161"/>
                  <a:pt x="162" y="143"/>
                  <a:pt x="162" y="120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18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Freeform 12"/>
          <p:cNvSpPr>
            <a:spLocks/>
          </p:cNvSpPr>
          <p:nvPr userDrawn="1"/>
        </p:nvSpPr>
        <p:spPr bwMode="auto">
          <a:xfrm>
            <a:off x="3476625" y="5280025"/>
            <a:ext cx="487363" cy="488950"/>
          </a:xfrm>
          <a:custGeom>
            <a:avLst/>
            <a:gdLst>
              <a:gd name="T0" fmla="*/ 2147483647 w 162"/>
              <a:gd name="T1" fmla="*/ 0 h 162"/>
              <a:gd name="T2" fmla="*/ 2147483647 w 162"/>
              <a:gd name="T3" fmla="*/ 0 h 162"/>
              <a:gd name="T4" fmla="*/ 0 w 162"/>
              <a:gd name="T5" fmla="*/ 2147483647 h 162"/>
              <a:gd name="T6" fmla="*/ 0 w 162"/>
              <a:gd name="T7" fmla="*/ 2147483647 h 162"/>
              <a:gd name="T8" fmla="*/ 2147483647 w 162"/>
              <a:gd name="T9" fmla="*/ 2147483647 h 162"/>
              <a:gd name="T10" fmla="*/ 2147483647 w 162"/>
              <a:gd name="T11" fmla="*/ 2147483647 h 162"/>
              <a:gd name="T12" fmla="*/ 2147483647 w 162"/>
              <a:gd name="T13" fmla="*/ 2147483647 h 162"/>
              <a:gd name="T14" fmla="*/ 2147483647 w 162"/>
              <a:gd name="T15" fmla="*/ 2147483647 h 162"/>
              <a:gd name="T16" fmla="*/ 2147483647 w 162"/>
              <a:gd name="T17" fmla="*/ 0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62">
                <a:moveTo>
                  <a:pt x="121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9" y="162"/>
                  <a:pt x="42" y="162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43" y="162"/>
                  <a:pt x="162" y="143"/>
                  <a:pt x="162" y="120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19"/>
                  <a:pt x="143" y="0"/>
                  <a:pt x="121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7" name="Freeform 13"/>
          <p:cNvSpPr>
            <a:spLocks/>
          </p:cNvSpPr>
          <p:nvPr userDrawn="1"/>
        </p:nvSpPr>
        <p:spPr bwMode="auto">
          <a:xfrm>
            <a:off x="3476625" y="5838825"/>
            <a:ext cx="487363" cy="485775"/>
          </a:xfrm>
          <a:custGeom>
            <a:avLst/>
            <a:gdLst>
              <a:gd name="T0" fmla="*/ 2147483647 w 162"/>
              <a:gd name="T1" fmla="*/ 0 h 161"/>
              <a:gd name="T2" fmla="*/ 2147483647 w 162"/>
              <a:gd name="T3" fmla="*/ 0 h 161"/>
              <a:gd name="T4" fmla="*/ 0 w 162"/>
              <a:gd name="T5" fmla="*/ 2147483647 h 161"/>
              <a:gd name="T6" fmla="*/ 0 w 162"/>
              <a:gd name="T7" fmla="*/ 2147483647 h 161"/>
              <a:gd name="T8" fmla="*/ 2147483647 w 162"/>
              <a:gd name="T9" fmla="*/ 2147483647 h 161"/>
              <a:gd name="T10" fmla="*/ 2147483647 w 162"/>
              <a:gd name="T11" fmla="*/ 2147483647 h 161"/>
              <a:gd name="T12" fmla="*/ 2147483647 w 162"/>
              <a:gd name="T13" fmla="*/ 2147483647 h 161"/>
              <a:gd name="T14" fmla="*/ 2147483647 w 162"/>
              <a:gd name="T15" fmla="*/ 2147483647 h 161"/>
              <a:gd name="T16" fmla="*/ 2147483647 w 162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61">
                <a:moveTo>
                  <a:pt x="121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9" y="161"/>
                  <a:pt x="42" y="161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43" y="161"/>
                  <a:pt x="162" y="143"/>
                  <a:pt x="162" y="120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18"/>
                  <a:pt x="143" y="0"/>
                  <a:pt x="121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8" name="Freeform 14"/>
          <p:cNvSpPr>
            <a:spLocks/>
          </p:cNvSpPr>
          <p:nvPr userDrawn="1"/>
        </p:nvSpPr>
        <p:spPr bwMode="auto">
          <a:xfrm>
            <a:off x="4032250" y="5838825"/>
            <a:ext cx="484188" cy="485775"/>
          </a:xfrm>
          <a:custGeom>
            <a:avLst/>
            <a:gdLst>
              <a:gd name="T0" fmla="*/ 2147483647 w 161"/>
              <a:gd name="T1" fmla="*/ 0 h 161"/>
              <a:gd name="T2" fmla="*/ 2147483647 w 161"/>
              <a:gd name="T3" fmla="*/ 0 h 161"/>
              <a:gd name="T4" fmla="*/ 0 w 161"/>
              <a:gd name="T5" fmla="*/ 2147483647 h 161"/>
              <a:gd name="T6" fmla="*/ 0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1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1"/>
                  <a:pt x="41" y="161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43" y="161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8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9" name="Freeform 15"/>
          <p:cNvSpPr>
            <a:spLocks/>
          </p:cNvSpPr>
          <p:nvPr userDrawn="1"/>
        </p:nvSpPr>
        <p:spPr bwMode="auto">
          <a:xfrm>
            <a:off x="5141913" y="5280025"/>
            <a:ext cx="484187" cy="488950"/>
          </a:xfrm>
          <a:custGeom>
            <a:avLst/>
            <a:gdLst>
              <a:gd name="T0" fmla="*/ 2147483647 w 161"/>
              <a:gd name="T1" fmla="*/ 0 h 162"/>
              <a:gd name="T2" fmla="*/ 2147483647 w 161"/>
              <a:gd name="T3" fmla="*/ 0 h 162"/>
              <a:gd name="T4" fmla="*/ 0 w 161"/>
              <a:gd name="T5" fmla="*/ 2147483647 h 162"/>
              <a:gd name="T6" fmla="*/ 0 w 161"/>
              <a:gd name="T7" fmla="*/ 2147483647 h 162"/>
              <a:gd name="T8" fmla="*/ 2147483647 w 161"/>
              <a:gd name="T9" fmla="*/ 2147483647 h 162"/>
              <a:gd name="T10" fmla="*/ 2147483647 w 161"/>
              <a:gd name="T11" fmla="*/ 2147483647 h 162"/>
              <a:gd name="T12" fmla="*/ 2147483647 w 161"/>
              <a:gd name="T13" fmla="*/ 2147483647 h 162"/>
              <a:gd name="T14" fmla="*/ 2147483647 w 161"/>
              <a:gd name="T15" fmla="*/ 2147483647 h 162"/>
              <a:gd name="T16" fmla="*/ 2147483647 w 161"/>
              <a:gd name="T17" fmla="*/ 0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2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9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2"/>
                  <a:pt x="41" y="162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43" y="162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9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0" name="Freeform 16"/>
          <p:cNvSpPr>
            <a:spLocks/>
          </p:cNvSpPr>
          <p:nvPr userDrawn="1"/>
        </p:nvSpPr>
        <p:spPr bwMode="auto">
          <a:xfrm>
            <a:off x="5141913" y="5838825"/>
            <a:ext cx="484187" cy="485775"/>
          </a:xfrm>
          <a:custGeom>
            <a:avLst/>
            <a:gdLst>
              <a:gd name="T0" fmla="*/ 2147483647 w 161"/>
              <a:gd name="T1" fmla="*/ 0 h 161"/>
              <a:gd name="T2" fmla="*/ 2147483647 w 161"/>
              <a:gd name="T3" fmla="*/ 0 h 161"/>
              <a:gd name="T4" fmla="*/ 0 w 161"/>
              <a:gd name="T5" fmla="*/ 2147483647 h 161"/>
              <a:gd name="T6" fmla="*/ 0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1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1"/>
                  <a:pt x="41" y="161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43" y="161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8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1" name="Freeform 17"/>
          <p:cNvSpPr>
            <a:spLocks/>
          </p:cNvSpPr>
          <p:nvPr userDrawn="1"/>
        </p:nvSpPr>
        <p:spPr bwMode="auto">
          <a:xfrm>
            <a:off x="5695950" y="5280025"/>
            <a:ext cx="485775" cy="488950"/>
          </a:xfrm>
          <a:custGeom>
            <a:avLst/>
            <a:gdLst>
              <a:gd name="T0" fmla="*/ 2147483647 w 162"/>
              <a:gd name="T1" fmla="*/ 0 h 162"/>
              <a:gd name="T2" fmla="*/ 2147483647 w 162"/>
              <a:gd name="T3" fmla="*/ 0 h 162"/>
              <a:gd name="T4" fmla="*/ 0 w 162"/>
              <a:gd name="T5" fmla="*/ 2147483647 h 162"/>
              <a:gd name="T6" fmla="*/ 0 w 162"/>
              <a:gd name="T7" fmla="*/ 2147483647 h 162"/>
              <a:gd name="T8" fmla="*/ 2147483647 w 162"/>
              <a:gd name="T9" fmla="*/ 2147483647 h 162"/>
              <a:gd name="T10" fmla="*/ 2147483647 w 162"/>
              <a:gd name="T11" fmla="*/ 2147483647 h 162"/>
              <a:gd name="T12" fmla="*/ 2147483647 w 162"/>
              <a:gd name="T13" fmla="*/ 2147483647 h 162"/>
              <a:gd name="T14" fmla="*/ 2147483647 w 162"/>
              <a:gd name="T15" fmla="*/ 2147483647 h 162"/>
              <a:gd name="T16" fmla="*/ 2147483647 w 162"/>
              <a:gd name="T17" fmla="*/ 0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62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9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2"/>
                  <a:pt x="41" y="162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43" y="162"/>
                  <a:pt x="162" y="143"/>
                  <a:pt x="162" y="120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19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2" name="Freeform 18"/>
          <p:cNvSpPr>
            <a:spLocks/>
          </p:cNvSpPr>
          <p:nvPr userDrawn="1"/>
        </p:nvSpPr>
        <p:spPr bwMode="auto">
          <a:xfrm>
            <a:off x="6248400" y="5838825"/>
            <a:ext cx="487363" cy="485775"/>
          </a:xfrm>
          <a:custGeom>
            <a:avLst/>
            <a:gdLst>
              <a:gd name="T0" fmla="*/ 2147483647 w 162"/>
              <a:gd name="T1" fmla="*/ 0 h 161"/>
              <a:gd name="T2" fmla="*/ 2147483647 w 162"/>
              <a:gd name="T3" fmla="*/ 0 h 161"/>
              <a:gd name="T4" fmla="*/ 0 w 162"/>
              <a:gd name="T5" fmla="*/ 2147483647 h 161"/>
              <a:gd name="T6" fmla="*/ 0 w 162"/>
              <a:gd name="T7" fmla="*/ 2147483647 h 161"/>
              <a:gd name="T8" fmla="*/ 2147483647 w 162"/>
              <a:gd name="T9" fmla="*/ 2147483647 h 161"/>
              <a:gd name="T10" fmla="*/ 2147483647 w 162"/>
              <a:gd name="T11" fmla="*/ 2147483647 h 161"/>
              <a:gd name="T12" fmla="*/ 2147483647 w 162"/>
              <a:gd name="T13" fmla="*/ 2147483647 h 161"/>
              <a:gd name="T14" fmla="*/ 2147483647 w 162"/>
              <a:gd name="T15" fmla="*/ 2147483647 h 161"/>
              <a:gd name="T16" fmla="*/ 2147483647 w 162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61">
                <a:moveTo>
                  <a:pt x="121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9" y="161"/>
                  <a:pt x="42" y="161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43" y="161"/>
                  <a:pt x="162" y="143"/>
                  <a:pt x="162" y="120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18"/>
                  <a:pt x="143" y="0"/>
                  <a:pt x="121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3" name="Freeform 19"/>
          <p:cNvSpPr>
            <a:spLocks/>
          </p:cNvSpPr>
          <p:nvPr userDrawn="1"/>
        </p:nvSpPr>
        <p:spPr bwMode="auto">
          <a:xfrm>
            <a:off x="6804025" y="5280025"/>
            <a:ext cx="484188" cy="488950"/>
          </a:xfrm>
          <a:custGeom>
            <a:avLst/>
            <a:gdLst>
              <a:gd name="T0" fmla="*/ 2147483647 w 161"/>
              <a:gd name="T1" fmla="*/ 0 h 162"/>
              <a:gd name="T2" fmla="*/ 2147483647 w 161"/>
              <a:gd name="T3" fmla="*/ 0 h 162"/>
              <a:gd name="T4" fmla="*/ 0 w 161"/>
              <a:gd name="T5" fmla="*/ 2147483647 h 162"/>
              <a:gd name="T6" fmla="*/ 0 w 161"/>
              <a:gd name="T7" fmla="*/ 2147483647 h 162"/>
              <a:gd name="T8" fmla="*/ 2147483647 w 161"/>
              <a:gd name="T9" fmla="*/ 2147483647 h 162"/>
              <a:gd name="T10" fmla="*/ 2147483647 w 161"/>
              <a:gd name="T11" fmla="*/ 2147483647 h 162"/>
              <a:gd name="T12" fmla="*/ 2147483647 w 161"/>
              <a:gd name="T13" fmla="*/ 2147483647 h 162"/>
              <a:gd name="T14" fmla="*/ 2147483647 w 161"/>
              <a:gd name="T15" fmla="*/ 2147483647 h 162"/>
              <a:gd name="T16" fmla="*/ 2147483647 w 161"/>
              <a:gd name="T17" fmla="*/ 0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2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9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2"/>
                  <a:pt x="41" y="162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43" y="162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9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4" name="Freeform 20"/>
          <p:cNvSpPr>
            <a:spLocks/>
          </p:cNvSpPr>
          <p:nvPr userDrawn="1"/>
        </p:nvSpPr>
        <p:spPr bwMode="auto">
          <a:xfrm>
            <a:off x="7913688" y="5280025"/>
            <a:ext cx="484187" cy="488950"/>
          </a:xfrm>
          <a:custGeom>
            <a:avLst/>
            <a:gdLst>
              <a:gd name="T0" fmla="*/ 2147483647 w 161"/>
              <a:gd name="T1" fmla="*/ 0 h 162"/>
              <a:gd name="T2" fmla="*/ 2147483647 w 161"/>
              <a:gd name="T3" fmla="*/ 0 h 162"/>
              <a:gd name="T4" fmla="*/ 0 w 161"/>
              <a:gd name="T5" fmla="*/ 2147483647 h 162"/>
              <a:gd name="T6" fmla="*/ 0 w 161"/>
              <a:gd name="T7" fmla="*/ 2147483647 h 162"/>
              <a:gd name="T8" fmla="*/ 2147483647 w 161"/>
              <a:gd name="T9" fmla="*/ 2147483647 h 162"/>
              <a:gd name="T10" fmla="*/ 2147483647 w 161"/>
              <a:gd name="T11" fmla="*/ 2147483647 h 162"/>
              <a:gd name="T12" fmla="*/ 2147483647 w 161"/>
              <a:gd name="T13" fmla="*/ 2147483647 h 162"/>
              <a:gd name="T14" fmla="*/ 2147483647 w 161"/>
              <a:gd name="T15" fmla="*/ 2147483647 h 162"/>
              <a:gd name="T16" fmla="*/ 2147483647 w 161"/>
              <a:gd name="T17" fmla="*/ 0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2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9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2"/>
                  <a:pt x="41" y="162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43" y="162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9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5" name="Freeform 21"/>
          <p:cNvSpPr>
            <a:spLocks/>
          </p:cNvSpPr>
          <p:nvPr userDrawn="1"/>
        </p:nvSpPr>
        <p:spPr bwMode="auto">
          <a:xfrm>
            <a:off x="7913688" y="5838825"/>
            <a:ext cx="484187" cy="485775"/>
          </a:xfrm>
          <a:custGeom>
            <a:avLst/>
            <a:gdLst>
              <a:gd name="T0" fmla="*/ 2147483647 w 161"/>
              <a:gd name="T1" fmla="*/ 0 h 161"/>
              <a:gd name="T2" fmla="*/ 2147483647 w 161"/>
              <a:gd name="T3" fmla="*/ 0 h 161"/>
              <a:gd name="T4" fmla="*/ 0 w 161"/>
              <a:gd name="T5" fmla="*/ 2147483647 h 161"/>
              <a:gd name="T6" fmla="*/ 0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1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1"/>
                  <a:pt x="41" y="161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43" y="161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8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6" name="Freeform 22"/>
          <p:cNvSpPr>
            <a:spLocks/>
          </p:cNvSpPr>
          <p:nvPr userDrawn="1"/>
        </p:nvSpPr>
        <p:spPr bwMode="auto">
          <a:xfrm>
            <a:off x="8466138" y="5838825"/>
            <a:ext cx="484187" cy="485775"/>
          </a:xfrm>
          <a:custGeom>
            <a:avLst/>
            <a:gdLst>
              <a:gd name="T0" fmla="*/ 2147483647 w 161"/>
              <a:gd name="T1" fmla="*/ 0 h 161"/>
              <a:gd name="T2" fmla="*/ 2147483647 w 161"/>
              <a:gd name="T3" fmla="*/ 0 h 161"/>
              <a:gd name="T4" fmla="*/ 0 w 161"/>
              <a:gd name="T5" fmla="*/ 2147483647 h 161"/>
              <a:gd name="T6" fmla="*/ 0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0 h 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" h="161">
                <a:moveTo>
                  <a:pt x="120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3"/>
                  <a:pt x="18" y="161"/>
                  <a:pt x="41" y="161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43" y="161"/>
                  <a:pt x="161" y="143"/>
                  <a:pt x="161" y="120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18"/>
                  <a:pt x="143" y="0"/>
                  <a:pt x="120" y="0"/>
                </a:cubicBezTo>
              </a:path>
            </a:pathLst>
          </a:cu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47" name="Picture 2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4850" y="5842000"/>
            <a:ext cx="4841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575" y="5280025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62063" y="5842000"/>
            <a:ext cx="4841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09750" y="5280025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68550" y="5280025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27350" y="4727575"/>
            <a:ext cx="4841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73450" y="4727575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32250" y="4727575"/>
            <a:ext cx="4841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2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89463" y="5280025"/>
            <a:ext cx="4841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3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137150" y="4727575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4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695950" y="4727575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5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00850" y="4727575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36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243638" y="5280025"/>
            <a:ext cx="4841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37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59650" y="5275263"/>
            <a:ext cx="48418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38"/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916863" y="4727575"/>
            <a:ext cx="4841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39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464550" y="5283200"/>
            <a:ext cx="4841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3" name="Picture 40"/>
          <p:cNvPicPr>
            <a:picLocks noChangeAspect="1" noChangeArrowheads="1"/>
          </p:cNvPicPr>
          <p:nvPr userDrawn="1"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43075" y="800100"/>
            <a:ext cx="564038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" name="Picture 41"/>
          <p:cNvPicPr>
            <a:picLocks noChangeAspect="1" noChangeArrowheads="1"/>
          </p:cNvPicPr>
          <p:nvPr userDrawn="1"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587875" y="5840413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5"/>
          <p:cNvSpPr>
            <a:spLocks noChangeArrowheads="1"/>
          </p:cNvSpPr>
          <p:nvPr/>
        </p:nvSpPr>
        <p:spPr bwMode="auto">
          <a:xfrm>
            <a:off x="514350" y="620713"/>
            <a:ext cx="9026525" cy="5259387"/>
          </a:xfrm>
          <a:prstGeom prst="roundRect">
            <a:avLst>
              <a:gd name="adj" fmla="val 8861"/>
            </a:avLst>
          </a:prstGeom>
          <a:solidFill>
            <a:schemeClr val="bg1"/>
          </a:solidFill>
          <a:ln w="25400">
            <a:solidFill>
              <a:srgbClr val="09286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359427" name="Rectangle 20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-26988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9428" name="Rectangle 2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3" name="Picture 5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8950" y="6276975"/>
            <a:ext cx="18462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AutoShape 42"/>
          <p:cNvSpPr>
            <a:spLocks noChangeArrowheads="1"/>
          </p:cNvSpPr>
          <p:nvPr userDrawn="1"/>
        </p:nvSpPr>
        <p:spPr bwMode="auto">
          <a:xfrm>
            <a:off x="458788" y="5772150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55" name="AutoShape 46"/>
          <p:cNvSpPr>
            <a:spLocks noChangeArrowheads="1"/>
          </p:cNvSpPr>
          <p:nvPr userDrawn="1"/>
        </p:nvSpPr>
        <p:spPr bwMode="auto">
          <a:xfrm>
            <a:off x="2035175" y="5772150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56" name="AutoShape 50"/>
          <p:cNvSpPr>
            <a:spLocks noChangeArrowheads="1"/>
          </p:cNvSpPr>
          <p:nvPr userDrawn="1"/>
        </p:nvSpPr>
        <p:spPr bwMode="auto">
          <a:xfrm>
            <a:off x="3609975" y="5770563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57" name="AutoShape 51"/>
          <p:cNvSpPr>
            <a:spLocks noChangeArrowheads="1"/>
          </p:cNvSpPr>
          <p:nvPr userDrawn="1"/>
        </p:nvSpPr>
        <p:spPr bwMode="auto">
          <a:xfrm>
            <a:off x="4003675" y="5770563"/>
            <a:ext cx="342900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58" name="AutoShape 53"/>
          <p:cNvSpPr>
            <a:spLocks noChangeArrowheads="1"/>
          </p:cNvSpPr>
          <p:nvPr userDrawn="1"/>
        </p:nvSpPr>
        <p:spPr bwMode="auto">
          <a:xfrm>
            <a:off x="4791075" y="5770563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59" name="AutoShape 45"/>
          <p:cNvSpPr>
            <a:spLocks noChangeArrowheads="1"/>
          </p:cNvSpPr>
          <p:nvPr userDrawn="1"/>
        </p:nvSpPr>
        <p:spPr bwMode="auto">
          <a:xfrm>
            <a:off x="7150100" y="5772150"/>
            <a:ext cx="344488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60" name="AutoShape 46"/>
          <p:cNvSpPr>
            <a:spLocks noChangeArrowheads="1"/>
          </p:cNvSpPr>
          <p:nvPr userDrawn="1"/>
        </p:nvSpPr>
        <p:spPr bwMode="auto">
          <a:xfrm>
            <a:off x="7545388" y="5772150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61" name="AutoShape 60"/>
          <p:cNvSpPr>
            <a:spLocks noChangeArrowheads="1"/>
          </p:cNvSpPr>
          <p:nvPr userDrawn="1"/>
        </p:nvSpPr>
        <p:spPr bwMode="auto">
          <a:xfrm>
            <a:off x="6361113" y="5772150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pic>
        <p:nvPicPr>
          <p:cNvPr id="2062" name="Picture 6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6275" y="5770563"/>
            <a:ext cx="3476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6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09975" y="5378450"/>
            <a:ext cx="347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6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03675" y="5378450"/>
            <a:ext cx="347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6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9488" y="5378450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64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95788" y="5770563"/>
            <a:ext cx="3476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65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81600" y="5770563"/>
            <a:ext cx="3476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66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75300" y="5378450"/>
            <a:ext cx="347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67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76938" y="5770563"/>
            <a:ext cx="3476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68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43013" y="5770563"/>
            <a:ext cx="3476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69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635125" y="5770563"/>
            <a:ext cx="3476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70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038350" y="5378450"/>
            <a:ext cx="3476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71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430463" y="5378450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72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500" y="5770563"/>
            <a:ext cx="3476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AutoShape 50"/>
          <p:cNvSpPr>
            <a:spLocks noChangeArrowheads="1"/>
          </p:cNvSpPr>
          <p:nvPr userDrawn="1"/>
        </p:nvSpPr>
        <p:spPr bwMode="auto">
          <a:xfrm>
            <a:off x="1635125" y="5380038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76" name="AutoShape 50"/>
          <p:cNvSpPr>
            <a:spLocks noChangeArrowheads="1"/>
          </p:cNvSpPr>
          <p:nvPr userDrawn="1"/>
        </p:nvSpPr>
        <p:spPr bwMode="auto">
          <a:xfrm>
            <a:off x="849313" y="5380038"/>
            <a:ext cx="344487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77" name="AutoShape 42"/>
          <p:cNvSpPr>
            <a:spLocks noChangeArrowheads="1"/>
          </p:cNvSpPr>
          <p:nvPr userDrawn="1"/>
        </p:nvSpPr>
        <p:spPr bwMode="auto">
          <a:xfrm>
            <a:off x="458788" y="5378450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78" name="AutoShape 42"/>
          <p:cNvSpPr>
            <a:spLocks noChangeArrowheads="1"/>
          </p:cNvSpPr>
          <p:nvPr userDrawn="1"/>
        </p:nvSpPr>
        <p:spPr bwMode="auto">
          <a:xfrm>
            <a:off x="849313" y="5772150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79" name="AutoShape 46"/>
          <p:cNvSpPr>
            <a:spLocks noChangeArrowheads="1"/>
          </p:cNvSpPr>
          <p:nvPr userDrawn="1"/>
        </p:nvSpPr>
        <p:spPr bwMode="auto">
          <a:xfrm>
            <a:off x="2430463" y="5772150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pic>
        <p:nvPicPr>
          <p:cNvPr id="2080" name="Picture 78"/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4163" y="5378450"/>
            <a:ext cx="3476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AutoShape 51"/>
          <p:cNvSpPr>
            <a:spLocks noChangeArrowheads="1"/>
          </p:cNvSpPr>
          <p:nvPr userDrawn="1"/>
        </p:nvSpPr>
        <p:spPr bwMode="auto">
          <a:xfrm>
            <a:off x="4395788" y="5378450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82" name="AutoShape 53"/>
          <p:cNvSpPr>
            <a:spLocks noChangeArrowheads="1"/>
          </p:cNvSpPr>
          <p:nvPr userDrawn="1"/>
        </p:nvSpPr>
        <p:spPr bwMode="auto">
          <a:xfrm>
            <a:off x="5575300" y="5770563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83" name="AutoShape 45"/>
          <p:cNvSpPr>
            <a:spLocks noChangeArrowheads="1"/>
          </p:cNvSpPr>
          <p:nvPr userDrawn="1"/>
        </p:nvSpPr>
        <p:spPr bwMode="auto">
          <a:xfrm>
            <a:off x="7150100" y="5375275"/>
            <a:ext cx="344488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84" name="AutoShape 46"/>
          <p:cNvSpPr>
            <a:spLocks noChangeArrowheads="1"/>
          </p:cNvSpPr>
          <p:nvPr userDrawn="1"/>
        </p:nvSpPr>
        <p:spPr bwMode="auto">
          <a:xfrm>
            <a:off x="7545388" y="5375275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85" name="AutoShape 49"/>
          <p:cNvSpPr>
            <a:spLocks noChangeArrowheads="1"/>
          </p:cNvSpPr>
          <p:nvPr userDrawn="1"/>
        </p:nvSpPr>
        <p:spPr bwMode="auto">
          <a:xfrm>
            <a:off x="8726488" y="5375275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86" name="AutoShape 63"/>
          <p:cNvSpPr>
            <a:spLocks noChangeArrowheads="1"/>
          </p:cNvSpPr>
          <p:nvPr userDrawn="1"/>
        </p:nvSpPr>
        <p:spPr bwMode="auto">
          <a:xfrm>
            <a:off x="7545388" y="5767388"/>
            <a:ext cx="342900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87" name="AutoShape 64"/>
          <p:cNvSpPr>
            <a:spLocks noChangeArrowheads="1"/>
          </p:cNvSpPr>
          <p:nvPr userDrawn="1"/>
        </p:nvSpPr>
        <p:spPr bwMode="auto">
          <a:xfrm>
            <a:off x="7937500" y="5767388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088" name="AutoShape 65"/>
          <p:cNvSpPr>
            <a:spLocks noChangeArrowheads="1"/>
          </p:cNvSpPr>
          <p:nvPr userDrawn="1"/>
        </p:nvSpPr>
        <p:spPr bwMode="auto">
          <a:xfrm>
            <a:off x="8332788" y="5767388"/>
            <a:ext cx="344487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9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9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9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9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9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9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9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9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9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/>
      <p:bldP spid="35942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94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94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94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94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94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94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94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94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94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94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94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94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4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94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94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94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2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7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8950" y="6276975"/>
            <a:ext cx="18462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79" name="Rectangle 20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-26988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7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7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7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7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7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7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7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7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7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75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75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75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75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75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75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75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75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75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75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75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75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750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75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75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7579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5"/>
          <p:cNvSpPr>
            <a:spLocks noChangeArrowheads="1"/>
          </p:cNvSpPr>
          <p:nvPr/>
        </p:nvSpPr>
        <p:spPr bwMode="auto">
          <a:xfrm>
            <a:off x="1017588" y="692150"/>
            <a:ext cx="9386887" cy="5400675"/>
          </a:xfrm>
          <a:prstGeom prst="roundRect">
            <a:avLst>
              <a:gd name="adj" fmla="val 8861"/>
            </a:avLst>
          </a:prstGeom>
          <a:solidFill>
            <a:schemeClr val="bg1"/>
          </a:solidFill>
          <a:ln w="25400">
            <a:solidFill>
              <a:srgbClr val="09286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099" name="Rectangle 205"/>
          <p:cNvSpPr>
            <a:spLocks noGrp="1" noChangeArrowheads="1"/>
          </p:cNvSpPr>
          <p:nvPr>
            <p:ph type="title"/>
          </p:nvPr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2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981075"/>
            <a:ext cx="7777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1" name="Picture 4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8950" y="6276975"/>
            <a:ext cx="18462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42"/>
          <p:cNvSpPr>
            <a:spLocks noChangeArrowheads="1"/>
          </p:cNvSpPr>
          <p:nvPr userDrawn="1"/>
        </p:nvSpPr>
        <p:spPr bwMode="auto">
          <a:xfrm rot="-5400000">
            <a:off x="441325" y="6065838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103" name="AutoShape 46"/>
          <p:cNvSpPr>
            <a:spLocks noChangeArrowheads="1"/>
          </p:cNvSpPr>
          <p:nvPr userDrawn="1"/>
        </p:nvSpPr>
        <p:spPr bwMode="auto">
          <a:xfrm rot="-5400000">
            <a:off x="442119" y="4491831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104" name="AutoShape 50"/>
          <p:cNvSpPr>
            <a:spLocks noChangeArrowheads="1"/>
          </p:cNvSpPr>
          <p:nvPr userDrawn="1"/>
        </p:nvSpPr>
        <p:spPr bwMode="auto">
          <a:xfrm rot="-5400000">
            <a:off x="439738" y="2914650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105" name="AutoShape 51"/>
          <p:cNvSpPr>
            <a:spLocks noChangeArrowheads="1"/>
          </p:cNvSpPr>
          <p:nvPr userDrawn="1"/>
        </p:nvSpPr>
        <p:spPr bwMode="auto">
          <a:xfrm rot="-5400000">
            <a:off x="440532" y="2523331"/>
            <a:ext cx="342900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106" name="AutoShape 53"/>
          <p:cNvSpPr>
            <a:spLocks noChangeArrowheads="1"/>
          </p:cNvSpPr>
          <p:nvPr userDrawn="1"/>
        </p:nvSpPr>
        <p:spPr bwMode="auto">
          <a:xfrm rot="-5400000">
            <a:off x="439738" y="1733550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107" name="AutoShape 60"/>
          <p:cNvSpPr>
            <a:spLocks noChangeArrowheads="1"/>
          </p:cNvSpPr>
          <p:nvPr userDrawn="1"/>
        </p:nvSpPr>
        <p:spPr bwMode="auto">
          <a:xfrm rot="-5400000">
            <a:off x="441325" y="163513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pic>
        <p:nvPicPr>
          <p:cNvPr id="4108" name="Picture 1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9738" y="3305175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625" y="2911475"/>
            <a:ext cx="347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1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625" y="2517775"/>
            <a:ext cx="347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625" y="1731963"/>
            <a:ext cx="3476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19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9738" y="2125663"/>
            <a:ext cx="3476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20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738" y="1336675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21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625" y="946150"/>
            <a:ext cx="347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22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8150" y="546100"/>
            <a:ext cx="3476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125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9738" y="5278438"/>
            <a:ext cx="3476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126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39738" y="4886325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127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038" y="4484688"/>
            <a:ext cx="3476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128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625" y="4090988"/>
            <a:ext cx="3476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129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39738" y="6457950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AutoShape 50"/>
          <p:cNvSpPr>
            <a:spLocks noChangeArrowheads="1"/>
          </p:cNvSpPr>
          <p:nvPr userDrawn="1"/>
        </p:nvSpPr>
        <p:spPr bwMode="auto">
          <a:xfrm rot="-5400000">
            <a:off x="49213" y="4889500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122" name="AutoShape 50"/>
          <p:cNvSpPr>
            <a:spLocks noChangeArrowheads="1"/>
          </p:cNvSpPr>
          <p:nvPr userDrawn="1"/>
        </p:nvSpPr>
        <p:spPr bwMode="auto">
          <a:xfrm rot="-5400000">
            <a:off x="49213" y="5675313"/>
            <a:ext cx="344487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123" name="AutoShape 42"/>
          <p:cNvSpPr>
            <a:spLocks noChangeArrowheads="1"/>
          </p:cNvSpPr>
          <p:nvPr userDrawn="1"/>
        </p:nvSpPr>
        <p:spPr bwMode="auto">
          <a:xfrm rot="-5400000">
            <a:off x="47625" y="6065838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124" name="AutoShape 42"/>
          <p:cNvSpPr>
            <a:spLocks noChangeArrowheads="1"/>
          </p:cNvSpPr>
          <p:nvPr userDrawn="1"/>
        </p:nvSpPr>
        <p:spPr bwMode="auto">
          <a:xfrm rot="-5400000">
            <a:off x="441325" y="5675313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125" name="AutoShape 46"/>
          <p:cNvSpPr>
            <a:spLocks noChangeArrowheads="1"/>
          </p:cNvSpPr>
          <p:nvPr userDrawn="1"/>
        </p:nvSpPr>
        <p:spPr bwMode="auto">
          <a:xfrm rot="-5400000">
            <a:off x="442119" y="4096544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pic>
        <p:nvPicPr>
          <p:cNvPr id="4126" name="Picture 136"/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038" y="3698875"/>
            <a:ext cx="3476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7" name="AutoShape 51"/>
          <p:cNvSpPr>
            <a:spLocks noChangeArrowheads="1"/>
          </p:cNvSpPr>
          <p:nvPr userDrawn="1"/>
        </p:nvSpPr>
        <p:spPr bwMode="auto">
          <a:xfrm rot="-5400000">
            <a:off x="48419" y="2131219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128" name="AutoShape 53"/>
          <p:cNvSpPr>
            <a:spLocks noChangeArrowheads="1"/>
          </p:cNvSpPr>
          <p:nvPr userDrawn="1"/>
        </p:nvSpPr>
        <p:spPr bwMode="auto">
          <a:xfrm rot="-5400000">
            <a:off x="439738" y="949325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5"/>
          <p:cNvSpPr>
            <a:spLocks noChangeArrowheads="1"/>
          </p:cNvSpPr>
          <p:nvPr/>
        </p:nvSpPr>
        <p:spPr bwMode="auto">
          <a:xfrm>
            <a:off x="1017588" y="692150"/>
            <a:ext cx="9386887" cy="5400675"/>
          </a:xfrm>
          <a:prstGeom prst="roundRect">
            <a:avLst>
              <a:gd name="adj" fmla="val 8861"/>
            </a:avLst>
          </a:prstGeom>
          <a:solidFill>
            <a:schemeClr val="bg1"/>
          </a:solidFill>
          <a:ln w="25400">
            <a:solidFill>
              <a:srgbClr val="09286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3" name="Rectangle 205"/>
          <p:cNvSpPr>
            <a:spLocks noGrp="1" noChangeArrowheads="1"/>
          </p:cNvSpPr>
          <p:nvPr>
            <p:ph type="title"/>
          </p:nvPr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2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981075"/>
            <a:ext cx="7777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5" name="Picture 4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8950" y="6276975"/>
            <a:ext cx="18462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42"/>
          <p:cNvSpPr>
            <a:spLocks noChangeArrowheads="1"/>
          </p:cNvSpPr>
          <p:nvPr userDrawn="1"/>
        </p:nvSpPr>
        <p:spPr bwMode="auto">
          <a:xfrm rot="-5400000">
            <a:off x="441325" y="6065838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7" name="AutoShape 46"/>
          <p:cNvSpPr>
            <a:spLocks noChangeArrowheads="1"/>
          </p:cNvSpPr>
          <p:nvPr userDrawn="1"/>
        </p:nvSpPr>
        <p:spPr bwMode="auto">
          <a:xfrm rot="-5400000">
            <a:off x="442119" y="4491831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8" name="AutoShape 50"/>
          <p:cNvSpPr>
            <a:spLocks noChangeArrowheads="1"/>
          </p:cNvSpPr>
          <p:nvPr userDrawn="1"/>
        </p:nvSpPr>
        <p:spPr bwMode="auto">
          <a:xfrm rot="-5400000">
            <a:off x="439738" y="2914650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9" name="AutoShape 51"/>
          <p:cNvSpPr>
            <a:spLocks noChangeArrowheads="1"/>
          </p:cNvSpPr>
          <p:nvPr userDrawn="1"/>
        </p:nvSpPr>
        <p:spPr bwMode="auto">
          <a:xfrm rot="-5400000">
            <a:off x="440532" y="2523331"/>
            <a:ext cx="342900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30" name="AutoShape 53"/>
          <p:cNvSpPr>
            <a:spLocks noChangeArrowheads="1"/>
          </p:cNvSpPr>
          <p:nvPr userDrawn="1"/>
        </p:nvSpPr>
        <p:spPr bwMode="auto">
          <a:xfrm rot="-5400000">
            <a:off x="439738" y="1733550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31" name="AutoShape 60"/>
          <p:cNvSpPr>
            <a:spLocks noChangeArrowheads="1"/>
          </p:cNvSpPr>
          <p:nvPr userDrawn="1"/>
        </p:nvSpPr>
        <p:spPr bwMode="auto">
          <a:xfrm rot="-5400000">
            <a:off x="441325" y="163513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32" name="Picture 1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9738" y="3305175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625" y="2911475"/>
            <a:ext cx="347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1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625" y="2517775"/>
            <a:ext cx="347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625" y="1731963"/>
            <a:ext cx="3476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19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9738" y="2125663"/>
            <a:ext cx="3476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20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738" y="1336675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21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625" y="946150"/>
            <a:ext cx="347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22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8150" y="546100"/>
            <a:ext cx="3476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25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9738" y="5278438"/>
            <a:ext cx="3476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126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39738" y="4886325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27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038" y="4484688"/>
            <a:ext cx="3476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128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625" y="4090988"/>
            <a:ext cx="3476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129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39738" y="6457950"/>
            <a:ext cx="3476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5" name="AutoShape 50"/>
          <p:cNvSpPr>
            <a:spLocks noChangeArrowheads="1"/>
          </p:cNvSpPr>
          <p:nvPr userDrawn="1"/>
        </p:nvSpPr>
        <p:spPr bwMode="auto">
          <a:xfrm rot="-5400000">
            <a:off x="49213" y="4889500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46" name="AutoShape 50"/>
          <p:cNvSpPr>
            <a:spLocks noChangeArrowheads="1"/>
          </p:cNvSpPr>
          <p:nvPr userDrawn="1"/>
        </p:nvSpPr>
        <p:spPr bwMode="auto">
          <a:xfrm rot="-5400000">
            <a:off x="49213" y="5675313"/>
            <a:ext cx="344487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47" name="AutoShape 42"/>
          <p:cNvSpPr>
            <a:spLocks noChangeArrowheads="1"/>
          </p:cNvSpPr>
          <p:nvPr userDrawn="1"/>
        </p:nvSpPr>
        <p:spPr bwMode="auto">
          <a:xfrm rot="-5400000">
            <a:off x="47625" y="6065838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48" name="AutoShape 42"/>
          <p:cNvSpPr>
            <a:spLocks noChangeArrowheads="1"/>
          </p:cNvSpPr>
          <p:nvPr userDrawn="1"/>
        </p:nvSpPr>
        <p:spPr bwMode="auto">
          <a:xfrm rot="-5400000">
            <a:off x="441325" y="5675313"/>
            <a:ext cx="344487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49" name="AutoShape 46"/>
          <p:cNvSpPr>
            <a:spLocks noChangeArrowheads="1"/>
          </p:cNvSpPr>
          <p:nvPr userDrawn="1"/>
        </p:nvSpPr>
        <p:spPr bwMode="auto">
          <a:xfrm rot="-5400000">
            <a:off x="442119" y="4096544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50" name="Picture 136"/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038" y="3698875"/>
            <a:ext cx="3476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1" name="AutoShape 51"/>
          <p:cNvSpPr>
            <a:spLocks noChangeArrowheads="1"/>
          </p:cNvSpPr>
          <p:nvPr userDrawn="1"/>
        </p:nvSpPr>
        <p:spPr bwMode="auto">
          <a:xfrm rot="-5400000">
            <a:off x="48419" y="2131219"/>
            <a:ext cx="342900" cy="344488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52" name="AutoShape 53"/>
          <p:cNvSpPr>
            <a:spLocks noChangeArrowheads="1"/>
          </p:cNvSpPr>
          <p:nvPr userDrawn="1"/>
        </p:nvSpPr>
        <p:spPr bwMode="auto">
          <a:xfrm rot="-5400000">
            <a:off x="439738" y="949325"/>
            <a:ext cx="344488" cy="344487"/>
          </a:xfrm>
          <a:prstGeom prst="roundRect">
            <a:avLst>
              <a:gd name="adj" fmla="val 23727"/>
            </a:avLst>
          </a:prstGeom>
          <a:solidFill>
            <a:srgbClr val="B2C7DA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9286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" name="Tekstvak 1"/>
          <p:cNvSpPr txBox="1">
            <a:spLocks noChangeArrowheads="1"/>
          </p:cNvSpPr>
          <p:nvPr/>
        </p:nvSpPr>
        <p:spPr bwMode="auto">
          <a:xfrm>
            <a:off x="896938" y="3048000"/>
            <a:ext cx="76469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4000" b="1"/>
              <a:t>Things we love and hate about</a:t>
            </a:r>
          </a:p>
          <a:p>
            <a:pPr algn="ctr"/>
            <a:r>
              <a:rPr lang="nl-NL" sz="4000" b="1"/>
              <a:t>Perl @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 smtClean="0">
                <a:solidFill>
                  <a:srgbClr val="092869"/>
                </a:solidFill>
              </a:rPr>
              <a:t>Challenges - CPAN </a:t>
            </a:r>
            <a:r>
              <a:rPr lang="nl-NL" sz="2800" b="1" dirty="0">
                <a:solidFill>
                  <a:srgbClr val="092869"/>
                </a:solidFill>
              </a:rPr>
              <a:t>vs Apt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788034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CPAN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API Changes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Dependencies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Consistent deployment of packages</a:t>
            </a:r>
          </a:p>
          <a:p>
            <a:pPr marL="1430337" lvl="3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Autobundle</a:t>
            </a: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Developer love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Apt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emotion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50" y="609600"/>
            <a:ext cx="83375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 smtClean="0">
                <a:solidFill>
                  <a:srgbClr val="092869"/>
                </a:solidFill>
              </a:rPr>
              <a:t>Challenges - </a:t>
            </a: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CPAN </a:t>
            </a:r>
            <a:r>
              <a:rPr lang="nl-NL" sz="2800" b="1" dirty="0">
                <a:solidFill>
                  <a:srgbClr val="092869"/>
                </a:solidFill>
                <a:latin typeface="+mn-lt"/>
              </a:rPr>
              <a:t>vs Apt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 rot="5400000">
            <a:off x="8351044" y="6065044"/>
            <a:ext cx="1339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nebojsa mladjenovic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609600"/>
            <a:ext cx="833913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6200000">
            <a:off x="8106569" y="5820569"/>
            <a:ext cx="1828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digitalART2(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Challenges - mod_perl </a:t>
            </a:r>
            <a:r>
              <a:rPr lang="nl-NL" sz="2800" b="1" dirty="0">
                <a:solidFill>
                  <a:srgbClr val="092869"/>
                </a:solidFill>
                <a:latin typeface="+mn-lt"/>
              </a:rPr>
              <a:t>on Apache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 smtClean="0">
                <a:solidFill>
                  <a:srgbClr val="092869"/>
                </a:solidFill>
              </a:rPr>
              <a:t>Challenges - mod_perl </a:t>
            </a:r>
            <a:r>
              <a:rPr lang="nl-NL" sz="2800" b="1" dirty="0">
                <a:solidFill>
                  <a:srgbClr val="092869"/>
                </a:solidFill>
              </a:rPr>
              <a:t>on Apache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8137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Performance per http request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Apache::</a:t>
            </a:r>
            <a:r>
              <a:rPr lang="en-US" sz="3200" dirty="0" err="1" smtClean="0">
                <a:solidFill>
                  <a:srgbClr val="000000"/>
                </a:solidFill>
                <a:latin typeface="+mn-lt"/>
              </a:rPr>
              <a:t>SizeLimit</a:t>
            </a:r>
            <a:endParaRPr lang="en-US" sz="3200" dirty="0" smtClean="0">
              <a:solidFill>
                <a:srgbClr val="000000"/>
              </a:solidFill>
              <a:latin typeface="+mn-lt"/>
            </a:endParaRPr>
          </a:p>
          <a:p>
            <a:pPr marL="1430337" lvl="3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Band-aid</a:t>
            </a:r>
          </a:p>
          <a:p>
            <a:pPr marL="1430337" lvl="3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Counterproductive</a:t>
            </a:r>
          </a:p>
          <a:p>
            <a:pPr marL="1430337" lvl="3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Works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Apache::Registry</a:t>
            </a:r>
          </a:p>
          <a:p>
            <a:pPr marL="1430337" lvl="3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Soap::</a:t>
            </a:r>
            <a:r>
              <a:rPr lang="en-US" sz="3200" dirty="0" err="1" smtClean="0">
                <a:solidFill>
                  <a:srgbClr val="000000"/>
                </a:solidFill>
                <a:latin typeface="+mn-lt"/>
              </a:rPr>
              <a:t>Lite</a:t>
            </a:r>
            <a:endParaRPr lang="en-US" sz="3200" dirty="0" smtClean="0">
              <a:solidFill>
                <a:srgbClr val="000000"/>
              </a:solidFill>
              <a:latin typeface="+mn-lt"/>
            </a:endParaRPr>
          </a:p>
          <a:p>
            <a:pPr marL="1887537" lvl="4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+mn-lt"/>
              </a:rPr>
              <a:t>PerlRun</a:t>
            </a:r>
            <a:endParaRPr lang="en-US" sz="32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Challenges - Character Encodings</a:t>
            </a:r>
            <a:endParaRPr lang="nl-NL" sz="2800" b="1" dirty="0">
              <a:solidFill>
                <a:srgbClr val="092869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83" y="609601"/>
            <a:ext cx="8333818" cy="624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6200000">
            <a:off x="8097558" y="581156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sacks08 (</a:t>
            </a:r>
            <a:r>
              <a:rPr lang="en-US" dirty="0" err="1" smtClean="0"/>
              <a:t>flickr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Challenges - Character Encodings</a:t>
            </a:r>
            <a:endParaRPr lang="nl-NL" sz="2800" b="1" dirty="0">
              <a:solidFill>
                <a:srgbClr val="092869"/>
              </a:solidFill>
              <a:latin typeface="+mn-lt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78803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Multiple choice 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(UTF8 </a:t>
            </a:r>
            <a:r>
              <a:rPr lang="en-US" sz="24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vs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rest)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use Encode;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Encode::_utf8_off($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utf8::downgrade($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    # remove utf8-flag, convert to 8bit if necessary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utf8::decode($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       # convert UTF-X to the right characters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utf8::upgrade($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      # convert the string to utf8, set the utf8 bit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=~ s/\\x(.{2})/decode("iso-8859-1",sprintf("%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c",hex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($1)))/</a:t>
            </a:r>
            <a:r>
              <a:rPr 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eg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Input 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(Web, Templates, SOAP, Excel)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Transformation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Output 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(PDF, browser, e-mail)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endParaRPr lang="en-US" sz="14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8328025" y="6042026"/>
            <a:ext cx="13858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VinothChandar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609600"/>
            <a:ext cx="83280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Challenges – Like a Chained Giant</a:t>
            </a:r>
            <a:endParaRPr lang="nl-NL" sz="2800" b="1" dirty="0">
              <a:solidFill>
                <a:srgbClr val="092869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Challenges - timtowtdi</a:t>
            </a:r>
            <a:endParaRPr lang="nl-NL" sz="2800" b="1" dirty="0">
              <a:solidFill>
                <a:srgbClr val="092869"/>
              </a:solidFill>
              <a:latin typeface="Verdana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8137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SzPct val="80000"/>
              <a:buFontTx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</a:rPr>
              <a:t>Performance</a:t>
            </a:r>
          </a:p>
          <a:p>
            <a:pPr marL="342900" indent="-342900">
              <a:spcBef>
                <a:spcPts val="600"/>
              </a:spcBef>
              <a:buSzPct val="80000"/>
              <a:buFontTx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</a:rPr>
              <a:t>Use taint, use strict</a:t>
            </a:r>
          </a:p>
          <a:p>
            <a:pPr marL="342900" indent="-342900">
              <a:spcBef>
                <a:spcPts val="600"/>
              </a:spcBef>
              <a:buSzPct val="80000"/>
              <a:buFontTx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</a:rPr>
              <a:t>5.6 </a:t>
            </a: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</a:rPr>
              <a:t>vs</a:t>
            </a: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</a:rPr>
              <a:t> 5.10 </a:t>
            </a: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</a:rPr>
              <a:t>vs</a:t>
            </a: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</a:rPr>
              <a:t> 5.18</a:t>
            </a:r>
          </a:p>
          <a:p>
            <a:pPr marL="400050" indent="-342900">
              <a:spcBef>
                <a:spcPts val="600"/>
              </a:spcBef>
              <a:buSzPct val="80000"/>
              <a:buFontTx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</a:rPr>
              <a:t>Make </a:t>
            </a:r>
            <a:r>
              <a:rPr lang="en-US" sz="3200" dirty="0">
                <a:solidFill>
                  <a:srgbClr val="000000"/>
                </a:solidFill>
                <a:latin typeface="Verdana" pitchFamily="34" charset="0"/>
              </a:rPr>
              <a:t>research data available</a:t>
            </a:r>
          </a:p>
          <a:p>
            <a:pPr marL="800100" lvl="1" indent="-342900">
              <a:spcBef>
                <a:spcPts val="600"/>
              </a:spcBef>
              <a:buSzPct val="80000"/>
              <a:buFontTx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</a:rPr>
              <a:t>Comprehensible</a:t>
            </a:r>
            <a:endParaRPr lang="en-US" sz="3200" dirty="0">
              <a:solidFill>
                <a:srgbClr val="000000"/>
              </a:solidFill>
              <a:latin typeface="Verdana" pitchFamily="34" charset="0"/>
            </a:endParaRPr>
          </a:p>
          <a:p>
            <a:pPr marL="1428750" lvl="3" indent="-342900">
              <a:spcBef>
                <a:spcPts val="600"/>
              </a:spcBef>
              <a:buSzPct val="80000"/>
              <a:buFontTx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>
                <a:solidFill>
                  <a:srgbClr val="000000"/>
                </a:solidFill>
                <a:latin typeface="Verdana" pitchFamily="34" charset="0"/>
              </a:rPr>
              <a:t>Summarize, interpret</a:t>
            </a:r>
          </a:p>
          <a:p>
            <a:pPr marL="800100" lvl="1" indent="-342900">
              <a:spcBef>
                <a:spcPts val="600"/>
              </a:spcBef>
              <a:buSzPct val="80000"/>
              <a:buFontTx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>
                <a:solidFill>
                  <a:srgbClr val="000000"/>
                </a:solidFill>
                <a:latin typeface="Verdana" pitchFamily="34" charset="0"/>
              </a:rPr>
              <a:t>Even historic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33413"/>
            <a:ext cx="83058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6200000">
            <a:off x="8337550" y="6051551"/>
            <a:ext cx="1366837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Paolo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Margari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8436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>
                <a:solidFill>
                  <a:srgbClr val="092869"/>
                </a:solidFill>
                <a:latin typeface="Verdana" pitchFamily="34" charset="0"/>
              </a:rPr>
              <a:t>Love </a:t>
            </a: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(using </a:t>
            </a:r>
            <a:r>
              <a:rPr lang="nl-NL" sz="2800" b="1" dirty="0">
                <a:solidFill>
                  <a:srgbClr val="092869"/>
                </a:solidFill>
                <a:latin typeface="Verdana" pitchFamily="34" charset="0"/>
              </a:rPr>
              <a:t>Perl)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>
                <a:solidFill>
                  <a:srgbClr val="092869"/>
                </a:solidFill>
                <a:latin typeface="Verdana" pitchFamily="34" charset="0"/>
              </a:rPr>
              <a:t>LAMP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8137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0" indent="0" eaLnBrk="1" hangingPunct="1">
              <a:spcBef>
                <a:spcPts val="700"/>
              </a:spcBef>
              <a:buSzPct val="86000"/>
              <a:defRPr/>
            </a:pP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Linux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Ubuntu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Server, Hardy .. </a:t>
            </a: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Quantal</a:t>
            </a:r>
            <a:endParaRPr lang="en-US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spcBef>
                <a:spcPts val="700"/>
              </a:spcBef>
              <a:buSzPct val="86000"/>
              <a:defRPr/>
            </a:pP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Apache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Recent 2.4 version</a:t>
            </a:r>
          </a:p>
          <a:p>
            <a:pPr marL="0" indent="0" eaLnBrk="1" hangingPunct="1">
              <a:spcBef>
                <a:spcPts val="700"/>
              </a:spcBef>
              <a:buSzPct val="86000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MySQL</a:t>
            </a:r>
            <a:endParaRPr lang="en-US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Recent 5.5 version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OLTP and OLAP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Perl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Code runs on 5.10-5.18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Tevreden.nl - Facts &amp; Figures</a:t>
            </a:r>
            <a:endParaRPr lang="nl-NL" sz="2800" b="1" dirty="0">
              <a:solidFill>
                <a:srgbClr val="092869"/>
              </a:solidFill>
              <a:latin typeface="Verdana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8137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Vision: Improving the general satisfaction for the Netherlands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3200" baseline="30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gen. satisfaction research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Divided into approx. 25 markets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Generic market platforms 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 customer platforms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How </a:t>
            </a: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We Scale</a:t>
            </a: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, </a:t>
            </a: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Simplified</a:t>
            </a:r>
            <a:endParaRPr lang="nl-NL" sz="2800" b="1" dirty="0">
              <a:solidFill>
                <a:srgbClr val="092869"/>
              </a:solidFill>
              <a:latin typeface="Verdana" pitchFamily="34" charset="0"/>
            </a:endParaRPr>
          </a:p>
        </p:txBody>
      </p:sp>
      <p:pic>
        <p:nvPicPr>
          <p:cNvPr id="14339" name="Picture 4" descr="C:\Users\bas\Desktop\presentatie\Drawing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7148513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Our </a:t>
            </a: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Current </a:t>
            </a: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C</a:t>
            </a: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hallenge</a:t>
            </a:r>
            <a:endParaRPr lang="nl-NL" sz="2800" b="1" dirty="0">
              <a:solidFill>
                <a:srgbClr val="092869"/>
              </a:solidFill>
              <a:latin typeface="+mn-lt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78803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Choosing the right test framework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Test::Simple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Test::More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Testing race conditions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+mn-lt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Single point of failure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Testing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Building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Releasing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Bio</a:t>
            </a:r>
            <a:endParaRPr lang="nl-NL" sz="2800" b="1" dirty="0">
              <a:solidFill>
                <a:srgbClr val="092869"/>
              </a:solidFill>
              <a:latin typeface="+mn-lt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78803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Pascal </a:t>
            </a: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Vree</a:t>
            </a: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Bsc</a:t>
            </a: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 source tinkering since 1996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Twitter: @</a:t>
            </a: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pascalvree</a:t>
            </a: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nl.linkedin.com/in/</a:t>
            </a: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pascalvree</a:t>
            </a: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 </a:t>
            </a: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Bloemsaat</a:t>
            </a: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LL.M.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 source tinkering since 1993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Twitter: @</a:t>
            </a: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bbloemsaat</a:t>
            </a: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nl.linkedin.com/in/</a:t>
            </a: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basbloemsaat</a:t>
            </a: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>
              <a:solidFill>
                <a:srgbClr val="092869"/>
              </a:solidFill>
              <a:latin typeface="Verdana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95815"/>
            <a:ext cx="7391400" cy="52239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95400" y="365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Questions?</a:t>
            </a:r>
            <a:endParaRPr lang="nl-NL" sz="2800" b="1" dirty="0">
              <a:solidFill>
                <a:srgbClr val="092869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Tevreden.nl – e.g. </a:t>
            </a: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Platform</a:t>
            </a:r>
            <a:endParaRPr lang="nl-NL" sz="2800" b="1" dirty="0">
              <a:solidFill>
                <a:srgbClr val="092869"/>
              </a:solidFill>
              <a:latin typeface="Verdan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0"/>
            <a:ext cx="71088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 smtClean="0">
                <a:solidFill>
                  <a:srgbClr val="092869"/>
                </a:solidFill>
                <a:latin typeface="Verdana" pitchFamily="34" charset="0"/>
              </a:rPr>
              <a:t>Facts &amp; Figures – Evaluation RMS</a:t>
            </a:r>
            <a:endParaRPr lang="nl-NL" sz="2800" b="1" dirty="0">
              <a:solidFill>
                <a:srgbClr val="092869"/>
              </a:solidFill>
              <a:latin typeface="Verdana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8137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00050" indent="-342900" eaLnBrk="1" hangingPunct="1">
              <a:spcBef>
                <a:spcPts val="600"/>
              </a:spcBef>
              <a:buSzPct val="80000"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 markets, 80 specific platforms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5M invitations sent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1M responses and counting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200k responses in 2012 alone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268,793 lines of Perl 5 code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full time developers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Steady 30% growth</a:t>
            </a: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33413"/>
            <a:ext cx="83058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6200000">
            <a:off x="8337550" y="6051551"/>
            <a:ext cx="1366837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Paolo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Margari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8436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800" b="1" dirty="0">
                <a:solidFill>
                  <a:srgbClr val="092869"/>
                </a:solidFill>
                <a:latin typeface="Verdana" pitchFamily="34" charset="0"/>
              </a:rPr>
              <a:t>Love (about Perl)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>
                <a:solidFill>
                  <a:srgbClr val="092869"/>
                </a:solidFill>
                <a:latin typeface="+mn-lt"/>
              </a:rPr>
              <a:t>Love </a:t>
            </a:r>
            <a:r>
              <a:rPr lang="nl-NL" sz="2800" b="1" dirty="0" err="1">
                <a:solidFill>
                  <a:srgbClr val="092869"/>
                </a:solidFill>
                <a:latin typeface="+mn-lt"/>
              </a:rPr>
              <a:t>Perl</a:t>
            </a:r>
            <a:endParaRPr lang="nl-NL" sz="2800" b="1" dirty="0">
              <a:solidFill>
                <a:srgbClr val="092869"/>
              </a:solidFill>
              <a:latin typeface="+mn-lt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8137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Flexible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Timtowtdi</a:t>
            </a: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Expressive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Atmosphere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Straightforward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pretentious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Exclusivity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Syntax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TAP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63650" y="838200"/>
            <a:ext cx="8137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endParaRPr lang="en-US" sz="3200" dirty="0" smtClean="0">
              <a:solidFill>
                <a:srgbClr val="000000"/>
              </a:solidFill>
              <a:latin typeface="+mj-lt"/>
            </a:endParaRP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r>
              <a:rPr lang="en-US" sz="9600" dirty="0" smtClean="0">
                <a:solidFill>
                  <a:srgbClr val="000000"/>
                </a:solidFill>
                <a:latin typeface="+mj-lt"/>
              </a:rPr>
              <a:t>Great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r>
              <a:rPr lang="en-US" sz="9600" dirty="0" smtClean="0">
                <a:solidFill>
                  <a:srgbClr val="000000"/>
                </a:solidFill>
                <a:latin typeface="+mj-lt"/>
              </a:rPr>
              <a:t>Community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defRPr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perlmonks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perlmongers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, CPAN);</a:t>
            </a:r>
          </a:p>
          <a:p>
            <a:pPr marL="400050" indent="-342900" eaLnBrk="1" hangingPunct="1">
              <a:spcBef>
                <a:spcPts val="600"/>
              </a:spcBef>
              <a:buSzPct val="80000"/>
              <a:buFontTx/>
              <a:buBlip>
                <a:blip r:embed="rId3"/>
              </a:buBlip>
              <a:defRPr/>
            </a:pPr>
            <a:endParaRPr lang="en-US" sz="32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>
                <a:solidFill>
                  <a:srgbClr val="092869"/>
                </a:solidFill>
                <a:latin typeface="+mn-lt"/>
              </a:rPr>
              <a:t>Love </a:t>
            </a:r>
            <a:r>
              <a:rPr lang="nl-NL" sz="2800" b="1" dirty="0" err="1">
                <a:solidFill>
                  <a:srgbClr val="092869"/>
                </a:solidFill>
                <a:latin typeface="+mn-lt"/>
              </a:rPr>
              <a:t>Perl</a:t>
            </a:r>
            <a:endParaRPr lang="nl-NL" sz="2800" b="1" dirty="0">
              <a:solidFill>
                <a:srgbClr val="092869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as\Desktop\presentatie\trap by paul bica (flickr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09600"/>
            <a:ext cx="83280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6200000">
            <a:off x="8106569" y="5820569"/>
            <a:ext cx="1828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paul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bica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 smtClean="0">
                <a:solidFill>
                  <a:srgbClr val="092869"/>
                </a:solidFill>
                <a:latin typeface="+mn-lt"/>
              </a:rPr>
              <a:t>Challenges - Ugly </a:t>
            </a:r>
            <a:r>
              <a:rPr lang="nl-NL" sz="2800" b="1" dirty="0">
                <a:solidFill>
                  <a:srgbClr val="092869"/>
                </a:solidFill>
                <a:latin typeface="+mn-lt"/>
              </a:rPr>
              <a:t>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0960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38250" y="11113"/>
            <a:ext cx="77978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nl-NL" sz="2800" b="1" dirty="0" smtClean="0">
                <a:solidFill>
                  <a:srgbClr val="092869"/>
                </a:solidFill>
              </a:rPr>
              <a:t>Challenges - Ugly code</a:t>
            </a:r>
            <a:endParaRPr lang="nl-NL" sz="2800" b="1" dirty="0">
              <a:solidFill>
                <a:srgbClr val="092869"/>
              </a:solidFill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 rot="-5400000">
            <a:off x="8659019" y="6373019"/>
            <a:ext cx="723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ralphrepo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Office-thema">
  <a:themeElements>
    <a:clrScheme name="10_Office-th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-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Office-thema">
  <a:themeElements>
    <a:clrScheme name="11_Office-th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-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6_Office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-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Office-thema">
  <a:themeElements>
    <a:clrScheme name="16_Office-th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-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Powerpoint_finaal-2</Template>
  <TotalTime>14668</TotalTime>
  <Words>559</Words>
  <Application>Microsoft Office PowerPoint</Application>
  <PresentationFormat>On-screen Show (4:3)</PresentationFormat>
  <Paragraphs>152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Custom Design</vt:lpstr>
      <vt:lpstr>10_Office-thema</vt:lpstr>
      <vt:lpstr>11_Office-thema</vt:lpstr>
      <vt:lpstr>16_Office-thema</vt:lpstr>
      <vt:lpstr>17_Office-thema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tevreden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Govert Janssen</dc:creator>
  <cp:lastModifiedBy>bas</cp:lastModifiedBy>
  <cp:revision>717</cp:revision>
  <cp:lastPrinted>2013-01-18T08:53:51Z</cp:lastPrinted>
  <dcterms:created xsi:type="dcterms:W3CDTF">2008-10-09T04:34:32Z</dcterms:created>
  <dcterms:modified xsi:type="dcterms:W3CDTF">2013-02-02T08:03:51Z</dcterms:modified>
</cp:coreProperties>
</file>