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3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1.xml" ContentType="application/vnd.openxmlformats-officedocument.presentationml.slide+xml"/>
  <Override PartName="/ppt/slides/slide38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4.xml" Type="http://schemas.openxmlformats.org/officeDocument/2006/relationships/slide" Id="rId39"/><Relationship Target="slides/slide33.xml" Type="http://schemas.openxmlformats.org/officeDocument/2006/relationships/slide" Id="rId38"/><Relationship Target="slides/slide32.xml" Type="http://schemas.openxmlformats.org/officeDocument/2006/relationships/slide" Id="rId37"/><Relationship Target="slides/slide14.xml" Type="http://schemas.openxmlformats.org/officeDocument/2006/relationships/slide" Id="rId19"/><Relationship Target="slides/slide31.xml" Type="http://schemas.openxmlformats.org/officeDocument/2006/relationships/slide" Id="rId36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slides/slide35.xml" Type="http://schemas.openxmlformats.org/officeDocument/2006/relationships/slide" Id="rId40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s/slide36.xml" Type="http://schemas.openxmlformats.org/officeDocument/2006/relationships/slide" Id="rId41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slides/slide37.xml" Type="http://schemas.openxmlformats.org/officeDocument/2006/relationships/slide" Id="rId42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38.xml" Type="http://schemas.openxmlformats.org/officeDocument/2006/relationships/slide" Id="rId43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Initial winning use case is pub/sub, but the inverse: gather/analyze is also powerful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A story: intro to NYTimes, one Harry Potter a week, several hundred dollars per word to keep the lights on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Work to do: reuse every word, spread the word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Modern equivalent of a data warehouse is an event stream - messages everywhere -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replica_uuid: like Cassandra and other Dynamo-style NoSQL products, the fabrik uses replicas</a:t>
            </a:r>
          </a:p>
          <a:p>
            <a:pPr rtl="0" lvl="0" indent="457200">
              <a:buNone/>
            </a:pPr>
            <a:r>
              <a:rPr lang="en"/>
              <a:t>interchangeable original copies of the message</a:t>
            </a:r>
          </a:p>
          <a:p>
            <a:pPr rtl="0" lvl="0" indent="457200">
              <a:buNone/>
            </a:pPr>
            <a:r>
              <a:rPr lang="en"/>
              <a:t>resilience: breaking news: system in Virginia -&gt; Oregon and Dublin -&gt; Dublin and Oregon -&gt; clients</a:t>
            </a:r>
          </a:p>
          <a:p>
            <a:r>
              <a:t/>
            </a:r>
          </a:p>
          <a:p>
            <a:pPr rtl="0" lvl="0" indent="0" marL="0">
              <a:buNone/>
            </a:pPr>
            <a:r>
              <a:rPr lang="en"/>
              <a:t>BLOB =&gt; simplicity: FE developers &lt;-&gt; Systems developers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Originally linked to implementation, now independent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Heirarchical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Most requests use this pattern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The results of queries are 0 - n messages: we pack and cache them as needed, typically for 3-6 seconds.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Nothing fancy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ACM SIG Mtg in NYC on Relational Databases: 12 people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Building the Harvard DW: “Relational databases will never be used commercially”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Research in the 1960’s on lattice dynamics (mathematical physics)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Closed form solutions: elegant but limited to very regular structures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Numerical analysis - better, could handle ‘doping’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Physical - best, handled irregularities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3" name="Shape 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0" name="Shape 2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1" name="Shape 2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2" name="Shape 2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50 years in IT - it seems like a short time - witness to the rapid evolution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2 great jobs: </a:t>
            </a:r>
          </a:p>
          <a:p>
            <a:pPr rtl="0" lvl="0" indent="457200">
              <a:buNone/>
            </a:pPr>
            <a:r>
              <a:rPr lang="en"/>
              <a:t>Harvard University Tech Eval Gp: Pre-Internet - Information Utility - message-based application and SQL data warehouse</a:t>
            </a:r>
          </a:p>
          <a:p>
            <a:pPr rtl="0" lvl="0" indent="457200">
              <a:buNone/>
            </a:pPr>
            <a:r>
              <a:rPr lang="en"/>
              <a:t>NYTimes: still exploring, umpteenth language, innovative environment, faster paced</a:t>
            </a:r>
          </a:p>
          <a:p>
            <a:r>
              <a:t/>
            </a:r>
          </a:p>
          <a:p>
            <a:pPr rtl="0" lvl="0" indent="0" marL="0">
              <a:buNone/>
            </a:pPr>
            <a:r>
              <a:rPr lang="en"/>
              <a:t>Other than that:</a:t>
            </a:r>
          </a:p>
          <a:p>
            <a:pPr rtl="0" lvl="0" indent="0" marL="0">
              <a:buNone/>
            </a:pPr>
            <a:r>
              <a:rPr lang="en"/>
              <a:t>	US Army Vietnam War -&gt; United Nations Senior Officer -&gt; a couple small companies, web design awards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8" name="Shape 2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5" name="Shape 2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6" name="Shape 2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2" name="Shape 2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3" name="Shape 25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9" name="Shape 2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0" name="Shape 2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6" name="Shape 2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7" name="Shape 2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Remembering the index structure: a prefix portion of the path is the ‘partition key’, hashed to find the row.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The row key is the rest of the path plus the message_uuid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Some support tables use sharding, bucketing, etc to control row size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3" name="Shape 2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0" name="Shape 2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1" name="Shape 2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7" name="Shape 2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8" name="Shape 28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3" name="Shape 2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4" name="Shape 2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5" name="Shape 2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My boss made me do it - actually no, but he’s Russian, hence the funny b, and I had to talk him into the project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And if you know hardware, 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But I like the integral sign and picked it.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Messaging architectures can reduce connections (MxN -&gt; M-&gt;1, N-&gt;1) 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and naturally scale out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There are not many boxes in this architecture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The ideas for this project include: </a:t>
            </a:r>
          </a:p>
          <a:p>
            <a:pPr rtl="0" lvl="0" indent="457200">
              <a:buNone/>
            </a:pPr>
            <a:r>
              <a:rPr lang="en"/>
              <a:t>do the simple things well</a:t>
            </a:r>
          </a:p>
          <a:p>
            <a:pPr rtl="0" lvl="0" indent="457200">
              <a:buNone/>
            </a:pPr>
            <a:r>
              <a:rPr lang="en"/>
              <a:t>ride Moore’s law - keep the software layer thin</a:t>
            </a:r>
          </a:p>
          <a:p>
            <a:pPr rtl="0" lvl="0" indent="457200">
              <a:buNone/>
            </a:pPr>
            <a:r>
              <a:rPr lang="en"/>
              <a:t>	minimizing complexity is the major goal of systems design</a:t>
            </a:r>
          </a:p>
          <a:p>
            <a:pPr rtl="0" lvl="0" indent="457200">
              <a:buNone/>
            </a:pPr>
            <a:r>
              <a:rPr lang="en"/>
              <a:t>	reduce code = reduce maintenance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100K to 10M connected clients, and they are everywhere - plus we are pushing internationally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NYTimes advances rapidly on multiple fronts: lots of teams and products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Some teams may drop millions of messages at a time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RabbitMQ great product and the heart of our architecture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Websockets was the promise we bet would be kept about now: that we could reach most devices of interest</a:t>
            </a:r>
          </a:p>
          <a:p>
            <a:pPr rtl="0" lvl="0">
              <a:buNone/>
            </a:pPr>
            <a:r>
              <a:rPr lang="en"/>
              <a:t>	to get there we had to write it - and it is as good or better than anything else out there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we moved from node.js to python and anticipate supporting 100K clients on each AMQP/Websockets gateway instance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A few dozen to a few hundred instances, mostly autoscaling, all pretty small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71950" x="1083200"/>
            <a:ext cy="999599" cx="697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So what is </a:t>
            </a:r>
            <a:r>
              <a:rPr b="0" sz="3300" lang="en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nyt</a:t>
            </a:r>
            <a:r>
              <a:rPr b="0" sz="3300" lang="en">
                <a:latin typeface="Cambria"/>
                <a:ea typeface="Cambria"/>
                <a:cs typeface="Cambria"/>
                <a:sym typeface="Cambria"/>
              </a:rPr>
              <a:t>⨍aбrik?</a:t>
            </a: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
</a:t>
            </a:r>
            <a:r>
              <a:rPr sz="1800" lang="en">
                <a:solidFill>
                  <a:schemeClr val="dk1"/>
                </a:solidFill>
              </a:rPr>
              <a:t>It’s an architectural platform that allows dozens of NYTimes systems and millions of client devices to rapidly exchange billions of messages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I</a:t>
            </a:r>
            <a:r>
              <a:rPr sz="1800" lang="en">
                <a:solidFill>
                  <a:schemeClr val="dk1"/>
                </a:solidFill>
              </a:rPr>
              <a:t>t’s a ‘chat’ system for things that belong to us and to our clients and partners - phones, web browsers, refrigerators, advertisements, etc.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(It’s also a system ‘for the rest of us’)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It needs a cache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Don’t forget the cache...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/>
          <p:nvPr/>
        </p:nvSpPr>
        <p:spPr>
          <a:xfrm>
            <a:off y="1236575" x="1638375"/>
            <a:ext cy="1638300" cx="18317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lang="en"/>
              <a:t>Clients</a:t>
            </a:r>
          </a:p>
        </p:txBody>
      </p:sp>
      <p:sp>
        <p:nvSpPr>
          <p:cNvPr id="99" name="Shape 99"/>
          <p:cNvSpPr/>
          <p:nvPr/>
        </p:nvSpPr>
        <p:spPr>
          <a:xfrm>
            <a:off y="1236575" x="5172800"/>
            <a:ext cy="1638300" cx="18317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lang="en"/>
              <a:t>NYT Systems</a:t>
            </a:r>
          </a:p>
        </p:txBody>
      </p:sp>
      <p:sp>
        <p:nvSpPr>
          <p:cNvPr id="100" name="Shape 100"/>
          <p:cNvSpPr/>
          <p:nvPr/>
        </p:nvSpPr>
        <p:spPr>
          <a:xfrm>
            <a:off y="3755375" x="1814500"/>
            <a:ext cy="457200" cx="5037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lang="en"/>
              <a:t>Messaging Fabric</a:t>
            </a:r>
          </a:p>
        </p:txBody>
      </p:sp>
      <p:cxnSp>
        <p:nvCxnSpPr>
          <p:cNvPr id="101" name="Shape 101"/>
          <p:cNvCxnSpPr>
            <a:stCxn id="98" idx="2"/>
          </p:cNvCxnSpPr>
          <p:nvPr/>
        </p:nvCxnSpPr>
        <p:spPr>
          <a:xfrm>
            <a:off y="2874875" x="2554274"/>
            <a:ext cy="880500" cx="17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02" name="Shape 102"/>
          <p:cNvCxnSpPr/>
          <p:nvPr/>
        </p:nvCxnSpPr>
        <p:spPr>
          <a:xfrm>
            <a:off y="2874875" x="6079850"/>
            <a:ext cy="880500" cx="17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03" name="Shape 103"/>
          <p:cNvSpPr/>
          <p:nvPr/>
        </p:nvSpPr>
        <p:spPr>
          <a:xfrm>
            <a:off y="4212575" x="1814500"/>
            <a:ext cy="536700" cx="5037899"/>
          </a:xfrm>
          <a:prstGeom prst="rect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lang="en"/>
              <a:t>Cache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y="3086525" x="2504650"/>
            <a:ext cy="457200" cx="3657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3300" lang="en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nyt</a:t>
            </a:r>
            <a:r>
              <a:rPr sz="3300"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⨍aбrik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ctrTitle"/>
          </p:nvPr>
        </p:nvSpPr>
        <p:spPr>
          <a:xfrm>
            <a:off y="144521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The message cache</a:t>
            </a:r>
          </a:p>
        </p:txBody>
      </p:sp>
      <p:sp>
        <p:nvSpPr>
          <p:cNvPr id="110" name="Shape 110"/>
          <p:cNvSpPr txBox="1"/>
          <p:nvPr>
            <p:ph idx="1" type="subTitle"/>
          </p:nvPr>
        </p:nvSpPr>
        <p:spPr>
          <a:xfrm>
            <a:off y="2452673" x="685800"/>
            <a:ext cy="12455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Simple</a:t>
            </a:r>
          </a:p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Performant</a:t>
            </a:r>
          </a:p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Global</a:t>
            </a:r>
          </a:p>
          <a:p>
            <a:r>
              <a:t/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32420" x="7325601"/>
            <a:ext cy="240251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A simple message structure</a:t>
            </a:r>
          </a:p>
        </p:txBody>
      </p:sp>
      <p:sp>
        <p:nvSpPr>
          <p:cNvPr id="117" name="Shape 117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
</a:t>
            </a:r>
            <a:r>
              <a:rPr sz="1800" lang="en">
                <a:solidFill>
                  <a:srgbClr val="434343"/>
                </a:solidFill>
              </a:rPr>
              <a:t>A message has: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message_uuid (a version 1 UUID)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replica_uuid (a version 1 UUID)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metadata (JSON)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optional body (BLOB - large ones are referenced in metadata)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a time-to-live (ttl - all ttls are &lt; 30 days)</a:t>
            </a:r>
          </a:p>
          <a:p>
            <a:r>
              <a:t/>
            </a:r>
          </a:p>
          <a:p>
            <a:r>
              <a:t/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Simple message indexing</a:t>
            </a:r>
          </a:p>
        </p:txBody>
      </p:sp>
      <p:sp>
        <p:nvSpPr>
          <p:cNvPr id="124" name="Shape 124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
</a:t>
            </a:r>
            <a:r>
              <a:rPr sz="1800" lang="en">
                <a:solidFill>
                  <a:srgbClr val="434343"/>
                </a:solidFill>
              </a:rPr>
              <a:t>A message has one or more ‘paths’ carried in its metadata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Each path is comprised of: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collection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hash_key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range_key (implicit = message_uuid)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An example: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collection: ‘feeds.breaking-news’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hash_key: 12345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path: ‘feeds.breaking_news.12345’[UUIDs]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Simple query patterns: get latest</a:t>
            </a:r>
          </a:p>
        </p:txBody>
      </p:sp>
      <p:sp>
        <p:nvSpPr>
          <p:cNvPr id="131" name="Shape 131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
</a:t>
            </a:r>
            <a:r>
              <a:rPr sz="1800" lang="en">
                <a:solidFill>
                  <a:srgbClr val="434343"/>
                </a:solidFill>
              </a:rPr>
              <a:t>Get latest messages in a subtree: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Walk a subtree of the path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return the latest message for each complete path found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Used to: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Get the latest versions of news items within a category, e.g. query path ‘feeds.breaking-news.#’ will retrieve the latest version of each breaking news item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Get the latest versions of client information for a client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Simple query patterns: get all</a:t>
            </a:r>
          </a:p>
        </p:txBody>
      </p:sp>
      <p:sp>
        <p:nvSpPr>
          <p:cNvPr id="138" name="Shape 138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
</a:t>
            </a:r>
            <a:r>
              <a:rPr sz="1800" lang="en">
                <a:solidFill>
                  <a:srgbClr val="434343"/>
                </a:solidFill>
              </a:rPr>
              <a:t>Get all unexpired messages for a path up to a limit: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Find the path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Return messages in reverse date order up to the limit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Used to: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Get metrics from a time bucket, e.g. query path ‘metrics.searchcloud.minute.2014-02-01T09:39Z’ will retrieve all the messages in that bucket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Get all the unexpired versions of a specific information set, e.g. a to do list</a:t>
            </a:r>
          </a:p>
        </p:txBody>
      </p:sp>
      <p:pic>
        <p:nvPicPr>
          <p:cNvPr id="139" name="Shape 13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Other simple query patterns</a:t>
            </a:r>
          </a:p>
        </p:txBody>
      </p:sp>
      <p:sp>
        <p:nvSpPr>
          <p:cNvPr id="145" name="Shape 145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
</a:t>
            </a:r>
            <a:r>
              <a:rPr sz="1800" lang="en">
                <a:solidFill>
                  <a:srgbClr val="434343"/>
                </a:solidFill>
              </a:rPr>
              <a:t>Get a message by message_uuid: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Get all messages by time bucket (journal)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Get a range of paths</a:t>
            </a:r>
          </a:p>
        </p:txBody>
      </p:sp>
      <p:pic>
        <p:nvPicPr>
          <p:cNvPr id="146" name="Shape 14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type="ctrTitle"/>
          </p:nvPr>
        </p:nvSpPr>
        <p:spPr>
          <a:xfrm>
            <a:off y="144521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Why NoSQL?</a:t>
            </a:r>
          </a:p>
        </p:txBody>
      </p:sp>
      <p:sp>
        <p:nvSpPr>
          <p:cNvPr id="152" name="Shape 152"/>
          <p:cNvSpPr txBox="1"/>
          <p:nvPr>
            <p:ph idx="1" type="subTitle"/>
          </p:nvPr>
        </p:nvSpPr>
        <p:spPr>
          <a:xfrm>
            <a:off y="2452673" x="685800"/>
            <a:ext cy="12455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Reality intrudes...</a:t>
            </a:r>
          </a:p>
        </p:txBody>
      </p:sp>
      <p:pic>
        <p:nvPicPr>
          <p:cNvPr id="153" name="Shape 15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32420" x="7325601"/>
            <a:ext cy="240251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I love relational whatever!</a:t>
            </a:r>
          </a:p>
        </p:txBody>
      </p:sp>
      <p:sp>
        <p:nvSpPr>
          <p:cNvPr id="159" name="Shape 159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
</a:t>
            </a:r>
            <a:r>
              <a:rPr sz="1800" lang="en">
                <a:solidFill>
                  <a:srgbClr val="434343"/>
                </a:solidFill>
              </a:rPr>
              <a:t>I remember pre-SQL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CODASYL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Cullinet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Pick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Track/block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...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I started with relational algebra and calculus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Some nerdy stories… ok I’ll keep it short!</a:t>
            </a:r>
          </a:p>
        </p:txBody>
      </p:sp>
      <p:pic>
        <p:nvPicPr>
          <p:cNvPr id="160" name="Shape 16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144521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B7B7B7"/>
                </a:solidFill>
                <a:latin typeface="Cambria"/>
                <a:ea typeface="Cambria"/>
                <a:cs typeface="Cambria"/>
                <a:sym typeface="Cambria"/>
              </a:rPr>
              <a:t>Headless with</a:t>
            </a:r>
            <a:r>
              <a:rPr lang="en">
                <a:solidFill>
                  <a:srgbClr val="000000"/>
                </a:solidFill>
              </a:rPr>
              <a:t> Cassandra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2452673" x="685800"/>
            <a:ext cy="12455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B7B7B7"/>
                </a:solidFill>
              </a:rPr>
              <a:t>a simple, reliable persistence layer for the </a:t>
            </a:r>
            <a:r>
              <a:rPr sz="3300" lang="en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nyt</a:t>
            </a:r>
            <a:r>
              <a:rPr sz="3300"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⨍aбrik</a:t>
            </a:r>
            <a:r>
              <a:rPr lang="en">
                <a:solidFill>
                  <a:srgbClr val="CCCCCC"/>
                </a:solidFill>
              </a:rPr>
              <a:t> </a:t>
            </a:r>
            <a:r>
              <a:rPr lang="en">
                <a:solidFill>
                  <a:srgbClr val="B7B7B7"/>
                </a:solidFill>
              </a:rPr>
              <a:t>global messaging platform</a:t>
            </a:r>
          </a:p>
          <a:p>
            <a:r>
              <a:t/>
            </a:r>
          </a:p>
          <a:p>
            <a:pPr algn="l" rtl="0" lvl="0">
              <a:buNone/>
            </a:pPr>
            <a:r>
              <a:rPr sz="1800" lang="en">
                <a:solidFill>
                  <a:srgbClr val="999999"/>
                </a:solidFill>
              </a:rPr>
              <a:t>Michael Laing</a:t>
            </a:r>
          </a:p>
          <a:p>
            <a:pPr algn="l" rtl="0" lvl="0">
              <a:buNone/>
            </a:pPr>
            <a:r>
              <a:rPr sz="1800" lang="en">
                <a:solidFill>
                  <a:srgbClr val="999999"/>
                </a:solidFill>
              </a:rPr>
              <a:t>2014-02-02</a:t>
            </a:r>
          </a:p>
        </p:txBody>
      </p:sp>
      <p:pic>
        <p:nvPicPr>
          <p:cNvPr id="30" name="Shape 3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Relational = Beautiful</a:t>
            </a:r>
          </a:p>
        </p:txBody>
      </p:sp>
      <p:sp>
        <p:nvSpPr>
          <p:cNvPr id="166" name="Shape 166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
</a:t>
            </a:r>
            <a:r>
              <a:rPr sz="1800" lang="en">
                <a:solidFill>
                  <a:srgbClr val="434343"/>
                </a:solidFill>
              </a:rPr>
              <a:t>IMHO: the mathematical grounding provides elegance and power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But! Another story, older and perhaps more relevant...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Reality cannot always be addressed by closed form solutions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Some factors push you out of the SQL sweet spot: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Time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Space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Volume</a:t>
            </a:r>
          </a:p>
        </p:txBody>
      </p:sp>
      <p:pic>
        <p:nvPicPr>
          <p:cNvPr id="167" name="Shape 16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Reality bites</a:t>
            </a:r>
          </a:p>
        </p:txBody>
      </p:sp>
      <p:sp>
        <p:nvSpPr>
          <p:cNvPr id="173" name="Shape 173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
</a:t>
            </a:r>
            <a:r>
              <a:rPr sz="1800" lang="en">
                <a:solidFill>
                  <a:srgbClr val="434343"/>
                </a:solidFill>
              </a:rPr>
              <a:t>Goals for the </a:t>
            </a:r>
            <a:r>
              <a:rPr sz="2100" lang="en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nyt</a:t>
            </a:r>
            <a:r>
              <a:rPr sz="2100"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⨍aбrik message cache:</a:t>
            </a:r>
          </a:p>
          <a:p>
            <a:pPr algn="l" rtl="0" lvl="1" indent="-361950" marL="914400">
              <a:lnSpc>
                <a:spcPct val="115000"/>
              </a:lnSpc>
              <a:buClr>
                <a:schemeClr val="dk1"/>
              </a:buClr>
              <a:buSzPct val="100000"/>
              <a:buFont typeface="Cambria"/>
              <a:buChar char="○"/>
            </a:pPr>
            <a:r>
              <a:rPr sz="2100"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globally distributed</a:t>
            </a:r>
          </a:p>
          <a:p>
            <a:pPr algn="l" rtl="0" lvl="1" indent="-361950" marL="914400">
              <a:lnSpc>
                <a:spcPct val="115000"/>
              </a:lnSpc>
              <a:buClr>
                <a:schemeClr val="dk1"/>
              </a:buClr>
              <a:buSzPct val="100000"/>
              <a:buFont typeface="Cambria"/>
              <a:buChar char="○"/>
            </a:pPr>
            <a:r>
              <a:rPr sz="2100"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high volume</a:t>
            </a:r>
          </a:p>
          <a:p>
            <a:pPr algn="l" rtl="0" lvl="1" indent="-361950" marL="914400">
              <a:lnSpc>
                <a:spcPct val="115000"/>
              </a:lnSpc>
              <a:buClr>
                <a:schemeClr val="dk1"/>
              </a:buClr>
              <a:buSzPct val="100000"/>
              <a:buFont typeface="Cambria"/>
              <a:buChar char="○"/>
            </a:pPr>
            <a:r>
              <a:rPr sz="2100"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low cost</a:t>
            </a:r>
          </a:p>
          <a:p>
            <a:pPr algn="l" rtl="0" lvl="1" indent="-361950" marL="914400">
              <a:lnSpc>
                <a:spcPct val="115000"/>
              </a:lnSpc>
              <a:buClr>
                <a:schemeClr val="dk1"/>
              </a:buClr>
              <a:buSzPct val="100000"/>
              <a:buFont typeface="Cambria"/>
              <a:buChar char="○"/>
            </a:pPr>
            <a:r>
              <a:rPr sz="2100"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resilient</a:t>
            </a:r>
          </a:p>
          <a:p>
            <a:r>
              <a:t/>
            </a:r>
          </a:p>
          <a:p>
            <a:pPr algn="l" rtl="0" lvl="0" indent="-361950" marL="457200">
              <a:lnSpc>
                <a:spcPct val="115000"/>
              </a:lnSpc>
              <a:buClr>
                <a:schemeClr val="dk1"/>
              </a:buClr>
              <a:buSzPct val="100000"/>
              <a:buFont typeface="Cambria"/>
              <a:buChar char="●"/>
            </a:pPr>
            <a:r>
              <a:rPr sz="2100"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NoSQL is the answer</a:t>
            </a:r>
          </a:p>
          <a:p>
            <a:pPr algn="l" rtl="0" lvl="0">
              <a:lnSpc>
                <a:spcPct val="115000"/>
              </a:lnSpc>
              <a:buNone/>
            </a:pPr>
            <a:r>
              <a:rPr sz="2100"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(read up on the CAP theorem if you don’t know it)</a:t>
            </a:r>
          </a:p>
        </p:txBody>
      </p:sp>
      <p:pic>
        <p:nvPicPr>
          <p:cNvPr id="174" name="Shape 17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Reality bites again on the other leg</a:t>
            </a:r>
          </a:p>
        </p:txBody>
      </p:sp>
      <p:sp>
        <p:nvSpPr>
          <p:cNvPr id="180" name="Shape 180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
</a:t>
            </a:r>
            <a:r>
              <a:rPr sz="1800" lang="en">
                <a:solidFill>
                  <a:srgbClr val="434343"/>
                </a:solidFill>
              </a:rPr>
              <a:t>NoSQL doesn’t do as much for us - we have to do it ourselves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Answers: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do it in the application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simplify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re-simplify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ok really simplify this time</a:t>
            </a:r>
          </a:p>
        </p:txBody>
      </p:sp>
      <p:pic>
        <p:nvPicPr>
          <p:cNvPr id="181" name="Shape 18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 txBox="1"/>
          <p:nvPr>
            <p:ph type="ctrTitle"/>
          </p:nvPr>
        </p:nvSpPr>
        <p:spPr>
          <a:xfrm>
            <a:off y="144521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Why Cassandra?</a:t>
            </a:r>
          </a:p>
        </p:txBody>
      </p:sp>
      <p:sp>
        <p:nvSpPr>
          <p:cNvPr id="187" name="Shape 187"/>
          <p:cNvSpPr txBox="1"/>
          <p:nvPr>
            <p:ph idx="1" type="subTitle"/>
          </p:nvPr>
        </p:nvSpPr>
        <p:spPr>
          <a:xfrm>
            <a:off y="2452673" x="685800"/>
            <a:ext cy="12455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A process of elimination...</a:t>
            </a:r>
          </a:p>
        </p:txBody>
      </p:sp>
      <p:pic>
        <p:nvPicPr>
          <p:cNvPr id="188" name="Shape 18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32420" x="7325601"/>
            <a:ext cy="240251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Criteria for cache</a:t>
            </a:r>
          </a:p>
        </p:txBody>
      </p:sp>
      <p:sp>
        <p:nvSpPr>
          <p:cNvPr id="194" name="Shape 194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
</a:t>
            </a:r>
            <a:r>
              <a:rPr sz="1800" lang="en">
                <a:solidFill>
                  <a:schemeClr val="dk1"/>
                </a:solidFill>
              </a:rPr>
              <a:t>Multi-region (global)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Open source (no license fee)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Scalable cost and volume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Manageable - not Java</a:t>
            </a:r>
          </a:p>
          <a:p>
            <a:r>
              <a:t/>
            </a:r>
          </a:p>
        </p:txBody>
      </p:sp>
      <p:pic>
        <p:nvPicPr>
          <p:cNvPr id="195" name="Shape 19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Possible answers</a:t>
            </a:r>
          </a:p>
        </p:txBody>
      </p:sp>
      <p:sp>
        <p:nvSpPr>
          <p:cNvPr id="201" name="Shape 201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
</a:t>
            </a:r>
            <a:r>
              <a:rPr sz="1800" lang="en">
                <a:solidFill>
                  <a:srgbClr val="434343"/>
                </a:solidFill>
              </a:rPr>
              <a:t>AWS Dynamo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great scalability and manageability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our first implementation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not multi-region...</a:t>
            </a:r>
          </a:p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Riak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scalable, manageable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have to pay for multi-region</a:t>
            </a:r>
          </a:p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Cassandra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scalable, might be manageable (Java…)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new version w improved language, new interface library... do it!</a:t>
            </a:r>
          </a:p>
        </p:txBody>
      </p:sp>
      <p:pic>
        <p:nvPicPr>
          <p:cNvPr id="202" name="Shape 20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7" name="Shape 207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Caveat emptor</a:t>
            </a:r>
          </a:p>
        </p:txBody>
      </p:sp>
      <p:sp>
        <p:nvSpPr>
          <p:cNvPr id="208" name="Shape 208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
</a:t>
            </a:r>
            <a:r>
              <a:rPr sz="1800" lang="en">
                <a:solidFill>
                  <a:schemeClr val="dk1"/>
                </a:solidFill>
              </a:rPr>
              <a:t>All interaction with the cache is strictly isolated in </a:t>
            </a:r>
            <a:r>
              <a:rPr sz="2100" lang="en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nyt</a:t>
            </a:r>
            <a:r>
              <a:rPr sz="2100"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⨍aбrik</a:t>
            </a:r>
            <a:r>
              <a:rPr sz="1800" lang="en">
                <a:solidFill>
                  <a:schemeClr val="dk1"/>
                </a:solidFill>
              </a:rPr>
              <a:t> - we can switch cache backends very quickly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We are willing to dive into open source code to contribute fixes and already have with Cassandra (python interface)</a:t>
            </a:r>
          </a:p>
        </p:txBody>
      </p:sp>
      <p:pic>
        <p:nvPicPr>
          <p:cNvPr id="209" name="Shape 20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213" name="Shape 2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4" name="Shape 214"/>
          <p:cNvSpPr txBox="1"/>
          <p:nvPr>
            <p:ph type="ctrTitle"/>
          </p:nvPr>
        </p:nvSpPr>
        <p:spPr>
          <a:xfrm>
            <a:off y="144521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Implementing Cassandra</a:t>
            </a:r>
          </a:p>
        </p:txBody>
      </p:sp>
      <p:sp>
        <p:nvSpPr>
          <p:cNvPr id="215" name="Shape 215"/>
          <p:cNvSpPr txBox="1"/>
          <p:nvPr>
            <p:ph idx="1" type="subTitle"/>
          </p:nvPr>
        </p:nvSpPr>
        <p:spPr>
          <a:xfrm>
            <a:off y="2452673" x="685800"/>
            <a:ext cy="12455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Which version? Which interface library?</a:t>
            </a:r>
          </a:p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Which features?</a:t>
            </a:r>
          </a:p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Oops...</a:t>
            </a:r>
          </a:p>
        </p:txBody>
      </p:sp>
      <p:pic>
        <p:nvPicPr>
          <p:cNvPr id="216" name="Shape 21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32420" x="7325601"/>
            <a:ext cy="240251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Choices choices...</a:t>
            </a:r>
          </a:p>
        </p:txBody>
      </p:sp>
      <p:sp>
        <p:nvSpPr>
          <p:cNvPr id="222" name="Shape 222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lnSpc>
                <a:spcPct val="115000"/>
              </a:lnSpc>
              <a:buNone/>
            </a:pPr>
            <a:r>
              <a:rPr sz="1800" lang="en">
                <a:solidFill>
                  <a:srgbClr val="434343"/>
                </a:solidFill>
              </a:rPr>
              <a:t>
</a:t>
            </a:r>
            <a:r>
              <a:rPr sz="1800" lang="en">
                <a:solidFill>
                  <a:schemeClr val="dk1"/>
                </a:solidFill>
              </a:rPr>
              <a:t>Initial requirements are pretty small: hundreds of reads/writes per second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Aggressive (2.0.n) or “safe” (1.2.n)?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1.2 has enough features but uses Java 6: difficult to manage on small machines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2.0 uses Java 7: MUCH better behaved on small machines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Features?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Minimize the use of newer features: secondary indexes, leveled compaction, etc.</a:t>
            </a:r>
          </a:p>
        </p:txBody>
      </p:sp>
      <p:pic>
        <p:nvPicPr>
          <p:cNvPr id="223" name="Shape 2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Mistakes</a:t>
            </a:r>
          </a:p>
        </p:txBody>
      </p:sp>
      <p:sp>
        <p:nvSpPr>
          <p:cNvPr id="229" name="Shape 229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85714"/>
              <a:buFont typeface="Arial"/>
              <a:buChar char="●"/>
            </a:pPr>
            <a:r>
              <a:rPr sz="2100"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
</a:t>
            </a:r>
            <a:r>
              <a:rPr sz="1800" lang="en">
                <a:solidFill>
                  <a:schemeClr val="dk1"/>
                </a:solidFill>
              </a:rPr>
              <a:t>Using the ‘collections’ feature to implement message structure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The entire collection is read whenever a message is read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“Should have known better” - restructured tables to remove collections</a:t>
            </a:r>
          </a:p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Black launch then launch 8 Jan and aftermath...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Application oversights create 10-100X expected volumes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Some paths written to millions of times resulting in huge rows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Nodes fail and are rebuilt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Queuing, parallelized workers,  autoscaling, etc. compensate.for errors so...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No one notices</a:t>
            </a:r>
          </a:p>
        </p:txBody>
      </p:sp>
      <p:pic>
        <p:nvPicPr>
          <p:cNvPr id="230" name="Shape 23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ctrTitle"/>
          </p:nvPr>
        </p:nvSpPr>
        <p:spPr>
          <a:xfrm>
            <a:off y="144521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Me</a:t>
            </a:r>
          </a:p>
        </p:txBody>
      </p:sp>
      <p:sp>
        <p:nvSpPr>
          <p:cNvPr id="36" name="Shape 36"/>
          <p:cNvSpPr txBox="1"/>
          <p:nvPr>
            <p:ph idx="1" type="subTitle"/>
          </p:nvPr>
        </p:nvSpPr>
        <p:spPr>
          <a:xfrm>
            <a:off y="2452673" x="685800"/>
            <a:ext cy="12455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Systems Architect</a:t>
            </a:r>
          </a:p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NYTimes</a:t>
            </a:r>
          </a:p>
          <a:p>
            <a:r>
              <a:t/>
            </a:r>
          </a:p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michael.laing@nytimes.com</a:t>
            </a:r>
          </a:p>
        </p:txBody>
      </p:sp>
      <p:pic>
        <p:nvPicPr>
          <p:cNvPr id="37" name="Shape 3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32420" x="7325601"/>
            <a:ext cy="240251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234" name="Shape 2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5" name="Shape 235"/>
          <p:cNvSpPr txBox="1"/>
          <p:nvPr>
            <p:ph type="ctrTitle"/>
          </p:nvPr>
        </p:nvSpPr>
        <p:spPr>
          <a:xfrm>
            <a:off y="144521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Global in the cloud</a:t>
            </a:r>
          </a:p>
        </p:txBody>
      </p:sp>
      <p:sp>
        <p:nvSpPr>
          <p:cNvPr id="236" name="Shape 236"/>
          <p:cNvSpPr txBox="1"/>
          <p:nvPr>
            <p:ph idx="1" type="subTitle"/>
          </p:nvPr>
        </p:nvSpPr>
        <p:spPr>
          <a:xfrm>
            <a:off y="2452673" x="685800"/>
            <a:ext cy="12455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Spreading clusters across zones</a:t>
            </a:r>
          </a:p>
        </p:txBody>
      </p:sp>
      <p:pic>
        <p:nvPicPr>
          <p:cNvPr id="237" name="Shape 23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32420" x="7325601"/>
            <a:ext cy="240251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1" name="Shape 2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2" name="Shape 242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Amazon Web Services</a:t>
            </a:r>
          </a:p>
        </p:txBody>
      </p:sp>
      <p:sp>
        <p:nvSpPr>
          <p:cNvPr id="243" name="Shape 243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85714"/>
              <a:buFont typeface="Arial"/>
              <a:buChar char="●"/>
            </a:pPr>
            <a:r>
              <a:rPr sz="2100"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
</a:t>
            </a:r>
            <a:r>
              <a:rPr sz="1800" lang="en">
                <a:solidFill>
                  <a:schemeClr val="dk1"/>
                </a:solidFill>
              </a:rPr>
              <a:t>Regional cluster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6 nodes: 2 per zone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m1-medium: 1 virtual CPU, 3.4GB memory, 400GB disk (these machines are WAY small! we launched anyway)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replication factor = 3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Each region supporting 10 to 100 other </a:t>
            </a:r>
            <a:r>
              <a:rPr sz="2100" lang="en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nyt</a:t>
            </a:r>
            <a:r>
              <a:rPr sz="2100"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⨍aбrik </a:t>
            </a:r>
            <a:r>
              <a:rPr sz="1800" lang="en">
                <a:solidFill>
                  <a:schemeClr val="dk1"/>
                </a:solidFill>
              </a:rPr>
              <a:t>instances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2 regions currently: Dublin and Oregon - may add Tokyo, São Paulo, Singapore, Sydney,...</a:t>
            </a:r>
          </a:p>
          <a:p>
            <a:r>
              <a:t/>
            </a:r>
          </a:p>
          <a:p>
            <a:r>
              <a:t/>
            </a:r>
          </a:p>
        </p:txBody>
      </p:sp>
      <p:pic>
        <p:nvPicPr>
          <p:cNvPr id="244" name="Shape 24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248" name="Shape 2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9" name="Shape 249"/>
          <p:cNvSpPr txBox="1"/>
          <p:nvPr>
            <p:ph type="ctrTitle"/>
          </p:nvPr>
        </p:nvSpPr>
        <p:spPr>
          <a:xfrm>
            <a:off y="144521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Lessons / Advice</a:t>
            </a:r>
          </a:p>
        </p:txBody>
      </p:sp>
      <p:sp>
        <p:nvSpPr>
          <p:cNvPr id="250" name="Shape 250"/>
          <p:cNvSpPr txBox="1"/>
          <p:nvPr>
            <p:ph idx="1" type="subTitle"/>
          </p:nvPr>
        </p:nvSpPr>
        <p:spPr>
          <a:xfrm>
            <a:off y="2452673" x="685800"/>
            <a:ext cy="12455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Keep it simple - use the defaults</a:t>
            </a:r>
          </a:p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Keep it simple - evolutionary design</a:t>
            </a:r>
          </a:p>
        </p:txBody>
      </p:sp>
      <p:pic>
        <p:nvPicPr>
          <p:cNvPr id="251" name="Shape 25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32420" x="7325601"/>
            <a:ext cy="240251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5" name="Shape 2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6" name="Shape 256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Staying in the Cassandra sweet spots</a:t>
            </a:r>
          </a:p>
        </p:txBody>
      </p:sp>
      <p:sp>
        <p:nvSpPr>
          <p:cNvPr id="257" name="Shape 257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85714"/>
              <a:buFont typeface="Arial"/>
              <a:buChar char="●"/>
            </a:pPr>
            <a:r>
              <a:rPr sz="2100"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
</a:t>
            </a:r>
            <a:r>
              <a:rPr sz="1800" lang="en">
                <a:solidFill>
                  <a:schemeClr val="dk1"/>
                </a:solidFill>
              </a:rPr>
              <a:t>Starting out? Use version 2, use cql3, use the defaults, be wary of features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Really. USE THE DEFAULTS! Have a good reason to deviate.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A good reason: we never use ‘delete’, are careful w overwrites, and manage data size with truncates and ttls. Hence we can: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Garbage collect immediately (gc_grace_period = 0)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Avoid periodic repair of nodes (big load on small machines)</a:t>
            </a:r>
          </a:p>
        </p:txBody>
      </p:sp>
      <p:pic>
        <p:nvPicPr>
          <p:cNvPr id="258" name="Shape 25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3" name="Shape 263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Evolve your design</a:t>
            </a:r>
          </a:p>
        </p:txBody>
      </p:sp>
      <p:sp>
        <p:nvSpPr>
          <p:cNvPr id="264" name="Shape 264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85714"/>
              <a:buFont typeface="Arial"/>
              <a:buChar char="●"/>
            </a:pPr>
            <a:r>
              <a:rPr sz="2100"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
</a:t>
            </a:r>
            <a:r>
              <a:rPr sz="1800" lang="en">
                <a:solidFill>
                  <a:schemeClr val="dk1"/>
                </a:solidFill>
              </a:rPr>
              <a:t>Cassandra is not happy about some schema changes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avoid dropping and recreating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this will get better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Watch usage patterns and progressively simplify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Writes are so cheap that we run versions of tables in parallel</a:t>
            </a:r>
          </a:p>
          <a:p>
            <a:pPr algn="l" rtl="0" lvl="1" indent="-342900" marL="9144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chemeClr val="dk1"/>
                </a:solidFill>
              </a:rPr>
              <a:t>We gradually migrate code to use new versions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Much of our tweaking has to do with avoiding ‘large rows’</a:t>
            </a:r>
          </a:p>
        </p:txBody>
      </p:sp>
      <p:pic>
        <p:nvPicPr>
          <p:cNvPr id="265" name="Shape 26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269" name="Shape 2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0" name="Shape 270"/>
          <p:cNvSpPr txBox="1"/>
          <p:nvPr>
            <p:ph type="ctrTitle"/>
          </p:nvPr>
        </p:nvSpPr>
        <p:spPr>
          <a:xfrm>
            <a:off y="144521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b="0" sz="6000" lang="en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nyt</a:t>
            </a:r>
            <a:r>
              <a:rPr b="0" sz="6000" lang="en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⨍aбrik: </a:t>
            </a:r>
            <a:r>
              <a:rPr sz="6000" lang="en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next?</a:t>
            </a:r>
          </a:p>
        </p:txBody>
      </p:sp>
      <p:sp>
        <p:nvSpPr>
          <p:cNvPr id="271" name="Shape 271"/>
          <p:cNvSpPr txBox="1"/>
          <p:nvPr>
            <p:ph idx="1" type="subTitle"/>
          </p:nvPr>
        </p:nvSpPr>
        <p:spPr>
          <a:xfrm>
            <a:off y="2452673" x="685800"/>
            <a:ext cy="12455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Metrics - generated by internal systems</a:t>
            </a:r>
          </a:p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User events - generated by client devices</a:t>
            </a:r>
          </a:p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Result: substantially higher volumes</a:t>
            </a:r>
          </a:p>
        </p:txBody>
      </p:sp>
      <p:pic>
        <p:nvPicPr>
          <p:cNvPr id="272" name="Shape 27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32420" x="7325601"/>
            <a:ext cy="240251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6" name="Shape 2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Metrics: gotta love them too!</a:t>
            </a:r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
</a:t>
            </a:r>
            <a:r>
              <a:rPr sz="1800" lang="en">
                <a:solidFill>
                  <a:srgbClr val="434343"/>
                </a:solidFill>
              </a:rPr>
              <a:t>First project going into production this week: searchcloud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what are people searching for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not too much volume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no rollup or cache access initially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Underway: Cassandra metrics!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1400+ metrics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differential protocol buffers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blog posts soon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Future: metrics supporting analytical client apps</a:t>
            </a:r>
          </a:p>
        </p:txBody>
      </p:sp>
      <p:pic>
        <p:nvPicPr>
          <p:cNvPr id="279" name="Shape 27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3" name="Shape 2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4" name="Shape 284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Events happen...</a:t>
            </a:r>
          </a:p>
        </p:txBody>
      </p:sp>
      <p:sp>
        <p:nvSpPr>
          <p:cNvPr id="285" name="Shape 285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
</a:t>
            </a:r>
            <a:r>
              <a:rPr sz="1800" lang="en">
                <a:solidFill>
                  <a:srgbClr val="434343"/>
                </a:solidFill>
              </a:rPr>
              <a:t>Lots of potential user events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Websockets provides an efficient 2-way connection for gathering events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Scaling needed for the cache: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up: bigger instance types to regain the Cassandra sweet spot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out: more nodes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nothing else changes :)</a:t>
            </a:r>
          </a:p>
        </p:txBody>
      </p:sp>
      <p:pic>
        <p:nvPicPr>
          <p:cNvPr id="286" name="Shape 28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290" name="Shape 2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1" name="Shape 291"/>
          <p:cNvSpPr txBox="1"/>
          <p:nvPr>
            <p:ph type="ctrTitle"/>
          </p:nvPr>
        </p:nvSpPr>
        <p:spPr>
          <a:xfrm>
            <a:off y="2136298" x="685800"/>
            <a:ext cy="8709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Thank You!</a:t>
            </a:r>
          </a:p>
        </p:txBody>
      </p:sp>
      <p:pic>
        <p:nvPicPr>
          <p:cNvPr id="292" name="Shape 29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32420" x="7325601"/>
            <a:ext cy="240251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ctrTitle"/>
          </p:nvPr>
        </p:nvSpPr>
        <p:spPr>
          <a:xfrm>
            <a:off y="144521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b="0" sz="6000" lang="en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nyt</a:t>
            </a:r>
            <a:r>
              <a:rPr b="0" sz="6000" lang="en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⨍aбrik</a:t>
            </a:r>
          </a:p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y="2452673" x="685800"/>
            <a:ext cy="12455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Why the funny characters?</a:t>
            </a:r>
          </a:p>
          <a:p>
            <a:pPr algn="l" rtl="0" lvl="0">
              <a:buNone/>
            </a:pPr>
            <a:r>
              <a:rPr lang="en">
                <a:solidFill>
                  <a:srgbClr val="FFFFFF"/>
                </a:solidFill>
              </a:rPr>
              <a:t>What is it anyway?</a:t>
            </a:r>
          </a:p>
        </p:txBody>
      </p:sp>
      <p:pic>
        <p:nvPicPr>
          <p:cNvPr id="44" name="Shape 4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32420" x="7325601"/>
            <a:ext cy="240251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Messaging everywhere</a:t>
            </a:r>
          </a:p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
</a:t>
            </a:r>
            <a:r>
              <a:rPr sz="1800" lang="en">
                <a:solidFill>
                  <a:srgbClr val="434343"/>
                </a:solidFill>
              </a:rPr>
              <a:t>Simpler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Scalable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Resilient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algn="l" rtl="0" lvl="0">
              <a:lnSpc>
                <a:spcPct val="115000"/>
              </a:lnSpc>
              <a:buNone/>
            </a:pPr>
            <a:r>
              <a:rPr sz="1800" lang="en">
                <a:solidFill>
                  <a:srgbClr val="434343"/>
                </a:solidFill>
              </a:rPr>
              <a:t>Add just enough structure to the Internet cloud</a:t>
            </a:r>
          </a:p>
          <a:p>
            <a:r>
              <a:t/>
            </a:r>
          </a:p>
        </p:txBody>
      </p:sp>
      <p:pic>
        <p:nvPicPr>
          <p:cNvPr id="51" name="Shape 5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/>
          <p:nvPr/>
        </p:nvSpPr>
        <p:spPr>
          <a:xfrm>
            <a:off y="1817875" x="3435075"/>
            <a:ext cy="2078459" cx="4368491"/>
          </a:xfrm>
          <a:prstGeom prst="cloud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sz="3600" lang="en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nyt</a:t>
            </a:r>
            <a:r>
              <a:rPr sz="3600" lang="en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⨍aбrik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Connect clients to systems via a bus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/>
          <p:nvPr/>
        </p:nvSpPr>
        <p:spPr>
          <a:xfrm>
            <a:off y="1236575" x="1638375"/>
            <a:ext cy="1638300" cx="18317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lang="en"/>
              <a:t>Clients</a:t>
            </a:r>
          </a:p>
        </p:txBody>
      </p:sp>
      <p:sp>
        <p:nvSpPr>
          <p:cNvPr id="60" name="Shape 60"/>
          <p:cNvSpPr/>
          <p:nvPr/>
        </p:nvSpPr>
        <p:spPr>
          <a:xfrm>
            <a:off y="1236575" x="5172800"/>
            <a:ext cy="1638300" cx="18317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lang="en"/>
              <a:t>NYT Systems</a:t>
            </a:r>
          </a:p>
        </p:txBody>
      </p:sp>
      <p:sp>
        <p:nvSpPr>
          <p:cNvPr id="61" name="Shape 61"/>
          <p:cNvSpPr/>
          <p:nvPr/>
        </p:nvSpPr>
        <p:spPr>
          <a:xfrm>
            <a:off y="3755375" x="1814500"/>
            <a:ext cy="242699" cx="5037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lang="en"/>
              <a:t>Bus</a:t>
            </a:r>
          </a:p>
        </p:txBody>
      </p:sp>
      <p:cxnSp>
        <p:nvCxnSpPr>
          <p:cNvPr id="62" name="Shape 62"/>
          <p:cNvCxnSpPr>
            <a:stCxn id="59" idx="2"/>
          </p:cNvCxnSpPr>
          <p:nvPr/>
        </p:nvCxnSpPr>
        <p:spPr>
          <a:xfrm>
            <a:off y="2874875" x="2554274"/>
            <a:ext cy="880500" cx="17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63" name="Shape 63"/>
          <p:cNvCxnSpPr/>
          <p:nvPr/>
        </p:nvCxnSpPr>
        <p:spPr>
          <a:xfrm>
            <a:off y="2874875" x="6079850"/>
            <a:ext cy="880500" cx="17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Problems: scale</a:t>
            </a:r>
          </a:p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
</a:t>
            </a:r>
            <a:r>
              <a:rPr sz="1800" lang="en">
                <a:solidFill>
                  <a:srgbClr val="434343"/>
                </a:solidFill>
              </a:rPr>
              <a:t>Millions of clients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Dozens of systems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Global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Highly variable load</a:t>
            </a:r>
          </a:p>
          <a:p>
            <a:r>
              <a:t/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Technical problems: Our solutions</a:t>
            </a:r>
          </a:p>
        </p:txBody>
      </p:sp>
      <p:sp>
        <p:nvSpPr>
          <p:cNvPr id="76" name="Shape 76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
</a:t>
            </a:r>
            <a:r>
              <a:rPr sz="1800" lang="en">
                <a:solidFill>
                  <a:srgbClr val="434343"/>
                </a:solidFill>
              </a:rPr>
              <a:t>Backbone messaging: AMQP (RabbitMQ)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Client messaging: websockets / sockjs (pylws - to be open sourced)</a:t>
            </a:r>
          </a:p>
          <a:p>
            <a:r>
              <a:t/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Global, scalable resources: cloud (AWS)</a:t>
            </a:r>
          </a:p>
          <a:p>
            <a:r>
              <a:t/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y="167976" x="685800"/>
            <a:ext cy="624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sz="3000" lang="en">
                <a:solidFill>
                  <a:srgbClr val="000000"/>
                </a:solidFill>
              </a:rPr>
              <a:t>Problems: architecture</a:t>
            </a:r>
          </a:p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y="716375" x="685850"/>
            <a:ext cy="3509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
</a:t>
            </a:r>
            <a:r>
              <a:rPr sz="1800" lang="en">
                <a:solidFill>
                  <a:srgbClr val="434343"/>
                </a:solidFill>
              </a:rPr>
              <a:t>RabbitMQ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Excellent for routing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Excellent for queuing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Not a database</a:t>
            </a:r>
          </a:p>
          <a:p>
            <a:pPr algn="l" rtl="0" lvl="0" indent="-342900" marL="4572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Websockets / sockjs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Excellent for message interchange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Really not a database!</a:t>
            </a:r>
          </a:p>
          <a:p>
            <a:pPr algn="l" rtl="0" lvl="0" indent="-342900" marL="45720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34343"/>
                </a:solidFill>
              </a:rPr>
              <a:t>But we need a message cache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Unconnected clients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Archiving</a:t>
            </a:r>
          </a:p>
          <a:p>
            <a:pPr algn="l" rtl="0" lvl="1" indent="-342900" marL="914400">
              <a:lnSpc>
                <a:spcPct val="115000"/>
              </a:lnSpc>
              <a:buClr>
                <a:srgbClr val="434343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434343"/>
                </a:solidFill>
              </a:rPr>
              <a:t>Analysis</a:t>
            </a:r>
          </a:p>
          <a:p>
            <a:r>
              <a:t/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9822" x="7313650"/>
            <a:ext cy="242850" cx="16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