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49.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5715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2.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7" name="Shape 3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0" marL="0">
              <a:spcBef>
                <a:spcPts val="500"/>
              </a:spcBef>
              <a:buNone/>
            </a:pPr>
            <a:r>
              <a:rPr lang="en"/>
              <a:t>Puppet Master pushes catalog to nodes in network. Catalog defines how a node should be configured.</a:t>
            </a:r>
          </a:p>
          <a:p>
            <a:r>
              <a:t/>
            </a:r>
          </a:p>
          <a:p>
            <a:pPr rtl="0" lvl="0" indent="0" marL="0">
              <a:spcBef>
                <a:spcPts val="500"/>
              </a:spcBef>
              <a:buNone/>
            </a:pPr>
            <a:r>
              <a:rPr lang="en"/>
              <a:t>After catalog has been compiled on node, a report is generated and collected.</a:t>
            </a:r>
          </a:p>
          <a:p>
            <a:r>
              <a:t/>
            </a:r>
          </a:p>
          <a:p>
            <a:pPr rtl="0" lvl="0">
              <a:spcBef>
                <a:spcPts val="500"/>
              </a:spcBef>
              <a:buNone/>
            </a:pPr>
            <a:r>
              <a:rPr lang="en">
                <a:solidFill>
                  <a:schemeClr val="dk1"/>
                </a:solidFill>
              </a:rPr>
              <a:t>Catalogs can define your infrastructure</a:t>
            </a:r>
          </a:p>
          <a:p>
            <a:pPr rtl="0" lvl="0">
              <a:spcBef>
                <a:spcPts val="500"/>
              </a:spcBef>
              <a:buNone/>
            </a:pPr>
            <a:r>
              <a:rPr lang="en">
                <a:solidFill>
                  <a:schemeClr val="dk1"/>
                </a:solidFill>
              </a:rPr>
              <a:t>Reports generated as puppet applies these catalogs over time</a:t>
            </a:r>
          </a:p>
          <a:p>
            <a:r>
              <a:t/>
            </a:r>
          </a:p>
          <a:p>
            <a:pPr rtl="0" lvl="0" indent="0" marL="0">
              <a:spcBef>
                <a:spcPts val="500"/>
              </a:spcBef>
              <a:buNone/>
            </a:pPr>
            <a:r>
              <a:rPr lang="en"/>
              <a:t>Facts can also be gathered that give information about each machine puppet is running 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Jenkins CI is an important tool that allows for developers to practice continuous integration.</a:t>
            </a:r>
          </a:p>
          <a:p>
            <a:r>
              <a:t/>
            </a:r>
          </a:p>
          <a:p>
            <a:pPr rtl="0" lvl="0">
              <a:buNone/>
            </a:pPr>
            <a:r>
              <a:rPr lang="en"/>
              <a:t>What is Continuous Integration?</a:t>
            </a:r>
          </a:p>
          <a:p>
            <a:pPr rtl="0" lvl="0">
              <a:buNone/>
            </a:pPr>
            <a:r>
              <a:rPr lang="en"/>
              <a:t>The idea that developers will frequently commit their work to a project (hopefully through version control), and each integration will be verified through automated testing frameworks. Jenkins is a great tool to set up a system such as CI.</a:t>
            </a:r>
          </a:p>
          <a:p>
            <a:r>
              <a:t/>
            </a:r>
          </a:p>
          <a:p>
            <a:pPr rtl="0" lvl="0">
              <a:buNone/>
            </a:pPr>
            <a:r>
              <a:rPr lang="en"/>
              <a:t>Apart of that CI can be load testing. A job can be set up to kick off at a given frequency, and the Jenkins Dashboard has the ability to display or graph results of load tests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If a job has no failures, you’ll get the thumbs up from Chuck Norris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What things does the regular gatling jenkins plugin do?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solidFill>
                  <a:schemeClr val="dk1"/>
                </a:solidFill>
              </a:rPr>
              <a:t>Who was the customer?</a:t>
            </a:r>
          </a:p>
          <a:p>
            <a:r>
              <a:t/>
            </a:r>
          </a:p>
          <a:p>
            <a:pPr rtl="0" lvl="0">
              <a:buNone/>
            </a:pPr>
            <a:r>
              <a:rPr lang="en">
                <a:solidFill>
                  <a:schemeClr val="dk1"/>
                </a:solidFill>
              </a:rPr>
              <a:t>The data was there, but not in a way that was easily available or readable by a human being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34" name="Shape 13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solidFill>
                  <a:schemeClr val="dk1"/>
                </a:solidFill>
              </a:rPr>
              <a:t>Needed a way to performance test Puppet that was automated</a:t>
            </a:r>
          </a:p>
          <a:p>
            <a:r>
              <a:t/>
            </a:r>
          </a:p>
          <a:p>
            <a:pPr rtl="0" lvl="0">
              <a:buNone/>
            </a:pPr>
            <a:r>
              <a:rPr lang="en">
                <a:solidFill>
                  <a:schemeClr val="dk1"/>
                </a:solidFill>
              </a:rPr>
              <a:t>In this case with the photo, that guy will have to test every umbrella. It would go much smoother if he had a way to test all of his umbrellas at once.</a:t>
            </a:r>
          </a:p>
          <a:p>
            <a:r>
              <a:t/>
            </a:r>
          </a:p>
          <a:p>
            <a:pPr rtl="0" lvl="0">
              <a:buNone/>
            </a:pPr>
            <a:r>
              <a:rPr lang="en"/>
              <a:t>We wanted to give more information to people about how puppet is improving performance for different iterations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It’s one thing to gather a bunch of data, but it is a pain to have to manually graph all of that performance data results on spreadsheets</a:t>
            </a:r>
          </a:p>
          <a:p>
            <a:r>
              <a:t/>
            </a:r>
          </a:p>
          <a:p>
            <a:pPr rtl="0" lvl="0">
              <a:buNone/>
            </a:pPr>
            <a:r>
              <a:rPr lang="en"/>
              <a:t>Software projects over time can change very drastically. It might start of primitive, and by the current state of the project it might be much more complicated than what it use to be. </a:t>
            </a:r>
          </a:p>
          <a:p>
            <a:r>
              <a:t/>
            </a:r>
          </a:p>
          <a:p>
            <a:pPr rtl="0" lvl="0">
              <a:buNone/>
            </a:pPr>
            <a:r>
              <a:rPr lang="en"/>
              <a:t>It is very useful to have an automated way to show these changes within the lifecycle of a project</a:t>
            </a:r>
          </a:p>
          <a:p>
            <a:r>
              <a:t/>
            </a:r>
          </a:p>
          <a:p>
            <a:pPr rtl="0" lvl="0">
              <a:buNone/>
            </a:pPr>
            <a:r>
              <a:rPr lang="en"/>
              <a:t>Human Readable Data: Visualization of data can often reveal bottlenecks that might otherwise not be obvious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Not only to we test overall time per scenario, we wanted to know how puppet performed compiling catalogs, report generation</a:t>
            </a:r>
          </a:p>
          <a:p>
            <a:r>
              <a:t/>
            </a:r>
          </a:p>
          <a:p>
            <a:pPr rtl="0" lvl="0">
              <a:buNone/>
            </a:pPr>
            <a:r>
              <a:rPr lang="en"/>
              <a:t>It’s great to have a bunch of data and numbers, but this plugins goal was to turn that data into something visual for developers and marketing to look at.</a:t>
            </a:r>
          </a:p>
          <a:p>
            <a:r>
              <a:t/>
            </a:r>
          </a:p>
          <a:p>
            <a:pPr rtl="0" lvl="0">
              <a:buNone/>
            </a:pPr>
            <a:r>
              <a:rPr lang="en"/>
              <a:t>Comparing all of the scenarios together can show a brief snapshot of the loadtest data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54" name="Shape 15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Gatling is general purpose tool</a:t>
            </a:r>
          </a:p>
          <a:p>
            <a:r>
              <a:t/>
            </a:r>
          </a:p>
          <a:p>
            <a:pPr rtl="0" lvl="0">
              <a:buNone/>
            </a:pPr>
            <a:r>
              <a:rPr lang="en"/>
              <a:t>Such as how long it took puppet to compile a catalog, generate report, and agent runs in general</a:t>
            </a:r>
          </a:p>
          <a:p>
            <a:r>
              <a:t/>
            </a:r>
          </a:p>
          <a:p>
            <a:pPr rtl="0" lvl="0">
              <a:buNone/>
            </a:pPr>
            <a:r>
              <a:rPr lang="en"/>
              <a:t>The techniques I talk about will not be limited to puppet, you can also be able to extend gatling if your project requires more refined calculations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44" name="Shape 4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solidFill>
                  <a:schemeClr val="dk1"/>
                </a:solidFill>
              </a:rPr>
              <a:t>First time in Belgium so I’m excited to be here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59" name="Shape 15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65" name="Shape 16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Maven has a good toolset for writing Jenkins-CI Plugins</a:t>
            </a:r>
          </a:p>
          <a:p>
            <a:r>
              <a:t/>
            </a:r>
          </a:p>
          <a:p>
            <a:pPr rtl="0" lvl="0">
              <a:buNone/>
            </a:pPr>
            <a:r>
              <a:rPr lang="en"/>
              <a:t>After creating a new project with Maven, when you’re ready to run the project it will throw up a demo Jenkins instance for testing your plugin</a:t>
            </a:r>
          </a:p>
          <a:p>
            <a:r>
              <a:t/>
            </a:r>
          </a:p>
          <a:p>
            <a:pPr rtl="0" lvl="0">
              <a:buNone/>
            </a:pPr>
            <a:r>
              <a:rPr lang="en"/>
              <a:t>This is important when you’re developing the UI. If you were testing this against a production Jenkins, you would have to reboot the server every time the plugin changed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7" name="Shape 177"/>
        <p:cNvGrpSpPr/>
        <p:nvPr/>
      </p:nvGrpSpPr>
      <p:grpSpPr>
        <a:xfrm>
          <a:off y="0" x="0"/>
          <a:ext cy="0" cx="0"/>
          <a:chOff y="0" x="0"/>
          <a:chExt cy="0" cx="0"/>
        </a:xfrm>
      </p:grpSpPr>
      <p:sp>
        <p:nvSpPr>
          <p:cNvPr id="178" name="Shape 178"/>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79" name="Shape 17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Java</a:t>
            </a:r>
          </a:p>
          <a:p>
            <a:pPr rtl="0" lvl="0">
              <a:buNone/>
            </a:pPr>
            <a:r>
              <a:rPr lang="en"/>
              <a:t>	- Contains all of the java code required to run the project</a:t>
            </a:r>
          </a:p>
          <a:p>
            <a:r>
              <a:t/>
            </a:r>
          </a:p>
          <a:p>
            <a:pPr rtl="0" lvl="0">
              <a:buNone/>
            </a:pPr>
            <a:r>
              <a:rPr lang="en"/>
              <a:t>Resources</a:t>
            </a:r>
          </a:p>
          <a:p>
            <a:pPr rtl="0" lvl="0">
              <a:buNone/>
            </a:pPr>
            <a:r>
              <a:rPr lang="en"/>
              <a:t>	- Contains all of the .jelly files for the Jenkins-CI Dashboard</a:t>
            </a:r>
          </a:p>
          <a:p>
            <a:pPr rtl="0" lvl="0">
              <a:buNone/>
            </a:pPr>
            <a:r>
              <a:rPr lang="en"/>
              <a:t>	- If you’re familiar with Groovy, I believe this has similar syntax</a:t>
            </a:r>
          </a:p>
          <a:p>
            <a:r>
              <a:t/>
            </a:r>
          </a:p>
          <a:p>
            <a:pPr rtl="0" lvl="0">
              <a:buNone/>
            </a:pPr>
            <a:r>
              <a:rPr lang="en"/>
              <a:t>Webapp</a:t>
            </a:r>
          </a:p>
          <a:p>
            <a:r>
              <a:t/>
            </a:r>
          </a:p>
          <a:p>
            <a:pPr rtl="0" lvl="0">
              <a:buNone/>
            </a:pPr>
            <a:r>
              <a:rPr lang="en"/>
              <a:t>	- This folder is where you keep some images used by the plugin, for example the side logo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87" name="Shape 18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Clr>
                <a:schemeClr val="dk1"/>
              </a:buClr>
              <a:buSzPct val="100000"/>
              <a:buFont typeface="Arial"/>
              <a:buNone/>
            </a:pPr>
            <a:r>
              <a:rPr lang="en">
                <a:solidFill>
                  <a:schemeClr val="dk1"/>
                </a:solidFill>
              </a:rPr>
              <a:t>BuildAction</a:t>
            </a:r>
          </a:p>
          <a:p>
            <a:pPr rtl="0" lvl="0">
              <a:buClr>
                <a:schemeClr val="dk1"/>
              </a:buClr>
              <a:buSzPct val="100000"/>
              <a:buFont typeface="Arial"/>
              <a:buNone/>
            </a:pPr>
            <a:r>
              <a:rPr lang="en">
                <a:solidFill>
                  <a:schemeClr val="dk1"/>
                </a:solidFill>
              </a:rPr>
              <a:t>Control of what is displayed when you click on each build</a:t>
            </a:r>
          </a:p>
          <a:p>
            <a:r>
              <a:t/>
            </a:r>
          </a:p>
          <a:p>
            <a:pPr rtl="0" lvl="0">
              <a:buClr>
                <a:schemeClr val="dk1"/>
              </a:buClr>
              <a:buSzPct val="100000"/>
              <a:buFont typeface="Arial"/>
              <a:buNone/>
            </a:pPr>
            <a:r>
              <a:rPr lang="en">
                <a:solidFill>
                  <a:schemeClr val="dk1"/>
                </a:solidFill>
              </a:rPr>
              <a:t>Displays relevant information gathered from the load test framework (like CPU, total RAM, Puppet version)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195" name="Shape 19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solidFill>
                  <a:schemeClr val="dk1"/>
                </a:solidFill>
              </a:rPr>
              <a:t>Controls what is shown when user clicks on the plugin icon within the Jenkins Dashboard</a:t>
            </a:r>
          </a:p>
          <a:p>
            <a:r>
              <a:t/>
            </a:r>
          </a:p>
          <a:p>
            <a:pPr rtl="0" lvl="0">
              <a:buNone/>
            </a:pPr>
            <a:r>
              <a:rPr lang="en">
                <a:solidFill>
                  <a:schemeClr val="dk1"/>
                </a:solidFill>
              </a:rPr>
              <a:t>This plugin was designed to show all of the graphs in one view for easy comparison</a:t>
            </a:r>
          </a:p>
          <a:p>
            <a:r>
              <a:t/>
            </a:r>
          </a:p>
          <a:p>
            <a:pPr rtl="0" lvl="0">
              <a:buNone/>
            </a:pPr>
            <a:r>
              <a:rPr lang="en">
                <a:solidFill>
                  <a:schemeClr val="dk1"/>
                </a:solidFill>
              </a:rPr>
              <a:t>(i.e. compare Mean Agent Run Time with Total Failures….trend might look really quick but the failures graph might show that it was fast because not all catalogs succeeded)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03" name="Shape 20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solidFill>
                  <a:schemeClr val="dk1"/>
                </a:solidFill>
              </a:rPr>
              <a:t>Publisher</a:t>
            </a:r>
          </a:p>
          <a:p>
            <a:pPr rtl="0" lvl="0">
              <a:buNone/>
            </a:pPr>
            <a:r>
              <a:rPr lang="en">
                <a:solidFill>
                  <a:schemeClr val="dk1"/>
                </a:solidFill>
              </a:rPr>
              <a:t>Main logic behind plugin because my plugin takes place after job has completed</a:t>
            </a:r>
          </a:p>
          <a:p>
            <a:r>
              <a:t/>
            </a:r>
          </a:p>
          <a:p>
            <a:pPr rtl="0" lvl="0">
              <a:buNone/>
            </a:pPr>
            <a:r>
              <a:rPr lang="en">
                <a:solidFill>
                  <a:schemeClr val="dk1"/>
                </a:solidFill>
              </a:rPr>
              <a:t>Does all the calculations, gathering of data, etc…</a:t>
            </a:r>
          </a:p>
          <a:p>
            <a:r>
              <a:t/>
            </a:r>
          </a:p>
          <a:p>
            <a:pPr rtl="0" lvl="0">
              <a:buNone/>
            </a:pPr>
            <a:r>
              <a:rPr lang="en">
                <a:solidFill>
                  <a:schemeClr val="dk1"/>
                </a:solidFill>
              </a:rPr>
              <a:t>Publisher is a “post-build” action meaning it will run after the Jenkins job completes.</a:t>
            </a:r>
          </a:p>
          <a:p>
            <a:r>
              <a:t/>
            </a:r>
          </a:p>
          <a:p>
            <a:pPr rtl="0" lvl="0">
              <a:buNone/>
            </a:pPr>
            <a:r>
              <a:rPr lang="en">
                <a:solidFill>
                  <a:schemeClr val="dk1"/>
                </a:solidFill>
              </a:rPr>
              <a:t>Order matters: If ran before gatling (which collects data), will not work since data doesn’t exist yet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10" name="Shape 21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The jelly files are mostly for the Jenkins-CI dashboard</a:t>
            </a:r>
          </a:p>
          <a:p>
            <a:r>
              <a:t/>
            </a:r>
          </a:p>
          <a:p>
            <a:pPr rtl="0" lvl="0">
              <a:buNone/>
            </a:pPr>
            <a:r>
              <a:rPr lang="en"/>
              <a:t>Strange at first, but can be similar to things like embedded ruby for views</a:t>
            </a:r>
          </a:p>
          <a:p>
            <a: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4" name="Shape 214"/>
        <p:cNvGrpSpPr/>
        <p:nvPr/>
      </p:nvGrpSpPr>
      <p:grpSpPr>
        <a:xfrm>
          <a:off y="0" x="0"/>
          <a:ext cy="0" cx="0"/>
          <a:chOff y="0" x="0"/>
          <a:chExt cy="0" cx="0"/>
        </a:xfrm>
      </p:grpSpPr>
      <p:sp>
        <p:nvSpPr>
          <p:cNvPr id="215" name="Shape 215"/>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16" name="Shape 21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The jelly files are mostly for the Jenkins-CI dashboard</a:t>
            </a:r>
          </a:p>
          <a:p>
            <a:r>
              <a:t/>
            </a:r>
          </a:p>
          <a:p>
            <a:pPr rtl="0" lvl="0">
              <a:buNone/>
            </a:pPr>
            <a:r>
              <a:rPr lang="en"/>
              <a:t>Strange at first, but can be similar to things like embedded ruby for views</a:t>
            </a:r>
          </a:p>
          <a:p>
            <a:r>
              <a:t/>
            </a:r>
          </a:p>
          <a:p>
            <a:pPr rtl="0" lvl="0">
              <a:buNone/>
            </a:pPr>
            <a:r>
              <a:rPr lang="en"/>
              <a:t>Show an example of what a jelly file looks like in the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24" name="Shape 22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This folder was simply used to store an icon for the plugin entry on the side of the Jenkins CI dashboard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29" name="Shape 22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THIS SECTION NEEDS WORK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51" name="Shape 5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Here is the building we have classes in on our great campus. The computer science building looks similar to a castle.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35" name="Shape 23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2 to 3 other developers at Puppet were in charge of this framework</a:t>
            </a:r>
          </a:p>
          <a:p>
            <a:r>
              <a:t/>
            </a:r>
          </a:p>
          <a:p>
            <a:pPr rtl="0" lvl="0">
              <a:buNone/>
            </a:pPr>
            <a:r>
              <a:rPr lang="en"/>
              <a:t>I helped modify the framework to use Facter for gathering data so plugin can display useful OS information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41" name="Shape 24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Clr>
                <a:schemeClr val="dk1"/>
              </a:buClr>
              <a:buSzPct val="100000"/>
              <a:buFont typeface="Arial"/>
              <a:buNone/>
            </a:pPr>
            <a:r>
              <a:rPr lang="en">
                <a:solidFill>
                  <a:schemeClr val="dk1"/>
                </a:solidFill>
              </a:rPr>
              <a:t>Designed to give the framework a “fresh” machine each time</a:t>
            </a:r>
          </a:p>
          <a:p>
            <a:r>
              <a:t/>
            </a:r>
          </a:p>
          <a:p>
            <a:pPr rtl="0" lvl="0">
              <a:buNone/>
            </a:pPr>
            <a:r>
              <a:rPr lang="en">
                <a:solidFill>
                  <a:schemeClr val="dk1"/>
                </a:solidFill>
              </a:rPr>
              <a:t>Spawns off load test, other project provisions OS, runs package load test, and generates data</a:t>
            </a:r>
          </a:p>
          <a:p>
            <a:r>
              <a:t/>
            </a:r>
          </a:p>
          <a:p>
            <a:pPr rtl="0" lvl="0">
              <a:spcBef>
                <a:spcPts val="600"/>
              </a:spcBef>
              <a:buNone/>
            </a:pPr>
            <a:r>
              <a:rPr lang="en">
                <a:solidFill>
                  <a:schemeClr val="dk1"/>
                </a:solidFill>
              </a:rPr>
              <a:t>Facter is also used for important facts of system</a:t>
            </a:r>
          </a:p>
          <a:p>
            <a:pPr rtl="0" lvl="0">
              <a:spcBef>
                <a:spcPts val="600"/>
              </a:spcBef>
              <a:buNone/>
            </a:pPr>
            <a:r>
              <a:rPr lang="en">
                <a:solidFill>
                  <a:schemeClr val="dk1"/>
                </a:solidFill>
              </a:rPr>
              <a:t>Things like CPU, RAM, Puppet Version, are displayed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6" name="Shape 246"/>
        <p:cNvGrpSpPr/>
        <p:nvPr/>
      </p:nvGrpSpPr>
      <p:grpSpPr>
        <a:xfrm>
          <a:off y="0" x="0"/>
          <a:ext cy="0" cx="0"/>
          <a:chOff y="0" x="0"/>
          <a:chExt cy="0" cx="0"/>
        </a:xfrm>
      </p:grpSpPr>
      <p:sp>
        <p:nvSpPr>
          <p:cNvPr id="247" name="Shape 247"/>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48" name="Shape 24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Each scenario has various catalogs that it attempts to apply to a given machine.</a:t>
            </a:r>
          </a:p>
          <a:p>
            <a:r>
              <a:t/>
            </a:r>
          </a:p>
          <a:p>
            <a:pPr rtl="0" lvl="0">
              <a:buNone/>
            </a:pPr>
            <a:r>
              <a:rPr lang="en"/>
              <a:t>A </a:t>
            </a:r>
            <a:r>
              <a:rPr lang="en" i="1"/>
              <a:t>catalog</a:t>
            </a:r>
            <a:r>
              <a:rPr lang="en"/>
              <a:t> in this case is just defined as a set of various scenarios that we want to set up on a given machine. </a:t>
            </a:r>
          </a:p>
          <a:p>
            <a:r>
              <a:t/>
            </a:r>
          </a:p>
          <a:p>
            <a:pPr rtl="0" lvl="0">
              <a:buNone/>
            </a:pPr>
            <a:r>
              <a:rPr lang="en"/>
              <a:t>The machine might be setting up a large variety of services that stress tess Puppets ability to do so</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57" name="Shape 25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Vanilla might be as simple as setting up apache with a mysql server</a:t>
            </a:r>
          </a:p>
          <a:p>
            <a:r>
              <a:t/>
            </a:r>
          </a:p>
          <a:p>
            <a:pPr rtl="0" lvl="0">
              <a:buNone/>
            </a:pPr>
            <a:r>
              <a:rPr lang="en"/>
              <a:t>So in this case the Vanilla will have 5 agents compiling the vanilla catalog and repeating it 5 times.</a:t>
            </a:r>
          </a:p>
          <a:p>
            <a:r>
              <a:t/>
            </a:r>
          </a:p>
          <a:p>
            <a:pPr rtl="0" lvl="0">
              <a:buNone/>
            </a:pPr>
            <a:r>
              <a:rPr lang="en"/>
              <a:t>Same with Big….</a:t>
            </a:r>
          </a:p>
          <a:p>
            <a:r>
              <a:t/>
            </a:r>
          </a:p>
          <a:p>
            <a:pPr rtl="0" lvl="0">
              <a:buNone/>
            </a:pPr>
            <a:r>
              <a:rPr lang="en"/>
              <a:t>This specific simulation only has 2 groups or nodes</a:t>
            </a:r>
          </a:p>
          <a:p>
            <a:r>
              <a:t/>
            </a:r>
          </a:p>
          <a:p>
            <a:pPr rtl="0" lvl="0">
              <a:buNone/>
            </a:pPr>
            <a:r>
              <a:rPr lang="en"/>
              <a:t>These are just examples of what the framework may use to test Puppet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0" name="Shape 260"/>
        <p:cNvGrpSpPr/>
        <p:nvPr/>
      </p:nvGrpSpPr>
      <p:grpSpPr>
        <a:xfrm>
          <a:off y="0" x="0"/>
          <a:ext cy="0" cx="0"/>
          <a:chOff y="0" x="0"/>
          <a:chExt cy="0" cx="0"/>
        </a:xfrm>
      </p:grpSpPr>
      <p:sp>
        <p:nvSpPr>
          <p:cNvPr id="261" name="Shape 261"/>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62" name="Shape 26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THIS SECTION NEEDS WORK</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7" name="Shape 267"/>
        <p:cNvGrpSpPr/>
        <p:nvPr/>
      </p:nvGrpSpPr>
      <p:grpSpPr>
        <a:xfrm>
          <a:off y="0" x="0"/>
          <a:ext cy="0" cx="0"/>
          <a:chOff y="0" x="0"/>
          <a:chExt cy="0" cx="0"/>
        </a:xfrm>
      </p:grpSpPr>
      <p:sp>
        <p:nvSpPr>
          <p:cNvPr id="268" name="Shape 268"/>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69" name="Shape 26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Calculating different results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3" name="Shape 273"/>
        <p:cNvGrpSpPr/>
        <p:nvPr/>
      </p:nvGrpSpPr>
      <p:grpSpPr>
        <a:xfrm>
          <a:off y="0" x="0"/>
          <a:ext cy="0" cx="0"/>
          <a:chOff y="0" x="0"/>
          <a:chExt cy="0" cx="0"/>
        </a:xfrm>
      </p:grpSpPr>
      <p:sp>
        <p:nvSpPr>
          <p:cNvPr id="274" name="Shape 274"/>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75" name="Shape 27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Stats.tsv is a large amount of data from the simulation breaking down the entire simulation.</a:t>
            </a:r>
          </a:p>
          <a:p>
            <a:r>
              <a:t/>
            </a:r>
          </a:p>
          <a:p>
            <a:pPr rtl="0" lvl="0">
              <a:buNone/>
            </a:pPr>
            <a:r>
              <a:rPr lang="en"/>
              <a:t>These are the numbers used to calculate the data in relation to puppet runs</a:t>
            </a:r>
          </a:p>
          <a:p>
            <a:r>
              <a:t/>
            </a:r>
          </a:p>
          <a:p>
            <a:pPr rtl="0" lvl="0">
              <a:buNone/>
            </a:pPr>
            <a:r>
              <a:rPr lang="en"/>
              <a:t>Calculations to come later</a:t>
            </a:r>
          </a:p>
          <a:p>
            <a:r>
              <a:t/>
            </a:r>
          </a:p>
          <a:p>
            <a:pPr rtl="0" lvl="0">
              <a:buNone/>
            </a:pPr>
            <a:r>
              <a:rPr lang="en"/>
              <a:t>Show a snapshot of the data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9" name="Shape 279"/>
        <p:cNvGrpSpPr/>
        <p:nvPr/>
      </p:nvGrpSpPr>
      <p:grpSpPr>
        <a:xfrm>
          <a:off y="0" x="0"/>
          <a:ext cy="0" cx="0"/>
          <a:chOff y="0" x="0"/>
          <a:chExt cy="0" cx="0"/>
        </a:xfrm>
      </p:grpSpPr>
      <p:sp>
        <p:nvSpPr>
          <p:cNvPr id="280" name="Shape 280"/>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81" name="Shape 28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Stats.tsv is a large amount of data from the simulation breaking down the entire simulation.</a:t>
            </a:r>
          </a:p>
          <a:p>
            <a:r>
              <a:t/>
            </a:r>
          </a:p>
          <a:p>
            <a:pPr rtl="0" lvl="0">
              <a:buNone/>
            </a:pPr>
            <a:r>
              <a:rPr lang="en"/>
              <a:t>These are the numbers used to calculate the data in relation to puppet runs</a:t>
            </a:r>
          </a:p>
          <a:p>
            <a:r>
              <a:t/>
            </a:r>
          </a:p>
          <a:p>
            <a:pPr rtl="0" lvl="0">
              <a:buNone/>
            </a:pPr>
            <a:r>
              <a:rPr lang="en"/>
              <a:t>Show a snapshot of the data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88" name="Shape 28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These are the numbers used to calculate the data in relation to puppet runs</a:t>
            </a:r>
          </a:p>
          <a:p>
            <a:r>
              <a:t/>
            </a:r>
          </a:p>
          <a:p>
            <a:pPr rtl="0" lvl="0">
              <a:buNone/>
            </a:pPr>
            <a:r>
              <a:rPr lang="en"/>
              <a:t>Denominator is equal to total runs performed by load test here</a:t>
            </a:r>
          </a:p>
          <a:p>
            <a:r>
              <a:t/>
            </a:r>
          </a:p>
          <a:p>
            <a:pPr rtl="0" lvl="0">
              <a:buNone/>
            </a:pPr>
            <a:r>
              <a:rPr lang="en"/>
              <a:t>\frac{\sum_{n}^{1} (Total Requests * Total Mean Response Time)}{Total Number Instances * Total Number Repetitions}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Number Instances * Number Repetitions == total runs</a:t>
            </a:r>
          </a:p>
          <a:p>
            <a:r>
              <a:t/>
            </a:r>
          </a:p>
          <a:p>
            <a:pPr rtl="0" lvl="0">
              <a:buNone/>
            </a:pPr>
            <a:r>
              <a:rPr lang="en"/>
              <a:t>\frac{\sum_{1}^{n} (Num Instances * Num Repetitions)*(Catalog/Report MRT)}{\sum_{1}^{m} (Num Instances * Num Repetitions)}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58" name="Shape 5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Summer 2013</a:t>
            </a:r>
          </a:p>
          <a:p>
            <a:r>
              <a:t/>
            </a:r>
          </a:p>
          <a:p>
            <a:pPr rtl="0" lvl="0">
              <a:lnSpc>
                <a:spcPct val="115000"/>
              </a:lnSpc>
              <a:buNone/>
            </a:pPr>
            <a:r>
              <a:rPr lang="en"/>
              <a:t>Today I’m going to talk to you about a plugin I wrote that helps Puppet Labs performance test Puppet with Jenkins and Gatling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01" name="Shape 30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It bootstraps into the load testing framework by simply being added as a post-build operation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5" name="Shape 305"/>
        <p:cNvGrpSpPr/>
        <p:nvPr/>
      </p:nvGrpSpPr>
      <p:grpSpPr>
        <a:xfrm>
          <a:off y="0" x="0"/>
          <a:ext cy="0" cx="0"/>
          <a:chOff y="0" x="0"/>
          <a:chExt cy="0" cx="0"/>
        </a:xfrm>
      </p:grpSpPr>
      <p:sp>
        <p:nvSpPr>
          <p:cNvPr id="306" name="Shape 306"/>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07" name="Shape 30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After the plugin was finished and it was graphing the results, the graph displayed an outlying load test</a:t>
            </a:r>
          </a:p>
          <a:p>
            <a:r>
              <a:t/>
            </a:r>
          </a:p>
          <a:p>
            <a:pPr rtl="0" lvl="0">
              <a:buNone/>
            </a:pPr>
            <a:r>
              <a:rPr lang="en"/>
              <a:t>This slower load test was an issue recently fixed</a:t>
            </a:r>
          </a:p>
          <a:p>
            <a:r>
              <a:t/>
            </a:r>
          </a:p>
          <a:p>
            <a:pPr rtl="0" lvl="0">
              <a:buNone/>
            </a:pPr>
            <a:r>
              <a:rPr lang="en"/>
              <a:t>Had this plugin been operating while the bug was present, it might of been more obvious and fixed sooner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1" name="Shape 311"/>
        <p:cNvGrpSpPr/>
        <p:nvPr/>
      </p:nvGrpSpPr>
      <p:grpSpPr>
        <a:xfrm>
          <a:off y="0" x="0"/>
          <a:ext cy="0" cx="0"/>
          <a:chOff y="0" x="0"/>
          <a:chExt cy="0" cx="0"/>
        </a:xfrm>
      </p:grpSpPr>
      <p:sp>
        <p:nvSpPr>
          <p:cNvPr id="312" name="Shape 312"/>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13" name="Shape 31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That green line is much higher than it’s Puppet 2 version which is in the light blue.</a:t>
            </a:r>
          </a:p>
          <a:p>
            <a:r>
              <a:t/>
            </a:r>
          </a:p>
          <a:p>
            <a:pPr rtl="0" lvl="0">
              <a:buNone/>
            </a:pPr>
            <a:r>
              <a:rPr lang="en"/>
              <a:t>We later discovered that issue had recently been fixed.</a:t>
            </a:r>
          </a:p>
          <a:p>
            <a:r>
              <a:t/>
            </a:r>
          </a:p>
          <a:p>
            <a:pPr rtl="0" lvl="0">
              <a:buNone/>
            </a:pPr>
            <a:r>
              <a:rPr lang="en"/>
              <a:t>This issue might of been revealed sooner had developers had access to this load test data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9" name="Shape 319"/>
        <p:cNvGrpSpPr/>
        <p:nvPr/>
      </p:nvGrpSpPr>
      <p:grpSpPr>
        <a:xfrm>
          <a:off y="0" x="0"/>
          <a:ext cy="0" cx="0"/>
          <a:chOff y="0" x="0"/>
          <a:chExt cy="0" cx="0"/>
        </a:xfrm>
      </p:grpSpPr>
      <p:sp>
        <p:nvSpPr>
          <p:cNvPr id="320" name="Shape 320"/>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21" name="Shape 32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solidFill>
                  <a:schemeClr val="dk1"/>
                </a:solidFill>
              </a:rPr>
              <a:t>This involved making all of the graphs generated have clickable data points that would take you directly to the report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5" name="Shape 325"/>
        <p:cNvGrpSpPr/>
        <p:nvPr/>
      </p:nvGrpSpPr>
      <p:grpSpPr>
        <a:xfrm>
          <a:off y="0" x="0"/>
          <a:ext cy="0" cx="0"/>
          <a:chOff y="0" x="0"/>
          <a:chExt cy="0" cx="0"/>
        </a:xfrm>
      </p:grpSpPr>
      <p:sp>
        <p:nvSpPr>
          <p:cNvPr id="326" name="Shape 326"/>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27" name="Shape 32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This gives the user an idea of how accurate the total MRT is for agents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1" name="Shape 331"/>
        <p:cNvGrpSpPr/>
        <p:nvPr/>
      </p:nvGrpSpPr>
      <p:grpSpPr>
        <a:xfrm>
          <a:off y="0" x="0"/>
          <a:ext cy="0" cx="0"/>
          <a:chOff y="0" x="0"/>
          <a:chExt cy="0" cx="0"/>
        </a:xfrm>
      </p:grpSpPr>
      <p:sp>
        <p:nvSpPr>
          <p:cNvPr id="332" name="Shape 332"/>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33" name="Shape 33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This is as easy as adding the Puppet Gatling plugin as a “post build” action on the load test job.</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6" name="Shape 336"/>
        <p:cNvGrpSpPr/>
        <p:nvPr/>
      </p:nvGrpSpPr>
      <p:grpSpPr>
        <a:xfrm>
          <a:off y="0" x="0"/>
          <a:ext cy="0" cx="0"/>
          <a:chOff y="0" x="0"/>
          <a:chExt cy="0" cx="0"/>
        </a:xfrm>
      </p:grpSpPr>
      <p:sp>
        <p:nvSpPr>
          <p:cNvPr id="337" name="Shape 337"/>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38" name="Shape 33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2" name="Shape 342"/>
        <p:cNvGrpSpPr/>
        <p:nvPr/>
      </p:nvGrpSpPr>
      <p:grpSpPr>
        <a:xfrm>
          <a:off y="0" x="0"/>
          <a:ext cy="0" cx="0"/>
          <a:chOff y="0" x="0"/>
          <a:chExt cy="0" cx="0"/>
        </a:xfrm>
      </p:grpSpPr>
      <p:sp>
        <p:nvSpPr>
          <p:cNvPr id="343" name="Shape 343"/>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44" name="Shape 34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8" name="Shape 348"/>
        <p:cNvGrpSpPr/>
        <p:nvPr/>
      </p:nvGrpSpPr>
      <p:grpSpPr>
        <a:xfrm>
          <a:off y="0" x="0"/>
          <a:ext cy="0" cx="0"/>
          <a:chOff y="0" x="0"/>
          <a:chExt cy="0" cx="0"/>
        </a:xfrm>
      </p:grpSpPr>
      <p:sp>
        <p:nvSpPr>
          <p:cNvPr id="349" name="Shape 349"/>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50" name="Shape 35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Chris who was my mentor on the project throughout the development</a:t>
            </a:r>
          </a:p>
          <a:p>
            <a:r>
              <a:t/>
            </a:r>
          </a:p>
          <a:p>
            <a:pPr rtl="0" lvl="0">
              <a:buNone/>
            </a:pPr>
            <a:r>
              <a:rPr lang="en"/>
              <a:t>Jeff who introduced me to FOSDEM</a:t>
            </a:r>
          </a:p>
          <a:p>
            <a:r>
              <a:t/>
            </a:r>
          </a:p>
          <a:p>
            <a:pPr rtl="0" lvl="0">
              <a:buNone/>
            </a:pPr>
            <a:r>
              <a:rPr lang="en"/>
              <a:t>Puppet Labs for the great time I had as an intern</a:t>
            </a:r>
          </a:p>
          <a:p>
            <a:r>
              <a:t/>
            </a:r>
          </a:p>
          <a:p>
            <a:pPr rtl="0" lvl="0">
              <a:buNone/>
            </a:pPr>
            <a:r>
              <a:rPr lang="en"/>
              <a:t>FOSDEM for letting me speak to you all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4" name="Shape 354"/>
        <p:cNvGrpSpPr/>
        <p:nvPr/>
      </p:nvGrpSpPr>
      <p:grpSpPr>
        <a:xfrm>
          <a:off y="0" x="0"/>
          <a:ext cy="0" cx="0"/>
          <a:chOff y="0" x="0"/>
          <a:chExt cy="0" cx="0"/>
        </a:xfrm>
      </p:grpSpPr>
      <p:sp>
        <p:nvSpPr>
          <p:cNvPr id="355" name="Shape 355"/>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56" name="Shape 3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9" name="Shape 359"/>
        <p:cNvGrpSpPr/>
        <p:nvPr/>
      </p:nvGrpSpPr>
      <p:grpSpPr>
        <a:xfrm>
          <a:off y="0" x="0"/>
          <a:ext cy="0" cx="0"/>
          <a:chOff y="0" x="0"/>
          <a:chExt cy="0" cx="0"/>
        </a:xfrm>
      </p:grpSpPr>
      <p:sp>
        <p:nvSpPr>
          <p:cNvPr id="360" name="Shape 360"/>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61" name="Shape 36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366" name="Shape 36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 name="Shape 74"/>
        <p:cNvGrpSpPr/>
        <p:nvPr/>
      </p:nvGrpSpPr>
      <p:grpSpPr>
        <a:xfrm>
          <a:off y="0" x="0"/>
          <a:ext cy="0" cx="0"/>
          <a:chOff y="0" x="0"/>
          <a:chExt cy="0" cx="0"/>
        </a:xfrm>
      </p:grpSpPr>
      <p:sp>
        <p:nvSpPr>
          <p:cNvPr id="75" name="Shape 75"/>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76" name="Shape 7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sz="1200" lang="en">
                <a:solidFill>
                  <a:schemeClr val="dk1"/>
                </a:solidFill>
              </a:rPr>
              <a:t>Joke: Load testing in software isn’t as dangerous as it can be in other fields</a:t>
            </a:r>
          </a:p>
          <a:p>
            <a:r>
              <a:t/>
            </a:r>
          </a:p>
          <a:p>
            <a:pPr rtl="0" lvl="0">
              <a:buNone/>
            </a:pPr>
            <a:r>
              <a:rPr sz="1200" lang="en">
                <a:solidFill>
                  <a:schemeClr val="dk1"/>
                </a:solidFill>
              </a:rPr>
              <a:t>As projects grow, load testing gives a way to ensure your project doesn’t have any major errors or flaws or bottlenecks</a:t>
            </a:r>
          </a:p>
          <a:p>
            <a:r>
              <a:t/>
            </a:r>
          </a:p>
          <a:p>
            <a:pPr rtl="0" lvl="0">
              <a:buNone/>
            </a:pPr>
            <a:r>
              <a:rPr sz="1200" lang="en">
                <a:solidFill>
                  <a:schemeClr val="dk1"/>
                </a:solidFill>
              </a:rPr>
              <a:t>With load testing, you can see how performance has improved or gotten worse between commits in the project</a:t>
            </a:r>
          </a:p>
          <a:p>
            <a:r>
              <a:t/>
            </a:r>
          </a:p>
          <a:p>
            <a:pPr rtl="0" lvl="0">
              <a:buNone/>
            </a:pPr>
            <a:r>
              <a:rPr sz="1200" lang="en">
                <a:solidFill>
                  <a:schemeClr val="dk1"/>
                </a:solidFill>
              </a:rPr>
              <a:t>Load testing can show a clear difference in performance throughout the life cycle of a project, good or bad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 name="Shape 80"/>
        <p:cNvGrpSpPr/>
        <p:nvPr/>
      </p:nvGrpSpPr>
      <p:grpSpPr>
        <a:xfrm>
          <a:off y="0" x="0"/>
          <a:ext cy="0" cx="0"/>
          <a:chOff y="0" x="0"/>
          <a:chExt cy="0" cx="0"/>
        </a:xfrm>
      </p:grpSpPr>
      <p:sp>
        <p:nvSpPr>
          <p:cNvPr id="81" name="Shape 81"/>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82" name="Shape 8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sz="1200" lang="en">
                <a:solidFill>
                  <a:schemeClr val="dk1"/>
                </a:solidFill>
              </a:rPr>
              <a:t>Load testing can help determine if there are any major slow downs or bottlenecks in your system</a:t>
            </a:r>
          </a:p>
          <a:p>
            <a:r>
              <a:t/>
            </a:r>
          </a:p>
          <a:p>
            <a:pPr rtl="0" lvl="0">
              <a:buNone/>
            </a:pPr>
            <a:r>
              <a:rPr sz="1200" lang="en">
                <a:solidFill>
                  <a:schemeClr val="dk1"/>
                </a:solidFill>
              </a:rPr>
              <a:t>Scenarios can be thought of heavy use-cases that stretch software to its limits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1371836"/>
            <a:ext cy="3429000" cx="4115100"/>
          </a:xfrm>
          <a:custGeom>
            <a:pathLst>
              <a:path w="120000" extrusionOk="0" h="120000">
                <a:moveTo>
                  <a:pt y="0" x="0"/>
                </a:moveTo>
                <a:lnTo>
                  <a:pt y="0" x="120000"/>
                </a:lnTo>
                <a:lnTo>
                  <a:pt y="120000" x="120000"/>
                </a:lnTo>
                <a:lnTo>
                  <a:pt y="120000" x="0"/>
                </a:lnTo>
                <a:close/>
              </a:path>
            </a:pathLst>
          </a:custGeom>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In case anyone here isn’t familiar with Puppet….</a:t>
            </a:r>
          </a:p>
          <a:p>
            <a:r>
              <a:t/>
            </a:r>
          </a:p>
          <a:p>
            <a:pPr rtl="0" lvl="0">
              <a:buNone/>
            </a:pPr>
            <a:r>
              <a:rPr lang="en"/>
              <a:t>Helps automate repetitive tasks that system administrators have to perform daily</a:t>
            </a:r>
          </a:p>
          <a:p>
            <a:pPr rtl="0" lvl="0" indent="-298450" marL="457200">
              <a:spcBef>
                <a:spcPts val="600"/>
              </a:spcBef>
              <a:buClr>
                <a:schemeClr val="dk1"/>
              </a:buClr>
              <a:buSzPct val="166666"/>
              <a:buFont typeface="Arial"/>
              <a:buChar char="•"/>
            </a:pPr>
            <a:r>
              <a:rPr lang="en">
                <a:solidFill>
                  <a:schemeClr val="dk1"/>
                </a:solidFill>
              </a:rPr>
              <a:t>“</a:t>
            </a:r>
            <a:r>
              <a:rPr lang="en" i="1">
                <a:solidFill>
                  <a:schemeClr val="dk1"/>
                </a:solidFill>
              </a:rPr>
              <a:t>Infrastructure as code”</a:t>
            </a:r>
          </a:p>
          <a:p>
            <a:pPr rtl="0" lvl="1" indent="-298450" marL="914400">
              <a:spcBef>
                <a:spcPts val="500"/>
              </a:spcBef>
              <a:buClr>
                <a:schemeClr val="dk1"/>
              </a:buClr>
              <a:buSzPct val="100000"/>
              <a:buFont typeface="Courier New"/>
              <a:buChar char="o"/>
            </a:pPr>
            <a:r>
              <a:rPr lang="en">
                <a:solidFill>
                  <a:schemeClr val="dk1"/>
                </a:solidFill>
              </a:rPr>
              <a:t>Programmatically define your system through the Puppet DSL</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3909600" cx="9144000"/>
          </a:xfrm>
          <a:prstGeom prst="rect">
            <a:avLst/>
          </a:prstGeom>
          <a:solidFill>
            <a:schemeClr val="dk2"/>
          </a:solidFill>
          <a:ln>
            <a:noFill/>
          </a:ln>
        </p:spPr>
        <p:txBody>
          <a:bodyPr bIns="45700" rIns="91425" lIns="91425" tIns="45700" anchor="ctr" anchorCtr="0">
            <a:noAutofit/>
          </a:bodyPr>
          <a:lstStyle/>
          <a:p/>
        </p:txBody>
      </p:sp>
      <p:cxnSp>
        <p:nvCxnSpPr>
          <p:cNvPr id="9" name="Shape 9"/>
          <p:cNvCxnSpPr/>
          <p:nvPr/>
        </p:nvCxnSpPr>
        <p:spPr>
          <a:xfrm>
            <a:off y="3885116"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0" name="Shape 10"/>
          <p:cNvSpPr txBox="1"/>
          <p:nvPr>
            <p:ph type="ctrTitle"/>
          </p:nvPr>
        </p:nvSpPr>
        <p:spPr>
          <a:xfrm>
            <a:off y="2075312" x="685800"/>
            <a:ext cy="1832100" cx="7772400"/>
          </a:xfrm>
          <a:prstGeom prst="rect">
            <a:avLst/>
          </a:prstGeom>
        </p:spPr>
        <p:txBody>
          <a:bodyPr bIns="91425" rIns="91425" lIns="91425" tIns="91425" anchor="b" anchorCtr="0"/>
          <a:lstStyle>
            <a:lvl1pPr indent="457200">
              <a:buSzPct val="100000"/>
              <a:defRPr sz="7200"/>
            </a:lvl1pPr>
            <a:lvl2pPr indent="457200">
              <a:buSzPct val="100000"/>
              <a:defRPr sz="7200"/>
            </a:lvl2pPr>
            <a:lvl3pPr indent="457200">
              <a:buSzPct val="100000"/>
              <a:defRPr sz="7200"/>
            </a:lvl3pPr>
            <a:lvl4pPr indent="457200">
              <a:buSzPct val="100000"/>
              <a:defRPr sz="7200"/>
            </a:lvl4pPr>
            <a:lvl5pPr indent="457200">
              <a:buSzPct val="100000"/>
              <a:defRPr sz="7200"/>
            </a:lvl5pPr>
            <a:lvl6pPr indent="457200">
              <a:buSzPct val="100000"/>
              <a:defRPr sz="7200"/>
            </a:lvl6pPr>
            <a:lvl7pPr indent="457200">
              <a:buSzPct val="100000"/>
              <a:defRPr sz="7200"/>
            </a:lvl7pPr>
            <a:lvl8pPr indent="457200">
              <a:buSzPct val="100000"/>
              <a:defRPr sz="7200"/>
            </a:lvl8pPr>
            <a:lvl9pPr indent="457200">
              <a:buSzPct val="100000"/>
              <a:defRPr sz="7200"/>
            </a:lvl9pPr>
          </a:lstStyle>
          <a:p/>
        </p:txBody>
      </p:sp>
      <p:sp>
        <p:nvSpPr>
          <p:cNvPr id="11" name="Shape 11"/>
          <p:cNvSpPr txBox="1"/>
          <p:nvPr>
            <p:ph idx="1" type="subTitle"/>
          </p:nvPr>
        </p:nvSpPr>
        <p:spPr>
          <a:xfrm>
            <a:off y="4030030" x="685800"/>
            <a:ext cy="860399" cx="7772400"/>
          </a:xfrm>
          <a:prstGeom prst="rect">
            <a:avLst/>
          </a:prstGeom>
        </p:spPr>
        <p:txBody>
          <a:bodyPr bIns="91425" rIns="91425" lIns="91425" tIns="91425" anchor="t" anchorCtr="0"/>
          <a:lstStyle>
            <a:lvl1pPr marL="0">
              <a:spcBef>
                <a:spcPts val="0"/>
              </a:spcBef>
              <a:buClr>
                <a:schemeClr val="dk2"/>
              </a:buClr>
              <a:buNone/>
              <a:defRPr>
                <a:solidFill>
                  <a:schemeClr val="dk2"/>
                </a:solidFill>
              </a:defRPr>
            </a:lvl1pPr>
            <a:lvl2pPr indent="190500" marL="0">
              <a:spcBef>
                <a:spcPts val="0"/>
              </a:spcBef>
              <a:buClr>
                <a:schemeClr val="dk2"/>
              </a:buClr>
              <a:buSzPct val="100000"/>
              <a:buNone/>
              <a:defRPr sz="3000">
                <a:solidFill>
                  <a:schemeClr val="dk2"/>
                </a:solidFill>
              </a:defRPr>
            </a:lvl2pPr>
            <a:lvl3pPr indent="190500" marL="0">
              <a:spcBef>
                <a:spcPts val="0"/>
              </a:spcBef>
              <a:buClr>
                <a:schemeClr val="dk2"/>
              </a:buClr>
              <a:buSzPct val="100000"/>
              <a:buNone/>
              <a:defRPr sz="3000">
                <a:solidFill>
                  <a:schemeClr val="dk2"/>
                </a:solidFill>
              </a:defRPr>
            </a:lvl3pPr>
            <a:lvl4pPr indent="190500" marL="0">
              <a:spcBef>
                <a:spcPts val="0"/>
              </a:spcBef>
              <a:buClr>
                <a:schemeClr val="dk2"/>
              </a:buClr>
              <a:buSzPct val="100000"/>
              <a:buNone/>
              <a:defRPr sz="3000">
                <a:solidFill>
                  <a:schemeClr val="dk2"/>
                </a:solidFill>
              </a:defRPr>
            </a:lvl4pPr>
            <a:lvl5pPr indent="190500" marL="0">
              <a:spcBef>
                <a:spcPts val="0"/>
              </a:spcBef>
              <a:buClr>
                <a:schemeClr val="dk2"/>
              </a:buClr>
              <a:buSzPct val="100000"/>
              <a:buNone/>
              <a:defRPr sz="3000">
                <a:solidFill>
                  <a:schemeClr val="dk2"/>
                </a:solidFill>
              </a:defRPr>
            </a:lvl5pPr>
            <a:lvl6pPr indent="190500" marL="0">
              <a:spcBef>
                <a:spcPts val="0"/>
              </a:spcBef>
              <a:buClr>
                <a:schemeClr val="dk2"/>
              </a:buClr>
              <a:buSzPct val="100000"/>
              <a:buNone/>
              <a:defRPr sz="3000">
                <a:solidFill>
                  <a:schemeClr val="dk2"/>
                </a:solidFill>
              </a:defRPr>
            </a:lvl6pPr>
            <a:lvl7pPr indent="190500" marL="0">
              <a:spcBef>
                <a:spcPts val="0"/>
              </a:spcBef>
              <a:buClr>
                <a:schemeClr val="dk2"/>
              </a:buClr>
              <a:buSzPct val="100000"/>
              <a:buNone/>
              <a:defRPr sz="3000">
                <a:solidFill>
                  <a:schemeClr val="dk2"/>
                </a:solidFill>
              </a:defRPr>
            </a:lvl7pPr>
            <a:lvl8pPr indent="190500" marL="0">
              <a:spcBef>
                <a:spcPts val="0"/>
              </a:spcBef>
              <a:buClr>
                <a:schemeClr val="dk2"/>
              </a:buClr>
              <a:buSzPct val="100000"/>
              <a:buNone/>
              <a:defRPr sz="3000">
                <a:solidFill>
                  <a:schemeClr val="dk2"/>
                </a:solidFill>
              </a:defRPr>
            </a:lvl8pPr>
            <a:lvl9pPr indent="190500" marL="0">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277700" cx="9144000"/>
          </a:xfrm>
          <a:prstGeom prst="rect">
            <a:avLst/>
          </a:prstGeom>
          <a:solidFill>
            <a:srgbClr val="2388DB"/>
          </a:solidFill>
          <a:ln>
            <a:noFill/>
          </a:ln>
        </p:spPr>
        <p:txBody>
          <a:bodyPr bIns="45700" rIns="91425" lIns="91425" tIns="45700" anchor="ctr" anchorCtr="0">
            <a:noAutofit/>
          </a:bodyPr>
          <a:lstStyle/>
          <a:p/>
        </p:txBody>
      </p:sp>
      <p:cxnSp>
        <p:nvCxnSpPr>
          <p:cNvPr id="14" name="Shape 14"/>
          <p:cNvCxnSpPr/>
          <p:nvPr/>
        </p:nvCxnSpPr>
        <p:spPr>
          <a:xfrm>
            <a:off y="125319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5" name="Shape 15"/>
          <p:cNvSpPr txBox="1"/>
          <p:nvPr>
            <p:ph type="title"/>
          </p:nvPr>
        </p:nvSpPr>
        <p:spPr>
          <a:xfrm>
            <a:off y="228864" x="457200"/>
            <a:ext cy="952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6" name="Shape 16"/>
          <p:cNvSpPr txBox="1"/>
          <p:nvPr>
            <p:ph idx="1" type="body"/>
          </p:nvPr>
        </p:nvSpPr>
        <p:spPr>
          <a:xfrm>
            <a:off y="1333500" x="457200"/>
            <a:ext cy="4139699"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277700" cx="9144000"/>
          </a:xfrm>
          <a:prstGeom prst="rect">
            <a:avLst/>
          </a:prstGeom>
          <a:solidFill>
            <a:schemeClr val="dk2"/>
          </a:solidFill>
          <a:ln>
            <a:noFill/>
          </a:ln>
        </p:spPr>
        <p:txBody>
          <a:bodyPr bIns="45700" rIns="91425" lIns="91425" tIns="45700" anchor="ctr" anchorCtr="0">
            <a:noAutofit/>
          </a:bodyPr>
          <a:lstStyle/>
          <a:p/>
        </p:txBody>
      </p:sp>
      <p:cxnSp>
        <p:nvCxnSpPr>
          <p:cNvPr id="19" name="Shape 19"/>
          <p:cNvCxnSpPr/>
          <p:nvPr/>
        </p:nvCxnSpPr>
        <p:spPr>
          <a:xfrm>
            <a:off y="125319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0" name="Shape 20"/>
          <p:cNvSpPr txBox="1"/>
          <p:nvPr>
            <p:ph type="title"/>
          </p:nvPr>
        </p:nvSpPr>
        <p:spPr>
          <a:xfrm>
            <a:off y="228864" x="457200"/>
            <a:ext cy="952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21" name="Shape 21"/>
          <p:cNvSpPr txBox="1"/>
          <p:nvPr>
            <p:ph idx="1" type="body"/>
          </p:nvPr>
        </p:nvSpPr>
        <p:spPr>
          <a:xfrm>
            <a:off y="1333500" x="457200"/>
            <a:ext cy="4139699"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22" name="Shape 22"/>
          <p:cNvSpPr txBox="1"/>
          <p:nvPr>
            <p:ph idx="2" type="body"/>
          </p:nvPr>
        </p:nvSpPr>
        <p:spPr>
          <a:xfrm>
            <a:off y="1333500" x="4692273"/>
            <a:ext cy="4139699"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277700" cx="9144000"/>
          </a:xfrm>
          <a:prstGeom prst="rect">
            <a:avLst/>
          </a:prstGeom>
          <a:solidFill>
            <a:srgbClr val="2388DB"/>
          </a:solidFill>
          <a:ln>
            <a:noFill/>
          </a:ln>
        </p:spPr>
        <p:txBody>
          <a:bodyPr bIns="45700" rIns="91425" lIns="91425" tIns="45700" anchor="ctr" anchorCtr="0">
            <a:noAutofit/>
          </a:bodyPr>
          <a:lstStyle/>
          <a:p/>
        </p:txBody>
      </p:sp>
      <p:cxnSp>
        <p:nvCxnSpPr>
          <p:cNvPr id="25" name="Shape 25"/>
          <p:cNvCxnSpPr/>
          <p:nvPr/>
        </p:nvCxnSpPr>
        <p:spPr>
          <a:xfrm>
            <a:off y="125319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6" name="Shape 26"/>
          <p:cNvSpPr txBox="1"/>
          <p:nvPr>
            <p:ph type="title"/>
          </p:nvPr>
        </p:nvSpPr>
        <p:spPr>
          <a:xfrm>
            <a:off y="228864" x="457200"/>
            <a:ext cy="952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txBox="1"/>
          <p:nvPr>
            <p:ph idx="1" type="body"/>
          </p:nvPr>
        </p:nvSpPr>
        <p:spPr>
          <a:xfrm>
            <a:off y="4895899" x="457200"/>
            <a:ext cy="577199" cx="8229600"/>
          </a:xfrm>
          <a:prstGeom prst="rect">
            <a:avLst/>
          </a:prstGeom>
        </p:spPr>
        <p:txBody>
          <a:bodyPr bIns="91425" rIns="91425" lIns="91425" tIns="91425" anchor="t" anchorCtr="0"/>
          <a:lstStyle>
            <a:lvl1pPr indent="-171450" marL="285750">
              <a:spcBef>
                <a:spcPts val="0"/>
              </a:spcBef>
              <a:buClr>
                <a:schemeClr val="dk2"/>
              </a:buClr>
              <a:buSzPct val="100000"/>
              <a:buNone/>
              <a:defRPr sz="1800">
                <a:solidFill>
                  <a:schemeClr val="dk2"/>
                </a:solidFill>
              </a:defRPr>
            </a:lvl1pPr>
          </a:lstStyle>
          <a:p/>
        </p:txBody>
      </p:sp>
      <p:sp>
        <p:nvSpPr>
          <p:cNvPr id="29" name="Shape 29"/>
          <p:cNvSpPr/>
          <p:nvPr/>
        </p:nvSpPr>
        <p:spPr>
          <a:xfrm>
            <a:off y="0" x="4274"/>
            <a:ext cy="4895999" cx="9144000"/>
          </a:xfrm>
          <a:prstGeom prst="rect">
            <a:avLst/>
          </a:prstGeom>
          <a:solidFill>
            <a:srgbClr val="2388DB"/>
          </a:solidFill>
          <a:ln>
            <a:noFill/>
          </a:ln>
        </p:spPr>
        <p:txBody>
          <a:bodyPr bIns="45700" rIns="91425" lIns="91425" tIns="45700" anchor="ctr" anchorCtr="0">
            <a:noAutofit/>
          </a:bodyPr>
          <a:lstStyle/>
          <a:p/>
        </p:txBody>
      </p:sp>
      <p:cxnSp>
        <p:nvCxnSpPr>
          <p:cNvPr id="30" name="Shape 30"/>
          <p:cNvCxnSpPr/>
          <p:nvPr/>
        </p:nvCxnSpPr>
        <p:spPr>
          <a:xfrm>
            <a:off y="4871523" x="0"/>
            <a:ext cy="0" cx="9144000"/>
          </a:xfrm>
          <a:prstGeom prst="straightConnector1">
            <a:avLst/>
          </a:prstGeom>
          <a:noFill/>
          <a:ln w="57150" cap="flat">
            <a:solidFill>
              <a:srgbClr val="000000">
                <a:alpha val="14901"/>
              </a:srgbClr>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28864" x="457200"/>
            <a:ext cy="952499" cx="8229600"/>
          </a:xfrm>
          <a:prstGeom prst="rect">
            <a:avLst/>
          </a:prstGeom>
        </p:spPr>
        <p:txBody>
          <a:bodyPr bIns="91425" rIns="91425" lIns="91425" tIns="91425" anchor="b" anchorCtr="0"/>
          <a:lstStyle>
            <a:lvl1pPr marL="0">
              <a:buClr>
                <a:schemeClr val="lt1"/>
              </a:buClr>
              <a:buSzPct val="100000"/>
              <a:buNone/>
              <a:defRPr b="1" sz="3600">
                <a:solidFill>
                  <a:schemeClr val="lt1"/>
                </a:solidFill>
              </a:defRPr>
            </a:lvl1pPr>
            <a:lvl2pPr indent="228600" marL="0">
              <a:buClr>
                <a:schemeClr val="lt1"/>
              </a:buClr>
              <a:buSzPct val="100000"/>
              <a:buNone/>
              <a:defRPr b="1" sz="3600">
                <a:solidFill>
                  <a:schemeClr val="lt1"/>
                </a:solidFill>
              </a:defRPr>
            </a:lvl2pPr>
            <a:lvl3pPr indent="228600" marL="0">
              <a:buClr>
                <a:schemeClr val="lt1"/>
              </a:buClr>
              <a:buSzPct val="100000"/>
              <a:buNone/>
              <a:defRPr b="1" sz="3600">
                <a:solidFill>
                  <a:schemeClr val="lt1"/>
                </a:solidFill>
              </a:defRPr>
            </a:lvl3pPr>
            <a:lvl4pPr indent="228600" marL="0">
              <a:buClr>
                <a:schemeClr val="lt1"/>
              </a:buClr>
              <a:buSzPct val="100000"/>
              <a:buNone/>
              <a:defRPr b="1" sz="3600">
                <a:solidFill>
                  <a:schemeClr val="lt1"/>
                </a:solidFill>
              </a:defRPr>
            </a:lvl4pPr>
            <a:lvl5pPr indent="228600" marL="0">
              <a:buClr>
                <a:schemeClr val="lt1"/>
              </a:buClr>
              <a:buSzPct val="100000"/>
              <a:buNone/>
              <a:defRPr b="1" sz="3600">
                <a:solidFill>
                  <a:schemeClr val="lt1"/>
                </a:solidFill>
              </a:defRPr>
            </a:lvl5pPr>
            <a:lvl6pPr indent="228600" marL="0">
              <a:buClr>
                <a:schemeClr val="lt1"/>
              </a:buClr>
              <a:buSzPct val="100000"/>
              <a:buNone/>
              <a:defRPr b="1" sz="3600">
                <a:solidFill>
                  <a:schemeClr val="lt1"/>
                </a:solidFill>
              </a:defRPr>
            </a:lvl6pPr>
            <a:lvl7pPr indent="228600" marL="0">
              <a:buClr>
                <a:schemeClr val="lt1"/>
              </a:buClr>
              <a:buSzPct val="100000"/>
              <a:buNone/>
              <a:defRPr b="1" sz="3600">
                <a:solidFill>
                  <a:schemeClr val="lt1"/>
                </a:solidFill>
              </a:defRPr>
            </a:lvl7pPr>
            <a:lvl8pPr indent="228600" marL="0">
              <a:buClr>
                <a:schemeClr val="lt1"/>
              </a:buClr>
              <a:buSzPct val="100000"/>
              <a:buNone/>
              <a:defRPr b="1" sz="3600">
                <a:solidFill>
                  <a:schemeClr val="lt1"/>
                </a:solidFill>
              </a:defRPr>
            </a:lvl8pPr>
            <a:lvl9pPr indent="228600" marL="0">
              <a:buClr>
                <a:schemeClr val="lt1"/>
              </a:buClr>
              <a:buSzPct val="100000"/>
              <a:buNone/>
              <a:defRPr b="1" sz="3600">
                <a:solidFill>
                  <a:schemeClr val="lt1"/>
                </a:solidFill>
              </a:defRPr>
            </a:lvl9pPr>
          </a:lstStyle>
          <a:p/>
        </p:txBody>
      </p:sp>
      <p:sp>
        <p:nvSpPr>
          <p:cNvPr id="6" name="Shape 6"/>
          <p:cNvSpPr txBox="1"/>
          <p:nvPr>
            <p:ph idx="1" type="body"/>
          </p:nvPr>
        </p:nvSpPr>
        <p:spPr>
          <a:xfrm>
            <a:off y="1333500" x="457200"/>
            <a:ext cy="4139699" cx="8229600"/>
          </a:xfrm>
          <a:prstGeom prst="rect">
            <a:avLst/>
          </a:prstGeom>
        </p:spPr>
        <p:txBody>
          <a:bodyPr bIns="91425" rIns="91425" lIns="91425" tIns="91425" anchor="t" anchorCtr="0"/>
          <a:lstStyle>
            <a:lvl1pPr indent="-152400" marL="342900">
              <a:spcBef>
                <a:spcPts val="600"/>
              </a:spcBef>
              <a:buClr>
                <a:schemeClr val="dk1"/>
              </a:buClr>
              <a:buSzPct val="100000"/>
              <a:defRPr sz="3000">
                <a:solidFill>
                  <a:schemeClr val="dk1"/>
                </a:solidFill>
              </a:defRPr>
            </a:lvl1pPr>
            <a:lvl2pPr indent="-133350" marL="742950">
              <a:spcBef>
                <a:spcPts val="480"/>
              </a:spcBef>
              <a:buClr>
                <a:schemeClr val="dk1"/>
              </a:buClr>
              <a:buSzPct val="100000"/>
              <a:defRPr sz="2400">
                <a:solidFill>
                  <a:schemeClr val="dk1"/>
                </a:solidFill>
              </a:defRPr>
            </a:lvl2pPr>
            <a:lvl3pPr indent="-76200" marL="1143000">
              <a:spcBef>
                <a:spcPts val="480"/>
              </a:spcBef>
              <a:buClr>
                <a:schemeClr val="dk1"/>
              </a:buClr>
              <a:buSzPct val="100000"/>
              <a:defRPr sz="2400">
                <a:solidFill>
                  <a:schemeClr val="dk1"/>
                </a:solidFill>
              </a:defRPr>
            </a:lvl3pPr>
            <a:lvl4pPr indent="-114300" marL="1600200">
              <a:spcBef>
                <a:spcPts val="360"/>
              </a:spcBef>
              <a:buClr>
                <a:schemeClr val="dk1"/>
              </a:buClr>
              <a:buSzPct val="100000"/>
              <a:defRPr sz="1800">
                <a:solidFill>
                  <a:schemeClr val="dk1"/>
                </a:solidFill>
              </a:defRPr>
            </a:lvl4pPr>
            <a:lvl5pPr indent="-114300" marL="2057400">
              <a:spcBef>
                <a:spcPts val="360"/>
              </a:spcBef>
              <a:buClr>
                <a:schemeClr val="dk1"/>
              </a:buClr>
              <a:buSzPct val="100000"/>
              <a:defRPr sz="1800">
                <a:solidFill>
                  <a:schemeClr val="dk1"/>
                </a:solidFill>
              </a:defRPr>
            </a:lvl5pPr>
            <a:lvl6pPr indent="-114300" marL="2514600">
              <a:spcBef>
                <a:spcPts val="360"/>
              </a:spcBef>
              <a:buClr>
                <a:schemeClr val="dk1"/>
              </a:buClr>
              <a:buSzPct val="100000"/>
              <a:defRPr sz="1800">
                <a:solidFill>
                  <a:schemeClr val="dk1"/>
                </a:solidFill>
              </a:defRPr>
            </a:lvl6pPr>
            <a:lvl7pPr indent="-114300" marL="2971800">
              <a:spcBef>
                <a:spcPts val="360"/>
              </a:spcBef>
              <a:buClr>
                <a:schemeClr val="dk1"/>
              </a:buClr>
              <a:buSzPct val="100000"/>
              <a:defRPr sz="1800">
                <a:solidFill>
                  <a:schemeClr val="dk1"/>
                </a:solidFill>
              </a:defRPr>
            </a:lvl7pPr>
            <a:lvl8pPr indent="-114300" marL="3429000">
              <a:spcBef>
                <a:spcPts val="360"/>
              </a:spcBef>
              <a:buClr>
                <a:schemeClr val="dk1"/>
              </a:buClr>
              <a:buSzPct val="100000"/>
              <a:defRPr sz="1800">
                <a:solidFill>
                  <a:schemeClr val="dk1"/>
                </a:solidFill>
              </a:defRPr>
            </a:lvl8pPr>
            <a:lvl9pPr indent="-114300" marL="3886200">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4"/><Relationship Target="http://jenkins-ci.org/" Type="http://schemas.openxmlformats.org/officeDocument/2006/relationships/hyperlink" TargetMode="External"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4"/><Relationship Target="http://gatling-tool.org/" Type="http://schemas.openxmlformats.org/officeDocument/2006/relationships/hyperlink" TargetMode="External"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5.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22.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6.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https://wiki.jenkins-ci.org/display/JENKINS/Plugin+tutorial" Type="http://schemas.openxmlformats.org/officeDocument/2006/relationships/hyperlink" TargetMode="External"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0.gif" Type="http://schemas.openxmlformats.org/officeDocument/2006/relationships/image" Id="rId4"/><Relationship Target="../media/image09.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4"/><Relationship Target="../media/image11.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4"/><Relationship Target="../media/image16.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23.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media/image21.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6.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6.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 Target="../media/image17.gif"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 Target="../media/image20.gif"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 Target="../media/image27.png" Type="http://schemas.openxmlformats.org/officeDocument/2006/relationships/image" Id="rId4"/><Relationship Target="../media/image26.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6.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 Target="https://github.com/puppetlabs/puppet-gatling" Type="http://schemas.openxmlformats.org/officeDocument/2006/relationships/hyperlink" TargetMode="External"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6.xml" Type="http://schemas.openxmlformats.org/officeDocument/2006/relationships/slideLayout" Id="rId1"/></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6.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25.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http://puppetlabs.com/" Type="http://schemas.openxmlformats.org/officeDocument/2006/relationships/hyperlink" TargetMode="External"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2075312" x="685800"/>
            <a:ext cy="1832100" cx="7772400"/>
          </a:xfrm>
          <a:prstGeom prst="rect">
            <a:avLst/>
          </a:prstGeom>
        </p:spPr>
        <p:txBody>
          <a:bodyPr bIns="91425" rIns="91425" lIns="91425" tIns="91425" anchor="b" anchorCtr="0">
            <a:noAutofit/>
          </a:bodyPr>
          <a:lstStyle/>
          <a:p>
            <a:pPr rtl="0" lvl="0">
              <a:buNone/>
            </a:pPr>
            <a:r>
              <a:rPr sz="6000" lang="en"/>
              <a:t>Using Gatling and Jenkins to Performance Test Puppet</a:t>
            </a:r>
          </a:p>
        </p:txBody>
      </p:sp>
      <p:sp>
        <p:nvSpPr>
          <p:cNvPr id="34" name="Shape 34"/>
          <p:cNvSpPr txBox="1"/>
          <p:nvPr>
            <p:ph idx="1" type="subTitle"/>
          </p:nvPr>
        </p:nvSpPr>
        <p:spPr>
          <a:xfrm>
            <a:off y="4030030" x="685800"/>
            <a:ext cy="860399" cx="7772400"/>
          </a:xfrm>
          <a:prstGeom prst="rect">
            <a:avLst/>
          </a:prstGeom>
        </p:spPr>
        <p:txBody>
          <a:bodyPr bIns="91425" rIns="91425" lIns="91425" tIns="91425" anchor="t" anchorCtr="0">
            <a:noAutofit/>
          </a:bodyPr>
          <a:lstStyle/>
          <a:p>
            <a:pPr rtl="0" lvl="0">
              <a:buNone/>
            </a:pPr>
            <a:r>
              <a:rPr lang="en"/>
              <a:t>Brian Cain (@brian_cain)</a:t>
            </a:r>
          </a:p>
          <a:p>
            <a:pPr rtl="0" lvl="0">
              <a:buNone/>
            </a:pPr>
            <a:r>
              <a:rPr lang="en"/>
              <a:t>FOSDEM 2014</a:t>
            </a:r>
          </a:p>
          <a:p>
            <a:pPr rtl="0" lvl="0">
              <a:buNone/>
            </a:pPr>
            <a:r>
              <a:rPr lang="en" i="1"/>
              <a:t>Testing and automation devroom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What is Puppet?</a:t>
            </a:r>
          </a:p>
        </p:txBody>
      </p:sp>
      <p:pic>
        <p:nvPicPr>
          <p:cNvPr id="92" name="Shape 92"/>
          <p:cNvPicPr preferRelativeResize="0"/>
          <p:nvPr/>
        </p:nvPicPr>
        <p:blipFill>
          <a:blip r:embed="rId3"/>
          <a:stretch>
            <a:fillRect/>
          </a:stretch>
        </p:blipFill>
        <p:spPr>
          <a:xfrm>
            <a:off y="1303962" x="1796362"/>
            <a:ext cy="4198775" cx="5551275"/>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Jenkins</a:t>
            </a:r>
          </a:p>
        </p:txBody>
      </p:sp>
      <p:sp>
        <p:nvSpPr>
          <p:cNvPr id="98" name="Shape 98"/>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Continuous Integration Server</a:t>
            </a:r>
          </a:p>
          <a:p>
            <a:pPr rtl="0" lvl="0" indent="-419100" marL="457200">
              <a:buClr>
                <a:schemeClr val="dk1"/>
              </a:buClr>
              <a:buSzPct val="166666"/>
              <a:buFont typeface="Arial"/>
              <a:buChar char="•"/>
            </a:pPr>
            <a:r>
              <a:rPr lang="en"/>
              <a:t>Contains various configurable jobs</a:t>
            </a:r>
          </a:p>
          <a:p>
            <a:pPr rtl="0" lvl="0" indent="-419100" marL="457200">
              <a:buClr>
                <a:schemeClr val="dk1"/>
              </a:buClr>
              <a:buSzPct val="166666"/>
              <a:buFont typeface="Arial"/>
              <a:buChar char="•"/>
            </a:pPr>
            <a:r>
              <a:rPr lang="en"/>
              <a:t>Perfect for load testing</a:t>
            </a:r>
          </a:p>
          <a:p>
            <a:pPr rtl="0" lvl="0" indent="-419100" marL="457200">
              <a:buClr>
                <a:schemeClr val="dk1"/>
              </a:buClr>
              <a:buSzPct val="166666"/>
              <a:buFont typeface="Arial"/>
              <a:buChar char="•"/>
            </a:pPr>
            <a:r>
              <a:rPr lang="en"/>
              <a:t>Can be expanded through plugin development</a:t>
            </a:r>
          </a:p>
          <a:p>
            <a:pPr rtl="0" lvl="0" indent="-419100" marL="457200">
              <a:buClr>
                <a:schemeClr val="dk1"/>
              </a:buClr>
              <a:buSzPct val="166666"/>
              <a:buFont typeface="Arial"/>
              <a:buChar char="•"/>
            </a:pPr>
            <a:r>
              <a:rPr u="sng" lang="en">
                <a:solidFill>
                  <a:schemeClr val="hlink"/>
                </a:solidFill>
                <a:hlinkClick r:id="rId3"/>
              </a:rPr>
              <a:t>http://jenkins-ci.org/</a:t>
            </a:r>
            <a:r>
              <a:rPr lang="en"/>
              <a:t> </a:t>
            </a:r>
          </a:p>
        </p:txBody>
      </p:sp>
      <p:pic>
        <p:nvPicPr>
          <p:cNvPr id="99" name="Shape 99"/>
          <p:cNvPicPr preferRelativeResize="0"/>
          <p:nvPr/>
        </p:nvPicPr>
        <p:blipFill>
          <a:blip r:embed="rId4"/>
          <a:stretch>
            <a:fillRect/>
          </a:stretch>
        </p:blipFill>
        <p:spPr>
          <a:xfrm>
            <a:off y="4254000" x="4895850"/>
            <a:ext cy="1219200" cx="3790950"/>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Jenkins</a:t>
            </a:r>
          </a:p>
        </p:txBody>
      </p:sp>
      <p:pic>
        <p:nvPicPr>
          <p:cNvPr id="105" name="Shape 105"/>
          <p:cNvPicPr preferRelativeResize="0"/>
          <p:nvPr/>
        </p:nvPicPr>
        <p:blipFill>
          <a:blip r:embed="rId3"/>
          <a:stretch>
            <a:fillRect/>
          </a:stretch>
        </p:blipFill>
        <p:spPr>
          <a:xfrm>
            <a:off y="1333500" x="2082787"/>
            <a:ext cy="4139700" cx="4978412"/>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Gatling</a:t>
            </a:r>
          </a:p>
        </p:txBody>
      </p:sp>
      <p:sp>
        <p:nvSpPr>
          <p:cNvPr id="111" name="Shape 111"/>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Load testing and stress test tool</a:t>
            </a:r>
          </a:p>
          <a:p>
            <a:pPr rtl="0" lvl="0" indent="-419100" marL="457200">
              <a:buClr>
                <a:schemeClr val="dk1"/>
              </a:buClr>
              <a:buSzPct val="166666"/>
              <a:buFont typeface="Arial"/>
              <a:buChar char="•"/>
            </a:pPr>
            <a:r>
              <a:rPr lang="en"/>
              <a:t>Jenkins-CI plugin takes different scenarios and collects data on stress test result</a:t>
            </a:r>
          </a:p>
          <a:p>
            <a:pPr rtl="0" lvl="0" indent="-419100" marL="457200">
              <a:buClr>
                <a:schemeClr val="dk1"/>
              </a:buClr>
              <a:buSzPct val="166666"/>
              <a:buFont typeface="Arial"/>
              <a:buChar char="•"/>
            </a:pPr>
            <a:r>
              <a:rPr lang="en"/>
              <a:t>Generates lots of useful graphs about tests</a:t>
            </a:r>
          </a:p>
          <a:p>
            <a:pPr rtl="0" lvl="0" indent="-419100" marL="457200">
              <a:buClr>
                <a:schemeClr val="dk1"/>
              </a:buClr>
              <a:buSzPct val="166666"/>
              <a:buFont typeface="Arial"/>
              <a:buChar char="•"/>
            </a:pPr>
            <a:r>
              <a:rPr u="sng" lang="en">
                <a:solidFill>
                  <a:schemeClr val="hlink"/>
                </a:solidFill>
                <a:hlinkClick r:id="rId3"/>
              </a:rPr>
              <a:t>http://gatling-tool.org/</a:t>
            </a:r>
            <a:r>
              <a:rPr lang="en"/>
              <a:t> </a:t>
            </a:r>
          </a:p>
        </p:txBody>
      </p:sp>
      <p:pic>
        <p:nvPicPr>
          <p:cNvPr id="112" name="Shape 112"/>
          <p:cNvPicPr preferRelativeResize="0"/>
          <p:nvPr/>
        </p:nvPicPr>
        <p:blipFill>
          <a:blip r:embed="rId4"/>
          <a:stretch>
            <a:fillRect/>
          </a:stretch>
        </p:blipFill>
        <p:spPr>
          <a:xfrm>
            <a:off y="4471975" x="5638625"/>
            <a:ext cy="1001225" cx="3048175"/>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nvSpPr>
        <p:spPr>
          <a:xfrm>
            <a:off y="2107350" x="1393050"/>
            <a:ext cy="1500300" cx="6357899"/>
          </a:xfrm>
          <a:prstGeom prst="rect">
            <a:avLst/>
          </a:prstGeom>
        </p:spPr>
        <p:txBody>
          <a:bodyPr bIns="91425" rIns="91425" lIns="91425" tIns="91425" anchor="ctr" anchorCtr="0">
            <a:noAutofit/>
          </a:bodyPr>
          <a:lstStyle/>
          <a:p>
            <a:pPr algn="ctr" rtl="0" lvl="0">
              <a:buNone/>
            </a:pPr>
            <a:r>
              <a:rPr sz="6000" lang="en">
                <a:solidFill>
                  <a:srgbClr val="FFFFFF"/>
                </a:solidFill>
              </a:rPr>
              <a:t>Motivation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sp>
        <p:nvSpPr>
          <p:cNvPr id="122" name="Shape 122"/>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Why was this needed?</a:t>
            </a:r>
          </a:p>
        </p:txBody>
      </p:sp>
      <p:sp>
        <p:nvSpPr>
          <p:cNvPr id="123" name="Shape 123"/>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Internal Marketing Department needed data on performance improvements</a:t>
            </a:r>
          </a:p>
        </p:txBody>
      </p:sp>
      <p:pic>
        <p:nvPicPr>
          <p:cNvPr id="124" name="Shape 124"/>
          <p:cNvPicPr preferRelativeResize="0"/>
          <p:nvPr/>
        </p:nvPicPr>
        <p:blipFill>
          <a:blip r:embed="rId3"/>
          <a:stretch>
            <a:fillRect/>
          </a:stretch>
        </p:blipFill>
        <p:spPr>
          <a:xfrm>
            <a:off y="2457150" x="1895025"/>
            <a:ext cy="3016049" cx="5353949"/>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Why was this needed?</a:t>
            </a:r>
          </a:p>
        </p:txBody>
      </p:sp>
      <p:sp>
        <p:nvSpPr>
          <p:cNvPr id="130" name="Shape 130"/>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Needed an automated way to analyze data gathered by load testing framework</a:t>
            </a:r>
          </a:p>
        </p:txBody>
      </p:sp>
      <p:pic>
        <p:nvPicPr>
          <p:cNvPr id="131" name="Shape 131"/>
          <p:cNvPicPr preferRelativeResize="0"/>
          <p:nvPr/>
        </p:nvPicPr>
        <p:blipFill>
          <a:blip r:embed="rId3"/>
          <a:stretch>
            <a:fillRect/>
          </a:stretch>
        </p:blipFill>
        <p:spPr>
          <a:xfrm>
            <a:off y="2363600" x="1856400"/>
            <a:ext cy="3351399" cx="558564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Why was this needed?</a:t>
            </a:r>
          </a:p>
        </p:txBody>
      </p:sp>
      <p:sp>
        <p:nvSpPr>
          <p:cNvPr id="137" name="Shape 137"/>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Needed a visual representation of performance changes over time</a:t>
            </a:r>
          </a:p>
        </p:txBody>
      </p:sp>
      <p:pic>
        <p:nvPicPr>
          <p:cNvPr id="138" name="Shape 138"/>
          <p:cNvPicPr preferRelativeResize="0"/>
          <p:nvPr/>
        </p:nvPicPr>
        <p:blipFill>
          <a:blip r:embed="rId3"/>
          <a:stretch>
            <a:fillRect/>
          </a:stretch>
        </p:blipFill>
        <p:spPr>
          <a:xfrm>
            <a:off y="2740419" x="1167399"/>
            <a:ext cy="2732775" cx="6809199"/>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Why was this needed?</a:t>
            </a:r>
          </a:p>
        </p:txBody>
      </p:sp>
      <p:sp>
        <p:nvSpPr>
          <p:cNvPr id="144" name="Shape 144"/>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Needed a way to measure puppet life cycle</a:t>
            </a:r>
          </a:p>
        </p:txBody>
      </p:sp>
      <p:pic>
        <p:nvPicPr>
          <p:cNvPr id="145" name="Shape 145"/>
          <p:cNvPicPr preferRelativeResize="0"/>
          <p:nvPr/>
        </p:nvPicPr>
        <p:blipFill>
          <a:blip r:embed="rId3"/>
          <a:stretch>
            <a:fillRect/>
          </a:stretch>
        </p:blipFill>
        <p:spPr>
          <a:xfrm>
            <a:off y="2670025" x="3170412"/>
            <a:ext cy="2803175" cx="2803175"/>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Why was this needed?</a:t>
            </a:r>
          </a:p>
        </p:txBody>
      </p:sp>
      <p:sp>
        <p:nvSpPr>
          <p:cNvPr id="151" name="Shape 151"/>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Why not just use the Gatling Jenkins-CI plugin?</a:t>
            </a:r>
          </a:p>
          <a:p>
            <a:pPr rtl="0" lvl="1" indent="-381000" marL="914400">
              <a:buClr>
                <a:schemeClr val="dk1"/>
              </a:buClr>
              <a:buSzPct val="80000"/>
              <a:buFont typeface="Courier New"/>
              <a:buChar char="o"/>
            </a:pPr>
            <a:r>
              <a:rPr lang="en"/>
              <a:t>Didn’t account for Puppet runs or other various details related to Puppet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About the Speaker</a:t>
            </a:r>
          </a:p>
        </p:txBody>
      </p:sp>
      <p:sp>
        <p:nvSpPr>
          <p:cNvPr id="40" name="Shape 40"/>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Computer Science</a:t>
            </a:r>
          </a:p>
          <a:p>
            <a:pPr rtl="0" lvl="1" indent="-381000" marL="914400">
              <a:buClr>
                <a:schemeClr val="dk1"/>
              </a:buClr>
              <a:buSzPct val="80000"/>
              <a:buFont typeface="Courier New"/>
              <a:buChar char="o"/>
            </a:pPr>
            <a:r>
              <a:rPr lang="en"/>
              <a:t>Kansas State University in United States</a:t>
            </a:r>
          </a:p>
          <a:p>
            <a:pPr rtl="0" lvl="1" indent="-381000" marL="914400">
              <a:buClr>
                <a:schemeClr val="dk1"/>
              </a:buClr>
              <a:buSzPct val="80000"/>
              <a:buFont typeface="Courier New"/>
              <a:buChar char="o"/>
            </a:pPr>
            <a:r>
              <a:rPr lang="en"/>
              <a:t>Finishing up Masters this semester</a:t>
            </a:r>
          </a:p>
        </p:txBody>
      </p:sp>
      <p:pic>
        <p:nvPicPr>
          <p:cNvPr id="41" name="Shape 41"/>
          <p:cNvPicPr preferRelativeResize="0"/>
          <p:nvPr/>
        </p:nvPicPr>
        <p:blipFill>
          <a:blip r:embed="rId3"/>
          <a:stretch>
            <a:fillRect/>
          </a:stretch>
        </p:blipFill>
        <p:spPr>
          <a:xfrm>
            <a:off y="2635475" x="4737975"/>
            <a:ext cy="2961625" cx="3948823"/>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nvSpPr>
        <p:spPr>
          <a:xfrm>
            <a:off y="2107350" x="1393050"/>
            <a:ext cy="1500300" cx="6357899"/>
          </a:xfrm>
          <a:prstGeom prst="rect">
            <a:avLst/>
          </a:prstGeom>
        </p:spPr>
        <p:txBody>
          <a:bodyPr bIns="91425" rIns="91425" lIns="91425" tIns="91425" anchor="ctr" anchorCtr="0">
            <a:noAutofit/>
          </a:bodyPr>
          <a:lstStyle/>
          <a:p>
            <a:pPr algn="ctr" rtl="0" lvl="0">
              <a:buNone/>
            </a:pPr>
            <a:r>
              <a:rPr sz="6000" lang="en">
                <a:solidFill>
                  <a:srgbClr val="FFFFFF"/>
                </a:solidFill>
              </a:rPr>
              <a:t>Development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Developing Jenkins CI Plugins</a:t>
            </a:r>
          </a:p>
        </p:txBody>
      </p:sp>
      <p:sp>
        <p:nvSpPr>
          <p:cNvPr id="162" name="Shape 162"/>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Maven</a:t>
            </a:r>
          </a:p>
          <a:p>
            <a:pPr rtl="0" lvl="1" indent="-381000" marL="914400">
              <a:buClr>
                <a:schemeClr val="dk1"/>
              </a:buClr>
              <a:buSzPct val="80000"/>
              <a:buFont typeface="Courier New"/>
              <a:buChar char="o"/>
            </a:pPr>
            <a:r>
              <a:rPr lang="en"/>
              <a:t>Recommended toolset for Jenkins-CI plugin dev</a:t>
            </a:r>
          </a:p>
          <a:p>
            <a:pPr rtl="0" lvl="1" indent="-381000" marL="914400">
              <a:buClr>
                <a:schemeClr val="dk1"/>
              </a:buClr>
              <a:buSzPct val="80000"/>
              <a:buFont typeface="Courier New"/>
              <a:buChar char="o"/>
            </a:pPr>
            <a:r>
              <a:rPr lang="en"/>
              <a:t>Spawns a local Jenkins server instantly</a:t>
            </a:r>
          </a:p>
          <a:p>
            <a:pPr rtl="0" lvl="0" indent="-419100" marL="457200">
              <a:buClr>
                <a:schemeClr val="dk1"/>
              </a:buClr>
              <a:buSzPct val="166666"/>
              <a:buFont typeface="Arial"/>
              <a:buChar char="•"/>
            </a:pPr>
            <a:r>
              <a:rPr lang="en"/>
              <a:t>Beginners Guide</a:t>
            </a:r>
          </a:p>
          <a:p>
            <a:pPr rtl="0" lvl="1" indent="-381000" marL="914400">
              <a:buClr>
                <a:schemeClr val="dk1"/>
              </a:buClr>
              <a:buSzPct val="80000"/>
              <a:buFont typeface="Courier New"/>
              <a:buChar char="o"/>
            </a:pPr>
            <a:r>
              <a:rPr u="sng" lang="en">
                <a:solidFill>
                  <a:schemeClr val="hlink"/>
                </a:solidFill>
                <a:hlinkClick r:id="rId3"/>
              </a:rPr>
              <a:t>https://wiki.jenkins-ci.org/display/JENKINS/Plugin+tutorial</a:t>
            </a:r>
          </a:p>
          <a:p>
            <a:pPr rtl="0" lvl="1" indent="-381000" marL="914400">
              <a:buClr>
                <a:schemeClr val="dk1"/>
              </a:buClr>
              <a:buSzPct val="80000"/>
              <a:buFont typeface="Courier New"/>
              <a:buChar char="o"/>
            </a:pPr>
            <a:r>
              <a:rPr lang="en"/>
              <a:t>Or search “plugin tutorial jenkins” on Google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Anatomy of a Jenkins CI Plugins</a:t>
            </a:r>
          </a:p>
        </p:txBody>
      </p:sp>
      <p:sp>
        <p:nvSpPr>
          <p:cNvPr id="168" name="Shape 168"/>
          <p:cNvSpPr/>
          <p:nvPr/>
        </p:nvSpPr>
        <p:spPr>
          <a:xfrm>
            <a:off y="1486700" x="457200"/>
            <a:ext cy="743399" cx="11873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buNone/>
            </a:pPr>
            <a:r>
              <a:rPr lang="en"/>
              <a:t>Project</a:t>
            </a:r>
          </a:p>
        </p:txBody>
      </p:sp>
      <p:sp>
        <p:nvSpPr>
          <p:cNvPr id="169" name="Shape 169"/>
          <p:cNvSpPr/>
          <p:nvPr/>
        </p:nvSpPr>
        <p:spPr>
          <a:xfrm>
            <a:off y="2440350" x="1644600"/>
            <a:ext cy="743399" cx="11873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buNone/>
            </a:pPr>
            <a:r>
              <a:rPr lang="en"/>
              <a:t>java</a:t>
            </a:r>
          </a:p>
        </p:txBody>
      </p:sp>
      <p:sp>
        <p:nvSpPr>
          <p:cNvPr id="170" name="Shape 170"/>
          <p:cNvSpPr/>
          <p:nvPr/>
        </p:nvSpPr>
        <p:spPr>
          <a:xfrm>
            <a:off y="3587075" x="1644600"/>
            <a:ext cy="743399" cx="11873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buNone/>
            </a:pPr>
            <a:r>
              <a:rPr lang="en"/>
              <a:t>resources</a:t>
            </a:r>
          </a:p>
        </p:txBody>
      </p:sp>
      <p:sp>
        <p:nvSpPr>
          <p:cNvPr id="171" name="Shape 171"/>
          <p:cNvSpPr/>
          <p:nvPr/>
        </p:nvSpPr>
        <p:spPr>
          <a:xfrm>
            <a:off y="4666250" x="1644600"/>
            <a:ext cy="743399" cx="11873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buNone/>
            </a:pPr>
            <a:r>
              <a:rPr lang="en"/>
              <a:t>webapp</a:t>
            </a:r>
          </a:p>
        </p:txBody>
      </p:sp>
      <p:cxnSp>
        <p:nvCxnSpPr>
          <p:cNvPr id="172" name="Shape 172"/>
          <p:cNvCxnSpPr>
            <a:stCxn id="168" idx="2"/>
          </p:cNvCxnSpPr>
          <p:nvPr/>
        </p:nvCxnSpPr>
        <p:spPr>
          <a:xfrm>
            <a:off y="2230099" x="1050899"/>
            <a:ext cy="3301499" cx="11100"/>
          </a:xfrm>
          <a:prstGeom prst="straightConnector1">
            <a:avLst/>
          </a:prstGeom>
          <a:noFill/>
          <a:ln w="19050" cap="flat">
            <a:solidFill>
              <a:schemeClr val="dk2"/>
            </a:solidFill>
            <a:prstDash val="solid"/>
            <a:round/>
            <a:headEnd w="lg" len="lg" type="none"/>
            <a:tailEnd w="lg" len="lg" type="none"/>
          </a:ln>
        </p:spPr>
      </p:cxnSp>
      <p:cxnSp>
        <p:nvCxnSpPr>
          <p:cNvPr id="173" name="Shape 173"/>
          <p:cNvCxnSpPr/>
          <p:nvPr/>
        </p:nvCxnSpPr>
        <p:spPr>
          <a:xfrm>
            <a:off y="2836800" x="1050900"/>
            <a:ext cy="41399" cx="592200"/>
          </a:xfrm>
          <a:prstGeom prst="straightConnector1">
            <a:avLst/>
          </a:prstGeom>
          <a:noFill/>
          <a:ln w="19050" cap="flat">
            <a:solidFill>
              <a:schemeClr val="dk2"/>
            </a:solidFill>
            <a:prstDash val="solid"/>
            <a:round/>
            <a:headEnd w="lg" len="lg" type="none"/>
            <a:tailEnd w="lg" len="lg" type="none"/>
          </a:ln>
        </p:spPr>
      </p:cxnSp>
      <p:cxnSp>
        <p:nvCxnSpPr>
          <p:cNvPr id="174" name="Shape 174"/>
          <p:cNvCxnSpPr>
            <a:endCxn id="170" idx="1"/>
          </p:cNvCxnSpPr>
          <p:nvPr/>
        </p:nvCxnSpPr>
        <p:spPr>
          <a:xfrm rot="10800000" flipH="1">
            <a:off y="3958774" x="1071600"/>
            <a:ext cy="47399" cx="572999"/>
          </a:xfrm>
          <a:prstGeom prst="straightConnector1">
            <a:avLst/>
          </a:prstGeom>
          <a:noFill/>
          <a:ln w="19050" cap="flat">
            <a:solidFill>
              <a:schemeClr val="dk2"/>
            </a:solidFill>
            <a:prstDash val="solid"/>
            <a:round/>
            <a:headEnd w="lg" len="lg" type="none"/>
            <a:tailEnd w="lg" len="lg" type="none"/>
          </a:ln>
        </p:spPr>
      </p:cxnSp>
      <p:cxnSp>
        <p:nvCxnSpPr>
          <p:cNvPr id="175" name="Shape 175"/>
          <p:cNvCxnSpPr>
            <a:endCxn id="171" idx="1"/>
          </p:cNvCxnSpPr>
          <p:nvPr/>
        </p:nvCxnSpPr>
        <p:spPr>
          <a:xfrm>
            <a:off y="5010349" x="1062000"/>
            <a:ext cy="27600" cx="582599"/>
          </a:xfrm>
          <a:prstGeom prst="straightConnector1">
            <a:avLst/>
          </a:prstGeom>
          <a:noFill/>
          <a:ln w="19050" cap="flat">
            <a:solidFill>
              <a:schemeClr val="dk2"/>
            </a:solidFill>
            <a:prstDash val="solid"/>
            <a:round/>
            <a:headEnd w="lg" len="lg" type="none"/>
            <a:tailEnd w="lg" len="lg" type="none"/>
          </a:ln>
        </p:spPr>
      </p:cxnSp>
      <p:pic>
        <p:nvPicPr>
          <p:cNvPr id="176" name="Shape 176"/>
          <p:cNvPicPr preferRelativeResize="0"/>
          <p:nvPr/>
        </p:nvPicPr>
        <p:blipFill>
          <a:blip r:embed="rId3"/>
          <a:stretch>
            <a:fillRect/>
          </a:stretch>
        </p:blipFill>
        <p:spPr>
          <a:xfrm>
            <a:off y="1433600" x="4911550"/>
            <a:ext cy="3976050" cx="3775249"/>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y="0" x="0"/>
          <a:ext cy="0" cx="0"/>
          <a:chOff y="0" x="0"/>
          <a:chExt cy="0" cx="0"/>
        </a:xfrm>
      </p:grpSpPr>
      <p:sp>
        <p:nvSpPr>
          <p:cNvPr id="181" name="Shape 181"/>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Anatomy of a Jenkins CI Plugins</a:t>
            </a:r>
          </a:p>
        </p:txBody>
      </p:sp>
      <p:sp>
        <p:nvSpPr>
          <p:cNvPr id="182" name="Shape 182"/>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java</a:t>
            </a:r>
          </a:p>
          <a:p>
            <a:pPr rtl="0" lvl="1" indent="-381000" marL="914400">
              <a:buClr>
                <a:schemeClr val="dk1"/>
              </a:buClr>
              <a:buSzPct val="80000"/>
              <a:buFont typeface="Courier New"/>
              <a:buChar char="o"/>
            </a:pPr>
            <a:r>
              <a:rPr lang="en"/>
              <a:t>*BuildAction.java</a:t>
            </a:r>
          </a:p>
        </p:txBody>
      </p:sp>
      <p:pic>
        <p:nvPicPr>
          <p:cNvPr id="183" name="Shape 183"/>
          <p:cNvPicPr preferRelativeResize="0"/>
          <p:nvPr/>
        </p:nvPicPr>
        <p:blipFill>
          <a:blip r:embed="rId3"/>
          <a:stretch>
            <a:fillRect/>
          </a:stretch>
        </p:blipFill>
        <p:spPr>
          <a:xfrm>
            <a:off y="1444525" x="5964725"/>
            <a:ext cy="4028674" cx="2722075"/>
          </a:xfrm>
          <a:prstGeom prst="rect">
            <a:avLst/>
          </a:prstGeom>
        </p:spPr>
      </p:pic>
      <p:pic>
        <p:nvPicPr>
          <p:cNvPr id="184" name="Shape 184"/>
          <p:cNvPicPr preferRelativeResize="0"/>
          <p:nvPr/>
        </p:nvPicPr>
        <p:blipFill>
          <a:blip r:embed="rId4"/>
          <a:stretch>
            <a:fillRect/>
          </a:stretch>
        </p:blipFill>
        <p:spPr>
          <a:xfrm flipH="1">
            <a:off y="2377850" x="978928"/>
            <a:ext cy="3095350" cx="3502821"/>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sp>
        <p:nvSpPr>
          <p:cNvPr id="189" name="Shape 189"/>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Anatomy of a Jenkins CI Plugins</a:t>
            </a:r>
          </a:p>
        </p:txBody>
      </p:sp>
      <p:sp>
        <p:nvSpPr>
          <p:cNvPr id="190" name="Shape 190"/>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java</a:t>
            </a:r>
          </a:p>
          <a:p>
            <a:pPr rtl="0" lvl="1" indent="-381000" marL="914400">
              <a:buClr>
                <a:schemeClr val="dk1"/>
              </a:buClr>
              <a:buSzPct val="80000"/>
              <a:buFont typeface="Courier New"/>
              <a:buChar char="o"/>
            </a:pPr>
            <a:r>
              <a:rPr lang="en"/>
              <a:t>*ProjectAction.java</a:t>
            </a:r>
          </a:p>
        </p:txBody>
      </p:sp>
      <p:pic>
        <p:nvPicPr>
          <p:cNvPr id="191" name="Shape 191"/>
          <p:cNvPicPr preferRelativeResize="0"/>
          <p:nvPr/>
        </p:nvPicPr>
        <p:blipFill>
          <a:blip r:embed="rId3"/>
          <a:stretch>
            <a:fillRect/>
          </a:stretch>
        </p:blipFill>
        <p:spPr>
          <a:xfrm>
            <a:off y="2846800" x="4037800"/>
            <a:ext cy="2626399" cx="4649000"/>
          </a:xfrm>
          <a:prstGeom prst="rect">
            <a:avLst/>
          </a:prstGeom>
          <a:noFill/>
          <a:ln>
            <a:noFill/>
          </a:ln>
        </p:spPr>
      </p:pic>
      <p:pic>
        <p:nvPicPr>
          <p:cNvPr id="192" name="Shape 192"/>
          <p:cNvPicPr preferRelativeResize="0"/>
          <p:nvPr/>
        </p:nvPicPr>
        <p:blipFill>
          <a:blip r:embed="rId4"/>
          <a:stretch>
            <a:fillRect/>
          </a:stretch>
        </p:blipFill>
        <p:spPr>
          <a:xfrm>
            <a:off y="3301500" x="457200"/>
            <a:ext cy="2171700" cx="2847975"/>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Anatomy of a Jenkins CI Plugins</a:t>
            </a:r>
          </a:p>
        </p:txBody>
      </p:sp>
      <p:sp>
        <p:nvSpPr>
          <p:cNvPr id="198" name="Shape 198"/>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java</a:t>
            </a:r>
          </a:p>
          <a:p>
            <a:pPr rtl="0" lvl="1" indent="-381000" marL="914400">
              <a:buClr>
                <a:schemeClr val="dk1"/>
              </a:buClr>
              <a:buSzPct val="80000"/>
              <a:buFont typeface="Courier New"/>
              <a:buChar char="o"/>
            </a:pPr>
            <a:r>
              <a:rPr lang="en"/>
              <a:t>*Publisher.java</a:t>
            </a:r>
          </a:p>
        </p:txBody>
      </p:sp>
      <p:pic>
        <p:nvPicPr>
          <p:cNvPr id="199" name="Shape 199"/>
          <p:cNvPicPr preferRelativeResize="0"/>
          <p:nvPr/>
        </p:nvPicPr>
        <p:blipFill>
          <a:blip r:embed="rId3"/>
          <a:stretch>
            <a:fillRect/>
          </a:stretch>
        </p:blipFill>
        <p:spPr>
          <a:xfrm>
            <a:off y="1993150" x="5290300"/>
            <a:ext cy="3248824" cx="3396500"/>
          </a:xfrm>
          <a:prstGeom prst="rect">
            <a:avLst/>
          </a:prstGeom>
        </p:spPr>
      </p:pic>
      <p:pic>
        <p:nvPicPr>
          <p:cNvPr id="200" name="Shape 200"/>
          <p:cNvPicPr preferRelativeResize="0"/>
          <p:nvPr/>
        </p:nvPicPr>
        <p:blipFill>
          <a:blip r:embed="rId4"/>
          <a:stretch>
            <a:fillRect/>
          </a:stretch>
        </p:blipFill>
        <p:spPr>
          <a:xfrm>
            <a:off y="2407775" x="929903"/>
            <a:ext cy="3248825" cx="2929396"/>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y="0" x="0"/>
          <a:ext cy="0" cx="0"/>
          <a:chOff y="0" x="0"/>
          <a:chExt cy="0" cx="0"/>
        </a:xfrm>
      </p:grpSpPr>
      <p:sp>
        <p:nvSpPr>
          <p:cNvPr id="205" name="Shape 205"/>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Anatomy of a Jenkins CI Plugins</a:t>
            </a:r>
          </a:p>
        </p:txBody>
      </p:sp>
      <p:sp>
        <p:nvSpPr>
          <p:cNvPr id="206" name="Shape 206"/>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resources</a:t>
            </a:r>
          </a:p>
          <a:p>
            <a:pPr rtl="0" lvl="1" indent="-381000" marL="914400">
              <a:buClr>
                <a:schemeClr val="dk1"/>
              </a:buClr>
              <a:buSzPct val="80000"/>
              <a:buFont typeface="Courier New"/>
              <a:buChar char="o"/>
            </a:pPr>
            <a:r>
              <a:rPr lang="en"/>
              <a:t>*.jelly</a:t>
            </a:r>
          </a:p>
        </p:txBody>
      </p:sp>
      <p:pic>
        <p:nvPicPr>
          <p:cNvPr id="207" name="Shape 207"/>
          <p:cNvPicPr preferRelativeResize="0"/>
          <p:nvPr/>
        </p:nvPicPr>
        <p:blipFill>
          <a:blip r:embed="rId3"/>
          <a:stretch>
            <a:fillRect/>
          </a:stretch>
        </p:blipFill>
        <p:spPr>
          <a:xfrm>
            <a:off y="2238876" x="4414925"/>
            <a:ext cy="2597574" cx="3574675"/>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Anatomy of a Jenkins CI Plugins</a:t>
            </a:r>
          </a:p>
        </p:txBody>
      </p:sp>
      <p:pic>
        <p:nvPicPr>
          <p:cNvPr id="213" name="Shape 213"/>
          <p:cNvPicPr preferRelativeResize="0"/>
          <p:nvPr/>
        </p:nvPicPr>
        <p:blipFill>
          <a:blip r:embed="rId3"/>
          <a:stretch>
            <a:fillRect/>
          </a:stretch>
        </p:blipFill>
        <p:spPr>
          <a:xfrm>
            <a:off y="2032775" x="478948"/>
            <a:ext cy="2741150" cx="81861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y="0" x="0"/>
          <a:ext cy="0" cx="0"/>
          <a:chOff y="0" x="0"/>
          <a:chExt cy="0" cx="0"/>
        </a:xfrm>
      </p:grpSpPr>
      <p:sp>
        <p:nvSpPr>
          <p:cNvPr id="218" name="Shape 218"/>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Anatomy of a Jenkins CI Plugins</a:t>
            </a:r>
          </a:p>
        </p:txBody>
      </p:sp>
      <p:sp>
        <p:nvSpPr>
          <p:cNvPr id="219" name="Shape 219"/>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webapp</a:t>
            </a:r>
          </a:p>
          <a:p>
            <a:pPr rtl="0" lvl="1" indent="-381000" marL="914400">
              <a:buClr>
                <a:schemeClr val="dk1"/>
              </a:buClr>
              <a:buSzPct val="80000"/>
              <a:buFont typeface="Courier New"/>
              <a:buChar char="o"/>
            </a:pPr>
            <a:r>
              <a:rPr lang="en"/>
              <a:t>Used for plugin image</a:t>
            </a:r>
          </a:p>
        </p:txBody>
      </p:sp>
      <p:pic>
        <p:nvPicPr>
          <p:cNvPr id="220" name="Shape 220"/>
          <p:cNvPicPr preferRelativeResize="0"/>
          <p:nvPr/>
        </p:nvPicPr>
        <p:blipFill>
          <a:blip r:embed="rId3"/>
          <a:stretch>
            <a:fillRect/>
          </a:stretch>
        </p:blipFill>
        <p:spPr>
          <a:xfrm>
            <a:off y="2548104" x="4331679"/>
            <a:ext cy="2925100" cx="4355124"/>
          </a:xfrm>
          <a:prstGeom prst="rect">
            <a:avLst/>
          </a:prstGeom>
          <a:noFill/>
          <a:ln>
            <a:noFill/>
          </a:ln>
        </p:spPr>
      </p:pic>
      <p:sp>
        <p:nvSpPr>
          <p:cNvPr id="221" name="Shape 221"/>
          <p:cNvSpPr/>
          <p:nvPr/>
        </p:nvSpPr>
        <p:spPr>
          <a:xfrm>
            <a:off y="5076750" x="2670925"/>
            <a:ext cy="461399" cx="14925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y="0" x="0"/>
          <a:ext cy="0" cx="0"/>
          <a:chOff y="0" x="0"/>
          <a:chExt cy="0" cx="0"/>
        </a:xfrm>
      </p:grpSpPr>
      <p:sp>
        <p:nvSpPr>
          <p:cNvPr id="226" name="Shape 226"/>
          <p:cNvSpPr txBox="1"/>
          <p:nvPr/>
        </p:nvSpPr>
        <p:spPr>
          <a:xfrm>
            <a:off y="2107350" x="1393050"/>
            <a:ext cy="1500300" cx="6357899"/>
          </a:xfrm>
          <a:prstGeom prst="rect">
            <a:avLst/>
          </a:prstGeom>
        </p:spPr>
        <p:txBody>
          <a:bodyPr bIns="91425" rIns="91425" lIns="91425" tIns="91425" anchor="ctr" anchorCtr="0">
            <a:noAutofit/>
          </a:bodyPr>
          <a:lstStyle/>
          <a:p>
            <a:pPr algn="ctr" rtl="0" lvl="0">
              <a:buNone/>
            </a:pPr>
            <a:r>
              <a:rPr sz="6000" lang="en">
                <a:solidFill>
                  <a:srgbClr val="FFFFFF"/>
                </a:solidFill>
              </a:rPr>
              <a:t>Puppet Load Test Framework</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sp>
        <p:nvSpPr>
          <p:cNvPr id="46" name="Shape 46"/>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About the Speaker</a:t>
            </a:r>
          </a:p>
        </p:txBody>
      </p:sp>
      <p:sp>
        <p:nvSpPr>
          <p:cNvPr id="47" name="Shape 47"/>
          <p:cNvSpPr txBox="1"/>
          <p:nvPr>
            <p:ph idx="1" type="body"/>
          </p:nvPr>
        </p:nvSpPr>
        <p:spPr>
          <a:xfrm>
            <a:off y="1333500" x="457200"/>
            <a:ext cy="4139699" cx="8229600"/>
          </a:xfrm>
          <a:prstGeom prst="rect">
            <a:avLst/>
          </a:prstGeom>
        </p:spPr>
        <p:txBody>
          <a:bodyPr bIns="91425" rIns="91425" lIns="91425" tIns="91425" anchor="t" anchorCtr="0">
            <a:noAutofit/>
          </a:bodyPr>
          <a:lstStyle/>
          <a:p/>
        </p:txBody>
      </p:sp>
      <p:pic>
        <p:nvPicPr>
          <p:cNvPr id="48" name="Shape 48"/>
          <p:cNvPicPr preferRelativeResize="0"/>
          <p:nvPr/>
        </p:nvPicPr>
        <p:blipFill>
          <a:blip r:embed="rId3"/>
          <a:stretch>
            <a:fillRect/>
          </a:stretch>
        </p:blipFill>
        <p:spPr>
          <a:xfrm>
            <a:off y="1257437" x="1347026"/>
            <a:ext cy="4291824" cx="6449935"/>
          </a:xfrm>
          <a:prstGeom prst="rect">
            <a:avLst/>
          </a:prstGeom>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Puppet Load Testing Framework</a:t>
            </a:r>
          </a:p>
        </p:txBody>
      </p:sp>
      <p:sp>
        <p:nvSpPr>
          <p:cNvPr id="232" name="Shape 232"/>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Framework designed to automate the load testing process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Puppet Load Testing Framework</a:t>
            </a:r>
          </a:p>
        </p:txBody>
      </p:sp>
      <p:sp>
        <p:nvSpPr>
          <p:cNvPr id="238" name="Shape 238"/>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Software designed to automate load testing </a:t>
            </a:r>
          </a:p>
          <a:p>
            <a:pPr rtl="0" lvl="0" indent="-419100" marL="457200">
              <a:buClr>
                <a:schemeClr val="dk1"/>
              </a:buClr>
              <a:buSzPct val="166666"/>
              <a:buFont typeface="Arial"/>
              <a:buChar char="•"/>
            </a:pPr>
            <a:r>
              <a:rPr lang="en"/>
              <a:t>Quick overview responsibilities:</a:t>
            </a:r>
          </a:p>
          <a:p>
            <a:pPr rtl="0" lvl="1" indent="-381000" marL="914400">
              <a:buClr>
                <a:schemeClr val="dk1"/>
              </a:buClr>
              <a:buSzPct val="80000"/>
              <a:buFont typeface="Courier New"/>
              <a:buChar char="o"/>
            </a:pPr>
            <a:r>
              <a:rPr lang="en"/>
              <a:t>Provisions Machine</a:t>
            </a:r>
          </a:p>
          <a:p>
            <a:pPr rtl="0" lvl="1" indent="-381000" marL="914400">
              <a:buClr>
                <a:schemeClr val="dk1"/>
              </a:buClr>
              <a:buSzPct val="80000"/>
              <a:buFont typeface="Courier New"/>
              <a:buChar char="o"/>
            </a:pPr>
            <a:r>
              <a:rPr lang="en"/>
              <a:t>Installs and configures Puppet</a:t>
            </a:r>
          </a:p>
          <a:p>
            <a:pPr rtl="0" lvl="1" indent="-381000" marL="914400">
              <a:buClr>
                <a:schemeClr val="dk1"/>
              </a:buClr>
              <a:buSzPct val="80000"/>
              <a:buFont typeface="Courier New"/>
              <a:buChar char="o"/>
            </a:pPr>
            <a:r>
              <a:rPr lang="en"/>
              <a:t>Runs Puppet Labs QA testing frameworks</a:t>
            </a:r>
          </a:p>
          <a:p>
            <a:pPr rtl="0" lvl="1" indent="-381000" marL="914400">
              <a:buClr>
                <a:schemeClr val="dk1"/>
              </a:buClr>
              <a:buSzPct val="80000"/>
              <a:buFont typeface="Courier New"/>
              <a:buChar char="o"/>
            </a:pPr>
            <a:r>
              <a:rPr lang="en"/>
              <a:t>Gathers Facter Data*</a:t>
            </a:r>
          </a:p>
          <a:p>
            <a:pPr rtl="0" lvl="1" indent="-381000" marL="914400">
              <a:buClr>
                <a:schemeClr val="dk1"/>
              </a:buClr>
              <a:buSzPct val="80000"/>
              <a:buFont typeface="Courier New"/>
              <a:buChar char="o"/>
            </a:pPr>
            <a:r>
              <a:rPr lang="en"/>
              <a:t>Runs Puppet with Load Test Scenarios</a:t>
            </a:r>
          </a:p>
          <a:p>
            <a:pPr rtl="0" lvl="0" indent="-419100" marL="457200">
              <a:buClr>
                <a:schemeClr val="dk1"/>
              </a:buClr>
              <a:buSzPct val="166666"/>
              <a:buFont typeface="Arial"/>
              <a:buChar char="•"/>
            </a:pPr>
            <a:r>
              <a:rPr lang="en"/>
              <a:t>* = New for my plugin</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sp>
        <p:nvSpPr>
          <p:cNvPr id="243" name="Shape 243"/>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Puppet Load Testing Framework</a:t>
            </a:r>
          </a:p>
        </p:txBody>
      </p:sp>
      <p:sp>
        <p:nvSpPr>
          <p:cNvPr id="244" name="Shape 244"/>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Ran with various </a:t>
            </a:r>
            <a:r>
              <a:rPr lang="en" i="1"/>
              <a:t>scenarios</a:t>
            </a:r>
            <a:r>
              <a:rPr lang="en"/>
              <a:t> or for load testing</a:t>
            </a:r>
          </a:p>
          <a:p>
            <a:pPr rtl="0" lvl="0" indent="-419100" marL="457200">
              <a:buClr>
                <a:schemeClr val="dk1"/>
              </a:buClr>
              <a:buSzPct val="166666"/>
              <a:buFont typeface="Arial"/>
              <a:buChar char="•"/>
            </a:pPr>
            <a:r>
              <a:rPr lang="en"/>
              <a:t>Scenarios are various use-cases that attempt to push Puppet to its limits</a:t>
            </a:r>
          </a:p>
          <a:p>
            <a:r>
              <a:t/>
            </a:r>
          </a:p>
          <a:p>
            <a:r>
              <a:t/>
            </a:r>
          </a:p>
        </p:txBody>
      </p:sp>
      <p:pic>
        <p:nvPicPr>
          <p:cNvPr id="245" name="Shape 245"/>
          <p:cNvPicPr preferRelativeResize="0"/>
          <p:nvPr/>
        </p:nvPicPr>
        <p:blipFill>
          <a:blip r:embed="rId3"/>
          <a:stretch>
            <a:fillRect/>
          </a:stretch>
        </p:blipFill>
        <p:spPr>
          <a:xfrm>
            <a:off y="2889425" x="6782175"/>
            <a:ext cy="2583774" cx="1904624"/>
          </a:xfrm>
          <a:prstGeom prst="rect">
            <a:avLst/>
          </a:prstGeom>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y="0" x="0"/>
          <a:ext cy="0" cx="0"/>
          <a:chOff y="0" x="0"/>
          <a:chExt cy="0" cx="0"/>
        </a:xfrm>
      </p:grpSpPr>
      <p:sp>
        <p:nvSpPr>
          <p:cNvPr id="250" name="Shape 250"/>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Puppet Load Testing Framework</a:t>
            </a:r>
          </a:p>
        </p:txBody>
      </p:sp>
      <p:sp>
        <p:nvSpPr>
          <p:cNvPr id="251" name="Shape 251"/>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An example scenario might be…</a:t>
            </a:r>
          </a:p>
          <a:p>
            <a:r>
              <a:t/>
            </a:r>
          </a:p>
          <a:p>
            <a:pPr rtl="0" lvl="0" indent="-419100" marL="457200">
              <a:buClr>
                <a:schemeClr val="dk1"/>
              </a:buClr>
              <a:buSzPct val="166666"/>
              <a:buFont typeface="Arial"/>
              <a:buChar char="•"/>
            </a:pPr>
            <a:r>
              <a:rPr lang="en"/>
              <a:t>Simulation X</a:t>
            </a:r>
          </a:p>
          <a:p>
            <a:pPr rtl="0" lvl="1" indent="-381000" marL="914400">
              <a:buClr>
                <a:schemeClr val="dk1"/>
              </a:buClr>
              <a:buSzPct val="80000"/>
              <a:buFont typeface="Courier New"/>
              <a:buChar char="o"/>
            </a:pPr>
            <a:r>
              <a:rPr lang="en"/>
              <a:t>Vanilla</a:t>
            </a:r>
          </a:p>
          <a:p>
            <a:pPr rtl="0" lvl="2" indent="-381000" marL="1371600">
              <a:buClr>
                <a:schemeClr val="dk1"/>
              </a:buClr>
              <a:buSzPct val="80000"/>
              <a:buFont typeface="Wingdings"/>
              <a:buChar char="§"/>
            </a:pPr>
            <a:r>
              <a:rPr lang="en"/>
              <a:t>5 agents</a:t>
            </a:r>
          </a:p>
          <a:p>
            <a:pPr rtl="0" lvl="2" indent="-381000" marL="1371600">
              <a:buClr>
                <a:schemeClr val="dk1"/>
              </a:buClr>
              <a:buSzPct val="80000"/>
              <a:buFont typeface="Wingdings"/>
              <a:buChar char="§"/>
            </a:pPr>
            <a:r>
              <a:rPr lang="en"/>
              <a:t>5 repetitions</a:t>
            </a:r>
          </a:p>
          <a:p>
            <a:pPr rtl="0" lvl="1" indent="-381000" marL="914400">
              <a:buClr>
                <a:schemeClr val="dk1"/>
              </a:buClr>
              <a:buSzPct val="80000"/>
              <a:buFont typeface="Courier New"/>
              <a:buChar char="o"/>
            </a:pPr>
            <a:r>
              <a:rPr lang="en"/>
              <a:t>Big</a:t>
            </a:r>
          </a:p>
          <a:p>
            <a:pPr rtl="0" lvl="2" indent="-381000" marL="1371600">
              <a:buClr>
                <a:schemeClr val="dk1"/>
              </a:buClr>
              <a:buSzPct val="80000"/>
              <a:buFont typeface="Wingdings"/>
              <a:buChar char="§"/>
            </a:pPr>
            <a:r>
              <a:rPr lang="en"/>
              <a:t>10 agents</a:t>
            </a:r>
          </a:p>
          <a:p>
            <a:pPr rtl="0" lvl="2" indent="-381000" marL="1371600">
              <a:buClr>
                <a:schemeClr val="dk1"/>
              </a:buClr>
              <a:buSzPct val="80000"/>
              <a:buFont typeface="Wingdings"/>
              <a:buChar char="§"/>
            </a:pPr>
            <a:r>
              <a:rPr lang="en"/>
              <a:t>5 repetitions</a:t>
            </a:r>
          </a:p>
          <a:p>
            <a:r>
              <a:t/>
            </a:r>
          </a:p>
          <a:p>
            <a:r>
              <a:t/>
            </a:r>
          </a:p>
        </p:txBody>
      </p:sp>
      <p:sp>
        <p:nvSpPr>
          <p:cNvPr id="252" name="Shape 252"/>
          <p:cNvSpPr/>
          <p:nvPr/>
        </p:nvSpPr>
        <p:spPr>
          <a:xfrm>
            <a:off y="2076300" x="5083575"/>
            <a:ext cy="3499499" cx="3125100"/>
          </a:xfrm>
          <a:prstGeom prst="can">
            <a:avLst>
              <a:gd fmla="val 25682"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t" anchorCtr="0">
            <a:noAutofit/>
          </a:bodyPr>
          <a:lstStyle/>
          <a:p>
            <a:pPr algn="l" rtl="0" lvl="0" indent="0" marL="914400">
              <a:buNone/>
            </a:pPr>
            <a:r>
              <a:rPr lang="en">
                <a:solidFill>
                  <a:srgbClr val="FFFFFF"/>
                </a:solidFill>
              </a:rPr>
              <a:t>    </a:t>
            </a:r>
            <a:r>
              <a:rPr sz="1800" lang="en">
                <a:solidFill>
                  <a:srgbClr val="FFFFFF"/>
                </a:solidFill>
              </a:rPr>
              <a:t>Vanilla</a:t>
            </a:r>
          </a:p>
        </p:txBody>
      </p:sp>
      <p:sp>
        <p:nvSpPr>
          <p:cNvPr id="253" name="Shape 253"/>
          <p:cNvSpPr/>
          <p:nvPr/>
        </p:nvSpPr>
        <p:spPr>
          <a:xfrm>
            <a:off y="3253475" x="5083575"/>
            <a:ext cy="2322600" cx="3125100"/>
          </a:xfrm>
          <a:prstGeom prst="can">
            <a:avLst>
              <a:gd fmla="val 25000" name="adj"/>
            </a:avLst>
          </a:prstGeom>
          <a:solidFill>
            <a:srgbClr val="E06666"/>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buNone/>
            </a:pPr>
            <a:r>
              <a:rPr lang="en"/>
              <a:t>		       </a:t>
            </a:r>
            <a:r>
              <a:rPr sz="1800" lang="en">
                <a:solidFill>
                  <a:srgbClr val="FFFFFF"/>
                </a:solidFill>
              </a:rPr>
              <a:t>Big</a:t>
            </a:r>
          </a:p>
        </p:txBody>
      </p:sp>
      <p:sp>
        <p:nvSpPr>
          <p:cNvPr id="254" name="Shape 254"/>
          <p:cNvSpPr txBox="1"/>
          <p:nvPr/>
        </p:nvSpPr>
        <p:spPr>
          <a:xfrm>
            <a:off y="2247475" x="5864925"/>
            <a:ext cy="406800" cx="1562399"/>
          </a:xfrm>
          <a:prstGeom prst="rect">
            <a:avLst/>
          </a:prstGeom>
        </p:spPr>
        <p:txBody>
          <a:bodyPr bIns="91425" rIns="91425" lIns="91425" tIns="91425" anchor="t" anchorCtr="0">
            <a:noAutofit/>
          </a:bodyPr>
          <a:lstStyle/>
          <a:p>
            <a:pPr algn="ctr" rtl="0" lvl="0">
              <a:buNone/>
            </a:pPr>
            <a:r>
              <a:rPr sz="1800" lang="en">
                <a:solidFill>
                  <a:srgbClr val="434343"/>
                </a:solidFill>
              </a:rPr>
              <a:t>Simulation X</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y="0" x="0"/>
          <a:ext cy="0" cx="0"/>
          <a:chOff y="0" x="0"/>
          <a:chExt cy="0" cx="0"/>
        </a:xfrm>
      </p:grpSpPr>
      <p:sp>
        <p:nvSpPr>
          <p:cNvPr id="259" name="Shape 259"/>
          <p:cNvSpPr txBox="1"/>
          <p:nvPr/>
        </p:nvSpPr>
        <p:spPr>
          <a:xfrm>
            <a:off y="2107350" x="1393050"/>
            <a:ext cy="1500300" cx="6357899"/>
          </a:xfrm>
          <a:prstGeom prst="rect">
            <a:avLst/>
          </a:prstGeom>
        </p:spPr>
        <p:txBody>
          <a:bodyPr bIns="91425" rIns="91425" lIns="91425" tIns="91425" anchor="ctr" anchorCtr="0">
            <a:noAutofit/>
          </a:bodyPr>
          <a:lstStyle/>
          <a:p>
            <a:pPr algn="ctr" rtl="0" lvl="0">
              <a:buNone/>
            </a:pPr>
            <a:r>
              <a:rPr sz="6000" lang="en">
                <a:solidFill>
                  <a:srgbClr val="FFFFFF"/>
                </a:solidFill>
              </a:rPr>
              <a:t>Generating Useful Reports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y="0" x="0"/>
          <a:ext cy="0" cx="0"/>
          <a:chOff y="0" x="0"/>
          <a:chExt cy="0" cx="0"/>
        </a:xfrm>
      </p:grpSpPr>
      <p:sp>
        <p:nvSpPr>
          <p:cNvPr id="264" name="Shape 264"/>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Modifying Gatling</a:t>
            </a:r>
          </a:p>
        </p:txBody>
      </p:sp>
      <p:sp>
        <p:nvSpPr>
          <p:cNvPr id="265" name="Shape 265"/>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Modified jenkins plugin to calculate different values for Puppet</a:t>
            </a:r>
          </a:p>
          <a:p>
            <a:pPr rtl="0" lvl="0" indent="-419100" marL="457200">
              <a:buClr>
                <a:schemeClr val="dk1"/>
              </a:buClr>
              <a:buSzPct val="166666"/>
              <a:buFont typeface="Arial"/>
              <a:buChar char="•"/>
            </a:pPr>
            <a:r>
              <a:rPr lang="en"/>
              <a:t>Hooked into graphing libraries</a:t>
            </a:r>
          </a:p>
        </p:txBody>
      </p:sp>
      <p:pic>
        <p:nvPicPr>
          <p:cNvPr id="266" name="Shape 266"/>
          <p:cNvPicPr preferRelativeResize="0"/>
          <p:nvPr/>
        </p:nvPicPr>
        <p:blipFill>
          <a:blip r:embed="rId3"/>
          <a:stretch>
            <a:fillRect/>
          </a:stretch>
        </p:blipFill>
        <p:spPr>
          <a:xfrm>
            <a:off y="4471975" x="5638625"/>
            <a:ext cy="1001225" cx="3048175"/>
          </a:xfrm>
          <a:prstGeom prst="rect">
            <a:avLst/>
          </a:prstGeom>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y="0" x="0"/>
          <a:ext cy="0" cx="0"/>
          <a:chOff y="0" x="0"/>
          <a:chExt cy="0" cx="0"/>
        </a:xfrm>
      </p:grpSpPr>
      <p:sp>
        <p:nvSpPr>
          <p:cNvPr id="271" name="Shape 271"/>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Modifying Gatling</a:t>
            </a:r>
          </a:p>
        </p:txBody>
      </p:sp>
      <p:sp>
        <p:nvSpPr>
          <p:cNvPr id="272" name="Shape 272"/>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Grab reports and data from gatling</a:t>
            </a:r>
          </a:p>
          <a:p>
            <a:pPr rtl="0" lvl="1" indent="-381000" marL="914400">
              <a:buClr>
                <a:schemeClr val="dk1"/>
              </a:buClr>
              <a:buSzPct val="80000"/>
              <a:buFont typeface="Courier New"/>
              <a:buChar char="o"/>
            </a:pPr>
            <a:r>
              <a:rPr lang="en"/>
              <a:t>stats.tsv</a:t>
            </a:r>
          </a:p>
          <a:p>
            <a:pPr rtl="0" lvl="0" indent="-419100" marL="457200">
              <a:buClr>
                <a:schemeClr val="dk1"/>
              </a:buClr>
              <a:buSzPct val="166666"/>
              <a:buFont typeface="Arial"/>
              <a:buChar char="•"/>
            </a:pPr>
            <a:r>
              <a:rPr lang="en"/>
              <a:t>Perform new calculations with data</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y="0" x="0"/>
          <a:ext cy="0" cx="0"/>
          <a:chOff y="0" x="0"/>
          <a:chExt cy="0" cx="0"/>
        </a:xfrm>
      </p:grpSpPr>
      <p:sp>
        <p:nvSpPr>
          <p:cNvPr id="277" name="Shape 277"/>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Modifying Gatling</a:t>
            </a:r>
          </a:p>
        </p:txBody>
      </p:sp>
      <p:pic>
        <p:nvPicPr>
          <p:cNvPr id="278" name="Shape 278"/>
          <p:cNvPicPr preferRelativeResize="0"/>
          <p:nvPr/>
        </p:nvPicPr>
        <p:blipFill>
          <a:blip r:embed="rId3"/>
          <a:stretch>
            <a:fillRect/>
          </a:stretch>
        </p:blipFill>
        <p:spPr>
          <a:xfrm>
            <a:off y="1333487" x="743687"/>
            <a:ext cy="4048125" cx="7591425"/>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y="0" x="0"/>
          <a:ext cy="0" cx="0"/>
          <a:chOff y="0" x="0"/>
          <a:chExt cy="0" cx="0"/>
        </a:xfrm>
      </p:grpSpPr>
      <p:sp>
        <p:nvSpPr>
          <p:cNvPr id="283" name="Shape 283"/>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Modifying Gatling Calculations</a:t>
            </a:r>
          </a:p>
        </p:txBody>
      </p:sp>
      <p:sp>
        <p:nvSpPr>
          <p:cNvPr id="284" name="Shape 284"/>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Total Mean Agent Run Time</a:t>
            </a:r>
          </a:p>
          <a:p>
            <a:pPr rtl="0" lvl="1" indent="-381000" marL="914400">
              <a:buClr>
                <a:schemeClr val="dk1"/>
              </a:buClr>
              <a:buSzPct val="80000"/>
              <a:buFont typeface="Courier New"/>
              <a:buChar char="o"/>
            </a:pPr>
            <a:r>
              <a:rPr lang="en"/>
              <a:t>n = number of nodes in simulation</a:t>
            </a:r>
          </a:p>
        </p:txBody>
      </p:sp>
      <p:pic>
        <p:nvPicPr>
          <p:cNvPr id="285" name="Shape 285"/>
          <p:cNvPicPr preferRelativeResize="0"/>
          <p:nvPr/>
        </p:nvPicPr>
        <p:blipFill>
          <a:blip r:embed="rId3"/>
          <a:stretch>
            <a:fillRect/>
          </a:stretch>
        </p:blipFill>
        <p:spPr>
          <a:xfrm>
            <a:off y="2395550" x="176175"/>
            <a:ext cy="994549" cx="8674125"/>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y="0" x="0"/>
          <a:ext cy="0" cx="0"/>
          <a:chOff y="0" x="0"/>
          <a:chExt cy="0" cx="0"/>
        </a:xfrm>
      </p:grpSpPr>
      <p:sp>
        <p:nvSpPr>
          <p:cNvPr id="290" name="Shape 290"/>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Modifying Gatling Calculations</a:t>
            </a:r>
          </a:p>
        </p:txBody>
      </p:sp>
      <p:sp>
        <p:nvSpPr>
          <p:cNvPr id="291" name="Shape 291"/>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Mean Catalog/Report Response Time Per Simulation</a:t>
            </a:r>
          </a:p>
          <a:p>
            <a:pPr rtl="0" lvl="1" indent="-381000" marL="914400">
              <a:buClr>
                <a:schemeClr val="dk1"/>
              </a:buClr>
              <a:buSzPct val="80000"/>
              <a:buFont typeface="Courier New"/>
              <a:buChar char="o"/>
            </a:pPr>
            <a:r>
              <a:rPr lang="en"/>
              <a:t>n = each simulation report</a:t>
            </a:r>
          </a:p>
          <a:p>
            <a:pPr rtl="0" lvl="1" indent="-381000" marL="914400">
              <a:buClr>
                <a:schemeClr val="dk1"/>
              </a:buClr>
              <a:buSzPct val="80000"/>
              <a:buFont typeface="Courier New"/>
              <a:buChar char="o"/>
            </a:pPr>
            <a:r>
              <a:rPr lang="en"/>
              <a:t>m = each node </a:t>
            </a:r>
          </a:p>
        </p:txBody>
      </p:sp>
      <p:pic>
        <p:nvPicPr>
          <p:cNvPr id="292" name="Shape 292"/>
          <p:cNvPicPr preferRelativeResize="0"/>
          <p:nvPr/>
        </p:nvPicPr>
        <p:blipFill>
          <a:blip r:embed="rId3"/>
          <a:stretch>
            <a:fillRect/>
          </a:stretch>
        </p:blipFill>
        <p:spPr>
          <a:xfrm>
            <a:off y="3867824" x="122975"/>
            <a:ext cy="771950" cx="88980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About the Speaker</a:t>
            </a:r>
          </a:p>
        </p:txBody>
      </p:sp>
      <p:sp>
        <p:nvSpPr>
          <p:cNvPr id="54" name="Shape 54"/>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a:buNone/>
            </a:pPr>
            <a:r>
              <a:rPr lang="en"/>
              <a:t>Former Intern at Puppet Labs</a:t>
            </a:r>
          </a:p>
        </p:txBody>
      </p:sp>
      <p:pic>
        <p:nvPicPr>
          <p:cNvPr id="55" name="Shape 55"/>
          <p:cNvPicPr preferRelativeResize="0"/>
          <p:nvPr/>
        </p:nvPicPr>
        <p:blipFill>
          <a:blip r:embed="rId3"/>
          <a:stretch>
            <a:fillRect/>
          </a:stretch>
        </p:blipFill>
        <p:spPr>
          <a:xfrm>
            <a:off y="2388275" x="1487062"/>
            <a:ext cy="3084924" cx="6169876"/>
          </a:xfrm>
          <a:prstGeom prst="rect">
            <a:avLst/>
          </a:prstGeom>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y="0" x="0"/>
          <a:ext cy="0" cx="0"/>
          <a:chOff y="0" x="0"/>
          <a:chExt cy="0" cx="0"/>
        </a:xfrm>
      </p:grpSpPr>
      <p:sp>
        <p:nvSpPr>
          <p:cNvPr id="297" name="Shape 297"/>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How was it achieved</a:t>
            </a:r>
          </a:p>
        </p:txBody>
      </p:sp>
      <p:sp>
        <p:nvSpPr>
          <p:cNvPr id="298" name="Shape 298"/>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Obtained gatling data from each jenkins job run</a:t>
            </a:r>
          </a:p>
          <a:p>
            <a:pPr rtl="0" lvl="0" indent="-419100" marL="457200">
              <a:buClr>
                <a:schemeClr val="dk1"/>
              </a:buClr>
              <a:buSzPct val="166666"/>
              <a:buFont typeface="Arial"/>
              <a:buChar char="•"/>
            </a:pPr>
            <a:r>
              <a:rPr lang="en"/>
              <a:t>Bootstraps into load testing framework by Puppet Labs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y="0" x="0"/>
          <a:ext cy="0" cx="0"/>
          <a:chOff y="0" x="0"/>
          <a:chExt cy="0" cx="0"/>
        </a:xfrm>
      </p:grpSpPr>
      <p:sp>
        <p:nvSpPr>
          <p:cNvPr id="303" name="Shape 303"/>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Discovering Bottlenecks</a:t>
            </a:r>
          </a:p>
        </p:txBody>
      </p:sp>
      <p:sp>
        <p:nvSpPr>
          <p:cNvPr id="304" name="Shape 304"/>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Plugin revealed bottleneck that was otherwise hidden within load test framework data</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y="0" x="0"/>
          <a:ext cy="0" cx="0"/>
          <a:chOff y="0" x="0"/>
          <a:chExt cy="0" cx="0"/>
        </a:xfrm>
      </p:grpSpPr>
      <p:sp>
        <p:nvSpPr>
          <p:cNvPr id="309" name="Shape 309"/>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Discovering Bottlenecks</a:t>
            </a:r>
          </a:p>
        </p:txBody>
      </p:sp>
      <p:pic>
        <p:nvPicPr>
          <p:cNvPr id="310" name="Shape 310"/>
          <p:cNvPicPr preferRelativeResize="0"/>
          <p:nvPr/>
        </p:nvPicPr>
        <p:blipFill>
          <a:blip r:embed="rId3"/>
          <a:stretch>
            <a:fillRect/>
          </a:stretch>
        </p:blipFill>
        <p:spPr>
          <a:xfrm>
            <a:off y="1391325" x="2269086"/>
            <a:ext cy="4250124" cx="4605824"/>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y="0" x="0"/>
          <a:ext cy="0" cx="0"/>
          <a:chOff y="0" x="0"/>
          <a:chExt cy="0" cx="0"/>
        </a:xfrm>
      </p:grpSpPr>
      <p:sp>
        <p:nvSpPr>
          <p:cNvPr id="315" name="Shape 315"/>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Improving Reports</a:t>
            </a:r>
          </a:p>
        </p:txBody>
      </p:sp>
      <p:sp>
        <p:nvSpPr>
          <p:cNvPr id="316" name="Shape 316"/>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Making reports easier to use and analyze</a:t>
            </a:r>
          </a:p>
          <a:p>
            <a:pPr rtl="0" lvl="1" indent="-381000" marL="914400">
              <a:buClr>
                <a:schemeClr val="dk1"/>
              </a:buClr>
              <a:buSzPct val="80000"/>
              <a:buFont typeface="Courier New"/>
              <a:buChar char="o"/>
            </a:pPr>
            <a:r>
              <a:rPr lang="en"/>
              <a:t>Modification only took a little bit of jQuery</a:t>
            </a:r>
          </a:p>
          <a:p>
            <a:pPr rtl="0" lvl="1" indent="-381000" marL="914400">
              <a:buClr>
                <a:schemeClr val="dk1"/>
              </a:buClr>
              <a:buSzPct val="80000"/>
              <a:buFont typeface="Courier New"/>
              <a:buChar char="o"/>
            </a:pPr>
            <a:r>
              <a:rPr lang="en"/>
              <a:t>Change was merged into gatling jenkins plugin</a:t>
            </a:r>
          </a:p>
        </p:txBody>
      </p:sp>
      <p:pic>
        <p:nvPicPr>
          <p:cNvPr id="317" name="Shape 317"/>
          <p:cNvPicPr preferRelativeResize="0"/>
          <p:nvPr/>
        </p:nvPicPr>
        <p:blipFill>
          <a:blip r:embed="rId3"/>
          <a:stretch>
            <a:fillRect/>
          </a:stretch>
        </p:blipFill>
        <p:spPr>
          <a:xfrm>
            <a:off y="3162975" x="2450824"/>
            <a:ext cy="2238399" cx="3685174"/>
          </a:xfrm>
          <a:prstGeom prst="rect">
            <a:avLst/>
          </a:prstGeom>
          <a:noFill/>
          <a:ln>
            <a:noFill/>
          </a:ln>
        </p:spPr>
      </p:pic>
      <p:pic>
        <p:nvPicPr>
          <p:cNvPr id="318" name="Shape 318"/>
          <p:cNvPicPr preferRelativeResize="0"/>
          <p:nvPr/>
        </p:nvPicPr>
        <p:blipFill>
          <a:blip r:embed="rId4"/>
          <a:stretch>
            <a:fillRect/>
          </a:stretch>
        </p:blipFill>
        <p:spPr>
          <a:xfrm>
            <a:off y="4088250" x="4371575"/>
            <a:ext cy="901549" cx="631099"/>
          </a:xfrm>
          <a:prstGeom prst="rect">
            <a:avLst/>
          </a:prstGeom>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y="0" x="0"/>
          <a:ext cy="0" cx="0"/>
          <a:chOff y="0" x="0"/>
          <a:chExt cy="0" cx="0"/>
        </a:xfrm>
      </p:grpSpPr>
      <p:sp>
        <p:nvSpPr>
          <p:cNvPr id="323" name="Shape 323"/>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Improving Reports</a:t>
            </a:r>
          </a:p>
        </p:txBody>
      </p:sp>
      <p:sp>
        <p:nvSpPr>
          <p:cNvPr id="324" name="Shape 324"/>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Showing failed requests next to total mean agent run time</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y="0" x="0"/>
          <a:ext cy="0" cx="0"/>
          <a:chOff y="0" x="0"/>
          <a:chExt cy="0" cx="0"/>
        </a:xfrm>
      </p:grpSpPr>
      <p:sp>
        <p:nvSpPr>
          <p:cNvPr id="329" name="Shape 329"/>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Improving Reports</a:t>
            </a:r>
          </a:p>
        </p:txBody>
      </p:sp>
      <p:sp>
        <p:nvSpPr>
          <p:cNvPr id="330" name="Shape 330"/>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Minimizing setup for developers using load testing framework</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y="0" x="0"/>
          <a:ext cy="0" cx="0"/>
          <a:chOff y="0" x="0"/>
          <a:chExt cy="0" cx="0"/>
        </a:xfrm>
      </p:grpSpPr>
      <p:sp>
        <p:nvSpPr>
          <p:cNvPr id="335" name="Shape 335"/>
          <p:cNvSpPr txBox="1"/>
          <p:nvPr/>
        </p:nvSpPr>
        <p:spPr>
          <a:xfrm>
            <a:off y="2107350" x="1393050"/>
            <a:ext cy="1500300" cx="6357899"/>
          </a:xfrm>
          <a:prstGeom prst="rect">
            <a:avLst/>
          </a:prstGeom>
        </p:spPr>
        <p:txBody>
          <a:bodyPr bIns="91425" rIns="91425" lIns="91425" tIns="91425" anchor="ctr" anchorCtr="0">
            <a:noAutofit/>
          </a:bodyPr>
          <a:lstStyle/>
          <a:p>
            <a:pPr algn="ctr" rtl="0" lvl="0">
              <a:buNone/>
            </a:pPr>
            <a:r>
              <a:rPr sz="6000" lang="en">
                <a:solidFill>
                  <a:srgbClr val="FFFFFF"/>
                </a:solidFill>
              </a:rPr>
              <a:t>Finally….</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y="0" x="0"/>
          <a:ext cy="0" cx="0"/>
          <a:chOff y="0" x="0"/>
          <a:chExt cy="0" cx="0"/>
        </a:xfrm>
      </p:grpSpPr>
      <p:sp>
        <p:nvSpPr>
          <p:cNvPr id="340" name="Shape 340"/>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Quick Demo</a:t>
            </a:r>
          </a:p>
        </p:txBody>
      </p:sp>
      <p:sp>
        <p:nvSpPr>
          <p:cNvPr id="341" name="Shape 341"/>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Front Dashboard</a:t>
            </a:r>
          </a:p>
          <a:p>
            <a:pPr rtl="0" lvl="0" indent="-419100" marL="457200">
              <a:buClr>
                <a:schemeClr val="dk1"/>
              </a:buClr>
              <a:buSzPct val="166666"/>
              <a:buFont typeface="Arial"/>
              <a:buChar char="•"/>
            </a:pPr>
            <a:r>
              <a:rPr lang="en"/>
              <a:t>Multiple Graph Breakdown</a:t>
            </a:r>
          </a:p>
          <a:p>
            <a:pPr rtl="0" lvl="0" indent="-419100" marL="457200">
              <a:buClr>
                <a:schemeClr val="dk1"/>
              </a:buClr>
              <a:buSzPct val="166666"/>
              <a:buFont typeface="Arial"/>
              <a:buChar char="•"/>
            </a:pPr>
            <a:r>
              <a:rPr lang="en"/>
              <a:t>Pie Chart with OS Data</a:t>
            </a:r>
          </a:p>
          <a:p>
            <a:pPr rtl="0" lvl="0" indent="-419100" marL="457200">
              <a:buClr>
                <a:schemeClr val="dk1"/>
              </a:buClr>
              <a:buSzPct val="166666"/>
              <a:buFont typeface="Arial"/>
              <a:buChar char="•"/>
            </a:pPr>
            <a:r>
              <a:rPr lang="en"/>
              <a:t>Clickable Graphs to Gatling Reports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y="0" x="0"/>
          <a:ext cy="0" cx="0"/>
          <a:chOff y="0" x="0"/>
          <a:chExt cy="0" cx="0"/>
        </a:xfrm>
      </p:grpSpPr>
      <p:sp>
        <p:nvSpPr>
          <p:cNvPr id="346" name="Shape 346"/>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Special Thanks</a:t>
            </a:r>
          </a:p>
        </p:txBody>
      </p:sp>
      <p:sp>
        <p:nvSpPr>
          <p:cNvPr id="347" name="Shape 347"/>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a:buNone/>
            </a:pPr>
            <a:r>
              <a:rPr lang="en"/>
              <a:t>Chris Price</a:t>
            </a:r>
          </a:p>
          <a:p>
            <a:pPr rtl="0" lvl="0">
              <a:buNone/>
            </a:pPr>
            <a:r>
              <a:rPr lang="en"/>
              <a:t>Jeff Weiss</a:t>
            </a:r>
          </a:p>
          <a:p>
            <a:pPr rtl="0" lvl="0">
              <a:buNone/>
            </a:pPr>
            <a:r>
              <a:rPr lang="en"/>
              <a:t>Puppet Labs</a:t>
            </a:r>
          </a:p>
          <a:p>
            <a:pPr rtl="0" lvl="0">
              <a:buNone/>
            </a:pPr>
            <a:r>
              <a:rPr lang="en"/>
              <a:t>FOSDEM</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y="0" x="0"/>
          <a:ext cy="0" cx="0"/>
          <a:chOff y="0" x="0"/>
          <a:chExt cy="0" cx="0"/>
        </a:xfrm>
      </p:grpSpPr>
      <p:sp>
        <p:nvSpPr>
          <p:cNvPr id="352" name="Shape 352"/>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Link to Source Code	</a:t>
            </a:r>
          </a:p>
        </p:txBody>
      </p:sp>
      <p:sp>
        <p:nvSpPr>
          <p:cNvPr id="353" name="Shape 353"/>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a:buNone/>
            </a:pPr>
            <a:r>
              <a:rPr u="sng" lang="en">
                <a:solidFill>
                  <a:schemeClr val="hlink"/>
                </a:solidFill>
                <a:hlinkClick r:id="rId3"/>
              </a:rPr>
              <a:t>https://github.com/puppetlabs/puppet-gatling</a:t>
            </a:r>
            <a:r>
              <a:rPr lang="en"/>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Talk Overview</a:t>
            </a:r>
          </a:p>
        </p:txBody>
      </p:sp>
      <p:sp>
        <p:nvSpPr>
          <p:cNvPr id="61" name="Shape 61"/>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Introduction</a:t>
            </a:r>
          </a:p>
          <a:p>
            <a:pPr rtl="0" lvl="0" indent="-419100" marL="457200">
              <a:buClr>
                <a:schemeClr val="dk1"/>
              </a:buClr>
              <a:buSzPct val="166666"/>
              <a:buFont typeface="Arial"/>
              <a:buChar char="•"/>
            </a:pPr>
            <a:r>
              <a:rPr lang="en"/>
              <a:t>Section One: Motivation Behind Project</a:t>
            </a:r>
          </a:p>
          <a:p>
            <a:pPr rtl="0" lvl="0" indent="-419100" marL="457200">
              <a:buClr>
                <a:schemeClr val="dk1"/>
              </a:buClr>
              <a:buSzPct val="166666"/>
              <a:buFont typeface="Arial"/>
              <a:buChar char="•"/>
            </a:pPr>
            <a:r>
              <a:rPr lang="en"/>
              <a:t>Section Two: Modifying Gatling/Anatomy of a Jenkins CI Plugin</a:t>
            </a:r>
          </a:p>
          <a:p>
            <a:pPr rtl="0" lvl="0" indent="-419100" marL="457200">
              <a:buClr>
                <a:schemeClr val="dk1"/>
              </a:buClr>
              <a:buSzPct val="166666"/>
              <a:buFont typeface="Arial"/>
              <a:buChar char="•"/>
            </a:pPr>
            <a:r>
              <a:rPr lang="en"/>
              <a:t>Section Three: About Puppets Load Test Framework</a:t>
            </a:r>
          </a:p>
          <a:p>
            <a:pPr rtl="0" lvl="0" indent="-419100" marL="457200">
              <a:buClr>
                <a:schemeClr val="dk1"/>
              </a:buClr>
              <a:buSzPct val="166666"/>
              <a:buFont typeface="Arial"/>
              <a:buChar char="•"/>
            </a:pPr>
            <a:r>
              <a:rPr lang="en"/>
              <a:t>Section Four: Displaying Useful Reports</a:t>
            </a:r>
          </a:p>
          <a:p>
            <a:pPr rtl="0" lvl="0" indent="-419100" marL="457200">
              <a:buClr>
                <a:schemeClr val="dk1"/>
              </a:buClr>
              <a:buSzPct val="166666"/>
              <a:buFont typeface="Arial"/>
              <a:buChar char="•"/>
            </a:pPr>
            <a:r>
              <a:rPr lang="en"/>
              <a:t>Demo</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y="0" x="0"/>
          <a:ext cy="0" cx="0"/>
          <a:chOff y="0" x="0"/>
          <a:chExt cy="0" cx="0"/>
        </a:xfrm>
      </p:grpSpPr>
      <p:sp>
        <p:nvSpPr>
          <p:cNvPr id="358" name="Shape 358"/>
          <p:cNvSpPr txBox="1"/>
          <p:nvPr/>
        </p:nvSpPr>
        <p:spPr>
          <a:xfrm>
            <a:off y="2107350" x="1393050"/>
            <a:ext cy="1500300" cx="6357899"/>
          </a:xfrm>
          <a:prstGeom prst="rect">
            <a:avLst/>
          </a:prstGeom>
        </p:spPr>
        <p:txBody>
          <a:bodyPr bIns="91425" rIns="91425" lIns="91425" tIns="91425" anchor="ctr" anchorCtr="0">
            <a:noAutofit/>
          </a:bodyPr>
          <a:lstStyle/>
          <a:p>
            <a:pPr algn="ctr" rtl="0" lvl="0">
              <a:buNone/>
            </a:pPr>
            <a:r>
              <a:rPr sz="6000" lang="en">
                <a:solidFill>
                  <a:srgbClr val="FFFFFF"/>
                </a:solidFill>
              </a:rPr>
              <a:t>Questions?</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y="0" x="0"/>
          <a:ext cy="0" cx="0"/>
          <a:chOff y="0" x="0"/>
          <a:chExt cy="0" cx="0"/>
        </a:xfrm>
      </p:grpSpPr>
      <p:sp>
        <p:nvSpPr>
          <p:cNvPr id="363" name="Shape 363"/>
          <p:cNvSpPr txBox="1"/>
          <p:nvPr/>
        </p:nvSpPr>
        <p:spPr>
          <a:xfrm>
            <a:off y="2107350" x="1393050"/>
            <a:ext cy="1500300" cx="6357899"/>
          </a:xfrm>
          <a:prstGeom prst="rect">
            <a:avLst/>
          </a:prstGeom>
        </p:spPr>
        <p:txBody>
          <a:bodyPr bIns="91425" rIns="91425" lIns="91425" tIns="91425" anchor="ctr" anchorCtr="0">
            <a:noAutofit/>
          </a:bodyPr>
          <a:lstStyle/>
          <a:p>
            <a:pPr algn="ctr" rtl="0" lvl="0">
              <a:buNone/>
            </a:pPr>
            <a:r>
              <a:rPr sz="3000" lang="en">
                <a:solidFill>
                  <a:srgbClr val="FFFFFF"/>
                </a:solidFill>
              </a:rPr>
              <a:t>Thanks for listening!</a:t>
            </a:r>
          </a:p>
          <a:p>
            <a:pPr algn="ctr" rtl="0" lvl="0">
              <a:buNone/>
            </a:pPr>
            <a:r>
              <a:rPr sz="3000" lang="en">
                <a:solidFill>
                  <a:srgbClr val="FFFFFF"/>
                </a:solidFill>
              </a:rPr>
              <a:t>Brian Cain</a:t>
            </a:r>
          </a:p>
          <a:p>
            <a:pPr algn="ctr" rtl="0" lvl="0">
              <a:buNone/>
            </a:pPr>
            <a:r>
              <a:rPr sz="3000" lang="en">
                <a:solidFill>
                  <a:srgbClr val="FFFFFF"/>
                </a:solidFill>
              </a:rPr>
              <a:t>@brian_cain</a:t>
            </a:r>
          </a:p>
          <a:p>
            <a:pPr algn="ctr" rtl="0" lvl="0">
              <a:buNone/>
            </a:pPr>
            <a:r>
              <a:rPr sz="3000" lang="en">
                <a:solidFill>
                  <a:srgbClr val="FFFFFF"/>
                </a:solidFill>
              </a:rPr>
              <a:t>github.com/briancain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nvSpPr>
        <p:spPr>
          <a:xfrm>
            <a:off y="2107350" x="1393050"/>
            <a:ext cy="1500300" cx="6357899"/>
          </a:xfrm>
          <a:prstGeom prst="rect">
            <a:avLst/>
          </a:prstGeom>
        </p:spPr>
        <p:txBody>
          <a:bodyPr bIns="91425" rIns="91425" lIns="91425" tIns="91425" anchor="ctr" anchorCtr="0">
            <a:noAutofit/>
          </a:bodyPr>
          <a:lstStyle/>
          <a:p>
            <a:pPr algn="ctr" rtl="0" lvl="0">
              <a:buNone/>
            </a:pPr>
            <a:r>
              <a:rPr sz="6000" lang="en">
                <a:solidFill>
                  <a:srgbClr val="FFFFFF"/>
                </a:solidFill>
              </a:rPr>
              <a:t>Introduction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Load Testing</a:t>
            </a:r>
          </a:p>
        </p:txBody>
      </p:sp>
      <p:sp>
        <p:nvSpPr>
          <p:cNvPr id="72" name="Shape 72"/>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What is load testing?</a:t>
            </a:r>
          </a:p>
          <a:p>
            <a:pPr rtl="0" lvl="0" indent="-419100" marL="457200">
              <a:buClr>
                <a:schemeClr val="dk1"/>
              </a:buClr>
              <a:buSzPct val="166666"/>
              <a:buFont typeface="Arial"/>
              <a:buChar char="•"/>
            </a:pPr>
            <a:r>
              <a:rPr lang="en"/>
              <a:t>Why is it important?</a:t>
            </a:r>
          </a:p>
        </p:txBody>
      </p:sp>
      <p:pic>
        <p:nvPicPr>
          <p:cNvPr id="73" name="Shape 73"/>
          <p:cNvPicPr preferRelativeResize="0"/>
          <p:nvPr/>
        </p:nvPicPr>
        <p:blipFill>
          <a:blip r:embed="rId3"/>
          <a:stretch>
            <a:fillRect/>
          </a:stretch>
        </p:blipFill>
        <p:spPr>
          <a:xfrm>
            <a:off y="2493729" x="3573125"/>
            <a:ext cy="3142474" cx="51705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y="0" x="0"/>
          <a:ext cy="0" cx="0"/>
          <a:chOff y="0" x="0"/>
          <a:chExt cy="0" cx="0"/>
        </a:xfrm>
      </p:grpSpPr>
      <p:sp>
        <p:nvSpPr>
          <p:cNvPr id="78" name="Shape 78"/>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Load Testing</a:t>
            </a:r>
          </a:p>
        </p:txBody>
      </p:sp>
      <p:sp>
        <p:nvSpPr>
          <p:cNvPr id="79" name="Shape 79"/>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Gives idea about state of performance</a:t>
            </a:r>
          </a:p>
          <a:p>
            <a:pPr rtl="0" lvl="0" indent="-419100" marL="457200">
              <a:buClr>
                <a:schemeClr val="dk1"/>
              </a:buClr>
              <a:buSzPct val="166666"/>
              <a:buFont typeface="Arial"/>
              <a:buChar char="•"/>
            </a:pPr>
            <a:r>
              <a:rPr lang="en"/>
              <a:t>Defined through a set of </a:t>
            </a:r>
            <a:r>
              <a:rPr lang="en" i="1"/>
              <a:t>scenarios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ph type="title"/>
          </p:nvPr>
        </p:nvSpPr>
        <p:spPr>
          <a:xfrm>
            <a:off y="228864" x="457200"/>
            <a:ext cy="952499" cx="8229600"/>
          </a:xfrm>
          <a:prstGeom prst="rect">
            <a:avLst/>
          </a:prstGeom>
        </p:spPr>
        <p:txBody>
          <a:bodyPr bIns="91425" rIns="91425" lIns="91425" tIns="91425" anchor="b" anchorCtr="0">
            <a:noAutofit/>
          </a:bodyPr>
          <a:lstStyle/>
          <a:p>
            <a:pPr rtl="0" lvl="0">
              <a:buNone/>
            </a:pPr>
            <a:r>
              <a:rPr lang="en"/>
              <a:t>What is Puppet?</a:t>
            </a:r>
          </a:p>
        </p:txBody>
      </p:sp>
      <p:sp>
        <p:nvSpPr>
          <p:cNvPr id="85" name="Shape 85"/>
          <p:cNvSpPr txBox="1"/>
          <p:nvPr>
            <p:ph idx="1" type="body"/>
          </p:nvPr>
        </p:nvSpPr>
        <p:spPr>
          <a:xfrm>
            <a:off y="1333500" x="457200"/>
            <a:ext cy="4139699"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Configuration management tool</a:t>
            </a:r>
          </a:p>
          <a:p>
            <a:pPr rtl="0" lvl="0" indent="-419100" marL="457200">
              <a:buClr>
                <a:schemeClr val="dk1"/>
              </a:buClr>
              <a:buSzPct val="166666"/>
              <a:buFont typeface="Arial"/>
              <a:buChar char="•"/>
            </a:pPr>
            <a:r>
              <a:rPr lang="en"/>
              <a:t>“</a:t>
            </a:r>
            <a:r>
              <a:rPr lang="en" i="1"/>
              <a:t>Infrastructure as code”</a:t>
            </a:r>
          </a:p>
          <a:p>
            <a:pPr rtl="0" lvl="0" indent="-419100" marL="457200">
              <a:buClr>
                <a:schemeClr val="dk1"/>
              </a:buClr>
              <a:buSzPct val="166666"/>
              <a:buFont typeface="Arial"/>
              <a:buChar char="•"/>
            </a:pPr>
            <a:r>
              <a:rPr lang="en"/>
              <a:t>Automate all of the things</a:t>
            </a:r>
          </a:p>
          <a:p>
            <a:pPr rtl="0" lvl="0" indent="-419100" marL="457200">
              <a:buClr>
                <a:schemeClr val="dk1"/>
              </a:buClr>
              <a:buSzPct val="166666"/>
              <a:buFont typeface="Arial"/>
              <a:buChar char="•"/>
            </a:pPr>
            <a:r>
              <a:rPr u="sng" lang="en">
                <a:solidFill>
                  <a:schemeClr val="hlink"/>
                </a:solidFill>
                <a:hlinkClick r:id="rId3"/>
              </a:rPr>
              <a:t>http://puppetlabs.com/</a:t>
            </a:r>
            <a:r>
              <a:rPr lang="en"/>
              <a:t> </a:t>
            </a:r>
          </a:p>
        </p:txBody>
      </p:sp>
      <p:pic>
        <p:nvPicPr>
          <p:cNvPr id="86" name="Shape 86"/>
          <p:cNvPicPr preferRelativeResize="0"/>
          <p:nvPr/>
        </p:nvPicPr>
        <p:blipFill>
          <a:blip r:embed="rId4"/>
          <a:stretch>
            <a:fillRect/>
          </a:stretch>
        </p:blipFill>
        <p:spPr>
          <a:xfrm>
            <a:off y="2889425" x="6655375"/>
            <a:ext cy="2583774" cx="1904624"/>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