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0" r:id="rId2"/>
    <p:sldId id="290" r:id="rId3"/>
    <p:sldId id="289" r:id="rId4"/>
    <p:sldId id="296" r:id="rId5"/>
    <p:sldId id="297" r:id="rId6"/>
    <p:sldId id="291" r:id="rId7"/>
    <p:sldId id="292" r:id="rId8"/>
    <p:sldId id="282" r:id="rId9"/>
    <p:sldId id="287" r:id="rId10"/>
    <p:sldId id="298" r:id="rId11"/>
    <p:sldId id="268" r:id="rId12"/>
    <p:sldId id="275" r:id="rId13"/>
    <p:sldId id="272" r:id="rId14"/>
    <p:sldId id="280" r:id="rId15"/>
    <p:sldId id="281" r:id="rId16"/>
    <p:sldId id="293" r:id="rId17"/>
    <p:sldId id="294" r:id="rId18"/>
    <p:sldId id="295" r:id="rId19"/>
    <p:sldId id="285" r:id="rId20"/>
  </p:sldIdLst>
  <p:sldSz cx="12192000" cy="6858000"/>
  <p:notesSz cx="6858000" cy="9926638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D579"/>
    <a:srgbClr val="A8C7D4"/>
    <a:srgbClr val="005A82"/>
    <a:srgbClr val="DBE8ED"/>
    <a:srgbClr val="FCA2EB"/>
    <a:srgbClr val="F1F1F1"/>
    <a:srgbClr val="00A4C1"/>
    <a:srgbClr val="4788A5"/>
    <a:srgbClr val="B0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51" autoAdjust="0"/>
    <p:restoredTop sz="85185" autoAdjust="0"/>
  </p:normalViewPr>
  <p:slideViewPr>
    <p:cSldViewPr snapToGrid="0" snapToObjects="1" showGuides="1">
      <p:cViewPr varScale="1">
        <p:scale>
          <a:sx n="94" d="100"/>
          <a:sy n="94" d="100"/>
        </p:scale>
        <p:origin x="776" y="200"/>
      </p:cViewPr>
      <p:guideLst/>
    </p:cSldViewPr>
  </p:slideViewPr>
  <p:outlineViewPr>
    <p:cViewPr>
      <p:scale>
        <a:sx n="33" d="100"/>
        <a:sy n="33" d="100"/>
      </p:scale>
      <p:origin x="0" y="-3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DD6A6-1D55-4C54-9114-E6E121070B4D}" type="datetimeFigureOut">
              <a:rPr lang="de-DE" smtClean="0"/>
              <a:t>03.02.18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762BA-8904-410A-B3EF-46C68FD716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48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4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38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405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48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83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9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58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33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Source:</a:t>
            </a:r>
          </a:p>
          <a:p>
            <a:r>
              <a:rPr lang="de-DE" dirty="0" err="1"/>
              <a:t>Clipart</a:t>
            </a:r>
            <a:r>
              <a:rPr lang="de-DE" dirty="0"/>
              <a:t>: https://</a:t>
            </a:r>
            <a:r>
              <a:rPr lang="de-DE" dirty="0" err="1"/>
              <a:t>openclipart.org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29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17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672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2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03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62BA-8904-410A-B3EF-46C68FD7165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12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0">
            <a:extLst>
              <a:ext uri="{FF2B5EF4-FFF2-40B4-BE49-F238E27FC236}">
                <a16:creationId xmlns:a16="http://schemas.microsoft.com/office/drawing/2014/main" id="{597BD4CD-33C6-40FE-ACAE-8671C44D6401}"/>
              </a:ext>
            </a:extLst>
          </p:cNvPr>
          <p:cNvSpPr>
            <a:spLocks/>
          </p:cNvSpPr>
          <p:nvPr userDrawn="1"/>
        </p:nvSpPr>
        <p:spPr bwMode="auto">
          <a:xfrm>
            <a:off x="-3175" y="1444926"/>
            <a:ext cx="12192000" cy="368318"/>
          </a:xfrm>
          <a:custGeom>
            <a:avLst/>
            <a:gdLst>
              <a:gd name="T0" fmla="*/ 3183 w 3183"/>
              <a:gd name="T1" fmla="*/ 33 h 127"/>
              <a:gd name="T2" fmla="*/ 1444 w 3183"/>
              <a:gd name="T3" fmla="*/ 0 h 127"/>
              <a:gd name="T4" fmla="*/ 0 w 3183"/>
              <a:gd name="T5" fmla="*/ 23 h 127"/>
              <a:gd name="T6" fmla="*/ 0 w 3183"/>
              <a:gd name="T7" fmla="*/ 127 h 127"/>
              <a:gd name="T8" fmla="*/ 3183 w 3183"/>
              <a:gd name="T9" fmla="*/ 127 h 127"/>
              <a:gd name="T10" fmla="*/ 3183 w 3183"/>
              <a:gd name="T11" fmla="*/ 33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83" h="127">
                <a:moveTo>
                  <a:pt x="3183" y="33"/>
                </a:moveTo>
                <a:cubicBezTo>
                  <a:pt x="2610" y="11"/>
                  <a:pt x="2029" y="0"/>
                  <a:pt x="1444" y="0"/>
                </a:cubicBezTo>
                <a:cubicBezTo>
                  <a:pt x="959" y="0"/>
                  <a:pt x="477" y="8"/>
                  <a:pt x="0" y="23"/>
                </a:cubicBezTo>
                <a:cubicBezTo>
                  <a:pt x="0" y="127"/>
                  <a:pt x="0" y="127"/>
                  <a:pt x="0" y="127"/>
                </a:cubicBezTo>
                <a:cubicBezTo>
                  <a:pt x="3183" y="127"/>
                  <a:pt x="3183" y="127"/>
                  <a:pt x="3183" y="127"/>
                </a:cubicBezTo>
                <a:lnTo>
                  <a:pt x="3183" y="3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37D253-C310-4F47-A166-B56FCC8566A6}"/>
              </a:ext>
            </a:extLst>
          </p:cNvPr>
          <p:cNvSpPr/>
          <p:nvPr userDrawn="1"/>
        </p:nvSpPr>
        <p:spPr>
          <a:xfrm>
            <a:off x="-3175" y="1436688"/>
            <a:ext cx="12192000" cy="5421311"/>
          </a:xfrm>
          <a:custGeom>
            <a:avLst/>
            <a:gdLst>
              <a:gd name="connsiteX0" fmla="*/ 3098752 w 12192000"/>
              <a:gd name="connsiteY0" fmla="*/ 0 h 5421311"/>
              <a:gd name="connsiteX1" fmla="*/ 12192000 w 12192000"/>
              <a:gd name="connsiteY1" fmla="*/ 191174 h 5421311"/>
              <a:gd name="connsiteX2" fmla="*/ 12192000 w 12192000"/>
              <a:gd name="connsiteY2" fmla="*/ 376554 h 5421311"/>
              <a:gd name="connsiteX3" fmla="*/ 12192000 w 12192000"/>
              <a:gd name="connsiteY3" fmla="*/ 376555 h 5421311"/>
              <a:gd name="connsiteX4" fmla="*/ 12192000 w 12192000"/>
              <a:gd name="connsiteY4" fmla="*/ 5421311 h 5421311"/>
              <a:gd name="connsiteX5" fmla="*/ 0 w 12192000"/>
              <a:gd name="connsiteY5" fmla="*/ 5421311 h 5421311"/>
              <a:gd name="connsiteX6" fmla="*/ 0 w 12192000"/>
              <a:gd name="connsiteY6" fmla="*/ 376555 h 5421311"/>
              <a:gd name="connsiteX7" fmla="*/ 0 w 12192000"/>
              <a:gd name="connsiteY7" fmla="*/ 376554 h 5421311"/>
              <a:gd name="connsiteX8" fmla="*/ 0 w 12192000"/>
              <a:gd name="connsiteY8" fmla="*/ 375865 h 5421311"/>
              <a:gd name="connsiteX9" fmla="*/ 0 w 12192000"/>
              <a:gd name="connsiteY9" fmla="*/ 23173 h 5421311"/>
              <a:gd name="connsiteX10" fmla="*/ 3098752 w 12192000"/>
              <a:gd name="connsiteY10" fmla="*/ 0 h 542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421311">
                <a:moveTo>
                  <a:pt x="3098752" y="0"/>
                </a:moveTo>
                <a:cubicBezTo>
                  <a:pt x="6174522" y="0"/>
                  <a:pt x="9211989" y="66621"/>
                  <a:pt x="12192000" y="191174"/>
                </a:cubicBezTo>
                <a:lnTo>
                  <a:pt x="12192000" y="376554"/>
                </a:lnTo>
                <a:lnTo>
                  <a:pt x="12192000" y="376555"/>
                </a:lnTo>
                <a:lnTo>
                  <a:pt x="12192000" y="5421311"/>
                </a:lnTo>
                <a:lnTo>
                  <a:pt x="0" y="5421311"/>
                </a:lnTo>
                <a:lnTo>
                  <a:pt x="0" y="376555"/>
                </a:lnTo>
                <a:lnTo>
                  <a:pt x="0" y="376554"/>
                </a:lnTo>
                <a:lnTo>
                  <a:pt x="0" y="375865"/>
                </a:lnTo>
                <a:cubicBezTo>
                  <a:pt x="0" y="371033"/>
                  <a:pt x="0" y="332382"/>
                  <a:pt x="0" y="23173"/>
                </a:cubicBezTo>
                <a:cubicBezTo>
                  <a:pt x="1026534" y="8690"/>
                  <a:pt x="2060728" y="0"/>
                  <a:pt x="309875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9DEDD1-E1FD-4386-9E21-EE1381F02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799" y="1950244"/>
            <a:ext cx="11520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DE8ED8-FE0E-47E2-A204-F7F30C171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799" y="4429919"/>
            <a:ext cx="115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59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25708B15-D999-464B-91E7-B4E667174B0A}"/>
              </a:ext>
            </a:extLst>
          </p:cNvPr>
          <p:cNvSpPr>
            <a:spLocks/>
          </p:cNvSpPr>
          <p:nvPr userDrawn="1"/>
        </p:nvSpPr>
        <p:spPr bwMode="auto">
          <a:xfrm>
            <a:off x="-3175" y="3143098"/>
            <a:ext cx="12192000" cy="368318"/>
          </a:xfrm>
          <a:custGeom>
            <a:avLst/>
            <a:gdLst>
              <a:gd name="T0" fmla="*/ 3183 w 3183"/>
              <a:gd name="T1" fmla="*/ 33 h 127"/>
              <a:gd name="T2" fmla="*/ 1444 w 3183"/>
              <a:gd name="T3" fmla="*/ 0 h 127"/>
              <a:gd name="T4" fmla="*/ 0 w 3183"/>
              <a:gd name="T5" fmla="*/ 23 h 127"/>
              <a:gd name="T6" fmla="*/ 0 w 3183"/>
              <a:gd name="T7" fmla="*/ 127 h 127"/>
              <a:gd name="T8" fmla="*/ 3183 w 3183"/>
              <a:gd name="T9" fmla="*/ 127 h 127"/>
              <a:gd name="T10" fmla="*/ 3183 w 3183"/>
              <a:gd name="T11" fmla="*/ 33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83" h="127">
                <a:moveTo>
                  <a:pt x="3183" y="33"/>
                </a:moveTo>
                <a:cubicBezTo>
                  <a:pt x="2610" y="11"/>
                  <a:pt x="2029" y="0"/>
                  <a:pt x="1444" y="0"/>
                </a:cubicBezTo>
                <a:cubicBezTo>
                  <a:pt x="959" y="0"/>
                  <a:pt x="477" y="8"/>
                  <a:pt x="0" y="23"/>
                </a:cubicBezTo>
                <a:cubicBezTo>
                  <a:pt x="0" y="127"/>
                  <a:pt x="0" y="127"/>
                  <a:pt x="0" y="127"/>
                </a:cubicBezTo>
                <a:cubicBezTo>
                  <a:pt x="3183" y="127"/>
                  <a:pt x="3183" y="127"/>
                  <a:pt x="3183" y="127"/>
                </a:cubicBezTo>
                <a:lnTo>
                  <a:pt x="3183" y="3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E608200B-6E6B-463A-8179-C3755A23832B}"/>
              </a:ext>
            </a:extLst>
          </p:cNvPr>
          <p:cNvSpPr/>
          <p:nvPr userDrawn="1"/>
        </p:nvSpPr>
        <p:spPr>
          <a:xfrm>
            <a:off x="-3175" y="3134860"/>
            <a:ext cx="12192000" cy="3726316"/>
          </a:xfrm>
          <a:custGeom>
            <a:avLst/>
            <a:gdLst>
              <a:gd name="connsiteX0" fmla="*/ 3098752 w 12192000"/>
              <a:gd name="connsiteY0" fmla="*/ 0 h 3726316"/>
              <a:gd name="connsiteX1" fmla="*/ 12192000 w 12192000"/>
              <a:gd name="connsiteY1" fmla="*/ 191174 h 3726316"/>
              <a:gd name="connsiteX2" fmla="*/ 12192000 w 12192000"/>
              <a:gd name="connsiteY2" fmla="*/ 376554 h 3726316"/>
              <a:gd name="connsiteX3" fmla="*/ 12192000 w 12192000"/>
              <a:gd name="connsiteY3" fmla="*/ 376555 h 3726316"/>
              <a:gd name="connsiteX4" fmla="*/ 12192000 w 12192000"/>
              <a:gd name="connsiteY4" fmla="*/ 3726316 h 3726316"/>
              <a:gd name="connsiteX5" fmla="*/ 0 w 12192000"/>
              <a:gd name="connsiteY5" fmla="*/ 3726316 h 3726316"/>
              <a:gd name="connsiteX6" fmla="*/ 0 w 12192000"/>
              <a:gd name="connsiteY6" fmla="*/ 376555 h 3726316"/>
              <a:gd name="connsiteX7" fmla="*/ 0 w 12192000"/>
              <a:gd name="connsiteY7" fmla="*/ 376554 h 3726316"/>
              <a:gd name="connsiteX8" fmla="*/ 0 w 12192000"/>
              <a:gd name="connsiteY8" fmla="*/ 375865 h 3726316"/>
              <a:gd name="connsiteX9" fmla="*/ 0 w 12192000"/>
              <a:gd name="connsiteY9" fmla="*/ 23173 h 3726316"/>
              <a:gd name="connsiteX10" fmla="*/ 3098752 w 12192000"/>
              <a:gd name="connsiteY10" fmla="*/ 0 h 372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26316">
                <a:moveTo>
                  <a:pt x="3098752" y="0"/>
                </a:moveTo>
                <a:cubicBezTo>
                  <a:pt x="6174522" y="0"/>
                  <a:pt x="9211989" y="66621"/>
                  <a:pt x="12192000" y="191174"/>
                </a:cubicBezTo>
                <a:lnTo>
                  <a:pt x="12192000" y="376554"/>
                </a:lnTo>
                <a:lnTo>
                  <a:pt x="12192000" y="376555"/>
                </a:lnTo>
                <a:lnTo>
                  <a:pt x="12192000" y="3726316"/>
                </a:lnTo>
                <a:lnTo>
                  <a:pt x="0" y="3726316"/>
                </a:lnTo>
                <a:lnTo>
                  <a:pt x="0" y="376555"/>
                </a:lnTo>
                <a:lnTo>
                  <a:pt x="0" y="376554"/>
                </a:lnTo>
                <a:lnTo>
                  <a:pt x="0" y="375865"/>
                </a:lnTo>
                <a:cubicBezTo>
                  <a:pt x="0" y="371033"/>
                  <a:pt x="0" y="332382"/>
                  <a:pt x="0" y="23173"/>
                </a:cubicBezTo>
                <a:cubicBezTo>
                  <a:pt x="1026534" y="8690"/>
                  <a:pt x="2060728" y="0"/>
                  <a:pt x="309875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9DEDD1-E1FD-4386-9E21-EE1381F02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00" y="4489827"/>
            <a:ext cx="11520000" cy="830997"/>
          </a:xfrm>
        </p:spPr>
        <p:txBody>
          <a:bodyPr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DE8ED8-FE0E-47E2-A204-F7F30C171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00" y="5412899"/>
            <a:ext cx="11520000" cy="3693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Master-Untertitelformat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E09251C-7427-4786-95F0-840D4B9D4D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88825" cy="3238803"/>
          </a:xfrm>
          <a:custGeom>
            <a:avLst/>
            <a:gdLst>
              <a:gd name="connsiteX0" fmla="*/ 0 w 12188825"/>
              <a:gd name="connsiteY0" fmla="*/ 0 h 3238803"/>
              <a:gd name="connsiteX1" fmla="*/ 12188825 w 12188825"/>
              <a:gd name="connsiteY1" fmla="*/ 0 h 3238803"/>
              <a:gd name="connsiteX2" fmla="*/ 12188825 w 12188825"/>
              <a:gd name="connsiteY2" fmla="*/ 3238803 h 3238803"/>
              <a:gd name="connsiteX3" fmla="*/ 5527849 w 12188825"/>
              <a:gd name="connsiteY3" fmla="*/ 3143098 h 3238803"/>
              <a:gd name="connsiteX4" fmla="*/ 4957263 w 12188825"/>
              <a:gd name="connsiteY4" fmla="*/ 3144864 h 3238803"/>
              <a:gd name="connsiteX5" fmla="*/ 3095577 w 12188825"/>
              <a:gd name="connsiteY5" fmla="*/ 3134860 h 3238803"/>
              <a:gd name="connsiteX6" fmla="*/ 1541893 w 12188825"/>
              <a:gd name="connsiteY6" fmla="*/ 3141016 h 3238803"/>
              <a:gd name="connsiteX7" fmla="*/ 0 w 12188825"/>
              <a:gd name="connsiteY7" fmla="*/ 3157998 h 32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3238803">
                <a:moveTo>
                  <a:pt x="0" y="0"/>
                </a:moveTo>
                <a:lnTo>
                  <a:pt x="12188825" y="0"/>
                </a:lnTo>
                <a:lnTo>
                  <a:pt x="12188825" y="3238803"/>
                </a:lnTo>
                <a:cubicBezTo>
                  <a:pt x="9994035" y="3175000"/>
                  <a:pt x="7768603" y="3143098"/>
                  <a:pt x="5527849" y="3143098"/>
                </a:cubicBezTo>
                <a:lnTo>
                  <a:pt x="4957263" y="3144864"/>
                </a:lnTo>
                <a:lnTo>
                  <a:pt x="3095577" y="3134860"/>
                </a:lnTo>
                <a:cubicBezTo>
                  <a:pt x="2576565" y="3134860"/>
                  <a:pt x="2058511" y="3137033"/>
                  <a:pt x="1541893" y="3141016"/>
                </a:cubicBezTo>
                <a:lnTo>
                  <a:pt x="0" y="3157998"/>
                </a:lnTo>
                <a:close/>
              </a:path>
            </a:pathLst>
          </a:custGeom>
          <a:noFill/>
        </p:spPr>
        <p:txBody>
          <a:bodyPr wrap="square" tIns="1152000">
            <a:noAutofit/>
          </a:bodyPr>
          <a:lstStyle>
            <a:lvl1pPr marL="0" indent="0" algn="ctr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Klick here to place picture</a:t>
            </a:r>
          </a:p>
        </p:txBody>
      </p:sp>
    </p:spTree>
    <p:extLst>
      <p:ext uri="{BB962C8B-B14F-4D97-AF65-F5344CB8AC3E}">
        <p14:creationId xmlns:p14="http://schemas.microsoft.com/office/powerpoint/2010/main" val="16477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C58D8-C649-4138-AE53-38ED962AF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EB281E-E1DF-488A-82BA-082D6AFC3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88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lin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C58D8-C649-4138-AE53-38ED962AF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EB281E-E1DF-488A-82BA-082D6AFC3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798577"/>
            <a:ext cx="11520000" cy="4429423"/>
          </a:xfrm>
        </p:spPr>
        <p:txBody>
          <a:bodyPr/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FEC30F-62ED-4722-921B-1943C58DF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0" y="1130799"/>
            <a:ext cx="11520000" cy="307777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541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line,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5F1A9-39AA-423C-A3F9-D0ACBC08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DA34C8-B917-41C1-9996-BCCC3B4DB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000" y="1800000"/>
            <a:ext cx="5544000" cy="4428000"/>
          </a:xfrm>
        </p:spPr>
        <p:txBody>
          <a:bodyPr/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30A220-0150-4F43-B1B5-E1C9B87E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00" y="1800000"/>
            <a:ext cx="5544000" cy="4428000"/>
          </a:xfrm>
        </p:spPr>
        <p:txBody>
          <a:bodyPr/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8231116-2A6A-4488-900F-7D01B95F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0" y="1130799"/>
            <a:ext cx="11520000" cy="307777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27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- &amp; Sub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54FFC-A2F3-4A1E-8550-B35456B7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EFB9B65-2381-4E5C-9949-22C661245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0" y="1130799"/>
            <a:ext cx="11520000" cy="307777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84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75B0D76-57D7-4627-A808-EE60BB1078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188825 w 12192000"/>
              <a:gd name="connsiteY3" fmla="*/ 6858000 h 6858000"/>
              <a:gd name="connsiteX4" fmla="*/ 12188825 w 12192000"/>
              <a:gd name="connsiteY4" fmla="*/ 6857999 h 6858000"/>
              <a:gd name="connsiteX5" fmla="*/ 12188825 w 12192000"/>
              <a:gd name="connsiteY5" fmla="*/ 6672618 h 6858000"/>
              <a:gd name="connsiteX6" fmla="*/ 12188825 w 12192000"/>
              <a:gd name="connsiteY6" fmla="*/ 6585387 h 6858000"/>
              <a:gd name="connsiteX7" fmla="*/ 5527849 w 12192000"/>
              <a:gd name="connsiteY7" fmla="*/ 6489682 h 6858000"/>
              <a:gd name="connsiteX8" fmla="*/ 4957252 w 12192000"/>
              <a:gd name="connsiteY8" fmla="*/ 6491448 h 6858000"/>
              <a:gd name="connsiteX9" fmla="*/ 3095577 w 12192000"/>
              <a:gd name="connsiteY9" fmla="*/ 6481444 h 6858000"/>
              <a:gd name="connsiteX10" fmla="*/ 1541892 w 12192000"/>
              <a:gd name="connsiteY10" fmla="*/ 6487600 h 6858000"/>
              <a:gd name="connsiteX11" fmla="*/ 0 w 12192000"/>
              <a:gd name="connsiteY11" fmla="*/ 65045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88825" y="6858000"/>
                </a:lnTo>
                <a:lnTo>
                  <a:pt x="12188825" y="6857999"/>
                </a:lnTo>
                <a:lnTo>
                  <a:pt x="12188825" y="6672618"/>
                </a:lnTo>
                <a:lnTo>
                  <a:pt x="12188825" y="6585387"/>
                </a:lnTo>
                <a:cubicBezTo>
                  <a:pt x="9994035" y="6521584"/>
                  <a:pt x="7768603" y="6489682"/>
                  <a:pt x="5527849" y="6489682"/>
                </a:cubicBezTo>
                <a:lnTo>
                  <a:pt x="4957252" y="6491448"/>
                </a:lnTo>
                <a:lnTo>
                  <a:pt x="3095577" y="6481444"/>
                </a:lnTo>
                <a:cubicBezTo>
                  <a:pt x="2576565" y="6481444"/>
                  <a:pt x="2058511" y="6483617"/>
                  <a:pt x="1541892" y="6487600"/>
                </a:cubicBezTo>
                <a:lnTo>
                  <a:pt x="0" y="6504582"/>
                </a:lnTo>
                <a:close/>
              </a:path>
            </a:pathLst>
          </a:custGeom>
          <a:noFill/>
        </p:spPr>
        <p:txBody>
          <a:bodyPr vert="horz" wrap="square" lIns="0" tIns="3024000" rIns="0" bIns="0" rtlCol="0">
            <a:noAutofit/>
          </a:bodyPr>
          <a:lstStyle>
            <a:lvl1pPr marL="0" indent="0" algn="ctr">
              <a:buNone/>
              <a:defRPr lang="de-DE"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180975" lvl="0" indent="-180975" algn="ctr"/>
            <a:r>
              <a:rPr lang="en-US"/>
              <a:t>Klick here to place picture</a:t>
            </a:r>
          </a:p>
        </p:txBody>
      </p:sp>
    </p:spTree>
    <p:extLst>
      <p:ext uri="{BB962C8B-B14F-4D97-AF65-F5344CB8AC3E}">
        <p14:creationId xmlns:p14="http://schemas.microsoft.com/office/powerpoint/2010/main" val="35765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0">
            <a:extLst>
              <a:ext uri="{FF2B5EF4-FFF2-40B4-BE49-F238E27FC236}">
                <a16:creationId xmlns:a16="http://schemas.microsoft.com/office/drawing/2014/main" id="{597BD4CD-33C6-40FE-ACAE-8671C44D6401}"/>
              </a:ext>
            </a:extLst>
          </p:cNvPr>
          <p:cNvSpPr>
            <a:spLocks/>
          </p:cNvSpPr>
          <p:nvPr userDrawn="1"/>
        </p:nvSpPr>
        <p:spPr bwMode="auto">
          <a:xfrm>
            <a:off x="-3175" y="1444926"/>
            <a:ext cx="12192000" cy="368318"/>
          </a:xfrm>
          <a:custGeom>
            <a:avLst/>
            <a:gdLst>
              <a:gd name="T0" fmla="*/ 3183 w 3183"/>
              <a:gd name="T1" fmla="*/ 33 h 127"/>
              <a:gd name="T2" fmla="*/ 1444 w 3183"/>
              <a:gd name="T3" fmla="*/ 0 h 127"/>
              <a:gd name="T4" fmla="*/ 0 w 3183"/>
              <a:gd name="T5" fmla="*/ 23 h 127"/>
              <a:gd name="T6" fmla="*/ 0 w 3183"/>
              <a:gd name="T7" fmla="*/ 127 h 127"/>
              <a:gd name="T8" fmla="*/ 3183 w 3183"/>
              <a:gd name="T9" fmla="*/ 127 h 127"/>
              <a:gd name="T10" fmla="*/ 3183 w 3183"/>
              <a:gd name="T11" fmla="*/ 33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83" h="127">
                <a:moveTo>
                  <a:pt x="3183" y="33"/>
                </a:moveTo>
                <a:cubicBezTo>
                  <a:pt x="2610" y="11"/>
                  <a:pt x="2029" y="0"/>
                  <a:pt x="1444" y="0"/>
                </a:cubicBezTo>
                <a:cubicBezTo>
                  <a:pt x="959" y="0"/>
                  <a:pt x="477" y="8"/>
                  <a:pt x="0" y="23"/>
                </a:cubicBezTo>
                <a:cubicBezTo>
                  <a:pt x="0" y="127"/>
                  <a:pt x="0" y="127"/>
                  <a:pt x="0" y="127"/>
                </a:cubicBezTo>
                <a:cubicBezTo>
                  <a:pt x="3183" y="127"/>
                  <a:pt x="3183" y="127"/>
                  <a:pt x="3183" y="127"/>
                </a:cubicBezTo>
                <a:lnTo>
                  <a:pt x="3183" y="3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2037D253-C310-4F47-A166-B56FCC8566A6}"/>
              </a:ext>
            </a:extLst>
          </p:cNvPr>
          <p:cNvSpPr/>
          <p:nvPr userDrawn="1"/>
        </p:nvSpPr>
        <p:spPr>
          <a:xfrm>
            <a:off x="-3175" y="1436688"/>
            <a:ext cx="12192000" cy="5421311"/>
          </a:xfrm>
          <a:custGeom>
            <a:avLst/>
            <a:gdLst>
              <a:gd name="connsiteX0" fmla="*/ 3098752 w 12192000"/>
              <a:gd name="connsiteY0" fmla="*/ 0 h 5421311"/>
              <a:gd name="connsiteX1" fmla="*/ 12192000 w 12192000"/>
              <a:gd name="connsiteY1" fmla="*/ 191174 h 5421311"/>
              <a:gd name="connsiteX2" fmla="*/ 12192000 w 12192000"/>
              <a:gd name="connsiteY2" fmla="*/ 376554 h 5421311"/>
              <a:gd name="connsiteX3" fmla="*/ 12192000 w 12192000"/>
              <a:gd name="connsiteY3" fmla="*/ 376555 h 5421311"/>
              <a:gd name="connsiteX4" fmla="*/ 12192000 w 12192000"/>
              <a:gd name="connsiteY4" fmla="*/ 5421311 h 5421311"/>
              <a:gd name="connsiteX5" fmla="*/ 0 w 12192000"/>
              <a:gd name="connsiteY5" fmla="*/ 5421311 h 5421311"/>
              <a:gd name="connsiteX6" fmla="*/ 0 w 12192000"/>
              <a:gd name="connsiteY6" fmla="*/ 376555 h 5421311"/>
              <a:gd name="connsiteX7" fmla="*/ 0 w 12192000"/>
              <a:gd name="connsiteY7" fmla="*/ 376554 h 5421311"/>
              <a:gd name="connsiteX8" fmla="*/ 0 w 12192000"/>
              <a:gd name="connsiteY8" fmla="*/ 375865 h 5421311"/>
              <a:gd name="connsiteX9" fmla="*/ 0 w 12192000"/>
              <a:gd name="connsiteY9" fmla="*/ 23173 h 5421311"/>
              <a:gd name="connsiteX10" fmla="*/ 3098752 w 12192000"/>
              <a:gd name="connsiteY10" fmla="*/ 0 h 542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421311">
                <a:moveTo>
                  <a:pt x="3098752" y="0"/>
                </a:moveTo>
                <a:cubicBezTo>
                  <a:pt x="6174522" y="0"/>
                  <a:pt x="9211989" y="66621"/>
                  <a:pt x="12192000" y="191174"/>
                </a:cubicBezTo>
                <a:lnTo>
                  <a:pt x="12192000" y="376554"/>
                </a:lnTo>
                <a:lnTo>
                  <a:pt x="12192000" y="376555"/>
                </a:lnTo>
                <a:lnTo>
                  <a:pt x="12192000" y="5421311"/>
                </a:lnTo>
                <a:lnTo>
                  <a:pt x="0" y="5421311"/>
                </a:lnTo>
                <a:lnTo>
                  <a:pt x="0" y="376555"/>
                </a:lnTo>
                <a:lnTo>
                  <a:pt x="0" y="376554"/>
                </a:lnTo>
                <a:lnTo>
                  <a:pt x="0" y="375865"/>
                </a:lnTo>
                <a:cubicBezTo>
                  <a:pt x="0" y="371033"/>
                  <a:pt x="0" y="332382"/>
                  <a:pt x="0" y="23173"/>
                </a:cubicBezTo>
                <a:cubicBezTo>
                  <a:pt x="1026534" y="8690"/>
                  <a:pt x="2060728" y="0"/>
                  <a:pt x="309875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7F3BFF-72F0-40B1-90AB-4DBF63348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799" y="3767524"/>
            <a:ext cx="3276000" cy="27699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chemeClr val="bg1"/>
                </a:solidFill>
              </a:defRPr>
            </a:lvl2pPr>
            <a:lvl3pPr marL="355600" indent="0">
              <a:buNone/>
              <a:defRPr>
                <a:solidFill>
                  <a:schemeClr val="bg1"/>
                </a:solidFill>
              </a:defRPr>
            </a:lvl3pPr>
            <a:lvl4pPr marL="536575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7E16B2A-3CA4-4BB8-94B7-6CA34A2A14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6724" y="3767524"/>
            <a:ext cx="3276000" cy="27699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chemeClr val="bg1"/>
                </a:solidFill>
              </a:defRPr>
            </a:lvl2pPr>
            <a:lvl3pPr marL="355600" indent="0">
              <a:buNone/>
              <a:defRPr>
                <a:solidFill>
                  <a:schemeClr val="bg1"/>
                </a:solidFill>
              </a:defRPr>
            </a:lvl3pPr>
            <a:lvl4pPr marL="536575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17B3D0F-168E-414F-B113-2DC2B5416A68}"/>
              </a:ext>
            </a:extLst>
          </p:cNvPr>
          <p:cNvSpPr txBox="1"/>
          <p:nvPr userDrawn="1"/>
        </p:nvSpPr>
        <p:spPr>
          <a:xfrm>
            <a:off x="334799" y="6109514"/>
            <a:ext cx="37093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800" baseline="0" dirty="0">
                <a:solidFill>
                  <a:schemeClr val="bg1"/>
                </a:solidFill>
              </a:rPr>
              <a:t>https://</a:t>
            </a:r>
            <a:r>
              <a:rPr lang="de-DE" sz="1800" baseline="0" dirty="0" err="1">
                <a:solidFill>
                  <a:schemeClr val="bg1"/>
                </a:solidFill>
              </a:rPr>
              <a:t>wiki.eclipse.org</a:t>
            </a:r>
            <a:r>
              <a:rPr lang="de-DE" sz="1800" baseline="0" dirty="0">
                <a:solidFill>
                  <a:schemeClr val="bg1"/>
                </a:solidFill>
              </a:rPr>
              <a:t>/</a:t>
            </a:r>
            <a:r>
              <a:rPr lang="de-DE" sz="1800" baseline="0" dirty="0" err="1">
                <a:solidFill>
                  <a:schemeClr val="bg1"/>
                </a:solidFill>
              </a:rPr>
              <a:t>OpenADx</a:t>
            </a:r>
            <a:endParaRPr lang="de-DE" sz="1800" baseline="0" dirty="0">
              <a:solidFill>
                <a:schemeClr val="bg1"/>
              </a:solidFill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D3397B47-71DB-472B-AC61-F5201E851179}"/>
              </a:ext>
            </a:extLst>
          </p:cNvPr>
          <p:cNvSpPr txBox="1">
            <a:spLocks/>
          </p:cNvSpPr>
          <p:nvPr userDrawn="1"/>
        </p:nvSpPr>
        <p:spPr>
          <a:xfrm>
            <a:off x="334799" y="2365742"/>
            <a:ext cx="11520000" cy="8309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714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AA10683-EEB1-4008-AF73-737C572A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0000"/>
            <a:ext cx="1152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Mastertitelformat</a:t>
            </a:r>
            <a:br>
              <a:rPr lang="en-US" noProof="0"/>
            </a:br>
            <a:r>
              <a:rPr lang="en-US" noProof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86333E-E0AD-4F14-969A-FC1FEE7F1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440000"/>
            <a:ext cx="11520000" cy="47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B19B47D9-18D8-4FE2-BAED-3D268761FDAD}"/>
              </a:ext>
            </a:extLst>
          </p:cNvPr>
          <p:cNvSpPr>
            <a:spLocks/>
          </p:cNvSpPr>
          <p:nvPr userDrawn="1"/>
        </p:nvSpPr>
        <p:spPr bwMode="auto">
          <a:xfrm>
            <a:off x="-3175" y="6492858"/>
            <a:ext cx="12192000" cy="368318"/>
          </a:xfrm>
          <a:custGeom>
            <a:avLst/>
            <a:gdLst>
              <a:gd name="T0" fmla="*/ 3183 w 3183"/>
              <a:gd name="T1" fmla="*/ 33 h 127"/>
              <a:gd name="T2" fmla="*/ 1444 w 3183"/>
              <a:gd name="T3" fmla="*/ 0 h 127"/>
              <a:gd name="T4" fmla="*/ 0 w 3183"/>
              <a:gd name="T5" fmla="*/ 23 h 127"/>
              <a:gd name="T6" fmla="*/ 0 w 3183"/>
              <a:gd name="T7" fmla="*/ 127 h 127"/>
              <a:gd name="T8" fmla="*/ 3183 w 3183"/>
              <a:gd name="T9" fmla="*/ 127 h 127"/>
              <a:gd name="T10" fmla="*/ 3183 w 3183"/>
              <a:gd name="T11" fmla="*/ 33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83" h="127">
                <a:moveTo>
                  <a:pt x="3183" y="33"/>
                </a:moveTo>
                <a:cubicBezTo>
                  <a:pt x="2610" y="11"/>
                  <a:pt x="2029" y="0"/>
                  <a:pt x="1444" y="0"/>
                </a:cubicBezTo>
                <a:cubicBezTo>
                  <a:pt x="959" y="0"/>
                  <a:pt x="477" y="8"/>
                  <a:pt x="0" y="23"/>
                </a:cubicBezTo>
                <a:cubicBezTo>
                  <a:pt x="0" y="127"/>
                  <a:pt x="0" y="127"/>
                  <a:pt x="0" y="127"/>
                </a:cubicBezTo>
                <a:cubicBezTo>
                  <a:pt x="3183" y="127"/>
                  <a:pt x="3183" y="127"/>
                  <a:pt x="3183" y="127"/>
                </a:cubicBezTo>
                <a:lnTo>
                  <a:pt x="3183" y="3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238B400E-F65B-4AFA-8B74-5356A88E23A7}"/>
              </a:ext>
            </a:extLst>
          </p:cNvPr>
          <p:cNvSpPr>
            <a:spLocks/>
          </p:cNvSpPr>
          <p:nvPr userDrawn="1"/>
        </p:nvSpPr>
        <p:spPr bwMode="auto">
          <a:xfrm>
            <a:off x="-3175" y="6484620"/>
            <a:ext cx="12192000" cy="376555"/>
          </a:xfrm>
          <a:custGeom>
            <a:avLst/>
            <a:gdLst>
              <a:gd name="T0" fmla="*/ 3183 w 3183"/>
              <a:gd name="T1" fmla="*/ 66 h 130"/>
              <a:gd name="T2" fmla="*/ 809 w 3183"/>
              <a:gd name="T3" fmla="*/ 0 h 130"/>
              <a:gd name="T4" fmla="*/ 0 w 3183"/>
              <a:gd name="T5" fmla="*/ 8 h 130"/>
              <a:gd name="T6" fmla="*/ 0 w 3183"/>
              <a:gd name="T7" fmla="*/ 130 h 130"/>
              <a:gd name="T8" fmla="*/ 3183 w 3183"/>
              <a:gd name="T9" fmla="*/ 130 h 130"/>
              <a:gd name="T10" fmla="*/ 3183 w 3183"/>
              <a:gd name="T11" fmla="*/ 66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83" h="130">
                <a:moveTo>
                  <a:pt x="3183" y="66"/>
                </a:moveTo>
                <a:cubicBezTo>
                  <a:pt x="2405" y="23"/>
                  <a:pt x="1612" y="0"/>
                  <a:pt x="809" y="0"/>
                </a:cubicBezTo>
                <a:cubicBezTo>
                  <a:pt x="538" y="0"/>
                  <a:pt x="268" y="3"/>
                  <a:pt x="0" y="8"/>
                </a:cubicBezTo>
                <a:cubicBezTo>
                  <a:pt x="0" y="130"/>
                  <a:pt x="0" y="130"/>
                  <a:pt x="0" y="130"/>
                </a:cubicBezTo>
                <a:cubicBezTo>
                  <a:pt x="3183" y="130"/>
                  <a:pt x="3183" y="130"/>
                  <a:pt x="3183" y="130"/>
                </a:cubicBezTo>
                <a:lnTo>
                  <a:pt x="3183" y="66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7888596F-B0C7-4753-94AD-88B903E11147}"/>
              </a:ext>
            </a:extLst>
          </p:cNvPr>
          <p:cNvSpPr txBox="1">
            <a:spLocks/>
          </p:cNvSpPr>
          <p:nvPr userDrawn="1"/>
        </p:nvSpPr>
        <p:spPr>
          <a:xfrm>
            <a:off x="336000" y="6621047"/>
            <a:ext cx="185948" cy="123111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defRPr>
            </a:lvl1pPr>
          </a:lstStyle>
          <a:p>
            <a:pPr marL="0" lvl="0" algn="ctr" defTabSz="914400" rtl="0" eaLnBrk="1" latinLnBrk="0" hangingPunct="1">
              <a:buFontTx/>
              <a:buNone/>
            </a:pPr>
            <a:fld id="{619303D5-007B-4C81-9134-3DF960A732C6}" type="slidenum">
              <a:rPr lang="en-US" sz="800" b="0" i="0" u="none" kern="1200" noProof="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marL="0" lvl="0" algn="ctr" defTabSz="914400" rtl="0" eaLnBrk="1" latinLnBrk="0" hangingPunct="1">
                <a:buFontTx/>
                <a:buNone/>
              </a:pPr>
              <a:t>‹Nr.›</a:t>
            </a:fld>
            <a:endParaRPr lang="en-US" sz="800" b="0" i="0" u="none" kern="1200" noProof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ED5954F-A197-4AEA-9699-A1DFAF91D53C}"/>
              </a:ext>
            </a:extLst>
          </p:cNvPr>
          <p:cNvSpPr/>
          <p:nvPr userDrawn="1"/>
        </p:nvSpPr>
        <p:spPr>
          <a:xfrm>
            <a:off x="336000" y="6589629"/>
            <a:ext cx="185948" cy="185946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latin typeface="+mj-lt"/>
            </a:endParaRP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2EFC7FAE-9037-44FE-9216-DCFB19E1FC1F}"/>
              </a:ext>
            </a:extLst>
          </p:cNvPr>
          <p:cNvSpPr txBox="1">
            <a:spLocks/>
          </p:cNvSpPr>
          <p:nvPr userDrawn="1"/>
        </p:nvSpPr>
        <p:spPr>
          <a:xfrm>
            <a:off x="633413" y="6621046"/>
            <a:ext cx="6445675" cy="123111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defRPr>
            </a:lvl1pPr>
          </a:lstStyle>
          <a:p>
            <a:pPr marL="0" lvl="0" algn="l" defTabSz="914400" rtl="0" eaLnBrk="1" latinLnBrk="0" hangingPunct="1">
              <a:buFontTx/>
              <a:buNone/>
            </a:pPr>
            <a:r>
              <a:rPr lang="en-US" sz="800" b="0" i="0" u="none" kern="1200" noProof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OpenADx</a:t>
            </a:r>
            <a:r>
              <a:rPr lang="en-US" sz="800" b="0" i="0" u="none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 //  Leveraging open collaboration and open source to accelerate development of Automated Driving  //  </a:t>
            </a:r>
            <a:fld id="{3FB3A6C5-B6A0-4C2D-80BE-391D2A1DFF3A}" type="datetime1">
              <a:rPr lang="en-US" sz="800" b="0" i="0" u="none" kern="1200" noProof="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2/3/18</a:t>
            </a:fld>
            <a:endParaRPr lang="en-US" sz="800" b="0" i="0" u="none" kern="1200" noProof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66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113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10" userDrawn="1">
          <p15:clr>
            <a:srgbClr val="F26B43"/>
          </p15:clr>
        </p15:guide>
        <p15:guide id="2" pos="7470" userDrawn="1">
          <p15:clr>
            <a:srgbClr val="F26B43"/>
          </p15:clr>
        </p15:guide>
        <p15:guide id="3" orient="horz" pos="905" userDrawn="1">
          <p15:clr>
            <a:srgbClr val="F26B43"/>
          </p15:clr>
        </p15:guide>
        <p15:guide id="4" orient="horz" pos="39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s.eclipse.org/mailing-list/openadx" TargetMode="External"/><Relationship Id="rId2" Type="http://schemas.openxmlformats.org/officeDocument/2006/relationships/hyperlink" Target="https://wiki.eclipse.org/OpenADx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2.jpeg"/><Relationship Id="rId4" Type="http://schemas.openxmlformats.org/officeDocument/2006/relationships/tags" Target="../tags/tag5.xml"/><Relationship Id="rId9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image" Target="../media/image4.tiff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image" Target="../media/image3.png"/><Relationship Id="rId2" Type="http://schemas.openxmlformats.org/officeDocument/2006/relationships/tags" Target="../tags/tag10.xml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8.xml"/><Relationship Id="rId19" Type="http://schemas.openxmlformats.org/officeDocument/2006/relationships/image" Target="../media/image5.tiff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D8885AF-B931-45BF-A93E-10179CEAFE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OpenADx</a:t>
            </a:r>
            <a:r>
              <a:rPr lang="en-US" dirty="0"/>
              <a:t> – Open Automated Driving </a:t>
            </a:r>
            <a:r>
              <a:rPr lang="en-US" dirty="0" err="1"/>
              <a:t>Xcelerator</a:t>
            </a:r>
            <a:endParaRPr lang="en-US" dirty="0"/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EB18D333-861C-4072-B85F-9644A42DE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Leveraging open collaboration and open source to accelerate</a:t>
            </a:r>
            <a:br>
              <a:rPr lang="en-US" dirty="0"/>
            </a:br>
            <a:r>
              <a:rPr lang="en-US" dirty="0"/>
              <a:t>development of Automated Driving</a:t>
            </a:r>
          </a:p>
          <a:p>
            <a:endParaRPr lang="en-US" dirty="0"/>
          </a:p>
          <a:p>
            <a:r>
              <a:rPr lang="en-US" dirty="0"/>
              <a:t>Dr. Lars Geyer-</a:t>
            </a:r>
            <a:r>
              <a:rPr lang="en-US" dirty="0" err="1"/>
              <a:t>Blaumeiser</a:t>
            </a:r>
            <a:r>
              <a:rPr lang="en-US" dirty="0"/>
              <a:t> (Bosch Software Innovations GmbH)</a:t>
            </a:r>
          </a:p>
        </p:txBody>
      </p:sp>
    </p:spTree>
    <p:extLst>
      <p:ext uri="{BB962C8B-B14F-4D97-AF65-F5344CB8AC3E}">
        <p14:creationId xmlns:p14="http://schemas.microsoft.com/office/powerpoint/2010/main" val="13612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62CFC-BFBD-524F-905F-CF0743E5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OpenADx and other initiatives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13E7CE-9687-5A42-A7D3-45983B9307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Unique </a:t>
            </a:r>
            <a:r>
              <a:rPr lang="de-DE" dirty="0" err="1"/>
              <a:t>Selling</a:t>
            </a:r>
            <a:r>
              <a:rPr lang="de-DE" dirty="0"/>
              <a:t> Point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712C0D2E-41FE-6D46-A3DA-F80C86723CD4}"/>
              </a:ext>
            </a:extLst>
          </p:cNvPr>
          <p:cNvSpPr/>
          <p:nvPr/>
        </p:nvSpPr>
        <p:spPr>
          <a:xfrm>
            <a:off x="846160" y="2279176"/>
            <a:ext cx="2988859" cy="2743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Open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</a:rPr>
              <a:t>Environment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017183E-AC48-6747-8F00-36D31105E88F}"/>
              </a:ext>
            </a:extLst>
          </p:cNvPr>
          <p:cNvSpPr/>
          <p:nvPr/>
        </p:nvSpPr>
        <p:spPr>
          <a:xfrm>
            <a:off x="4519682" y="2279176"/>
            <a:ext cx="2988859" cy="2743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Integrative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9D5AC96A-9B7C-0E41-A6E9-5BB7BF5D80E3}"/>
              </a:ext>
            </a:extLst>
          </p:cNvPr>
          <p:cNvSpPr/>
          <p:nvPr/>
        </p:nvSpPr>
        <p:spPr>
          <a:xfrm>
            <a:off x="8193204" y="2279176"/>
            <a:ext cx="2988859" cy="2743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Focus on</a:t>
            </a:r>
          </a:p>
          <a:p>
            <a:pPr algn="ctr"/>
            <a:r>
              <a:rPr lang="de-DE" sz="3200" dirty="0" err="1">
                <a:solidFill>
                  <a:schemeClr val="tx1"/>
                </a:solidFill>
              </a:rPr>
              <a:t>Organization</a:t>
            </a:r>
            <a:r>
              <a:rPr lang="de-DE" sz="3200" dirty="0">
                <a:solidFill>
                  <a:schemeClr val="tx1"/>
                </a:solidFill>
              </a:rPr>
              <a:t> Needs</a:t>
            </a:r>
          </a:p>
        </p:txBody>
      </p:sp>
    </p:spTree>
    <p:extLst>
      <p:ext uri="{BB962C8B-B14F-4D97-AF65-F5344CB8AC3E}">
        <p14:creationId xmlns:p14="http://schemas.microsoft.com/office/powerpoint/2010/main" val="14813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ihandform: Form 136">
            <a:extLst>
              <a:ext uri="{FF2B5EF4-FFF2-40B4-BE49-F238E27FC236}">
                <a16:creationId xmlns:a16="http://schemas.microsoft.com/office/drawing/2014/main" id="{916E8B95-96E9-4A09-AB64-672D5543E893}"/>
              </a:ext>
            </a:extLst>
          </p:cNvPr>
          <p:cNvSpPr/>
          <p:nvPr/>
        </p:nvSpPr>
        <p:spPr>
          <a:xfrm>
            <a:off x="3106062" y="4138613"/>
            <a:ext cx="9085936" cy="1851660"/>
          </a:xfrm>
          <a:custGeom>
            <a:avLst/>
            <a:gdLst>
              <a:gd name="connsiteX0" fmla="*/ 0 w 9085936"/>
              <a:gd name="connsiteY0" fmla="*/ 0 h 1851660"/>
              <a:gd name="connsiteX1" fmla="*/ 406758 w 9085936"/>
              <a:gd name="connsiteY1" fmla="*/ 0 h 1851660"/>
              <a:gd name="connsiteX2" fmla="*/ 9085936 w 9085936"/>
              <a:gd name="connsiteY2" fmla="*/ 0 h 1851660"/>
              <a:gd name="connsiteX3" fmla="*/ 9085936 w 9085936"/>
              <a:gd name="connsiteY3" fmla="*/ 1851660 h 1851660"/>
              <a:gd name="connsiteX4" fmla="*/ 406758 w 9085936"/>
              <a:gd name="connsiteY4" fmla="*/ 185166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5936" h="1851660">
                <a:moveTo>
                  <a:pt x="0" y="0"/>
                </a:moveTo>
                <a:lnTo>
                  <a:pt x="406758" y="0"/>
                </a:lnTo>
                <a:lnTo>
                  <a:pt x="9085936" y="0"/>
                </a:lnTo>
                <a:lnTo>
                  <a:pt x="9085936" y="1851660"/>
                </a:lnTo>
                <a:lnTo>
                  <a:pt x="406758" y="18516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90500" indent="-1905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>
                <a:solidFill>
                  <a:srgbClr val="31393F"/>
                </a:solidFill>
                <a:latin typeface="+mj-lt"/>
              </a:rPr>
              <a:t>Industry-wide accepted definition of the AD toolchain</a:t>
            </a:r>
          </a:p>
          <a:p>
            <a:pPr marL="190500" indent="-1905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>
                <a:solidFill>
                  <a:srgbClr val="31393F"/>
                </a:solidFill>
                <a:latin typeface="+mj-lt"/>
              </a:rPr>
              <a:t>Foundation for reference architecture</a:t>
            </a:r>
          </a:p>
          <a:p>
            <a:pPr marL="190500" indent="-1905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>
                <a:solidFill>
                  <a:srgbClr val="31393F"/>
                </a:solidFill>
                <a:latin typeface="+mj-lt"/>
              </a:rPr>
              <a:t>Key to ensure efficient implementation and interoperability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C9F2AD-D483-4FC4-8CCD-7B65E456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OpenADx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7C5988-BAE2-4C58-B62B-4E02C4054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Focus: AD Toolchain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A41F8B4D-005D-4170-ABAB-09A321C3516A}"/>
              </a:ext>
            </a:extLst>
          </p:cNvPr>
          <p:cNvSpPr/>
          <p:nvPr/>
        </p:nvSpPr>
        <p:spPr>
          <a:xfrm>
            <a:off x="361949" y="2946364"/>
            <a:ext cx="11442697" cy="658820"/>
          </a:xfrm>
          <a:custGeom>
            <a:avLst/>
            <a:gdLst>
              <a:gd name="connsiteX0" fmla="*/ 0 w 10412413"/>
              <a:gd name="connsiteY0" fmla="*/ 0 h 596900"/>
              <a:gd name="connsiteX1" fmla="*/ 330200 w 10412413"/>
              <a:gd name="connsiteY1" fmla="*/ 0 h 596900"/>
              <a:gd name="connsiteX2" fmla="*/ 330200 w 10412413"/>
              <a:gd name="connsiteY2" fmla="*/ 304800 h 596900"/>
              <a:gd name="connsiteX3" fmla="*/ 10033001 w 10412413"/>
              <a:gd name="connsiteY3" fmla="*/ 304800 h 596900"/>
              <a:gd name="connsiteX4" fmla="*/ 10033001 w 10412413"/>
              <a:gd name="connsiteY4" fmla="*/ 0 h 596900"/>
              <a:gd name="connsiteX5" fmla="*/ 10412413 w 10412413"/>
              <a:gd name="connsiteY5" fmla="*/ 0 h 596900"/>
              <a:gd name="connsiteX6" fmla="*/ 10412413 w 10412413"/>
              <a:gd name="connsiteY6" fmla="*/ 596900 h 596900"/>
              <a:gd name="connsiteX7" fmla="*/ 0 w 10412413"/>
              <a:gd name="connsiteY7" fmla="*/ 59690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8" fmla="*/ 10124441 w 10412413"/>
              <a:gd name="connsiteY8" fmla="*/ 39624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6" fmla="*/ 330200 w 10412413"/>
              <a:gd name="connsiteY6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0" fmla="*/ 10033001 w 10412413"/>
              <a:gd name="connsiteY0" fmla="*/ 6934 h 603834"/>
              <a:gd name="connsiteX1" fmla="*/ 10412413 w 10412413"/>
              <a:gd name="connsiteY1" fmla="*/ 6934 h 603834"/>
              <a:gd name="connsiteX2" fmla="*/ 10412413 w 10412413"/>
              <a:gd name="connsiteY2" fmla="*/ 603834 h 603834"/>
              <a:gd name="connsiteX3" fmla="*/ 0 w 10412413"/>
              <a:gd name="connsiteY3" fmla="*/ 603834 h 603834"/>
              <a:gd name="connsiteX4" fmla="*/ 0 w 10412413"/>
              <a:gd name="connsiteY4" fmla="*/ 6934 h 603834"/>
              <a:gd name="connsiteX5" fmla="*/ 219258 w 10412413"/>
              <a:gd name="connsiteY5" fmla="*/ 0 h 603834"/>
              <a:gd name="connsiteX0" fmla="*/ 10033001 w 10412413"/>
              <a:gd name="connsiteY0" fmla="*/ 2601 h 599501"/>
              <a:gd name="connsiteX1" fmla="*/ 10412413 w 10412413"/>
              <a:gd name="connsiteY1" fmla="*/ 2601 h 599501"/>
              <a:gd name="connsiteX2" fmla="*/ 10412413 w 10412413"/>
              <a:gd name="connsiteY2" fmla="*/ 599501 h 599501"/>
              <a:gd name="connsiteX3" fmla="*/ 0 w 10412413"/>
              <a:gd name="connsiteY3" fmla="*/ 599501 h 599501"/>
              <a:gd name="connsiteX4" fmla="*/ 0 w 10412413"/>
              <a:gd name="connsiteY4" fmla="*/ 2601 h 599501"/>
              <a:gd name="connsiteX5" fmla="*/ 217090 w 10412413"/>
              <a:gd name="connsiteY5" fmla="*/ 0 h 59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2413" h="599501">
                <a:moveTo>
                  <a:pt x="10033001" y="2601"/>
                </a:moveTo>
                <a:lnTo>
                  <a:pt x="10412413" y="2601"/>
                </a:lnTo>
                <a:lnTo>
                  <a:pt x="10412413" y="599501"/>
                </a:lnTo>
                <a:lnTo>
                  <a:pt x="0" y="599501"/>
                </a:lnTo>
                <a:lnTo>
                  <a:pt x="0" y="2601"/>
                </a:lnTo>
                <a:cubicBezTo>
                  <a:pt x="110067" y="2601"/>
                  <a:pt x="107023" y="0"/>
                  <a:pt x="217090" y="0"/>
                </a:cubicBezTo>
              </a:path>
            </a:pathLst>
          </a:cu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1989231-6001-4E39-82F3-216E8DFF7D1B}"/>
              </a:ext>
            </a:extLst>
          </p:cNvPr>
          <p:cNvGrpSpPr/>
          <p:nvPr/>
        </p:nvGrpSpPr>
        <p:grpSpPr>
          <a:xfrm>
            <a:off x="629174" y="2608991"/>
            <a:ext cx="671056" cy="685696"/>
            <a:chOff x="635000" y="2859088"/>
            <a:chExt cx="436563" cy="446087"/>
          </a:xfrm>
        </p:grpSpPr>
        <p:sp>
          <p:nvSpPr>
            <p:cNvPr id="9" name="Oval 287">
              <a:extLst>
                <a:ext uri="{FF2B5EF4-FFF2-40B4-BE49-F238E27FC236}">
                  <a16:creationId xmlns:a16="http://schemas.microsoft.com/office/drawing/2014/main" id="{793613C3-A855-4A4A-A4DF-4DB7D0631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0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B49A47F-E001-452D-987F-5A47700EF2EF}"/>
                </a:ext>
              </a:extLst>
            </p:cNvPr>
            <p:cNvGrpSpPr/>
            <p:nvPr/>
          </p:nvGrpSpPr>
          <p:grpSpPr>
            <a:xfrm>
              <a:off x="679450" y="2901950"/>
              <a:ext cx="350838" cy="357188"/>
              <a:chOff x="679450" y="2901950"/>
              <a:chExt cx="350838" cy="357188"/>
            </a:xfrm>
          </p:grpSpPr>
          <p:sp>
            <p:nvSpPr>
              <p:cNvPr id="11" name="Freeform 295">
                <a:extLst>
                  <a:ext uri="{FF2B5EF4-FFF2-40B4-BE49-F238E27FC236}">
                    <a16:creationId xmlns:a16="http://schemas.microsoft.com/office/drawing/2014/main" id="{6D5582F2-2D8D-4327-A906-A0AEB719B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2973388"/>
                <a:ext cx="57150" cy="60325"/>
              </a:xfrm>
              <a:custGeom>
                <a:avLst/>
                <a:gdLst>
                  <a:gd name="T0" fmla="*/ 36 w 36"/>
                  <a:gd name="T1" fmla="*/ 0 h 38"/>
                  <a:gd name="T2" fmla="*/ 0 w 36"/>
                  <a:gd name="T3" fmla="*/ 0 h 38"/>
                  <a:gd name="T4" fmla="*/ 0 w 36"/>
                  <a:gd name="T5" fmla="*/ 38 h 38"/>
                  <a:gd name="T6" fmla="*/ 11 w 36"/>
                  <a:gd name="T7" fmla="*/ 38 h 38"/>
                  <a:gd name="T8" fmla="*/ 11 w 36"/>
                  <a:gd name="T9" fmla="*/ 20 h 38"/>
                  <a:gd name="T10" fmla="*/ 27 w 36"/>
                  <a:gd name="T11" fmla="*/ 36 h 38"/>
                  <a:gd name="T12" fmla="*/ 34 w 36"/>
                  <a:gd name="T13" fmla="*/ 27 h 38"/>
                  <a:gd name="T14" fmla="*/ 20 w 36"/>
                  <a:gd name="T15" fmla="*/ 13 h 38"/>
                  <a:gd name="T16" fmla="*/ 36 w 36"/>
                  <a:gd name="T17" fmla="*/ 13 h 38"/>
                  <a:gd name="T18" fmla="*/ 36 w 3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36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11" y="38"/>
                    </a:lnTo>
                    <a:lnTo>
                      <a:pt x="11" y="20"/>
                    </a:lnTo>
                    <a:lnTo>
                      <a:pt x="27" y="36"/>
                    </a:lnTo>
                    <a:lnTo>
                      <a:pt x="34" y="27"/>
                    </a:lnTo>
                    <a:lnTo>
                      <a:pt x="20" y="13"/>
                    </a:lnTo>
                    <a:lnTo>
                      <a:pt x="36" y="1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96">
                <a:extLst>
                  <a:ext uri="{FF2B5EF4-FFF2-40B4-BE49-F238E27FC236}">
                    <a16:creationId xmlns:a16="http://schemas.microsoft.com/office/drawing/2014/main" id="{4D4A6703-DC01-4578-9545-D88E68A60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3130550"/>
                <a:ext cx="57150" cy="57150"/>
              </a:xfrm>
              <a:custGeom>
                <a:avLst/>
                <a:gdLst>
                  <a:gd name="T0" fmla="*/ 0 w 36"/>
                  <a:gd name="T1" fmla="*/ 36 h 36"/>
                  <a:gd name="T2" fmla="*/ 36 w 36"/>
                  <a:gd name="T3" fmla="*/ 36 h 36"/>
                  <a:gd name="T4" fmla="*/ 36 w 36"/>
                  <a:gd name="T5" fmla="*/ 0 h 36"/>
                  <a:gd name="T6" fmla="*/ 25 w 36"/>
                  <a:gd name="T7" fmla="*/ 0 h 36"/>
                  <a:gd name="T8" fmla="*/ 25 w 36"/>
                  <a:gd name="T9" fmla="*/ 18 h 36"/>
                  <a:gd name="T10" fmla="*/ 9 w 36"/>
                  <a:gd name="T11" fmla="*/ 2 h 36"/>
                  <a:gd name="T12" fmla="*/ 2 w 36"/>
                  <a:gd name="T13" fmla="*/ 9 h 36"/>
                  <a:gd name="T14" fmla="*/ 16 w 36"/>
                  <a:gd name="T15" fmla="*/ 26 h 36"/>
                  <a:gd name="T16" fmla="*/ 0 w 36"/>
                  <a:gd name="T17" fmla="*/ 26 h 36"/>
                  <a:gd name="T18" fmla="*/ 0 w 36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lnTo>
                      <a:pt x="36" y="36"/>
                    </a:lnTo>
                    <a:lnTo>
                      <a:pt x="36" y="0"/>
                    </a:lnTo>
                    <a:lnTo>
                      <a:pt x="25" y="0"/>
                    </a:lnTo>
                    <a:lnTo>
                      <a:pt x="25" y="18"/>
                    </a:lnTo>
                    <a:lnTo>
                      <a:pt x="9" y="2"/>
                    </a:lnTo>
                    <a:lnTo>
                      <a:pt x="2" y="9"/>
                    </a:lnTo>
                    <a:lnTo>
                      <a:pt x="16" y="26"/>
                    </a:lnTo>
                    <a:lnTo>
                      <a:pt x="0" y="2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97">
                <a:extLst>
                  <a:ext uri="{FF2B5EF4-FFF2-40B4-BE49-F238E27FC236}">
                    <a16:creationId xmlns:a16="http://schemas.microsoft.com/office/drawing/2014/main" id="{946002A3-E07F-4899-9AC2-D305ED7AE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00" y="2908300"/>
                <a:ext cx="22225" cy="19050"/>
              </a:xfrm>
              <a:custGeom>
                <a:avLst/>
                <a:gdLst>
                  <a:gd name="T0" fmla="*/ 8 w 8"/>
                  <a:gd name="T1" fmla="*/ 6 h 7"/>
                  <a:gd name="T2" fmla="*/ 6 w 8"/>
                  <a:gd name="T3" fmla="*/ 0 h 7"/>
                  <a:gd name="T4" fmla="*/ 0 w 8"/>
                  <a:gd name="T5" fmla="*/ 1 h 7"/>
                  <a:gd name="T6" fmla="*/ 2 w 8"/>
                  <a:gd name="T7" fmla="*/ 7 h 7"/>
                  <a:gd name="T8" fmla="*/ 8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6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6" y="6"/>
                      <a:pt x="8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98">
                <a:extLst>
                  <a:ext uri="{FF2B5EF4-FFF2-40B4-BE49-F238E27FC236}">
                    <a16:creationId xmlns:a16="http://schemas.microsoft.com/office/drawing/2014/main" id="{A38FCD98-7FCF-458C-A305-55504B141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3" y="2919413"/>
                <a:ext cx="22225" cy="22225"/>
              </a:xfrm>
              <a:custGeom>
                <a:avLst/>
                <a:gdLst>
                  <a:gd name="T0" fmla="*/ 8 w 8"/>
                  <a:gd name="T1" fmla="*/ 5 h 8"/>
                  <a:gd name="T2" fmla="*/ 6 w 8"/>
                  <a:gd name="T3" fmla="*/ 0 h 8"/>
                  <a:gd name="T4" fmla="*/ 0 w 8"/>
                  <a:gd name="T5" fmla="*/ 3 h 8"/>
                  <a:gd name="T6" fmla="*/ 3 w 8"/>
                  <a:gd name="T7" fmla="*/ 8 h 8"/>
                  <a:gd name="T8" fmla="*/ 8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99">
                <a:extLst>
                  <a:ext uri="{FF2B5EF4-FFF2-40B4-BE49-F238E27FC236}">
                    <a16:creationId xmlns:a16="http://schemas.microsoft.com/office/drawing/2014/main" id="{EE66BF6A-DDB6-49EE-8382-5553CCF64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738" y="2994025"/>
                <a:ext cx="25400" cy="22225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6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6"/>
                      <a:pt x="8" y="4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00">
                <a:extLst>
                  <a:ext uri="{FF2B5EF4-FFF2-40B4-BE49-F238E27FC236}">
                    <a16:creationId xmlns:a16="http://schemas.microsoft.com/office/drawing/2014/main" id="{8BF6364F-D73D-4561-9E3F-66B99B615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88" y="2936875"/>
                <a:ext cx="22225" cy="25400"/>
              </a:xfrm>
              <a:custGeom>
                <a:avLst/>
                <a:gdLst>
                  <a:gd name="T0" fmla="*/ 8 w 8"/>
                  <a:gd name="T1" fmla="*/ 5 h 9"/>
                  <a:gd name="T2" fmla="*/ 5 w 8"/>
                  <a:gd name="T3" fmla="*/ 0 h 9"/>
                  <a:gd name="T4" fmla="*/ 0 w 8"/>
                  <a:gd name="T5" fmla="*/ 4 h 9"/>
                  <a:gd name="T6" fmla="*/ 4 w 8"/>
                  <a:gd name="T7" fmla="*/ 9 h 9"/>
                  <a:gd name="T8" fmla="*/ 8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7" y="7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01">
                <a:extLst>
                  <a:ext uri="{FF2B5EF4-FFF2-40B4-BE49-F238E27FC236}">
                    <a16:creationId xmlns:a16="http://schemas.microsoft.com/office/drawing/2014/main" id="{81A1F4E2-1656-4E1A-98F8-CC381C943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625" y="3027363"/>
                <a:ext cx="22225" cy="20637"/>
              </a:xfrm>
              <a:custGeom>
                <a:avLst/>
                <a:gdLst>
                  <a:gd name="T0" fmla="*/ 8 w 8"/>
                  <a:gd name="T1" fmla="*/ 1 h 7"/>
                  <a:gd name="T2" fmla="*/ 2 w 8"/>
                  <a:gd name="T3" fmla="*/ 0 h 7"/>
                  <a:gd name="T4" fmla="*/ 0 w 8"/>
                  <a:gd name="T5" fmla="*/ 6 h 7"/>
                  <a:gd name="T6" fmla="*/ 6 w 8"/>
                  <a:gd name="T7" fmla="*/ 7 h 7"/>
                  <a:gd name="T8" fmla="*/ 8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0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5"/>
                      <a:pt x="7" y="3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02">
                <a:extLst>
                  <a:ext uri="{FF2B5EF4-FFF2-40B4-BE49-F238E27FC236}">
                    <a16:creationId xmlns:a16="http://schemas.microsoft.com/office/drawing/2014/main" id="{CD8FFF91-3CD3-4646-BFA8-613E7CC47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8" y="2962275"/>
                <a:ext cx="25400" cy="25400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0 h 9"/>
                  <a:gd name="T4" fmla="*/ 0 w 9"/>
                  <a:gd name="T5" fmla="*/ 5 h 9"/>
                  <a:gd name="T6" fmla="*/ 5 w 9"/>
                  <a:gd name="T7" fmla="*/ 9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7"/>
                      <a:pt x="7" y="6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03">
                <a:extLst>
                  <a:ext uri="{FF2B5EF4-FFF2-40B4-BE49-F238E27FC236}">
                    <a16:creationId xmlns:a16="http://schemas.microsoft.com/office/drawing/2014/main" id="{C6E263B0-0297-4187-AB93-3B305104D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063" y="3044825"/>
                <a:ext cx="19050" cy="20637"/>
              </a:xfrm>
              <a:custGeom>
                <a:avLst/>
                <a:gdLst>
                  <a:gd name="T0" fmla="*/ 1 w 7"/>
                  <a:gd name="T1" fmla="*/ 7 h 7"/>
                  <a:gd name="T2" fmla="*/ 7 w 7"/>
                  <a:gd name="T3" fmla="*/ 6 h 7"/>
                  <a:gd name="T4" fmla="*/ 6 w 7"/>
                  <a:gd name="T5" fmla="*/ 0 h 7"/>
                  <a:gd name="T6" fmla="*/ 0 w 7"/>
                  <a:gd name="T7" fmla="*/ 1 h 7"/>
                  <a:gd name="T8" fmla="*/ 1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4"/>
                      <a:pt x="7" y="2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5"/>
                      <a:pt x="1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04">
                <a:extLst>
                  <a:ext uri="{FF2B5EF4-FFF2-40B4-BE49-F238E27FC236}">
                    <a16:creationId xmlns:a16="http://schemas.microsoft.com/office/drawing/2014/main" id="{5ADA18FE-C448-49BA-B7E2-A5E1123C6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538" y="3008313"/>
                <a:ext cx="22225" cy="22225"/>
              </a:xfrm>
              <a:custGeom>
                <a:avLst/>
                <a:gdLst>
                  <a:gd name="T0" fmla="*/ 2 w 8"/>
                  <a:gd name="T1" fmla="*/ 8 h 8"/>
                  <a:gd name="T2" fmla="*/ 8 w 8"/>
                  <a:gd name="T3" fmla="*/ 6 h 8"/>
                  <a:gd name="T4" fmla="*/ 5 w 8"/>
                  <a:gd name="T5" fmla="*/ 0 h 8"/>
                  <a:gd name="T6" fmla="*/ 0 w 8"/>
                  <a:gd name="T7" fmla="*/ 3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1" y="6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05">
                <a:extLst>
                  <a:ext uri="{FF2B5EF4-FFF2-40B4-BE49-F238E27FC236}">
                    <a16:creationId xmlns:a16="http://schemas.microsoft.com/office/drawing/2014/main" id="{B02AB7C5-C924-4F5E-A30F-8C69A5C87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62288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0 w 7"/>
                  <a:gd name="T3" fmla="*/ 0 h 7"/>
                  <a:gd name="T4" fmla="*/ 0 w 7"/>
                  <a:gd name="T5" fmla="*/ 7 h 7"/>
                  <a:gd name="T6" fmla="*/ 0 w 7"/>
                  <a:gd name="T7" fmla="*/ 7 h 7"/>
                  <a:gd name="T8" fmla="*/ 6 w 7"/>
                  <a:gd name="T9" fmla="*/ 7 h 7"/>
                  <a:gd name="T10" fmla="*/ 7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3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06">
                <a:extLst>
                  <a:ext uri="{FF2B5EF4-FFF2-40B4-BE49-F238E27FC236}">
                    <a16:creationId xmlns:a16="http://schemas.microsoft.com/office/drawing/2014/main" id="{0D359460-FA5F-4AF5-9DFC-11127B313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63" y="2976563"/>
                <a:ext cx="22225" cy="25400"/>
              </a:xfrm>
              <a:custGeom>
                <a:avLst/>
                <a:gdLst>
                  <a:gd name="T0" fmla="*/ 3 w 8"/>
                  <a:gd name="T1" fmla="*/ 9 h 9"/>
                  <a:gd name="T2" fmla="*/ 8 w 8"/>
                  <a:gd name="T3" fmla="*/ 5 h 9"/>
                  <a:gd name="T4" fmla="*/ 5 w 8"/>
                  <a:gd name="T5" fmla="*/ 0 h 9"/>
                  <a:gd name="T6" fmla="*/ 0 w 8"/>
                  <a:gd name="T7" fmla="*/ 4 h 9"/>
                  <a:gd name="T8" fmla="*/ 3 w 8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3" y="9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7"/>
                      <a:pt x="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07">
                <a:extLst>
                  <a:ext uri="{FF2B5EF4-FFF2-40B4-BE49-F238E27FC236}">
                    <a16:creationId xmlns:a16="http://schemas.microsoft.com/office/drawing/2014/main" id="{8F560402-6346-428A-A6BB-7EB0AE305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2901950"/>
                <a:ext cx="17463" cy="20637"/>
              </a:xfrm>
              <a:custGeom>
                <a:avLst/>
                <a:gdLst>
                  <a:gd name="T0" fmla="*/ 6 w 6"/>
                  <a:gd name="T1" fmla="*/ 7 h 7"/>
                  <a:gd name="T2" fmla="*/ 6 w 6"/>
                  <a:gd name="T3" fmla="*/ 0 h 7"/>
                  <a:gd name="T4" fmla="*/ 0 w 6"/>
                  <a:gd name="T5" fmla="*/ 1 h 7"/>
                  <a:gd name="T6" fmla="*/ 0 w 6"/>
                  <a:gd name="T7" fmla="*/ 7 h 7"/>
                  <a:gd name="T8" fmla="*/ 6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308">
                <a:extLst>
                  <a:ext uri="{FF2B5EF4-FFF2-40B4-BE49-F238E27FC236}">
                    <a16:creationId xmlns:a16="http://schemas.microsoft.com/office/drawing/2014/main" id="{02F95DFF-2052-44D9-805F-544251616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11475"/>
                <a:ext cx="22225" cy="22225"/>
              </a:xfrm>
              <a:custGeom>
                <a:avLst/>
                <a:gdLst>
                  <a:gd name="T0" fmla="*/ 8 w 8"/>
                  <a:gd name="T1" fmla="*/ 3 h 8"/>
                  <a:gd name="T2" fmla="*/ 2 w 8"/>
                  <a:gd name="T3" fmla="*/ 0 h 8"/>
                  <a:gd name="T4" fmla="*/ 0 w 8"/>
                  <a:gd name="T5" fmla="*/ 6 h 8"/>
                  <a:gd name="T6" fmla="*/ 5 w 8"/>
                  <a:gd name="T7" fmla="*/ 8 h 8"/>
                  <a:gd name="T8" fmla="*/ 8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6" y="2"/>
                      <a:pt x="4" y="1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3" y="8"/>
                      <a:pt x="5" y="8"/>
                    </a:cubicBez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09">
                <a:extLst>
                  <a:ext uri="{FF2B5EF4-FFF2-40B4-BE49-F238E27FC236}">
                    <a16:creationId xmlns:a16="http://schemas.microsoft.com/office/drawing/2014/main" id="{A2CF4AD4-58BA-456C-923D-9AC2A3C27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863" y="2927350"/>
                <a:ext cx="25400" cy="23812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5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7" y="2"/>
                      <a:pt x="5" y="1"/>
                      <a:pt x="3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7"/>
                      <a:pt x="5" y="8"/>
                    </a:cubicBez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10">
                <a:extLst>
                  <a:ext uri="{FF2B5EF4-FFF2-40B4-BE49-F238E27FC236}">
                    <a16:creationId xmlns:a16="http://schemas.microsoft.com/office/drawing/2014/main" id="{12EC52F9-8B02-455A-AD24-B8C4C0660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438" y="2947988"/>
                <a:ext cx="23813" cy="25400"/>
              </a:xfrm>
              <a:custGeom>
                <a:avLst/>
                <a:gdLst>
                  <a:gd name="T0" fmla="*/ 4 w 9"/>
                  <a:gd name="T1" fmla="*/ 9 h 9"/>
                  <a:gd name="T2" fmla="*/ 9 w 9"/>
                  <a:gd name="T3" fmla="*/ 5 h 9"/>
                  <a:gd name="T4" fmla="*/ 4 w 9"/>
                  <a:gd name="T5" fmla="*/ 0 h 9"/>
                  <a:gd name="T6" fmla="*/ 0 w 9"/>
                  <a:gd name="T7" fmla="*/ 5 h 9"/>
                  <a:gd name="T8" fmla="*/ 4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4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11">
                <a:extLst>
                  <a:ext uri="{FF2B5EF4-FFF2-40B4-BE49-F238E27FC236}">
                    <a16:creationId xmlns:a16="http://schemas.microsoft.com/office/drawing/2014/main" id="{C5B2BEBA-74FB-4C7C-8B19-56105F8B6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950" y="2905125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1 w 7"/>
                  <a:gd name="T3" fmla="*/ 0 h 7"/>
                  <a:gd name="T4" fmla="*/ 0 w 7"/>
                  <a:gd name="T5" fmla="*/ 6 h 7"/>
                  <a:gd name="T6" fmla="*/ 6 w 7"/>
                  <a:gd name="T7" fmla="*/ 7 h 7"/>
                  <a:gd name="T8" fmla="*/ 7 w 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4" y="6"/>
                      <a:pt x="6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12">
                <a:extLst>
                  <a:ext uri="{FF2B5EF4-FFF2-40B4-BE49-F238E27FC236}">
                    <a16:creationId xmlns:a16="http://schemas.microsoft.com/office/drawing/2014/main" id="{B1A319D7-E846-4EBD-8441-B87A8A005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98800"/>
                <a:ext cx="19050" cy="20637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0 h 7"/>
                  <a:gd name="T4" fmla="*/ 1 w 7"/>
                  <a:gd name="T5" fmla="*/ 7 h 7"/>
                  <a:gd name="T6" fmla="*/ 7 w 7"/>
                  <a:gd name="T7" fmla="*/ 5 h 7"/>
                  <a:gd name="T8" fmla="*/ 7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5"/>
                      <a:pt x="1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13">
                <a:extLst>
                  <a:ext uri="{FF2B5EF4-FFF2-40B4-BE49-F238E27FC236}">
                    <a16:creationId xmlns:a16="http://schemas.microsoft.com/office/drawing/2014/main" id="{25D65FB9-CA8E-4E75-819D-2784BA683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075" y="3243263"/>
                <a:ext cx="19050" cy="15875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6 h 6"/>
                  <a:gd name="T4" fmla="*/ 7 w 7"/>
                  <a:gd name="T5" fmla="*/ 6 h 6"/>
                  <a:gd name="T6" fmla="*/ 6 w 7"/>
                  <a:gd name="T7" fmla="*/ 0 h 6"/>
                  <a:gd name="T8" fmla="*/ 0 w 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4">
                <a:extLst>
                  <a:ext uri="{FF2B5EF4-FFF2-40B4-BE49-F238E27FC236}">
                    <a16:creationId xmlns:a16="http://schemas.microsoft.com/office/drawing/2014/main" id="{051EC2ED-FB79-4FA6-AEF4-507E2F2CE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8" y="3113088"/>
                <a:ext cx="19050" cy="23812"/>
              </a:xfrm>
              <a:custGeom>
                <a:avLst/>
                <a:gdLst>
                  <a:gd name="T0" fmla="*/ 0 w 7"/>
                  <a:gd name="T1" fmla="*/ 6 h 8"/>
                  <a:gd name="T2" fmla="*/ 6 w 7"/>
                  <a:gd name="T3" fmla="*/ 8 h 8"/>
                  <a:gd name="T4" fmla="*/ 7 w 7"/>
                  <a:gd name="T5" fmla="*/ 2 h 8"/>
                  <a:gd name="T6" fmla="*/ 1 w 7"/>
                  <a:gd name="T7" fmla="*/ 0 h 8"/>
                  <a:gd name="T8" fmla="*/ 0 w 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4"/>
                      <a:pt x="7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15">
                <a:extLst>
                  <a:ext uri="{FF2B5EF4-FFF2-40B4-BE49-F238E27FC236}">
                    <a16:creationId xmlns:a16="http://schemas.microsoft.com/office/drawing/2014/main" id="{FA4DB132-BEBD-4BEB-B91A-951965CF4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413" y="3233738"/>
                <a:ext cx="22225" cy="23812"/>
              </a:xfrm>
              <a:custGeom>
                <a:avLst/>
                <a:gdLst>
                  <a:gd name="T0" fmla="*/ 0 w 8"/>
                  <a:gd name="T1" fmla="*/ 2 h 8"/>
                  <a:gd name="T2" fmla="*/ 1 w 8"/>
                  <a:gd name="T3" fmla="*/ 8 h 8"/>
                  <a:gd name="T4" fmla="*/ 8 w 8"/>
                  <a:gd name="T5" fmla="*/ 6 h 8"/>
                  <a:gd name="T6" fmla="*/ 6 w 8"/>
                  <a:gd name="T7" fmla="*/ 0 h 8"/>
                  <a:gd name="T8" fmla="*/ 0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2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6" y="7"/>
                      <a:pt x="8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16">
                <a:extLst>
                  <a:ext uri="{FF2B5EF4-FFF2-40B4-BE49-F238E27FC236}">
                    <a16:creationId xmlns:a16="http://schemas.microsoft.com/office/drawing/2014/main" id="{DC2C7462-310E-4EF4-934B-023FA4D89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0" y="3176588"/>
                <a:ext cx="25400" cy="23812"/>
              </a:xfrm>
              <a:custGeom>
                <a:avLst/>
                <a:gdLst>
                  <a:gd name="T0" fmla="*/ 0 w 9"/>
                  <a:gd name="T1" fmla="*/ 4 h 8"/>
                  <a:gd name="T2" fmla="*/ 5 w 9"/>
                  <a:gd name="T3" fmla="*/ 8 h 8"/>
                  <a:gd name="T4" fmla="*/ 9 w 9"/>
                  <a:gd name="T5" fmla="*/ 3 h 8"/>
                  <a:gd name="T6" fmla="*/ 4 w 9"/>
                  <a:gd name="T7" fmla="*/ 0 h 8"/>
                  <a:gd name="T8" fmla="*/ 0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4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8" y="5"/>
                      <a:pt x="9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17">
                <a:extLst>
                  <a:ext uri="{FF2B5EF4-FFF2-40B4-BE49-F238E27FC236}">
                    <a16:creationId xmlns:a16="http://schemas.microsoft.com/office/drawing/2014/main" id="{EC63043F-AFC3-464A-9AD2-D82D9783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150" y="3200400"/>
                <a:ext cx="25400" cy="25400"/>
              </a:xfrm>
              <a:custGeom>
                <a:avLst/>
                <a:gdLst>
                  <a:gd name="T0" fmla="*/ 0 w 9"/>
                  <a:gd name="T1" fmla="*/ 4 h 9"/>
                  <a:gd name="T2" fmla="*/ 4 w 9"/>
                  <a:gd name="T3" fmla="*/ 9 h 9"/>
                  <a:gd name="T4" fmla="*/ 9 w 9"/>
                  <a:gd name="T5" fmla="*/ 5 h 9"/>
                  <a:gd name="T6" fmla="*/ 5 w 9"/>
                  <a:gd name="T7" fmla="*/ 0 h 9"/>
                  <a:gd name="T8" fmla="*/ 0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6" y="8"/>
                      <a:pt x="8" y="7"/>
                      <a:pt x="9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18">
                <a:extLst>
                  <a:ext uri="{FF2B5EF4-FFF2-40B4-BE49-F238E27FC236}">
                    <a16:creationId xmlns:a16="http://schemas.microsoft.com/office/drawing/2014/main" id="{AD55A417-1AAF-4562-ACEA-DA0FAF9DB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" y="3219450"/>
                <a:ext cx="25400" cy="25400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9 h 9"/>
                  <a:gd name="T4" fmla="*/ 9 w 9"/>
                  <a:gd name="T5" fmla="*/ 6 h 9"/>
                  <a:gd name="T6" fmla="*/ 5 w 9"/>
                  <a:gd name="T7" fmla="*/ 0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7" y="7"/>
                      <a:pt x="9" y="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19">
                <a:extLst>
                  <a:ext uri="{FF2B5EF4-FFF2-40B4-BE49-F238E27FC236}">
                    <a16:creationId xmlns:a16="http://schemas.microsoft.com/office/drawing/2014/main" id="{667C9DB0-D465-4395-B6C3-91E62F30B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" y="3162300"/>
                <a:ext cx="25400" cy="23812"/>
              </a:xfrm>
              <a:custGeom>
                <a:avLst/>
                <a:gdLst>
                  <a:gd name="T0" fmla="*/ 6 w 9"/>
                  <a:gd name="T1" fmla="*/ 0 h 8"/>
                  <a:gd name="T2" fmla="*/ 0 w 9"/>
                  <a:gd name="T3" fmla="*/ 3 h 8"/>
                  <a:gd name="T4" fmla="*/ 4 w 9"/>
                  <a:gd name="T5" fmla="*/ 8 h 8"/>
                  <a:gd name="T6" fmla="*/ 9 w 9"/>
                  <a:gd name="T7" fmla="*/ 5 h 8"/>
                  <a:gd name="T8" fmla="*/ 6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6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7"/>
                      <a:pt x="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20">
                <a:extLst>
                  <a:ext uri="{FF2B5EF4-FFF2-40B4-BE49-F238E27FC236}">
                    <a16:creationId xmlns:a16="http://schemas.microsoft.com/office/drawing/2014/main" id="{C6DC88DD-C484-4413-AEAD-78DEDF20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48013"/>
                <a:ext cx="22225" cy="23812"/>
              </a:xfrm>
              <a:custGeom>
                <a:avLst/>
                <a:gdLst>
                  <a:gd name="T0" fmla="*/ 0 w 8"/>
                  <a:gd name="T1" fmla="*/ 5 h 8"/>
                  <a:gd name="T2" fmla="*/ 5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8" y="4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21">
                <a:extLst>
                  <a:ext uri="{FF2B5EF4-FFF2-40B4-BE49-F238E27FC236}">
                    <a16:creationId xmlns:a16="http://schemas.microsoft.com/office/drawing/2014/main" id="{B77BE559-1E8A-496B-ACE5-912AD4908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88" y="3130550"/>
                <a:ext cx="23813" cy="23812"/>
              </a:xfrm>
              <a:custGeom>
                <a:avLst/>
                <a:gdLst>
                  <a:gd name="T0" fmla="*/ 6 w 8"/>
                  <a:gd name="T1" fmla="*/ 0 h 8"/>
                  <a:gd name="T2" fmla="*/ 0 w 8"/>
                  <a:gd name="T3" fmla="*/ 2 h 8"/>
                  <a:gd name="T4" fmla="*/ 2 w 8"/>
                  <a:gd name="T5" fmla="*/ 8 h 8"/>
                  <a:gd name="T6" fmla="*/ 8 w 8"/>
                  <a:gd name="T7" fmla="*/ 6 h 8"/>
                  <a:gd name="T8" fmla="*/ 6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22">
                <a:extLst>
                  <a:ext uri="{FF2B5EF4-FFF2-40B4-BE49-F238E27FC236}">
                    <a16:creationId xmlns:a16="http://schemas.microsoft.com/office/drawing/2014/main" id="{A411310A-EE30-442E-AB8A-D21B039D0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" y="3187700"/>
                <a:ext cx="25400" cy="26987"/>
              </a:xfrm>
              <a:custGeom>
                <a:avLst/>
                <a:gdLst>
                  <a:gd name="T0" fmla="*/ 5 w 9"/>
                  <a:gd name="T1" fmla="*/ 0 h 9"/>
                  <a:gd name="T2" fmla="*/ 0 w 9"/>
                  <a:gd name="T3" fmla="*/ 5 h 9"/>
                  <a:gd name="T4" fmla="*/ 5 w 9"/>
                  <a:gd name="T5" fmla="*/ 9 h 9"/>
                  <a:gd name="T6" fmla="*/ 9 w 9"/>
                  <a:gd name="T7" fmla="*/ 5 h 9"/>
                  <a:gd name="T8" fmla="*/ 5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5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23">
                <a:extLst>
                  <a:ext uri="{FF2B5EF4-FFF2-40B4-BE49-F238E27FC236}">
                    <a16:creationId xmlns:a16="http://schemas.microsoft.com/office/drawing/2014/main" id="{4F4C4624-A8E3-4A93-BAA8-B612FD3F4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3082925"/>
                <a:ext cx="20638" cy="15875"/>
              </a:xfrm>
              <a:custGeom>
                <a:avLst/>
                <a:gdLst>
                  <a:gd name="T0" fmla="*/ 1 w 7"/>
                  <a:gd name="T1" fmla="*/ 0 h 6"/>
                  <a:gd name="T2" fmla="*/ 1 w 7"/>
                  <a:gd name="T3" fmla="*/ 0 h 6"/>
                  <a:gd name="T4" fmla="*/ 0 w 7"/>
                  <a:gd name="T5" fmla="*/ 6 h 6"/>
                  <a:gd name="T6" fmla="*/ 6 w 7"/>
                  <a:gd name="T7" fmla="*/ 6 h 6"/>
                  <a:gd name="T8" fmla="*/ 7 w 7"/>
                  <a:gd name="T9" fmla="*/ 0 h 6"/>
                  <a:gd name="T10" fmla="*/ 7 w 7"/>
                  <a:gd name="T11" fmla="*/ 0 h 6"/>
                  <a:gd name="T12" fmla="*/ 1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4"/>
                      <a:pt x="7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24">
                <a:extLst>
                  <a:ext uri="{FF2B5EF4-FFF2-40B4-BE49-F238E27FC236}">
                    <a16:creationId xmlns:a16="http://schemas.microsoft.com/office/drawing/2014/main" id="{A275E746-A1DC-4314-8B36-D9AA8409B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" y="3211513"/>
                <a:ext cx="22225" cy="25400"/>
              </a:xfrm>
              <a:custGeom>
                <a:avLst/>
                <a:gdLst>
                  <a:gd name="T0" fmla="*/ 0 w 8"/>
                  <a:gd name="T1" fmla="*/ 5 h 9"/>
                  <a:gd name="T2" fmla="*/ 5 w 8"/>
                  <a:gd name="T3" fmla="*/ 9 h 9"/>
                  <a:gd name="T4" fmla="*/ 8 w 8"/>
                  <a:gd name="T5" fmla="*/ 3 h 9"/>
                  <a:gd name="T6" fmla="*/ 3 w 8"/>
                  <a:gd name="T7" fmla="*/ 0 h 9"/>
                  <a:gd name="T8" fmla="*/ 0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cubicBezTo>
                      <a:pt x="1" y="7"/>
                      <a:pt x="3" y="8"/>
                      <a:pt x="5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5" y="1"/>
                      <a:pt x="3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25">
                <a:extLst>
                  <a:ext uri="{FF2B5EF4-FFF2-40B4-BE49-F238E27FC236}">
                    <a16:creationId xmlns:a16="http://schemas.microsoft.com/office/drawing/2014/main" id="{D57BD623-8606-4B60-9A7C-6955BAA38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3" y="3240088"/>
                <a:ext cx="22225" cy="19050"/>
              </a:xfrm>
              <a:custGeom>
                <a:avLst/>
                <a:gdLst>
                  <a:gd name="T0" fmla="*/ 0 w 8"/>
                  <a:gd name="T1" fmla="*/ 6 h 7"/>
                  <a:gd name="T2" fmla="*/ 7 w 8"/>
                  <a:gd name="T3" fmla="*/ 7 h 7"/>
                  <a:gd name="T4" fmla="*/ 8 w 8"/>
                  <a:gd name="T5" fmla="*/ 1 h 7"/>
                  <a:gd name="T6" fmla="*/ 2 w 8"/>
                  <a:gd name="T7" fmla="*/ 0 h 7"/>
                  <a:gd name="T8" fmla="*/ 0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6"/>
                    </a:moveTo>
                    <a:cubicBezTo>
                      <a:pt x="3" y="6"/>
                      <a:pt x="5" y="7"/>
                      <a:pt x="7" y="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4" y="0"/>
                      <a:pt x="2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26">
                <a:extLst>
                  <a:ext uri="{FF2B5EF4-FFF2-40B4-BE49-F238E27FC236}">
                    <a16:creationId xmlns:a16="http://schemas.microsoft.com/office/drawing/2014/main" id="{3E55A91E-91DF-4C65-89DE-7D68BC1EE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638" y="3228975"/>
                <a:ext cx="23813" cy="22225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7"/>
                      <a:pt x="6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1"/>
                      <a:pt x="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27">
                <a:extLst>
                  <a:ext uri="{FF2B5EF4-FFF2-40B4-BE49-F238E27FC236}">
                    <a16:creationId xmlns:a16="http://schemas.microsoft.com/office/drawing/2014/main" id="{31CE6F6C-110A-4014-8F8E-42400DEB01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750" y="3019425"/>
                <a:ext cx="120650" cy="125412"/>
              </a:xfrm>
              <a:custGeom>
                <a:avLst/>
                <a:gdLst>
                  <a:gd name="T0" fmla="*/ 43 w 43"/>
                  <a:gd name="T1" fmla="*/ 22 h 44"/>
                  <a:gd name="T2" fmla="*/ 21 w 43"/>
                  <a:gd name="T3" fmla="*/ 0 h 44"/>
                  <a:gd name="T4" fmla="*/ 0 w 43"/>
                  <a:gd name="T5" fmla="*/ 22 h 44"/>
                  <a:gd name="T6" fmla="*/ 21 w 43"/>
                  <a:gd name="T7" fmla="*/ 44 h 44"/>
                  <a:gd name="T8" fmla="*/ 43 w 43"/>
                  <a:gd name="T9" fmla="*/ 22 h 44"/>
                  <a:gd name="T10" fmla="*/ 21 w 43"/>
                  <a:gd name="T11" fmla="*/ 37 h 44"/>
                  <a:gd name="T12" fmla="*/ 6 w 43"/>
                  <a:gd name="T13" fmla="*/ 22 h 44"/>
                  <a:gd name="T14" fmla="*/ 21 w 43"/>
                  <a:gd name="T15" fmla="*/ 6 h 44"/>
                  <a:gd name="T16" fmla="*/ 37 w 43"/>
                  <a:gd name="T17" fmla="*/ 22 h 44"/>
                  <a:gd name="T18" fmla="*/ 21 w 43"/>
                  <a:gd name="T1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cubicBezTo>
                      <a:pt x="43" y="10"/>
                      <a:pt x="33" y="0"/>
                      <a:pt x="21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4"/>
                      <a:pt x="9" y="44"/>
                      <a:pt x="21" y="44"/>
                    </a:cubicBezTo>
                    <a:cubicBezTo>
                      <a:pt x="33" y="44"/>
                      <a:pt x="43" y="34"/>
                      <a:pt x="43" y="22"/>
                    </a:cubicBezTo>
                    <a:close/>
                    <a:moveTo>
                      <a:pt x="21" y="37"/>
                    </a:moveTo>
                    <a:cubicBezTo>
                      <a:pt x="13" y="37"/>
                      <a:pt x="6" y="30"/>
                      <a:pt x="6" y="22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2"/>
                    </a:cubicBezTo>
                    <a:cubicBezTo>
                      <a:pt x="37" y="30"/>
                      <a:pt x="30" y="37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28">
                <a:extLst>
                  <a:ext uri="{FF2B5EF4-FFF2-40B4-BE49-F238E27FC236}">
                    <a16:creationId xmlns:a16="http://schemas.microsoft.com/office/drawing/2014/main" id="{6F8F0463-2C94-43A3-9A15-08AE1CEAE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73388"/>
                <a:ext cx="57150" cy="60325"/>
              </a:xfrm>
              <a:custGeom>
                <a:avLst/>
                <a:gdLst>
                  <a:gd name="T0" fmla="*/ 2 w 36"/>
                  <a:gd name="T1" fmla="*/ 27 h 38"/>
                  <a:gd name="T2" fmla="*/ 9 w 36"/>
                  <a:gd name="T3" fmla="*/ 36 h 38"/>
                  <a:gd name="T4" fmla="*/ 25 w 36"/>
                  <a:gd name="T5" fmla="*/ 20 h 38"/>
                  <a:gd name="T6" fmla="*/ 25 w 36"/>
                  <a:gd name="T7" fmla="*/ 38 h 38"/>
                  <a:gd name="T8" fmla="*/ 36 w 36"/>
                  <a:gd name="T9" fmla="*/ 38 h 38"/>
                  <a:gd name="T10" fmla="*/ 36 w 36"/>
                  <a:gd name="T11" fmla="*/ 0 h 38"/>
                  <a:gd name="T12" fmla="*/ 0 w 36"/>
                  <a:gd name="T13" fmla="*/ 0 h 38"/>
                  <a:gd name="T14" fmla="*/ 0 w 36"/>
                  <a:gd name="T15" fmla="*/ 13 h 38"/>
                  <a:gd name="T16" fmla="*/ 16 w 36"/>
                  <a:gd name="T17" fmla="*/ 13 h 38"/>
                  <a:gd name="T18" fmla="*/ 2 w 36"/>
                  <a:gd name="T1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2" y="27"/>
                    </a:moveTo>
                    <a:lnTo>
                      <a:pt x="9" y="36"/>
                    </a:lnTo>
                    <a:lnTo>
                      <a:pt x="25" y="20"/>
                    </a:lnTo>
                    <a:lnTo>
                      <a:pt x="25" y="38"/>
                    </a:lnTo>
                    <a:lnTo>
                      <a:pt x="36" y="38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6" y="13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29">
                <a:extLst>
                  <a:ext uri="{FF2B5EF4-FFF2-40B4-BE49-F238E27FC236}">
                    <a16:creationId xmlns:a16="http://schemas.microsoft.com/office/drawing/2014/main" id="{3589E51A-8084-4A10-B43B-982CE875C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3130550"/>
                <a:ext cx="57150" cy="57150"/>
              </a:xfrm>
              <a:custGeom>
                <a:avLst/>
                <a:gdLst>
                  <a:gd name="T0" fmla="*/ 34 w 36"/>
                  <a:gd name="T1" fmla="*/ 9 h 36"/>
                  <a:gd name="T2" fmla="*/ 27 w 36"/>
                  <a:gd name="T3" fmla="*/ 2 h 36"/>
                  <a:gd name="T4" fmla="*/ 11 w 36"/>
                  <a:gd name="T5" fmla="*/ 18 h 36"/>
                  <a:gd name="T6" fmla="*/ 11 w 36"/>
                  <a:gd name="T7" fmla="*/ 0 h 36"/>
                  <a:gd name="T8" fmla="*/ 0 w 36"/>
                  <a:gd name="T9" fmla="*/ 0 h 36"/>
                  <a:gd name="T10" fmla="*/ 0 w 36"/>
                  <a:gd name="T11" fmla="*/ 36 h 36"/>
                  <a:gd name="T12" fmla="*/ 36 w 36"/>
                  <a:gd name="T13" fmla="*/ 36 h 36"/>
                  <a:gd name="T14" fmla="*/ 36 w 36"/>
                  <a:gd name="T15" fmla="*/ 26 h 36"/>
                  <a:gd name="T16" fmla="*/ 20 w 36"/>
                  <a:gd name="T17" fmla="*/ 26 h 36"/>
                  <a:gd name="T18" fmla="*/ 34 w 36"/>
                  <a:gd name="T19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34" y="9"/>
                    </a:moveTo>
                    <a:lnTo>
                      <a:pt x="27" y="2"/>
                    </a:lnTo>
                    <a:lnTo>
                      <a:pt x="11" y="18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36" y="36"/>
                    </a:lnTo>
                    <a:lnTo>
                      <a:pt x="36" y="26"/>
                    </a:lnTo>
                    <a:lnTo>
                      <a:pt x="20" y="26"/>
                    </a:lnTo>
                    <a:lnTo>
                      <a:pt x="3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08AFDEE-6362-472F-BBE1-C3F31B5197D8}"/>
              </a:ext>
            </a:extLst>
          </p:cNvPr>
          <p:cNvGrpSpPr/>
          <p:nvPr/>
        </p:nvGrpSpPr>
        <p:grpSpPr>
          <a:xfrm>
            <a:off x="3174604" y="2608991"/>
            <a:ext cx="673496" cy="685696"/>
            <a:chOff x="1958975" y="2859088"/>
            <a:chExt cx="438150" cy="446087"/>
          </a:xfrm>
        </p:grpSpPr>
        <p:sp>
          <p:nvSpPr>
            <p:cNvPr id="47" name="Oval 288">
              <a:extLst>
                <a:ext uri="{FF2B5EF4-FFF2-40B4-BE49-F238E27FC236}">
                  <a16:creationId xmlns:a16="http://schemas.microsoft.com/office/drawing/2014/main" id="{405C970E-E264-4AEB-BC25-E9A4D784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5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88F7E4D0-2831-4B54-A8FD-CDCF9F636A44}"/>
                </a:ext>
              </a:extLst>
            </p:cNvPr>
            <p:cNvGrpSpPr/>
            <p:nvPr/>
          </p:nvGrpSpPr>
          <p:grpSpPr>
            <a:xfrm>
              <a:off x="2030413" y="2908300"/>
              <a:ext cx="296863" cy="303213"/>
              <a:chOff x="2030413" y="2908300"/>
              <a:chExt cx="296863" cy="303213"/>
            </a:xfrm>
          </p:grpSpPr>
          <p:sp>
            <p:nvSpPr>
              <p:cNvPr id="49" name="Freeform 330">
                <a:extLst>
                  <a:ext uri="{FF2B5EF4-FFF2-40B4-BE49-F238E27FC236}">
                    <a16:creationId xmlns:a16="http://schemas.microsoft.com/office/drawing/2014/main" id="{C3FD5B8C-88D6-4834-B01B-6A1B4FCFE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4863" y="2908300"/>
                <a:ext cx="206375" cy="136525"/>
              </a:xfrm>
              <a:custGeom>
                <a:avLst/>
                <a:gdLst>
                  <a:gd name="T0" fmla="*/ 2 w 74"/>
                  <a:gd name="T1" fmla="*/ 20 h 48"/>
                  <a:gd name="T2" fmla="*/ 13 w 74"/>
                  <a:gd name="T3" fmla="*/ 24 h 48"/>
                  <a:gd name="T4" fmla="*/ 13 w 74"/>
                  <a:gd name="T5" fmla="*/ 39 h 48"/>
                  <a:gd name="T6" fmla="*/ 18 w 74"/>
                  <a:gd name="T7" fmla="*/ 45 h 48"/>
                  <a:gd name="T8" fmla="*/ 37 w 74"/>
                  <a:gd name="T9" fmla="*/ 48 h 48"/>
                  <a:gd name="T10" fmla="*/ 56 w 74"/>
                  <a:gd name="T11" fmla="*/ 45 h 48"/>
                  <a:gd name="T12" fmla="*/ 61 w 74"/>
                  <a:gd name="T13" fmla="*/ 39 h 48"/>
                  <a:gd name="T14" fmla="*/ 61 w 74"/>
                  <a:gd name="T15" fmla="*/ 24 h 48"/>
                  <a:gd name="T16" fmla="*/ 72 w 74"/>
                  <a:gd name="T17" fmla="*/ 20 h 48"/>
                  <a:gd name="T18" fmla="*/ 74 w 74"/>
                  <a:gd name="T19" fmla="*/ 17 h 48"/>
                  <a:gd name="T20" fmla="*/ 72 w 74"/>
                  <a:gd name="T21" fmla="*/ 14 h 48"/>
                  <a:gd name="T22" fmla="*/ 38 w 74"/>
                  <a:gd name="T23" fmla="*/ 0 h 48"/>
                  <a:gd name="T24" fmla="*/ 36 w 74"/>
                  <a:gd name="T25" fmla="*/ 0 h 48"/>
                  <a:gd name="T26" fmla="*/ 2 w 74"/>
                  <a:gd name="T27" fmla="*/ 14 h 48"/>
                  <a:gd name="T28" fmla="*/ 0 w 74"/>
                  <a:gd name="T29" fmla="*/ 17 h 48"/>
                  <a:gd name="T30" fmla="*/ 2 w 74"/>
                  <a:gd name="T31" fmla="*/ 20 h 48"/>
                  <a:gd name="T32" fmla="*/ 54 w 74"/>
                  <a:gd name="T33" fmla="*/ 39 h 48"/>
                  <a:gd name="T34" fmla="*/ 54 w 74"/>
                  <a:gd name="T35" fmla="*/ 39 h 48"/>
                  <a:gd name="T36" fmla="*/ 20 w 74"/>
                  <a:gd name="T37" fmla="*/ 39 h 48"/>
                  <a:gd name="T38" fmla="*/ 20 w 74"/>
                  <a:gd name="T39" fmla="*/ 39 h 48"/>
                  <a:gd name="T40" fmla="*/ 20 w 74"/>
                  <a:gd name="T41" fmla="*/ 27 h 48"/>
                  <a:gd name="T42" fmla="*/ 36 w 74"/>
                  <a:gd name="T43" fmla="*/ 34 h 48"/>
                  <a:gd name="T44" fmla="*/ 37 w 74"/>
                  <a:gd name="T45" fmla="*/ 34 h 48"/>
                  <a:gd name="T46" fmla="*/ 38 w 74"/>
                  <a:gd name="T47" fmla="*/ 34 h 48"/>
                  <a:gd name="T48" fmla="*/ 54 w 74"/>
                  <a:gd name="T49" fmla="*/ 27 h 48"/>
                  <a:gd name="T50" fmla="*/ 54 w 74"/>
                  <a:gd name="T51" fmla="*/ 39 h 48"/>
                  <a:gd name="T52" fmla="*/ 37 w 74"/>
                  <a:gd name="T53" fmla="*/ 7 h 48"/>
                  <a:gd name="T54" fmla="*/ 62 w 74"/>
                  <a:gd name="T55" fmla="*/ 17 h 48"/>
                  <a:gd name="T56" fmla="*/ 37 w 74"/>
                  <a:gd name="T57" fmla="*/ 27 h 48"/>
                  <a:gd name="T58" fmla="*/ 12 w 74"/>
                  <a:gd name="T59" fmla="*/ 17 h 48"/>
                  <a:gd name="T60" fmla="*/ 37 w 74"/>
                  <a:gd name="T61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48">
                    <a:moveTo>
                      <a:pt x="2" y="20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42"/>
                      <a:pt x="15" y="44"/>
                      <a:pt x="18" y="45"/>
                    </a:cubicBezTo>
                    <a:cubicBezTo>
                      <a:pt x="24" y="47"/>
                      <a:pt x="30" y="48"/>
                      <a:pt x="37" y="48"/>
                    </a:cubicBezTo>
                    <a:cubicBezTo>
                      <a:pt x="43" y="48"/>
                      <a:pt x="50" y="47"/>
                      <a:pt x="56" y="45"/>
                    </a:cubicBezTo>
                    <a:cubicBezTo>
                      <a:pt x="59" y="44"/>
                      <a:pt x="61" y="42"/>
                      <a:pt x="61" y="39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3" y="19"/>
                      <a:pt x="74" y="18"/>
                      <a:pt x="74" y="17"/>
                    </a:cubicBezTo>
                    <a:cubicBezTo>
                      <a:pt x="74" y="16"/>
                      <a:pt x="73" y="14"/>
                      <a:pt x="72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6" y="0"/>
                      <a:pt x="36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6"/>
                      <a:pt x="0" y="17"/>
                    </a:cubicBezTo>
                    <a:cubicBezTo>
                      <a:pt x="0" y="18"/>
                      <a:pt x="1" y="19"/>
                      <a:pt x="2" y="20"/>
                    </a:cubicBezTo>
                    <a:close/>
                    <a:moveTo>
                      <a:pt x="54" y="39"/>
                    </a:moveTo>
                    <a:cubicBezTo>
                      <a:pt x="54" y="39"/>
                      <a:pt x="54" y="39"/>
                      <a:pt x="54" y="39"/>
                    </a:cubicBezTo>
                    <a:cubicBezTo>
                      <a:pt x="43" y="42"/>
                      <a:pt x="31" y="42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7" y="34"/>
                      <a:pt x="37" y="34"/>
                    </a:cubicBezTo>
                    <a:cubicBezTo>
                      <a:pt x="37" y="34"/>
                      <a:pt x="38" y="34"/>
                      <a:pt x="38" y="34"/>
                    </a:cubicBezTo>
                    <a:cubicBezTo>
                      <a:pt x="54" y="27"/>
                      <a:pt x="54" y="27"/>
                      <a:pt x="54" y="27"/>
                    </a:cubicBezTo>
                    <a:lnTo>
                      <a:pt x="54" y="39"/>
                    </a:lnTo>
                    <a:close/>
                    <a:moveTo>
                      <a:pt x="37" y="7"/>
                    </a:moveTo>
                    <a:cubicBezTo>
                      <a:pt x="62" y="17"/>
                      <a:pt x="62" y="17"/>
                      <a:pt x="62" y="1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12" y="17"/>
                      <a:pt x="12" y="17"/>
                      <a:pt x="12" y="17"/>
                    </a:cubicBez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31">
                <a:extLst>
                  <a:ext uri="{FF2B5EF4-FFF2-40B4-BE49-F238E27FC236}">
                    <a16:creationId xmlns:a16="http://schemas.microsoft.com/office/drawing/2014/main" id="{30077CB2-FBC8-4EE3-9115-D85C402E4F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0413" y="3059113"/>
                <a:ext cx="296863" cy="152400"/>
              </a:xfrm>
              <a:custGeom>
                <a:avLst/>
                <a:gdLst>
                  <a:gd name="T0" fmla="*/ 94 w 106"/>
                  <a:gd name="T1" fmla="*/ 23 h 53"/>
                  <a:gd name="T2" fmla="*/ 94 w 106"/>
                  <a:gd name="T3" fmla="*/ 6 h 53"/>
                  <a:gd name="T4" fmla="*/ 56 w 106"/>
                  <a:gd name="T5" fmla="*/ 6 h 53"/>
                  <a:gd name="T6" fmla="*/ 56 w 106"/>
                  <a:gd name="T7" fmla="*/ 0 h 53"/>
                  <a:gd name="T8" fmla="*/ 50 w 106"/>
                  <a:gd name="T9" fmla="*/ 0 h 53"/>
                  <a:gd name="T10" fmla="*/ 50 w 106"/>
                  <a:gd name="T11" fmla="*/ 6 h 53"/>
                  <a:gd name="T12" fmla="*/ 11 w 106"/>
                  <a:gd name="T13" fmla="*/ 6 h 53"/>
                  <a:gd name="T14" fmla="*/ 11 w 106"/>
                  <a:gd name="T15" fmla="*/ 23 h 53"/>
                  <a:gd name="T16" fmla="*/ 0 w 106"/>
                  <a:gd name="T17" fmla="*/ 38 h 53"/>
                  <a:gd name="T18" fmla="*/ 15 w 106"/>
                  <a:gd name="T19" fmla="*/ 53 h 53"/>
                  <a:gd name="T20" fmla="*/ 30 w 106"/>
                  <a:gd name="T21" fmla="*/ 38 h 53"/>
                  <a:gd name="T22" fmla="*/ 18 w 106"/>
                  <a:gd name="T23" fmla="*/ 23 h 53"/>
                  <a:gd name="T24" fmla="*/ 18 w 106"/>
                  <a:gd name="T25" fmla="*/ 13 h 53"/>
                  <a:gd name="T26" fmla="*/ 50 w 106"/>
                  <a:gd name="T27" fmla="*/ 13 h 53"/>
                  <a:gd name="T28" fmla="*/ 50 w 106"/>
                  <a:gd name="T29" fmla="*/ 23 h 53"/>
                  <a:gd name="T30" fmla="*/ 38 w 106"/>
                  <a:gd name="T31" fmla="*/ 23 h 53"/>
                  <a:gd name="T32" fmla="*/ 38 w 106"/>
                  <a:gd name="T33" fmla="*/ 53 h 53"/>
                  <a:gd name="T34" fmla="*/ 68 w 106"/>
                  <a:gd name="T35" fmla="*/ 53 h 53"/>
                  <a:gd name="T36" fmla="*/ 68 w 106"/>
                  <a:gd name="T37" fmla="*/ 23 h 53"/>
                  <a:gd name="T38" fmla="*/ 56 w 106"/>
                  <a:gd name="T39" fmla="*/ 23 h 53"/>
                  <a:gd name="T40" fmla="*/ 56 w 106"/>
                  <a:gd name="T41" fmla="*/ 13 h 53"/>
                  <a:gd name="T42" fmla="*/ 88 w 106"/>
                  <a:gd name="T43" fmla="*/ 13 h 53"/>
                  <a:gd name="T44" fmla="*/ 88 w 106"/>
                  <a:gd name="T45" fmla="*/ 23 h 53"/>
                  <a:gd name="T46" fmla="*/ 76 w 106"/>
                  <a:gd name="T47" fmla="*/ 38 h 53"/>
                  <a:gd name="T48" fmla="*/ 91 w 106"/>
                  <a:gd name="T49" fmla="*/ 53 h 53"/>
                  <a:gd name="T50" fmla="*/ 106 w 106"/>
                  <a:gd name="T51" fmla="*/ 38 h 53"/>
                  <a:gd name="T52" fmla="*/ 94 w 106"/>
                  <a:gd name="T53" fmla="*/ 23 h 53"/>
                  <a:gd name="T54" fmla="*/ 23 w 106"/>
                  <a:gd name="T55" fmla="*/ 38 h 53"/>
                  <a:gd name="T56" fmla="*/ 15 w 106"/>
                  <a:gd name="T57" fmla="*/ 46 h 53"/>
                  <a:gd name="T58" fmla="*/ 7 w 106"/>
                  <a:gd name="T59" fmla="*/ 38 h 53"/>
                  <a:gd name="T60" fmla="*/ 15 w 106"/>
                  <a:gd name="T61" fmla="*/ 30 h 53"/>
                  <a:gd name="T62" fmla="*/ 23 w 106"/>
                  <a:gd name="T63" fmla="*/ 38 h 53"/>
                  <a:gd name="T64" fmla="*/ 61 w 106"/>
                  <a:gd name="T65" fmla="*/ 46 h 53"/>
                  <a:gd name="T66" fmla="*/ 45 w 106"/>
                  <a:gd name="T67" fmla="*/ 46 h 53"/>
                  <a:gd name="T68" fmla="*/ 45 w 106"/>
                  <a:gd name="T69" fmla="*/ 30 h 53"/>
                  <a:gd name="T70" fmla="*/ 61 w 106"/>
                  <a:gd name="T71" fmla="*/ 30 h 53"/>
                  <a:gd name="T72" fmla="*/ 61 w 106"/>
                  <a:gd name="T73" fmla="*/ 46 h 53"/>
                  <a:gd name="T74" fmla="*/ 91 w 106"/>
                  <a:gd name="T75" fmla="*/ 46 h 53"/>
                  <a:gd name="T76" fmla="*/ 83 w 106"/>
                  <a:gd name="T77" fmla="*/ 38 h 53"/>
                  <a:gd name="T78" fmla="*/ 91 w 106"/>
                  <a:gd name="T79" fmla="*/ 30 h 53"/>
                  <a:gd name="T80" fmla="*/ 99 w 106"/>
                  <a:gd name="T81" fmla="*/ 38 h 53"/>
                  <a:gd name="T82" fmla="*/ 91 w 106"/>
                  <a:gd name="T8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53">
                    <a:moveTo>
                      <a:pt x="94" y="23"/>
                    </a:moveTo>
                    <a:cubicBezTo>
                      <a:pt x="94" y="6"/>
                      <a:pt x="94" y="6"/>
                      <a:pt x="94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5" y="25"/>
                      <a:pt x="0" y="31"/>
                      <a:pt x="0" y="38"/>
                    </a:cubicBezTo>
                    <a:cubicBezTo>
                      <a:pt x="0" y="46"/>
                      <a:pt x="7" y="53"/>
                      <a:pt x="15" y="53"/>
                    </a:cubicBezTo>
                    <a:cubicBezTo>
                      <a:pt x="23" y="53"/>
                      <a:pt x="30" y="46"/>
                      <a:pt x="30" y="38"/>
                    </a:cubicBezTo>
                    <a:cubicBezTo>
                      <a:pt x="30" y="31"/>
                      <a:pt x="25" y="25"/>
                      <a:pt x="18" y="2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1" y="25"/>
                      <a:pt x="76" y="31"/>
                      <a:pt x="76" y="38"/>
                    </a:cubicBezTo>
                    <a:cubicBezTo>
                      <a:pt x="76" y="46"/>
                      <a:pt x="83" y="53"/>
                      <a:pt x="91" y="53"/>
                    </a:cubicBezTo>
                    <a:cubicBezTo>
                      <a:pt x="99" y="53"/>
                      <a:pt x="106" y="46"/>
                      <a:pt x="106" y="38"/>
                    </a:cubicBezTo>
                    <a:cubicBezTo>
                      <a:pt x="106" y="31"/>
                      <a:pt x="101" y="25"/>
                      <a:pt x="94" y="23"/>
                    </a:cubicBezTo>
                    <a:close/>
                    <a:moveTo>
                      <a:pt x="23" y="38"/>
                    </a:moveTo>
                    <a:cubicBezTo>
                      <a:pt x="23" y="42"/>
                      <a:pt x="19" y="46"/>
                      <a:pt x="15" y="46"/>
                    </a:cubicBezTo>
                    <a:cubicBezTo>
                      <a:pt x="10" y="46"/>
                      <a:pt x="7" y="42"/>
                      <a:pt x="7" y="38"/>
                    </a:cubicBezTo>
                    <a:cubicBezTo>
                      <a:pt x="7" y="33"/>
                      <a:pt x="10" y="30"/>
                      <a:pt x="15" y="30"/>
                    </a:cubicBezTo>
                    <a:cubicBezTo>
                      <a:pt x="19" y="30"/>
                      <a:pt x="23" y="33"/>
                      <a:pt x="23" y="38"/>
                    </a:cubicBezTo>
                    <a:close/>
                    <a:moveTo>
                      <a:pt x="61" y="46"/>
                    </a:move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61" y="30"/>
                      <a:pt x="61" y="30"/>
                      <a:pt x="61" y="30"/>
                    </a:cubicBezTo>
                    <a:lnTo>
                      <a:pt x="61" y="46"/>
                    </a:lnTo>
                    <a:close/>
                    <a:moveTo>
                      <a:pt x="91" y="46"/>
                    </a:moveTo>
                    <a:cubicBezTo>
                      <a:pt x="87" y="46"/>
                      <a:pt x="83" y="42"/>
                      <a:pt x="83" y="38"/>
                    </a:cubicBezTo>
                    <a:cubicBezTo>
                      <a:pt x="83" y="33"/>
                      <a:pt x="87" y="30"/>
                      <a:pt x="91" y="30"/>
                    </a:cubicBezTo>
                    <a:cubicBezTo>
                      <a:pt x="96" y="30"/>
                      <a:pt x="99" y="33"/>
                      <a:pt x="99" y="38"/>
                    </a:cubicBezTo>
                    <a:cubicBezTo>
                      <a:pt x="99" y="42"/>
                      <a:pt x="96" y="46"/>
                      <a:pt x="91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6362596-5C09-43EB-9C10-C31B1984FEFD}"/>
              </a:ext>
            </a:extLst>
          </p:cNvPr>
          <p:cNvGrpSpPr/>
          <p:nvPr/>
        </p:nvGrpSpPr>
        <p:grpSpPr>
          <a:xfrm>
            <a:off x="4448713" y="2608991"/>
            <a:ext cx="671056" cy="685696"/>
            <a:chOff x="3284538" y="2859088"/>
            <a:chExt cx="436563" cy="446087"/>
          </a:xfrm>
        </p:grpSpPr>
        <p:sp>
          <p:nvSpPr>
            <p:cNvPr id="52" name="Oval 289">
              <a:extLst>
                <a:ext uri="{FF2B5EF4-FFF2-40B4-BE49-F238E27FC236}">
                  <a16:creationId xmlns:a16="http://schemas.microsoft.com/office/drawing/2014/main" id="{1C31A5E2-DC05-4E55-823A-96AAEDD06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A19DD232-7AB9-4659-99F6-D34CD92C3475}"/>
                </a:ext>
              </a:extLst>
            </p:cNvPr>
            <p:cNvGrpSpPr/>
            <p:nvPr/>
          </p:nvGrpSpPr>
          <p:grpSpPr>
            <a:xfrm>
              <a:off x="3362325" y="2968625"/>
              <a:ext cx="277813" cy="228600"/>
              <a:chOff x="3362325" y="2968625"/>
              <a:chExt cx="277813" cy="228600"/>
            </a:xfrm>
          </p:grpSpPr>
          <p:sp>
            <p:nvSpPr>
              <p:cNvPr id="54" name="Freeform 332">
                <a:extLst>
                  <a:ext uri="{FF2B5EF4-FFF2-40B4-BE49-F238E27FC236}">
                    <a16:creationId xmlns:a16="http://schemas.microsoft.com/office/drawing/2014/main" id="{9A39B135-199D-4A2E-AB31-E36725E5CA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2325" y="2968625"/>
                <a:ext cx="277813" cy="228600"/>
              </a:xfrm>
              <a:custGeom>
                <a:avLst/>
                <a:gdLst>
                  <a:gd name="T0" fmla="*/ 92 w 99"/>
                  <a:gd name="T1" fmla="*/ 0 h 80"/>
                  <a:gd name="T2" fmla="*/ 7 w 99"/>
                  <a:gd name="T3" fmla="*/ 0 h 80"/>
                  <a:gd name="T4" fmla="*/ 0 w 99"/>
                  <a:gd name="T5" fmla="*/ 7 h 80"/>
                  <a:gd name="T6" fmla="*/ 0 w 99"/>
                  <a:gd name="T7" fmla="*/ 72 h 80"/>
                  <a:gd name="T8" fmla="*/ 7 w 99"/>
                  <a:gd name="T9" fmla="*/ 80 h 80"/>
                  <a:gd name="T10" fmla="*/ 92 w 99"/>
                  <a:gd name="T11" fmla="*/ 80 h 80"/>
                  <a:gd name="T12" fmla="*/ 99 w 99"/>
                  <a:gd name="T13" fmla="*/ 72 h 80"/>
                  <a:gd name="T14" fmla="*/ 99 w 99"/>
                  <a:gd name="T15" fmla="*/ 7 h 80"/>
                  <a:gd name="T16" fmla="*/ 92 w 99"/>
                  <a:gd name="T17" fmla="*/ 0 h 80"/>
                  <a:gd name="T18" fmla="*/ 7 w 99"/>
                  <a:gd name="T19" fmla="*/ 5 h 80"/>
                  <a:gd name="T20" fmla="*/ 92 w 99"/>
                  <a:gd name="T21" fmla="*/ 5 h 80"/>
                  <a:gd name="T22" fmla="*/ 94 w 99"/>
                  <a:gd name="T23" fmla="*/ 7 h 80"/>
                  <a:gd name="T24" fmla="*/ 94 w 99"/>
                  <a:gd name="T25" fmla="*/ 17 h 80"/>
                  <a:gd name="T26" fmla="*/ 5 w 99"/>
                  <a:gd name="T27" fmla="*/ 17 h 80"/>
                  <a:gd name="T28" fmla="*/ 5 w 99"/>
                  <a:gd name="T29" fmla="*/ 7 h 80"/>
                  <a:gd name="T30" fmla="*/ 7 w 99"/>
                  <a:gd name="T31" fmla="*/ 5 h 80"/>
                  <a:gd name="T32" fmla="*/ 92 w 99"/>
                  <a:gd name="T33" fmla="*/ 75 h 80"/>
                  <a:gd name="T34" fmla="*/ 7 w 99"/>
                  <a:gd name="T35" fmla="*/ 75 h 80"/>
                  <a:gd name="T36" fmla="*/ 5 w 99"/>
                  <a:gd name="T37" fmla="*/ 72 h 80"/>
                  <a:gd name="T38" fmla="*/ 5 w 99"/>
                  <a:gd name="T39" fmla="*/ 22 h 80"/>
                  <a:gd name="T40" fmla="*/ 94 w 99"/>
                  <a:gd name="T41" fmla="*/ 22 h 80"/>
                  <a:gd name="T42" fmla="*/ 94 w 99"/>
                  <a:gd name="T43" fmla="*/ 72 h 80"/>
                  <a:gd name="T44" fmla="*/ 92 w 99"/>
                  <a:gd name="T45" fmla="*/ 7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80">
                    <a:moveTo>
                      <a:pt x="9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7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6" y="80"/>
                      <a:pt x="99" y="76"/>
                      <a:pt x="99" y="72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3"/>
                      <a:pt x="96" y="0"/>
                      <a:pt x="92" y="0"/>
                    </a:cubicBezTo>
                    <a:close/>
                    <a:moveTo>
                      <a:pt x="7" y="5"/>
                    </a:moveTo>
                    <a:cubicBezTo>
                      <a:pt x="92" y="5"/>
                      <a:pt x="92" y="5"/>
                      <a:pt x="92" y="5"/>
                    </a:cubicBezTo>
                    <a:cubicBezTo>
                      <a:pt x="93" y="5"/>
                      <a:pt x="94" y="6"/>
                      <a:pt x="94" y="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lose/>
                    <a:moveTo>
                      <a:pt x="92" y="75"/>
                    </a:moveTo>
                    <a:cubicBezTo>
                      <a:pt x="7" y="75"/>
                      <a:pt x="7" y="75"/>
                      <a:pt x="7" y="75"/>
                    </a:cubicBezTo>
                    <a:cubicBezTo>
                      <a:pt x="6" y="75"/>
                      <a:pt x="5" y="74"/>
                      <a:pt x="5" y="7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4" y="74"/>
                      <a:pt x="93" y="75"/>
                      <a:pt x="92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33">
                <a:extLst>
                  <a:ext uri="{FF2B5EF4-FFF2-40B4-BE49-F238E27FC236}">
                    <a16:creationId xmlns:a16="http://schemas.microsoft.com/office/drawing/2014/main" id="{D6C55031-DEDF-4BB3-A794-3409BC1E7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138" y="2994025"/>
                <a:ext cx="12700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334">
                <a:extLst>
                  <a:ext uri="{FF2B5EF4-FFF2-40B4-BE49-F238E27FC236}">
                    <a16:creationId xmlns:a16="http://schemas.microsoft.com/office/drawing/2014/main" id="{A6BE1010-A665-4E51-A9AC-ADF74814C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335">
                <a:extLst>
                  <a:ext uri="{FF2B5EF4-FFF2-40B4-BE49-F238E27FC236}">
                    <a16:creationId xmlns:a16="http://schemas.microsoft.com/office/drawing/2014/main" id="{0AC9C43B-CF26-4B2B-B3A7-6C17FCA0A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3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336">
                <a:extLst>
                  <a:ext uri="{FF2B5EF4-FFF2-40B4-BE49-F238E27FC236}">
                    <a16:creationId xmlns:a16="http://schemas.microsoft.com/office/drawing/2014/main" id="{07A59266-A598-46B1-9D85-1D5A44DE5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40075"/>
                <a:ext cx="460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337">
                <a:extLst>
                  <a:ext uri="{FF2B5EF4-FFF2-40B4-BE49-F238E27FC236}">
                    <a16:creationId xmlns:a16="http://schemas.microsoft.com/office/drawing/2014/main" id="{E80125AB-46A3-467F-8CDB-572F38D6D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0515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338">
                <a:extLst>
                  <a:ext uri="{FF2B5EF4-FFF2-40B4-BE49-F238E27FC236}">
                    <a16:creationId xmlns:a16="http://schemas.microsoft.com/office/drawing/2014/main" id="{E7F77846-6C0F-4427-8881-47F242315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07340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39">
                <a:extLst>
                  <a:ext uri="{FF2B5EF4-FFF2-40B4-BE49-F238E27FC236}">
                    <a16:creationId xmlns:a16="http://schemas.microsoft.com/office/drawing/2014/main" id="{17B36F95-EB20-4024-9DD4-560FFE3488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4075" y="3054350"/>
                <a:ext cx="103188" cy="104775"/>
              </a:xfrm>
              <a:custGeom>
                <a:avLst/>
                <a:gdLst>
                  <a:gd name="T0" fmla="*/ 19 w 37"/>
                  <a:gd name="T1" fmla="*/ 0 h 37"/>
                  <a:gd name="T2" fmla="*/ 0 w 37"/>
                  <a:gd name="T3" fmla="*/ 18 h 37"/>
                  <a:gd name="T4" fmla="*/ 19 w 37"/>
                  <a:gd name="T5" fmla="*/ 37 h 37"/>
                  <a:gd name="T6" fmla="*/ 37 w 37"/>
                  <a:gd name="T7" fmla="*/ 18 h 37"/>
                  <a:gd name="T8" fmla="*/ 19 w 37"/>
                  <a:gd name="T9" fmla="*/ 0 h 37"/>
                  <a:gd name="T10" fmla="*/ 19 w 37"/>
                  <a:gd name="T11" fmla="*/ 32 h 37"/>
                  <a:gd name="T12" fmla="*/ 5 w 37"/>
                  <a:gd name="T13" fmla="*/ 18 h 37"/>
                  <a:gd name="T14" fmla="*/ 19 w 37"/>
                  <a:gd name="T15" fmla="*/ 5 h 37"/>
                  <a:gd name="T16" fmla="*/ 32 w 37"/>
                  <a:gd name="T17" fmla="*/ 18 h 37"/>
                  <a:gd name="T18" fmla="*/ 19 w 37"/>
                  <a:gd name="T1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  <a:moveTo>
                      <a:pt x="19" y="32"/>
                    </a:moveTo>
                    <a:cubicBezTo>
                      <a:pt x="11" y="32"/>
                      <a:pt x="5" y="26"/>
                      <a:pt x="5" y="18"/>
                    </a:cubicBezTo>
                    <a:cubicBezTo>
                      <a:pt x="5" y="11"/>
                      <a:pt x="11" y="5"/>
                      <a:pt x="19" y="5"/>
                    </a:cubicBezTo>
                    <a:cubicBezTo>
                      <a:pt x="26" y="5"/>
                      <a:pt x="32" y="11"/>
                      <a:pt x="32" y="18"/>
                    </a:cubicBezTo>
                    <a:cubicBezTo>
                      <a:pt x="32" y="26"/>
                      <a:pt x="26" y="32"/>
                      <a:pt x="19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40">
                <a:extLst>
                  <a:ext uri="{FF2B5EF4-FFF2-40B4-BE49-F238E27FC236}">
                    <a16:creationId xmlns:a16="http://schemas.microsoft.com/office/drawing/2014/main" id="{7288F0E1-1484-4FFC-A539-EA694C9C0D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475" y="3076575"/>
                <a:ext cx="52388" cy="57150"/>
              </a:xfrm>
              <a:custGeom>
                <a:avLst/>
                <a:gdLst>
                  <a:gd name="T0" fmla="*/ 17 w 19"/>
                  <a:gd name="T1" fmla="*/ 3 h 20"/>
                  <a:gd name="T2" fmla="*/ 14 w 19"/>
                  <a:gd name="T3" fmla="*/ 5 h 20"/>
                  <a:gd name="T4" fmla="*/ 12 w 19"/>
                  <a:gd name="T5" fmla="*/ 4 h 20"/>
                  <a:gd name="T6" fmla="*/ 12 w 19"/>
                  <a:gd name="T7" fmla="*/ 0 h 20"/>
                  <a:gd name="T8" fmla="*/ 7 w 19"/>
                  <a:gd name="T9" fmla="*/ 0 h 20"/>
                  <a:gd name="T10" fmla="*/ 7 w 19"/>
                  <a:gd name="T11" fmla="*/ 4 h 20"/>
                  <a:gd name="T12" fmla="*/ 5 w 19"/>
                  <a:gd name="T13" fmla="*/ 5 h 20"/>
                  <a:gd name="T14" fmla="*/ 2 w 19"/>
                  <a:gd name="T15" fmla="*/ 3 h 20"/>
                  <a:gd name="T16" fmla="*/ 0 w 19"/>
                  <a:gd name="T17" fmla="*/ 8 h 20"/>
                  <a:gd name="T18" fmla="*/ 3 w 19"/>
                  <a:gd name="T19" fmla="*/ 9 h 20"/>
                  <a:gd name="T20" fmla="*/ 3 w 19"/>
                  <a:gd name="T21" fmla="*/ 10 h 20"/>
                  <a:gd name="T22" fmla="*/ 3 w 19"/>
                  <a:gd name="T23" fmla="*/ 12 h 20"/>
                  <a:gd name="T24" fmla="*/ 0 w 19"/>
                  <a:gd name="T25" fmla="*/ 13 h 20"/>
                  <a:gd name="T26" fmla="*/ 2 w 19"/>
                  <a:gd name="T27" fmla="*/ 18 h 20"/>
                  <a:gd name="T28" fmla="*/ 5 w 19"/>
                  <a:gd name="T29" fmla="*/ 16 h 20"/>
                  <a:gd name="T30" fmla="*/ 7 w 19"/>
                  <a:gd name="T31" fmla="*/ 17 h 20"/>
                  <a:gd name="T32" fmla="*/ 7 w 19"/>
                  <a:gd name="T33" fmla="*/ 20 h 20"/>
                  <a:gd name="T34" fmla="*/ 12 w 19"/>
                  <a:gd name="T35" fmla="*/ 20 h 20"/>
                  <a:gd name="T36" fmla="*/ 12 w 19"/>
                  <a:gd name="T37" fmla="*/ 17 h 20"/>
                  <a:gd name="T38" fmla="*/ 14 w 19"/>
                  <a:gd name="T39" fmla="*/ 16 h 20"/>
                  <a:gd name="T40" fmla="*/ 17 w 19"/>
                  <a:gd name="T41" fmla="*/ 18 h 20"/>
                  <a:gd name="T42" fmla="*/ 19 w 19"/>
                  <a:gd name="T43" fmla="*/ 13 h 20"/>
                  <a:gd name="T44" fmla="*/ 16 w 19"/>
                  <a:gd name="T45" fmla="*/ 12 h 20"/>
                  <a:gd name="T46" fmla="*/ 16 w 19"/>
                  <a:gd name="T47" fmla="*/ 10 h 20"/>
                  <a:gd name="T48" fmla="*/ 16 w 19"/>
                  <a:gd name="T49" fmla="*/ 9 h 20"/>
                  <a:gd name="T50" fmla="*/ 19 w 19"/>
                  <a:gd name="T51" fmla="*/ 8 h 20"/>
                  <a:gd name="T52" fmla="*/ 17 w 19"/>
                  <a:gd name="T53" fmla="*/ 3 h 20"/>
                  <a:gd name="T54" fmla="*/ 10 w 19"/>
                  <a:gd name="T55" fmla="*/ 14 h 20"/>
                  <a:gd name="T56" fmla="*/ 6 w 19"/>
                  <a:gd name="T57" fmla="*/ 10 h 20"/>
                  <a:gd name="T58" fmla="*/ 10 w 19"/>
                  <a:gd name="T59" fmla="*/ 7 h 20"/>
                  <a:gd name="T60" fmla="*/ 13 w 19"/>
                  <a:gd name="T61" fmla="*/ 10 h 20"/>
                  <a:gd name="T62" fmla="*/ 10 w 19"/>
                  <a:gd name="T63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" h="20">
                    <a:moveTo>
                      <a:pt x="17" y="3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6"/>
                      <a:pt x="14" y="16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9"/>
                    </a:cubicBezTo>
                    <a:cubicBezTo>
                      <a:pt x="19" y="8"/>
                      <a:pt x="19" y="8"/>
                      <a:pt x="19" y="8"/>
                    </a:cubicBezTo>
                    <a:lnTo>
                      <a:pt x="17" y="3"/>
                    </a:lnTo>
                    <a:close/>
                    <a:moveTo>
                      <a:pt x="10" y="14"/>
                    </a:moveTo>
                    <a:cubicBezTo>
                      <a:pt x="8" y="14"/>
                      <a:pt x="6" y="12"/>
                      <a:pt x="6" y="10"/>
                    </a:cubicBezTo>
                    <a:cubicBezTo>
                      <a:pt x="6" y="9"/>
                      <a:pt x="8" y="7"/>
                      <a:pt x="10" y="7"/>
                    </a:cubicBezTo>
                    <a:cubicBezTo>
                      <a:pt x="11" y="7"/>
                      <a:pt x="13" y="9"/>
                      <a:pt x="13" y="10"/>
                    </a:cubicBezTo>
                    <a:cubicBezTo>
                      <a:pt x="13" y="12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DF3C5AA9-8798-4086-B460-07424BD230B8}"/>
              </a:ext>
            </a:extLst>
          </p:cNvPr>
          <p:cNvGrpSpPr/>
          <p:nvPr/>
        </p:nvGrpSpPr>
        <p:grpSpPr>
          <a:xfrm>
            <a:off x="5720730" y="2608991"/>
            <a:ext cx="671056" cy="685696"/>
            <a:chOff x="4606925" y="2859088"/>
            <a:chExt cx="436563" cy="446087"/>
          </a:xfrm>
        </p:grpSpPr>
        <p:sp>
          <p:nvSpPr>
            <p:cNvPr id="64" name="Oval 290">
              <a:extLst>
                <a:ext uri="{FF2B5EF4-FFF2-40B4-BE49-F238E27FC236}">
                  <a16:creationId xmlns:a16="http://schemas.microsoft.com/office/drawing/2014/main" id="{A4F656FB-464F-40B0-A3E7-16784E6A6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CDE28020-EF9C-4880-91B3-B0E15BB5F6D3}"/>
                </a:ext>
              </a:extLst>
            </p:cNvPr>
            <p:cNvGrpSpPr/>
            <p:nvPr/>
          </p:nvGrpSpPr>
          <p:grpSpPr>
            <a:xfrm>
              <a:off x="4695825" y="2951163"/>
              <a:ext cx="258763" cy="263524"/>
              <a:chOff x="4695825" y="2951163"/>
              <a:chExt cx="258763" cy="263524"/>
            </a:xfrm>
          </p:grpSpPr>
          <p:sp>
            <p:nvSpPr>
              <p:cNvPr id="66" name="Freeform 341">
                <a:extLst>
                  <a:ext uri="{FF2B5EF4-FFF2-40B4-BE49-F238E27FC236}">
                    <a16:creationId xmlns:a16="http://schemas.microsoft.com/office/drawing/2014/main" id="{9B15A536-21BC-4672-A615-4BDF545765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2951163"/>
                <a:ext cx="101600" cy="103187"/>
              </a:xfrm>
              <a:custGeom>
                <a:avLst/>
                <a:gdLst>
                  <a:gd name="T0" fmla="*/ 18 w 36"/>
                  <a:gd name="T1" fmla="*/ 4 h 36"/>
                  <a:gd name="T2" fmla="*/ 32 w 36"/>
                  <a:gd name="T3" fmla="*/ 18 h 36"/>
                  <a:gd name="T4" fmla="*/ 18 w 36"/>
                  <a:gd name="T5" fmla="*/ 32 h 36"/>
                  <a:gd name="T6" fmla="*/ 5 w 36"/>
                  <a:gd name="T7" fmla="*/ 18 h 36"/>
                  <a:gd name="T8" fmla="*/ 18 w 36"/>
                  <a:gd name="T9" fmla="*/ 4 h 36"/>
                  <a:gd name="T10" fmla="*/ 18 w 36"/>
                  <a:gd name="T11" fmla="*/ 0 h 36"/>
                  <a:gd name="T12" fmla="*/ 0 w 36"/>
                  <a:gd name="T13" fmla="*/ 18 h 36"/>
                  <a:gd name="T14" fmla="*/ 18 w 36"/>
                  <a:gd name="T15" fmla="*/ 36 h 36"/>
                  <a:gd name="T16" fmla="*/ 36 w 36"/>
                  <a:gd name="T17" fmla="*/ 18 h 36"/>
                  <a:gd name="T18" fmla="*/ 18 w 36"/>
                  <a:gd name="T1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4"/>
                    </a:moveTo>
                    <a:cubicBezTo>
                      <a:pt x="26" y="4"/>
                      <a:pt x="32" y="10"/>
                      <a:pt x="32" y="18"/>
                    </a:cubicBezTo>
                    <a:cubicBezTo>
                      <a:pt x="32" y="25"/>
                      <a:pt x="26" y="32"/>
                      <a:pt x="18" y="32"/>
                    </a:cubicBezTo>
                    <a:cubicBezTo>
                      <a:pt x="11" y="32"/>
                      <a:pt x="5" y="25"/>
                      <a:pt x="5" y="18"/>
                    </a:cubicBezTo>
                    <a:cubicBezTo>
                      <a:pt x="5" y="10"/>
                      <a:pt x="11" y="4"/>
                      <a:pt x="18" y="4"/>
                    </a:cubicBezTo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2">
                <a:extLst>
                  <a:ext uri="{FF2B5EF4-FFF2-40B4-BE49-F238E27FC236}">
                    <a16:creationId xmlns:a16="http://schemas.microsoft.com/office/drawing/2014/main" id="{67AC6064-DB6F-46B9-ACF8-4C1A23A6E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3108325"/>
                <a:ext cx="101600" cy="106362"/>
              </a:xfrm>
              <a:custGeom>
                <a:avLst/>
                <a:gdLst>
                  <a:gd name="T0" fmla="*/ 18 w 36"/>
                  <a:gd name="T1" fmla="*/ 5 h 37"/>
                  <a:gd name="T2" fmla="*/ 31 w 36"/>
                  <a:gd name="T3" fmla="*/ 19 h 37"/>
                  <a:gd name="T4" fmla="*/ 18 w 36"/>
                  <a:gd name="T5" fmla="*/ 32 h 37"/>
                  <a:gd name="T6" fmla="*/ 4 w 36"/>
                  <a:gd name="T7" fmla="*/ 19 h 37"/>
                  <a:gd name="T8" fmla="*/ 18 w 36"/>
                  <a:gd name="T9" fmla="*/ 5 h 37"/>
                  <a:gd name="T10" fmla="*/ 18 w 36"/>
                  <a:gd name="T11" fmla="*/ 0 h 37"/>
                  <a:gd name="T12" fmla="*/ 0 w 36"/>
                  <a:gd name="T13" fmla="*/ 19 h 37"/>
                  <a:gd name="T14" fmla="*/ 18 w 36"/>
                  <a:gd name="T15" fmla="*/ 37 h 37"/>
                  <a:gd name="T16" fmla="*/ 36 w 36"/>
                  <a:gd name="T17" fmla="*/ 19 h 37"/>
                  <a:gd name="T18" fmla="*/ 18 w 36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18" y="5"/>
                    </a:moveTo>
                    <a:cubicBezTo>
                      <a:pt x="25" y="5"/>
                      <a:pt x="31" y="11"/>
                      <a:pt x="31" y="19"/>
                    </a:cubicBezTo>
                    <a:cubicBezTo>
                      <a:pt x="31" y="26"/>
                      <a:pt x="25" y="32"/>
                      <a:pt x="18" y="32"/>
                    </a:cubicBezTo>
                    <a:cubicBezTo>
                      <a:pt x="10" y="32"/>
                      <a:pt x="4" y="26"/>
                      <a:pt x="4" y="19"/>
                    </a:cubicBezTo>
                    <a:cubicBezTo>
                      <a:pt x="4" y="11"/>
                      <a:pt x="10" y="5"/>
                      <a:pt x="18" y="5"/>
                    </a:cubicBezTo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29"/>
                      <a:pt x="8" y="37"/>
                      <a:pt x="18" y="37"/>
                    </a:cubicBezTo>
                    <a:cubicBezTo>
                      <a:pt x="28" y="37"/>
                      <a:pt x="36" y="29"/>
                      <a:pt x="36" y="19"/>
                    </a:cubicBezTo>
                    <a:cubicBezTo>
                      <a:pt x="36" y="9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43">
                <a:extLst>
                  <a:ext uri="{FF2B5EF4-FFF2-40B4-BE49-F238E27FC236}">
                    <a16:creationId xmlns:a16="http://schemas.microsoft.com/office/drawing/2014/main" id="{B4B6875A-BDB6-4039-A0D5-A665DDE5E2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close/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44">
                <a:extLst>
                  <a:ext uri="{FF2B5EF4-FFF2-40B4-BE49-F238E27FC236}">
                    <a16:creationId xmlns:a16="http://schemas.microsoft.com/office/drawing/2014/main" id="{B386194E-8114-42DA-A390-AA2DB78BFF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45">
                <a:extLst>
                  <a:ext uri="{FF2B5EF4-FFF2-40B4-BE49-F238E27FC236}">
                    <a16:creationId xmlns:a16="http://schemas.microsoft.com/office/drawing/2014/main" id="{C5765D29-A311-4C47-AB11-569BDDE477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close/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6">
                <a:extLst>
                  <a:ext uri="{FF2B5EF4-FFF2-40B4-BE49-F238E27FC236}">
                    <a16:creationId xmlns:a16="http://schemas.microsoft.com/office/drawing/2014/main" id="{FB9F3613-B734-4C76-A34A-10F72CB52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47">
                <a:extLst>
                  <a:ext uri="{FF2B5EF4-FFF2-40B4-BE49-F238E27FC236}">
                    <a16:creationId xmlns:a16="http://schemas.microsoft.com/office/drawing/2014/main" id="{AA97CB62-69A1-4AF6-8891-95CEEBEC6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2970213"/>
                <a:ext cx="60325" cy="63500"/>
              </a:xfrm>
              <a:custGeom>
                <a:avLst/>
                <a:gdLst>
                  <a:gd name="T0" fmla="*/ 21 w 38"/>
                  <a:gd name="T1" fmla="*/ 0 h 40"/>
                  <a:gd name="T2" fmla="*/ 14 w 38"/>
                  <a:gd name="T3" fmla="*/ 8 h 40"/>
                  <a:gd name="T4" fmla="*/ 23 w 38"/>
                  <a:gd name="T5" fmla="*/ 17 h 40"/>
                  <a:gd name="T6" fmla="*/ 0 w 38"/>
                  <a:gd name="T7" fmla="*/ 17 h 40"/>
                  <a:gd name="T8" fmla="*/ 0 w 38"/>
                  <a:gd name="T9" fmla="*/ 24 h 40"/>
                  <a:gd name="T10" fmla="*/ 23 w 38"/>
                  <a:gd name="T11" fmla="*/ 24 h 40"/>
                  <a:gd name="T12" fmla="*/ 14 w 38"/>
                  <a:gd name="T13" fmla="*/ 33 h 40"/>
                  <a:gd name="T14" fmla="*/ 21 w 38"/>
                  <a:gd name="T15" fmla="*/ 40 h 40"/>
                  <a:gd name="T16" fmla="*/ 38 w 38"/>
                  <a:gd name="T17" fmla="*/ 20 h 40"/>
                  <a:gd name="T18" fmla="*/ 21 w 38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21" y="0"/>
                    </a:moveTo>
                    <a:lnTo>
                      <a:pt x="14" y="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23" y="24"/>
                    </a:lnTo>
                    <a:lnTo>
                      <a:pt x="14" y="33"/>
                    </a:lnTo>
                    <a:lnTo>
                      <a:pt x="21" y="40"/>
                    </a:lnTo>
                    <a:lnTo>
                      <a:pt x="38" y="2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348">
                <a:extLst>
                  <a:ext uri="{FF2B5EF4-FFF2-40B4-BE49-F238E27FC236}">
                    <a16:creationId xmlns:a16="http://schemas.microsoft.com/office/drawing/2014/main" id="{EFD78C02-4C68-4A00-9710-A943370B2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600" y="3130550"/>
                <a:ext cx="60325" cy="60325"/>
              </a:xfrm>
              <a:custGeom>
                <a:avLst/>
                <a:gdLst>
                  <a:gd name="T0" fmla="*/ 17 w 38"/>
                  <a:gd name="T1" fmla="*/ 38 h 38"/>
                  <a:gd name="T2" fmla="*/ 24 w 38"/>
                  <a:gd name="T3" fmla="*/ 33 h 38"/>
                  <a:gd name="T4" fmla="*/ 16 w 38"/>
                  <a:gd name="T5" fmla="*/ 24 h 38"/>
                  <a:gd name="T6" fmla="*/ 38 w 38"/>
                  <a:gd name="T7" fmla="*/ 24 h 38"/>
                  <a:gd name="T8" fmla="*/ 38 w 38"/>
                  <a:gd name="T9" fmla="*/ 15 h 38"/>
                  <a:gd name="T10" fmla="*/ 16 w 38"/>
                  <a:gd name="T11" fmla="*/ 15 h 38"/>
                  <a:gd name="T12" fmla="*/ 24 w 38"/>
                  <a:gd name="T13" fmla="*/ 6 h 38"/>
                  <a:gd name="T14" fmla="*/ 17 w 38"/>
                  <a:gd name="T15" fmla="*/ 0 h 38"/>
                  <a:gd name="T16" fmla="*/ 0 w 38"/>
                  <a:gd name="T17" fmla="*/ 20 h 38"/>
                  <a:gd name="T18" fmla="*/ 17 w 38"/>
                  <a:gd name="T1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17" y="38"/>
                    </a:moveTo>
                    <a:lnTo>
                      <a:pt x="24" y="33"/>
                    </a:lnTo>
                    <a:lnTo>
                      <a:pt x="16" y="24"/>
                    </a:lnTo>
                    <a:lnTo>
                      <a:pt x="38" y="24"/>
                    </a:lnTo>
                    <a:lnTo>
                      <a:pt x="38" y="15"/>
                    </a:lnTo>
                    <a:lnTo>
                      <a:pt x="16" y="15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0" y="20"/>
                    </a:ln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49">
                <a:extLst>
                  <a:ext uri="{FF2B5EF4-FFF2-40B4-BE49-F238E27FC236}">
                    <a16:creationId xmlns:a16="http://schemas.microsoft.com/office/drawing/2014/main" id="{750397F4-8A03-4BDF-8557-32A000B1B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5" y="3044825"/>
                <a:ext cx="58738" cy="63500"/>
              </a:xfrm>
              <a:custGeom>
                <a:avLst/>
                <a:gdLst>
                  <a:gd name="T0" fmla="*/ 37 w 37"/>
                  <a:gd name="T1" fmla="*/ 22 h 40"/>
                  <a:gd name="T2" fmla="*/ 31 w 37"/>
                  <a:gd name="T3" fmla="*/ 15 h 40"/>
                  <a:gd name="T4" fmla="*/ 22 w 37"/>
                  <a:gd name="T5" fmla="*/ 24 h 40"/>
                  <a:gd name="T6" fmla="*/ 22 w 37"/>
                  <a:gd name="T7" fmla="*/ 0 h 40"/>
                  <a:gd name="T8" fmla="*/ 15 w 37"/>
                  <a:gd name="T9" fmla="*/ 0 h 40"/>
                  <a:gd name="T10" fmla="*/ 15 w 37"/>
                  <a:gd name="T11" fmla="*/ 24 h 40"/>
                  <a:gd name="T12" fmla="*/ 7 w 37"/>
                  <a:gd name="T13" fmla="*/ 15 h 40"/>
                  <a:gd name="T14" fmla="*/ 0 w 37"/>
                  <a:gd name="T15" fmla="*/ 22 h 40"/>
                  <a:gd name="T16" fmla="*/ 19 w 37"/>
                  <a:gd name="T17" fmla="*/ 40 h 40"/>
                  <a:gd name="T18" fmla="*/ 37 w 37"/>
                  <a:gd name="T1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0">
                    <a:moveTo>
                      <a:pt x="37" y="22"/>
                    </a:moveTo>
                    <a:lnTo>
                      <a:pt x="31" y="15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5" y="24"/>
                    </a:lnTo>
                    <a:lnTo>
                      <a:pt x="7" y="15"/>
                    </a:lnTo>
                    <a:lnTo>
                      <a:pt x="0" y="22"/>
                    </a:lnTo>
                    <a:lnTo>
                      <a:pt x="19" y="40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50">
                <a:extLst>
                  <a:ext uri="{FF2B5EF4-FFF2-40B4-BE49-F238E27FC236}">
                    <a16:creationId xmlns:a16="http://schemas.microsoft.com/office/drawing/2014/main" id="{42E8BA52-A807-46C7-A64D-66C6FE355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050" y="3055938"/>
                <a:ext cx="60325" cy="60325"/>
              </a:xfrm>
              <a:custGeom>
                <a:avLst/>
                <a:gdLst>
                  <a:gd name="T0" fmla="*/ 0 w 38"/>
                  <a:gd name="T1" fmla="*/ 18 h 38"/>
                  <a:gd name="T2" fmla="*/ 6 w 38"/>
                  <a:gd name="T3" fmla="*/ 24 h 38"/>
                  <a:gd name="T4" fmla="*/ 15 w 38"/>
                  <a:gd name="T5" fmla="*/ 15 h 38"/>
                  <a:gd name="T6" fmla="*/ 15 w 38"/>
                  <a:gd name="T7" fmla="*/ 38 h 38"/>
                  <a:gd name="T8" fmla="*/ 23 w 38"/>
                  <a:gd name="T9" fmla="*/ 38 h 38"/>
                  <a:gd name="T10" fmla="*/ 23 w 38"/>
                  <a:gd name="T11" fmla="*/ 15 h 38"/>
                  <a:gd name="T12" fmla="*/ 32 w 38"/>
                  <a:gd name="T13" fmla="*/ 24 h 38"/>
                  <a:gd name="T14" fmla="*/ 38 w 38"/>
                  <a:gd name="T15" fmla="*/ 18 h 38"/>
                  <a:gd name="T16" fmla="*/ 18 w 38"/>
                  <a:gd name="T17" fmla="*/ 0 h 38"/>
                  <a:gd name="T18" fmla="*/ 0 w 38"/>
                  <a:gd name="T1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0" y="18"/>
                    </a:moveTo>
                    <a:lnTo>
                      <a:pt x="6" y="24"/>
                    </a:lnTo>
                    <a:lnTo>
                      <a:pt x="15" y="15"/>
                    </a:lnTo>
                    <a:lnTo>
                      <a:pt x="15" y="38"/>
                    </a:lnTo>
                    <a:lnTo>
                      <a:pt x="23" y="38"/>
                    </a:lnTo>
                    <a:lnTo>
                      <a:pt x="23" y="15"/>
                    </a:lnTo>
                    <a:lnTo>
                      <a:pt x="32" y="24"/>
                    </a:lnTo>
                    <a:lnTo>
                      <a:pt x="38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7D336248-6CDF-4941-A3FC-EDDC8C000638}"/>
              </a:ext>
            </a:extLst>
          </p:cNvPr>
          <p:cNvGrpSpPr/>
          <p:nvPr/>
        </p:nvGrpSpPr>
        <p:grpSpPr>
          <a:xfrm>
            <a:off x="6992399" y="2608991"/>
            <a:ext cx="673496" cy="685696"/>
            <a:chOff x="5930900" y="2859088"/>
            <a:chExt cx="438150" cy="446087"/>
          </a:xfrm>
        </p:grpSpPr>
        <p:sp>
          <p:nvSpPr>
            <p:cNvPr id="77" name="Oval 291">
              <a:extLst>
                <a:ext uri="{FF2B5EF4-FFF2-40B4-BE49-F238E27FC236}">
                  <a16:creationId xmlns:a16="http://schemas.microsoft.com/office/drawing/2014/main" id="{0E4750FA-3CBF-41DF-9772-E29190C33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3AF468F6-44CD-478C-9731-3BC5698DE95F}"/>
                </a:ext>
              </a:extLst>
            </p:cNvPr>
            <p:cNvGrpSpPr/>
            <p:nvPr/>
          </p:nvGrpSpPr>
          <p:grpSpPr>
            <a:xfrm>
              <a:off x="5962650" y="2959100"/>
              <a:ext cx="373063" cy="242887"/>
              <a:chOff x="5962650" y="2959100"/>
              <a:chExt cx="373063" cy="242887"/>
            </a:xfrm>
          </p:grpSpPr>
          <p:sp>
            <p:nvSpPr>
              <p:cNvPr id="79" name="Freeform 351">
                <a:extLst>
                  <a:ext uri="{FF2B5EF4-FFF2-40B4-BE49-F238E27FC236}">
                    <a16:creationId xmlns:a16="http://schemas.microsoft.com/office/drawing/2014/main" id="{25595040-F7EB-486B-86A4-AAE7BD0316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2650" y="295910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52">
                <a:extLst>
                  <a:ext uri="{FF2B5EF4-FFF2-40B4-BE49-F238E27FC236}">
                    <a16:creationId xmlns:a16="http://schemas.microsoft.com/office/drawing/2014/main" id="{D4940CBD-2A55-46A3-AB1B-3E2C72146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3150" y="301625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3C1AD8BC-060C-460F-B981-E577BB4417F7}"/>
              </a:ext>
            </a:extLst>
          </p:cNvPr>
          <p:cNvGrpSpPr/>
          <p:nvPr/>
        </p:nvGrpSpPr>
        <p:grpSpPr>
          <a:xfrm>
            <a:off x="8266160" y="2608991"/>
            <a:ext cx="673496" cy="685696"/>
            <a:chOff x="7253288" y="2859088"/>
            <a:chExt cx="438150" cy="446087"/>
          </a:xfrm>
        </p:grpSpPr>
        <p:sp>
          <p:nvSpPr>
            <p:cNvPr id="82" name="Oval 292">
              <a:extLst>
                <a:ext uri="{FF2B5EF4-FFF2-40B4-BE49-F238E27FC236}">
                  <a16:creationId xmlns:a16="http://schemas.microsoft.com/office/drawing/2014/main" id="{9E86CEBE-D734-4432-85AB-6C909398A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3288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BE810BAA-CA79-4FEC-981D-5BF9E05E5894}"/>
                </a:ext>
              </a:extLst>
            </p:cNvPr>
            <p:cNvGrpSpPr/>
            <p:nvPr/>
          </p:nvGrpSpPr>
          <p:grpSpPr>
            <a:xfrm>
              <a:off x="7307263" y="2911475"/>
              <a:ext cx="330200" cy="339725"/>
              <a:chOff x="7307263" y="2911475"/>
              <a:chExt cx="330200" cy="339725"/>
            </a:xfrm>
          </p:grpSpPr>
          <p:sp>
            <p:nvSpPr>
              <p:cNvPr id="84" name="Freeform 353">
                <a:extLst>
                  <a:ext uri="{FF2B5EF4-FFF2-40B4-BE49-F238E27FC236}">
                    <a16:creationId xmlns:a16="http://schemas.microsoft.com/office/drawing/2014/main" id="{3F5FFA54-0BB6-4CAE-9F44-C7AD5789DE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54888" y="2979738"/>
                <a:ext cx="230188" cy="160337"/>
              </a:xfrm>
              <a:custGeom>
                <a:avLst/>
                <a:gdLst>
                  <a:gd name="T0" fmla="*/ 82 w 82"/>
                  <a:gd name="T1" fmla="*/ 16 h 56"/>
                  <a:gd name="T2" fmla="*/ 74 w 82"/>
                  <a:gd name="T3" fmla="*/ 14 h 56"/>
                  <a:gd name="T4" fmla="*/ 72 w 82"/>
                  <a:gd name="T5" fmla="*/ 15 h 56"/>
                  <a:gd name="T6" fmla="*/ 65 w 82"/>
                  <a:gd name="T7" fmla="*/ 3 h 56"/>
                  <a:gd name="T8" fmla="*/ 51 w 82"/>
                  <a:gd name="T9" fmla="*/ 0 h 56"/>
                  <a:gd name="T10" fmla="*/ 42 w 82"/>
                  <a:gd name="T11" fmla="*/ 0 h 56"/>
                  <a:gd name="T12" fmla="*/ 18 w 82"/>
                  <a:gd name="T13" fmla="*/ 3 h 56"/>
                  <a:gd name="T14" fmla="*/ 11 w 82"/>
                  <a:gd name="T15" fmla="*/ 16 h 56"/>
                  <a:gd name="T16" fmla="*/ 8 w 82"/>
                  <a:gd name="T17" fmla="*/ 14 h 56"/>
                  <a:gd name="T18" fmla="*/ 0 w 82"/>
                  <a:gd name="T19" fmla="*/ 16 h 56"/>
                  <a:gd name="T20" fmla="*/ 4 w 82"/>
                  <a:gd name="T21" fmla="*/ 20 h 56"/>
                  <a:gd name="T22" fmla="*/ 1 w 82"/>
                  <a:gd name="T23" fmla="*/ 28 h 56"/>
                  <a:gd name="T24" fmla="*/ 2 w 82"/>
                  <a:gd name="T25" fmla="*/ 51 h 56"/>
                  <a:gd name="T26" fmla="*/ 3 w 82"/>
                  <a:gd name="T27" fmla="*/ 56 h 56"/>
                  <a:gd name="T28" fmla="*/ 10 w 82"/>
                  <a:gd name="T29" fmla="*/ 56 h 56"/>
                  <a:gd name="T30" fmla="*/ 16 w 82"/>
                  <a:gd name="T31" fmla="*/ 56 h 56"/>
                  <a:gd name="T32" fmla="*/ 17 w 82"/>
                  <a:gd name="T33" fmla="*/ 51 h 56"/>
                  <a:gd name="T34" fmla="*/ 66 w 82"/>
                  <a:gd name="T35" fmla="*/ 51 h 56"/>
                  <a:gd name="T36" fmla="*/ 67 w 82"/>
                  <a:gd name="T37" fmla="*/ 56 h 56"/>
                  <a:gd name="T38" fmla="*/ 73 w 82"/>
                  <a:gd name="T39" fmla="*/ 56 h 56"/>
                  <a:gd name="T40" fmla="*/ 79 w 82"/>
                  <a:gd name="T41" fmla="*/ 56 h 56"/>
                  <a:gd name="T42" fmla="*/ 80 w 82"/>
                  <a:gd name="T43" fmla="*/ 51 h 56"/>
                  <a:gd name="T44" fmla="*/ 81 w 82"/>
                  <a:gd name="T45" fmla="*/ 28 h 56"/>
                  <a:gd name="T46" fmla="*/ 78 w 82"/>
                  <a:gd name="T47" fmla="*/ 20 h 56"/>
                  <a:gd name="T48" fmla="*/ 82 w 82"/>
                  <a:gd name="T49" fmla="*/ 16 h 56"/>
                  <a:gd name="T50" fmla="*/ 21 w 82"/>
                  <a:gd name="T51" fmla="*/ 6 h 56"/>
                  <a:gd name="T52" fmla="*/ 41 w 82"/>
                  <a:gd name="T53" fmla="*/ 4 h 56"/>
                  <a:gd name="T54" fmla="*/ 42 w 82"/>
                  <a:gd name="T55" fmla="*/ 4 h 56"/>
                  <a:gd name="T56" fmla="*/ 42 w 82"/>
                  <a:gd name="T57" fmla="*/ 4 h 56"/>
                  <a:gd name="T58" fmla="*/ 62 w 82"/>
                  <a:gd name="T59" fmla="*/ 6 h 56"/>
                  <a:gd name="T60" fmla="*/ 68 w 82"/>
                  <a:gd name="T61" fmla="*/ 16 h 56"/>
                  <a:gd name="T62" fmla="*/ 51 w 82"/>
                  <a:gd name="T63" fmla="*/ 16 h 56"/>
                  <a:gd name="T64" fmla="*/ 40 w 82"/>
                  <a:gd name="T65" fmla="*/ 16 h 56"/>
                  <a:gd name="T66" fmla="*/ 35 w 82"/>
                  <a:gd name="T67" fmla="*/ 16 h 56"/>
                  <a:gd name="T68" fmla="*/ 15 w 82"/>
                  <a:gd name="T69" fmla="*/ 16 h 56"/>
                  <a:gd name="T70" fmla="*/ 21 w 82"/>
                  <a:gd name="T71" fmla="*/ 6 h 56"/>
                  <a:gd name="T72" fmla="*/ 76 w 82"/>
                  <a:gd name="T73" fmla="*/ 46 h 56"/>
                  <a:gd name="T74" fmla="*/ 6 w 82"/>
                  <a:gd name="T75" fmla="*/ 46 h 56"/>
                  <a:gd name="T76" fmla="*/ 5 w 82"/>
                  <a:gd name="T77" fmla="*/ 28 h 56"/>
                  <a:gd name="T78" fmla="*/ 9 w 82"/>
                  <a:gd name="T79" fmla="*/ 22 h 56"/>
                  <a:gd name="T80" fmla="*/ 35 w 82"/>
                  <a:gd name="T81" fmla="*/ 20 h 56"/>
                  <a:gd name="T82" fmla="*/ 40 w 82"/>
                  <a:gd name="T83" fmla="*/ 20 h 56"/>
                  <a:gd name="T84" fmla="*/ 40 w 82"/>
                  <a:gd name="T85" fmla="*/ 20 h 56"/>
                  <a:gd name="T86" fmla="*/ 40 w 82"/>
                  <a:gd name="T87" fmla="*/ 20 h 56"/>
                  <a:gd name="T88" fmla="*/ 51 w 82"/>
                  <a:gd name="T89" fmla="*/ 20 h 56"/>
                  <a:gd name="T90" fmla="*/ 73 w 82"/>
                  <a:gd name="T91" fmla="*/ 21 h 56"/>
                  <a:gd name="T92" fmla="*/ 77 w 82"/>
                  <a:gd name="T93" fmla="*/ 28 h 56"/>
                  <a:gd name="T94" fmla="*/ 76 w 82"/>
                  <a:gd name="T9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" h="56">
                    <a:moveTo>
                      <a:pt x="82" y="16"/>
                    </a:moveTo>
                    <a:cubicBezTo>
                      <a:pt x="82" y="14"/>
                      <a:pt x="77" y="14"/>
                      <a:pt x="74" y="14"/>
                    </a:cubicBezTo>
                    <a:cubicBezTo>
                      <a:pt x="73" y="14"/>
                      <a:pt x="72" y="14"/>
                      <a:pt x="72" y="15"/>
                    </a:cubicBezTo>
                    <a:cubicBezTo>
                      <a:pt x="71" y="11"/>
                      <a:pt x="68" y="5"/>
                      <a:pt x="65" y="3"/>
                    </a:cubicBezTo>
                    <a:cubicBezTo>
                      <a:pt x="64" y="2"/>
                      <a:pt x="61" y="1"/>
                      <a:pt x="51" y="0"/>
                    </a:cubicBezTo>
                    <a:cubicBezTo>
                      <a:pt x="46" y="0"/>
                      <a:pt x="42" y="0"/>
                      <a:pt x="42" y="0"/>
                    </a:cubicBezTo>
                    <a:cubicBezTo>
                      <a:pt x="37" y="0"/>
                      <a:pt x="22" y="0"/>
                      <a:pt x="18" y="3"/>
                    </a:cubicBezTo>
                    <a:cubicBezTo>
                      <a:pt x="15" y="6"/>
                      <a:pt x="12" y="13"/>
                      <a:pt x="11" y="16"/>
                    </a:cubicBezTo>
                    <a:cubicBezTo>
                      <a:pt x="11" y="16"/>
                      <a:pt x="10" y="14"/>
                      <a:pt x="8" y="14"/>
                    </a:cubicBezTo>
                    <a:cubicBezTo>
                      <a:pt x="5" y="14"/>
                      <a:pt x="0" y="14"/>
                      <a:pt x="0" y="16"/>
                    </a:cubicBezTo>
                    <a:cubicBezTo>
                      <a:pt x="0" y="19"/>
                      <a:pt x="3" y="20"/>
                      <a:pt x="4" y="20"/>
                    </a:cubicBezTo>
                    <a:cubicBezTo>
                      <a:pt x="2" y="23"/>
                      <a:pt x="1" y="26"/>
                      <a:pt x="1" y="28"/>
                    </a:cubicBezTo>
                    <a:cubicBezTo>
                      <a:pt x="1" y="30"/>
                      <a:pt x="2" y="51"/>
                      <a:pt x="2" y="51"/>
                    </a:cubicBezTo>
                    <a:cubicBezTo>
                      <a:pt x="2" y="51"/>
                      <a:pt x="2" y="55"/>
                      <a:pt x="3" y="56"/>
                    </a:cubicBezTo>
                    <a:cubicBezTo>
                      <a:pt x="4" y="56"/>
                      <a:pt x="7" y="56"/>
                      <a:pt x="10" y="56"/>
                    </a:cubicBezTo>
                    <a:cubicBezTo>
                      <a:pt x="13" y="56"/>
                      <a:pt x="15" y="56"/>
                      <a:pt x="16" y="56"/>
                    </a:cubicBezTo>
                    <a:cubicBezTo>
                      <a:pt x="17" y="55"/>
                      <a:pt x="17" y="51"/>
                      <a:pt x="17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5"/>
                      <a:pt x="67" y="56"/>
                    </a:cubicBezTo>
                    <a:cubicBezTo>
                      <a:pt x="67" y="56"/>
                      <a:pt x="70" y="56"/>
                      <a:pt x="73" y="56"/>
                    </a:cubicBezTo>
                    <a:cubicBezTo>
                      <a:pt x="75" y="56"/>
                      <a:pt x="78" y="56"/>
                      <a:pt x="79" y="56"/>
                    </a:cubicBezTo>
                    <a:cubicBezTo>
                      <a:pt x="80" y="55"/>
                      <a:pt x="80" y="51"/>
                      <a:pt x="80" y="51"/>
                    </a:cubicBezTo>
                    <a:cubicBezTo>
                      <a:pt x="80" y="51"/>
                      <a:pt x="81" y="30"/>
                      <a:pt x="81" y="28"/>
                    </a:cubicBezTo>
                    <a:cubicBezTo>
                      <a:pt x="81" y="26"/>
                      <a:pt x="80" y="23"/>
                      <a:pt x="78" y="20"/>
                    </a:cubicBezTo>
                    <a:cubicBezTo>
                      <a:pt x="79" y="20"/>
                      <a:pt x="82" y="19"/>
                      <a:pt x="82" y="16"/>
                    </a:cubicBezTo>
                    <a:close/>
                    <a:moveTo>
                      <a:pt x="21" y="6"/>
                    </a:moveTo>
                    <a:cubicBezTo>
                      <a:pt x="23" y="5"/>
                      <a:pt x="33" y="4"/>
                      <a:pt x="41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0" y="4"/>
                      <a:pt x="60" y="5"/>
                      <a:pt x="62" y="6"/>
                    </a:cubicBezTo>
                    <a:cubicBezTo>
                      <a:pt x="65" y="8"/>
                      <a:pt x="67" y="13"/>
                      <a:pt x="68" y="16"/>
                    </a:cubicBezTo>
                    <a:cubicBezTo>
                      <a:pt x="63" y="16"/>
                      <a:pt x="57" y="16"/>
                      <a:pt x="51" y="16"/>
                    </a:cubicBezTo>
                    <a:cubicBezTo>
                      <a:pt x="45" y="16"/>
                      <a:pt x="40" y="16"/>
                      <a:pt x="40" y="16"/>
                    </a:cubicBezTo>
                    <a:cubicBezTo>
                      <a:pt x="40" y="16"/>
                      <a:pt x="38" y="16"/>
                      <a:pt x="35" y="16"/>
                    </a:cubicBezTo>
                    <a:cubicBezTo>
                      <a:pt x="30" y="16"/>
                      <a:pt x="22" y="16"/>
                      <a:pt x="15" y="16"/>
                    </a:cubicBezTo>
                    <a:cubicBezTo>
                      <a:pt x="16" y="14"/>
                      <a:pt x="18" y="8"/>
                      <a:pt x="21" y="6"/>
                    </a:cubicBezTo>
                    <a:close/>
                    <a:moveTo>
                      <a:pt x="76" y="46"/>
                    </a:moveTo>
                    <a:cubicBezTo>
                      <a:pt x="6" y="46"/>
                      <a:pt x="6" y="46"/>
                      <a:pt x="6" y="46"/>
                    </a:cubicBezTo>
                    <a:cubicBezTo>
                      <a:pt x="5" y="39"/>
                      <a:pt x="5" y="29"/>
                      <a:pt x="5" y="28"/>
                    </a:cubicBezTo>
                    <a:cubicBezTo>
                      <a:pt x="5" y="26"/>
                      <a:pt x="6" y="24"/>
                      <a:pt x="9" y="22"/>
                    </a:cubicBezTo>
                    <a:cubicBezTo>
                      <a:pt x="10" y="21"/>
                      <a:pt x="18" y="20"/>
                      <a:pt x="35" y="20"/>
                    </a:cubicBezTo>
                    <a:cubicBezTo>
                      <a:pt x="38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5" y="20"/>
                      <a:pt x="51" y="20"/>
                    </a:cubicBezTo>
                    <a:cubicBezTo>
                      <a:pt x="68" y="20"/>
                      <a:pt x="73" y="21"/>
                      <a:pt x="73" y="21"/>
                    </a:cubicBezTo>
                    <a:cubicBezTo>
                      <a:pt x="76" y="23"/>
                      <a:pt x="77" y="27"/>
                      <a:pt x="77" y="28"/>
                    </a:cubicBezTo>
                    <a:cubicBezTo>
                      <a:pt x="77" y="29"/>
                      <a:pt x="77" y="40"/>
                      <a:pt x="7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4">
                <a:extLst>
                  <a:ext uri="{FF2B5EF4-FFF2-40B4-BE49-F238E27FC236}">
                    <a16:creationId xmlns:a16="http://schemas.microsoft.com/office/drawing/2014/main" id="{DDD5B7D9-278B-4730-A4E1-267D7AD5D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0288" y="3062288"/>
                <a:ext cx="33338" cy="11112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55">
                <a:extLst>
                  <a:ext uri="{FF2B5EF4-FFF2-40B4-BE49-F238E27FC236}">
                    <a16:creationId xmlns:a16="http://schemas.microsoft.com/office/drawing/2014/main" id="{869FC882-9BBE-4B9E-A224-49194502C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3062288"/>
                <a:ext cx="34925" cy="11112"/>
              </a:xfrm>
              <a:custGeom>
                <a:avLst/>
                <a:gdLst>
                  <a:gd name="T0" fmla="*/ 10 w 12"/>
                  <a:gd name="T1" fmla="*/ 0 h 4"/>
                  <a:gd name="T2" fmla="*/ 3 w 12"/>
                  <a:gd name="T3" fmla="*/ 0 h 4"/>
                  <a:gd name="T4" fmla="*/ 0 w 12"/>
                  <a:gd name="T5" fmla="*/ 2 h 4"/>
                  <a:gd name="T6" fmla="*/ 3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56">
                <a:extLst>
                  <a:ext uri="{FF2B5EF4-FFF2-40B4-BE49-F238E27FC236}">
                    <a16:creationId xmlns:a16="http://schemas.microsoft.com/office/drawing/2014/main" id="{42A4E43E-0B92-410D-91E5-6D510ED0B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888" y="3159125"/>
                <a:ext cx="36513" cy="42862"/>
              </a:xfrm>
              <a:custGeom>
                <a:avLst/>
                <a:gdLst>
                  <a:gd name="T0" fmla="*/ 11 w 13"/>
                  <a:gd name="T1" fmla="*/ 15 h 15"/>
                  <a:gd name="T2" fmla="*/ 12 w 13"/>
                  <a:gd name="T3" fmla="*/ 15 h 15"/>
                  <a:gd name="T4" fmla="*/ 13 w 13"/>
                  <a:gd name="T5" fmla="*/ 13 h 15"/>
                  <a:gd name="T6" fmla="*/ 11 w 13"/>
                  <a:gd name="T7" fmla="*/ 11 h 15"/>
                  <a:gd name="T8" fmla="*/ 6 w 13"/>
                  <a:gd name="T9" fmla="*/ 9 h 15"/>
                  <a:gd name="T10" fmla="*/ 4 w 13"/>
                  <a:gd name="T11" fmla="*/ 2 h 15"/>
                  <a:gd name="T12" fmla="*/ 2 w 13"/>
                  <a:gd name="T13" fmla="*/ 0 h 15"/>
                  <a:gd name="T14" fmla="*/ 0 w 13"/>
                  <a:gd name="T15" fmla="*/ 2 h 15"/>
                  <a:gd name="T16" fmla="*/ 3 w 13"/>
                  <a:gd name="T17" fmla="*/ 12 h 15"/>
                  <a:gd name="T18" fmla="*/ 11 w 13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">
                    <a:moveTo>
                      <a:pt x="11" y="15"/>
                    </a:move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9" y="11"/>
                      <a:pt x="8" y="10"/>
                      <a:pt x="6" y="9"/>
                    </a:cubicBezTo>
                    <a:cubicBezTo>
                      <a:pt x="5" y="7"/>
                      <a:pt x="4" y="5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1" y="9"/>
                      <a:pt x="3" y="12"/>
                    </a:cubicBezTo>
                    <a:cubicBezTo>
                      <a:pt x="5" y="14"/>
                      <a:pt x="8" y="15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7">
                <a:extLst>
                  <a:ext uri="{FF2B5EF4-FFF2-40B4-BE49-F238E27FC236}">
                    <a16:creationId xmlns:a16="http://schemas.microsoft.com/office/drawing/2014/main" id="{C0C1CDE3-E388-46D3-B80B-C2E8C93C0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8" y="3155950"/>
                <a:ext cx="58738" cy="69850"/>
              </a:xfrm>
              <a:custGeom>
                <a:avLst/>
                <a:gdLst>
                  <a:gd name="T0" fmla="*/ 19 w 21"/>
                  <a:gd name="T1" fmla="*/ 24 h 24"/>
                  <a:gd name="T2" fmla="*/ 21 w 21"/>
                  <a:gd name="T3" fmla="*/ 24 h 24"/>
                  <a:gd name="T4" fmla="*/ 21 w 21"/>
                  <a:gd name="T5" fmla="*/ 22 h 24"/>
                  <a:gd name="T6" fmla="*/ 19 w 21"/>
                  <a:gd name="T7" fmla="*/ 20 h 24"/>
                  <a:gd name="T8" fmla="*/ 10 w 21"/>
                  <a:gd name="T9" fmla="*/ 16 h 24"/>
                  <a:gd name="T10" fmla="*/ 5 w 21"/>
                  <a:gd name="T11" fmla="*/ 3 h 24"/>
                  <a:gd name="T12" fmla="*/ 3 w 21"/>
                  <a:gd name="T13" fmla="*/ 0 h 24"/>
                  <a:gd name="T14" fmla="*/ 1 w 21"/>
                  <a:gd name="T15" fmla="*/ 2 h 24"/>
                  <a:gd name="T16" fmla="*/ 7 w 21"/>
                  <a:gd name="T17" fmla="*/ 18 h 24"/>
                  <a:gd name="T18" fmla="*/ 19 w 2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4">
                    <a:moveTo>
                      <a:pt x="19" y="24"/>
                    </a:moveTo>
                    <a:cubicBezTo>
                      <a:pt x="20" y="24"/>
                      <a:pt x="20" y="24"/>
                      <a:pt x="21" y="24"/>
                    </a:cubicBezTo>
                    <a:cubicBezTo>
                      <a:pt x="21" y="23"/>
                      <a:pt x="21" y="23"/>
                      <a:pt x="21" y="22"/>
                    </a:cubicBezTo>
                    <a:cubicBezTo>
                      <a:pt x="21" y="21"/>
                      <a:pt x="20" y="20"/>
                      <a:pt x="19" y="20"/>
                    </a:cubicBezTo>
                    <a:cubicBezTo>
                      <a:pt x="16" y="20"/>
                      <a:pt x="12" y="18"/>
                      <a:pt x="10" y="16"/>
                    </a:cubicBezTo>
                    <a:cubicBezTo>
                      <a:pt x="6" y="12"/>
                      <a:pt x="4" y="7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8"/>
                      <a:pt x="2" y="14"/>
                      <a:pt x="7" y="18"/>
                    </a:cubicBezTo>
                    <a:cubicBezTo>
                      <a:pt x="10" y="22"/>
                      <a:pt x="14" y="24"/>
                      <a:pt x="19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58">
                <a:extLst>
                  <a:ext uri="{FF2B5EF4-FFF2-40B4-BE49-F238E27FC236}">
                    <a16:creationId xmlns:a16="http://schemas.microsoft.com/office/drawing/2014/main" id="{701D563C-0AB0-438A-A678-7125F1C9C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263" y="3155950"/>
                <a:ext cx="77788" cy="95250"/>
              </a:xfrm>
              <a:custGeom>
                <a:avLst/>
                <a:gdLst>
                  <a:gd name="T0" fmla="*/ 27 w 28"/>
                  <a:gd name="T1" fmla="*/ 28 h 33"/>
                  <a:gd name="T2" fmla="*/ 12 w 28"/>
                  <a:gd name="T3" fmla="*/ 21 h 33"/>
                  <a:gd name="T4" fmla="*/ 5 w 28"/>
                  <a:gd name="T5" fmla="*/ 2 h 33"/>
                  <a:gd name="T6" fmla="*/ 3 w 28"/>
                  <a:gd name="T7" fmla="*/ 0 h 33"/>
                  <a:gd name="T8" fmla="*/ 1 w 28"/>
                  <a:gd name="T9" fmla="*/ 2 h 33"/>
                  <a:gd name="T10" fmla="*/ 9 w 28"/>
                  <a:gd name="T11" fmla="*/ 24 h 33"/>
                  <a:gd name="T12" fmla="*/ 26 w 28"/>
                  <a:gd name="T13" fmla="*/ 32 h 33"/>
                  <a:gd name="T14" fmla="*/ 28 w 28"/>
                  <a:gd name="T15" fmla="*/ 32 h 33"/>
                  <a:gd name="T16" fmla="*/ 28 w 28"/>
                  <a:gd name="T17" fmla="*/ 31 h 33"/>
                  <a:gd name="T18" fmla="*/ 27 w 28"/>
                  <a:gd name="T19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33">
                    <a:moveTo>
                      <a:pt x="27" y="28"/>
                    </a:moveTo>
                    <a:cubicBezTo>
                      <a:pt x="21" y="28"/>
                      <a:pt x="16" y="25"/>
                      <a:pt x="12" y="21"/>
                    </a:cubicBezTo>
                    <a:cubicBezTo>
                      <a:pt x="7" y="16"/>
                      <a:pt x="4" y="9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2"/>
                    </a:cubicBezTo>
                    <a:cubicBezTo>
                      <a:pt x="0" y="10"/>
                      <a:pt x="3" y="18"/>
                      <a:pt x="9" y="24"/>
                    </a:cubicBezTo>
                    <a:cubicBezTo>
                      <a:pt x="14" y="29"/>
                      <a:pt x="20" y="32"/>
                      <a:pt x="26" y="32"/>
                    </a:cubicBezTo>
                    <a:cubicBezTo>
                      <a:pt x="27" y="33"/>
                      <a:pt x="27" y="32"/>
                      <a:pt x="28" y="32"/>
                    </a:cubicBezTo>
                    <a:cubicBezTo>
                      <a:pt x="28" y="32"/>
                      <a:pt x="28" y="31"/>
                      <a:pt x="28" y="31"/>
                    </a:cubicBezTo>
                    <a:cubicBezTo>
                      <a:pt x="28" y="29"/>
                      <a:pt x="28" y="28"/>
                      <a:pt x="27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359">
                <a:extLst>
                  <a:ext uri="{FF2B5EF4-FFF2-40B4-BE49-F238E27FC236}">
                    <a16:creationId xmlns:a16="http://schemas.microsoft.com/office/drawing/2014/main" id="{7014C674-CBD8-4D80-8B63-06C5C9830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59100"/>
                <a:ext cx="44450" cy="39687"/>
              </a:xfrm>
              <a:custGeom>
                <a:avLst/>
                <a:gdLst>
                  <a:gd name="T0" fmla="*/ 9 w 16"/>
                  <a:gd name="T1" fmla="*/ 7 h 14"/>
                  <a:gd name="T2" fmla="*/ 12 w 16"/>
                  <a:gd name="T3" fmla="*/ 12 h 14"/>
                  <a:gd name="T4" fmla="*/ 14 w 16"/>
                  <a:gd name="T5" fmla="*/ 14 h 14"/>
                  <a:gd name="T6" fmla="*/ 15 w 16"/>
                  <a:gd name="T7" fmla="*/ 13 h 14"/>
                  <a:gd name="T8" fmla="*/ 16 w 16"/>
                  <a:gd name="T9" fmla="*/ 11 h 14"/>
                  <a:gd name="T10" fmla="*/ 12 w 16"/>
                  <a:gd name="T11" fmla="*/ 4 h 14"/>
                  <a:gd name="T12" fmla="*/ 2 w 16"/>
                  <a:gd name="T13" fmla="*/ 0 h 14"/>
                  <a:gd name="T14" fmla="*/ 1 w 16"/>
                  <a:gd name="T15" fmla="*/ 3 h 14"/>
                  <a:gd name="T16" fmla="*/ 3 w 16"/>
                  <a:gd name="T17" fmla="*/ 5 h 14"/>
                  <a:gd name="T18" fmla="*/ 9 w 16"/>
                  <a:gd name="T1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9" y="7"/>
                    </a:moveTo>
                    <a:cubicBezTo>
                      <a:pt x="11" y="8"/>
                      <a:pt x="11" y="10"/>
                      <a:pt x="12" y="12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5" y="9"/>
                      <a:pt x="14" y="6"/>
                      <a:pt x="12" y="4"/>
                    </a:cubicBezTo>
                    <a:cubicBezTo>
                      <a:pt x="10" y="1"/>
                      <a:pt x="6" y="0"/>
                      <a:pt x="2" y="0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5" y="4"/>
                      <a:pt x="8" y="5"/>
                      <a:pt x="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360">
                <a:extLst>
                  <a:ext uri="{FF2B5EF4-FFF2-40B4-BE49-F238E27FC236}">
                    <a16:creationId xmlns:a16="http://schemas.microsoft.com/office/drawing/2014/main" id="{A43D8CDC-72D6-4B22-813B-6958C1430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36875"/>
                <a:ext cx="66675" cy="60325"/>
              </a:xfrm>
              <a:custGeom>
                <a:avLst/>
                <a:gdLst>
                  <a:gd name="T0" fmla="*/ 15 w 24"/>
                  <a:gd name="T1" fmla="*/ 9 h 21"/>
                  <a:gd name="T2" fmla="*/ 20 w 24"/>
                  <a:gd name="T3" fmla="*/ 19 h 21"/>
                  <a:gd name="T4" fmla="*/ 22 w 24"/>
                  <a:gd name="T5" fmla="*/ 21 h 21"/>
                  <a:gd name="T6" fmla="*/ 23 w 24"/>
                  <a:gd name="T7" fmla="*/ 20 h 21"/>
                  <a:gd name="T8" fmla="*/ 24 w 24"/>
                  <a:gd name="T9" fmla="*/ 19 h 21"/>
                  <a:gd name="T10" fmla="*/ 18 w 24"/>
                  <a:gd name="T11" fmla="*/ 6 h 21"/>
                  <a:gd name="T12" fmla="*/ 2 w 24"/>
                  <a:gd name="T13" fmla="*/ 0 h 21"/>
                  <a:gd name="T14" fmla="*/ 0 w 24"/>
                  <a:gd name="T15" fmla="*/ 3 h 21"/>
                  <a:gd name="T16" fmla="*/ 2 w 24"/>
                  <a:gd name="T17" fmla="*/ 4 h 21"/>
                  <a:gd name="T18" fmla="*/ 15 w 24"/>
                  <a:gd name="T1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1">
                    <a:moveTo>
                      <a:pt x="15" y="9"/>
                    </a:moveTo>
                    <a:cubicBezTo>
                      <a:pt x="18" y="12"/>
                      <a:pt x="19" y="15"/>
                      <a:pt x="20" y="19"/>
                    </a:cubicBezTo>
                    <a:cubicBezTo>
                      <a:pt x="20" y="20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0"/>
                    </a:cubicBezTo>
                    <a:cubicBezTo>
                      <a:pt x="24" y="20"/>
                      <a:pt x="24" y="19"/>
                      <a:pt x="24" y="19"/>
                    </a:cubicBezTo>
                    <a:cubicBezTo>
                      <a:pt x="23" y="14"/>
                      <a:pt x="21" y="10"/>
                      <a:pt x="18" y="6"/>
                    </a:cubicBezTo>
                    <a:cubicBezTo>
                      <a:pt x="14" y="2"/>
                      <a:pt x="8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7" y="4"/>
                      <a:pt x="12" y="6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61">
                <a:extLst>
                  <a:ext uri="{FF2B5EF4-FFF2-40B4-BE49-F238E27FC236}">
                    <a16:creationId xmlns:a16="http://schemas.microsoft.com/office/drawing/2014/main" id="{8ED450E9-449C-4B52-9F2C-1BF747FA9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388" y="2911475"/>
                <a:ext cx="92075" cy="82550"/>
              </a:xfrm>
              <a:custGeom>
                <a:avLst/>
                <a:gdLst>
                  <a:gd name="T0" fmla="*/ 2 w 33"/>
                  <a:gd name="T1" fmla="*/ 1 h 29"/>
                  <a:gd name="T2" fmla="*/ 0 w 33"/>
                  <a:gd name="T3" fmla="*/ 3 h 29"/>
                  <a:gd name="T4" fmla="*/ 2 w 33"/>
                  <a:gd name="T5" fmla="*/ 5 h 29"/>
                  <a:gd name="T6" fmla="*/ 22 w 33"/>
                  <a:gd name="T7" fmla="*/ 12 h 29"/>
                  <a:gd name="T8" fmla="*/ 29 w 33"/>
                  <a:gd name="T9" fmla="*/ 27 h 29"/>
                  <a:gd name="T10" fmla="*/ 31 w 33"/>
                  <a:gd name="T11" fmla="*/ 29 h 29"/>
                  <a:gd name="T12" fmla="*/ 32 w 33"/>
                  <a:gd name="T13" fmla="*/ 28 h 29"/>
                  <a:gd name="T14" fmla="*/ 33 w 33"/>
                  <a:gd name="T15" fmla="*/ 27 h 29"/>
                  <a:gd name="T16" fmla="*/ 25 w 33"/>
                  <a:gd name="T17" fmla="*/ 9 h 29"/>
                  <a:gd name="T18" fmla="*/ 2 w 33"/>
                  <a:gd name="T19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9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0" y="5"/>
                      <a:pt x="17" y="7"/>
                      <a:pt x="22" y="12"/>
                    </a:cubicBezTo>
                    <a:cubicBezTo>
                      <a:pt x="26" y="16"/>
                      <a:pt x="28" y="22"/>
                      <a:pt x="29" y="27"/>
                    </a:cubicBezTo>
                    <a:cubicBezTo>
                      <a:pt x="29" y="28"/>
                      <a:pt x="30" y="29"/>
                      <a:pt x="31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3" y="28"/>
                      <a:pt x="33" y="27"/>
                      <a:pt x="33" y="27"/>
                    </a:cubicBezTo>
                    <a:cubicBezTo>
                      <a:pt x="32" y="20"/>
                      <a:pt x="29" y="14"/>
                      <a:pt x="25" y="9"/>
                    </a:cubicBezTo>
                    <a:cubicBezTo>
                      <a:pt x="19" y="3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A8691590-A0D0-4221-8736-D32198E01128}"/>
              </a:ext>
            </a:extLst>
          </p:cNvPr>
          <p:cNvGrpSpPr/>
          <p:nvPr/>
        </p:nvGrpSpPr>
        <p:grpSpPr>
          <a:xfrm>
            <a:off x="9540269" y="2608991"/>
            <a:ext cx="671056" cy="685696"/>
            <a:chOff x="8578850" y="2859088"/>
            <a:chExt cx="436563" cy="446087"/>
          </a:xfrm>
        </p:grpSpPr>
        <p:sp>
          <p:nvSpPr>
            <p:cNvPr id="94" name="Oval 293">
              <a:extLst>
                <a:ext uri="{FF2B5EF4-FFF2-40B4-BE49-F238E27FC236}">
                  <a16:creationId xmlns:a16="http://schemas.microsoft.com/office/drawing/2014/main" id="{10393AFB-DF6F-43E4-A9C1-C9A8566E4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85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A2B23FA8-62E9-445F-8E1B-66E87B2D72BD}"/>
                </a:ext>
              </a:extLst>
            </p:cNvPr>
            <p:cNvGrpSpPr/>
            <p:nvPr/>
          </p:nvGrpSpPr>
          <p:grpSpPr>
            <a:xfrm>
              <a:off x="8662988" y="2944813"/>
              <a:ext cx="268288" cy="274637"/>
              <a:chOff x="8662988" y="2944813"/>
              <a:chExt cx="268288" cy="274637"/>
            </a:xfrm>
          </p:grpSpPr>
          <p:sp>
            <p:nvSpPr>
              <p:cNvPr id="96" name="Oval 362">
                <a:extLst>
                  <a:ext uri="{FF2B5EF4-FFF2-40B4-BE49-F238E27FC236}">
                    <a16:creationId xmlns:a16="http://schemas.microsoft.com/office/drawing/2014/main" id="{B3F4B0F5-573F-4494-AEDF-92DE0C72A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2988" y="2944813"/>
                <a:ext cx="268288" cy="274637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63">
                <a:extLst>
                  <a:ext uri="{FF2B5EF4-FFF2-40B4-BE49-F238E27FC236}">
                    <a16:creationId xmlns:a16="http://schemas.microsoft.com/office/drawing/2014/main" id="{E0D57D9A-29C2-46ED-B124-6735065A9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988" y="3033713"/>
                <a:ext cx="268288" cy="168275"/>
              </a:xfrm>
              <a:custGeom>
                <a:avLst/>
                <a:gdLst>
                  <a:gd name="T0" fmla="*/ 95 w 96"/>
                  <a:gd name="T1" fmla="*/ 9 h 59"/>
                  <a:gd name="T2" fmla="*/ 91 w 96"/>
                  <a:gd name="T3" fmla="*/ 8 h 59"/>
                  <a:gd name="T4" fmla="*/ 58 w 96"/>
                  <a:gd name="T5" fmla="*/ 1 h 59"/>
                  <a:gd name="T6" fmla="*/ 33 w 96"/>
                  <a:gd name="T7" fmla="*/ 2 h 59"/>
                  <a:gd name="T8" fmla="*/ 3 w 96"/>
                  <a:gd name="T9" fmla="*/ 8 h 59"/>
                  <a:gd name="T10" fmla="*/ 2 w 96"/>
                  <a:gd name="T11" fmla="*/ 9 h 59"/>
                  <a:gd name="T12" fmla="*/ 1 w 96"/>
                  <a:gd name="T13" fmla="*/ 9 h 59"/>
                  <a:gd name="T14" fmla="*/ 0 w 96"/>
                  <a:gd name="T15" fmla="*/ 20 h 59"/>
                  <a:gd name="T16" fmla="*/ 11 w 96"/>
                  <a:gd name="T17" fmla="*/ 22 h 59"/>
                  <a:gd name="T18" fmla="*/ 17 w 96"/>
                  <a:gd name="T19" fmla="*/ 27 h 59"/>
                  <a:gd name="T20" fmla="*/ 19 w 96"/>
                  <a:gd name="T21" fmla="*/ 37 h 59"/>
                  <a:gd name="T22" fmla="*/ 13 w 96"/>
                  <a:gd name="T23" fmla="*/ 52 h 59"/>
                  <a:gd name="T24" fmla="*/ 22 w 96"/>
                  <a:gd name="T25" fmla="*/ 57 h 59"/>
                  <a:gd name="T26" fmla="*/ 28 w 96"/>
                  <a:gd name="T27" fmla="*/ 53 h 59"/>
                  <a:gd name="T28" fmla="*/ 44 w 96"/>
                  <a:gd name="T29" fmla="*/ 48 h 59"/>
                  <a:gd name="T30" fmla="*/ 59 w 96"/>
                  <a:gd name="T31" fmla="*/ 50 h 59"/>
                  <a:gd name="T32" fmla="*/ 71 w 96"/>
                  <a:gd name="T33" fmla="*/ 56 h 59"/>
                  <a:gd name="T34" fmla="*/ 74 w 96"/>
                  <a:gd name="T35" fmla="*/ 59 h 59"/>
                  <a:gd name="T36" fmla="*/ 74 w 96"/>
                  <a:gd name="T37" fmla="*/ 59 h 59"/>
                  <a:gd name="T38" fmla="*/ 74 w 96"/>
                  <a:gd name="T39" fmla="*/ 59 h 59"/>
                  <a:gd name="T40" fmla="*/ 82 w 96"/>
                  <a:gd name="T41" fmla="*/ 53 h 59"/>
                  <a:gd name="T42" fmla="*/ 75 w 96"/>
                  <a:gd name="T43" fmla="*/ 37 h 59"/>
                  <a:gd name="T44" fmla="*/ 84 w 96"/>
                  <a:gd name="T45" fmla="*/ 22 h 59"/>
                  <a:gd name="T46" fmla="*/ 94 w 96"/>
                  <a:gd name="T47" fmla="*/ 20 h 59"/>
                  <a:gd name="T48" fmla="*/ 96 w 96"/>
                  <a:gd name="T49" fmla="*/ 20 h 59"/>
                  <a:gd name="T50" fmla="*/ 95 w 96"/>
                  <a:gd name="T51" fmla="*/ 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9">
                    <a:moveTo>
                      <a:pt x="95" y="9"/>
                    </a:moveTo>
                    <a:cubicBezTo>
                      <a:pt x="94" y="9"/>
                      <a:pt x="92" y="9"/>
                      <a:pt x="91" y="8"/>
                    </a:cubicBezTo>
                    <a:cubicBezTo>
                      <a:pt x="80" y="5"/>
                      <a:pt x="69" y="3"/>
                      <a:pt x="58" y="1"/>
                    </a:cubicBezTo>
                    <a:cubicBezTo>
                      <a:pt x="49" y="0"/>
                      <a:pt x="41" y="0"/>
                      <a:pt x="33" y="2"/>
                    </a:cubicBezTo>
                    <a:cubicBezTo>
                      <a:pt x="23" y="3"/>
                      <a:pt x="13" y="5"/>
                      <a:pt x="3" y="8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7"/>
                      <a:pt x="0" y="20"/>
                      <a:pt x="0" y="20"/>
                    </a:cubicBezTo>
                    <a:cubicBezTo>
                      <a:pt x="4" y="20"/>
                      <a:pt x="7" y="21"/>
                      <a:pt x="11" y="22"/>
                    </a:cubicBezTo>
                    <a:cubicBezTo>
                      <a:pt x="13" y="24"/>
                      <a:pt x="16" y="25"/>
                      <a:pt x="17" y="27"/>
                    </a:cubicBezTo>
                    <a:cubicBezTo>
                      <a:pt x="19" y="30"/>
                      <a:pt x="20" y="33"/>
                      <a:pt x="19" y="37"/>
                    </a:cubicBezTo>
                    <a:cubicBezTo>
                      <a:pt x="19" y="42"/>
                      <a:pt x="16" y="47"/>
                      <a:pt x="13" y="52"/>
                    </a:cubicBezTo>
                    <a:cubicBezTo>
                      <a:pt x="13" y="52"/>
                      <a:pt x="21" y="58"/>
                      <a:pt x="22" y="57"/>
                    </a:cubicBezTo>
                    <a:cubicBezTo>
                      <a:pt x="24" y="56"/>
                      <a:pt x="26" y="54"/>
                      <a:pt x="28" y="53"/>
                    </a:cubicBezTo>
                    <a:cubicBezTo>
                      <a:pt x="33" y="50"/>
                      <a:pt x="38" y="48"/>
                      <a:pt x="44" y="48"/>
                    </a:cubicBezTo>
                    <a:cubicBezTo>
                      <a:pt x="49" y="48"/>
                      <a:pt x="54" y="48"/>
                      <a:pt x="59" y="50"/>
                    </a:cubicBezTo>
                    <a:cubicBezTo>
                      <a:pt x="64" y="51"/>
                      <a:pt x="68" y="53"/>
                      <a:pt x="71" y="56"/>
                    </a:cubicBezTo>
                    <a:cubicBezTo>
                      <a:pt x="72" y="57"/>
                      <a:pt x="73" y="58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6" y="58"/>
                      <a:pt x="83" y="52"/>
                      <a:pt x="82" y="53"/>
                    </a:cubicBezTo>
                    <a:cubicBezTo>
                      <a:pt x="79" y="47"/>
                      <a:pt x="76" y="43"/>
                      <a:pt x="75" y="37"/>
                    </a:cubicBezTo>
                    <a:cubicBezTo>
                      <a:pt x="75" y="29"/>
                      <a:pt x="77" y="25"/>
                      <a:pt x="84" y="22"/>
                    </a:cubicBezTo>
                    <a:cubicBezTo>
                      <a:pt x="87" y="21"/>
                      <a:pt x="91" y="20"/>
                      <a:pt x="94" y="20"/>
                    </a:cubicBezTo>
                    <a:cubicBezTo>
                      <a:pt x="94" y="19"/>
                      <a:pt x="95" y="20"/>
                      <a:pt x="96" y="20"/>
                    </a:cubicBezTo>
                    <a:cubicBezTo>
                      <a:pt x="96" y="20"/>
                      <a:pt x="95" y="8"/>
                      <a:pt x="9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B0C61144-B039-4A2F-9D21-99712BF70D48}"/>
              </a:ext>
            </a:extLst>
          </p:cNvPr>
          <p:cNvGrpSpPr/>
          <p:nvPr/>
        </p:nvGrpSpPr>
        <p:grpSpPr>
          <a:xfrm>
            <a:off x="10812284" y="2608991"/>
            <a:ext cx="671056" cy="685696"/>
            <a:chOff x="9901238" y="2859088"/>
            <a:chExt cx="436563" cy="446087"/>
          </a:xfrm>
        </p:grpSpPr>
        <p:sp>
          <p:nvSpPr>
            <p:cNvPr id="99" name="Oval 294">
              <a:extLst>
                <a:ext uri="{FF2B5EF4-FFF2-40B4-BE49-F238E27FC236}">
                  <a16:creationId xmlns:a16="http://schemas.microsoft.com/office/drawing/2014/main" id="{176626D5-CEB2-4FC1-9727-3BD90F925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12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5DC65FC7-1FA0-44FD-9828-D007C3BC8685}"/>
                </a:ext>
              </a:extLst>
            </p:cNvPr>
            <p:cNvGrpSpPr/>
            <p:nvPr/>
          </p:nvGrpSpPr>
          <p:grpSpPr>
            <a:xfrm>
              <a:off x="10012363" y="2976563"/>
              <a:ext cx="219075" cy="203200"/>
              <a:chOff x="10012363" y="2976563"/>
              <a:chExt cx="219075" cy="203200"/>
            </a:xfrm>
          </p:grpSpPr>
          <p:sp>
            <p:nvSpPr>
              <p:cNvPr id="101" name="Freeform 364">
                <a:extLst>
                  <a:ext uri="{FF2B5EF4-FFF2-40B4-BE49-F238E27FC236}">
                    <a16:creationId xmlns:a16="http://schemas.microsoft.com/office/drawing/2014/main" id="{B3F4F1D2-17C4-476D-A929-F9DC396CE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100" y="3068638"/>
                <a:ext cx="98425" cy="39687"/>
              </a:xfrm>
              <a:custGeom>
                <a:avLst/>
                <a:gdLst>
                  <a:gd name="T0" fmla="*/ 19 w 35"/>
                  <a:gd name="T1" fmla="*/ 8 h 14"/>
                  <a:gd name="T2" fmla="*/ 28 w 35"/>
                  <a:gd name="T3" fmla="*/ 13 h 14"/>
                  <a:gd name="T4" fmla="*/ 34 w 35"/>
                  <a:gd name="T5" fmla="*/ 13 h 14"/>
                  <a:gd name="T6" fmla="*/ 35 w 35"/>
                  <a:gd name="T7" fmla="*/ 10 h 14"/>
                  <a:gd name="T8" fmla="*/ 34 w 35"/>
                  <a:gd name="T9" fmla="*/ 7 h 14"/>
                  <a:gd name="T10" fmla="*/ 20 w 35"/>
                  <a:gd name="T11" fmla="*/ 1 h 14"/>
                  <a:gd name="T12" fmla="*/ 1 w 35"/>
                  <a:gd name="T13" fmla="*/ 7 h 14"/>
                  <a:gd name="T14" fmla="*/ 1 w 35"/>
                  <a:gd name="T15" fmla="*/ 12 h 14"/>
                  <a:gd name="T16" fmla="*/ 7 w 35"/>
                  <a:gd name="T17" fmla="*/ 12 h 14"/>
                  <a:gd name="T18" fmla="*/ 19 w 35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14">
                    <a:moveTo>
                      <a:pt x="19" y="8"/>
                    </a:moveTo>
                    <a:cubicBezTo>
                      <a:pt x="23" y="9"/>
                      <a:pt x="26" y="10"/>
                      <a:pt x="28" y="13"/>
                    </a:cubicBezTo>
                    <a:cubicBezTo>
                      <a:pt x="30" y="14"/>
                      <a:pt x="32" y="14"/>
                      <a:pt x="34" y="13"/>
                    </a:cubicBezTo>
                    <a:cubicBezTo>
                      <a:pt x="34" y="12"/>
                      <a:pt x="35" y="11"/>
                      <a:pt x="35" y="10"/>
                    </a:cubicBezTo>
                    <a:cubicBezTo>
                      <a:pt x="35" y="9"/>
                      <a:pt x="35" y="8"/>
                      <a:pt x="34" y="7"/>
                    </a:cubicBezTo>
                    <a:cubicBezTo>
                      <a:pt x="30" y="4"/>
                      <a:pt x="25" y="1"/>
                      <a:pt x="20" y="1"/>
                    </a:cubicBezTo>
                    <a:cubicBezTo>
                      <a:pt x="13" y="0"/>
                      <a:pt x="6" y="2"/>
                      <a:pt x="1" y="7"/>
                    </a:cubicBezTo>
                    <a:cubicBezTo>
                      <a:pt x="0" y="8"/>
                      <a:pt x="0" y="11"/>
                      <a:pt x="1" y="12"/>
                    </a:cubicBezTo>
                    <a:cubicBezTo>
                      <a:pt x="3" y="14"/>
                      <a:pt x="5" y="14"/>
                      <a:pt x="7" y="12"/>
                    </a:cubicBezTo>
                    <a:cubicBezTo>
                      <a:pt x="10" y="9"/>
                      <a:pt x="15" y="8"/>
                      <a:pt x="1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65">
                <a:extLst>
                  <a:ext uri="{FF2B5EF4-FFF2-40B4-BE49-F238E27FC236}">
                    <a16:creationId xmlns:a16="http://schemas.microsoft.com/office/drawing/2014/main" id="{507E527B-050C-4490-8B03-D017B20F8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0938" y="3022600"/>
                <a:ext cx="160338" cy="53975"/>
              </a:xfrm>
              <a:custGeom>
                <a:avLst/>
                <a:gdLst>
                  <a:gd name="T0" fmla="*/ 32 w 57"/>
                  <a:gd name="T1" fmla="*/ 9 h 19"/>
                  <a:gd name="T2" fmla="*/ 50 w 57"/>
                  <a:gd name="T3" fmla="*/ 18 h 19"/>
                  <a:gd name="T4" fmla="*/ 56 w 57"/>
                  <a:gd name="T5" fmla="*/ 18 h 19"/>
                  <a:gd name="T6" fmla="*/ 57 w 57"/>
                  <a:gd name="T7" fmla="*/ 16 h 19"/>
                  <a:gd name="T8" fmla="*/ 56 w 57"/>
                  <a:gd name="T9" fmla="*/ 12 h 19"/>
                  <a:gd name="T10" fmla="*/ 32 w 57"/>
                  <a:gd name="T11" fmla="*/ 1 h 19"/>
                  <a:gd name="T12" fmla="*/ 2 w 57"/>
                  <a:gd name="T13" fmla="*/ 12 h 19"/>
                  <a:gd name="T14" fmla="*/ 2 w 57"/>
                  <a:gd name="T15" fmla="*/ 17 h 19"/>
                  <a:gd name="T16" fmla="*/ 7 w 57"/>
                  <a:gd name="T17" fmla="*/ 17 h 19"/>
                  <a:gd name="T18" fmla="*/ 32 w 57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19">
                    <a:moveTo>
                      <a:pt x="32" y="9"/>
                    </a:moveTo>
                    <a:cubicBezTo>
                      <a:pt x="39" y="10"/>
                      <a:pt x="45" y="13"/>
                      <a:pt x="50" y="18"/>
                    </a:cubicBezTo>
                    <a:cubicBezTo>
                      <a:pt x="52" y="19"/>
                      <a:pt x="54" y="19"/>
                      <a:pt x="56" y="18"/>
                    </a:cubicBezTo>
                    <a:cubicBezTo>
                      <a:pt x="56" y="17"/>
                      <a:pt x="57" y="16"/>
                      <a:pt x="57" y="16"/>
                    </a:cubicBezTo>
                    <a:cubicBezTo>
                      <a:pt x="57" y="14"/>
                      <a:pt x="56" y="13"/>
                      <a:pt x="56" y="12"/>
                    </a:cubicBezTo>
                    <a:cubicBezTo>
                      <a:pt x="49" y="6"/>
                      <a:pt x="41" y="2"/>
                      <a:pt x="32" y="1"/>
                    </a:cubicBezTo>
                    <a:cubicBezTo>
                      <a:pt x="21" y="0"/>
                      <a:pt x="10" y="4"/>
                      <a:pt x="2" y="12"/>
                    </a:cubicBezTo>
                    <a:cubicBezTo>
                      <a:pt x="0" y="13"/>
                      <a:pt x="0" y="16"/>
                      <a:pt x="2" y="17"/>
                    </a:cubicBezTo>
                    <a:cubicBezTo>
                      <a:pt x="3" y="19"/>
                      <a:pt x="6" y="19"/>
                      <a:pt x="7" y="17"/>
                    </a:cubicBezTo>
                    <a:cubicBezTo>
                      <a:pt x="14" y="11"/>
                      <a:pt x="23" y="8"/>
                      <a:pt x="3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66">
                <a:extLst>
                  <a:ext uri="{FF2B5EF4-FFF2-40B4-BE49-F238E27FC236}">
                    <a16:creationId xmlns:a16="http://schemas.microsoft.com/office/drawing/2014/main" id="{B719D198-FED7-45CD-91F7-C0F3B2FE0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2363" y="2976563"/>
                <a:ext cx="219075" cy="71437"/>
              </a:xfrm>
              <a:custGeom>
                <a:avLst/>
                <a:gdLst>
                  <a:gd name="T0" fmla="*/ 1 w 78"/>
                  <a:gd name="T1" fmla="*/ 17 h 25"/>
                  <a:gd name="T2" fmla="*/ 1 w 78"/>
                  <a:gd name="T3" fmla="*/ 22 h 25"/>
                  <a:gd name="T4" fmla="*/ 7 w 78"/>
                  <a:gd name="T5" fmla="*/ 22 h 25"/>
                  <a:gd name="T6" fmla="*/ 43 w 78"/>
                  <a:gd name="T7" fmla="*/ 10 h 25"/>
                  <a:gd name="T8" fmla="*/ 71 w 78"/>
                  <a:gd name="T9" fmla="*/ 23 h 25"/>
                  <a:gd name="T10" fmla="*/ 76 w 78"/>
                  <a:gd name="T11" fmla="*/ 23 h 25"/>
                  <a:gd name="T12" fmla="*/ 78 w 78"/>
                  <a:gd name="T13" fmla="*/ 21 h 25"/>
                  <a:gd name="T14" fmla="*/ 76 w 78"/>
                  <a:gd name="T15" fmla="*/ 18 h 25"/>
                  <a:gd name="T16" fmla="*/ 44 w 78"/>
                  <a:gd name="T17" fmla="*/ 2 h 25"/>
                  <a:gd name="T18" fmla="*/ 1 w 78"/>
                  <a:gd name="T1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25">
                    <a:moveTo>
                      <a:pt x="1" y="17"/>
                    </a:moveTo>
                    <a:cubicBezTo>
                      <a:pt x="0" y="18"/>
                      <a:pt x="0" y="21"/>
                      <a:pt x="1" y="22"/>
                    </a:cubicBezTo>
                    <a:cubicBezTo>
                      <a:pt x="3" y="24"/>
                      <a:pt x="5" y="24"/>
                      <a:pt x="7" y="22"/>
                    </a:cubicBezTo>
                    <a:cubicBezTo>
                      <a:pt x="16" y="13"/>
                      <a:pt x="30" y="8"/>
                      <a:pt x="43" y="10"/>
                    </a:cubicBezTo>
                    <a:cubicBezTo>
                      <a:pt x="54" y="11"/>
                      <a:pt x="64" y="16"/>
                      <a:pt x="71" y="23"/>
                    </a:cubicBezTo>
                    <a:cubicBezTo>
                      <a:pt x="73" y="25"/>
                      <a:pt x="75" y="25"/>
                      <a:pt x="76" y="23"/>
                    </a:cubicBezTo>
                    <a:cubicBezTo>
                      <a:pt x="77" y="23"/>
                      <a:pt x="77" y="22"/>
                      <a:pt x="78" y="21"/>
                    </a:cubicBezTo>
                    <a:cubicBezTo>
                      <a:pt x="78" y="20"/>
                      <a:pt x="77" y="19"/>
                      <a:pt x="76" y="18"/>
                    </a:cubicBezTo>
                    <a:cubicBezTo>
                      <a:pt x="68" y="9"/>
                      <a:pt x="56" y="3"/>
                      <a:pt x="44" y="2"/>
                    </a:cubicBezTo>
                    <a:cubicBezTo>
                      <a:pt x="28" y="0"/>
                      <a:pt x="13" y="6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Oval 367">
                <a:extLst>
                  <a:ext uri="{FF2B5EF4-FFF2-40B4-BE49-F238E27FC236}">
                    <a16:creationId xmlns:a16="http://schemas.microsoft.com/office/drawing/2014/main" id="{075A86A2-91F2-4B58-A482-2D3B987B9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1738" y="3122613"/>
                <a:ext cx="55563" cy="571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5" name="Textfeld 104">
            <a:extLst>
              <a:ext uri="{FF2B5EF4-FFF2-40B4-BE49-F238E27FC236}">
                <a16:creationId xmlns:a16="http://schemas.microsoft.com/office/drawing/2014/main" id="{BF495CD1-1031-4895-B6ED-A75AF2CED4E7}"/>
              </a:ext>
            </a:extLst>
          </p:cNvPr>
          <p:cNvSpPr txBox="1"/>
          <p:nvPr/>
        </p:nvSpPr>
        <p:spPr>
          <a:xfrm>
            <a:off x="439739" y="1965779"/>
            <a:ext cx="104992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Architecture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definition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1CBA14CA-B451-40A4-ABDF-CBE7FCA75397}"/>
              </a:ext>
            </a:extLst>
          </p:cNvPr>
          <p:cNvSpPr txBox="1"/>
          <p:nvPr/>
        </p:nvSpPr>
        <p:spPr>
          <a:xfrm>
            <a:off x="3161671" y="1965779"/>
            <a:ext cx="699363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Deep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learning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BE8E03DF-A4FC-4BF6-A56F-E553D1625937}"/>
              </a:ext>
            </a:extLst>
          </p:cNvPr>
          <p:cNvSpPr txBox="1"/>
          <p:nvPr/>
        </p:nvSpPr>
        <p:spPr>
          <a:xfrm>
            <a:off x="4324459" y="1965779"/>
            <a:ext cx="91956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Simulation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and test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3189ADDB-BA75-4C63-A03A-9262E8598F04}"/>
              </a:ext>
            </a:extLst>
          </p:cNvPr>
          <p:cNvSpPr txBox="1"/>
          <p:nvPr/>
        </p:nvSpPr>
        <p:spPr>
          <a:xfrm>
            <a:off x="5668702" y="2202540"/>
            <a:ext cx="775111" cy="23676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Integrate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90594B57-D922-4701-8054-543A7FFEB867}"/>
              </a:ext>
            </a:extLst>
          </p:cNvPr>
          <p:cNvSpPr txBox="1"/>
          <p:nvPr/>
        </p:nvSpPr>
        <p:spPr>
          <a:xfrm>
            <a:off x="7109826" y="2202540"/>
            <a:ext cx="438643" cy="23676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Build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AC7971C0-A37E-4FBE-8CDC-C9F5B152998F}"/>
              </a:ext>
            </a:extLst>
          </p:cNvPr>
          <p:cNvSpPr txBox="1"/>
          <p:nvPr/>
        </p:nvSpPr>
        <p:spPr>
          <a:xfrm>
            <a:off x="7892097" y="1965779"/>
            <a:ext cx="142162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Simulation-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based validation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5846CF65-78A2-49D7-8ECB-49BF92211F71}"/>
              </a:ext>
            </a:extLst>
          </p:cNvPr>
          <p:cNvSpPr txBox="1"/>
          <p:nvPr/>
        </p:nvSpPr>
        <p:spPr>
          <a:xfrm>
            <a:off x="9662642" y="1965779"/>
            <a:ext cx="426311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Test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drive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243B415A-89C2-4B71-9376-4E9FA2E16D18}"/>
              </a:ext>
            </a:extLst>
          </p:cNvPr>
          <p:cNvSpPr txBox="1"/>
          <p:nvPr/>
        </p:nvSpPr>
        <p:spPr>
          <a:xfrm>
            <a:off x="10437001" y="1965779"/>
            <a:ext cx="142162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Connectivity-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based validation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13" name="Gerade Verbindung mit Pfeil 112">
            <a:extLst>
              <a:ext uri="{FF2B5EF4-FFF2-40B4-BE49-F238E27FC236}">
                <a16:creationId xmlns:a16="http://schemas.microsoft.com/office/drawing/2014/main" id="{BFF6FF1A-4C3D-4680-AC08-5BE8CA477179}"/>
              </a:ext>
            </a:extLst>
          </p:cNvPr>
          <p:cNvCxnSpPr>
            <a:cxnSpLocks/>
            <a:stCxn id="9" idx="6"/>
            <a:endCxn id="121" idx="2"/>
          </p:cNvCxnSpPr>
          <p:nvPr/>
        </p:nvCxnSpPr>
        <p:spPr>
          <a:xfrm>
            <a:off x="1300230" y="295183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C0944466-A156-4A4E-A3D1-215DBD71DB17}"/>
              </a:ext>
            </a:extLst>
          </p:cNvPr>
          <p:cNvCxnSpPr>
            <a:cxnSpLocks/>
            <a:stCxn id="47" idx="6"/>
            <a:endCxn id="52" idx="2"/>
          </p:cNvCxnSpPr>
          <p:nvPr/>
        </p:nvCxnSpPr>
        <p:spPr>
          <a:xfrm>
            <a:off x="3848100" y="295183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EE66D2F9-EBF5-4529-A828-6B585D3F9210}"/>
              </a:ext>
            </a:extLst>
          </p:cNvPr>
          <p:cNvCxnSpPr>
            <a:cxnSpLocks/>
            <a:stCxn id="52" idx="6"/>
            <a:endCxn id="64" idx="2"/>
          </p:cNvCxnSpPr>
          <p:nvPr/>
        </p:nvCxnSpPr>
        <p:spPr>
          <a:xfrm>
            <a:off x="5119769" y="2951839"/>
            <a:ext cx="60096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EF38BA46-5B0A-472C-B984-2FAC68AB49B7}"/>
              </a:ext>
            </a:extLst>
          </p:cNvPr>
          <p:cNvCxnSpPr>
            <a:cxnSpLocks/>
            <a:stCxn id="64" idx="6"/>
            <a:endCxn id="77" idx="2"/>
          </p:cNvCxnSpPr>
          <p:nvPr/>
        </p:nvCxnSpPr>
        <p:spPr>
          <a:xfrm>
            <a:off x="6391786" y="295183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DB88F7B3-EE93-4990-95CB-A82CC5578348}"/>
              </a:ext>
            </a:extLst>
          </p:cNvPr>
          <p:cNvCxnSpPr>
            <a:cxnSpLocks/>
            <a:stCxn id="77" idx="6"/>
            <a:endCxn id="82" idx="2"/>
          </p:cNvCxnSpPr>
          <p:nvPr/>
        </p:nvCxnSpPr>
        <p:spPr>
          <a:xfrm>
            <a:off x="7665895" y="2951839"/>
            <a:ext cx="600265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06B787B2-EDEF-49DD-BF21-52805EAA1736}"/>
              </a:ext>
            </a:extLst>
          </p:cNvPr>
          <p:cNvCxnSpPr>
            <a:cxnSpLocks/>
            <a:stCxn id="82" idx="6"/>
            <a:endCxn id="94" idx="2"/>
          </p:cNvCxnSpPr>
          <p:nvPr/>
        </p:nvCxnSpPr>
        <p:spPr>
          <a:xfrm>
            <a:off x="8939656" y="295183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414F3556-D051-49C8-B42C-3B5E7C1E77B6}"/>
              </a:ext>
            </a:extLst>
          </p:cNvPr>
          <p:cNvCxnSpPr>
            <a:cxnSpLocks/>
            <a:stCxn id="94" idx="6"/>
            <a:endCxn id="99" idx="2"/>
          </p:cNvCxnSpPr>
          <p:nvPr/>
        </p:nvCxnSpPr>
        <p:spPr>
          <a:xfrm>
            <a:off x="10211325" y="2951839"/>
            <a:ext cx="600959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sp>
        <p:nvSpPr>
          <p:cNvPr id="132" name="Freihandform: Form 131">
            <a:extLst>
              <a:ext uri="{FF2B5EF4-FFF2-40B4-BE49-F238E27FC236}">
                <a16:creationId xmlns:a16="http://schemas.microsoft.com/office/drawing/2014/main" id="{8AF803A9-0BB1-4C67-A138-4058504A71DE}"/>
              </a:ext>
            </a:extLst>
          </p:cNvPr>
          <p:cNvSpPr/>
          <p:nvPr/>
        </p:nvSpPr>
        <p:spPr>
          <a:xfrm>
            <a:off x="-1" y="4138613"/>
            <a:ext cx="3414379" cy="1851660"/>
          </a:xfrm>
          <a:custGeom>
            <a:avLst/>
            <a:gdLst>
              <a:gd name="connsiteX0" fmla="*/ 3012584 w 3414379"/>
              <a:gd name="connsiteY0" fmla="*/ 0 h 1851660"/>
              <a:gd name="connsiteX1" fmla="*/ 3414379 w 3414379"/>
              <a:gd name="connsiteY1" fmla="*/ 1851660 h 1851660"/>
              <a:gd name="connsiteX2" fmla="*/ 3012584 w 3414379"/>
              <a:gd name="connsiteY2" fmla="*/ 1851660 h 1851660"/>
              <a:gd name="connsiteX3" fmla="*/ 0 w 3414379"/>
              <a:gd name="connsiteY3" fmla="*/ 0 h 1851660"/>
              <a:gd name="connsiteX4" fmla="*/ 3012583 w 3414379"/>
              <a:gd name="connsiteY4" fmla="*/ 0 h 1851660"/>
              <a:gd name="connsiteX5" fmla="*/ 3012583 w 3414379"/>
              <a:gd name="connsiteY5" fmla="*/ 1851660 h 1851660"/>
              <a:gd name="connsiteX6" fmla="*/ 0 w 3414379"/>
              <a:gd name="connsiteY6" fmla="*/ 1851660 h 185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4379" h="1851660">
                <a:moveTo>
                  <a:pt x="3012584" y="0"/>
                </a:moveTo>
                <a:lnTo>
                  <a:pt x="3414379" y="1851660"/>
                </a:lnTo>
                <a:lnTo>
                  <a:pt x="3012584" y="1851660"/>
                </a:lnTo>
                <a:close/>
                <a:moveTo>
                  <a:pt x="0" y="0"/>
                </a:moveTo>
                <a:lnTo>
                  <a:pt x="3012583" y="0"/>
                </a:lnTo>
                <a:lnTo>
                  <a:pt x="3012583" y="1851660"/>
                </a:lnTo>
                <a:lnTo>
                  <a:pt x="0" y="185166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600">
                <a:solidFill>
                  <a:schemeClr val="accent2"/>
                </a:solidFill>
              </a:rPr>
              <a:t>GOAL</a:t>
            </a:r>
          </a:p>
        </p:txBody>
      </p:sp>
      <p:sp>
        <p:nvSpPr>
          <p:cNvPr id="121" name="Oval 288">
            <a:extLst>
              <a:ext uri="{FF2B5EF4-FFF2-40B4-BE49-F238E27FC236}">
                <a16:creationId xmlns:a16="http://schemas.microsoft.com/office/drawing/2014/main" id="{DD4D840C-99F0-426D-984B-9FE768864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843" y="2608991"/>
            <a:ext cx="673496" cy="685696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FA316BAF-6304-4AA4-9B57-BCF075997DDC}"/>
              </a:ext>
            </a:extLst>
          </p:cNvPr>
          <p:cNvSpPr txBox="1"/>
          <p:nvPr/>
        </p:nvSpPr>
        <p:spPr>
          <a:xfrm>
            <a:off x="1940235" y="1987097"/>
            <a:ext cx="594714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Ingest/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store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23AFEC6-F981-4B40-92C1-94B628451B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70098" y="2655220"/>
            <a:ext cx="534987" cy="593239"/>
            <a:chOff x="1235" y="1666"/>
            <a:chExt cx="349" cy="387"/>
          </a:xfrm>
        </p:grpSpPr>
        <p:sp>
          <p:nvSpPr>
            <p:cNvPr id="127" name="Freeform 5">
              <a:extLst>
                <a:ext uri="{FF2B5EF4-FFF2-40B4-BE49-F238E27FC236}">
                  <a16:creationId xmlns:a16="http://schemas.microsoft.com/office/drawing/2014/main" id="{2A52E368-A301-4962-AF61-F3F9B0D15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8" y="1815"/>
              <a:ext cx="128" cy="89"/>
            </a:xfrm>
            <a:custGeom>
              <a:avLst/>
              <a:gdLst>
                <a:gd name="T0" fmla="*/ 282 w 282"/>
                <a:gd name="T1" fmla="*/ 59 h 196"/>
                <a:gd name="T2" fmla="*/ 254 w 282"/>
                <a:gd name="T3" fmla="*/ 48 h 196"/>
                <a:gd name="T4" fmla="*/ 246 w 282"/>
                <a:gd name="T5" fmla="*/ 50 h 196"/>
                <a:gd name="T6" fmla="*/ 223 w 282"/>
                <a:gd name="T7" fmla="*/ 12 h 196"/>
                <a:gd name="T8" fmla="*/ 176 w 282"/>
                <a:gd name="T9" fmla="*/ 1 h 196"/>
                <a:gd name="T10" fmla="*/ 143 w 282"/>
                <a:gd name="T11" fmla="*/ 1 h 196"/>
                <a:gd name="T12" fmla="*/ 62 w 282"/>
                <a:gd name="T13" fmla="*/ 12 h 196"/>
                <a:gd name="T14" fmla="*/ 39 w 282"/>
                <a:gd name="T15" fmla="*/ 53 h 196"/>
                <a:gd name="T16" fmla="*/ 28 w 282"/>
                <a:gd name="T17" fmla="*/ 48 h 196"/>
                <a:gd name="T18" fmla="*/ 0 w 282"/>
                <a:gd name="T19" fmla="*/ 59 h 196"/>
                <a:gd name="T20" fmla="*/ 12 w 282"/>
                <a:gd name="T21" fmla="*/ 73 h 196"/>
                <a:gd name="T22" fmla="*/ 3 w 282"/>
                <a:gd name="T23" fmla="*/ 97 h 196"/>
                <a:gd name="T24" fmla="*/ 5 w 282"/>
                <a:gd name="T25" fmla="*/ 175 h 196"/>
                <a:gd name="T26" fmla="*/ 12 w 282"/>
                <a:gd name="T27" fmla="*/ 194 h 196"/>
                <a:gd name="T28" fmla="*/ 35 w 282"/>
                <a:gd name="T29" fmla="*/ 196 h 196"/>
                <a:gd name="T30" fmla="*/ 57 w 282"/>
                <a:gd name="T31" fmla="*/ 194 h 196"/>
                <a:gd name="T32" fmla="*/ 61 w 282"/>
                <a:gd name="T33" fmla="*/ 177 h 196"/>
                <a:gd name="T34" fmla="*/ 222 w 282"/>
                <a:gd name="T35" fmla="*/ 177 h 196"/>
                <a:gd name="T36" fmla="*/ 227 w 282"/>
                <a:gd name="T37" fmla="*/ 194 h 196"/>
                <a:gd name="T38" fmla="*/ 248 w 282"/>
                <a:gd name="T39" fmla="*/ 196 h 196"/>
                <a:gd name="T40" fmla="*/ 270 w 282"/>
                <a:gd name="T41" fmla="*/ 194 h 196"/>
                <a:gd name="T42" fmla="*/ 277 w 282"/>
                <a:gd name="T43" fmla="*/ 175 h 196"/>
                <a:gd name="T44" fmla="*/ 280 w 282"/>
                <a:gd name="T45" fmla="*/ 97 h 196"/>
                <a:gd name="T46" fmla="*/ 270 w 282"/>
                <a:gd name="T47" fmla="*/ 73 h 196"/>
                <a:gd name="T48" fmla="*/ 282 w 282"/>
                <a:gd name="T49" fmla="*/ 59 h 196"/>
                <a:gd name="T50" fmla="*/ 137 w 282"/>
                <a:gd name="T51" fmla="*/ 73 h 196"/>
                <a:gd name="T52" fmla="*/ 138 w 282"/>
                <a:gd name="T53" fmla="*/ 73 h 196"/>
                <a:gd name="T54" fmla="*/ 175 w 282"/>
                <a:gd name="T55" fmla="*/ 72 h 196"/>
                <a:gd name="T56" fmla="*/ 250 w 282"/>
                <a:gd name="T57" fmla="*/ 77 h 196"/>
                <a:gd name="T58" fmla="*/ 261 w 282"/>
                <a:gd name="T59" fmla="*/ 97 h 196"/>
                <a:gd name="T60" fmla="*/ 259 w 282"/>
                <a:gd name="T61" fmla="*/ 159 h 196"/>
                <a:gd name="T62" fmla="*/ 23 w 282"/>
                <a:gd name="T63" fmla="*/ 159 h 196"/>
                <a:gd name="T64" fmla="*/ 21 w 282"/>
                <a:gd name="T65" fmla="*/ 97 h 196"/>
                <a:gd name="T66" fmla="*/ 32 w 282"/>
                <a:gd name="T67" fmla="*/ 79 h 196"/>
                <a:gd name="T68" fmla="*/ 121 w 282"/>
                <a:gd name="T69" fmla="*/ 73 h 196"/>
                <a:gd name="T70" fmla="*/ 137 w 282"/>
                <a:gd name="T71" fmla="*/ 73 h 196"/>
                <a:gd name="T72" fmla="*/ 175 w 282"/>
                <a:gd name="T73" fmla="*/ 54 h 196"/>
                <a:gd name="T74" fmla="*/ 137 w 282"/>
                <a:gd name="T75" fmla="*/ 55 h 196"/>
                <a:gd name="T76" fmla="*/ 121 w 282"/>
                <a:gd name="T77" fmla="*/ 55 h 196"/>
                <a:gd name="T78" fmla="*/ 57 w 282"/>
                <a:gd name="T79" fmla="*/ 57 h 196"/>
                <a:gd name="T80" fmla="*/ 74 w 282"/>
                <a:gd name="T81" fmla="*/ 26 h 196"/>
                <a:gd name="T82" fmla="*/ 143 w 282"/>
                <a:gd name="T83" fmla="*/ 19 h 196"/>
                <a:gd name="T84" fmla="*/ 211 w 282"/>
                <a:gd name="T85" fmla="*/ 26 h 196"/>
                <a:gd name="T86" fmla="*/ 229 w 282"/>
                <a:gd name="T87" fmla="*/ 56 h 196"/>
                <a:gd name="T88" fmla="*/ 175 w 282"/>
                <a:gd name="T89" fmla="*/ 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2" h="196">
                  <a:moveTo>
                    <a:pt x="282" y="59"/>
                  </a:moveTo>
                  <a:cubicBezTo>
                    <a:pt x="282" y="48"/>
                    <a:pt x="258" y="48"/>
                    <a:pt x="254" y="48"/>
                  </a:cubicBezTo>
                  <a:cubicBezTo>
                    <a:pt x="251" y="48"/>
                    <a:pt x="248" y="49"/>
                    <a:pt x="246" y="50"/>
                  </a:cubicBezTo>
                  <a:cubicBezTo>
                    <a:pt x="242" y="37"/>
                    <a:pt x="232" y="19"/>
                    <a:pt x="223" y="12"/>
                  </a:cubicBezTo>
                  <a:cubicBezTo>
                    <a:pt x="218" y="8"/>
                    <a:pt x="209" y="3"/>
                    <a:pt x="176" y="1"/>
                  </a:cubicBezTo>
                  <a:cubicBezTo>
                    <a:pt x="158" y="0"/>
                    <a:pt x="143" y="1"/>
                    <a:pt x="143" y="1"/>
                  </a:cubicBezTo>
                  <a:cubicBezTo>
                    <a:pt x="123" y="0"/>
                    <a:pt x="75" y="0"/>
                    <a:pt x="62" y="12"/>
                  </a:cubicBezTo>
                  <a:cubicBezTo>
                    <a:pt x="51" y="21"/>
                    <a:pt x="42" y="40"/>
                    <a:pt x="39" y="53"/>
                  </a:cubicBezTo>
                  <a:cubicBezTo>
                    <a:pt x="37" y="50"/>
                    <a:pt x="33" y="48"/>
                    <a:pt x="28" y="48"/>
                  </a:cubicBezTo>
                  <a:cubicBezTo>
                    <a:pt x="23" y="48"/>
                    <a:pt x="0" y="48"/>
                    <a:pt x="0" y="59"/>
                  </a:cubicBezTo>
                  <a:cubicBezTo>
                    <a:pt x="0" y="68"/>
                    <a:pt x="7" y="72"/>
                    <a:pt x="12" y="73"/>
                  </a:cubicBezTo>
                  <a:cubicBezTo>
                    <a:pt x="6" y="81"/>
                    <a:pt x="3" y="90"/>
                    <a:pt x="3" y="97"/>
                  </a:cubicBezTo>
                  <a:cubicBezTo>
                    <a:pt x="3" y="105"/>
                    <a:pt x="5" y="172"/>
                    <a:pt x="5" y="175"/>
                  </a:cubicBezTo>
                  <a:cubicBezTo>
                    <a:pt x="5" y="179"/>
                    <a:pt x="5" y="192"/>
                    <a:pt x="12" y="194"/>
                  </a:cubicBezTo>
                  <a:cubicBezTo>
                    <a:pt x="16" y="196"/>
                    <a:pt x="32" y="196"/>
                    <a:pt x="35" y="196"/>
                  </a:cubicBezTo>
                  <a:cubicBezTo>
                    <a:pt x="40" y="196"/>
                    <a:pt x="54" y="196"/>
                    <a:pt x="57" y="194"/>
                  </a:cubicBezTo>
                  <a:cubicBezTo>
                    <a:pt x="60" y="192"/>
                    <a:pt x="61" y="184"/>
                    <a:pt x="61" y="177"/>
                  </a:cubicBezTo>
                  <a:cubicBezTo>
                    <a:pt x="222" y="177"/>
                    <a:pt x="222" y="177"/>
                    <a:pt x="222" y="177"/>
                  </a:cubicBezTo>
                  <a:cubicBezTo>
                    <a:pt x="222" y="184"/>
                    <a:pt x="223" y="192"/>
                    <a:pt x="227" y="194"/>
                  </a:cubicBezTo>
                  <a:cubicBezTo>
                    <a:pt x="229" y="196"/>
                    <a:pt x="242" y="196"/>
                    <a:pt x="248" y="196"/>
                  </a:cubicBezTo>
                  <a:cubicBezTo>
                    <a:pt x="251" y="196"/>
                    <a:pt x="266" y="196"/>
                    <a:pt x="270" y="194"/>
                  </a:cubicBezTo>
                  <a:cubicBezTo>
                    <a:pt x="276" y="192"/>
                    <a:pt x="277" y="179"/>
                    <a:pt x="277" y="175"/>
                  </a:cubicBezTo>
                  <a:cubicBezTo>
                    <a:pt x="277" y="172"/>
                    <a:pt x="280" y="105"/>
                    <a:pt x="280" y="97"/>
                  </a:cubicBezTo>
                  <a:cubicBezTo>
                    <a:pt x="280" y="91"/>
                    <a:pt x="276" y="81"/>
                    <a:pt x="270" y="73"/>
                  </a:cubicBezTo>
                  <a:cubicBezTo>
                    <a:pt x="278" y="71"/>
                    <a:pt x="282" y="65"/>
                    <a:pt x="282" y="59"/>
                  </a:cubicBezTo>
                  <a:close/>
                  <a:moveTo>
                    <a:pt x="137" y="73"/>
                  </a:moveTo>
                  <a:cubicBezTo>
                    <a:pt x="138" y="73"/>
                    <a:pt x="138" y="73"/>
                    <a:pt x="138" y="73"/>
                  </a:cubicBezTo>
                  <a:cubicBezTo>
                    <a:pt x="144" y="73"/>
                    <a:pt x="158" y="72"/>
                    <a:pt x="175" y="72"/>
                  </a:cubicBezTo>
                  <a:cubicBezTo>
                    <a:pt x="232" y="72"/>
                    <a:pt x="247" y="76"/>
                    <a:pt x="250" y="77"/>
                  </a:cubicBezTo>
                  <a:cubicBezTo>
                    <a:pt x="257" y="84"/>
                    <a:pt x="261" y="95"/>
                    <a:pt x="261" y="97"/>
                  </a:cubicBezTo>
                  <a:cubicBezTo>
                    <a:pt x="261" y="103"/>
                    <a:pt x="260" y="143"/>
                    <a:pt x="259" y="159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2" y="141"/>
                    <a:pt x="21" y="103"/>
                    <a:pt x="21" y="97"/>
                  </a:cubicBezTo>
                  <a:cubicBezTo>
                    <a:pt x="21" y="94"/>
                    <a:pt x="24" y="86"/>
                    <a:pt x="32" y="79"/>
                  </a:cubicBezTo>
                  <a:cubicBezTo>
                    <a:pt x="38" y="76"/>
                    <a:pt x="63" y="73"/>
                    <a:pt x="121" y="73"/>
                  </a:cubicBezTo>
                  <a:cubicBezTo>
                    <a:pt x="130" y="73"/>
                    <a:pt x="136" y="73"/>
                    <a:pt x="137" y="73"/>
                  </a:cubicBezTo>
                  <a:close/>
                  <a:moveTo>
                    <a:pt x="175" y="54"/>
                  </a:moveTo>
                  <a:cubicBezTo>
                    <a:pt x="154" y="54"/>
                    <a:pt x="137" y="55"/>
                    <a:pt x="137" y="55"/>
                  </a:cubicBezTo>
                  <a:cubicBezTo>
                    <a:pt x="137" y="55"/>
                    <a:pt x="131" y="55"/>
                    <a:pt x="121" y="55"/>
                  </a:cubicBezTo>
                  <a:cubicBezTo>
                    <a:pt x="103" y="55"/>
                    <a:pt x="78" y="55"/>
                    <a:pt x="57" y="57"/>
                  </a:cubicBezTo>
                  <a:cubicBezTo>
                    <a:pt x="59" y="47"/>
                    <a:pt x="66" y="32"/>
                    <a:pt x="74" y="26"/>
                  </a:cubicBezTo>
                  <a:cubicBezTo>
                    <a:pt x="79" y="21"/>
                    <a:pt x="111" y="18"/>
                    <a:pt x="143" y="19"/>
                  </a:cubicBezTo>
                  <a:cubicBezTo>
                    <a:pt x="174" y="18"/>
                    <a:pt x="206" y="21"/>
                    <a:pt x="211" y="26"/>
                  </a:cubicBezTo>
                  <a:cubicBezTo>
                    <a:pt x="218" y="31"/>
                    <a:pt x="226" y="46"/>
                    <a:pt x="229" y="56"/>
                  </a:cubicBezTo>
                  <a:cubicBezTo>
                    <a:pt x="215" y="55"/>
                    <a:pt x="197" y="54"/>
                    <a:pt x="175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Freeform 6">
              <a:extLst>
                <a:ext uri="{FF2B5EF4-FFF2-40B4-BE49-F238E27FC236}">
                  <a16:creationId xmlns:a16="http://schemas.microsoft.com/office/drawing/2014/main" id="{4BE2C040-C1FD-4DF6-AF9D-250E7A1E3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" y="1860"/>
              <a:ext cx="19" cy="8"/>
            </a:xfrm>
            <a:custGeom>
              <a:avLst/>
              <a:gdLst>
                <a:gd name="T0" fmla="*/ 33 w 43"/>
                <a:gd name="T1" fmla="*/ 0 h 18"/>
                <a:gd name="T2" fmla="*/ 9 w 43"/>
                <a:gd name="T3" fmla="*/ 0 h 18"/>
                <a:gd name="T4" fmla="*/ 0 w 43"/>
                <a:gd name="T5" fmla="*/ 9 h 18"/>
                <a:gd name="T6" fmla="*/ 9 w 43"/>
                <a:gd name="T7" fmla="*/ 18 h 18"/>
                <a:gd name="T8" fmla="*/ 33 w 43"/>
                <a:gd name="T9" fmla="*/ 18 h 18"/>
                <a:gd name="T10" fmla="*/ 43 w 43"/>
                <a:gd name="T11" fmla="*/ 9 h 18"/>
                <a:gd name="T12" fmla="*/ 33 w 43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8">
                  <a:moveTo>
                    <a:pt x="3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8"/>
                    <a:pt x="43" y="14"/>
                    <a:pt x="43" y="9"/>
                  </a:cubicBezTo>
                  <a:cubicBezTo>
                    <a:pt x="43" y="4"/>
                    <a:pt x="39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id="{6767854A-8D80-4CBE-8002-B703B648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" y="1860"/>
              <a:ext cx="20" cy="8"/>
            </a:xfrm>
            <a:custGeom>
              <a:avLst/>
              <a:gdLst>
                <a:gd name="T0" fmla="*/ 9 w 43"/>
                <a:gd name="T1" fmla="*/ 18 h 18"/>
                <a:gd name="T2" fmla="*/ 34 w 43"/>
                <a:gd name="T3" fmla="*/ 18 h 18"/>
                <a:gd name="T4" fmla="*/ 43 w 43"/>
                <a:gd name="T5" fmla="*/ 9 h 18"/>
                <a:gd name="T6" fmla="*/ 34 w 43"/>
                <a:gd name="T7" fmla="*/ 0 h 18"/>
                <a:gd name="T8" fmla="*/ 9 w 43"/>
                <a:gd name="T9" fmla="*/ 0 h 18"/>
                <a:gd name="T10" fmla="*/ 0 w 43"/>
                <a:gd name="T11" fmla="*/ 9 h 18"/>
                <a:gd name="T12" fmla="*/ 9 w 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8">
                  <a:moveTo>
                    <a:pt x="9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9" y="18"/>
                    <a:pt x="43" y="14"/>
                    <a:pt x="43" y="9"/>
                  </a:cubicBezTo>
                  <a:cubicBezTo>
                    <a:pt x="43" y="4"/>
                    <a:pt x="39" y="0"/>
                    <a:pt x="3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8">
              <a:extLst>
                <a:ext uri="{FF2B5EF4-FFF2-40B4-BE49-F238E27FC236}">
                  <a16:creationId xmlns:a16="http://schemas.microsoft.com/office/drawing/2014/main" id="{55E3236D-74C9-4C8F-892E-F21A2F5EB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0" y="1970"/>
              <a:ext cx="56" cy="83"/>
            </a:xfrm>
            <a:custGeom>
              <a:avLst/>
              <a:gdLst>
                <a:gd name="T0" fmla="*/ 68 w 125"/>
                <a:gd name="T1" fmla="*/ 0 h 182"/>
                <a:gd name="T2" fmla="*/ 57 w 125"/>
                <a:gd name="T3" fmla="*/ 0 h 182"/>
                <a:gd name="T4" fmla="*/ 10 w 125"/>
                <a:gd name="T5" fmla="*/ 31 h 182"/>
                <a:gd name="T6" fmla="*/ 10 w 125"/>
                <a:gd name="T7" fmla="*/ 91 h 182"/>
                <a:gd name="T8" fmla="*/ 56 w 125"/>
                <a:gd name="T9" fmla="*/ 178 h 182"/>
                <a:gd name="T10" fmla="*/ 63 w 125"/>
                <a:gd name="T11" fmla="*/ 182 h 182"/>
                <a:gd name="T12" fmla="*/ 69 w 125"/>
                <a:gd name="T13" fmla="*/ 178 h 182"/>
                <a:gd name="T14" fmla="*/ 115 w 125"/>
                <a:gd name="T15" fmla="*/ 91 h 182"/>
                <a:gd name="T16" fmla="*/ 115 w 125"/>
                <a:gd name="T17" fmla="*/ 31 h 182"/>
                <a:gd name="T18" fmla="*/ 68 w 125"/>
                <a:gd name="T19" fmla="*/ 0 h 182"/>
                <a:gd name="T20" fmla="*/ 103 w 125"/>
                <a:gd name="T21" fmla="*/ 84 h 182"/>
                <a:gd name="T22" fmla="*/ 63 w 125"/>
                <a:gd name="T23" fmla="*/ 160 h 182"/>
                <a:gd name="T24" fmla="*/ 22 w 125"/>
                <a:gd name="T25" fmla="*/ 84 h 182"/>
                <a:gd name="T26" fmla="*/ 23 w 125"/>
                <a:gd name="T27" fmla="*/ 38 h 182"/>
                <a:gd name="T28" fmla="*/ 58 w 125"/>
                <a:gd name="T29" fmla="*/ 14 h 182"/>
                <a:gd name="T30" fmla="*/ 63 w 125"/>
                <a:gd name="T31" fmla="*/ 14 h 182"/>
                <a:gd name="T32" fmla="*/ 67 w 125"/>
                <a:gd name="T33" fmla="*/ 14 h 182"/>
                <a:gd name="T34" fmla="*/ 103 w 125"/>
                <a:gd name="T35" fmla="*/ 38 h 182"/>
                <a:gd name="T36" fmla="*/ 103 w 125"/>
                <a:gd name="T37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82">
                  <a:moveTo>
                    <a:pt x="68" y="0"/>
                  </a:moveTo>
                  <a:cubicBezTo>
                    <a:pt x="64" y="0"/>
                    <a:pt x="61" y="0"/>
                    <a:pt x="57" y="0"/>
                  </a:cubicBezTo>
                  <a:cubicBezTo>
                    <a:pt x="37" y="2"/>
                    <a:pt x="20" y="13"/>
                    <a:pt x="10" y="31"/>
                  </a:cubicBezTo>
                  <a:cubicBezTo>
                    <a:pt x="0" y="50"/>
                    <a:pt x="0" y="72"/>
                    <a:pt x="10" y="9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8" y="180"/>
                    <a:pt x="60" y="182"/>
                    <a:pt x="63" y="182"/>
                  </a:cubicBezTo>
                  <a:cubicBezTo>
                    <a:pt x="65" y="182"/>
                    <a:pt x="68" y="180"/>
                    <a:pt x="69" y="178"/>
                  </a:cubicBezTo>
                  <a:cubicBezTo>
                    <a:pt x="115" y="91"/>
                    <a:pt x="115" y="91"/>
                    <a:pt x="115" y="91"/>
                  </a:cubicBezTo>
                  <a:cubicBezTo>
                    <a:pt x="125" y="72"/>
                    <a:pt x="125" y="50"/>
                    <a:pt x="115" y="31"/>
                  </a:cubicBezTo>
                  <a:cubicBezTo>
                    <a:pt x="105" y="13"/>
                    <a:pt x="88" y="2"/>
                    <a:pt x="68" y="0"/>
                  </a:cubicBezTo>
                  <a:close/>
                  <a:moveTo>
                    <a:pt x="103" y="84"/>
                  </a:moveTo>
                  <a:cubicBezTo>
                    <a:pt x="63" y="160"/>
                    <a:pt x="63" y="160"/>
                    <a:pt x="63" y="160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15" y="70"/>
                    <a:pt x="15" y="52"/>
                    <a:pt x="23" y="38"/>
                  </a:cubicBezTo>
                  <a:cubicBezTo>
                    <a:pt x="30" y="24"/>
                    <a:pt x="43" y="16"/>
                    <a:pt x="58" y="14"/>
                  </a:cubicBezTo>
                  <a:cubicBezTo>
                    <a:pt x="60" y="14"/>
                    <a:pt x="61" y="14"/>
                    <a:pt x="63" y="14"/>
                  </a:cubicBezTo>
                  <a:cubicBezTo>
                    <a:pt x="64" y="14"/>
                    <a:pt x="65" y="14"/>
                    <a:pt x="67" y="14"/>
                  </a:cubicBezTo>
                  <a:cubicBezTo>
                    <a:pt x="82" y="16"/>
                    <a:pt x="95" y="24"/>
                    <a:pt x="103" y="38"/>
                  </a:cubicBezTo>
                  <a:cubicBezTo>
                    <a:pt x="111" y="52"/>
                    <a:pt x="111" y="70"/>
                    <a:pt x="103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Oval 9">
              <a:extLst>
                <a:ext uri="{FF2B5EF4-FFF2-40B4-BE49-F238E27FC236}">
                  <a16:creationId xmlns:a16="http://schemas.microsoft.com/office/drawing/2014/main" id="{FE99B1B5-888F-4E9E-8FEF-37B798EFD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1986"/>
              <a:ext cx="20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10">
              <a:extLst>
                <a:ext uri="{FF2B5EF4-FFF2-40B4-BE49-F238E27FC236}">
                  <a16:creationId xmlns:a16="http://schemas.microsoft.com/office/drawing/2014/main" id="{BBCEB319-9DB5-49B1-B936-0A6EF630A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" y="1666"/>
              <a:ext cx="86" cy="86"/>
            </a:xfrm>
            <a:custGeom>
              <a:avLst/>
              <a:gdLst>
                <a:gd name="T0" fmla="*/ 36 w 189"/>
                <a:gd name="T1" fmla="*/ 94 h 190"/>
                <a:gd name="T2" fmla="*/ 15 w 189"/>
                <a:gd name="T3" fmla="*/ 115 h 190"/>
                <a:gd name="T4" fmla="*/ 23 w 189"/>
                <a:gd name="T5" fmla="*/ 123 h 190"/>
                <a:gd name="T6" fmla="*/ 10 w 189"/>
                <a:gd name="T7" fmla="*/ 152 h 190"/>
                <a:gd name="T8" fmla="*/ 27 w 189"/>
                <a:gd name="T9" fmla="*/ 184 h 190"/>
                <a:gd name="T10" fmla="*/ 51 w 189"/>
                <a:gd name="T11" fmla="*/ 190 h 190"/>
                <a:gd name="T12" fmla="*/ 56 w 189"/>
                <a:gd name="T13" fmla="*/ 190 h 190"/>
                <a:gd name="T14" fmla="*/ 154 w 189"/>
                <a:gd name="T15" fmla="*/ 190 h 190"/>
                <a:gd name="T16" fmla="*/ 175 w 189"/>
                <a:gd name="T17" fmla="*/ 184 h 190"/>
                <a:gd name="T18" fmla="*/ 189 w 189"/>
                <a:gd name="T19" fmla="*/ 153 h 190"/>
                <a:gd name="T20" fmla="*/ 162 w 189"/>
                <a:gd name="T21" fmla="*/ 120 h 190"/>
                <a:gd name="T22" fmla="*/ 125 w 189"/>
                <a:gd name="T23" fmla="*/ 79 h 190"/>
                <a:gd name="T24" fmla="*/ 140 w 189"/>
                <a:gd name="T25" fmla="*/ 79 h 190"/>
                <a:gd name="T26" fmla="*/ 140 w 189"/>
                <a:gd name="T27" fmla="*/ 65 h 190"/>
                <a:gd name="T28" fmla="*/ 113 w 189"/>
                <a:gd name="T29" fmla="*/ 65 h 190"/>
                <a:gd name="T30" fmla="*/ 106 w 189"/>
                <a:gd name="T31" fmla="*/ 45 h 190"/>
                <a:gd name="T32" fmla="*/ 125 w 189"/>
                <a:gd name="T33" fmla="*/ 26 h 190"/>
                <a:gd name="T34" fmla="*/ 115 w 189"/>
                <a:gd name="T35" fmla="*/ 15 h 190"/>
                <a:gd name="T36" fmla="*/ 95 w 189"/>
                <a:gd name="T37" fmla="*/ 35 h 190"/>
                <a:gd name="T38" fmla="*/ 75 w 189"/>
                <a:gd name="T39" fmla="*/ 27 h 190"/>
                <a:gd name="T40" fmla="*/ 75 w 189"/>
                <a:gd name="T41" fmla="*/ 0 h 190"/>
                <a:gd name="T42" fmla="*/ 61 w 189"/>
                <a:gd name="T43" fmla="*/ 0 h 190"/>
                <a:gd name="T44" fmla="*/ 61 w 189"/>
                <a:gd name="T45" fmla="*/ 28 h 190"/>
                <a:gd name="T46" fmla="*/ 45 w 189"/>
                <a:gd name="T47" fmla="*/ 35 h 190"/>
                <a:gd name="T48" fmla="*/ 25 w 189"/>
                <a:gd name="T49" fmla="*/ 15 h 190"/>
                <a:gd name="T50" fmla="*/ 15 w 189"/>
                <a:gd name="T51" fmla="*/ 26 h 190"/>
                <a:gd name="T52" fmla="*/ 35 w 189"/>
                <a:gd name="T53" fmla="*/ 46 h 190"/>
                <a:gd name="T54" fmla="*/ 28 w 189"/>
                <a:gd name="T55" fmla="*/ 65 h 190"/>
                <a:gd name="T56" fmla="*/ 0 w 189"/>
                <a:gd name="T57" fmla="*/ 65 h 190"/>
                <a:gd name="T58" fmla="*/ 0 w 189"/>
                <a:gd name="T59" fmla="*/ 79 h 190"/>
                <a:gd name="T60" fmla="*/ 29 w 189"/>
                <a:gd name="T61" fmla="*/ 79 h 190"/>
                <a:gd name="T62" fmla="*/ 36 w 189"/>
                <a:gd name="T63" fmla="*/ 94 h 190"/>
                <a:gd name="T64" fmla="*/ 51 w 189"/>
                <a:gd name="T65" fmla="*/ 130 h 190"/>
                <a:gd name="T66" fmla="*/ 54 w 189"/>
                <a:gd name="T67" fmla="*/ 130 h 190"/>
                <a:gd name="T68" fmla="*/ 61 w 189"/>
                <a:gd name="T69" fmla="*/ 131 h 190"/>
                <a:gd name="T70" fmla="*/ 62 w 189"/>
                <a:gd name="T71" fmla="*/ 124 h 190"/>
                <a:gd name="T72" fmla="*/ 107 w 189"/>
                <a:gd name="T73" fmla="*/ 91 h 190"/>
                <a:gd name="T74" fmla="*/ 148 w 189"/>
                <a:gd name="T75" fmla="*/ 128 h 190"/>
                <a:gd name="T76" fmla="*/ 149 w 189"/>
                <a:gd name="T77" fmla="*/ 134 h 190"/>
                <a:gd name="T78" fmla="*/ 156 w 189"/>
                <a:gd name="T79" fmla="*/ 134 h 190"/>
                <a:gd name="T80" fmla="*/ 175 w 189"/>
                <a:gd name="T81" fmla="*/ 153 h 190"/>
                <a:gd name="T82" fmla="*/ 156 w 189"/>
                <a:gd name="T83" fmla="*/ 175 h 190"/>
                <a:gd name="T84" fmla="*/ 55 w 189"/>
                <a:gd name="T85" fmla="*/ 175 h 190"/>
                <a:gd name="T86" fmla="*/ 55 w 189"/>
                <a:gd name="T87" fmla="*/ 175 h 190"/>
                <a:gd name="T88" fmla="*/ 51 w 189"/>
                <a:gd name="T89" fmla="*/ 176 h 190"/>
                <a:gd name="T90" fmla="*/ 24 w 189"/>
                <a:gd name="T91" fmla="*/ 152 h 190"/>
                <a:gd name="T92" fmla="*/ 51 w 189"/>
                <a:gd name="T93" fmla="*/ 130 h 190"/>
                <a:gd name="T94" fmla="*/ 98 w 189"/>
                <a:gd name="T95" fmla="*/ 77 h 190"/>
                <a:gd name="T96" fmla="*/ 60 w 189"/>
                <a:gd name="T97" fmla="*/ 96 h 190"/>
                <a:gd name="T98" fmla="*/ 42 w 189"/>
                <a:gd name="T99" fmla="*/ 70 h 190"/>
                <a:gd name="T100" fmla="*/ 71 w 189"/>
                <a:gd name="T101" fmla="*/ 41 h 190"/>
                <a:gd name="T102" fmla="*/ 99 w 189"/>
                <a:gd name="T103" fmla="*/ 70 h 190"/>
                <a:gd name="T104" fmla="*/ 98 w 189"/>
                <a:gd name="T105" fmla="*/ 77 h 190"/>
                <a:gd name="T106" fmla="*/ 46 w 189"/>
                <a:gd name="T107" fmla="*/ 105 h 190"/>
                <a:gd name="T108" fmla="*/ 52 w 189"/>
                <a:gd name="T109" fmla="*/ 108 h 190"/>
                <a:gd name="T110" fmla="*/ 49 w 189"/>
                <a:gd name="T111" fmla="*/ 115 h 190"/>
                <a:gd name="T112" fmla="*/ 32 w 189"/>
                <a:gd name="T113" fmla="*/ 118 h 190"/>
                <a:gd name="T114" fmla="*/ 46 w 189"/>
                <a:gd name="T115" fmla="*/ 10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90">
                  <a:moveTo>
                    <a:pt x="36" y="94"/>
                  </a:moveTo>
                  <a:cubicBezTo>
                    <a:pt x="15" y="115"/>
                    <a:pt x="15" y="115"/>
                    <a:pt x="15" y="115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14" y="129"/>
                    <a:pt x="10" y="139"/>
                    <a:pt x="10" y="152"/>
                  </a:cubicBezTo>
                  <a:cubicBezTo>
                    <a:pt x="10" y="171"/>
                    <a:pt x="19" y="180"/>
                    <a:pt x="27" y="184"/>
                  </a:cubicBezTo>
                  <a:cubicBezTo>
                    <a:pt x="35" y="189"/>
                    <a:pt x="45" y="190"/>
                    <a:pt x="51" y="190"/>
                  </a:cubicBezTo>
                  <a:cubicBezTo>
                    <a:pt x="54" y="190"/>
                    <a:pt x="55" y="190"/>
                    <a:pt x="56" y="190"/>
                  </a:cubicBezTo>
                  <a:cubicBezTo>
                    <a:pt x="154" y="190"/>
                    <a:pt x="154" y="190"/>
                    <a:pt x="154" y="190"/>
                  </a:cubicBezTo>
                  <a:cubicBezTo>
                    <a:pt x="156" y="190"/>
                    <a:pt x="166" y="190"/>
                    <a:pt x="175" y="184"/>
                  </a:cubicBezTo>
                  <a:cubicBezTo>
                    <a:pt x="182" y="180"/>
                    <a:pt x="189" y="171"/>
                    <a:pt x="189" y="153"/>
                  </a:cubicBezTo>
                  <a:cubicBezTo>
                    <a:pt x="189" y="127"/>
                    <a:pt x="170" y="121"/>
                    <a:pt x="162" y="120"/>
                  </a:cubicBezTo>
                  <a:cubicBezTo>
                    <a:pt x="159" y="110"/>
                    <a:pt x="150" y="87"/>
                    <a:pt x="125" y="79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2" y="57"/>
                    <a:pt x="110" y="51"/>
                    <a:pt x="106" y="45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89" y="30"/>
                    <a:pt x="82" y="28"/>
                    <a:pt x="75" y="2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5" y="29"/>
                    <a:pt x="50" y="32"/>
                    <a:pt x="45" y="3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1" y="51"/>
                    <a:pt x="29" y="58"/>
                    <a:pt x="2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0" y="84"/>
                    <a:pt x="33" y="90"/>
                    <a:pt x="36" y="94"/>
                  </a:cubicBezTo>
                  <a:close/>
                  <a:moveTo>
                    <a:pt x="51" y="130"/>
                  </a:moveTo>
                  <a:cubicBezTo>
                    <a:pt x="53" y="130"/>
                    <a:pt x="54" y="130"/>
                    <a:pt x="54" y="130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2" y="122"/>
                    <a:pt x="67" y="91"/>
                    <a:pt x="107" y="91"/>
                  </a:cubicBezTo>
                  <a:cubicBezTo>
                    <a:pt x="143" y="91"/>
                    <a:pt x="148" y="126"/>
                    <a:pt x="148" y="128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62" y="134"/>
                    <a:pt x="175" y="136"/>
                    <a:pt x="175" y="153"/>
                  </a:cubicBezTo>
                  <a:cubicBezTo>
                    <a:pt x="175" y="173"/>
                    <a:pt x="163" y="175"/>
                    <a:pt x="156" y="175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4" y="175"/>
                    <a:pt x="53" y="176"/>
                    <a:pt x="51" y="176"/>
                  </a:cubicBezTo>
                  <a:cubicBezTo>
                    <a:pt x="39" y="176"/>
                    <a:pt x="24" y="172"/>
                    <a:pt x="24" y="152"/>
                  </a:cubicBezTo>
                  <a:cubicBezTo>
                    <a:pt x="24" y="134"/>
                    <a:pt x="38" y="130"/>
                    <a:pt x="51" y="130"/>
                  </a:cubicBezTo>
                  <a:close/>
                  <a:moveTo>
                    <a:pt x="98" y="77"/>
                  </a:moveTo>
                  <a:cubicBezTo>
                    <a:pt x="82" y="79"/>
                    <a:pt x="70" y="85"/>
                    <a:pt x="60" y="96"/>
                  </a:cubicBezTo>
                  <a:cubicBezTo>
                    <a:pt x="51" y="94"/>
                    <a:pt x="42" y="80"/>
                    <a:pt x="42" y="70"/>
                  </a:cubicBezTo>
                  <a:cubicBezTo>
                    <a:pt x="42" y="54"/>
                    <a:pt x="55" y="41"/>
                    <a:pt x="71" y="41"/>
                  </a:cubicBezTo>
                  <a:cubicBezTo>
                    <a:pt x="86" y="41"/>
                    <a:pt x="99" y="54"/>
                    <a:pt x="99" y="70"/>
                  </a:cubicBezTo>
                  <a:cubicBezTo>
                    <a:pt x="99" y="72"/>
                    <a:pt x="98" y="75"/>
                    <a:pt x="98" y="77"/>
                  </a:cubicBezTo>
                  <a:close/>
                  <a:moveTo>
                    <a:pt x="46" y="105"/>
                  </a:moveTo>
                  <a:cubicBezTo>
                    <a:pt x="48" y="106"/>
                    <a:pt x="50" y="107"/>
                    <a:pt x="52" y="108"/>
                  </a:cubicBezTo>
                  <a:cubicBezTo>
                    <a:pt x="51" y="111"/>
                    <a:pt x="50" y="113"/>
                    <a:pt x="49" y="115"/>
                  </a:cubicBezTo>
                  <a:cubicBezTo>
                    <a:pt x="43" y="115"/>
                    <a:pt x="37" y="116"/>
                    <a:pt x="32" y="118"/>
                  </a:cubicBezTo>
                  <a:lnTo>
                    <a:pt x="46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11">
              <a:extLst>
                <a:ext uri="{FF2B5EF4-FFF2-40B4-BE49-F238E27FC236}">
                  <a16:creationId xmlns:a16="http://schemas.microsoft.com/office/drawing/2014/main" id="{2270D54A-628E-4A8D-9F51-A1D4F2C21C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4" y="1801"/>
              <a:ext cx="50" cy="118"/>
            </a:xfrm>
            <a:custGeom>
              <a:avLst/>
              <a:gdLst>
                <a:gd name="T0" fmla="*/ 109 w 109"/>
                <a:gd name="T1" fmla="*/ 24 h 258"/>
                <a:gd name="T2" fmla="*/ 85 w 109"/>
                <a:gd name="T3" fmla="*/ 0 h 258"/>
                <a:gd name="T4" fmla="*/ 24 w 109"/>
                <a:gd name="T5" fmla="*/ 0 h 258"/>
                <a:gd name="T6" fmla="*/ 0 w 109"/>
                <a:gd name="T7" fmla="*/ 25 h 258"/>
                <a:gd name="T8" fmla="*/ 0 w 109"/>
                <a:gd name="T9" fmla="*/ 234 h 258"/>
                <a:gd name="T10" fmla="*/ 24 w 109"/>
                <a:gd name="T11" fmla="*/ 258 h 258"/>
                <a:gd name="T12" fmla="*/ 25 w 109"/>
                <a:gd name="T13" fmla="*/ 258 h 258"/>
                <a:gd name="T14" fmla="*/ 85 w 109"/>
                <a:gd name="T15" fmla="*/ 258 h 258"/>
                <a:gd name="T16" fmla="*/ 109 w 109"/>
                <a:gd name="T17" fmla="*/ 234 h 258"/>
                <a:gd name="T18" fmla="*/ 109 w 109"/>
                <a:gd name="T19" fmla="*/ 24 h 258"/>
                <a:gd name="T20" fmla="*/ 85 w 109"/>
                <a:gd name="T21" fmla="*/ 245 h 258"/>
                <a:gd name="T22" fmla="*/ 24 w 109"/>
                <a:gd name="T23" fmla="*/ 245 h 258"/>
                <a:gd name="T24" fmla="*/ 13 w 109"/>
                <a:gd name="T25" fmla="*/ 234 h 258"/>
                <a:gd name="T26" fmla="*/ 13 w 109"/>
                <a:gd name="T27" fmla="*/ 25 h 258"/>
                <a:gd name="T28" fmla="*/ 24 w 109"/>
                <a:gd name="T29" fmla="*/ 13 h 258"/>
                <a:gd name="T30" fmla="*/ 83 w 109"/>
                <a:gd name="T31" fmla="*/ 13 h 258"/>
                <a:gd name="T32" fmla="*/ 85 w 109"/>
                <a:gd name="T33" fmla="*/ 13 h 258"/>
                <a:gd name="T34" fmla="*/ 96 w 109"/>
                <a:gd name="T35" fmla="*/ 24 h 258"/>
                <a:gd name="T36" fmla="*/ 97 w 109"/>
                <a:gd name="T37" fmla="*/ 234 h 258"/>
                <a:gd name="T38" fmla="*/ 85 w 109"/>
                <a:gd name="T39" fmla="*/ 24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258">
                  <a:moveTo>
                    <a:pt x="109" y="24"/>
                  </a:moveTo>
                  <a:cubicBezTo>
                    <a:pt x="109" y="11"/>
                    <a:pt x="98" y="0"/>
                    <a:pt x="8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0"/>
                    <a:pt x="0" y="11"/>
                    <a:pt x="0" y="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48"/>
                    <a:pt x="11" y="258"/>
                    <a:pt x="24" y="258"/>
                  </a:cubicBezTo>
                  <a:cubicBezTo>
                    <a:pt x="25" y="258"/>
                    <a:pt x="25" y="258"/>
                    <a:pt x="25" y="258"/>
                  </a:cubicBezTo>
                  <a:cubicBezTo>
                    <a:pt x="85" y="258"/>
                    <a:pt x="85" y="258"/>
                    <a:pt x="85" y="258"/>
                  </a:cubicBezTo>
                  <a:cubicBezTo>
                    <a:pt x="99" y="258"/>
                    <a:pt x="109" y="247"/>
                    <a:pt x="109" y="234"/>
                  </a:cubicBezTo>
                  <a:lnTo>
                    <a:pt x="109" y="24"/>
                  </a:lnTo>
                  <a:close/>
                  <a:moveTo>
                    <a:pt x="85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18" y="245"/>
                    <a:pt x="13" y="240"/>
                    <a:pt x="13" y="2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1" y="13"/>
                    <a:pt x="96" y="18"/>
                    <a:pt x="96" y="24"/>
                  </a:cubicBezTo>
                  <a:cubicBezTo>
                    <a:pt x="97" y="234"/>
                    <a:pt x="97" y="234"/>
                    <a:pt x="97" y="234"/>
                  </a:cubicBezTo>
                  <a:cubicBezTo>
                    <a:pt x="97" y="240"/>
                    <a:pt x="91" y="245"/>
                    <a:pt x="85" y="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12">
              <a:extLst>
                <a:ext uri="{FF2B5EF4-FFF2-40B4-BE49-F238E27FC236}">
                  <a16:creationId xmlns:a16="http://schemas.microsoft.com/office/drawing/2014/main" id="{6A9F1671-8032-4B32-9C7E-C318DA983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" y="1847"/>
              <a:ext cx="27" cy="26"/>
            </a:xfrm>
            <a:custGeom>
              <a:avLst/>
              <a:gdLst>
                <a:gd name="T0" fmla="*/ 30 w 59"/>
                <a:gd name="T1" fmla="*/ 0 h 58"/>
                <a:gd name="T2" fmla="*/ 29 w 59"/>
                <a:gd name="T3" fmla="*/ 0 h 58"/>
                <a:gd name="T4" fmla="*/ 1 w 59"/>
                <a:gd name="T5" fmla="*/ 29 h 58"/>
                <a:gd name="T6" fmla="*/ 30 w 59"/>
                <a:gd name="T7" fmla="*/ 58 h 58"/>
                <a:gd name="T8" fmla="*/ 30 w 59"/>
                <a:gd name="T9" fmla="*/ 58 h 58"/>
                <a:gd name="T10" fmla="*/ 59 w 59"/>
                <a:gd name="T11" fmla="*/ 29 h 58"/>
                <a:gd name="T12" fmla="*/ 30 w 59"/>
                <a:gd name="T13" fmla="*/ 0 h 58"/>
                <a:gd name="T14" fmla="*/ 41 w 59"/>
                <a:gd name="T15" fmla="*/ 41 h 58"/>
                <a:gd name="T16" fmla="*/ 30 w 59"/>
                <a:gd name="T17" fmla="*/ 45 h 58"/>
                <a:gd name="T18" fmla="*/ 13 w 59"/>
                <a:gd name="T19" fmla="*/ 29 h 58"/>
                <a:gd name="T20" fmla="*/ 18 w 59"/>
                <a:gd name="T21" fmla="*/ 18 h 58"/>
                <a:gd name="T22" fmla="*/ 30 w 59"/>
                <a:gd name="T23" fmla="*/ 13 h 58"/>
                <a:gd name="T24" fmla="*/ 30 w 59"/>
                <a:gd name="T25" fmla="*/ 13 h 58"/>
                <a:gd name="T26" fmla="*/ 46 w 59"/>
                <a:gd name="T27" fmla="*/ 29 h 58"/>
                <a:gd name="T28" fmla="*/ 41 w 59"/>
                <a:gd name="T29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13" y="0"/>
                    <a:pt x="0" y="13"/>
                    <a:pt x="1" y="29"/>
                  </a:cubicBezTo>
                  <a:cubicBezTo>
                    <a:pt x="1" y="45"/>
                    <a:pt x="14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1" y="41"/>
                  </a:moveTo>
                  <a:cubicBezTo>
                    <a:pt x="38" y="44"/>
                    <a:pt x="34" y="45"/>
                    <a:pt x="30" y="45"/>
                  </a:cubicBezTo>
                  <a:cubicBezTo>
                    <a:pt x="21" y="45"/>
                    <a:pt x="13" y="38"/>
                    <a:pt x="13" y="29"/>
                  </a:cubicBezTo>
                  <a:cubicBezTo>
                    <a:pt x="13" y="25"/>
                    <a:pt x="15" y="21"/>
                    <a:pt x="18" y="18"/>
                  </a:cubicBezTo>
                  <a:cubicBezTo>
                    <a:pt x="21" y="15"/>
                    <a:pt x="25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8" y="13"/>
                    <a:pt x="46" y="20"/>
                    <a:pt x="46" y="29"/>
                  </a:cubicBezTo>
                  <a:cubicBezTo>
                    <a:pt x="46" y="34"/>
                    <a:pt x="44" y="38"/>
                    <a:pt x="41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78473DBC-F187-46DF-89F4-4B047467B9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" y="1815"/>
              <a:ext cx="26" cy="26"/>
            </a:xfrm>
            <a:custGeom>
              <a:avLst/>
              <a:gdLst>
                <a:gd name="T0" fmla="*/ 29 w 58"/>
                <a:gd name="T1" fmla="*/ 58 h 58"/>
                <a:gd name="T2" fmla="*/ 29 w 58"/>
                <a:gd name="T3" fmla="*/ 58 h 58"/>
                <a:gd name="T4" fmla="*/ 58 w 58"/>
                <a:gd name="T5" fmla="*/ 29 h 58"/>
                <a:gd name="T6" fmla="*/ 29 w 58"/>
                <a:gd name="T7" fmla="*/ 0 h 58"/>
                <a:gd name="T8" fmla="*/ 29 w 58"/>
                <a:gd name="T9" fmla="*/ 0 h 58"/>
                <a:gd name="T10" fmla="*/ 0 w 58"/>
                <a:gd name="T11" fmla="*/ 29 h 58"/>
                <a:gd name="T12" fmla="*/ 29 w 58"/>
                <a:gd name="T13" fmla="*/ 58 h 58"/>
                <a:gd name="T14" fmla="*/ 18 w 58"/>
                <a:gd name="T15" fmla="*/ 18 h 58"/>
                <a:gd name="T16" fmla="*/ 29 w 58"/>
                <a:gd name="T17" fmla="*/ 13 h 58"/>
                <a:gd name="T18" fmla="*/ 29 w 58"/>
                <a:gd name="T19" fmla="*/ 13 h 58"/>
                <a:gd name="T20" fmla="*/ 46 w 58"/>
                <a:gd name="T21" fmla="*/ 29 h 58"/>
                <a:gd name="T22" fmla="*/ 41 w 58"/>
                <a:gd name="T23" fmla="*/ 41 h 58"/>
                <a:gd name="T24" fmla="*/ 29 w 58"/>
                <a:gd name="T25" fmla="*/ 45 h 58"/>
                <a:gd name="T26" fmla="*/ 13 w 58"/>
                <a:gd name="T27" fmla="*/ 29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29" y="58"/>
                    <a:pt x="29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18" y="18"/>
                  </a:moveTo>
                  <a:cubicBezTo>
                    <a:pt x="21" y="15"/>
                    <a:pt x="25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8" y="13"/>
                    <a:pt x="45" y="20"/>
                    <a:pt x="46" y="29"/>
                  </a:cubicBezTo>
                  <a:cubicBezTo>
                    <a:pt x="46" y="34"/>
                    <a:pt x="44" y="38"/>
                    <a:pt x="41" y="41"/>
                  </a:cubicBezTo>
                  <a:cubicBezTo>
                    <a:pt x="38" y="44"/>
                    <a:pt x="34" y="45"/>
                    <a:pt x="29" y="45"/>
                  </a:cubicBezTo>
                  <a:cubicBezTo>
                    <a:pt x="21" y="45"/>
                    <a:pt x="13" y="38"/>
                    <a:pt x="13" y="29"/>
                  </a:cubicBezTo>
                  <a:cubicBezTo>
                    <a:pt x="13" y="25"/>
                    <a:pt x="15" y="21"/>
                    <a:pt x="1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81499756-772F-4128-BA7A-EA95A85FF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879"/>
              <a:ext cx="27" cy="26"/>
            </a:xfrm>
            <a:custGeom>
              <a:avLst/>
              <a:gdLst>
                <a:gd name="T0" fmla="*/ 30 w 59"/>
                <a:gd name="T1" fmla="*/ 0 h 58"/>
                <a:gd name="T2" fmla="*/ 29 w 59"/>
                <a:gd name="T3" fmla="*/ 0 h 58"/>
                <a:gd name="T4" fmla="*/ 1 w 59"/>
                <a:gd name="T5" fmla="*/ 29 h 58"/>
                <a:gd name="T6" fmla="*/ 30 w 59"/>
                <a:gd name="T7" fmla="*/ 58 h 58"/>
                <a:gd name="T8" fmla="*/ 30 w 59"/>
                <a:gd name="T9" fmla="*/ 58 h 58"/>
                <a:gd name="T10" fmla="*/ 59 w 59"/>
                <a:gd name="T11" fmla="*/ 29 h 58"/>
                <a:gd name="T12" fmla="*/ 30 w 59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13" y="0"/>
                    <a:pt x="0" y="13"/>
                    <a:pt x="1" y="29"/>
                  </a:cubicBezTo>
                  <a:cubicBezTo>
                    <a:pt x="1" y="45"/>
                    <a:pt x="14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F699A5A8-A7E4-4578-8443-74BF64EFB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769"/>
              <a:ext cx="184" cy="88"/>
            </a:xfrm>
            <a:custGeom>
              <a:avLst/>
              <a:gdLst>
                <a:gd name="T0" fmla="*/ 203 w 406"/>
                <a:gd name="T1" fmla="*/ 0 h 193"/>
                <a:gd name="T2" fmla="*/ 14 w 406"/>
                <a:gd name="T3" fmla="*/ 156 h 193"/>
                <a:gd name="T4" fmla="*/ 0 w 406"/>
                <a:gd name="T5" fmla="*/ 155 h 193"/>
                <a:gd name="T6" fmla="*/ 17 w 406"/>
                <a:gd name="T7" fmla="*/ 193 h 193"/>
                <a:gd name="T8" fmla="*/ 42 w 406"/>
                <a:gd name="T9" fmla="*/ 159 h 193"/>
                <a:gd name="T10" fmla="*/ 28 w 406"/>
                <a:gd name="T11" fmla="*/ 157 h 193"/>
                <a:gd name="T12" fmla="*/ 203 w 406"/>
                <a:gd name="T13" fmla="*/ 14 h 193"/>
                <a:gd name="T14" fmla="*/ 378 w 406"/>
                <a:gd name="T15" fmla="*/ 157 h 193"/>
                <a:gd name="T16" fmla="*/ 364 w 406"/>
                <a:gd name="T17" fmla="*/ 159 h 193"/>
                <a:gd name="T18" fmla="*/ 389 w 406"/>
                <a:gd name="T19" fmla="*/ 193 h 193"/>
                <a:gd name="T20" fmla="*/ 406 w 406"/>
                <a:gd name="T21" fmla="*/ 155 h 193"/>
                <a:gd name="T22" fmla="*/ 392 w 406"/>
                <a:gd name="T23" fmla="*/ 156 h 193"/>
                <a:gd name="T24" fmla="*/ 203 w 406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93">
                  <a:moveTo>
                    <a:pt x="203" y="0"/>
                  </a:moveTo>
                  <a:cubicBezTo>
                    <a:pt x="110" y="0"/>
                    <a:pt x="31" y="65"/>
                    <a:pt x="14" y="15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17" y="193"/>
                    <a:pt x="17" y="193"/>
                    <a:pt x="17" y="193"/>
                  </a:cubicBezTo>
                  <a:cubicBezTo>
                    <a:pt x="42" y="159"/>
                    <a:pt x="42" y="159"/>
                    <a:pt x="42" y="159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44" y="74"/>
                    <a:pt x="117" y="14"/>
                    <a:pt x="203" y="14"/>
                  </a:cubicBezTo>
                  <a:cubicBezTo>
                    <a:pt x="289" y="14"/>
                    <a:pt x="361" y="74"/>
                    <a:pt x="378" y="157"/>
                  </a:cubicBezTo>
                  <a:cubicBezTo>
                    <a:pt x="364" y="159"/>
                    <a:pt x="364" y="159"/>
                    <a:pt x="364" y="159"/>
                  </a:cubicBezTo>
                  <a:cubicBezTo>
                    <a:pt x="389" y="193"/>
                    <a:pt x="389" y="193"/>
                    <a:pt x="389" y="193"/>
                  </a:cubicBezTo>
                  <a:cubicBezTo>
                    <a:pt x="406" y="155"/>
                    <a:pt x="406" y="155"/>
                    <a:pt x="406" y="155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75" y="65"/>
                    <a:pt x="296" y="0"/>
                    <a:pt x="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4B45DB79-A7B2-47CE-9936-A6A03C859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864"/>
              <a:ext cx="184" cy="87"/>
            </a:xfrm>
            <a:custGeom>
              <a:avLst/>
              <a:gdLst>
                <a:gd name="T0" fmla="*/ 389 w 406"/>
                <a:gd name="T1" fmla="*/ 0 h 192"/>
                <a:gd name="T2" fmla="*/ 364 w 406"/>
                <a:gd name="T3" fmla="*/ 34 h 192"/>
                <a:gd name="T4" fmla="*/ 378 w 406"/>
                <a:gd name="T5" fmla="*/ 35 h 192"/>
                <a:gd name="T6" fmla="*/ 203 w 406"/>
                <a:gd name="T7" fmla="*/ 178 h 192"/>
                <a:gd name="T8" fmla="*/ 28 w 406"/>
                <a:gd name="T9" fmla="*/ 35 h 192"/>
                <a:gd name="T10" fmla="*/ 42 w 406"/>
                <a:gd name="T11" fmla="*/ 34 h 192"/>
                <a:gd name="T12" fmla="*/ 17 w 406"/>
                <a:gd name="T13" fmla="*/ 0 h 192"/>
                <a:gd name="T14" fmla="*/ 0 w 406"/>
                <a:gd name="T15" fmla="*/ 38 h 192"/>
                <a:gd name="T16" fmla="*/ 14 w 406"/>
                <a:gd name="T17" fmla="*/ 37 h 192"/>
                <a:gd name="T18" fmla="*/ 203 w 406"/>
                <a:gd name="T19" fmla="*/ 192 h 192"/>
                <a:gd name="T20" fmla="*/ 392 w 406"/>
                <a:gd name="T21" fmla="*/ 37 h 192"/>
                <a:gd name="T22" fmla="*/ 406 w 406"/>
                <a:gd name="T23" fmla="*/ 38 h 192"/>
                <a:gd name="T24" fmla="*/ 389 w 406"/>
                <a:gd name="T2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92">
                  <a:moveTo>
                    <a:pt x="389" y="0"/>
                  </a:moveTo>
                  <a:cubicBezTo>
                    <a:pt x="364" y="34"/>
                    <a:pt x="364" y="34"/>
                    <a:pt x="364" y="34"/>
                  </a:cubicBezTo>
                  <a:cubicBezTo>
                    <a:pt x="378" y="35"/>
                    <a:pt x="378" y="35"/>
                    <a:pt x="378" y="35"/>
                  </a:cubicBezTo>
                  <a:cubicBezTo>
                    <a:pt x="361" y="119"/>
                    <a:pt x="289" y="178"/>
                    <a:pt x="203" y="178"/>
                  </a:cubicBezTo>
                  <a:cubicBezTo>
                    <a:pt x="117" y="178"/>
                    <a:pt x="44" y="119"/>
                    <a:pt x="28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31" y="127"/>
                    <a:pt x="110" y="192"/>
                    <a:pt x="203" y="192"/>
                  </a:cubicBezTo>
                  <a:cubicBezTo>
                    <a:pt x="296" y="192"/>
                    <a:pt x="375" y="127"/>
                    <a:pt x="392" y="37"/>
                  </a:cubicBezTo>
                  <a:cubicBezTo>
                    <a:pt x="406" y="38"/>
                    <a:pt x="406" y="38"/>
                    <a:pt x="406" y="38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19DD3F6D-C3B6-49E9-A2DF-5C9D5E472B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5" y="1872"/>
              <a:ext cx="65" cy="108"/>
            </a:xfrm>
            <a:custGeom>
              <a:avLst/>
              <a:gdLst>
                <a:gd name="T0" fmla="*/ 64 w 65"/>
                <a:gd name="T1" fmla="*/ 7 h 108"/>
                <a:gd name="T2" fmla="*/ 63 w 65"/>
                <a:gd name="T3" fmla="*/ 4 h 108"/>
                <a:gd name="T4" fmla="*/ 60 w 65"/>
                <a:gd name="T5" fmla="*/ 2 h 108"/>
                <a:gd name="T6" fmla="*/ 57 w 65"/>
                <a:gd name="T7" fmla="*/ 1 h 108"/>
                <a:gd name="T8" fmla="*/ 54 w 65"/>
                <a:gd name="T9" fmla="*/ 0 h 108"/>
                <a:gd name="T10" fmla="*/ 11 w 65"/>
                <a:gd name="T11" fmla="*/ 0 h 108"/>
                <a:gd name="T12" fmla="*/ 9 w 65"/>
                <a:gd name="T13" fmla="*/ 1 h 108"/>
                <a:gd name="T14" fmla="*/ 6 w 65"/>
                <a:gd name="T15" fmla="*/ 2 h 108"/>
                <a:gd name="T16" fmla="*/ 3 w 65"/>
                <a:gd name="T17" fmla="*/ 3 h 108"/>
                <a:gd name="T18" fmla="*/ 1 w 65"/>
                <a:gd name="T19" fmla="*/ 6 h 108"/>
                <a:gd name="T20" fmla="*/ 0 w 65"/>
                <a:gd name="T21" fmla="*/ 10 h 108"/>
                <a:gd name="T22" fmla="*/ 0 w 65"/>
                <a:gd name="T23" fmla="*/ 97 h 108"/>
                <a:gd name="T24" fmla="*/ 0 w 65"/>
                <a:gd name="T25" fmla="*/ 99 h 108"/>
                <a:gd name="T26" fmla="*/ 1 w 65"/>
                <a:gd name="T27" fmla="*/ 102 h 108"/>
                <a:gd name="T28" fmla="*/ 2 w 65"/>
                <a:gd name="T29" fmla="*/ 104 h 108"/>
                <a:gd name="T30" fmla="*/ 6 w 65"/>
                <a:gd name="T31" fmla="*/ 107 h 108"/>
                <a:gd name="T32" fmla="*/ 9 w 65"/>
                <a:gd name="T33" fmla="*/ 108 h 108"/>
                <a:gd name="T34" fmla="*/ 54 w 65"/>
                <a:gd name="T35" fmla="*/ 108 h 108"/>
                <a:gd name="T36" fmla="*/ 55 w 65"/>
                <a:gd name="T37" fmla="*/ 108 h 108"/>
                <a:gd name="T38" fmla="*/ 59 w 65"/>
                <a:gd name="T39" fmla="*/ 107 h 108"/>
                <a:gd name="T40" fmla="*/ 62 w 65"/>
                <a:gd name="T41" fmla="*/ 106 h 108"/>
                <a:gd name="T42" fmla="*/ 65 w 65"/>
                <a:gd name="T43" fmla="*/ 102 h 108"/>
                <a:gd name="T44" fmla="*/ 65 w 65"/>
                <a:gd name="T45" fmla="*/ 99 h 108"/>
                <a:gd name="T46" fmla="*/ 65 w 65"/>
                <a:gd name="T47" fmla="*/ 12 h 108"/>
                <a:gd name="T48" fmla="*/ 65 w 65"/>
                <a:gd name="T49" fmla="*/ 10 h 108"/>
                <a:gd name="T50" fmla="*/ 64 w 65"/>
                <a:gd name="T51" fmla="*/ 7 h 108"/>
                <a:gd name="T52" fmla="*/ 58 w 65"/>
                <a:gd name="T53" fmla="*/ 97 h 108"/>
                <a:gd name="T54" fmla="*/ 57 w 65"/>
                <a:gd name="T55" fmla="*/ 99 h 108"/>
                <a:gd name="T56" fmla="*/ 55 w 65"/>
                <a:gd name="T57" fmla="*/ 101 h 108"/>
                <a:gd name="T58" fmla="*/ 11 w 65"/>
                <a:gd name="T59" fmla="*/ 101 h 108"/>
                <a:gd name="T60" fmla="*/ 10 w 65"/>
                <a:gd name="T61" fmla="*/ 101 h 108"/>
                <a:gd name="T62" fmla="*/ 8 w 65"/>
                <a:gd name="T63" fmla="*/ 100 h 108"/>
                <a:gd name="T64" fmla="*/ 7 w 65"/>
                <a:gd name="T65" fmla="*/ 98 h 108"/>
                <a:gd name="T66" fmla="*/ 7 w 65"/>
                <a:gd name="T67" fmla="*/ 12 h 108"/>
                <a:gd name="T68" fmla="*/ 7 w 65"/>
                <a:gd name="T69" fmla="*/ 12 h 108"/>
                <a:gd name="T70" fmla="*/ 8 w 65"/>
                <a:gd name="T71" fmla="*/ 9 h 108"/>
                <a:gd name="T72" fmla="*/ 10 w 65"/>
                <a:gd name="T73" fmla="*/ 8 h 108"/>
                <a:gd name="T74" fmla="*/ 54 w 65"/>
                <a:gd name="T75" fmla="*/ 8 h 108"/>
                <a:gd name="T76" fmla="*/ 55 w 65"/>
                <a:gd name="T77" fmla="*/ 8 h 108"/>
                <a:gd name="T78" fmla="*/ 57 w 65"/>
                <a:gd name="T79" fmla="*/ 9 h 108"/>
                <a:gd name="T80" fmla="*/ 57 w 65"/>
                <a:gd name="T81" fmla="*/ 10 h 108"/>
                <a:gd name="T82" fmla="*/ 58 w 65"/>
                <a:gd name="T83" fmla="*/ 9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" h="108">
                  <a:moveTo>
                    <a:pt x="64" y="7"/>
                  </a:moveTo>
                  <a:lnTo>
                    <a:pt x="63" y="4"/>
                  </a:lnTo>
                  <a:lnTo>
                    <a:pt x="60" y="2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54" y="108"/>
                  </a:lnTo>
                  <a:lnTo>
                    <a:pt x="55" y="108"/>
                  </a:lnTo>
                  <a:lnTo>
                    <a:pt x="59" y="107"/>
                  </a:lnTo>
                  <a:lnTo>
                    <a:pt x="62" y="106"/>
                  </a:lnTo>
                  <a:lnTo>
                    <a:pt x="65" y="102"/>
                  </a:lnTo>
                  <a:lnTo>
                    <a:pt x="65" y="99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64" y="7"/>
                  </a:lnTo>
                  <a:close/>
                  <a:moveTo>
                    <a:pt x="58" y="97"/>
                  </a:moveTo>
                  <a:lnTo>
                    <a:pt x="57" y="99"/>
                  </a:lnTo>
                  <a:lnTo>
                    <a:pt x="55" y="101"/>
                  </a:lnTo>
                  <a:lnTo>
                    <a:pt x="11" y="101"/>
                  </a:lnTo>
                  <a:lnTo>
                    <a:pt x="10" y="101"/>
                  </a:lnTo>
                  <a:lnTo>
                    <a:pt x="8" y="100"/>
                  </a:lnTo>
                  <a:lnTo>
                    <a:pt x="7" y="9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9"/>
                  </a:lnTo>
                  <a:lnTo>
                    <a:pt x="10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7BC05094-7710-4B8D-83F5-7180E2934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1956"/>
              <a:ext cx="9" cy="10"/>
            </a:xfrm>
            <a:custGeom>
              <a:avLst/>
              <a:gdLst>
                <a:gd name="T0" fmla="*/ 8 w 9"/>
                <a:gd name="T1" fmla="*/ 2 h 10"/>
                <a:gd name="T2" fmla="*/ 7 w 9"/>
                <a:gd name="T3" fmla="*/ 0 h 10"/>
                <a:gd name="T4" fmla="*/ 4 w 9"/>
                <a:gd name="T5" fmla="*/ 0 h 10"/>
                <a:gd name="T6" fmla="*/ 3 w 9"/>
                <a:gd name="T7" fmla="*/ 0 h 10"/>
                <a:gd name="T8" fmla="*/ 2 w 9"/>
                <a:gd name="T9" fmla="*/ 1 h 10"/>
                <a:gd name="T10" fmla="*/ 1 w 9"/>
                <a:gd name="T11" fmla="*/ 2 h 10"/>
                <a:gd name="T12" fmla="*/ 0 w 9"/>
                <a:gd name="T13" fmla="*/ 3 h 10"/>
                <a:gd name="T14" fmla="*/ 0 w 9"/>
                <a:gd name="T15" fmla="*/ 5 h 10"/>
                <a:gd name="T16" fmla="*/ 0 w 9"/>
                <a:gd name="T17" fmla="*/ 5 h 10"/>
                <a:gd name="T18" fmla="*/ 0 w 9"/>
                <a:gd name="T19" fmla="*/ 7 h 10"/>
                <a:gd name="T20" fmla="*/ 2 w 9"/>
                <a:gd name="T21" fmla="*/ 9 h 10"/>
                <a:gd name="T22" fmla="*/ 5 w 9"/>
                <a:gd name="T23" fmla="*/ 10 h 10"/>
                <a:gd name="T24" fmla="*/ 6 w 9"/>
                <a:gd name="T25" fmla="*/ 9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3 h 10"/>
                <a:gd name="T34" fmla="*/ 8 w 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0">
                  <a:moveTo>
                    <a:pt x="8" y="2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10"/>
                  </a:lnTo>
                  <a:lnTo>
                    <a:pt x="6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144" name="Gerade Verbindung mit Pfeil 143">
            <a:extLst>
              <a:ext uri="{FF2B5EF4-FFF2-40B4-BE49-F238E27FC236}">
                <a16:creationId xmlns:a16="http://schemas.microsoft.com/office/drawing/2014/main" id="{B4EB4C48-8549-4973-AFB3-B733E70BEFB2}"/>
              </a:ext>
            </a:extLst>
          </p:cNvPr>
          <p:cNvCxnSpPr>
            <a:cxnSpLocks/>
            <a:stCxn id="121" idx="6"/>
            <a:endCxn id="47" idx="2"/>
          </p:cNvCxnSpPr>
          <p:nvPr/>
        </p:nvCxnSpPr>
        <p:spPr>
          <a:xfrm>
            <a:off x="2574339" y="2951839"/>
            <a:ext cx="600265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45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reihandform: Form 186">
            <a:extLst>
              <a:ext uri="{FF2B5EF4-FFF2-40B4-BE49-F238E27FC236}">
                <a16:creationId xmlns:a16="http://schemas.microsoft.com/office/drawing/2014/main" id="{5C745500-9332-43C7-A177-6565932458BF}"/>
              </a:ext>
            </a:extLst>
          </p:cNvPr>
          <p:cNvSpPr/>
          <p:nvPr/>
        </p:nvSpPr>
        <p:spPr>
          <a:xfrm>
            <a:off x="361949" y="2612638"/>
            <a:ext cx="11442697" cy="592544"/>
          </a:xfrm>
          <a:custGeom>
            <a:avLst/>
            <a:gdLst>
              <a:gd name="connsiteX0" fmla="*/ 0 w 10412413"/>
              <a:gd name="connsiteY0" fmla="*/ 0 h 596900"/>
              <a:gd name="connsiteX1" fmla="*/ 330200 w 10412413"/>
              <a:gd name="connsiteY1" fmla="*/ 0 h 596900"/>
              <a:gd name="connsiteX2" fmla="*/ 330200 w 10412413"/>
              <a:gd name="connsiteY2" fmla="*/ 304800 h 596900"/>
              <a:gd name="connsiteX3" fmla="*/ 10033001 w 10412413"/>
              <a:gd name="connsiteY3" fmla="*/ 304800 h 596900"/>
              <a:gd name="connsiteX4" fmla="*/ 10033001 w 10412413"/>
              <a:gd name="connsiteY4" fmla="*/ 0 h 596900"/>
              <a:gd name="connsiteX5" fmla="*/ 10412413 w 10412413"/>
              <a:gd name="connsiteY5" fmla="*/ 0 h 596900"/>
              <a:gd name="connsiteX6" fmla="*/ 10412413 w 10412413"/>
              <a:gd name="connsiteY6" fmla="*/ 596900 h 596900"/>
              <a:gd name="connsiteX7" fmla="*/ 0 w 10412413"/>
              <a:gd name="connsiteY7" fmla="*/ 59690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8" fmla="*/ 10124441 w 10412413"/>
              <a:gd name="connsiteY8" fmla="*/ 39624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6" fmla="*/ 330200 w 10412413"/>
              <a:gd name="connsiteY6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0" fmla="*/ 10033001 w 10412413"/>
              <a:gd name="connsiteY0" fmla="*/ 6934 h 603834"/>
              <a:gd name="connsiteX1" fmla="*/ 10412413 w 10412413"/>
              <a:gd name="connsiteY1" fmla="*/ 6934 h 603834"/>
              <a:gd name="connsiteX2" fmla="*/ 10412413 w 10412413"/>
              <a:gd name="connsiteY2" fmla="*/ 603834 h 603834"/>
              <a:gd name="connsiteX3" fmla="*/ 0 w 10412413"/>
              <a:gd name="connsiteY3" fmla="*/ 603834 h 603834"/>
              <a:gd name="connsiteX4" fmla="*/ 0 w 10412413"/>
              <a:gd name="connsiteY4" fmla="*/ 6934 h 603834"/>
              <a:gd name="connsiteX5" fmla="*/ 219258 w 10412413"/>
              <a:gd name="connsiteY5" fmla="*/ 0 h 603834"/>
              <a:gd name="connsiteX0" fmla="*/ 10033001 w 10412413"/>
              <a:gd name="connsiteY0" fmla="*/ 2601 h 599501"/>
              <a:gd name="connsiteX1" fmla="*/ 10412413 w 10412413"/>
              <a:gd name="connsiteY1" fmla="*/ 2601 h 599501"/>
              <a:gd name="connsiteX2" fmla="*/ 10412413 w 10412413"/>
              <a:gd name="connsiteY2" fmla="*/ 599501 h 599501"/>
              <a:gd name="connsiteX3" fmla="*/ 0 w 10412413"/>
              <a:gd name="connsiteY3" fmla="*/ 599501 h 599501"/>
              <a:gd name="connsiteX4" fmla="*/ 0 w 10412413"/>
              <a:gd name="connsiteY4" fmla="*/ 2601 h 599501"/>
              <a:gd name="connsiteX5" fmla="*/ 217090 w 10412413"/>
              <a:gd name="connsiteY5" fmla="*/ 0 h 59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2413" h="599501">
                <a:moveTo>
                  <a:pt x="10033001" y="2601"/>
                </a:moveTo>
                <a:lnTo>
                  <a:pt x="10412413" y="2601"/>
                </a:lnTo>
                <a:lnTo>
                  <a:pt x="10412413" y="599501"/>
                </a:lnTo>
                <a:lnTo>
                  <a:pt x="0" y="599501"/>
                </a:lnTo>
                <a:lnTo>
                  <a:pt x="0" y="2601"/>
                </a:lnTo>
                <a:cubicBezTo>
                  <a:pt x="110067" y="2601"/>
                  <a:pt x="107023" y="0"/>
                  <a:pt x="217090" y="0"/>
                </a:cubicBezTo>
              </a:path>
            </a:pathLst>
          </a:cu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145" name="Freihandform: Form 144">
            <a:extLst>
              <a:ext uri="{FF2B5EF4-FFF2-40B4-BE49-F238E27FC236}">
                <a16:creationId xmlns:a16="http://schemas.microsoft.com/office/drawing/2014/main" id="{677CFC6E-CC27-401C-8386-8E9B6A177A9E}"/>
              </a:ext>
            </a:extLst>
          </p:cNvPr>
          <p:cNvSpPr/>
          <p:nvPr/>
        </p:nvSpPr>
        <p:spPr>
          <a:xfrm>
            <a:off x="3306722" y="5295901"/>
            <a:ext cx="8885277" cy="938213"/>
          </a:xfrm>
          <a:custGeom>
            <a:avLst/>
            <a:gdLst>
              <a:gd name="connsiteX0" fmla="*/ 0 w 8885277"/>
              <a:gd name="connsiteY0" fmla="*/ 0 h 938213"/>
              <a:gd name="connsiteX1" fmla="*/ 8885277 w 8885277"/>
              <a:gd name="connsiteY1" fmla="*/ 0 h 938213"/>
              <a:gd name="connsiteX2" fmla="*/ 8885277 w 8885277"/>
              <a:gd name="connsiteY2" fmla="*/ 938213 h 938213"/>
              <a:gd name="connsiteX3" fmla="*/ 206099 w 8885277"/>
              <a:gd name="connsiteY3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5277" h="938213">
                <a:moveTo>
                  <a:pt x="0" y="0"/>
                </a:moveTo>
                <a:lnTo>
                  <a:pt x="8885277" y="0"/>
                </a:lnTo>
                <a:lnTo>
                  <a:pt x="8885277" y="938213"/>
                </a:lnTo>
                <a:lnTo>
                  <a:pt x="206099" y="93821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90500" indent="-1905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>
                <a:solidFill>
                  <a:srgbClr val="31393F"/>
                </a:solidFill>
              </a:rPr>
              <a:t>Ensure transparency and make complex tool landscape</a:t>
            </a:r>
            <a:br>
              <a:rPr lang="en-US">
                <a:solidFill>
                  <a:srgbClr val="31393F"/>
                </a:solidFill>
              </a:rPr>
            </a:br>
            <a:r>
              <a:rPr lang="en-US">
                <a:solidFill>
                  <a:srgbClr val="31393F"/>
                </a:solidFill>
              </a:rPr>
              <a:t>more easily accessible for enterprise users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C9F2AD-D483-4FC4-8CCD-7B65E456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OpenADx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7C5988-BAE2-4C58-B62B-4E02C4054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Tool </a:t>
            </a:r>
            <a:r>
              <a:rPr lang="de-DE" dirty="0" err="1"/>
              <a:t>Landscape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1989231-6001-4E39-82F3-216E8DFF7D1B}"/>
              </a:ext>
            </a:extLst>
          </p:cNvPr>
          <p:cNvGrpSpPr/>
          <p:nvPr/>
        </p:nvGrpSpPr>
        <p:grpSpPr>
          <a:xfrm>
            <a:off x="629174" y="2288951"/>
            <a:ext cx="671056" cy="685696"/>
            <a:chOff x="635000" y="2859088"/>
            <a:chExt cx="436563" cy="446087"/>
          </a:xfrm>
        </p:grpSpPr>
        <p:sp>
          <p:nvSpPr>
            <p:cNvPr id="9" name="Oval 287">
              <a:extLst>
                <a:ext uri="{FF2B5EF4-FFF2-40B4-BE49-F238E27FC236}">
                  <a16:creationId xmlns:a16="http://schemas.microsoft.com/office/drawing/2014/main" id="{793613C3-A855-4A4A-A4DF-4DB7D0631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0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B49A47F-E001-452D-987F-5A47700EF2EF}"/>
                </a:ext>
              </a:extLst>
            </p:cNvPr>
            <p:cNvGrpSpPr/>
            <p:nvPr/>
          </p:nvGrpSpPr>
          <p:grpSpPr>
            <a:xfrm>
              <a:off x="679450" y="2901950"/>
              <a:ext cx="350838" cy="357188"/>
              <a:chOff x="679450" y="2901950"/>
              <a:chExt cx="350838" cy="357188"/>
            </a:xfrm>
          </p:grpSpPr>
          <p:sp>
            <p:nvSpPr>
              <p:cNvPr id="11" name="Freeform 295">
                <a:extLst>
                  <a:ext uri="{FF2B5EF4-FFF2-40B4-BE49-F238E27FC236}">
                    <a16:creationId xmlns:a16="http://schemas.microsoft.com/office/drawing/2014/main" id="{6D5582F2-2D8D-4327-A906-A0AEB719B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2973388"/>
                <a:ext cx="57150" cy="60325"/>
              </a:xfrm>
              <a:custGeom>
                <a:avLst/>
                <a:gdLst>
                  <a:gd name="T0" fmla="*/ 36 w 36"/>
                  <a:gd name="T1" fmla="*/ 0 h 38"/>
                  <a:gd name="T2" fmla="*/ 0 w 36"/>
                  <a:gd name="T3" fmla="*/ 0 h 38"/>
                  <a:gd name="T4" fmla="*/ 0 w 36"/>
                  <a:gd name="T5" fmla="*/ 38 h 38"/>
                  <a:gd name="T6" fmla="*/ 11 w 36"/>
                  <a:gd name="T7" fmla="*/ 38 h 38"/>
                  <a:gd name="T8" fmla="*/ 11 w 36"/>
                  <a:gd name="T9" fmla="*/ 20 h 38"/>
                  <a:gd name="T10" fmla="*/ 27 w 36"/>
                  <a:gd name="T11" fmla="*/ 36 h 38"/>
                  <a:gd name="T12" fmla="*/ 34 w 36"/>
                  <a:gd name="T13" fmla="*/ 27 h 38"/>
                  <a:gd name="T14" fmla="*/ 20 w 36"/>
                  <a:gd name="T15" fmla="*/ 13 h 38"/>
                  <a:gd name="T16" fmla="*/ 36 w 36"/>
                  <a:gd name="T17" fmla="*/ 13 h 38"/>
                  <a:gd name="T18" fmla="*/ 36 w 3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36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11" y="38"/>
                    </a:lnTo>
                    <a:lnTo>
                      <a:pt x="11" y="20"/>
                    </a:lnTo>
                    <a:lnTo>
                      <a:pt x="27" y="36"/>
                    </a:lnTo>
                    <a:lnTo>
                      <a:pt x="34" y="27"/>
                    </a:lnTo>
                    <a:lnTo>
                      <a:pt x="20" y="13"/>
                    </a:lnTo>
                    <a:lnTo>
                      <a:pt x="36" y="1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96">
                <a:extLst>
                  <a:ext uri="{FF2B5EF4-FFF2-40B4-BE49-F238E27FC236}">
                    <a16:creationId xmlns:a16="http://schemas.microsoft.com/office/drawing/2014/main" id="{4D4A6703-DC01-4578-9545-D88E68A60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3130550"/>
                <a:ext cx="57150" cy="57150"/>
              </a:xfrm>
              <a:custGeom>
                <a:avLst/>
                <a:gdLst>
                  <a:gd name="T0" fmla="*/ 0 w 36"/>
                  <a:gd name="T1" fmla="*/ 36 h 36"/>
                  <a:gd name="T2" fmla="*/ 36 w 36"/>
                  <a:gd name="T3" fmla="*/ 36 h 36"/>
                  <a:gd name="T4" fmla="*/ 36 w 36"/>
                  <a:gd name="T5" fmla="*/ 0 h 36"/>
                  <a:gd name="T6" fmla="*/ 25 w 36"/>
                  <a:gd name="T7" fmla="*/ 0 h 36"/>
                  <a:gd name="T8" fmla="*/ 25 w 36"/>
                  <a:gd name="T9" fmla="*/ 18 h 36"/>
                  <a:gd name="T10" fmla="*/ 9 w 36"/>
                  <a:gd name="T11" fmla="*/ 2 h 36"/>
                  <a:gd name="T12" fmla="*/ 2 w 36"/>
                  <a:gd name="T13" fmla="*/ 9 h 36"/>
                  <a:gd name="T14" fmla="*/ 16 w 36"/>
                  <a:gd name="T15" fmla="*/ 26 h 36"/>
                  <a:gd name="T16" fmla="*/ 0 w 36"/>
                  <a:gd name="T17" fmla="*/ 26 h 36"/>
                  <a:gd name="T18" fmla="*/ 0 w 36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lnTo>
                      <a:pt x="36" y="36"/>
                    </a:lnTo>
                    <a:lnTo>
                      <a:pt x="36" y="0"/>
                    </a:lnTo>
                    <a:lnTo>
                      <a:pt x="25" y="0"/>
                    </a:lnTo>
                    <a:lnTo>
                      <a:pt x="25" y="18"/>
                    </a:lnTo>
                    <a:lnTo>
                      <a:pt x="9" y="2"/>
                    </a:lnTo>
                    <a:lnTo>
                      <a:pt x="2" y="9"/>
                    </a:lnTo>
                    <a:lnTo>
                      <a:pt x="16" y="26"/>
                    </a:lnTo>
                    <a:lnTo>
                      <a:pt x="0" y="2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97">
                <a:extLst>
                  <a:ext uri="{FF2B5EF4-FFF2-40B4-BE49-F238E27FC236}">
                    <a16:creationId xmlns:a16="http://schemas.microsoft.com/office/drawing/2014/main" id="{946002A3-E07F-4899-9AC2-D305ED7AE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00" y="2908300"/>
                <a:ext cx="22225" cy="19050"/>
              </a:xfrm>
              <a:custGeom>
                <a:avLst/>
                <a:gdLst>
                  <a:gd name="T0" fmla="*/ 8 w 8"/>
                  <a:gd name="T1" fmla="*/ 6 h 7"/>
                  <a:gd name="T2" fmla="*/ 6 w 8"/>
                  <a:gd name="T3" fmla="*/ 0 h 7"/>
                  <a:gd name="T4" fmla="*/ 0 w 8"/>
                  <a:gd name="T5" fmla="*/ 1 h 7"/>
                  <a:gd name="T6" fmla="*/ 2 w 8"/>
                  <a:gd name="T7" fmla="*/ 7 h 7"/>
                  <a:gd name="T8" fmla="*/ 8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6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6" y="6"/>
                      <a:pt x="8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98">
                <a:extLst>
                  <a:ext uri="{FF2B5EF4-FFF2-40B4-BE49-F238E27FC236}">
                    <a16:creationId xmlns:a16="http://schemas.microsoft.com/office/drawing/2014/main" id="{A38FCD98-7FCF-458C-A305-55504B141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3" y="2919413"/>
                <a:ext cx="22225" cy="22225"/>
              </a:xfrm>
              <a:custGeom>
                <a:avLst/>
                <a:gdLst>
                  <a:gd name="T0" fmla="*/ 8 w 8"/>
                  <a:gd name="T1" fmla="*/ 5 h 8"/>
                  <a:gd name="T2" fmla="*/ 6 w 8"/>
                  <a:gd name="T3" fmla="*/ 0 h 8"/>
                  <a:gd name="T4" fmla="*/ 0 w 8"/>
                  <a:gd name="T5" fmla="*/ 3 h 8"/>
                  <a:gd name="T6" fmla="*/ 3 w 8"/>
                  <a:gd name="T7" fmla="*/ 8 h 8"/>
                  <a:gd name="T8" fmla="*/ 8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99">
                <a:extLst>
                  <a:ext uri="{FF2B5EF4-FFF2-40B4-BE49-F238E27FC236}">
                    <a16:creationId xmlns:a16="http://schemas.microsoft.com/office/drawing/2014/main" id="{EE66BF6A-DDB6-49EE-8382-5553CCF64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738" y="2994025"/>
                <a:ext cx="25400" cy="22225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6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6"/>
                      <a:pt x="8" y="4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00">
                <a:extLst>
                  <a:ext uri="{FF2B5EF4-FFF2-40B4-BE49-F238E27FC236}">
                    <a16:creationId xmlns:a16="http://schemas.microsoft.com/office/drawing/2014/main" id="{8BF6364F-D73D-4561-9E3F-66B99B615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88" y="2936875"/>
                <a:ext cx="22225" cy="25400"/>
              </a:xfrm>
              <a:custGeom>
                <a:avLst/>
                <a:gdLst>
                  <a:gd name="T0" fmla="*/ 8 w 8"/>
                  <a:gd name="T1" fmla="*/ 5 h 9"/>
                  <a:gd name="T2" fmla="*/ 5 w 8"/>
                  <a:gd name="T3" fmla="*/ 0 h 9"/>
                  <a:gd name="T4" fmla="*/ 0 w 8"/>
                  <a:gd name="T5" fmla="*/ 4 h 9"/>
                  <a:gd name="T6" fmla="*/ 4 w 8"/>
                  <a:gd name="T7" fmla="*/ 9 h 9"/>
                  <a:gd name="T8" fmla="*/ 8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7" y="7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01">
                <a:extLst>
                  <a:ext uri="{FF2B5EF4-FFF2-40B4-BE49-F238E27FC236}">
                    <a16:creationId xmlns:a16="http://schemas.microsoft.com/office/drawing/2014/main" id="{81A1F4E2-1656-4E1A-98F8-CC381C943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625" y="3027363"/>
                <a:ext cx="22225" cy="20637"/>
              </a:xfrm>
              <a:custGeom>
                <a:avLst/>
                <a:gdLst>
                  <a:gd name="T0" fmla="*/ 8 w 8"/>
                  <a:gd name="T1" fmla="*/ 1 h 7"/>
                  <a:gd name="T2" fmla="*/ 2 w 8"/>
                  <a:gd name="T3" fmla="*/ 0 h 7"/>
                  <a:gd name="T4" fmla="*/ 0 w 8"/>
                  <a:gd name="T5" fmla="*/ 6 h 7"/>
                  <a:gd name="T6" fmla="*/ 6 w 8"/>
                  <a:gd name="T7" fmla="*/ 7 h 7"/>
                  <a:gd name="T8" fmla="*/ 8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0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5"/>
                      <a:pt x="7" y="3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02">
                <a:extLst>
                  <a:ext uri="{FF2B5EF4-FFF2-40B4-BE49-F238E27FC236}">
                    <a16:creationId xmlns:a16="http://schemas.microsoft.com/office/drawing/2014/main" id="{CD8FFF91-3CD3-4646-BFA8-613E7CC47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8" y="2962275"/>
                <a:ext cx="25400" cy="25400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0 h 9"/>
                  <a:gd name="T4" fmla="*/ 0 w 9"/>
                  <a:gd name="T5" fmla="*/ 5 h 9"/>
                  <a:gd name="T6" fmla="*/ 5 w 9"/>
                  <a:gd name="T7" fmla="*/ 9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7"/>
                      <a:pt x="7" y="6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03">
                <a:extLst>
                  <a:ext uri="{FF2B5EF4-FFF2-40B4-BE49-F238E27FC236}">
                    <a16:creationId xmlns:a16="http://schemas.microsoft.com/office/drawing/2014/main" id="{C6E263B0-0297-4187-AB93-3B305104D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063" y="3044825"/>
                <a:ext cx="19050" cy="20637"/>
              </a:xfrm>
              <a:custGeom>
                <a:avLst/>
                <a:gdLst>
                  <a:gd name="T0" fmla="*/ 1 w 7"/>
                  <a:gd name="T1" fmla="*/ 7 h 7"/>
                  <a:gd name="T2" fmla="*/ 7 w 7"/>
                  <a:gd name="T3" fmla="*/ 6 h 7"/>
                  <a:gd name="T4" fmla="*/ 6 w 7"/>
                  <a:gd name="T5" fmla="*/ 0 h 7"/>
                  <a:gd name="T6" fmla="*/ 0 w 7"/>
                  <a:gd name="T7" fmla="*/ 1 h 7"/>
                  <a:gd name="T8" fmla="*/ 1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4"/>
                      <a:pt x="7" y="2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5"/>
                      <a:pt x="1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04">
                <a:extLst>
                  <a:ext uri="{FF2B5EF4-FFF2-40B4-BE49-F238E27FC236}">
                    <a16:creationId xmlns:a16="http://schemas.microsoft.com/office/drawing/2014/main" id="{5ADA18FE-C448-49BA-B7E2-A5E1123C6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538" y="3008313"/>
                <a:ext cx="22225" cy="22225"/>
              </a:xfrm>
              <a:custGeom>
                <a:avLst/>
                <a:gdLst>
                  <a:gd name="T0" fmla="*/ 2 w 8"/>
                  <a:gd name="T1" fmla="*/ 8 h 8"/>
                  <a:gd name="T2" fmla="*/ 8 w 8"/>
                  <a:gd name="T3" fmla="*/ 6 h 8"/>
                  <a:gd name="T4" fmla="*/ 5 w 8"/>
                  <a:gd name="T5" fmla="*/ 0 h 8"/>
                  <a:gd name="T6" fmla="*/ 0 w 8"/>
                  <a:gd name="T7" fmla="*/ 3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1" y="6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05">
                <a:extLst>
                  <a:ext uri="{FF2B5EF4-FFF2-40B4-BE49-F238E27FC236}">
                    <a16:creationId xmlns:a16="http://schemas.microsoft.com/office/drawing/2014/main" id="{B02AB7C5-C924-4F5E-A30F-8C69A5C87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62288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0 w 7"/>
                  <a:gd name="T3" fmla="*/ 0 h 7"/>
                  <a:gd name="T4" fmla="*/ 0 w 7"/>
                  <a:gd name="T5" fmla="*/ 7 h 7"/>
                  <a:gd name="T6" fmla="*/ 0 w 7"/>
                  <a:gd name="T7" fmla="*/ 7 h 7"/>
                  <a:gd name="T8" fmla="*/ 6 w 7"/>
                  <a:gd name="T9" fmla="*/ 7 h 7"/>
                  <a:gd name="T10" fmla="*/ 7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3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06">
                <a:extLst>
                  <a:ext uri="{FF2B5EF4-FFF2-40B4-BE49-F238E27FC236}">
                    <a16:creationId xmlns:a16="http://schemas.microsoft.com/office/drawing/2014/main" id="{0D359460-FA5F-4AF5-9DFC-11127B313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63" y="2976563"/>
                <a:ext cx="22225" cy="25400"/>
              </a:xfrm>
              <a:custGeom>
                <a:avLst/>
                <a:gdLst>
                  <a:gd name="T0" fmla="*/ 3 w 8"/>
                  <a:gd name="T1" fmla="*/ 9 h 9"/>
                  <a:gd name="T2" fmla="*/ 8 w 8"/>
                  <a:gd name="T3" fmla="*/ 5 h 9"/>
                  <a:gd name="T4" fmla="*/ 5 w 8"/>
                  <a:gd name="T5" fmla="*/ 0 h 9"/>
                  <a:gd name="T6" fmla="*/ 0 w 8"/>
                  <a:gd name="T7" fmla="*/ 4 h 9"/>
                  <a:gd name="T8" fmla="*/ 3 w 8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3" y="9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7"/>
                      <a:pt x="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07">
                <a:extLst>
                  <a:ext uri="{FF2B5EF4-FFF2-40B4-BE49-F238E27FC236}">
                    <a16:creationId xmlns:a16="http://schemas.microsoft.com/office/drawing/2014/main" id="{8F560402-6346-428A-A6BB-7EB0AE305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2901950"/>
                <a:ext cx="17463" cy="20637"/>
              </a:xfrm>
              <a:custGeom>
                <a:avLst/>
                <a:gdLst>
                  <a:gd name="T0" fmla="*/ 6 w 6"/>
                  <a:gd name="T1" fmla="*/ 7 h 7"/>
                  <a:gd name="T2" fmla="*/ 6 w 6"/>
                  <a:gd name="T3" fmla="*/ 0 h 7"/>
                  <a:gd name="T4" fmla="*/ 0 w 6"/>
                  <a:gd name="T5" fmla="*/ 1 h 7"/>
                  <a:gd name="T6" fmla="*/ 0 w 6"/>
                  <a:gd name="T7" fmla="*/ 7 h 7"/>
                  <a:gd name="T8" fmla="*/ 6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308">
                <a:extLst>
                  <a:ext uri="{FF2B5EF4-FFF2-40B4-BE49-F238E27FC236}">
                    <a16:creationId xmlns:a16="http://schemas.microsoft.com/office/drawing/2014/main" id="{02F95DFF-2052-44D9-805F-544251616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11475"/>
                <a:ext cx="22225" cy="22225"/>
              </a:xfrm>
              <a:custGeom>
                <a:avLst/>
                <a:gdLst>
                  <a:gd name="T0" fmla="*/ 8 w 8"/>
                  <a:gd name="T1" fmla="*/ 3 h 8"/>
                  <a:gd name="T2" fmla="*/ 2 w 8"/>
                  <a:gd name="T3" fmla="*/ 0 h 8"/>
                  <a:gd name="T4" fmla="*/ 0 w 8"/>
                  <a:gd name="T5" fmla="*/ 6 h 8"/>
                  <a:gd name="T6" fmla="*/ 5 w 8"/>
                  <a:gd name="T7" fmla="*/ 8 h 8"/>
                  <a:gd name="T8" fmla="*/ 8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6" y="2"/>
                      <a:pt x="4" y="1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3" y="8"/>
                      <a:pt x="5" y="8"/>
                    </a:cubicBez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09">
                <a:extLst>
                  <a:ext uri="{FF2B5EF4-FFF2-40B4-BE49-F238E27FC236}">
                    <a16:creationId xmlns:a16="http://schemas.microsoft.com/office/drawing/2014/main" id="{A2CF4AD4-58BA-456C-923D-9AC2A3C27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863" y="2927350"/>
                <a:ext cx="25400" cy="23812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5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7" y="2"/>
                      <a:pt x="5" y="1"/>
                      <a:pt x="3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7"/>
                      <a:pt x="5" y="8"/>
                    </a:cubicBez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10">
                <a:extLst>
                  <a:ext uri="{FF2B5EF4-FFF2-40B4-BE49-F238E27FC236}">
                    <a16:creationId xmlns:a16="http://schemas.microsoft.com/office/drawing/2014/main" id="{12EC52F9-8B02-455A-AD24-B8C4C0660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438" y="2947988"/>
                <a:ext cx="23813" cy="25400"/>
              </a:xfrm>
              <a:custGeom>
                <a:avLst/>
                <a:gdLst>
                  <a:gd name="T0" fmla="*/ 4 w 9"/>
                  <a:gd name="T1" fmla="*/ 9 h 9"/>
                  <a:gd name="T2" fmla="*/ 9 w 9"/>
                  <a:gd name="T3" fmla="*/ 5 h 9"/>
                  <a:gd name="T4" fmla="*/ 4 w 9"/>
                  <a:gd name="T5" fmla="*/ 0 h 9"/>
                  <a:gd name="T6" fmla="*/ 0 w 9"/>
                  <a:gd name="T7" fmla="*/ 5 h 9"/>
                  <a:gd name="T8" fmla="*/ 4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4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11">
                <a:extLst>
                  <a:ext uri="{FF2B5EF4-FFF2-40B4-BE49-F238E27FC236}">
                    <a16:creationId xmlns:a16="http://schemas.microsoft.com/office/drawing/2014/main" id="{C5B2BEBA-74FB-4C7C-8B19-56105F8B6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950" y="2905125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1 w 7"/>
                  <a:gd name="T3" fmla="*/ 0 h 7"/>
                  <a:gd name="T4" fmla="*/ 0 w 7"/>
                  <a:gd name="T5" fmla="*/ 6 h 7"/>
                  <a:gd name="T6" fmla="*/ 6 w 7"/>
                  <a:gd name="T7" fmla="*/ 7 h 7"/>
                  <a:gd name="T8" fmla="*/ 7 w 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4" y="6"/>
                      <a:pt x="6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12">
                <a:extLst>
                  <a:ext uri="{FF2B5EF4-FFF2-40B4-BE49-F238E27FC236}">
                    <a16:creationId xmlns:a16="http://schemas.microsoft.com/office/drawing/2014/main" id="{B1A319D7-E846-4EBD-8441-B87A8A005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98800"/>
                <a:ext cx="19050" cy="20637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0 h 7"/>
                  <a:gd name="T4" fmla="*/ 1 w 7"/>
                  <a:gd name="T5" fmla="*/ 7 h 7"/>
                  <a:gd name="T6" fmla="*/ 7 w 7"/>
                  <a:gd name="T7" fmla="*/ 5 h 7"/>
                  <a:gd name="T8" fmla="*/ 7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5"/>
                      <a:pt x="1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13">
                <a:extLst>
                  <a:ext uri="{FF2B5EF4-FFF2-40B4-BE49-F238E27FC236}">
                    <a16:creationId xmlns:a16="http://schemas.microsoft.com/office/drawing/2014/main" id="{25D65FB9-CA8E-4E75-819D-2784BA683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075" y="3243263"/>
                <a:ext cx="19050" cy="15875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6 h 6"/>
                  <a:gd name="T4" fmla="*/ 7 w 7"/>
                  <a:gd name="T5" fmla="*/ 6 h 6"/>
                  <a:gd name="T6" fmla="*/ 6 w 7"/>
                  <a:gd name="T7" fmla="*/ 0 h 6"/>
                  <a:gd name="T8" fmla="*/ 0 w 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4">
                <a:extLst>
                  <a:ext uri="{FF2B5EF4-FFF2-40B4-BE49-F238E27FC236}">
                    <a16:creationId xmlns:a16="http://schemas.microsoft.com/office/drawing/2014/main" id="{051EC2ED-FB79-4FA6-AEF4-507E2F2CE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8" y="3113088"/>
                <a:ext cx="19050" cy="23812"/>
              </a:xfrm>
              <a:custGeom>
                <a:avLst/>
                <a:gdLst>
                  <a:gd name="T0" fmla="*/ 0 w 7"/>
                  <a:gd name="T1" fmla="*/ 6 h 8"/>
                  <a:gd name="T2" fmla="*/ 6 w 7"/>
                  <a:gd name="T3" fmla="*/ 8 h 8"/>
                  <a:gd name="T4" fmla="*/ 7 w 7"/>
                  <a:gd name="T5" fmla="*/ 2 h 8"/>
                  <a:gd name="T6" fmla="*/ 1 w 7"/>
                  <a:gd name="T7" fmla="*/ 0 h 8"/>
                  <a:gd name="T8" fmla="*/ 0 w 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4"/>
                      <a:pt x="7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15">
                <a:extLst>
                  <a:ext uri="{FF2B5EF4-FFF2-40B4-BE49-F238E27FC236}">
                    <a16:creationId xmlns:a16="http://schemas.microsoft.com/office/drawing/2014/main" id="{FA4DB132-BEBD-4BEB-B91A-951965CF4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413" y="3233738"/>
                <a:ext cx="22225" cy="23812"/>
              </a:xfrm>
              <a:custGeom>
                <a:avLst/>
                <a:gdLst>
                  <a:gd name="T0" fmla="*/ 0 w 8"/>
                  <a:gd name="T1" fmla="*/ 2 h 8"/>
                  <a:gd name="T2" fmla="*/ 1 w 8"/>
                  <a:gd name="T3" fmla="*/ 8 h 8"/>
                  <a:gd name="T4" fmla="*/ 8 w 8"/>
                  <a:gd name="T5" fmla="*/ 6 h 8"/>
                  <a:gd name="T6" fmla="*/ 6 w 8"/>
                  <a:gd name="T7" fmla="*/ 0 h 8"/>
                  <a:gd name="T8" fmla="*/ 0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2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6" y="7"/>
                      <a:pt x="8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16">
                <a:extLst>
                  <a:ext uri="{FF2B5EF4-FFF2-40B4-BE49-F238E27FC236}">
                    <a16:creationId xmlns:a16="http://schemas.microsoft.com/office/drawing/2014/main" id="{DC2C7462-310E-4EF4-934B-023FA4D89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0" y="3176588"/>
                <a:ext cx="25400" cy="23812"/>
              </a:xfrm>
              <a:custGeom>
                <a:avLst/>
                <a:gdLst>
                  <a:gd name="T0" fmla="*/ 0 w 9"/>
                  <a:gd name="T1" fmla="*/ 4 h 8"/>
                  <a:gd name="T2" fmla="*/ 5 w 9"/>
                  <a:gd name="T3" fmla="*/ 8 h 8"/>
                  <a:gd name="T4" fmla="*/ 9 w 9"/>
                  <a:gd name="T5" fmla="*/ 3 h 8"/>
                  <a:gd name="T6" fmla="*/ 4 w 9"/>
                  <a:gd name="T7" fmla="*/ 0 h 8"/>
                  <a:gd name="T8" fmla="*/ 0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4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8" y="5"/>
                      <a:pt x="9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17">
                <a:extLst>
                  <a:ext uri="{FF2B5EF4-FFF2-40B4-BE49-F238E27FC236}">
                    <a16:creationId xmlns:a16="http://schemas.microsoft.com/office/drawing/2014/main" id="{EC63043F-AFC3-464A-9AD2-D82D9783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150" y="3200400"/>
                <a:ext cx="25400" cy="25400"/>
              </a:xfrm>
              <a:custGeom>
                <a:avLst/>
                <a:gdLst>
                  <a:gd name="T0" fmla="*/ 0 w 9"/>
                  <a:gd name="T1" fmla="*/ 4 h 9"/>
                  <a:gd name="T2" fmla="*/ 4 w 9"/>
                  <a:gd name="T3" fmla="*/ 9 h 9"/>
                  <a:gd name="T4" fmla="*/ 9 w 9"/>
                  <a:gd name="T5" fmla="*/ 5 h 9"/>
                  <a:gd name="T6" fmla="*/ 5 w 9"/>
                  <a:gd name="T7" fmla="*/ 0 h 9"/>
                  <a:gd name="T8" fmla="*/ 0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6" y="8"/>
                      <a:pt x="8" y="7"/>
                      <a:pt x="9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18">
                <a:extLst>
                  <a:ext uri="{FF2B5EF4-FFF2-40B4-BE49-F238E27FC236}">
                    <a16:creationId xmlns:a16="http://schemas.microsoft.com/office/drawing/2014/main" id="{AD55A417-1AAF-4562-ACEA-DA0FAF9DB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" y="3219450"/>
                <a:ext cx="25400" cy="25400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9 h 9"/>
                  <a:gd name="T4" fmla="*/ 9 w 9"/>
                  <a:gd name="T5" fmla="*/ 6 h 9"/>
                  <a:gd name="T6" fmla="*/ 5 w 9"/>
                  <a:gd name="T7" fmla="*/ 0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7" y="7"/>
                      <a:pt x="9" y="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19">
                <a:extLst>
                  <a:ext uri="{FF2B5EF4-FFF2-40B4-BE49-F238E27FC236}">
                    <a16:creationId xmlns:a16="http://schemas.microsoft.com/office/drawing/2014/main" id="{667C9DB0-D465-4395-B6C3-91E62F30B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" y="3162300"/>
                <a:ext cx="25400" cy="23812"/>
              </a:xfrm>
              <a:custGeom>
                <a:avLst/>
                <a:gdLst>
                  <a:gd name="T0" fmla="*/ 6 w 9"/>
                  <a:gd name="T1" fmla="*/ 0 h 8"/>
                  <a:gd name="T2" fmla="*/ 0 w 9"/>
                  <a:gd name="T3" fmla="*/ 3 h 8"/>
                  <a:gd name="T4" fmla="*/ 4 w 9"/>
                  <a:gd name="T5" fmla="*/ 8 h 8"/>
                  <a:gd name="T6" fmla="*/ 9 w 9"/>
                  <a:gd name="T7" fmla="*/ 5 h 8"/>
                  <a:gd name="T8" fmla="*/ 6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6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7"/>
                      <a:pt x="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20">
                <a:extLst>
                  <a:ext uri="{FF2B5EF4-FFF2-40B4-BE49-F238E27FC236}">
                    <a16:creationId xmlns:a16="http://schemas.microsoft.com/office/drawing/2014/main" id="{C6DC88DD-C484-4413-AEAD-78DEDF20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48013"/>
                <a:ext cx="22225" cy="23812"/>
              </a:xfrm>
              <a:custGeom>
                <a:avLst/>
                <a:gdLst>
                  <a:gd name="T0" fmla="*/ 0 w 8"/>
                  <a:gd name="T1" fmla="*/ 5 h 8"/>
                  <a:gd name="T2" fmla="*/ 5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8" y="4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21">
                <a:extLst>
                  <a:ext uri="{FF2B5EF4-FFF2-40B4-BE49-F238E27FC236}">
                    <a16:creationId xmlns:a16="http://schemas.microsoft.com/office/drawing/2014/main" id="{B77BE559-1E8A-496B-ACE5-912AD4908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88" y="3130550"/>
                <a:ext cx="23813" cy="23812"/>
              </a:xfrm>
              <a:custGeom>
                <a:avLst/>
                <a:gdLst>
                  <a:gd name="T0" fmla="*/ 6 w 8"/>
                  <a:gd name="T1" fmla="*/ 0 h 8"/>
                  <a:gd name="T2" fmla="*/ 0 w 8"/>
                  <a:gd name="T3" fmla="*/ 2 h 8"/>
                  <a:gd name="T4" fmla="*/ 2 w 8"/>
                  <a:gd name="T5" fmla="*/ 8 h 8"/>
                  <a:gd name="T6" fmla="*/ 8 w 8"/>
                  <a:gd name="T7" fmla="*/ 6 h 8"/>
                  <a:gd name="T8" fmla="*/ 6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22">
                <a:extLst>
                  <a:ext uri="{FF2B5EF4-FFF2-40B4-BE49-F238E27FC236}">
                    <a16:creationId xmlns:a16="http://schemas.microsoft.com/office/drawing/2014/main" id="{A411310A-EE30-442E-AB8A-D21B039D0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" y="3187700"/>
                <a:ext cx="25400" cy="26987"/>
              </a:xfrm>
              <a:custGeom>
                <a:avLst/>
                <a:gdLst>
                  <a:gd name="T0" fmla="*/ 5 w 9"/>
                  <a:gd name="T1" fmla="*/ 0 h 9"/>
                  <a:gd name="T2" fmla="*/ 0 w 9"/>
                  <a:gd name="T3" fmla="*/ 5 h 9"/>
                  <a:gd name="T4" fmla="*/ 5 w 9"/>
                  <a:gd name="T5" fmla="*/ 9 h 9"/>
                  <a:gd name="T6" fmla="*/ 9 w 9"/>
                  <a:gd name="T7" fmla="*/ 5 h 9"/>
                  <a:gd name="T8" fmla="*/ 5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5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23">
                <a:extLst>
                  <a:ext uri="{FF2B5EF4-FFF2-40B4-BE49-F238E27FC236}">
                    <a16:creationId xmlns:a16="http://schemas.microsoft.com/office/drawing/2014/main" id="{4F4C4624-A8E3-4A93-BAA8-B612FD3F4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3082925"/>
                <a:ext cx="20638" cy="15875"/>
              </a:xfrm>
              <a:custGeom>
                <a:avLst/>
                <a:gdLst>
                  <a:gd name="T0" fmla="*/ 1 w 7"/>
                  <a:gd name="T1" fmla="*/ 0 h 6"/>
                  <a:gd name="T2" fmla="*/ 1 w 7"/>
                  <a:gd name="T3" fmla="*/ 0 h 6"/>
                  <a:gd name="T4" fmla="*/ 0 w 7"/>
                  <a:gd name="T5" fmla="*/ 6 h 6"/>
                  <a:gd name="T6" fmla="*/ 6 w 7"/>
                  <a:gd name="T7" fmla="*/ 6 h 6"/>
                  <a:gd name="T8" fmla="*/ 7 w 7"/>
                  <a:gd name="T9" fmla="*/ 0 h 6"/>
                  <a:gd name="T10" fmla="*/ 7 w 7"/>
                  <a:gd name="T11" fmla="*/ 0 h 6"/>
                  <a:gd name="T12" fmla="*/ 1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4"/>
                      <a:pt x="7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24">
                <a:extLst>
                  <a:ext uri="{FF2B5EF4-FFF2-40B4-BE49-F238E27FC236}">
                    <a16:creationId xmlns:a16="http://schemas.microsoft.com/office/drawing/2014/main" id="{A275E746-A1DC-4314-8B36-D9AA8409B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" y="3211513"/>
                <a:ext cx="22225" cy="25400"/>
              </a:xfrm>
              <a:custGeom>
                <a:avLst/>
                <a:gdLst>
                  <a:gd name="T0" fmla="*/ 0 w 8"/>
                  <a:gd name="T1" fmla="*/ 5 h 9"/>
                  <a:gd name="T2" fmla="*/ 5 w 8"/>
                  <a:gd name="T3" fmla="*/ 9 h 9"/>
                  <a:gd name="T4" fmla="*/ 8 w 8"/>
                  <a:gd name="T5" fmla="*/ 3 h 9"/>
                  <a:gd name="T6" fmla="*/ 3 w 8"/>
                  <a:gd name="T7" fmla="*/ 0 h 9"/>
                  <a:gd name="T8" fmla="*/ 0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cubicBezTo>
                      <a:pt x="1" y="7"/>
                      <a:pt x="3" y="8"/>
                      <a:pt x="5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5" y="1"/>
                      <a:pt x="3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25">
                <a:extLst>
                  <a:ext uri="{FF2B5EF4-FFF2-40B4-BE49-F238E27FC236}">
                    <a16:creationId xmlns:a16="http://schemas.microsoft.com/office/drawing/2014/main" id="{D57BD623-8606-4B60-9A7C-6955BAA38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3" y="3240088"/>
                <a:ext cx="22225" cy="19050"/>
              </a:xfrm>
              <a:custGeom>
                <a:avLst/>
                <a:gdLst>
                  <a:gd name="T0" fmla="*/ 0 w 8"/>
                  <a:gd name="T1" fmla="*/ 6 h 7"/>
                  <a:gd name="T2" fmla="*/ 7 w 8"/>
                  <a:gd name="T3" fmla="*/ 7 h 7"/>
                  <a:gd name="T4" fmla="*/ 8 w 8"/>
                  <a:gd name="T5" fmla="*/ 1 h 7"/>
                  <a:gd name="T6" fmla="*/ 2 w 8"/>
                  <a:gd name="T7" fmla="*/ 0 h 7"/>
                  <a:gd name="T8" fmla="*/ 0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6"/>
                    </a:moveTo>
                    <a:cubicBezTo>
                      <a:pt x="3" y="6"/>
                      <a:pt x="5" y="7"/>
                      <a:pt x="7" y="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4" y="0"/>
                      <a:pt x="2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26">
                <a:extLst>
                  <a:ext uri="{FF2B5EF4-FFF2-40B4-BE49-F238E27FC236}">
                    <a16:creationId xmlns:a16="http://schemas.microsoft.com/office/drawing/2014/main" id="{3E55A91E-91DF-4C65-89DE-7D68BC1EE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638" y="3228975"/>
                <a:ext cx="23813" cy="22225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7"/>
                      <a:pt x="6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1"/>
                      <a:pt x="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27">
                <a:extLst>
                  <a:ext uri="{FF2B5EF4-FFF2-40B4-BE49-F238E27FC236}">
                    <a16:creationId xmlns:a16="http://schemas.microsoft.com/office/drawing/2014/main" id="{31CE6F6C-110A-4014-8F8E-42400DEB01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750" y="3019425"/>
                <a:ext cx="120650" cy="125412"/>
              </a:xfrm>
              <a:custGeom>
                <a:avLst/>
                <a:gdLst>
                  <a:gd name="T0" fmla="*/ 43 w 43"/>
                  <a:gd name="T1" fmla="*/ 22 h 44"/>
                  <a:gd name="T2" fmla="*/ 21 w 43"/>
                  <a:gd name="T3" fmla="*/ 0 h 44"/>
                  <a:gd name="T4" fmla="*/ 0 w 43"/>
                  <a:gd name="T5" fmla="*/ 22 h 44"/>
                  <a:gd name="T6" fmla="*/ 21 w 43"/>
                  <a:gd name="T7" fmla="*/ 44 h 44"/>
                  <a:gd name="T8" fmla="*/ 43 w 43"/>
                  <a:gd name="T9" fmla="*/ 22 h 44"/>
                  <a:gd name="T10" fmla="*/ 21 w 43"/>
                  <a:gd name="T11" fmla="*/ 37 h 44"/>
                  <a:gd name="T12" fmla="*/ 6 w 43"/>
                  <a:gd name="T13" fmla="*/ 22 h 44"/>
                  <a:gd name="T14" fmla="*/ 21 w 43"/>
                  <a:gd name="T15" fmla="*/ 6 h 44"/>
                  <a:gd name="T16" fmla="*/ 37 w 43"/>
                  <a:gd name="T17" fmla="*/ 22 h 44"/>
                  <a:gd name="T18" fmla="*/ 21 w 43"/>
                  <a:gd name="T1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cubicBezTo>
                      <a:pt x="43" y="10"/>
                      <a:pt x="33" y="0"/>
                      <a:pt x="21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4"/>
                      <a:pt x="9" y="44"/>
                      <a:pt x="21" y="44"/>
                    </a:cubicBezTo>
                    <a:cubicBezTo>
                      <a:pt x="33" y="44"/>
                      <a:pt x="43" y="34"/>
                      <a:pt x="43" y="22"/>
                    </a:cubicBezTo>
                    <a:close/>
                    <a:moveTo>
                      <a:pt x="21" y="37"/>
                    </a:moveTo>
                    <a:cubicBezTo>
                      <a:pt x="13" y="37"/>
                      <a:pt x="6" y="30"/>
                      <a:pt x="6" y="22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2"/>
                    </a:cubicBezTo>
                    <a:cubicBezTo>
                      <a:pt x="37" y="30"/>
                      <a:pt x="30" y="37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28">
                <a:extLst>
                  <a:ext uri="{FF2B5EF4-FFF2-40B4-BE49-F238E27FC236}">
                    <a16:creationId xmlns:a16="http://schemas.microsoft.com/office/drawing/2014/main" id="{6F8F0463-2C94-43A3-9A15-08AE1CEAE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73388"/>
                <a:ext cx="57150" cy="60325"/>
              </a:xfrm>
              <a:custGeom>
                <a:avLst/>
                <a:gdLst>
                  <a:gd name="T0" fmla="*/ 2 w 36"/>
                  <a:gd name="T1" fmla="*/ 27 h 38"/>
                  <a:gd name="T2" fmla="*/ 9 w 36"/>
                  <a:gd name="T3" fmla="*/ 36 h 38"/>
                  <a:gd name="T4" fmla="*/ 25 w 36"/>
                  <a:gd name="T5" fmla="*/ 20 h 38"/>
                  <a:gd name="T6" fmla="*/ 25 w 36"/>
                  <a:gd name="T7" fmla="*/ 38 h 38"/>
                  <a:gd name="T8" fmla="*/ 36 w 36"/>
                  <a:gd name="T9" fmla="*/ 38 h 38"/>
                  <a:gd name="T10" fmla="*/ 36 w 36"/>
                  <a:gd name="T11" fmla="*/ 0 h 38"/>
                  <a:gd name="T12" fmla="*/ 0 w 36"/>
                  <a:gd name="T13" fmla="*/ 0 h 38"/>
                  <a:gd name="T14" fmla="*/ 0 w 36"/>
                  <a:gd name="T15" fmla="*/ 13 h 38"/>
                  <a:gd name="T16" fmla="*/ 16 w 36"/>
                  <a:gd name="T17" fmla="*/ 13 h 38"/>
                  <a:gd name="T18" fmla="*/ 2 w 36"/>
                  <a:gd name="T1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2" y="27"/>
                    </a:moveTo>
                    <a:lnTo>
                      <a:pt x="9" y="36"/>
                    </a:lnTo>
                    <a:lnTo>
                      <a:pt x="25" y="20"/>
                    </a:lnTo>
                    <a:lnTo>
                      <a:pt x="25" y="38"/>
                    </a:lnTo>
                    <a:lnTo>
                      <a:pt x="36" y="38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6" y="13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29">
                <a:extLst>
                  <a:ext uri="{FF2B5EF4-FFF2-40B4-BE49-F238E27FC236}">
                    <a16:creationId xmlns:a16="http://schemas.microsoft.com/office/drawing/2014/main" id="{3589E51A-8084-4A10-B43B-982CE875C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3130550"/>
                <a:ext cx="57150" cy="57150"/>
              </a:xfrm>
              <a:custGeom>
                <a:avLst/>
                <a:gdLst>
                  <a:gd name="T0" fmla="*/ 34 w 36"/>
                  <a:gd name="T1" fmla="*/ 9 h 36"/>
                  <a:gd name="T2" fmla="*/ 27 w 36"/>
                  <a:gd name="T3" fmla="*/ 2 h 36"/>
                  <a:gd name="T4" fmla="*/ 11 w 36"/>
                  <a:gd name="T5" fmla="*/ 18 h 36"/>
                  <a:gd name="T6" fmla="*/ 11 w 36"/>
                  <a:gd name="T7" fmla="*/ 0 h 36"/>
                  <a:gd name="T8" fmla="*/ 0 w 36"/>
                  <a:gd name="T9" fmla="*/ 0 h 36"/>
                  <a:gd name="T10" fmla="*/ 0 w 36"/>
                  <a:gd name="T11" fmla="*/ 36 h 36"/>
                  <a:gd name="T12" fmla="*/ 36 w 36"/>
                  <a:gd name="T13" fmla="*/ 36 h 36"/>
                  <a:gd name="T14" fmla="*/ 36 w 36"/>
                  <a:gd name="T15" fmla="*/ 26 h 36"/>
                  <a:gd name="T16" fmla="*/ 20 w 36"/>
                  <a:gd name="T17" fmla="*/ 26 h 36"/>
                  <a:gd name="T18" fmla="*/ 34 w 36"/>
                  <a:gd name="T19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34" y="9"/>
                    </a:moveTo>
                    <a:lnTo>
                      <a:pt x="27" y="2"/>
                    </a:lnTo>
                    <a:lnTo>
                      <a:pt x="11" y="18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36" y="36"/>
                    </a:lnTo>
                    <a:lnTo>
                      <a:pt x="36" y="26"/>
                    </a:lnTo>
                    <a:lnTo>
                      <a:pt x="20" y="26"/>
                    </a:lnTo>
                    <a:lnTo>
                      <a:pt x="3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08AFDEE-6362-472F-BBE1-C3F31B5197D8}"/>
              </a:ext>
            </a:extLst>
          </p:cNvPr>
          <p:cNvGrpSpPr/>
          <p:nvPr/>
        </p:nvGrpSpPr>
        <p:grpSpPr>
          <a:xfrm>
            <a:off x="3174604" y="2288951"/>
            <a:ext cx="673496" cy="685696"/>
            <a:chOff x="1958975" y="2859088"/>
            <a:chExt cx="438150" cy="446087"/>
          </a:xfrm>
        </p:grpSpPr>
        <p:sp>
          <p:nvSpPr>
            <p:cNvPr id="47" name="Oval 288">
              <a:extLst>
                <a:ext uri="{FF2B5EF4-FFF2-40B4-BE49-F238E27FC236}">
                  <a16:creationId xmlns:a16="http://schemas.microsoft.com/office/drawing/2014/main" id="{405C970E-E264-4AEB-BC25-E9A4D784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5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88F7E4D0-2831-4B54-A8FD-CDCF9F636A44}"/>
                </a:ext>
              </a:extLst>
            </p:cNvPr>
            <p:cNvGrpSpPr/>
            <p:nvPr/>
          </p:nvGrpSpPr>
          <p:grpSpPr>
            <a:xfrm>
              <a:off x="2030413" y="2908300"/>
              <a:ext cx="296863" cy="303213"/>
              <a:chOff x="2030413" y="2908300"/>
              <a:chExt cx="296863" cy="303213"/>
            </a:xfrm>
          </p:grpSpPr>
          <p:sp>
            <p:nvSpPr>
              <p:cNvPr id="49" name="Freeform 330">
                <a:extLst>
                  <a:ext uri="{FF2B5EF4-FFF2-40B4-BE49-F238E27FC236}">
                    <a16:creationId xmlns:a16="http://schemas.microsoft.com/office/drawing/2014/main" id="{C3FD5B8C-88D6-4834-B01B-6A1B4FCFE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4863" y="2908300"/>
                <a:ext cx="206375" cy="136525"/>
              </a:xfrm>
              <a:custGeom>
                <a:avLst/>
                <a:gdLst>
                  <a:gd name="T0" fmla="*/ 2 w 74"/>
                  <a:gd name="T1" fmla="*/ 20 h 48"/>
                  <a:gd name="T2" fmla="*/ 13 w 74"/>
                  <a:gd name="T3" fmla="*/ 24 h 48"/>
                  <a:gd name="T4" fmla="*/ 13 w 74"/>
                  <a:gd name="T5" fmla="*/ 39 h 48"/>
                  <a:gd name="T6" fmla="*/ 18 w 74"/>
                  <a:gd name="T7" fmla="*/ 45 h 48"/>
                  <a:gd name="T8" fmla="*/ 37 w 74"/>
                  <a:gd name="T9" fmla="*/ 48 h 48"/>
                  <a:gd name="T10" fmla="*/ 56 w 74"/>
                  <a:gd name="T11" fmla="*/ 45 h 48"/>
                  <a:gd name="T12" fmla="*/ 61 w 74"/>
                  <a:gd name="T13" fmla="*/ 39 h 48"/>
                  <a:gd name="T14" fmla="*/ 61 w 74"/>
                  <a:gd name="T15" fmla="*/ 24 h 48"/>
                  <a:gd name="T16" fmla="*/ 72 w 74"/>
                  <a:gd name="T17" fmla="*/ 20 h 48"/>
                  <a:gd name="T18" fmla="*/ 74 w 74"/>
                  <a:gd name="T19" fmla="*/ 17 h 48"/>
                  <a:gd name="T20" fmla="*/ 72 w 74"/>
                  <a:gd name="T21" fmla="*/ 14 h 48"/>
                  <a:gd name="T22" fmla="*/ 38 w 74"/>
                  <a:gd name="T23" fmla="*/ 0 h 48"/>
                  <a:gd name="T24" fmla="*/ 36 w 74"/>
                  <a:gd name="T25" fmla="*/ 0 h 48"/>
                  <a:gd name="T26" fmla="*/ 2 w 74"/>
                  <a:gd name="T27" fmla="*/ 14 h 48"/>
                  <a:gd name="T28" fmla="*/ 0 w 74"/>
                  <a:gd name="T29" fmla="*/ 17 h 48"/>
                  <a:gd name="T30" fmla="*/ 2 w 74"/>
                  <a:gd name="T31" fmla="*/ 20 h 48"/>
                  <a:gd name="T32" fmla="*/ 54 w 74"/>
                  <a:gd name="T33" fmla="*/ 39 h 48"/>
                  <a:gd name="T34" fmla="*/ 54 w 74"/>
                  <a:gd name="T35" fmla="*/ 39 h 48"/>
                  <a:gd name="T36" fmla="*/ 20 w 74"/>
                  <a:gd name="T37" fmla="*/ 39 h 48"/>
                  <a:gd name="T38" fmla="*/ 20 w 74"/>
                  <a:gd name="T39" fmla="*/ 39 h 48"/>
                  <a:gd name="T40" fmla="*/ 20 w 74"/>
                  <a:gd name="T41" fmla="*/ 27 h 48"/>
                  <a:gd name="T42" fmla="*/ 36 w 74"/>
                  <a:gd name="T43" fmla="*/ 34 h 48"/>
                  <a:gd name="T44" fmla="*/ 37 w 74"/>
                  <a:gd name="T45" fmla="*/ 34 h 48"/>
                  <a:gd name="T46" fmla="*/ 38 w 74"/>
                  <a:gd name="T47" fmla="*/ 34 h 48"/>
                  <a:gd name="T48" fmla="*/ 54 w 74"/>
                  <a:gd name="T49" fmla="*/ 27 h 48"/>
                  <a:gd name="T50" fmla="*/ 54 w 74"/>
                  <a:gd name="T51" fmla="*/ 39 h 48"/>
                  <a:gd name="T52" fmla="*/ 37 w 74"/>
                  <a:gd name="T53" fmla="*/ 7 h 48"/>
                  <a:gd name="T54" fmla="*/ 62 w 74"/>
                  <a:gd name="T55" fmla="*/ 17 h 48"/>
                  <a:gd name="T56" fmla="*/ 37 w 74"/>
                  <a:gd name="T57" fmla="*/ 27 h 48"/>
                  <a:gd name="T58" fmla="*/ 12 w 74"/>
                  <a:gd name="T59" fmla="*/ 17 h 48"/>
                  <a:gd name="T60" fmla="*/ 37 w 74"/>
                  <a:gd name="T61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48">
                    <a:moveTo>
                      <a:pt x="2" y="20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42"/>
                      <a:pt x="15" y="44"/>
                      <a:pt x="18" y="45"/>
                    </a:cubicBezTo>
                    <a:cubicBezTo>
                      <a:pt x="24" y="47"/>
                      <a:pt x="30" y="48"/>
                      <a:pt x="37" y="48"/>
                    </a:cubicBezTo>
                    <a:cubicBezTo>
                      <a:pt x="43" y="48"/>
                      <a:pt x="50" y="47"/>
                      <a:pt x="56" y="45"/>
                    </a:cubicBezTo>
                    <a:cubicBezTo>
                      <a:pt x="59" y="44"/>
                      <a:pt x="61" y="42"/>
                      <a:pt x="61" y="39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3" y="19"/>
                      <a:pt x="74" y="18"/>
                      <a:pt x="74" y="17"/>
                    </a:cubicBezTo>
                    <a:cubicBezTo>
                      <a:pt x="74" y="16"/>
                      <a:pt x="73" y="14"/>
                      <a:pt x="72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6" y="0"/>
                      <a:pt x="36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6"/>
                      <a:pt x="0" y="17"/>
                    </a:cubicBezTo>
                    <a:cubicBezTo>
                      <a:pt x="0" y="18"/>
                      <a:pt x="1" y="19"/>
                      <a:pt x="2" y="20"/>
                    </a:cubicBezTo>
                    <a:close/>
                    <a:moveTo>
                      <a:pt x="54" y="39"/>
                    </a:moveTo>
                    <a:cubicBezTo>
                      <a:pt x="54" y="39"/>
                      <a:pt x="54" y="39"/>
                      <a:pt x="54" y="39"/>
                    </a:cubicBezTo>
                    <a:cubicBezTo>
                      <a:pt x="43" y="42"/>
                      <a:pt x="31" y="42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7" y="34"/>
                      <a:pt x="37" y="34"/>
                    </a:cubicBezTo>
                    <a:cubicBezTo>
                      <a:pt x="37" y="34"/>
                      <a:pt x="38" y="34"/>
                      <a:pt x="38" y="34"/>
                    </a:cubicBezTo>
                    <a:cubicBezTo>
                      <a:pt x="54" y="27"/>
                      <a:pt x="54" y="27"/>
                      <a:pt x="54" y="27"/>
                    </a:cubicBezTo>
                    <a:lnTo>
                      <a:pt x="54" y="39"/>
                    </a:lnTo>
                    <a:close/>
                    <a:moveTo>
                      <a:pt x="37" y="7"/>
                    </a:moveTo>
                    <a:cubicBezTo>
                      <a:pt x="62" y="17"/>
                      <a:pt x="62" y="17"/>
                      <a:pt x="62" y="1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12" y="17"/>
                      <a:pt x="12" y="17"/>
                      <a:pt x="12" y="17"/>
                    </a:cubicBez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31">
                <a:extLst>
                  <a:ext uri="{FF2B5EF4-FFF2-40B4-BE49-F238E27FC236}">
                    <a16:creationId xmlns:a16="http://schemas.microsoft.com/office/drawing/2014/main" id="{30077CB2-FBC8-4EE3-9115-D85C402E4F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0413" y="3059113"/>
                <a:ext cx="296863" cy="152400"/>
              </a:xfrm>
              <a:custGeom>
                <a:avLst/>
                <a:gdLst>
                  <a:gd name="T0" fmla="*/ 94 w 106"/>
                  <a:gd name="T1" fmla="*/ 23 h 53"/>
                  <a:gd name="T2" fmla="*/ 94 w 106"/>
                  <a:gd name="T3" fmla="*/ 6 h 53"/>
                  <a:gd name="T4" fmla="*/ 56 w 106"/>
                  <a:gd name="T5" fmla="*/ 6 h 53"/>
                  <a:gd name="T6" fmla="*/ 56 w 106"/>
                  <a:gd name="T7" fmla="*/ 0 h 53"/>
                  <a:gd name="T8" fmla="*/ 50 w 106"/>
                  <a:gd name="T9" fmla="*/ 0 h 53"/>
                  <a:gd name="T10" fmla="*/ 50 w 106"/>
                  <a:gd name="T11" fmla="*/ 6 h 53"/>
                  <a:gd name="T12" fmla="*/ 11 w 106"/>
                  <a:gd name="T13" fmla="*/ 6 h 53"/>
                  <a:gd name="T14" fmla="*/ 11 w 106"/>
                  <a:gd name="T15" fmla="*/ 23 h 53"/>
                  <a:gd name="T16" fmla="*/ 0 w 106"/>
                  <a:gd name="T17" fmla="*/ 38 h 53"/>
                  <a:gd name="T18" fmla="*/ 15 w 106"/>
                  <a:gd name="T19" fmla="*/ 53 h 53"/>
                  <a:gd name="T20" fmla="*/ 30 w 106"/>
                  <a:gd name="T21" fmla="*/ 38 h 53"/>
                  <a:gd name="T22" fmla="*/ 18 w 106"/>
                  <a:gd name="T23" fmla="*/ 23 h 53"/>
                  <a:gd name="T24" fmla="*/ 18 w 106"/>
                  <a:gd name="T25" fmla="*/ 13 h 53"/>
                  <a:gd name="T26" fmla="*/ 50 w 106"/>
                  <a:gd name="T27" fmla="*/ 13 h 53"/>
                  <a:gd name="T28" fmla="*/ 50 w 106"/>
                  <a:gd name="T29" fmla="*/ 23 h 53"/>
                  <a:gd name="T30" fmla="*/ 38 w 106"/>
                  <a:gd name="T31" fmla="*/ 23 h 53"/>
                  <a:gd name="T32" fmla="*/ 38 w 106"/>
                  <a:gd name="T33" fmla="*/ 53 h 53"/>
                  <a:gd name="T34" fmla="*/ 68 w 106"/>
                  <a:gd name="T35" fmla="*/ 53 h 53"/>
                  <a:gd name="T36" fmla="*/ 68 w 106"/>
                  <a:gd name="T37" fmla="*/ 23 h 53"/>
                  <a:gd name="T38" fmla="*/ 56 w 106"/>
                  <a:gd name="T39" fmla="*/ 23 h 53"/>
                  <a:gd name="T40" fmla="*/ 56 w 106"/>
                  <a:gd name="T41" fmla="*/ 13 h 53"/>
                  <a:gd name="T42" fmla="*/ 88 w 106"/>
                  <a:gd name="T43" fmla="*/ 13 h 53"/>
                  <a:gd name="T44" fmla="*/ 88 w 106"/>
                  <a:gd name="T45" fmla="*/ 23 h 53"/>
                  <a:gd name="T46" fmla="*/ 76 w 106"/>
                  <a:gd name="T47" fmla="*/ 38 h 53"/>
                  <a:gd name="T48" fmla="*/ 91 w 106"/>
                  <a:gd name="T49" fmla="*/ 53 h 53"/>
                  <a:gd name="T50" fmla="*/ 106 w 106"/>
                  <a:gd name="T51" fmla="*/ 38 h 53"/>
                  <a:gd name="T52" fmla="*/ 94 w 106"/>
                  <a:gd name="T53" fmla="*/ 23 h 53"/>
                  <a:gd name="T54" fmla="*/ 23 w 106"/>
                  <a:gd name="T55" fmla="*/ 38 h 53"/>
                  <a:gd name="T56" fmla="*/ 15 w 106"/>
                  <a:gd name="T57" fmla="*/ 46 h 53"/>
                  <a:gd name="T58" fmla="*/ 7 w 106"/>
                  <a:gd name="T59" fmla="*/ 38 h 53"/>
                  <a:gd name="T60" fmla="*/ 15 w 106"/>
                  <a:gd name="T61" fmla="*/ 30 h 53"/>
                  <a:gd name="T62" fmla="*/ 23 w 106"/>
                  <a:gd name="T63" fmla="*/ 38 h 53"/>
                  <a:gd name="T64" fmla="*/ 61 w 106"/>
                  <a:gd name="T65" fmla="*/ 46 h 53"/>
                  <a:gd name="T66" fmla="*/ 45 w 106"/>
                  <a:gd name="T67" fmla="*/ 46 h 53"/>
                  <a:gd name="T68" fmla="*/ 45 w 106"/>
                  <a:gd name="T69" fmla="*/ 30 h 53"/>
                  <a:gd name="T70" fmla="*/ 61 w 106"/>
                  <a:gd name="T71" fmla="*/ 30 h 53"/>
                  <a:gd name="T72" fmla="*/ 61 w 106"/>
                  <a:gd name="T73" fmla="*/ 46 h 53"/>
                  <a:gd name="T74" fmla="*/ 91 w 106"/>
                  <a:gd name="T75" fmla="*/ 46 h 53"/>
                  <a:gd name="T76" fmla="*/ 83 w 106"/>
                  <a:gd name="T77" fmla="*/ 38 h 53"/>
                  <a:gd name="T78" fmla="*/ 91 w 106"/>
                  <a:gd name="T79" fmla="*/ 30 h 53"/>
                  <a:gd name="T80" fmla="*/ 99 w 106"/>
                  <a:gd name="T81" fmla="*/ 38 h 53"/>
                  <a:gd name="T82" fmla="*/ 91 w 106"/>
                  <a:gd name="T8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53">
                    <a:moveTo>
                      <a:pt x="94" y="23"/>
                    </a:moveTo>
                    <a:cubicBezTo>
                      <a:pt x="94" y="6"/>
                      <a:pt x="94" y="6"/>
                      <a:pt x="94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5" y="25"/>
                      <a:pt x="0" y="31"/>
                      <a:pt x="0" y="38"/>
                    </a:cubicBezTo>
                    <a:cubicBezTo>
                      <a:pt x="0" y="46"/>
                      <a:pt x="7" y="53"/>
                      <a:pt x="15" y="53"/>
                    </a:cubicBezTo>
                    <a:cubicBezTo>
                      <a:pt x="23" y="53"/>
                      <a:pt x="30" y="46"/>
                      <a:pt x="30" y="38"/>
                    </a:cubicBezTo>
                    <a:cubicBezTo>
                      <a:pt x="30" y="31"/>
                      <a:pt x="25" y="25"/>
                      <a:pt x="18" y="2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1" y="25"/>
                      <a:pt x="76" y="31"/>
                      <a:pt x="76" y="38"/>
                    </a:cubicBezTo>
                    <a:cubicBezTo>
                      <a:pt x="76" y="46"/>
                      <a:pt x="83" y="53"/>
                      <a:pt x="91" y="53"/>
                    </a:cubicBezTo>
                    <a:cubicBezTo>
                      <a:pt x="99" y="53"/>
                      <a:pt x="106" y="46"/>
                      <a:pt x="106" y="38"/>
                    </a:cubicBezTo>
                    <a:cubicBezTo>
                      <a:pt x="106" y="31"/>
                      <a:pt x="101" y="25"/>
                      <a:pt x="94" y="23"/>
                    </a:cubicBezTo>
                    <a:close/>
                    <a:moveTo>
                      <a:pt x="23" y="38"/>
                    </a:moveTo>
                    <a:cubicBezTo>
                      <a:pt x="23" y="42"/>
                      <a:pt x="19" y="46"/>
                      <a:pt x="15" y="46"/>
                    </a:cubicBezTo>
                    <a:cubicBezTo>
                      <a:pt x="10" y="46"/>
                      <a:pt x="7" y="42"/>
                      <a:pt x="7" y="38"/>
                    </a:cubicBezTo>
                    <a:cubicBezTo>
                      <a:pt x="7" y="33"/>
                      <a:pt x="10" y="30"/>
                      <a:pt x="15" y="30"/>
                    </a:cubicBezTo>
                    <a:cubicBezTo>
                      <a:pt x="19" y="30"/>
                      <a:pt x="23" y="33"/>
                      <a:pt x="23" y="38"/>
                    </a:cubicBezTo>
                    <a:close/>
                    <a:moveTo>
                      <a:pt x="61" y="46"/>
                    </a:move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61" y="30"/>
                      <a:pt x="61" y="30"/>
                      <a:pt x="61" y="30"/>
                    </a:cubicBezTo>
                    <a:lnTo>
                      <a:pt x="61" y="46"/>
                    </a:lnTo>
                    <a:close/>
                    <a:moveTo>
                      <a:pt x="91" y="46"/>
                    </a:moveTo>
                    <a:cubicBezTo>
                      <a:pt x="87" y="46"/>
                      <a:pt x="83" y="42"/>
                      <a:pt x="83" y="38"/>
                    </a:cubicBezTo>
                    <a:cubicBezTo>
                      <a:pt x="83" y="33"/>
                      <a:pt x="87" y="30"/>
                      <a:pt x="91" y="30"/>
                    </a:cubicBezTo>
                    <a:cubicBezTo>
                      <a:pt x="96" y="30"/>
                      <a:pt x="99" y="33"/>
                      <a:pt x="99" y="38"/>
                    </a:cubicBezTo>
                    <a:cubicBezTo>
                      <a:pt x="99" y="42"/>
                      <a:pt x="96" y="46"/>
                      <a:pt x="91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6362596-5C09-43EB-9C10-C31B1984FEFD}"/>
              </a:ext>
            </a:extLst>
          </p:cNvPr>
          <p:cNvGrpSpPr/>
          <p:nvPr/>
        </p:nvGrpSpPr>
        <p:grpSpPr>
          <a:xfrm>
            <a:off x="4448713" y="2288951"/>
            <a:ext cx="671056" cy="685696"/>
            <a:chOff x="3284538" y="2859088"/>
            <a:chExt cx="436563" cy="446087"/>
          </a:xfrm>
        </p:grpSpPr>
        <p:sp>
          <p:nvSpPr>
            <p:cNvPr id="52" name="Oval 289">
              <a:extLst>
                <a:ext uri="{FF2B5EF4-FFF2-40B4-BE49-F238E27FC236}">
                  <a16:creationId xmlns:a16="http://schemas.microsoft.com/office/drawing/2014/main" id="{1C31A5E2-DC05-4E55-823A-96AAEDD06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A19DD232-7AB9-4659-99F6-D34CD92C3475}"/>
                </a:ext>
              </a:extLst>
            </p:cNvPr>
            <p:cNvGrpSpPr/>
            <p:nvPr/>
          </p:nvGrpSpPr>
          <p:grpSpPr>
            <a:xfrm>
              <a:off x="3362325" y="2968625"/>
              <a:ext cx="277813" cy="228600"/>
              <a:chOff x="3362325" y="2968625"/>
              <a:chExt cx="277813" cy="228600"/>
            </a:xfrm>
          </p:grpSpPr>
          <p:sp>
            <p:nvSpPr>
              <p:cNvPr id="54" name="Freeform 332">
                <a:extLst>
                  <a:ext uri="{FF2B5EF4-FFF2-40B4-BE49-F238E27FC236}">
                    <a16:creationId xmlns:a16="http://schemas.microsoft.com/office/drawing/2014/main" id="{9A39B135-199D-4A2E-AB31-E36725E5CA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2325" y="2968625"/>
                <a:ext cx="277813" cy="228600"/>
              </a:xfrm>
              <a:custGeom>
                <a:avLst/>
                <a:gdLst>
                  <a:gd name="T0" fmla="*/ 92 w 99"/>
                  <a:gd name="T1" fmla="*/ 0 h 80"/>
                  <a:gd name="T2" fmla="*/ 7 w 99"/>
                  <a:gd name="T3" fmla="*/ 0 h 80"/>
                  <a:gd name="T4" fmla="*/ 0 w 99"/>
                  <a:gd name="T5" fmla="*/ 7 h 80"/>
                  <a:gd name="T6" fmla="*/ 0 w 99"/>
                  <a:gd name="T7" fmla="*/ 72 h 80"/>
                  <a:gd name="T8" fmla="*/ 7 w 99"/>
                  <a:gd name="T9" fmla="*/ 80 h 80"/>
                  <a:gd name="T10" fmla="*/ 92 w 99"/>
                  <a:gd name="T11" fmla="*/ 80 h 80"/>
                  <a:gd name="T12" fmla="*/ 99 w 99"/>
                  <a:gd name="T13" fmla="*/ 72 h 80"/>
                  <a:gd name="T14" fmla="*/ 99 w 99"/>
                  <a:gd name="T15" fmla="*/ 7 h 80"/>
                  <a:gd name="T16" fmla="*/ 92 w 99"/>
                  <a:gd name="T17" fmla="*/ 0 h 80"/>
                  <a:gd name="T18" fmla="*/ 7 w 99"/>
                  <a:gd name="T19" fmla="*/ 5 h 80"/>
                  <a:gd name="T20" fmla="*/ 92 w 99"/>
                  <a:gd name="T21" fmla="*/ 5 h 80"/>
                  <a:gd name="T22" fmla="*/ 94 w 99"/>
                  <a:gd name="T23" fmla="*/ 7 h 80"/>
                  <a:gd name="T24" fmla="*/ 94 w 99"/>
                  <a:gd name="T25" fmla="*/ 17 h 80"/>
                  <a:gd name="T26" fmla="*/ 5 w 99"/>
                  <a:gd name="T27" fmla="*/ 17 h 80"/>
                  <a:gd name="T28" fmla="*/ 5 w 99"/>
                  <a:gd name="T29" fmla="*/ 7 h 80"/>
                  <a:gd name="T30" fmla="*/ 7 w 99"/>
                  <a:gd name="T31" fmla="*/ 5 h 80"/>
                  <a:gd name="T32" fmla="*/ 92 w 99"/>
                  <a:gd name="T33" fmla="*/ 75 h 80"/>
                  <a:gd name="T34" fmla="*/ 7 w 99"/>
                  <a:gd name="T35" fmla="*/ 75 h 80"/>
                  <a:gd name="T36" fmla="*/ 5 w 99"/>
                  <a:gd name="T37" fmla="*/ 72 h 80"/>
                  <a:gd name="T38" fmla="*/ 5 w 99"/>
                  <a:gd name="T39" fmla="*/ 22 h 80"/>
                  <a:gd name="T40" fmla="*/ 94 w 99"/>
                  <a:gd name="T41" fmla="*/ 22 h 80"/>
                  <a:gd name="T42" fmla="*/ 94 w 99"/>
                  <a:gd name="T43" fmla="*/ 72 h 80"/>
                  <a:gd name="T44" fmla="*/ 92 w 99"/>
                  <a:gd name="T45" fmla="*/ 7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80">
                    <a:moveTo>
                      <a:pt x="9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7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6" y="80"/>
                      <a:pt x="99" y="76"/>
                      <a:pt x="99" y="72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3"/>
                      <a:pt x="96" y="0"/>
                      <a:pt x="92" y="0"/>
                    </a:cubicBezTo>
                    <a:close/>
                    <a:moveTo>
                      <a:pt x="7" y="5"/>
                    </a:moveTo>
                    <a:cubicBezTo>
                      <a:pt x="92" y="5"/>
                      <a:pt x="92" y="5"/>
                      <a:pt x="92" y="5"/>
                    </a:cubicBezTo>
                    <a:cubicBezTo>
                      <a:pt x="93" y="5"/>
                      <a:pt x="94" y="6"/>
                      <a:pt x="94" y="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lose/>
                    <a:moveTo>
                      <a:pt x="92" y="75"/>
                    </a:moveTo>
                    <a:cubicBezTo>
                      <a:pt x="7" y="75"/>
                      <a:pt x="7" y="75"/>
                      <a:pt x="7" y="75"/>
                    </a:cubicBezTo>
                    <a:cubicBezTo>
                      <a:pt x="6" y="75"/>
                      <a:pt x="5" y="74"/>
                      <a:pt x="5" y="7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4" y="74"/>
                      <a:pt x="93" y="75"/>
                      <a:pt x="92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33">
                <a:extLst>
                  <a:ext uri="{FF2B5EF4-FFF2-40B4-BE49-F238E27FC236}">
                    <a16:creationId xmlns:a16="http://schemas.microsoft.com/office/drawing/2014/main" id="{D6C55031-DEDF-4BB3-A794-3409BC1E7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138" y="2994025"/>
                <a:ext cx="12700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334">
                <a:extLst>
                  <a:ext uri="{FF2B5EF4-FFF2-40B4-BE49-F238E27FC236}">
                    <a16:creationId xmlns:a16="http://schemas.microsoft.com/office/drawing/2014/main" id="{A6BE1010-A665-4E51-A9AC-ADF74814C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335">
                <a:extLst>
                  <a:ext uri="{FF2B5EF4-FFF2-40B4-BE49-F238E27FC236}">
                    <a16:creationId xmlns:a16="http://schemas.microsoft.com/office/drawing/2014/main" id="{0AC9C43B-CF26-4B2B-B3A7-6C17FCA0A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3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336">
                <a:extLst>
                  <a:ext uri="{FF2B5EF4-FFF2-40B4-BE49-F238E27FC236}">
                    <a16:creationId xmlns:a16="http://schemas.microsoft.com/office/drawing/2014/main" id="{07A59266-A598-46B1-9D85-1D5A44DE5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40075"/>
                <a:ext cx="460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337">
                <a:extLst>
                  <a:ext uri="{FF2B5EF4-FFF2-40B4-BE49-F238E27FC236}">
                    <a16:creationId xmlns:a16="http://schemas.microsoft.com/office/drawing/2014/main" id="{E80125AB-46A3-467F-8CDB-572F38D6D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0515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338">
                <a:extLst>
                  <a:ext uri="{FF2B5EF4-FFF2-40B4-BE49-F238E27FC236}">
                    <a16:creationId xmlns:a16="http://schemas.microsoft.com/office/drawing/2014/main" id="{E7F77846-6C0F-4427-8881-47F242315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07340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39">
                <a:extLst>
                  <a:ext uri="{FF2B5EF4-FFF2-40B4-BE49-F238E27FC236}">
                    <a16:creationId xmlns:a16="http://schemas.microsoft.com/office/drawing/2014/main" id="{17B36F95-EB20-4024-9DD4-560FFE3488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4075" y="3054350"/>
                <a:ext cx="103188" cy="104775"/>
              </a:xfrm>
              <a:custGeom>
                <a:avLst/>
                <a:gdLst>
                  <a:gd name="T0" fmla="*/ 19 w 37"/>
                  <a:gd name="T1" fmla="*/ 0 h 37"/>
                  <a:gd name="T2" fmla="*/ 0 w 37"/>
                  <a:gd name="T3" fmla="*/ 18 h 37"/>
                  <a:gd name="T4" fmla="*/ 19 w 37"/>
                  <a:gd name="T5" fmla="*/ 37 h 37"/>
                  <a:gd name="T6" fmla="*/ 37 w 37"/>
                  <a:gd name="T7" fmla="*/ 18 h 37"/>
                  <a:gd name="T8" fmla="*/ 19 w 37"/>
                  <a:gd name="T9" fmla="*/ 0 h 37"/>
                  <a:gd name="T10" fmla="*/ 19 w 37"/>
                  <a:gd name="T11" fmla="*/ 32 h 37"/>
                  <a:gd name="T12" fmla="*/ 5 w 37"/>
                  <a:gd name="T13" fmla="*/ 18 h 37"/>
                  <a:gd name="T14" fmla="*/ 19 w 37"/>
                  <a:gd name="T15" fmla="*/ 5 h 37"/>
                  <a:gd name="T16" fmla="*/ 32 w 37"/>
                  <a:gd name="T17" fmla="*/ 18 h 37"/>
                  <a:gd name="T18" fmla="*/ 19 w 37"/>
                  <a:gd name="T1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  <a:moveTo>
                      <a:pt x="19" y="32"/>
                    </a:moveTo>
                    <a:cubicBezTo>
                      <a:pt x="11" y="32"/>
                      <a:pt x="5" y="26"/>
                      <a:pt x="5" y="18"/>
                    </a:cubicBezTo>
                    <a:cubicBezTo>
                      <a:pt x="5" y="11"/>
                      <a:pt x="11" y="5"/>
                      <a:pt x="19" y="5"/>
                    </a:cubicBezTo>
                    <a:cubicBezTo>
                      <a:pt x="26" y="5"/>
                      <a:pt x="32" y="11"/>
                      <a:pt x="32" y="18"/>
                    </a:cubicBezTo>
                    <a:cubicBezTo>
                      <a:pt x="32" y="26"/>
                      <a:pt x="26" y="32"/>
                      <a:pt x="19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40">
                <a:extLst>
                  <a:ext uri="{FF2B5EF4-FFF2-40B4-BE49-F238E27FC236}">
                    <a16:creationId xmlns:a16="http://schemas.microsoft.com/office/drawing/2014/main" id="{7288F0E1-1484-4FFC-A539-EA694C9C0D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475" y="3076575"/>
                <a:ext cx="52388" cy="57150"/>
              </a:xfrm>
              <a:custGeom>
                <a:avLst/>
                <a:gdLst>
                  <a:gd name="T0" fmla="*/ 17 w 19"/>
                  <a:gd name="T1" fmla="*/ 3 h 20"/>
                  <a:gd name="T2" fmla="*/ 14 w 19"/>
                  <a:gd name="T3" fmla="*/ 5 h 20"/>
                  <a:gd name="T4" fmla="*/ 12 w 19"/>
                  <a:gd name="T5" fmla="*/ 4 h 20"/>
                  <a:gd name="T6" fmla="*/ 12 w 19"/>
                  <a:gd name="T7" fmla="*/ 0 h 20"/>
                  <a:gd name="T8" fmla="*/ 7 w 19"/>
                  <a:gd name="T9" fmla="*/ 0 h 20"/>
                  <a:gd name="T10" fmla="*/ 7 w 19"/>
                  <a:gd name="T11" fmla="*/ 4 h 20"/>
                  <a:gd name="T12" fmla="*/ 5 w 19"/>
                  <a:gd name="T13" fmla="*/ 5 h 20"/>
                  <a:gd name="T14" fmla="*/ 2 w 19"/>
                  <a:gd name="T15" fmla="*/ 3 h 20"/>
                  <a:gd name="T16" fmla="*/ 0 w 19"/>
                  <a:gd name="T17" fmla="*/ 8 h 20"/>
                  <a:gd name="T18" fmla="*/ 3 w 19"/>
                  <a:gd name="T19" fmla="*/ 9 h 20"/>
                  <a:gd name="T20" fmla="*/ 3 w 19"/>
                  <a:gd name="T21" fmla="*/ 10 h 20"/>
                  <a:gd name="T22" fmla="*/ 3 w 19"/>
                  <a:gd name="T23" fmla="*/ 12 h 20"/>
                  <a:gd name="T24" fmla="*/ 0 w 19"/>
                  <a:gd name="T25" fmla="*/ 13 h 20"/>
                  <a:gd name="T26" fmla="*/ 2 w 19"/>
                  <a:gd name="T27" fmla="*/ 18 h 20"/>
                  <a:gd name="T28" fmla="*/ 5 w 19"/>
                  <a:gd name="T29" fmla="*/ 16 h 20"/>
                  <a:gd name="T30" fmla="*/ 7 w 19"/>
                  <a:gd name="T31" fmla="*/ 17 h 20"/>
                  <a:gd name="T32" fmla="*/ 7 w 19"/>
                  <a:gd name="T33" fmla="*/ 20 h 20"/>
                  <a:gd name="T34" fmla="*/ 12 w 19"/>
                  <a:gd name="T35" fmla="*/ 20 h 20"/>
                  <a:gd name="T36" fmla="*/ 12 w 19"/>
                  <a:gd name="T37" fmla="*/ 17 h 20"/>
                  <a:gd name="T38" fmla="*/ 14 w 19"/>
                  <a:gd name="T39" fmla="*/ 16 h 20"/>
                  <a:gd name="T40" fmla="*/ 17 w 19"/>
                  <a:gd name="T41" fmla="*/ 18 h 20"/>
                  <a:gd name="T42" fmla="*/ 19 w 19"/>
                  <a:gd name="T43" fmla="*/ 13 h 20"/>
                  <a:gd name="T44" fmla="*/ 16 w 19"/>
                  <a:gd name="T45" fmla="*/ 12 h 20"/>
                  <a:gd name="T46" fmla="*/ 16 w 19"/>
                  <a:gd name="T47" fmla="*/ 10 h 20"/>
                  <a:gd name="T48" fmla="*/ 16 w 19"/>
                  <a:gd name="T49" fmla="*/ 9 h 20"/>
                  <a:gd name="T50" fmla="*/ 19 w 19"/>
                  <a:gd name="T51" fmla="*/ 8 h 20"/>
                  <a:gd name="T52" fmla="*/ 17 w 19"/>
                  <a:gd name="T53" fmla="*/ 3 h 20"/>
                  <a:gd name="T54" fmla="*/ 10 w 19"/>
                  <a:gd name="T55" fmla="*/ 14 h 20"/>
                  <a:gd name="T56" fmla="*/ 6 w 19"/>
                  <a:gd name="T57" fmla="*/ 10 h 20"/>
                  <a:gd name="T58" fmla="*/ 10 w 19"/>
                  <a:gd name="T59" fmla="*/ 7 h 20"/>
                  <a:gd name="T60" fmla="*/ 13 w 19"/>
                  <a:gd name="T61" fmla="*/ 10 h 20"/>
                  <a:gd name="T62" fmla="*/ 10 w 19"/>
                  <a:gd name="T63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" h="20">
                    <a:moveTo>
                      <a:pt x="17" y="3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6"/>
                      <a:pt x="14" y="16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9"/>
                    </a:cubicBezTo>
                    <a:cubicBezTo>
                      <a:pt x="19" y="8"/>
                      <a:pt x="19" y="8"/>
                      <a:pt x="19" y="8"/>
                    </a:cubicBezTo>
                    <a:lnTo>
                      <a:pt x="17" y="3"/>
                    </a:lnTo>
                    <a:close/>
                    <a:moveTo>
                      <a:pt x="10" y="14"/>
                    </a:moveTo>
                    <a:cubicBezTo>
                      <a:pt x="8" y="14"/>
                      <a:pt x="6" y="12"/>
                      <a:pt x="6" y="10"/>
                    </a:cubicBezTo>
                    <a:cubicBezTo>
                      <a:pt x="6" y="9"/>
                      <a:pt x="8" y="7"/>
                      <a:pt x="10" y="7"/>
                    </a:cubicBezTo>
                    <a:cubicBezTo>
                      <a:pt x="11" y="7"/>
                      <a:pt x="13" y="9"/>
                      <a:pt x="13" y="10"/>
                    </a:cubicBezTo>
                    <a:cubicBezTo>
                      <a:pt x="13" y="12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DF3C5AA9-8798-4086-B460-07424BD230B8}"/>
              </a:ext>
            </a:extLst>
          </p:cNvPr>
          <p:cNvGrpSpPr/>
          <p:nvPr/>
        </p:nvGrpSpPr>
        <p:grpSpPr>
          <a:xfrm>
            <a:off x="5720730" y="2288951"/>
            <a:ext cx="671056" cy="685696"/>
            <a:chOff x="4606925" y="2859088"/>
            <a:chExt cx="436563" cy="446087"/>
          </a:xfrm>
        </p:grpSpPr>
        <p:sp>
          <p:nvSpPr>
            <p:cNvPr id="64" name="Oval 290">
              <a:extLst>
                <a:ext uri="{FF2B5EF4-FFF2-40B4-BE49-F238E27FC236}">
                  <a16:creationId xmlns:a16="http://schemas.microsoft.com/office/drawing/2014/main" id="{A4F656FB-464F-40B0-A3E7-16784E6A6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CDE28020-EF9C-4880-91B3-B0E15BB5F6D3}"/>
                </a:ext>
              </a:extLst>
            </p:cNvPr>
            <p:cNvGrpSpPr/>
            <p:nvPr/>
          </p:nvGrpSpPr>
          <p:grpSpPr>
            <a:xfrm>
              <a:off x="4695825" y="2951163"/>
              <a:ext cx="258763" cy="263524"/>
              <a:chOff x="4695825" y="2951163"/>
              <a:chExt cx="258763" cy="263524"/>
            </a:xfrm>
          </p:grpSpPr>
          <p:sp>
            <p:nvSpPr>
              <p:cNvPr id="66" name="Freeform 341">
                <a:extLst>
                  <a:ext uri="{FF2B5EF4-FFF2-40B4-BE49-F238E27FC236}">
                    <a16:creationId xmlns:a16="http://schemas.microsoft.com/office/drawing/2014/main" id="{9B15A536-21BC-4672-A615-4BDF545765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2951163"/>
                <a:ext cx="101600" cy="103187"/>
              </a:xfrm>
              <a:custGeom>
                <a:avLst/>
                <a:gdLst>
                  <a:gd name="T0" fmla="*/ 18 w 36"/>
                  <a:gd name="T1" fmla="*/ 4 h 36"/>
                  <a:gd name="T2" fmla="*/ 32 w 36"/>
                  <a:gd name="T3" fmla="*/ 18 h 36"/>
                  <a:gd name="T4" fmla="*/ 18 w 36"/>
                  <a:gd name="T5" fmla="*/ 32 h 36"/>
                  <a:gd name="T6" fmla="*/ 5 w 36"/>
                  <a:gd name="T7" fmla="*/ 18 h 36"/>
                  <a:gd name="T8" fmla="*/ 18 w 36"/>
                  <a:gd name="T9" fmla="*/ 4 h 36"/>
                  <a:gd name="T10" fmla="*/ 18 w 36"/>
                  <a:gd name="T11" fmla="*/ 0 h 36"/>
                  <a:gd name="T12" fmla="*/ 0 w 36"/>
                  <a:gd name="T13" fmla="*/ 18 h 36"/>
                  <a:gd name="T14" fmla="*/ 18 w 36"/>
                  <a:gd name="T15" fmla="*/ 36 h 36"/>
                  <a:gd name="T16" fmla="*/ 36 w 36"/>
                  <a:gd name="T17" fmla="*/ 18 h 36"/>
                  <a:gd name="T18" fmla="*/ 18 w 36"/>
                  <a:gd name="T1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4"/>
                    </a:moveTo>
                    <a:cubicBezTo>
                      <a:pt x="26" y="4"/>
                      <a:pt x="32" y="10"/>
                      <a:pt x="32" y="18"/>
                    </a:cubicBezTo>
                    <a:cubicBezTo>
                      <a:pt x="32" y="25"/>
                      <a:pt x="26" y="32"/>
                      <a:pt x="18" y="32"/>
                    </a:cubicBezTo>
                    <a:cubicBezTo>
                      <a:pt x="11" y="32"/>
                      <a:pt x="5" y="25"/>
                      <a:pt x="5" y="18"/>
                    </a:cubicBezTo>
                    <a:cubicBezTo>
                      <a:pt x="5" y="10"/>
                      <a:pt x="11" y="4"/>
                      <a:pt x="18" y="4"/>
                    </a:cubicBezTo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2">
                <a:extLst>
                  <a:ext uri="{FF2B5EF4-FFF2-40B4-BE49-F238E27FC236}">
                    <a16:creationId xmlns:a16="http://schemas.microsoft.com/office/drawing/2014/main" id="{67AC6064-DB6F-46B9-ACF8-4C1A23A6E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3108325"/>
                <a:ext cx="101600" cy="106362"/>
              </a:xfrm>
              <a:custGeom>
                <a:avLst/>
                <a:gdLst>
                  <a:gd name="T0" fmla="*/ 18 w 36"/>
                  <a:gd name="T1" fmla="*/ 5 h 37"/>
                  <a:gd name="T2" fmla="*/ 31 w 36"/>
                  <a:gd name="T3" fmla="*/ 19 h 37"/>
                  <a:gd name="T4" fmla="*/ 18 w 36"/>
                  <a:gd name="T5" fmla="*/ 32 h 37"/>
                  <a:gd name="T6" fmla="*/ 4 w 36"/>
                  <a:gd name="T7" fmla="*/ 19 h 37"/>
                  <a:gd name="T8" fmla="*/ 18 w 36"/>
                  <a:gd name="T9" fmla="*/ 5 h 37"/>
                  <a:gd name="T10" fmla="*/ 18 w 36"/>
                  <a:gd name="T11" fmla="*/ 0 h 37"/>
                  <a:gd name="T12" fmla="*/ 0 w 36"/>
                  <a:gd name="T13" fmla="*/ 19 h 37"/>
                  <a:gd name="T14" fmla="*/ 18 w 36"/>
                  <a:gd name="T15" fmla="*/ 37 h 37"/>
                  <a:gd name="T16" fmla="*/ 36 w 36"/>
                  <a:gd name="T17" fmla="*/ 19 h 37"/>
                  <a:gd name="T18" fmla="*/ 18 w 36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18" y="5"/>
                    </a:moveTo>
                    <a:cubicBezTo>
                      <a:pt x="25" y="5"/>
                      <a:pt x="31" y="11"/>
                      <a:pt x="31" y="19"/>
                    </a:cubicBezTo>
                    <a:cubicBezTo>
                      <a:pt x="31" y="26"/>
                      <a:pt x="25" y="32"/>
                      <a:pt x="18" y="32"/>
                    </a:cubicBezTo>
                    <a:cubicBezTo>
                      <a:pt x="10" y="32"/>
                      <a:pt x="4" y="26"/>
                      <a:pt x="4" y="19"/>
                    </a:cubicBezTo>
                    <a:cubicBezTo>
                      <a:pt x="4" y="11"/>
                      <a:pt x="10" y="5"/>
                      <a:pt x="18" y="5"/>
                    </a:cubicBezTo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29"/>
                      <a:pt x="8" y="37"/>
                      <a:pt x="18" y="37"/>
                    </a:cubicBezTo>
                    <a:cubicBezTo>
                      <a:pt x="28" y="37"/>
                      <a:pt x="36" y="29"/>
                      <a:pt x="36" y="19"/>
                    </a:cubicBezTo>
                    <a:cubicBezTo>
                      <a:pt x="36" y="9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43">
                <a:extLst>
                  <a:ext uri="{FF2B5EF4-FFF2-40B4-BE49-F238E27FC236}">
                    <a16:creationId xmlns:a16="http://schemas.microsoft.com/office/drawing/2014/main" id="{B4B6875A-BDB6-4039-A0D5-A665DDE5E2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close/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44">
                <a:extLst>
                  <a:ext uri="{FF2B5EF4-FFF2-40B4-BE49-F238E27FC236}">
                    <a16:creationId xmlns:a16="http://schemas.microsoft.com/office/drawing/2014/main" id="{B386194E-8114-42DA-A390-AA2DB78BFF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45">
                <a:extLst>
                  <a:ext uri="{FF2B5EF4-FFF2-40B4-BE49-F238E27FC236}">
                    <a16:creationId xmlns:a16="http://schemas.microsoft.com/office/drawing/2014/main" id="{C5765D29-A311-4C47-AB11-569BDDE477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close/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6">
                <a:extLst>
                  <a:ext uri="{FF2B5EF4-FFF2-40B4-BE49-F238E27FC236}">
                    <a16:creationId xmlns:a16="http://schemas.microsoft.com/office/drawing/2014/main" id="{FB9F3613-B734-4C76-A34A-10F72CB52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47">
                <a:extLst>
                  <a:ext uri="{FF2B5EF4-FFF2-40B4-BE49-F238E27FC236}">
                    <a16:creationId xmlns:a16="http://schemas.microsoft.com/office/drawing/2014/main" id="{AA97CB62-69A1-4AF6-8891-95CEEBEC6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2970213"/>
                <a:ext cx="60325" cy="63500"/>
              </a:xfrm>
              <a:custGeom>
                <a:avLst/>
                <a:gdLst>
                  <a:gd name="T0" fmla="*/ 21 w 38"/>
                  <a:gd name="T1" fmla="*/ 0 h 40"/>
                  <a:gd name="T2" fmla="*/ 14 w 38"/>
                  <a:gd name="T3" fmla="*/ 8 h 40"/>
                  <a:gd name="T4" fmla="*/ 23 w 38"/>
                  <a:gd name="T5" fmla="*/ 17 h 40"/>
                  <a:gd name="T6" fmla="*/ 0 w 38"/>
                  <a:gd name="T7" fmla="*/ 17 h 40"/>
                  <a:gd name="T8" fmla="*/ 0 w 38"/>
                  <a:gd name="T9" fmla="*/ 24 h 40"/>
                  <a:gd name="T10" fmla="*/ 23 w 38"/>
                  <a:gd name="T11" fmla="*/ 24 h 40"/>
                  <a:gd name="T12" fmla="*/ 14 w 38"/>
                  <a:gd name="T13" fmla="*/ 33 h 40"/>
                  <a:gd name="T14" fmla="*/ 21 w 38"/>
                  <a:gd name="T15" fmla="*/ 40 h 40"/>
                  <a:gd name="T16" fmla="*/ 38 w 38"/>
                  <a:gd name="T17" fmla="*/ 20 h 40"/>
                  <a:gd name="T18" fmla="*/ 21 w 38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21" y="0"/>
                    </a:moveTo>
                    <a:lnTo>
                      <a:pt x="14" y="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23" y="24"/>
                    </a:lnTo>
                    <a:lnTo>
                      <a:pt x="14" y="33"/>
                    </a:lnTo>
                    <a:lnTo>
                      <a:pt x="21" y="40"/>
                    </a:lnTo>
                    <a:lnTo>
                      <a:pt x="38" y="2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348">
                <a:extLst>
                  <a:ext uri="{FF2B5EF4-FFF2-40B4-BE49-F238E27FC236}">
                    <a16:creationId xmlns:a16="http://schemas.microsoft.com/office/drawing/2014/main" id="{EFD78C02-4C68-4A00-9710-A943370B2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600" y="3130550"/>
                <a:ext cx="60325" cy="60325"/>
              </a:xfrm>
              <a:custGeom>
                <a:avLst/>
                <a:gdLst>
                  <a:gd name="T0" fmla="*/ 17 w 38"/>
                  <a:gd name="T1" fmla="*/ 38 h 38"/>
                  <a:gd name="T2" fmla="*/ 24 w 38"/>
                  <a:gd name="T3" fmla="*/ 33 h 38"/>
                  <a:gd name="T4" fmla="*/ 16 w 38"/>
                  <a:gd name="T5" fmla="*/ 24 h 38"/>
                  <a:gd name="T6" fmla="*/ 38 w 38"/>
                  <a:gd name="T7" fmla="*/ 24 h 38"/>
                  <a:gd name="T8" fmla="*/ 38 w 38"/>
                  <a:gd name="T9" fmla="*/ 15 h 38"/>
                  <a:gd name="T10" fmla="*/ 16 w 38"/>
                  <a:gd name="T11" fmla="*/ 15 h 38"/>
                  <a:gd name="T12" fmla="*/ 24 w 38"/>
                  <a:gd name="T13" fmla="*/ 6 h 38"/>
                  <a:gd name="T14" fmla="*/ 17 w 38"/>
                  <a:gd name="T15" fmla="*/ 0 h 38"/>
                  <a:gd name="T16" fmla="*/ 0 w 38"/>
                  <a:gd name="T17" fmla="*/ 20 h 38"/>
                  <a:gd name="T18" fmla="*/ 17 w 38"/>
                  <a:gd name="T1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17" y="38"/>
                    </a:moveTo>
                    <a:lnTo>
                      <a:pt x="24" y="33"/>
                    </a:lnTo>
                    <a:lnTo>
                      <a:pt x="16" y="24"/>
                    </a:lnTo>
                    <a:lnTo>
                      <a:pt x="38" y="24"/>
                    </a:lnTo>
                    <a:lnTo>
                      <a:pt x="38" y="15"/>
                    </a:lnTo>
                    <a:lnTo>
                      <a:pt x="16" y="15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0" y="20"/>
                    </a:ln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49">
                <a:extLst>
                  <a:ext uri="{FF2B5EF4-FFF2-40B4-BE49-F238E27FC236}">
                    <a16:creationId xmlns:a16="http://schemas.microsoft.com/office/drawing/2014/main" id="{750397F4-8A03-4BDF-8557-32A000B1B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5" y="3044825"/>
                <a:ext cx="58738" cy="63500"/>
              </a:xfrm>
              <a:custGeom>
                <a:avLst/>
                <a:gdLst>
                  <a:gd name="T0" fmla="*/ 37 w 37"/>
                  <a:gd name="T1" fmla="*/ 22 h 40"/>
                  <a:gd name="T2" fmla="*/ 31 w 37"/>
                  <a:gd name="T3" fmla="*/ 15 h 40"/>
                  <a:gd name="T4" fmla="*/ 22 w 37"/>
                  <a:gd name="T5" fmla="*/ 24 h 40"/>
                  <a:gd name="T6" fmla="*/ 22 w 37"/>
                  <a:gd name="T7" fmla="*/ 0 h 40"/>
                  <a:gd name="T8" fmla="*/ 15 w 37"/>
                  <a:gd name="T9" fmla="*/ 0 h 40"/>
                  <a:gd name="T10" fmla="*/ 15 w 37"/>
                  <a:gd name="T11" fmla="*/ 24 h 40"/>
                  <a:gd name="T12" fmla="*/ 7 w 37"/>
                  <a:gd name="T13" fmla="*/ 15 h 40"/>
                  <a:gd name="T14" fmla="*/ 0 w 37"/>
                  <a:gd name="T15" fmla="*/ 22 h 40"/>
                  <a:gd name="T16" fmla="*/ 19 w 37"/>
                  <a:gd name="T17" fmla="*/ 40 h 40"/>
                  <a:gd name="T18" fmla="*/ 37 w 37"/>
                  <a:gd name="T1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0">
                    <a:moveTo>
                      <a:pt x="37" y="22"/>
                    </a:moveTo>
                    <a:lnTo>
                      <a:pt x="31" y="15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5" y="24"/>
                    </a:lnTo>
                    <a:lnTo>
                      <a:pt x="7" y="15"/>
                    </a:lnTo>
                    <a:lnTo>
                      <a:pt x="0" y="22"/>
                    </a:lnTo>
                    <a:lnTo>
                      <a:pt x="19" y="40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50">
                <a:extLst>
                  <a:ext uri="{FF2B5EF4-FFF2-40B4-BE49-F238E27FC236}">
                    <a16:creationId xmlns:a16="http://schemas.microsoft.com/office/drawing/2014/main" id="{42E8BA52-A807-46C7-A64D-66C6FE355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050" y="3055938"/>
                <a:ext cx="60325" cy="60325"/>
              </a:xfrm>
              <a:custGeom>
                <a:avLst/>
                <a:gdLst>
                  <a:gd name="T0" fmla="*/ 0 w 38"/>
                  <a:gd name="T1" fmla="*/ 18 h 38"/>
                  <a:gd name="T2" fmla="*/ 6 w 38"/>
                  <a:gd name="T3" fmla="*/ 24 h 38"/>
                  <a:gd name="T4" fmla="*/ 15 w 38"/>
                  <a:gd name="T5" fmla="*/ 15 h 38"/>
                  <a:gd name="T6" fmla="*/ 15 w 38"/>
                  <a:gd name="T7" fmla="*/ 38 h 38"/>
                  <a:gd name="T8" fmla="*/ 23 w 38"/>
                  <a:gd name="T9" fmla="*/ 38 h 38"/>
                  <a:gd name="T10" fmla="*/ 23 w 38"/>
                  <a:gd name="T11" fmla="*/ 15 h 38"/>
                  <a:gd name="T12" fmla="*/ 32 w 38"/>
                  <a:gd name="T13" fmla="*/ 24 h 38"/>
                  <a:gd name="T14" fmla="*/ 38 w 38"/>
                  <a:gd name="T15" fmla="*/ 18 h 38"/>
                  <a:gd name="T16" fmla="*/ 18 w 38"/>
                  <a:gd name="T17" fmla="*/ 0 h 38"/>
                  <a:gd name="T18" fmla="*/ 0 w 38"/>
                  <a:gd name="T1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0" y="18"/>
                    </a:moveTo>
                    <a:lnTo>
                      <a:pt x="6" y="24"/>
                    </a:lnTo>
                    <a:lnTo>
                      <a:pt x="15" y="15"/>
                    </a:lnTo>
                    <a:lnTo>
                      <a:pt x="15" y="38"/>
                    </a:lnTo>
                    <a:lnTo>
                      <a:pt x="23" y="38"/>
                    </a:lnTo>
                    <a:lnTo>
                      <a:pt x="23" y="15"/>
                    </a:lnTo>
                    <a:lnTo>
                      <a:pt x="32" y="24"/>
                    </a:lnTo>
                    <a:lnTo>
                      <a:pt x="38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7D336248-6CDF-4941-A3FC-EDDC8C000638}"/>
              </a:ext>
            </a:extLst>
          </p:cNvPr>
          <p:cNvGrpSpPr/>
          <p:nvPr/>
        </p:nvGrpSpPr>
        <p:grpSpPr>
          <a:xfrm>
            <a:off x="6992399" y="2288951"/>
            <a:ext cx="673496" cy="685696"/>
            <a:chOff x="5930900" y="2859088"/>
            <a:chExt cx="438150" cy="446087"/>
          </a:xfrm>
        </p:grpSpPr>
        <p:sp>
          <p:nvSpPr>
            <p:cNvPr id="77" name="Oval 291">
              <a:extLst>
                <a:ext uri="{FF2B5EF4-FFF2-40B4-BE49-F238E27FC236}">
                  <a16:creationId xmlns:a16="http://schemas.microsoft.com/office/drawing/2014/main" id="{0E4750FA-3CBF-41DF-9772-E29190C33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3AF468F6-44CD-478C-9731-3BC5698DE95F}"/>
                </a:ext>
              </a:extLst>
            </p:cNvPr>
            <p:cNvGrpSpPr/>
            <p:nvPr/>
          </p:nvGrpSpPr>
          <p:grpSpPr>
            <a:xfrm>
              <a:off x="5962650" y="2959100"/>
              <a:ext cx="373063" cy="242887"/>
              <a:chOff x="5962650" y="2959100"/>
              <a:chExt cx="373063" cy="242887"/>
            </a:xfrm>
          </p:grpSpPr>
          <p:sp>
            <p:nvSpPr>
              <p:cNvPr id="79" name="Freeform 351">
                <a:extLst>
                  <a:ext uri="{FF2B5EF4-FFF2-40B4-BE49-F238E27FC236}">
                    <a16:creationId xmlns:a16="http://schemas.microsoft.com/office/drawing/2014/main" id="{25595040-F7EB-486B-86A4-AAE7BD0316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2650" y="295910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52">
                <a:extLst>
                  <a:ext uri="{FF2B5EF4-FFF2-40B4-BE49-F238E27FC236}">
                    <a16:creationId xmlns:a16="http://schemas.microsoft.com/office/drawing/2014/main" id="{D4940CBD-2A55-46A3-AB1B-3E2C72146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3150" y="301625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3C1AD8BC-060C-460F-B981-E577BB4417F7}"/>
              </a:ext>
            </a:extLst>
          </p:cNvPr>
          <p:cNvGrpSpPr/>
          <p:nvPr/>
        </p:nvGrpSpPr>
        <p:grpSpPr>
          <a:xfrm>
            <a:off x="8266160" y="2288951"/>
            <a:ext cx="673496" cy="685696"/>
            <a:chOff x="7253288" y="2859088"/>
            <a:chExt cx="438150" cy="446087"/>
          </a:xfrm>
        </p:grpSpPr>
        <p:sp>
          <p:nvSpPr>
            <p:cNvPr id="82" name="Oval 292">
              <a:extLst>
                <a:ext uri="{FF2B5EF4-FFF2-40B4-BE49-F238E27FC236}">
                  <a16:creationId xmlns:a16="http://schemas.microsoft.com/office/drawing/2014/main" id="{9E86CEBE-D734-4432-85AB-6C909398A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3288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BE810BAA-CA79-4FEC-981D-5BF9E05E5894}"/>
                </a:ext>
              </a:extLst>
            </p:cNvPr>
            <p:cNvGrpSpPr/>
            <p:nvPr/>
          </p:nvGrpSpPr>
          <p:grpSpPr>
            <a:xfrm>
              <a:off x="7307263" y="2911475"/>
              <a:ext cx="330200" cy="339725"/>
              <a:chOff x="7307263" y="2911475"/>
              <a:chExt cx="330200" cy="339725"/>
            </a:xfrm>
          </p:grpSpPr>
          <p:sp>
            <p:nvSpPr>
              <p:cNvPr id="84" name="Freeform 353">
                <a:extLst>
                  <a:ext uri="{FF2B5EF4-FFF2-40B4-BE49-F238E27FC236}">
                    <a16:creationId xmlns:a16="http://schemas.microsoft.com/office/drawing/2014/main" id="{3F5FFA54-0BB6-4CAE-9F44-C7AD5789DE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54888" y="2979738"/>
                <a:ext cx="230188" cy="160337"/>
              </a:xfrm>
              <a:custGeom>
                <a:avLst/>
                <a:gdLst>
                  <a:gd name="T0" fmla="*/ 82 w 82"/>
                  <a:gd name="T1" fmla="*/ 16 h 56"/>
                  <a:gd name="T2" fmla="*/ 74 w 82"/>
                  <a:gd name="T3" fmla="*/ 14 h 56"/>
                  <a:gd name="T4" fmla="*/ 72 w 82"/>
                  <a:gd name="T5" fmla="*/ 15 h 56"/>
                  <a:gd name="T6" fmla="*/ 65 w 82"/>
                  <a:gd name="T7" fmla="*/ 3 h 56"/>
                  <a:gd name="T8" fmla="*/ 51 w 82"/>
                  <a:gd name="T9" fmla="*/ 0 h 56"/>
                  <a:gd name="T10" fmla="*/ 42 w 82"/>
                  <a:gd name="T11" fmla="*/ 0 h 56"/>
                  <a:gd name="T12" fmla="*/ 18 w 82"/>
                  <a:gd name="T13" fmla="*/ 3 h 56"/>
                  <a:gd name="T14" fmla="*/ 11 w 82"/>
                  <a:gd name="T15" fmla="*/ 16 h 56"/>
                  <a:gd name="T16" fmla="*/ 8 w 82"/>
                  <a:gd name="T17" fmla="*/ 14 h 56"/>
                  <a:gd name="T18" fmla="*/ 0 w 82"/>
                  <a:gd name="T19" fmla="*/ 16 h 56"/>
                  <a:gd name="T20" fmla="*/ 4 w 82"/>
                  <a:gd name="T21" fmla="*/ 20 h 56"/>
                  <a:gd name="T22" fmla="*/ 1 w 82"/>
                  <a:gd name="T23" fmla="*/ 28 h 56"/>
                  <a:gd name="T24" fmla="*/ 2 w 82"/>
                  <a:gd name="T25" fmla="*/ 51 h 56"/>
                  <a:gd name="T26" fmla="*/ 3 w 82"/>
                  <a:gd name="T27" fmla="*/ 56 h 56"/>
                  <a:gd name="T28" fmla="*/ 10 w 82"/>
                  <a:gd name="T29" fmla="*/ 56 h 56"/>
                  <a:gd name="T30" fmla="*/ 16 w 82"/>
                  <a:gd name="T31" fmla="*/ 56 h 56"/>
                  <a:gd name="T32" fmla="*/ 17 w 82"/>
                  <a:gd name="T33" fmla="*/ 51 h 56"/>
                  <a:gd name="T34" fmla="*/ 66 w 82"/>
                  <a:gd name="T35" fmla="*/ 51 h 56"/>
                  <a:gd name="T36" fmla="*/ 67 w 82"/>
                  <a:gd name="T37" fmla="*/ 56 h 56"/>
                  <a:gd name="T38" fmla="*/ 73 w 82"/>
                  <a:gd name="T39" fmla="*/ 56 h 56"/>
                  <a:gd name="T40" fmla="*/ 79 w 82"/>
                  <a:gd name="T41" fmla="*/ 56 h 56"/>
                  <a:gd name="T42" fmla="*/ 80 w 82"/>
                  <a:gd name="T43" fmla="*/ 51 h 56"/>
                  <a:gd name="T44" fmla="*/ 81 w 82"/>
                  <a:gd name="T45" fmla="*/ 28 h 56"/>
                  <a:gd name="T46" fmla="*/ 78 w 82"/>
                  <a:gd name="T47" fmla="*/ 20 h 56"/>
                  <a:gd name="T48" fmla="*/ 82 w 82"/>
                  <a:gd name="T49" fmla="*/ 16 h 56"/>
                  <a:gd name="T50" fmla="*/ 21 w 82"/>
                  <a:gd name="T51" fmla="*/ 6 h 56"/>
                  <a:gd name="T52" fmla="*/ 41 w 82"/>
                  <a:gd name="T53" fmla="*/ 4 h 56"/>
                  <a:gd name="T54" fmla="*/ 42 w 82"/>
                  <a:gd name="T55" fmla="*/ 4 h 56"/>
                  <a:gd name="T56" fmla="*/ 42 w 82"/>
                  <a:gd name="T57" fmla="*/ 4 h 56"/>
                  <a:gd name="T58" fmla="*/ 62 w 82"/>
                  <a:gd name="T59" fmla="*/ 6 h 56"/>
                  <a:gd name="T60" fmla="*/ 68 w 82"/>
                  <a:gd name="T61" fmla="*/ 16 h 56"/>
                  <a:gd name="T62" fmla="*/ 51 w 82"/>
                  <a:gd name="T63" fmla="*/ 16 h 56"/>
                  <a:gd name="T64" fmla="*/ 40 w 82"/>
                  <a:gd name="T65" fmla="*/ 16 h 56"/>
                  <a:gd name="T66" fmla="*/ 35 w 82"/>
                  <a:gd name="T67" fmla="*/ 16 h 56"/>
                  <a:gd name="T68" fmla="*/ 15 w 82"/>
                  <a:gd name="T69" fmla="*/ 16 h 56"/>
                  <a:gd name="T70" fmla="*/ 21 w 82"/>
                  <a:gd name="T71" fmla="*/ 6 h 56"/>
                  <a:gd name="T72" fmla="*/ 76 w 82"/>
                  <a:gd name="T73" fmla="*/ 46 h 56"/>
                  <a:gd name="T74" fmla="*/ 6 w 82"/>
                  <a:gd name="T75" fmla="*/ 46 h 56"/>
                  <a:gd name="T76" fmla="*/ 5 w 82"/>
                  <a:gd name="T77" fmla="*/ 28 h 56"/>
                  <a:gd name="T78" fmla="*/ 9 w 82"/>
                  <a:gd name="T79" fmla="*/ 22 h 56"/>
                  <a:gd name="T80" fmla="*/ 35 w 82"/>
                  <a:gd name="T81" fmla="*/ 20 h 56"/>
                  <a:gd name="T82" fmla="*/ 40 w 82"/>
                  <a:gd name="T83" fmla="*/ 20 h 56"/>
                  <a:gd name="T84" fmla="*/ 40 w 82"/>
                  <a:gd name="T85" fmla="*/ 20 h 56"/>
                  <a:gd name="T86" fmla="*/ 40 w 82"/>
                  <a:gd name="T87" fmla="*/ 20 h 56"/>
                  <a:gd name="T88" fmla="*/ 51 w 82"/>
                  <a:gd name="T89" fmla="*/ 20 h 56"/>
                  <a:gd name="T90" fmla="*/ 73 w 82"/>
                  <a:gd name="T91" fmla="*/ 21 h 56"/>
                  <a:gd name="T92" fmla="*/ 77 w 82"/>
                  <a:gd name="T93" fmla="*/ 28 h 56"/>
                  <a:gd name="T94" fmla="*/ 76 w 82"/>
                  <a:gd name="T9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" h="56">
                    <a:moveTo>
                      <a:pt x="82" y="16"/>
                    </a:moveTo>
                    <a:cubicBezTo>
                      <a:pt x="82" y="14"/>
                      <a:pt x="77" y="14"/>
                      <a:pt x="74" y="14"/>
                    </a:cubicBezTo>
                    <a:cubicBezTo>
                      <a:pt x="73" y="14"/>
                      <a:pt x="72" y="14"/>
                      <a:pt x="72" y="15"/>
                    </a:cubicBezTo>
                    <a:cubicBezTo>
                      <a:pt x="71" y="11"/>
                      <a:pt x="68" y="5"/>
                      <a:pt x="65" y="3"/>
                    </a:cubicBezTo>
                    <a:cubicBezTo>
                      <a:pt x="64" y="2"/>
                      <a:pt x="61" y="1"/>
                      <a:pt x="51" y="0"/>
                    </a:cubicBezTo>
                    <a:cubicBezTo>
                      <a:pt x="46" y="0"/>
                      <a:pt x="42" y="0"/>
                      <a:pt x="42" y="0"/>
                    </a:cubicBezTo>
                    <a:cubicBezTo>
                      <a:pt x="37" y="0"/>
                      <a:pt x="22" y="0"/>
                      <a:pt x="18" y="3"/>
                    </a:cubicBezTo>
                    <a:cubicBezTo>
                      <a:pt x="15" y="6"/>
                      <a:pt x="12" y="13"/>
                      <a:pt x="11" y="16"/>
                    </a:cubicBezTo>
                    <a:cubicBezTo>
                      <a:pt x="11" y="16"/>
                      <a:pt x="10" y="14"/>
                      <a:pt x="8" y="14"/>
                    </a:cubicBezTo>
                    <a:cubicBezTo>
                      <a:pt x="5" y="14"/>
                      <a:pt x="0" y="14"/>
                      <a:pt x="0" y="16"/>
                    </a:cubicBezTo>
                    <a:cubicBezTo>
                      <a:pt x="0" y="19"/>
                      <a:pt x="3" y="20"/>
                      <a:pt x="4" y="20"/>
                    </a:cubicBezTo>
                    <a:cubicBezTo>
                      <a:pt x="2" y="23"/>
                      <a:pt x="1" y="26"/>
                      <a:pt x="1" y="28"/>
                    </a:cubicBezTo>
                    <a:cubicBezTo>
                      <a:pt x="1" y="30"/>
                      <a:pt x="2" y="51"/>
                      <a:pt x="2" y="51"/>
                    </a:cubicBezTo>
                    <a:cubicBezTo>
                      <a:pt x="2" y="51"/>
                      <a:pt x="2" y="55"/>
                      <a:pt x="3" y="56"/>
                    </a:cubicBezTo>
                    <a:cubicBezTo>
                      <a:pt x="4" y="56"/>
                      <a:pt x="7" y="56"/>
                      <a:pt x="10" y="56"/>
                    </a:cubicBezTo>
                    <a:cubicBezTo>
                      <a:pt x="13" y="56"/>
                      <a:pt x="15" y="56"/>
                      <a:pt x="16" y="56"/>
                    </a:cubicBezTo>
                    <a:cubicBezTo>
                      <a:pt x="17" y="55"/>
                      <a:pt x="17" y="51"/>
                      <a:pt x="17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5"/>
                      <a:pt x="67" y="56"/>
                    </a:cubicBezTo>
                    <a:cubicBezTo>
                      <a:pt x="67" y="56"/>
                      <a:pt x="70" y="56"/>
                      <a:pt x="73" y="56"/>
                    </a:cubicBezTo>
                    <a:cubicBezTo>
                      <a:pt x="75" y="56"/>
                      <a:pt x="78" y="56"/>
                      <a:pt x="79" y="56"/>
                    </a:cubicBezTo>
                    <a:cubicBezTo>
                      <a:pt x="80" y="55"/>
                      <a:pt x="80" y="51"/>
                      <a:pt x="80" y="51"/>
                    </a:cubicBezTo>
                    <a:cubicBezTo>
                      <a:pt x="80" y="51"/>
                      <a:pt x="81" y="30"/>
                      <a:pt x="81" y="28"/>
                    </a:cubicBezTo>
                    <a:cubicBezTo>
                      <a:pt x="81" y="26"/>
                      <a:pt x="80" y="23"/>
                      <a:pt x="78" y="20"/>
                    </a:cubicBezTo>
                    <a:cubicBezTo>
                      <a:pt x="79" y="20"/>
                      <a:pt x="82" y="19"/>
                      <a:pt x="82" y="16"/>
                    </a:cubicBezTo>
                    <a:close/>
                    <a:moveTo>
                      <a:pt x="21" y="6"/>
                    </a:moveTo>
                    <a:cubicBezTo>
                      <a:pt x="23" y="5"/>
                      <a:pt x="33" y="4"/>
                      <a:pt x="41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0" y="4"/>
                      <a:pt x="60" y="5"/>
                      <a:pt x="62" y="6"/>
                    </a:cubicBezTo>
                    <a:cubicBezTo>
                      <a:pt x="65" y="8"/>
                      <a:pt x="67" y="13"/>
                      <a:pt x="68" y="16"/>
                    </a:cubicBezTo>
                    <a:cubicBezTo>
                      <a:pt x="63" y="16"/>
                      <a:pt x="57" y="16"/>
                      <a:pt x="51" y="16"/>
                    </a:cubicBezTo>
                    <a:cubicBezTo>
                      <a:pt x="45" y="16"/>
                      <a:pt x="40" y="16"/>
                      <a:pt x="40" y="16"/>
                    </a:cubicBezTo>
                    <a:cubicBezTo>
                      <a:pt x="40" y="16"/>
                      <a:pt x="38" y="16"/>
                      <a:pt x="35" y="16"/>
                    </a:cubicBezTo>
                    <a:cubicBezTo>
                      <a:pt x="30" y="16"/>
                      <a:pt x="22" y="16"/>
                      <a:pt x="15" y="16"/>
                    </a:cubicBezTo>
                    <a:cubicBezTo>
                      <a:pt x="16" y="14"/>
                      <a:pt x="18" y="8"/>
                      <a:pt x="21" y="6"/>
                    </a:cubicBezTo>
                    <a:close/>
                    <a:moveTo>
                      <a:pt x="76" y="46"/>
                    </a:moveTo>
                    <a:cubicBezTo>
                      <a:pt x="6" y="46"/>
                      <a:pt x="6" y="46"/>
                      <a:pt x="6" y="46"/>
                    </a:cubicBezTo>
                    <a:cubicBezTo>
                      <a:pt x="5" y="39"/>
                      <a:pt x="5" y="29"/>
                      <a:pt x="5" y="28"/>
                    </a:cubicBezTo>
                    <a:cubicBezTo>
                      <a:pt x="5" y="26"/>
                      <a:pt x="6" y="24"/>
                      <a:pt x="9" y="22"/>
                    </a:cubicBezTo>
                    <a:cubicBezTo>
                      <a:pt x="10" y="21"/>
                      <a:pt x="18" y="20"/>
                      <a:pt x="35" y="20"/>
                    </a:cubicBezTo>
                    <a:cubicBezTo>
                      <a:pt x="38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5" y="20"/>
                      <a:pt x="51" y="20"/>
                    </a:cubicBezTo>
                    <a:cubicBezTo>
                      <a:pt x="68" y="20"/>
                      <a:pt x="73" y="21"/>
                      <a:pt x="73" y="21"/>
                    </a:cubicBezTo>
                    <a:cubicBezTo>
                      <a:pt x="76" y="23"/>
                      <a:pt x="77" y="27"/>
                      <a:pt x="77" y="28"/>
                    </a:cubicBezTo>
                    <a:cubicBezTo>
                      <a:pt x="77" y="29"/>
                      <a:pt x="77" y="40"/>
                      <a:pt x="7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4">
                <a:extLst>
                  <a:ext uri="{FF2B5EF4-FFF2-40B4-BE49-F238E27FC236}">
                    <a16:creationId xmlns:a16="http://schemas.microsoft.com/office/drawing/2014/main" id="{DDD5B7D9-278B-4730-A4E1-267D7AD5D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0288" y="3062288"/>
                <a:ext cx="33338" cy="11112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55">
                <a:extLst>
                  <a:ext uri="{FF2B5EF4-FFF2-40B4-BE49-F238E27FC236}">
                    <a16:creationId xmlns:a16="http://schemas.microsoft.com/office/drawing/2014/main" id="{869FC882-9BBE-4B9E-A224-49194502C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3062288"/>
                <a:ext cx="34925" cy="11112"/>
              </a:xfrm>
              <a:custGeom>
                <a:avLst/>
                <a:gdLst>
                  <a:gd name="T0" fmla="*/ 10 w 12"/>
                  <a:gd name="T1" fmla="*/ 0 h 4"/>
                  <a:gd name="T2" fmla="*/ 3 w 12"/>
                  <a:gd name="T3" fmla="*/ 0 h 4"/>
                  <a:gd name="T4" fmla="*/ 0 w 12"/>
                  <a:gd name="T5" fmla="*/ 2 h 4"/>
                  <a:gd name="T6" fmla="*/ 3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56">
                <a:extLst>
                  <a:ext uri="{FF2B5EF4-FFF2-40B4-BE49-F238E27FC236}">
                    <a16:creationId xmlns:a16="http://schemas.microsoft.com/office/drawing/2014/main" id="{42A4E43E-0B92-410D-91E5-6D510ED0B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888" y="3159125"/>
                <a:ext cx="36513" cy="42862"/>
              </a:xfrm>
              <a:custGeom>
                <a:avLst/>
                <a:gdLst>
                  <a:gd name="T0" fmla="*/ 11 w 13"/>
                  <a:gd name="T1" fmla="*/ 15 h 15"/>
                  <a:gd name="T2" fmla="*/ 12 w 13"/>
                  <a:gd name="T3" fmla="*/ 15 h 15"/>
                  <a:gd name="T4" fmla="*/ 13 w 13"/>
                  <a:gd name="T5" fmla="*/ 13 h 15"/>
                  <a:gd name="T6" fmla="*/ 11 w 13"/>
                  <a:gd name="T7" fmla="*/ 11 h 15"/>
                  <a:gd name="T8" fmla="*/ 6 w 13"/>
                  <a:gd name="T9" fmla="*/ 9 h 15"/>
                  <a:gd name="T10" fmla="*/ 4 w 13"/>
                  <a:gd name="T11" fmla="*/ 2 h 15"/>
                  <a:gd name="T12" fmla="*/ 2 w 13"/>
                  <a:gd name="T13" fmla="*/ 0 h 15"/>
                  <a:gd name="T14" fmla="*/ 0 w 13"/>
                  <a:gd name="T15" fmla="*/ 2 h 15"/>
                  <a:gd name="T16" fmla="*/ 3 w 13"/>
                  <a:gd name="T17" fmla="*/ 12 h 15"/>
                  <a:gd name="T18" fmla="*/ 11 w 13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">
                    <a:moveTo>
                      <a:pt x="11" y="15"/>
                    </a:move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9" y="11"/>
                      <a:pt x="8" y="10"/>
                      <a:pt x="6" y="9"/>
                    </a:cubicBezTo>
                    <a:cubicBezTo>
                      <a:pt x="5" y="7"/>
                      <a:pt x="4" y="5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1" y="9"/>
                      <a:pt x="3" y="12"/>
                    </a:cubicBezTo>
                    <a:cubicBezTo>
                      <a:pt x="5" y="14"/>
                      <a:pt x="8" y="15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7">
                <a:extLst>
                  <a:ext uri="{FF2B5EF4-FFF2-40B4-BE49-F238E27FC236}">
                    <a16:creationId xmlns:a16="http://schemas.microsoft.com/office/drawing/2014/main" id="{C0C1CDE3-E388-46D3-B80B-C2E8C93C0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8" y="3155950"/>
                <a:ext cx="58738" cy="69850"/>
              </a:xfrm>
              <a:custGeom>
                <a:avLst/>
                <a:gdLst>
                  <a:gd name="T0" fmla="*/ 19 w 21"/>
                  <a:gd name="T1" fmla="*/ 24 h 24"/>
                  <a:gd name="T2" fmla="*/ 21 w 21"/>
                  <a:gd name="T3" fmla="*/ 24 h 24"/>
                  <a:gd name="T4" fmla="*/ 21 w 21"/>
                  <a:gd name="T5" fmla="*/ 22 h 24"/>
                  <a:gd name="T6" fmla="*/ 19 w 21"/>
                  <a:gd name="T7" fmla="*/ 20 h 24"/>
                  <a:gd name="T8" fmla="*/ 10 w 21"/>
                  <a:gd name="T9" fmla="*/ 16 h 24"/>
                  <a:gd name="T10" fmla="*/ 5 w 21"/>
                  <a:gd name="T11" fmla="*/ 3 h 24"/>
                  <a:gd name="T12" fmla="*/ 3 w 21"/>
                  <a:gd name="T13" fmla="*/ 0 h 24"/>
                  <a:gd name="T14" fmla="*/ 1 w 21"/>
                  <a:gd name="T15" fmla="*/ 2 h 24"/>
                  <a:gd name="T16" fmla="*/ 7 w 21"/>
                  <a:gd name="T17" fmla="*/ 18 h 24"/>
                  <a:gd name="T18" fmla="*/ 19 w 2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4">
                    <a:moveTo>
                      <a:pt x="19" y="24"/>
                    </a:moveTo>
                    <a:cubicBezTo>
                      <a:pt x="20" y="24"/>
                      <a:pt x="20" y="24"/>
                      <a:pt x="21" y="24"/>
                    </a:cubicBezTo>
                    <a:cubicBezTo>
                      <a:pt x="21" y="23"/>
                      <a:pt x="21" y="23"/>
                      <a:pt x="21" y="22"/>
                    </a:cubicBezTo>
                    <a:cubicBezTo>
                      <a:pt x="21" y="21"/>
                      <a:pt x="20" y="20"/>
                      <a:pt x="19" y="20"/>
                    </a:cubicBezTo>
                    <a:cubicBezTo>
                      <a:pt x="16" y="20"/>
                      <a:pt x="12" y="18"/>
                      <a:pt x="10" y="16"/>
                    </a:cubicBezTo>
                    <a:cubicBezTo>
                      <a:pt x="6" y="12"/>
                      <a:pt x="4" y="7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8"/>
                      <a:pt x="2" y="14"/>
                      <a:pt x="7" y="18"/>
                    </a:cubicBezTo>
                    <a:cubicBezTo>
                      <a:pt x="10" y="22"/>
                      <a:pt x="14" y="24"/>
                      <a:pt x="19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58">
                <a:extLst>
                  <a:ext uri="{FF2B5EF4-FFF2-40B4-BE49-F238E27FC236}">
                    <a16:creationId xmlns:a16="http://schemas.microsoft.com/office/drawing/2014/main" id="{701D563C-0AB0-438A-A678-7125F1C9C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263" y="3155950"/>
                <a:ext cx="77788" cy="95250"/>
              </a:xfrm>
              <a:custGeom>
                <a:avLst/>
                <a:gdLst>
                  <a:gd name="T0" fmla="*/ 27 w 28"/>
                  <a:gd name="T1" fmla="*/ 28 h 33"/>
                  <a:gd name="T2" fmla="*/ 12 w 28"/>
                  <a:gd name="T3" fmla="*/ 21 h 33"/>
                  <a:gd name="T4" fmla="*/ 5 w 28"/>
                  <a:gd name="T5" fmla="*/ 2 h 33"/>
                  <a:gd name="T6" fmla="*/ 3 w 28"/>
                  <a:gd name="T7" fmla="*/ 0 h 33"/>
                  <a:gd name="T8" fmla="*/ 1 w 28"/>
                  <a:gd name="T9" fmla="*/ 2 h 33"/>
                  <a:gd name="T10" fmla="*/ 9 w 28"/>
                  <a:gd name="T11" fmla="*/ 24 h 33"/>
                  <a:gd name="T12" fmla="*/ 26 w 28"/>
                  <a:gd name="T13" fmla="*/ 32 h 33"/>
                  <a:gd name="T14" fmla="*/ 28 w 28"/>
                  <a:gd name="T15" fmla="*/ 32 h 33"/>
                  <a:gd name="T16" fmla="*/ 28 w 28"/>
                  <a:gd name="T17" fmla="*/ 31 h 33"/>
                  <a:gd name="T18" fmla="*/ 27 w 28"/>
                  <a:gd name="T19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33">
                    <a:moveTo>
                      <a:pt x="27" y="28"/>
                    </a:moveTo>
                    <a:cubicBezTo>
                      <a:pt x="21" y="28"/>
                      <a:pt x="16" y="25"/>
                      <a:pt x="12" y="21"/>
                    </a:cubicBezTo>
                    <a:cubicBezTo>
                      <a:pt x="7" y="16"/>
                      <a:pt x="4" y="9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2"/>
                    </a:cubicBezTo>
                    <a:cubicBezTo>
                      <a:pt x="0" y="10"/>
                      <a:pt x="3" y="18"/>
                      <a:pt x="9" y="24"/>
                    </a:cubicBezTo>
                    <a:cubicBezTo>
                      <a:pt x="14" y="29"/>
                      <a:pt x="20" y="32"/>
                      <a:pt x="26" y="32"/>
                    </a:cubicBezTo>
                    <a:cubicBezTo>
                      <a:pt x="27" y="33"/>
                      <a:pt x="27" y="32"/>
                      <a:pt x="28" y="32"/>
                    </a:cubicBezTo>
                    <a:cubicBezTo>
                      <a:pt x="28" y="32"/>
                      <a:pt x="28" y="31"/>
                      <a:pt x="28" y="31"/>
                    </a:cubicBezTo>
                    <a:cubicBezTo>
                      <a:pt x="28" y="29"/>
                      <a:pt x="28" y="28"/>
                      <a:pt x="27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359">
                <a:extLst>
                  <a:ext uri="{FF2B5EF4-FFF2-40B4-BE49-F238E27FC236}">
                    <a16:creationId xmlns:a16="http://schemas.microsoft.com/office/drawing/2014/main" id="{7014C674-CBD8-4D80-8B63-06C5C9830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59100"/>
                <a:ext cx="44450" cy="39687"/>
              </a:xfrm>
              <a:custGeom>
                <a:avLst/>
                <a:gdLst>
                  <a:gd name="T0" fmla="*/ 9 w 16"/>
                  <a:gd name="T1" fmla="*/ 7 h 14"/>
                  <a:gd name="T2" fmla="*/ 12 w 16"/>
                  <a:gd name="T3" fmla="*/ 12 h 14"/>
                  <a:gd name="T4" fmla="*/ 14 w 16"/>
                  <a:gd name="T5" fmla="*/ 14 h 14"/>
                  <a:gd name="T6" fmla="*/ 15 w 16"/>
                  <a:gd name="T7" fmla="*/ 13 h 14"/>
                  <a:gd name="T8" fmla="*/ 16 w 16"/>
                  <a:gd name="T9" fmla="*/ 11 h 14"/>
                  <a:gd name="T10" fmla="*/ 12 w 16"/>
                  <a:gd name="T11" fmla="*/ 4 h 14"/>
                  <a:gd name="T12" fmla="*/ 2 w 16"/>
                  <a:gd name="T13" fmla="*/ 0 h 14"/>
                  <a:gd name="T14" fmla="*/ 1 w 16"/>
                  <a:gd name="T15" fmla="*/ 3 h 14"/>
                  <a:gd name="T16" fmla="*/ 3 w 16"/>
                  <a:gd name="T17" fmla="*/ 5 h 14"/>
                  <a:gd name="T18" fmla="*/ 9 w 16"/>
                  <a:gd name="T1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9" y="7"/>
                    </a:moveTo>
                    <a:cubicBezTo>
                      <a:pt x="11" y="8"/>
                      <a:pt x="11" y="10"/>
                      <a:pt x="12" y="12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5" y="9"/>
                      <a:pt x="14" y="6"/>
                      <a:pt x="12" y="4"/>
                    </a:cubicBezTo>
                    <a:cubicBezTo>
                      <a:pt x="10" y="1"/>
                      <a:pt x="6" y="0"/>
                      <a:pt x="2" y="0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5" y="4"/>
                      <a:pt x="8" y="5"/>
                      <a:pt x="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360">
                <a:extLst>
                  <a:ext uri="{FF2B5EF4-FFF2-40B4-BE49-F238E27FC236}">
                    <a16:creationId xmlns:a16="http://schemas.microsoft.com/office/drawing/2014/main" id="{A43D8CDC-72D6-4B22-813B-6958C1430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36875"/>
                <a:ext cx="66675" cy="60325"/>
              </a:xfrm>
              <a:custGeom>
                <a:avLst/>
                <a:gdLst>
                  <a:gd name="T0" fmla="*/ 15 w 24"/>
                  <a:gd name="T1" fmla="*/ 9 h 21"/>
                  <a:gd name="T2" fmla="*/ 20 w 24"/>
                  <a:gd name="T3" fmla="*/ 19 h 21"/>
                  <a:gd name="T4" fmla="*/ 22 w 24"/>
                  <a:gd name="T5" fmla="*/ 21 h 21"/>
                  <a:gd name="T6" fmla="*/ 23 w 24"/>
                  <a:gd name="T7" fmla="*/ 20 h 21"/>
                  <a:gd name="T8" fmla="*/ 24 w 24"/>
                  <a:gd name="T9" fmla="*/ 19 h 21"/>
                  <a:gd name="T10" fmla="*/ 18 w 24"/>
                  <a:gd name="T11" fmla="*/ 6 h 21"/>
                  <a:gd name="T12" fmla="*/ 2 w 24"/>
                  <a:gd name="T13" fmla="*/ 0 h 21"/>
                  <a:gd name="T14" fmla="*/ 0 w 24"/>
                  <a:gd name="T15" fmla="*/ 3 h 21"/>
                  <a:gd name="T16" fmla="*/ 2 w 24"/>
                  <a:gd name="T17" fmla="*/ 4 h 21"/>
                  <a:gd name="T18" fmla="*/ 15 w 24"/>
                  <a:gd name="T1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1">
                    <a:moveTo>
                      <a:pt x="15" y="9"/>
                    </a:moveTo>
                    <a:cubicBezTo>
                      <a:pt x="18" y="12"/>
                      <a:pt x="19" y="15"/>
                      <a:pt x="20" y="19"/>
                    </a:cubicBezTo>
                    <a:cubicBezTo>
                      <a:pt x="20" y="20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0"/>
                    </a:cubicBezTo>
                    <a:cubicBezTo>
                      <a:pt x="24" y="20"/>
                      <a:pt x="24" y="19"/>
                      <a:pt x="24" y="19"/>
                    </a:cubicBezTo>
                    <a:cubicBezTo>
                      <a:pt x="23" y="14"/>
                      <a:pt x="21" y="10"/>
                      <a:pt x="18" y="6"/>
                    </a:cubicBezTo>
                    <a:cubicBezTo>
                      <a:pt x="14" y="2"/>
                      <a:pt x="8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7" y="4"/>
                      <a:pt x="12" y="6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61">
                <a:extLst>
                  <a:ext uri="{FF2B5EF4-FFF2-40B4-BE49-F238E27FC236}">
                    <a16:creationId xmlns:a16="http://schemas.microsoft.com/office/drawing/2014/main" id="{8ED450E9-449C-4B52-9F2C-1BF747FA9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388" y="2911475"/>
                <a:ext cx="92075" cy="82550"/>
              </a:xfrm>
              <a:custGeom>
                <a:avLst/>
                <a:gdLst>
                  <a:gd name="T0" fmla="*/ 2 w 33"/>
                  <a:gd name="T1" fmla="*/ 1 h 29"/>
                  <a:gd name="T2" fmla="*/ 0 w 33"/>
                  <a:gd name="T3" fmla="*/ 3 h 29"/>
                  <a:gd name="T4" fmla="*/ 2 w 33"/>
                  <a:gd name="T5" fmla="*/ 5 h 29"/>
                  <a:gd name="T6" fmla="*/ 22 w 33"/>
                  <a:gd name="T7" fmla="*/ 12 h 29"/>
                  <a:gd name="T8" fmla="*/ 29 w 33"/>
                  <a:gd name="T9" fmla="*/ 27 h 29"/>
                  <a:gd name="T10" fmla="*/ 31 w 33"/>
                  <a:gd name="T11" fmla="*/ 29 h 29"/>
                  <a:gd name="T12" fmla="*/ 32 w 33"/>
                  <a:gd name="T13" fmla="*/ 28 h 29"/>
                  <a:gd name="T14" fmla="*/ 33 w 33"/>
                  <a:gd name="T15" fmla="*/ 27 h 29"/>
                  <a:gd name="T16" fmla="*/ 25 w 33"/>
                  <a:gd name="T17" fmla="*/ 9 h 29"/>
                  <a:gd name="T18" fmla="*/ 2 w 33"/>
                  <a:gd name="T19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9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0" y="5"/>
                      <a:pt x="17" y="7"/>
                      <a:pt x="22" y="12"/>
                    </a:cubicBezTo>
                    <a:cubicBezTo>
                      <a:pt x="26" y="16"/>
                      <a:pt x="28" y="22"/>
                      <a:pt x="29" y="27"/>
                    </a:cubicBezTo>
                    <a:cubicBezTo>
                      <a:pt x="29" y="28"/>
                      <a:pt x="30" y="29"/>
                      <a:pt x="31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3" y="28"/>
                      <a:pt x="33" y="27"/>
                      <a:pt x="33" y="27"/>
                    </a:cubicBezTo>
                    <a:cubicBezTo>
                      <a:pt x="32" y="20"/>
                      <a:pt x="29" y="14"/>
                      <a:pt x="25" y="9"/>
                    </a:cubicBezTo>
                    <a:cubicBezTo>
                      <a:pt x="19" y="3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A8691590-A0D0-4221-8736-D32198E01128}"/>
              </a:ext>
            </a:extLst>
          </p:cNvPr>
          <p:cNvGrpSpPr/>
          <p:nvPr/>
        </p:nvGrpSpPr>
        <p:grpSpPr>
          <a:xfrm>
            <a:off x="9540269" y="2288951"/>
            <a:ext cx="671056" cy="685696"/>
            <a:chOff x="8578850" y="2859088"/>
            <a:chExt cx="436563" cy="446087"/>
          </a:xfrm>
        </p:grpSpPr>
        <p:sp>
          <p:nvSpPr>
            <p:cNvPr id="94" name="Oval 293">
              <a:extLst>
                <a:ext uri="{FF2B5EF4-FFF2-40B4-BE49-F238E27FC236}">
                  <a16:creationId xmlns:a16="http://schemas.microsoft.com/office/drawing/2014/main" id="{10393AFB-DF6F-43E4-A9C1-C9A8566E4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85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A2B23FA8-62E9-445F-8E1B-66E87B2D72BD}"/>
                </a:ext>
              </a:extLst>
            </p:cNvPr>
            <p:cNvGrpSpPr/>
            <p:nvPr/>
          </p:nvGrpSpPr>
          <p:grpSpPr>
            <a:xfrm>
              <a:off x="8662988" y="2944813"/>
              <a:ext cx="268288" cy="274637"/>
              <a:chOff x="8662988" y="2944813"/>
              <a:chExt cx="268288" cy="274637"/>
            </a:xfrm>
          </p:grpSpPr>
          <p:sp>
            <p:nvSpPr>
              <p:cNvPr id="96" name="Oval 362">
                <a:extLst>
                  <a:ext uri="{FF2B5EF4-FFF2-40B4-BE49-F238E27FC236}">
                    <a16:creationId xmlns:a16="http://schemas.microsoft.com/office/drawing/2014/main" id="{B3F4B0F5-573F-4494-AEDF-92DE0C72A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2988" y="2944813"/>
                <a:ext cx="268288" cy="274637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63">
                <a:extLst>
                  <a:ext uri="{FF2B5EF4-FFF2-40B4-BE49-F238E27FC236}">
                    <a16:creationId xmlns:a16="http://schemas.microsoft.com/office/drawing/2014/main" id="{E0D57D9A-29C2-46ED-B124-6735065A9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988" y="3033713"/>
                <a:ext cx="268288" cy="168275"/>
              </a:xfrm>
              <a:custGeom>
                <a:avLst/>
                <a:gdLst>
                  <a:gd name="T0" fmla="*/ 95 w 96"/>
                  <a:gd name="T1" fmla="*/ 9 h 59"/>
                  <a:gd name="T2" fmla="*/ 91 w 96"/>
                  <a:gd name="T3" fmla="*/ 8 h 59"/>
                  <a:gd name="T4" fmla="*/ 58 w 96"/>
                  <a:gd name="T5" fmla="*/ 1 h 59"/>
                  <a:gd name="T6" fmla="*/ 33 w 96"/>
                  <a:gd name="T7" fmla="*/ 2 h 59"/>
                  <a:gd name="T8" fmla="*/ 3 w 96"/>
                  <a:gd name="T9" fmla="*/ 8 h 59"/>
                  <a:gd name="T10" fmla="*/ 2 w 96"/>
                  <a:gd name="T11" fmla="*/ 9 h 59"/>
                  <a:gd name="T12" fmla="*/ 1 w 96"/>
                  <a:gd name="T13" fmla="*/ 9 h 59"/>
                  <a:gd name="T14" fmla="*/ 0 w 96"/>
                  <a:gd name="T15" fmla="*/ 20 h 59"/>
                  <a:gd name="T16" fmla="*/ 11 w 96"/>
                  <a:gd name="T17" fmla="*/ 22 h 59"/>
                  <a:gd name="T18" fmla="*/ 17 w 96"/>
                  <a:gd name="T19" fmla="*/ 27 h 59"/>
                  <a:gd name="T20" fmla="*/ 19 w 96"/>
                  <a:gd name="T21" fmla="*/ 37 h 59"/>
                  <a:gd name="T22" fmla="*/ 13 w 96"/>
                  <a:gd name="T23" fmla="*/ 52 h 59"/>
                  <a:gd name="T24" fmla="*/ 22 w 96"/>
                  <a:gd name="T25" fmla="*/ 57 h 59"/>
                  <a:gd name="T26" fmla="*/ 28 w 96"/>
                  <a:gd name="T27" fmla="*/ 53 h 59"/>
                  <a:gd name="T28" fmla="*/ 44 w 96"/>
                  <a:gd name="T29" fmla="*/ 48 h 59"/>
                  <a:gd name="T30" fmla="*/ 59 w 96"/>
                  <a:gd name="T31" fmla="*/ 50 h 59"/>
                  <a:gd name="T32" fmla="*/ 71 w 96"/>
                  <a:gd name="T33" fmla="*/ 56 h 59"/>
                  <a:gd name="T34" fmla="*/ 74 w 96"/>
                  <a:gd name="T35" fmla="*/ 59 h 59"/>
                  <a:gd name="T36" fmla="*/ 74 w 96"/>
                  <a:gd name="T37" fmla="*/ 59 h 59"/>
                  <a:gd name="T38" fmla="*/ 74 w 96"/>
                  <a:gd name="T39" fmla="*/ 59 h 59"/>
                  <a:gd name="T40" fmla="*/ 82 w 96"/>
                  <a:gd name="T41" fmla="*/ 53 h 59"/>
                  <a:gd name="T42" fmla="*/ 75 w 96"/>
                  <a:gd name="T43" fmla="*/ 37 h 59"/>
                  <a:gd name="T44" fmla="*/ 84 w 96"/>
                  <a:gd name="T45" fmla="*/ 22 h 59"/>
                  <a:gd name="T46" fmla="*/ 94 w 96"/>
                  <a:gd name="T47" fmla="*/ 20 h 59"/>
                  <a:gd name="T48" fmla="*/ 96 w 96"/>
                  <a:gd name="T49" fmla="*/ 20 h 59"/>
                  <a:gd name="T50" fmla="*/ 95 w 96"/>
                  <a:gd name="T51" fmla="*/ 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9">
                    <a:moveTo>
                      <a:pt x="95" y="9"/>
                    </a:moveTo>
                    <a:cubicBezTo>
                      <a:pt x="94" y="9"/>
                      <a:pt x="92" y="9"/>
                      <a:pt x="91" y="8"/>
                    </a:cubicBezTo>
                    <a:cubicBezTo>
                      <a:pt x="80" y="5"/>
                      <a:pt x="69" y="3"/>
                      <a:pt x="58" y="1"/>
                    </a:cubicBezTo>
                    <a:cubicBezTo>
                      <a:pt x="49" y="0"/>
                      <a:pt x="41" y="0"/>
                      <a:pt x="33" y="2"/>
                    </a:cubicBezTo>
                    <a:cubicBezTo>
                      <a:pt x="23" y="3"/>
                      <a:pt x="13" y="5"/>
                      <a:pt x="3" y="8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7"/>
                      <a:pt x="0" y="20"/>
                      <a:pt x="0" y="20"/>
                    </a:cubicBezTo>
                    <a:cubicBezTo>
                      <a:pt x="4" y="20"/>
                      <a:pt x="7" y="21"/>
                      <a:pt x="11" y="22"/>
                    </a:cubicBezTo>
                    <a:cubicBezTo>
                      <a:pt x="13" y="24"/>
                      <a:pt x="16" y="25"/>
                      <a:pt x="17" y="27"/>
                    </a:cubicBezTo>
                    <a:cubicBezTo>
                      <a:pt x="19" y="30"/>
                      <a:pt x="20" y="33"/>
                      <a:pt x="19" y="37"/>
                    </a:cubicBezTo>
                    <a:cubicBezTo>
                      <a:pt x="19" y="42"/>
                      <a:pt x="16" y="47"/>
                      <a:pt x="13" y="52"/>
                    </a:cubicBezTo>
                    <a:cubicBezTo>
                      <a:pt x="13" y="52"/>
                      <a:pt x="21" y="58"/>
                      <a:pt x="22" y="57"/>
                    </a:cubicBezTo>
                    <a:cubicBezTo>
                      <a:pt x="24" y="56"/>
                      <a:pt x="26" y="54"/>
                      <a:pt x="28" y="53"/>
                    </a:cubicBezTo>
                    <a:cubicBezTo>
                      <a:pt x="33" y="50"/>
                      <a:pt x="38" y="48"/>
                      <a:pt x="44" y="48"/>
                    </a:cubicBezTo>
                    <a:cubicBezTo>
                      <a:pt x="49" y="48"/>
                      <a:pt x="54" y="48"/>
                      <a:pt x="59" y="50"/>
                    </a:cubicBezTo>
                    <a:cubicBezTo>
                      <a:pt x="64" y="51"/>
                      <a:pt x="68" y="53"/>
                      <a:pt x="71" y="56"/>
                    </a:cubicBezTo>
                    <a:cubicBezTo>
                      <a:pt x="72" y="57"/>
                      <a:pt x="73" y="58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6" y="58"/>
                      <a:pt x="83" y="52"/>
                      <a:pt x="82" y="53"/>
                    </a:cubicBezTo>
                    <a:cubicBezTo>
                      <a:pt x="79" y="47"/>
                      <a:pt x="76" y="43"/>
                      <a:pt x="75" y="37"/>
                    </a:cubicBezTo>
                    <a:cubicBezTo>
                      <a:pt x="75" y="29"/>
                      <a:pt x="77" y="25"/>
                      <a:pt x="84" y="22"/>
                    </a:cubicBezTo>
                    <a:cubicBezTo>
                      <a:pt x="87" y="21"/>
                      <a:pt x="91" y="20"/>
                      <a:pt x="94" y="20"/>
                    </a:cubicBezTo>
                    <a:cubicBezTo>
                      <a:pt x="94" y="19"/>
                      <a:pt x="95" y="20"/>
                      <a:pt x="96" y="20"/>
                    </a:cubicBezTo>
                    <a:cubicBezTo>
                      <a:pt x="96" y="20"/>
                      <a:pt x="95" y="8"/>
                      <a:pt x="9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B0C61144-B039-4A2F-9D21-99712BF70D48}"/>
              </a:ext>
            </a:extLst>
          </p:cNvPr>
          <p:cNvGrpSpPr/>
          <p:nvPr/>
        </p:nvGrpSpPr>
        <p:grpSpPr>
          <a:xfrm>
            <a:off x="10812284" y="2288951"/>
            <a:ext cx="671056" cy="685696"/>
            <a:chOff x="9901238" y="2859088"/>
            <a:chExt cx="436563" cy="446087"/>
          </a:xfrm>
        </p:grpSpPr>
        <p:sp>
          <p:nvSpPr>
            <p:cNvPr id="99" name="Oval 294">
              <a:extLst>
                <a:ext uri="{FF2B5EF4-FFF2-40B4-BE49-F238E27FC236}">
                  <a16:creationId xmlns:a16="http://schemas.microsoft.com/office/drawing/2014/main" id="{176626D5-CEB2-4FC1-9727-3BD90F925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12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5DC65FC7-1FA0-44FD-9828-D007C3BC8685}"/>
                </a:ext>
              </a:extLst>
            </p:cNvPr>
            <p:cNvGrpSpPr/>
            <p:nvPr/>
          </p:nvGrpSpPr>
          <p:grpSpPr>
            <a:xfrm>
              <a:off x="10012363" y="2976563"/>
              <a:ext cx="219075" cy="203200"/>
              <a:chOff x="10012363" y="2976563"/>
              <a:chExt cx="219075" cy="203200"/>
            </a:xfrm>
          </p:grpSpPr>
          <p:sp>
            <p:nvSpPr>
              <p:cNvPr id="101" name="Freeform 364">
                <a:extLst>
                  <a:ext uri="{FF2B5EF4-FFF2-40B4-BE49-F238E27FC236}">
                    <a16:creationId xmlns:a16="http://schemas.microsoft.com/office/drawing/2014/main" id="{B3F4F1D2-17C4-476D-A929-F9DC396CE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100" y="3068638"/>
                <a:ext cx="98425" cy="39687"/>
              </a:xfrm>
              <a:custGeom>
                <a:avLst/>
                <a:gdLst>
                  <a:gd name="T0" fmla="*/ 19 w 35"/>
                  <a:gd name="T1" fmla="*/ 8 h 14"/>
                  <a:gd name="T2" fmla="*/ 28 w 35"/>
                  <a:gd name="T3" fmla="*/ 13 h 14"/>
                  <a:gd name="T4" fmla="*/ 34 w 35"/>
                  <a:gd name="T5" fmla="*/ 13 h 14"/>
                  <a:gd name="T6" fmla="*/ 35 w 35"/>
                  <a:gd name="T7" fmla="*/ 10 h 14"/>
                  <a:gd name="T8" fmla="*/ 34 w 35"/>
                  <a:gd name="T9" fmla="*/ 7 h 14"/>
                  <a:gd name="T10" fmla="*/ 20 w 35"/>
                  <a:gd name="T11" fmla="*/ 1 h 14"/>
                  <a:gd name="T12" fmla="*/ 1 w 35"/>
                  <a:gd name="T13" fmla="*/ 7 h 14"/>
                  <a:gd name="T14" fmla="*/ 1 w 35"/>
                  <a:gd name="T15" fmla="*/ 12 h 14"/>
                  <a:gd name="T16" fmla="*/ 7 w 35"/>
                  <a:gd name="T17" fmla="*/ 12 h 14"/>
                  <a:gd name="T18" fmla="*/ 19 w 35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14">
                    <a:moveTo>
                      <a:pt x="19" y="8"/>
                    </a:moveTo>
                    <a:cubicBezTo>
                      <a:pt x="23" y="9"/>
                      <a:pt x="26" y="10"/>
                      <a:pt x="28" y="13"/>
                    </a:cubicBezTo>
                    <a:cubicBezTo>
                      <a:pt x="30" y="14"/>
                      <a:pt x="32" y="14"/>
                      <a:pt x="34" y="13"/>
                    </a:cubicBezTo>
                    <a:cubicBezTo>
                      <a:pt x="34" y="12"/>
                      <a:pt x="35" y="11"/>
                      <a:pt x="35" y="10"/>
                    </a:cubicBezTo>
                    <a:cubicBezTo>
                      <a:pt x="35" y="9"/>
                      <a:pt x="35" y="8"/>
                      <a:pt x="34" y="7"/>
                    </a:cubicBezTo>
                    <a:cubicBezTo>
                      <a:pt x="30" y="4"/>
                      <a:pt x="25" y="1"/>
                      <a:pt x="20" y="1"/>
                    </a:cubicBezTo>
                    <a:cubicBezTo>
                      <a:pt x="13" y="0"/>
                      <a:pt x="6" y="2"/>
                      <a:pt x="1" y="7"/>
                    </a:cubicBezTo>
                    <a:cubicBezTo>
                      <a:pt x="0" y="8"/>
                      <a:pt x="0" y="11"/>
                      <a:pt x="1" y="12"/>
                    </a:cubicBezTo>
                    <a:cubicBezTo>
                      <a:pt x="3" y="14"/>
                      <a:pt x="5" y="14"/>
                      <a:pt x="7" y="12"/>
                    </a:cubicBezTo>
                    <a:cubicBezTo>
                      <a:pt x="10" y="9"/>
                      <a:pt x="15" y="8"/>
                      <a:pt x="1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65">
                <a:extLst>
                  <a:ext uri="{FF2B5EF4-FFF2-40B4-BE49-F238E27FC236}">
                    <a16:creationId xmlns:a16="http://schemas.microsoft.com/office/drawing/2014/main" id="{507E527B-050C-4490-8B03-D017B20F8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0938" y="3022600"/>
                <a:ext cx="160338" cy="53975"/>
              </a:xfrm>
              <a:custGeom>
                <a:avLst/>
                <a:gdLst>
                  <a:gd name="T0" fmla="*/ 32 w 57"/>
                  <a:gd name="T1" fmla="*/ 9 h 19"/>
                  <a:gd name="T2" fmla="*/ 50 w 57"/>
                  <a:gd name="T3" fmla="*/ 18 h 19"/>
                  <a:gd name="T4" fmla="*/ 56 w 57"/>
                  <a:gd name="T5" fmla="*/ 18 h 19"/>
                  <a:gd name="T6" fmla="*/ 57 w 57"/>
                  <a:gd name="T7" fmla="*/ 16 h 19"/>
                  <a:gd name="T8" fmla="*/ 56 w 57"/>
                  <a:gd name="T9" fmla="*/ 12 h 19"/>
                  <a:gd name="T10" fmla="*/ 32 w 57"/>
                  <a:gd name="T11" fmla="*/ 1 h 19"/>
                  <a:gd name="T12" fmla="*/ 2 w 57"/>
                  <a:gd name="T13" fmla="*/ 12 h 19"/>
                  <a:gd name="T14" fmla="*/ 2 w 57"/>
                  <a:gd name="T15" fmla="*/ 17 h 19"/>
                  <a:gd name="T16" fmla="*/ 7 w 57"/>
                  <a:gd name="T17" fmla="*/ 17 h 19"/>
                  <a:gd name="T18" fmla="*/ 32 w 57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19">
                    <a:moveTo>
                      <a:pt x="32" y="9"/>
                    </a:moveTo>
                    <a:cubicBezTo>
                      <a:pt x="39" y="10"/>
                      <a:pt x="45" y="13"/>
                      <a:pt x="50" y="18"/>
                    </a:cubicBezTo>
                    <a:cubicBezTo>
                      <a:pt x="52" y="19"/>
                      <a:pt x="54" y="19"/>
                      <a:pt x="56" y="18"/>
                    </a:cubicBezTo>
                    <a:cubicBezTo>
                      <a:pt x="56" y="17"/>
                      <a:pt x="57" y="16"/>
                      <a:pt x="57" y="16"/>
                    </a:cubicBezTo>
                    <a:cubicBezTo>
                      <a:pt x="57" y="14"/>
                      <a:pt x="56" y="13"/>
                      <a:pt x="56" y="12"/>
                    </a:cubicBezTo>
                    <a:cubicBezTo>
                      <a:pt x="49" y="6"/>
                      <a:pt x="41" y="2"/>
                      <a:pt x="32" y="1"/>
                    </a:cubicBezTo>
                    <a:cubicBezTo>
                      <a:pt x="21" y="0"/>
                      <a:pt x="10" y="4"/>
                      <a:pt x="2" y="12"/>
                    </a:cubicBezTo>
                    <a:cubicBezTo>
                      <a:pt x="0" y="13"/>
                      <a:pt x="0" y="16"/>
                      <a:pt x="2" y="17"/>
                    </a:cubicBezTo>
                    <a:cubicBezTo>
                      <a:pt x="3" y="19"/>
                      <a:pt x="6" y="19"/>
                      <a:pt x="7" y="17"/>
                    </a:cubicBezTo>
                    <a:cubicBezTo>
                      <a:pt x="14" y="11"/>
                      <a:pt x="23" y="8"/>
                      <a:pt x="3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66">
                <a:extLst>
                  <a:ext uri="{FF2B5EF4-FFF2-40B4-BE49-F238E27FC236}">
                    <a16:creationId xmlns:a16="http://schemas.microsoft.com/office/drawing/2014/main" id="{B719D198-FED7-45CD-91F7-C0F3B2FE0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2363" y="2976563"/>
                <a:ext cx="219075" cy="71437"/>
              </a:xfrm>
              <a:custGeom>
                <a:avLst/>
                <a:gdLst>
                  <a:gd name="T0" fmla="*/ 1 w 78"/>
                  <a:gd name="T1" fmla="*/ 17 h 25"/>
                  <a:gd name="T2" fmla="*/ 1 w 78"/>
                  <a:gd name="T3" fmla="*/ 22 h 25"/>
                  <a:gd name="T4" fmla="*/ 7 w 78"/>
                  <a:gd name="T5" fmla="*/ 22 h 25"/>
                  <a:gd name="T6" fmla="*/ 43 w 78"/>
                  <a:gd name="T7" fmla="*/ 10 h 25"/>
                  <a:gd name="T8" fmla="*/ 71 w 78"/>
                  <a:gd name="T9" fmla="*/ 23 h 25"/>
                  <a:gd name="T10" fmla="*/ 76 w 78"/>
                  <a:gd name="T11" fmla="*/ 23 h 25"/>
                  <a:gd name="T12" fmla="*/ 78 w 78"/>
                  <a:gd name="T13" fmla="*/ 21 h 25"/>
                  <a:gd name="T14" fmla="*/ 76 w 78"/>
                  <a:gd name="T15" fmla="*/ 18 h 25"/>
                  <a:gd name="T16" fmla="*/ 44 w 78"/>
                  <a:gd name="T17" fmla="*/ 2 h 25"/>
                  <a:gd name="T18" fmla="*/ 1 w 78"/>
                  <a:gd name="T1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25">
                    <a:moveTo>
                      <a:pt x="1" y="17"/>
                    </a:moveTo>
                    <a:cubicBezTo>
                      <a:pt x="0" y="18"/>
                      <a:pt x="0" y="21"/>
                      <a:pt x="1" y="22"/>
                    </a:cubicBezTo>
                    <a:cubicBezTo>
                      <a:pt x="3" y="24"/>
                      <a:pt x="5" y="24"/>
                      <a:pt x="7" y="22"/>
                    </a:cubicBezTo>
                    <a:cubicBezTo>
                      <a:pt x="16" y="13"/>
                      <a:pt x="30" y="8"/>
                      <a:pt x="43" y="10"/>
                    </a:cubicBezTo>
                    <a:cubicBezTo>
                      <a:pt x="54" y="11"/>
                      <a:pt x="64" y="16"/>
                      <a:pt x="71" y="23"/>
                    </a:cubicBezTo>
                    <a:cubicBezTo>
                      <a:pt x="73" y="25"/>
                      <a:pt x="75" y="25"/>
                      <a:pt x="76" y="23"/>
                    </a:cubicBezTo>
                    <a:cubicBezTo>
                      <a:pt x="77" y="23"/>
                      <a:pt x="77" y="22"/>
                      <a:pt x="78" y="21"/>
                    </a:cubicBezTo>
                    <a:cubicBezTo>
                      <a:pt x="78" y="20"/>
                      <a:pt x="77" y="19"/>
                      <a:pt x="76" y="18"/>
                    </a:cubicBezTo>
                    <a:cubicBezTo>
                      <a:pt x="68" y="9"/>
                      <a:pt x="56" y="3"/>
                      <a:pt x="44" y="2"/>
                    </a:cubicBezTo>
                    <a:cubicBezTo>
                      <a:pt x="28" y="0"/>
                      <a:pt x="13" y="6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Oval 367">
                <a:extLst>
                  <a:ext uri="{FF2B5EF4-FFF2-40B4-BE49-F238E27FC236}">
                    <a16:creationId xmlns:a16="http://schemas.microsoft.com/office/drawing/2014/main" id="{075A86A2-91F2-4B58-A482-2D3B987B9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1738" y="3122613"/>
                <a:ext cx="55563" cy="571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5" name="Textfeld 104">
            <a:extLst>
              <a:ext uri="{FF2B5EF4-FFF2-40B4-BE49-F238E27FC236}">
                <a16:creationId xmlns:a16="http://schemas.microsoft.com/office/drawing/2014/main" id="{BF495CD1-1031-4895-B6ED-A75AF2CED4E7}"/>
              </a:ext>
            </a:extLst>
          </p:cNvPr>
          <p:cNvSpPr txBox="1"/>
          <p:nvPr/>
        </p:nvSpPr>
        <p:spPr>
          <a:xfrm>
            <a:off x="439739" y="1691459"/>
            <a:ext cx="104992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Architecture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definition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1CBA14CA-B451-40A4-ABDF-CBE7FCA75397}"/>
              </a:ext>
            </a:extLst>
          </p:cNvPr>
          <p:cNvSpPr txBox="1"/>
          <p:nvPr/>
        </p:nvSpPr>
        <p:spPr>
          <a:xfrm>
            <a:off x="3161671" y="1691459"/>
            <a:ext cx="699363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Deep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learning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BE8E03DF-A4FC-4BF6-A56F-E553D1625937}"/>
              </a:ext>
            </a:extLst>
          </p:cNvPr>
          <p:cNvSpPr txBox="1"/>
          <p:nvPr/>
        </p:nvSpPr>
        <p:spPr>
          <a:xfrm>
            <a:off x="4324459" y="1691459"/>
            <a:ext cx="91956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Simulation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and test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3189ADDB-BA75-4C63-A03A-9262E8598F04}"/>
              </a:ext>
            </a:extLst>
          </p:cNvPr>
          <p:cNvSpPr txBox="1"/>
          <p:nvPr/>
        </p:nvSpPr>
        <p:spPr>
          <a:xfrm>
            <a:off x="5668702" y="1928220"/>
            <a:ext cx="775111" cy="23676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Integrate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90594B57-D922-4701-8054-543A7FFEB867}"/>
              </a:ext>
            </a:extLst>
          </p:cNvPr>
          <p:cNvSpPr txBox="1"/>
          <p:nvPr/>
        </p:nvSpPr>
        <p:spPr>
          <a:xfrm>
            <a:off x="7109826" y="1928220"/>
            <a:ext cx="438643" cy="23676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Build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AC7971C0-A37E-4FBE-8CDC-C9F5B152998F}"/>
              </a:ext>
            </a:extLst>
          </p:cNvPr>
          <p:cNvSpPr txBox="1"/>
          <p:nvPr/>
        </p:nvSpPr>
        <p:spPr>
          <a:xfrm>
            <a:off x="7892097" y="1691459"/>
            <a:ext cx="142162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Simulation-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based validation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5846CF65-78A2-49D7-8ECB-49BF92211F71}"/>
              </a:ext>
            </a:extLst>
          </p:cNvPr>
          <p:cNvSpPr txBox="1"/>
          <p:nvPr/>
        </p:nvSpPr>
        <p:spPr>
          <a:xfrm>
            <a:off x="9662642" y="1691459"/>
            <a:ext cx="426311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Test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drive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243B415A-89C2-4B71-9376-4E9FA2E16D18}"/>
              </a:ext>
            </a:extLst>
          </p:cNvPr>
          <p:cNvSpPr txBox="1"/>
          <p:nvPr/>
        </p:nvSpPr>
        <p:spPr>
          <a:xfrm>
            <a:off x="10437001" y="1691459"/>
            <a:ext cx="1421624" cy="4735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Connectivity-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based validation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C0944466-A156-4A4E-A3D1-215DBD71DB17}"/>
              </a:ext>
            </a:extLst>
          </p:cNvPr>
          <p:cNvCxnSpPr>
            <a:cxnSpLocks/>
            <a:stCxn id="47" idx="6"/>
            <a:endCxn id="52" idx="2"/>
          </p:cNvCxnSpPr>
          <p:nvPr/>
        </p:nvCxnSpPr>
        <p:spPr>
          <a:xfrm>
            <a:off x="3848100" y="263179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EE66D2F9-EBF5-4529-A828-6B585D3F9210}"/>
              </a:ext>
            </a:extLst>
          </p:cNvPr>
          <p:cNvCxnSpPr>
            <a:cxnSpLocks/>
            <a:stCxn id="52" idx="6"/>
            <a:endCxn id="64" idx="2"/>
          </p:cNvCxnSpPr>
          <p:nvPr/>
        </p:nvCxnSpPr>
        <p:spPr>
          <a:xfrm>
            <a:off x="5119769" y="2631799"/>
            <a:ext cx="60096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EF38BA46-5B0A-472C-B984-2FAC68AB49B7}"/>
              </a:ext>
            </a:extLst>
          </p:cNvPr>
          <p:cNvCxnSpPr>
            <a:cxnSpLocks/>
            <a:stCxn id="64" idx="6"/>
            <a:endCxn id="77" idx="2"/>
          </p:cNvCxnSpPr>
          <p:nvPr/>
        </p:nvCxnSpPr>
        <p:spPr>
          <a:xfrm>
            <a:off x="6391786" y="263179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DB88F7B3-EE93-4990-95CB-A82CC5578348}"/>
              </a:ext>
            </a:extLst>
          </p:cNvPr>
          <p:cNvCxnSpPr>
            <a:cxnSpLocks/>
            <a:stCxn id="77" idx="6"/>
            <a:endCxn id="82" idx="2"/>
          </p:cNvCxnSpPr>
          <p:nvPr/>
        </p:nvCxnSpPr>
        <p:spPr>
          <a:xfrm>
            <a:off x="7665895" y="2631799"/>
            <a:ext cx="600265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06B787B2-EDEF-49DD-BF21-52805EAA1736}"/>
              </a:ext>
            </a:extLst>
          </p:cNvPr>
          <p:cNvCxnSpPr>
            <a:cxnSpLocks/>
            <a:stCxn id="82" idx="6"/>
            <a:endCxn id="94" idx="2"/>
          </p:cNvCxnSpPr>
          <p:nvPr/>
        </p:nvCxnSpPr>
        <p:spPr>
          <a:xfrm>
            <a:off x="8939656" y="263179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414F3556-D051-49C8-B42C-3B5E7C1E77B6}"/>
              </a:ext>
            </a:extLst>
          </p:cNvPr>
          <p:cNvCxnSpPr>
            <a:cxnSpLocks/>
            <a:stCxn id="94" idx="6"/>
            <a:endCxn id="99" idx="2"/>
          </p:cNvCxnSpPr>
          <p:nvPr/>
        </p:nvCxnSpPr>
        <p:spPr>
          <a:xfrm>
            <a:off x="10211325" y="2631799"/>
            <a:ext cx="600959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sp>
        <p:nvSpPr>
          <p:cNvPr id="144" name="Freihandform: Form 143">
            <a:extLst>
              <a:ext uri="{FF2B5EF4-FFF2-40B4-BE49-F238E27FC236}">
                <a16:creationId xmlns:a16="http://schemas.microsoft.com/office/drawing/2014/main" id="{D4592577-5695-457C-82BB-DC0C1FD91303}"/>
              </a:ext>
            </a:extLst>
          </p:cNvPr>
          <p:cNvSpPr/>
          <p:nvPr/>
        </p:nvSpPr>
        <p:spPr>
          <a:xfrm>
            <a:off x="-1" y="5295901"/>
            <a:ext cx="3414379" cy="938213"/>
          </a:xfrm>
          <a:custGeom>
            <a:avLst/>
            <a:gdLst>
              <a:gd name="connsiteX0" fmla="*/ 3012584 w 3414379"/>
              <a:gd name="connsiteY0" fmla="*/ 0 h 938213"/>
              <a:gd name="connsiteX1" fmla="*/ 3210795 w 3414379"/>
              <a:gd name="connsiteY1" fmla="*/ 0 h 938213"/>
              <a:gd name="connsiteX2" fmla="*/ 3414379 w 3414379"/>
              <a:gd name="connsiteY2" fmla="*/ 938213 h 938213"/>
              <a:gd name="connsiteX3" fmla="*/ 3012584 w 3414379"/>
              <a:gd name="connsiteY3" fmla="*/ 938213 h 938213"/>
              <a:gd name="connsiteX4" fmla="*/ 0 w 3414379"/>
              <a:gd name="connsiteY4" fmla="*/ 0 h 938213"/>
              <a:gd name="connsiteX5" fmla="*/ 3012583 w 3414379"/>
              <a:gd name="connsiteY5" fmla="*/ 0 h 938213"/>
              <a:gd name="connsiteX6" fmla="*/ 3012583 w 3414379"/>
              <a:gd name="connsiteY6" fmla="*/ 938213 h 938213"/>
              <a:gd name="connsiteX7" fmla="*/ 0 w 3414379"/>
              <a:gd name="connsiteY7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4379" h="938213">
                <a:moveTo>
                  <a:pt x="3012584" y="0"/>
                </a:moveTo>
                <a:lnTo>
                  <a:pt x="3210795" y="0"/>
                </a:lnTo>
                <a:lnTo>
                  <a:pt x="3414379" y="938213"/>
                </a:lnTo>
                <a:lnTo>
                  <a:pt x="3012584" y="938213"/>
                </a:lnTo>
                <a:close/>
                <a:moveTo>
                  <a:pt x="0" y="0"/>
                </a:moveTo>
                <a:lnTo>
                  <a:pt x="3012583" y="0"/>
                </a:lnTo>
                <a:lnTo>
                  <a:pt x="3012583" y="938213"/>
                </a:lnTo>
                <a:lnTo>
                  <a:pt x="0" y="9382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600">
                <a:solidFill>
                  <a:schemeClr val="accent2"/>
                </a:solidFill>
              </a:rPr>
              <a:t>GOAL</a:t>
            </a:r>
          </a:p>
        </p:txBody>
      </p:sp>
      <p:sp>
        <p:nvSpPr>
          <p:cNvPr id="121" name="Oval 288">
            <a:extLst>
              <a:ext uri="{FF2B5EF4-FFF2-40B4-BE49-F238E27FC236}">
                <a16:creationId xmlns:a16="http://schemas.microsoft.com/office/drawing/2014/main" id="{DD4D840C-99F0-426D-984B-9FE768864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843" y="2288951"/>
            <a:ext cx="673496" cy="685696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FA316BAF-6304-4AA4-9B57-BCF075997DDC}"/>
              </a:ext>
            </a:extLst>
          </p:cNvPr>
          <p:cNvSpPr txBox="1"/>
          <p:nvPr/>
        </p:nvSpPr>
        <p:spPr>
          <a:xfrm>
            <a:off x="1940235" y="1712777"/>
            <a:ext cx="594714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Ingest/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store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23AFEC6-F981-4B40-92C1-94B628451B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70098" y="2335180"/>
            <a:ext cx="534987" cy="593239"/>
            <a:chOff x="1235" y="1666"/>
            <a:chExt cx="349" cy="387"/>
          </a:xfrm>
        </p:grpSpPr>
        <p:sp>
          <p:nvSpPr>
            <p:cNvPr id="127" name="Freeform 5">
              <a:extLst>
                <a:ext uri="{FF2B5EF4-FFF2-40B4-BE49-F238E27FC236}">
                  <a16:creationId xmlns:a16="http://schemas.microsoft.com/office/drawing/2014/main" id="{2A52E368-A301-4962-AF61-F3F9B0D15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8" y="1815"/>
              <a:ext cx="128" cy="89"/>
            </a:xfrm>
            <a:custGeom>
              <a:avLst/>
              <a:gdLst>
                <a:gd name="T0" fmla="*/ 282 w 282"/>
                <a:gd name="T1" fmla="*/ 59 h 196"/>
                <a:gd name="T2" fmla="*/ 254 w 282"/>
                <a:gd name="T3" fmla="*/ 48 h 196"/>
                <a:gd name="T4" fmla="*/ 246 w 282"/>
                <a:gd name="T5" fmla="*/ 50 h 196"/>
                <a:gd name="T6" fmla="*/ 223 w 282"/>
                <a:gd name="T7" fmla="*/ 12 h 196"/>
                <a:gd name="T8" fmla="*/ 176 w 282"/>
                <a:gd name="T9" fmla="*/ 1 h 196"/>
                <a:gd name="T10" fmla="*/ 143 w 282"/>
                <a:gd name="T11" fmla="*/ 1 h 196"/>
                <a:gd name="T12" fmla="*/ 62 w 282"/>
                <a:gd name="T13" fmla="*/ 12 h 196"/>
                <a:gd name="T14" fmla="*/ 39 w 282"/>
                <a:gd name="T15" fmla="*/ 53 h 196"/>
                <a:gd name="T16" fmla="*/ 28 w 282"/>
                <a:gd name="T17" fmla="*/ 48 h 196"/>
                <a:gd name="T18" fmla="*/ 0 w 282"/>
                <a:gd name="T19" fmla="*/ 59 h 196"/>
                <a:gd name="T20" fmla="*/ 12 w 282"/>
                <a:gd name="T21" fmla="*/ 73 h 196"/>
                <a:gd name="T22" fmla="*/ 3 w 282"/>
                <a:gd name="T23" fmla="*/ 97 h 196"/>
                <a:gd name="T24" fmla="*/ 5 w 282"/>
                <a:gd name="T25" fmla="*/ 175 h 196"/>
                <a:gd name="T26" fmla="*/ 12 w 282"/>
                <a:gd name="T27" fmla="*/ 194 h 196"/>
                <a:gd name="T28" fmla="*/ 35 w 282"/>
                <a:gd name="T29" fmla="*/ 196 h 196"/>
                <a:gd name="T30" fmla="*/ 57 w 282"/>
                <a:gd name="T31" fmla="*/ 194 h 196"/>
                <a:gd name="T32" fmla="*/ 61 w 282"/>
                <a:gd name="T33" fmla="*/ 177 h 196"/>
                <a:gd name="T34" fmla="*/ 222 w 282"/>
                <a:gd name="T35" fmla="*/ 177 h 196"/>
                <a:gd name="T36" fmla="*/ 227 w 282"/>
                <a:gd name="T37" fmla="*/ 194 h 196"/>
                <a:gd name="T38" fmla="*/ 248 w 282"/>
                <a:gd name="T39" fmla="*/ 196 h 196"/>
                <a:gd name="T40" fmla="*/ 270 w 282"/>
                <a:gd name="T41" fmla="*/ 194 h 196"/>
                <a:gd name="T42" fmla="*/ 277 w 282"/>
                <a:gd name="T43" fmla="*/ 175 h 196"/>
                <a:gd name="T44" fmla="*/ 280 w 282"/>
                <a:gd name="T45" fmla="*/ 97 h 196"/>
                <a:gd name="T46" fmla="*/ 270 w 282"/>
                <a:gd name="T47" fmla="*/ 73 h 196"/>
                <a:gd name="T48" fmla="*/ 282 w 282"/>
                <a:gd name="T49" fmla="*/ 59 h 196"/>
                <a:gd name="T50" fmla="*/ 137 w 282"/>
                <a:gd name="T51" fmla="*/ 73 h 196"/>
                <a:gd name="T52" fmla="*/ 138 w 282"/>
                <a:gd name="T53" fmla="*/ 73 h 196"/>
                <a:gd name="T54" fmla="*/ 175 w 282"/>
                <a:gd name="T55" fmla="*/ 72 h 196"/>
                <a:gd name="T56" fmla="*/ 250 w 282"/>
                <a:gd name="T57" fmla="*/ 77 h 196"/>
                <a:gd name="T58" fmla="*/ 261 w 282"/>
                <a:gd name="T59" fmla="*/ 97 h 196"/>
                <a:gd name="T60" fmla="*/ 259 w 282"/>
                <a:gd name="T61" fmla="*/ 159 h 196"/>
                <a:gd name="T62" fmla="*/ 23 w 282"/>
                <a:gd name="T63" fmla="*/ 159 h 196"/>
                <a:gd name="T64" fmla="*/ 21 w 282"/>
                <a:gd name="T65" fmla="*/ 97 h 196"/>
                <a:gd name="T66" fmla="*/ 32 w 282"/>
                <a:gd name="T67" fmla="*/ 79 h 196"/>
                <a:gd name="T68" fmla="*/ 121 w 282"/>
                <a:gd name="T69" fmla="*/ 73 h 196"/>
                <a:gd name="T70" fmla="*/ 137 w 282"/>
                <a:gd name="T71" fmla="*/ 73 h 196"/>
                <a:gd name="T72" fmla="*/ 175 w 282"/>
                <a:gd name="T73" fmla="*/ 54 h 196"/>
                <a:gd name="T74" fmla="*/ 137 w 282"/>
                <a:gd name="T75" fmla="*/ 55 h 196"/>
                <a:gd name="T76" fmla="*/ 121 w 282"/>
                <a:gd name="T77" fmla="*/ 55 h 196"/>
                <a:gd name="T78" fmla="*/ 57 w 282"/>
                <a:gd name="T79" fmla="*/ 57 h 196"/>
                <a:gd name="T80" fmla="*/ 74 w 282"/>
                <a:gd name="T81" fmla="*/ 26 h 196"/>
                <a:gd name="T82" fmla="*/ 143 w 282"/>
                <a:gd name="T83" fmla="*/ 19 h 196"/>
                <a:gd name="T84" fmla="*/ 211 w 282"/>
                <a:gd name="T85" fmla="*/ 26 h 196"/>
                <a:gd name="T86" fmla="*/ 229 w 282"/>
                <a:gd name="T87" fmla="*/ 56 h 196"/>
                <a:gd name="T88" fmla="*/ 175 w 282"/>
                <a:gd name="T89" fmla="*/ 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2" h="196">
                  <a:moveTo>
                    <a:pt x="282" y="59"/>
                  </a:moveTo>
                  <a:cubicBezTo>
                    <a:pt x="282" y="48"/>
                    <a:pt x="258" y="48"/>
                    <a:pt x="254" y="48"/>
                  </a:cubicBezTo>
                  <a:cubicBezTo>
                    <a:pt x="251" y="48"/>
                    <a:pt x="248" y="49"/>
                    <a:pt x="246" y="50"/>
                  </a:cubicBezTo>
                  <a:cubicBezTo>
                    <a:pt x="242" y="37"/>
                    <a:pt x="232" y="19"/>
                    <a:pt x="223" y="12"/>
                  </a:cubicBezTo>
                  <a:cubicBezTo>
                    <a:pt x="218" y="8"/>
                    <a:pt x="209" y="3"/>
                    <a:pt x="176" y="1"/>
                  </a:cubicBezTo>
                  <a:cubicBezTo>
                    <a:pt x="158" y="0"/>
                    <a:pt x="143" y="1"/>
                    <a:pt x="143" y="1"/>
                  </a:cubicBezTo>
                  <a:cubicBezTo>
                    <a:pt x="123" y="0"/>
                    <a:pt x="75" y="0"/>
                    <a:pt x="62" y="12"/>
                  </a:cubicBezTo>
                  <a:cubicBezTo>
                    <a:pt x="51" y="21"/>
                    <a:pt x="42" y="40"/>
                    <a:pt x="39" y="53"/>
                  </a:cubicBezTo>
                  <a:cubicBezTo>
                    <a:pt x="37" y="50"/>
                    <a:pt x="33" y="48"/>
                    <a:pt x="28" y="48"/>
                  </a:cubicBezTo>
                  <a:cubicBezTo>
                    <a:pt x="23" y="48"/>
                    <a:pt x="0" y="48"/>
                    <a:pt x="0" y="59"/>
                  </a:cubicBezTo>
                  <a:cubicBezTo>
                    <a:pt x="0" y="68"/>
                    <a:pt x="7" y="72"/>
                    <a:pt x="12" y="73"/>
                  </a:cubicBezTo>
                  <a:cubicBezTo>
                    <a:pt x="6" y="81"/>
                    <a:pt x="3" y="90"/>
                    <a:pt x="3" y="97"/>
                  </a:cubicBezTo>
                  <a:cubicBezTo>
                    <a:pt x="3" y="105"/>
                    <a:pt x="5" y="172"/>
                    <a:pt x="5" y="175"/>
                  </a:cubicBezTo>
                  <a:cubicBezTo>
                    <a:pt x="5" y="179"/>
                    <a:pt x="5" y="192"/>
                    <a:pt x="12" y="194"/>
                  </a:cubicBezTo>
                  <a:cubicBezTo>
                    <a:pt x="16" y="196"/>
                    <a:pt x="32" y="196"/>
                    <a:pt x="35" y="196"/>
                  </a:cubicBezTo>
                  <a:cubicBezTo>
                    <a:pt x="40" y="196"/>
                    <a:pt x="54" y="196"/>
                    <a:pt x="57" y="194"/>
                  </a:cubicBezTo>
                  <a:cubicBezTo>
                    <a:pt x="60" y="192"/>
                    <a:pt x="61" y="184"/>
                    <a:pt x="61" y="177"/>
                  </a:cubicBezTo>
                  <a:cubicBezTo>
                    <a:pt x="222" y="177"/>
                    <a:pt x="222" y="177"/>
                    <a:pt x="222" y="177"/>
                  </a:cubicBezTo>
                  <a:cubicBezTo>
                    <a:pt x="222" y="184"/>
                    <a:pt x="223" y="192"/>
                    <a:pt x="227" y="194"/>
                  </a:cubicBezTo>
                  <a:cubicBezTo>
                    <a:pt x="229" y="196"/>
                    <a:pt x="242" y="196"/>
                    <a:pt x="248" y="196"/>
                  </a:cubicBezTo>
                  <a:cubicBezTo>
                    <a:pt x="251" y="196"/>
                    <a:pt x="266" y="196"/>
                    <a:pt x="270" y="194"/>
                  </a:cubicBezTo>
                  <a:cubicBezTo>
                    <a:pt x="276" y="192"/>
                    <a:pt x="277" y="179"/>
                    <a:pt x="277" y="175"/>
                  </a:cubicBezTo>
                  <a:cubicBezTo>
                    <a:pt x="277" y="172"/>
                    <a:pt x="280" y="105"/>
                    <a:pt x="280" y="97"/>
                  </a:cubicBezTo>
                  <a:cubicBezTo>
                    <a:pt x="280" y="91"/>
                    <a:pt x="276" y="81"/>
                    <a:pt x="270" y="73"/>
                  </a:cubicBezTo>
                  <a:cubicBezTo>
                    <a:pt x="278" y="71"/>
                    <a:pt x="282" y="65"/>
                    <a:pt x="282" y="59"/>
                  </a:cubicBezTo>
                  <a:close/>
                  <a:moveTo>
                    <a:pt x="137" y="73"/>
                  </a:moveTo>
                  <a:cubicBezTo>
                    <a:pt x="138" y="73"/>
                    <a:pt x="138" y="73"/>
                    <a:pt x="138" y="73"/>
                  </a:cubicBezTo>
                  <a:cubicBezTo>
                    <a:pt x="144" y="73"/>
                    <a:pt x="158" y="72"/>
                    <a:pt x="175" y="72"/>
                  </a:cubicBezTo>
                  <a:cubicBezTo>
                    <a:pt x="232" y="72"/>
                    <a:pt x="247" y="76"/>
                    <a:pt x="250" y="77"/>
                  </a:cubicBezTo>
                  <a:cubicBezTo>
                    <a:pt x="257" y="84"/>
                    <a:pt x="261" y="95"/>
                    <a:pt x="261" y="97"/>
                  </a:cubicBezTo>
                  <a:cubicBezTo>
                    <a:pt x="261" y="103"/>
                    <a:pt x="260" y="143"/>
                    <a:pt x="259" y="159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2" y="141"/>
                    <a:pt x="21" y="103"/>
                    <a:pt x="21" y="97"/>
                  </a:cubicBezTo>
                  <a:cubicBezTo>
                    <a:pt x="21" y="94"/>
                    <a:pt x="24" y="86"/>
                    <a:pt x="32" y="79"/>
                  </a:cubicBezTo>
                  <a:cubicBezTo>
                    <a:pt x="38" y="76"/>
                    <a:pt x="63" y="73"/>
                    <a:pt x="121" y="73"/>
                  </a:cubicBezTo>
                  <a:cubicBezTo>
                    <a:pt x="130" y="73"/>
                    <a:pt x="136" y="73"/>
                    <a:pt x="137" y="73"/>
                  </a:cubicBezTo>
                  <a:close/>
                  <a:moveTo>
                    <a:pt x="175" y="54"/>
                  </a:moveTo>
                  <a:cubicBezTo>
                    <a:pt x="154" y="54"/>
                    <a:pt x="137" y="55"/>
                    <a:pt x="137" y="55"/>
                  </a:cubicBezTo>
                  <a:cubicBezTo>
                    <a:pt x="137" y="55"/>
                    <a:pt x="131" y="55"/>
                    <a:pt x="121" y="55"/>
                  </a:cubicBezTo>
                  <a:cubicBezTo>
                    <a:pt x="103" y="55"/>
                    <a:pt x="78" y="55"/>
                    <a:pt x="57" y="57"/>
                  </a:cubicBezTo>
                  <a:cubicBezTo>
                    <a:pt x="59" y="47"/>
                    <a:pt x="66" y="32"/>
                    <a:pt x="74" y="26"/>
                  </a:cubicBezTo>
                  <a:cubicBezTo>
                    <a:pt x="79" y="21"/>
                    <a:pt x="111" y="18"/>
                    <a:pt x="143" y="19"/>
                  </a:cubicBezTo>
                  <a:cubicBezTo>
                    <a:pt x="174" y="18"/>
                    <a:pt x="206" y="21"/>
                    <a:pt x="211" y="26"/>
                  </a:cubicBezTo>
                  <a:cubicBezTo>
                    <a:pt x="218" y="31"/>
                    <a:pt x="226" y="46"/>
                    <a:pt x="229" y="56"/>
                  </a:cubicBezTo>
                  <a:cubicBezTo>
                    <a:pt x="215" y="55"/>
                    <a:pt x="197" y="54"/>
                    <a:pt x="175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Freeform 6">
              <a:extLst>
                <a:ext uri="{FF2B5EF4-FFF2-40B4-BE49-F238E27FC236}">
                  <a16:creationId xmlns:a16="http://schemas.microsoft.com/office/drawing/2014/main" id="{4BE2C040-C1FD-4DF6-AF9D-250E7A1E3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" y="1860"/>
              <a:ext cx="19" cy="8"/>
            </a:xfrm>
            <a:custGeom>
              <a:avLst/>
              <a:gdLst>
                <a:gd name="T0" fmla="*/ 33 w 43"/>
                <a:gd name="T1" fmla="*/ 0 h 18"/>
                <a:gd name="T2" fmla="*/ 9 w 43"/>
                <a:gd name="T3" fmla="*/ 0 h 18"/>
                <a:gd name="T4" fmla="*/ 0 w 43"/>
                <a:gd name="T5" fmla="*/ 9 h 18"/>
                <a:gd name="T6" fmla="*/ 9 w 43"/>
                <a:gd name="T7" fmla="*/ 18 h 18"/>
                <a:gd name="T8" fmla="*/ 33 w 43"/>
                <a:gd name="T9" fmla="*/ 18 h 18"/>
                <a:gd name="T10" fmla="*/ 43 w 43"/>
                <a:gd name="T11" fmla="*/ 9 h 18"/>
                <a:gd name="T12" fmla="*/ 33 w 43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8">
                  <a:moveTo>
                    <a:pt x="3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8"/>
                    <a:pt x="43" y="14"/>
                    <a:pt x="43" y="9"/>
                  </a:cubicBezTo>
                  <a:cubicBezTo>
                    <a:pt x="43" y="4"/>
                    <a:pt x="39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id="{6767854A-8D80-4CBE-8002-B703B648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" y="1860"/>
              <a:ext cx="20" cy="8"/>
            </a:xfrm>
            <a:custGeom>
              <a:avLst/>
              <a:gdLst>
                <a:gd name="T0" fmla="*/ 9 w 43"/>
                <a:gd name="T1" fmla="*/ 18 h 18"/>
                <a:gd name="T2" fmla="*/ 34 w 43"/>
                <a:gd name="T3" fmla="*/ 18 h 18"/>
                <a:gd name="T4" fmla="*/ 43 w 43"/>
                <a:gd name="T5" fmla="*/ 9 h 18"/>
                <a:gd name="T6" fmla="*/ 34 w 43"/>
                <a:gd name="T7" fmla="*/ 0 h 18"/>
                <a:gd name="T8" fmla="*/ 9 w 43"/>
                <a:gd name="T9" fmla="*/ 0 h 18"/>
                <a:gd name="T10" fmla="*/ 0 w 43"/>
                <a:gd name="T11" fmla="*/ 9 h 18"/>
                <a:gd name="T12" fmla="*/ 9 w 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8">
                  <a:moveTo>
                    <a:pt x="9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9" y="18"/>
                    <a:pt x="43" y="14"/>
                    <a:pt x="43" y="9"/>
                  </a:cubicBezTo>
                  <a:cubicBezTo>
                    <a:pt x="43" y="4"/>
                    <a:pt x="39" y="0"/>
                    <a:pt x="3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8">
              <a:extLst>
                <a:ext uri="{FF2B5EF4-FFF2-40B4-BE49-F238E27FC236}">
                  <a16:creationId xmlns:a16="http://schemas.microsoft.com/office/drawing/2014/main" id="{55E3236D-74C9-4C8F-892E-F21A2F5EB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0" y="1970"/>
              <a:ext cx="56" cy="83"/>
            </a:xfrm>
            <a:custGeom>
              <a:avLst/>
              <a:gdLst>
                <a:gd name="T0" fmla="*/ 68 w 125"/>
                <a:gd name="T1" fmla="*/ 0 h 182"/>
                <a:gd name="T2" fmla="*/ 57 w 125"/>
                <a:gd name="T3" fmla="*/ 0 h 182"/>
                <a:gd name="T4" fmla="*/ 10 w 125"/>
                <a:gd name="T5" fmla="*/ 31 h 182"/>
                <a:gd name="T6" fmla="*/ 10 w 125"/>
                <a:gd name="T7" fmla="*/ 91 h 182"/>
                <a:gd name="T8" fmla="*/ 56 w 125"/>
                <a:gd name="T9" fmla="*/ 178 h 182"/>
                <a:gd name="T10" fmla="*/ 63 w 125"/>
                <a:gd name="T11" fmla="*/ 182 h 182"/>
                <a:gd name="T12" fmla="*/ 69 w 125"/>
                <a:gd name="T13" fmla="*/ 178 h 182"/>
                <a:gd name="T14" fmla="*/ 115 w 125"/>
                <a:gd name="T15" fmla="*/ 91 h 182"/>
                <a:gd name="T16" fmla="*/ 115 w 125"/>
                <a:gd name="T17" fmla="*/ 31 h 182"/>
                <a:gd name="T18" fmla="*/ 68 w 125"/>
                <a:gd name="T19" fmla="*/ 0 h 182"/>
                <a:gd name="T20" fmla="*/ 103 w 125"/>
                <a:gd name="T21" fmla="*/ 84 h 182"/>
                <a:gd name="T22" fmla="*/ 63 w 125"/>
                <a:gd name="T23" fmla="*/ 160 h 182"/>
                <a:gd name="T24" fmla="*/ 22 w 125"/>
                <a:gd name="T25" fmla="*/ 84 h 182"/>
                <a:gd name="T26" fmla="*/ 23 w 125"/>
                <a:gd name="T27" fmla="*/ 38 h 182"/>
                <a:gd name="T28" fmla="*/ 58 w 125"/>
                <a:gd name="T29" fmla="*/ 14 h 182"/>
                <a:gd name="T30" fmla="*/ 63 w 125"/>
                <a:gd name="T31" fmla="*/ 14 h 182"/>
                <a:gd name="T32" fmla="*/ 67 w 125"/>
                <a:gd name="T33" fmla="*/ 14 h 182"/>
                <a:gd name="T34" fmla="*/ 103 w 125"/>
                <a:gd name="T35" fmla="*/ 38 h 182"/>
                <a:gd name="T36" fmla="*/ 103 w 125"/>
                <a:gd name="T37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82">
                  <a:moveTo>
                    <a:pt x="68" y="0"/>
                  </a:moveTo>
                  <a:cubicBezTo>
                    <a:pt x="64" y="0"/>
                    <a:pt x="61" y="0"/>
                    <a:pt x="57" y="0"/>
                  </a:cubicBezTo>
                  <a:cubicBezTo>
                    <a:pt x="37" y="2"/>
                    <a:pt x="20" y="13"/>
                    <a:pt x="10" y="31"/>
                  </a:cubicBezTo>
                  <a:cubicBezTo>
                    <a:pt x="0" y="50"/>
                    <a:pt x="0" y="72"/>
                    <a:pt x="10" y="9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8" y="180"/>
                    <a:pt x="60" y="182"/>
                    <a:pt x="63" y="182"/>
                  </a:cubicBezTo>
                  <a:cubicBezTo>
                    <a:pt x="65" y="182"/>
                    <a:pt x="68" y="180"/>
                    <a:pt x="69" y="178"/>
                  </a:cubicBezTo>
                  <a:cubicBezTo>
                    <a:pt x="115" y="91"/>
                    <a:pt x="115" y="91"/>
                    <a:pt x="115" y="91"/>
                  </a:cubicBezTo>
                  <a:cubicBezTo>
                    <a:pt x="125" y="72"/>
                    <a:pt x="125" y="50"/>
                    <a:pt x="115" y="31"/>
                  </a:cubicBezTo>
                  <a:cubicBezTo>
                    <a:pt x="105" y="13"/>
                    <a:pt x="88" y="2"/>
                    <a:pt x="68" y="0"/>
                  </a:cubicBezTo>
                  <a:close/>
                  <a:moveTo>
                    <a:pt x="103" y="84"/>
                  </a:moveTo>
                  <a:cubicBezTo>
                    <a:pt x="63" y="160"/>
                    <a:pt x="63" y="160"/>
                    <a:pt x="63" y="160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15" y="70"/>
                    <a:pt x="15" y="52"/>
                    <a:pt x="23" y="38"/>
                  </a:cubicBezTo>
                  <a:cubicBezTo>
                    <a:pt x="30" y="24"/>
                    <a:pt x="43" y="16"/>
                    <a:pt x="58" y="14"/>
                  </a:cubicBezTo>
                  <a:cubicBezTo>
                    <a:pt x="60" y="14"/>
                    <a:pt x="61" y="14"/>
                    <a:pt x="63" y="14"/>
                  </a:cubicBezTo>
                  <a:cubicBezTo>
                    <a:pt x="64" y="14"/>
                    <a:pt x="65" y="14"/>
                    <a:pt x="67" y="14"/>
                  </a:cubicBezTo>
                  <a:cubicBezTo>
                    <a:pt x="82" y="16"/>
                    <a:pt x="95" y="24"/>
                    <a:pt x="103" y="38"/>
                  </a:cubicBezTo>
                  <a:cubicBezTo>
                    <a:pt x="111" y="52"/>
                    <a:pt x="111" y="70"/>
                    <a:pt x="103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Oval 9">
              <a:extLst>
                <a:ext uri="{FF2B5EF4-FFF2-40B4-BE49-F238E27FC236}">
                  <a16:creationId xmlns:a16="http://schemas.microsoft.com/office/drawing/2014/main" id="{FE99B1B5-888F-4E9E-8FEF-37B798EFD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1986"/>
              <a:ext cx="20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10">
              <a:extLst>
                <a:ext uri="{FF2B5EF4-FFF2-40B4-BE49-F238E27FC236}">
                  <a16:creationId xmlns:a16="http://schemas.microsoft.com/office/drawing/2014/main" id="{BBCEB319-9DB5-49B1-B936-0A6EF630A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" y="1666"/>
              <a:ext cx="86" cy="86"/>
            </a:xfrm>
            <a:custGeom>
              <a:avLst/>
              <a:gdLst>
                <a:gd name="T0" fmla="*/ 36 w 189"/>
                <a:gd name="T1" fmla="*/ 94 h 190"/>
                <a:gd name="T2" fmla="*/ 15 w 189"/>
                <a:gd name="T3" fmla="*/ 115 h 190"/>
                <a:gd name="T4" fmla="*/ 23 w 189"/>
                <a:gd name="T5" fmla="*/ 123 h 190"/>
                <a:gd name="T6" fmla="*/ 10 w 189"/>
                <a:gd name="T7" fmla="*/ 152 h 190"/>
                <a:gd name="T8" fmla="*/ 27 w 189"/>
                <a:gd name="T9" fmla="*/ 184 h 190"/>
                <a:gd name="T10" fmla="*/ 51 w 189"/>
                <a:gd name="T11" fmla="*/ 190 h 190"/>
                <a:gd name="T12" fmla="*/ 56 w 189"/>
                <a:gd name="T13" fmla="*/ 190 h 190"/>
                <a:gd name="T14" fmla="*/ 154 w 189"/>
                <a:gd name="T15" fmla="*/ 190 h 190"/>
                <a:gd name="T16" fmla="*/ 175 w 189"/>
                <a:gd name="T17" fmla="*/ 184 h 190"/>
                <a:gd name="T18" fmla="*/ 189 w 189"/>
                <a:gd name="T19" fmla="*/ 153 h 190"/>
                <a:gd name="T20" fmla="*/ 162 w 189"/>
                <a:gd name="T21" fmla="*/ 120 h 190"/>
                <a:gd name="T22" fmla="*/ 125 w 189"/>
                <a:gd name="T23" fmla="*/ 79 h 190"/>
                <a:gd name="T24" fmla="*/ 140 w 189"/>
                <a:gd name="T25" fmla="*/ 79 h 190"/>
                <a:gd name="T26" fmla="*/ 140 w 189"/>
                <a:gd name="T27" fmla="*/ 65 h 190"/>
                <a:gd name="T28" fmla="*/ 113 w 189"/>
                <a:gd name="T29" fmla="*/ 65 h 190"/>
                <a:gd name="T30" fmla="*/ 106 w 189"/>
                <a:gd name="T31" fmla="*/ 45 h 190"/>
                <a:gd name="T32" fmla="*/ 125 w 189"/>
                <a:gd name="T33" fmla="*/ 26 h 190"/>
                <a:gd name="T34" fmla="*/ 115 w 189"/>
                <a:gd name="T35" fmla="*/ 15 h 190"/>
                <a:gd name="T36" fmla="*/ 95 w 189"/>
                <a:gd name="T37" fmla="*/ 35 h 190"/>
                <a:gd name="T38" fmla="*/ 75 w 189"/>
                <a:gd name="T39" fmla="*/ 27 h 190"/>
                <a:gd name="T40" fmla="*/ 75 w 189"/>
                <a:gd name="T41" fmla="*/ 0 h 190"/>
                <a:gd name="T42" fmla="*/ 61 w 189"/>
                <a:gd name="T43" fmla="*/ 0 h 190"/>
                <a:gd name="T44" fmla="*/ 61 w 189"/>
                <a:gd name="T45" fmla="*/ 28 h 190"/>
                <a:gd name="T46" fmla="*/ 45 w 189"/>
                <a:gd name="T47" fmla="*/ 35 h 190"/>
                <a:gd name="T48" fmla="*/ 25 w 189"/>
                <a:gd name="T49" fmla="*/ 15 h 190"/>
                <a:gd name="T50" fmla="*/ 15 w 189"/>
                <a:gd name="T51" fmla="*/ 26 h 190"/>
                <a:gd name="T52" fmla="*/ 35 w 189"/>
                <a:gd name="T53" fmla="*/ 46 h 190"/>
                <a:gd name="T54" fmla="*/ 28 w 189"/>
                <a:gd name="T55" fmla="*/ 65 h 190"/>
                <a:gd name="T56" fmla="*/ 0 w 189"/>
                <a:gd name="T57" fmla="*/ 65 h 190"/>
                <a:gd name="T58" fmla="*/ 0 w 189"/>
                <a:gd name="T59" fmla="*/ 79 h 190"/>
                <a:gd name="T60" fmla="*/ 29 w 189"/>
                <a:gd name="T61" fmla="*/ 79 h 190"/>
                <a:gd name="T62" fmla="*/ 36 w 189"/>
                <a:gd name="T63" fmla="*/ 94 h 190"/>
                <a:gd name="T64" fmla="*/ 51 w 189"/>
                <a:gd name="T65" fmla="*/ 130 h 190"/>
                <a:gd name="T66" fmla="*/ 54 w 189"/>
                <a:gd name="T67" fmla="*/ 130 h 190"/>
                <a:gd name="T68" fmla="*/ 61 w 189"/>
                <a:gd name="T69" fmla="*/ 131 h 190"/>
                <a:gd name="T70" fmla="*/ 62 w 189"/>
                <a:gd name="T71" fmla="*/ 124 h 190"/>
                <a:gd name="T72" fmla="*/ 107 w 189"/>
                <a:gd name="T73" fmla="*/ 91 h 190"/>
                <a:gd name="T74" fmla="*/ 148 w 189"/>
                <a:gd name="T75" fmla="*/ 128 h 190"/>
                <a:gd name="T76" fmla="*/ 149 w 189"/>
                <a:gd name="T77" fmla="*/ 134 h 190"/>
                <a:gd name="T78" fmla="*/ 156 w 189"/>
                <a:gd name="T79" fmla="*/ 134 h 190"/>
                <a:gd name="T80" fmla="*/ 175 w 189"/>
                <a:gd name="T81" fmla="*/ 153 h 190"/>
                <a:gd name="T82" fmla="*/ 156 w 189"/>
                <a:gd name="T83" fmla="*/ 175 h 190"/>
                <a:gd name="T84" fmla="*/ 55 w 189"/>
                <a:gd name="T85" fmla="*/ 175 h 190"/>
                <a:gd name="T86" fmla="*/ 55 w 189"/>
                <a:gd name="T87" fmla="*/ 175 h 190"/>
                <a:gd name="T88" fmla="*/ 51 w 189"/>
                <a:gd name="T89" fmla="*/ 176 h 190"/>
                <a:gd name="T90" fmla="*/ 24 w 189"/>
                <a:gd name="T91" fmla="*/ 152 h 190"/>
                <a:gd name="T92" fmla="*/ 51 w 189"/>
                <a:gd name="T93" fmla="*/ 130 h 190"/>
                <a:gd name="T94" fmla="*/ 98 w 189"/>
                <a:gd name="T95" fmla="*/ 77 h 190"/>
                <a:gd name="T96" fmla="*/ 60 w 189"/>
                <a:gd name="T97" fmla="*/ 96 h 190"/>
                <a:gd name="T98" fmla="*/ 42 w 189"/>
                <a:gd name="T99" fmla="*/ 70 h 190"/>
                <a:gd name="T100" fmla="*/ 71 w 189"/>
                <a:gd name="T101" fmla="*/ 41 h 190"/>
                <a:gd name="T102" fmla="*/ 99 w 189"/>
                <a:gd name="T103" fmla="*/ 70 h 190"/>
                <a:gd name="T104" fmla="*/ 98 w 189"/>
                <a:gd name="T105" fmla="*/ 77 h 190"/>
                <a:gd name="T106" fmla="*/ 46 w 189"/>
                <a:gd name="T107" fmla="*/ 105 h 190"/>
                <a:gd name="T108" fmla="*/ 52 w 189"/>
                <a:gd name="T109" fmla="*/ 108 h 190"/>
                <a:gd name="T110" fmla="*/ 49 w 189"/>
                <a:gd name="T111" fmla="*/ 115 h 190"/>
                <a:gd name="T112" fmla="*/ 32 w 189"/>
                <a:gd name="T113" fmla="*/ 118 h 190"/>
                <a:gd name="T114" fmla="*/ 46 w 189"/>
                <a:gd name="T115" fmla="*/ 10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90">
                  <a:moveTo>
                    <a:pt x="36" y="94"/>
                  </a:moveTo>
                  <a:cubicBezTo>
                    <a:pt x="15" y="115"/>
                    <a:pt x="15" y="115"/>
                    <a:pt x="15" y="115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14" y="129"/>
                    <a:pt x="10" y="139"/>
                    <a:pt x="10" y="152"/>
                  </a:cubicBezTo>
                  <a:cubicBezTo>
                    <a:pt x="10" y="171"/>
                    <a:pt x="19" y="180"/>
                    <a:pt x="27" y="184"/>
                  </a:cubicBezTo>
                  <a:cubicBezTo>
                    <a:pt x="35" y="189"/>
                    <a:pt x="45" y="190"/>
                    <a:pt x="51" y="190"/>
                  </a:cubicBezTo>
                  <a:cubicBezTo>
                    <a:pt x="54" y="190"/>
                    <a:pt x="55" y="190"/>
                    <a:pt x="56" y="190"/>
                  </a:cubicBezTo>
                  <a:cubicBezTo>
                    <a:pt x="154" y="190"/>
                    <a:pt x="154" y="190"/>
                    <a:pt x="154" y="190"/>
                  </a:cubicBezTo>
                  <a:cubicBezTo>
                    <a:pt x="156" y="190"/>
                    <a:pt x="166" y="190"/>
                    <a:pt x="175" y="184"/>
                  </a:cubicBezTo>
                  <a:cubicBezTo>
                    <a:pt x="182" y="180"/>
                    <a:pt x="189" y="171"/>
                    <a:pt x="189" y="153"/>
                  </a:cubicBezTo>
                  <a:cubicBezTo>
                    <a:pt x="189" y="127"/>
                    <a:pt x="170" y="121"/>
                    <a:pt x="162" y="120"/>
                  </a:cubicBezTo>
                  <a:cubicBezTo>
                    <a:pt x="159" y="110"/>
                    <a:pt x="150" y="87"/>
                    <a:pt x="125" y="79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2" y="57"/>
                    <a:pt x="110" y="51"/>
                    <a:pt x="106" y="45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89" y="30"/>
                    <a:pt x="82" y="28"/>
                    <a:pt x="75" y="2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5" y="29"/>
                    <a:pt x="50" y="32"/>
                    <a:pt x="45" y="3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1" y="51"/>
                    <a:pt x="29" y="58"/>
                    <a:pt x="2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0" y="84"/>
                    <a:pt x="33" y="90"/>
                    <a:pt x="36" y="94"/>
                  </a:cubicBezTo>
                  <a:close/>
                  <a:moveTo>
                    <a:pt x="51" y="130"/>
                  </a:moveTo>
                  <a:cubicBezTo>
                    <a:pt x="53" y="130"/>
                    <a:pt x="54" y="130"/>
                    <a:pt x="54" y="130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2" y="122"/>
                    <a:pt x="67" y="91"/>
                    <a:pt x="107" y="91"/>
                  </a:cubicBezTo>
                  <a:cubicBezTo>
                    <a:pt x="143" y="91"/>
                    <a:pt x="148" y="126"/>
                    <a:pt x="148" y="128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62" y="134"/>
                    <a:pt x="175" y="136"/>
                    <a:pt x="175" y="153"/>
                  </a:cubicBezTo>
                  <a:cubicBezTo>
                    <a:pt x="175" y="173"/>
                    <a:pt x="163" y="175"/>
                    <a:pt x="156" y="175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4" y="175"/>
                    <a:pt x="53" y="176"/>
                    <a:pt x="51" y="176"/>
                  </a:cubicBezTo>
                  <a:cubicBezTo>
                    <a:pt x="39" y="176"/>
                    <a:pt x="24" y="172"/>
                    <a:pt x="24" y="152"/>
                  </a:cubicBezTo>
                  <a:cubicBezTo>
                    <a:pt x="24" y="134"/>
                    <a:pt x="38" y="130"/>
                    <a:pt x="51" y="130"/>
                  </a:cubicBezTo>
                  <a:close/>
                  <a:moveTo>
                    <a:pt x="98" y="77"/>
                  </a:moveTo>
                  <a:cubicBezTo>
                    <a:pt x="82" y="79"/>
                    <a:pt x="70" y="85"/>
                    <a:pt x="60" y="96"/>
                  </a:cubicBezTo>
                  <a:cubicBezTo>
                    <a:pt x="51" y="94"/>
                    <a:pt x="42" y="80"/>
                    <a:pt x="42" y="70"/>
                  </a:cubicBezTo>
                  <a:cubicBezTo>
                    <a:pt x="42" y="54"/>
                    <a:pt x="55" y="41"/>
                    <a:pt x="71" y="41"/>
                  </a:cubicBezTo>
                  <a:cubicBezTo>
                    <a:pt x="86" y="41"/>
                    <a:pt x="99" y="54"/>
                    <a:pt x="99" y="70"/>
                  </a:cubicBezTo>
                  <a:cubicBezTo>
                    <a:pt x="99" y="72"/>
                    <a:pt x="98" y="75"/>
                    <a:pt x="98" y="77"/>
                  </a:cubicBezTo>
                  <a:close/>
                  <a:moveTo>
                    <a:pt x="46" y="105"/>
                  </a:moveTo>
                  <a:cubicBezTo>
                    <a:pt x="48" y="106"/>
                    <a:pt x="50" y="107"/>
                    <a:pt x="52" y="108"/>
                  </a:cubicBezTo>
                  <a:cubicBezTo>
                    <a:pt x="51" y="111"/>
                    <a:pt x="50" y="113"/>
                    <a:pt x="49" y="115"/>
                  </a:cubicBezTo>
                  <a:cubicBezTo>
                    <a:pt x="43" y="115"/>
                    <a:pt x="37" y="116"/>
                    <a:pt x="32" y="118"/>
                  </a:cubicBezTo>
                  <a:lnTo>
                    <a:pt x="46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11">
              <a:extLst>
                <a:ext uri="{FF2B5EF4-FFF2-40B4-BE49-F238E27FC236}">
                  <a16:creationId xmlns:a16="http://schemas.microsoft.com/office/drawing/2014/main" id="{2270D54A-628E-4A8D-9F51-A1D4F2C21C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4" y="1801"/>
              <a:ext cx="50" cy="118"/>
            </a:xfrm>
            <a:custGeom>
              <a:avLst/>
              <a:gdLst>
                <a:gd name="T0" fmla="*/ 109 w 109"/>
                <a:gd name="T1" fmla="*/ 24 h 258"/>
                <a:gd name="T2" fmla="*/ 85 w 109"/>
                <a:gd name="T3" fmla="*/ 0 h 258"/>
                <a:gd name="T4" fmla="*/ 24 w 109"/>
                <a:gd name="T5" fmla="*/ 0 h 258"/>
                <a:gd name="T6" fmla="*/ 0 w 109"/>
                <a:gd name="T7" fmla="*/ 25 h 258"/>
                <a:gd name="T8" fmla="*/ 0 w 109"/>
                <a:gd name="T9" fmla="*/ 234 h 258"/>
                <a:gd name="T10" fmla="*/ 24 w 109"/>
                <a:gd name="T11" fmla="*/ 258 h 258"/>
                <a:gd name="T12" fmla="*/ 25 w 109"/>
                <a:gd name="T13" fmla="*/ 258 h 258"/>
                <a:gd name="T14" fmla="*/ 85 w 109"/>
                <a:gd name="T15" fmla="*/ 258 h 258"/>
                <a:gd name="T16" fmla="*/ 109 w 109"/>
                <a:gd name="T17" fmla="*/ 234 h 258"/>
                <a:gd name="T18" fmla="*/ 109 w 109"/>
                <a:gd name="T19" fmla="*/ 24 h 258"/>
                <a:gd name="T20" fmla="*/ 85 w 109"/>
                <a:gd name="T21" fmla="*/ 245 h 258"/>
                <a:gd name="T22" fmla="*/ 24 w 109"/>
                <a:gd name="T23" fmla="*/ 245 h 258"/>
                <a:gd name="T24" fmla="*/ 13 w 109"/>
                <a:gd name="T25" fmla="*/ 234 h 258"/>
                <a:gd name="T26" fmla="*/ 13 w 109"/>
                <a:gd name="T27" fmla="*/ 25 h 258"/>
                <a:gd name="T28" fmla="*/ 24 w 109"/>
                <a:gd name="T29" fmla="*/ 13 h 258"/>
                <a:gd name="T30" fmla="*/ 83 w 109"/>
                <a:gd name="T31" fmla="*/ 13 h 258"/>
                <a:gd name="T32" fmla="*/ 85 w 109"/>
                <a:gd name="T33" fmla="*/ 13 h 258"/>
                <a:gd name="T34" fmla="*/ 96 w 109"/>
                <a:gd name="T35" fmla="*/ 24 h 258"/>
                <a:gd name="T36" fmla="*/ 97 w 109"/>
                <a:gd name="T37" fmla="*/ 234 h 258"/>
                <a:gd name="T38" fmla="*/ 85 w 109"/>
                <a:gd name="T39" fmla="*/ 24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258">
                  <a:moveTo>
                    <a:pt x="109" y="24"/>
                  </a:moveTo>
                  <a:cubicBezTo>
                    <a:pt x="109" y="11"/>
                    <a:pt x="98" y="0"/>
                    <a:pt x="8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0"/>
                    <a:pt x="0" y="11"/>
                    <a:pt x="0" y="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48"/>
                    <a:pt x="11" y="258"/>
                    <a:pt x="24" y="258"/>
                  </a:cubicBezTo>
                  <a:cubicBezTo>
                    <a:pt x="25" y="258"/>
                    <a:pt x="25" y="258"/>
                    <a:pt x="25" y="258"/>
                  </a:cubicBezTo>
                  <a:cubicBezTo>
                    <a:pt x="85" y="258"/>
                    <a:pt x="85" y="258"/>
                    <a:pt x="85" y="258"/>
                  </a:cubicBezTo>
                  <a:cubicBezTo>
                    <a:pt x="99" y="258"/>
                    <a:pt x="109" y="247"/>
                    <a:pt x="109" y="234"/>
                  </a:cubicBezTo>
                  <a:lnTo>
                    <a:pt x="109" y="24"/>
                  </a:lnTo>
                  <a:close/>
                  <a:moveTo>
                    <a:pt x="85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18" y="245"/>
                    <a:pt x="13" y="240"/>
                    <a:pt x="13" y="2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1" y="13"/>
                    <a:pt x="96" y="18"/>
                    <a:pt x="96" y="24"/>
                  </a:cubicBezTo>
                  <a:cubicBezTo>
                    <a:pt x="97" y="234"/>
                    <a:pt x="97" y="234"/>
                    <a:pt x="97" y="234"/>
                  </a:cubicBezTo>
                  <a:cubicBezTo>
                    <a:pt x="97" y="240"/>
                    <a:pt x="91" y="245"/>
                    <a:pt x="85" y="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12">
              <a:extLst>
                <a:ext uri="{FF2B5EF4-FFF2-40B4-BE49-F238E27FC236}">
                  <a16:creationId xmlns:a16="http://schemas.microsoft.com/office/drawing/2014/main" id="{6A9F1671-8032-4B32-9C7E-C318DA983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" y="1847"/>
              <a:ext cx="27" cy="26"/>
            </a:xfrm>
            <a:custGeom>
              <a:avLst/>
              <a:gdLst>
                <a:gd name="T0" fmla="*/ 30 w 59"/>
                <a:gd name="T1" fmla="*/ 0 h 58"/>
                <a:gd name="T2" fmla="*/ 29 w 59"/>
                <a:gd name="T3" fmla="*/ 0 h 58"/>
                <a:gd name="T4" fmla="*/ 1 w 59"/>
                <a:gd name="T5" fmla="*/ 29 h 58"/>
                <a:gd name="T6" fmla="*/ 30 w 59"/>
                <a:gd name="T7" fmla="*/ 58 h 58"/>
                <a:gd name="T8" fmla="*/ 30 w 59"/>
                <a:gd name="T9" fmla="*/ 58 h 58"/>
                <a:gd name="T10" fmla="*/ 59 w 59"/>
                <a:gd name="T11" fmla="*/ 29 h 58"/>
                <a:gd name="T12" fmla="*/ 30 w 59"/>
                <a:gd name="T13" fmla="*/ 0 h 58"/>
                <a:gd name="T14" fmla="*/ 41 w 59"/>
                <a:gd name="T15" fmla="*/ 41 h 58"/>
                <a:gd name="T16" fmla="*/ 30 w 59"/>
                <a:gd name="T17" fmla="*/ 45 h 58"/>
                <a:gd name="T18" fmla="*/ 13 w 59"/>
                <a:gd name="T19" fmla="*/ 29 h 58"/>
                <a:gd name="T20" fmla="*/ 18 w 59"/>
                <a:gd name="T21" fmla="*/ 18 h 58"/>
                <a:gd name="T22" fmla="*/ 30 w 59"/>
                <a:gd name="T23" fmla="*/ 13 h 58"/>
                <a:gd name="T24" fmla="*/ 30 w 59"/>
                <a:gd name="T25" fmla="*/ 13 h 58"/>
                <a:gd name="T26" fmla="*/ 46 w 59"/>
                <a:gd name="T27" fmla="*/ 29 h 58"/>
                <a:gd name="T28" fmla="*/ 41 w 59"/>
                <a:gd name="T29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13" y="0"/>
                    <a:pt x="0" y="13"/>
                    <a:pt x="1" y="29"/>
                  </a:cubicBezTo>
                  <a:cubicBezTo>
                    <a:pt x="1" y="45"/>
                    <a:pt x="14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1" y="41"/>
                  </a:moveTo>
                  <a:cubicBezTo>
                    <a:pt x="38" y="44"/>
                    <a:pt x="34" y="45"/>
                    <a:pt x="30" y="45"/>
                  </a:cubicBezTo>
                  <a:cubicBezTo>
                    <a:pt x="21" y="45"/>
                    <a:pt x="13" y="38"/>
                    <a:pt x="13" y="29"/>
                  </a:cubicBezTo>
                  <a:cubicBezTo>
                    <a:pt x="13" y="25"/>
                    <a:pt x="15" y="21"/>
                    <a:pt x="18" y="18"/>
                  </a:cubicBezTo>
                  <a:cubicBezTo>
                    <a:pt x="21" y="15"/>
                    <a:pt x="25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8" y="13"/>
                    <a:pt x="46" y="20"/>
                    <a:pt x="46" y="29"/>
                  </a:cubicBezTo>
                  <a:cubicBezTo>
                    <a:pt x="46" y="34"/>
                    <a:pt x="44" y="38"/>
                    <a:pt x="41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78473DBC-F187-46DF-89F4-4B047467B9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" y="1815"/>
              <a:ext cx="26" cy="26"/>
            </a:xfrm>
            <a:custGeom>
              <a:avLst/>
              <a:gdLst>
                <a:gd name="T0" fmla="*/ 29 w 58"/>
                <a:gd name="T1" fmla="*/ 58 h 58"/>
                <a:gd name="T2" fmla="*/ 29 w 58"/>
                <a:gd name="T3" fmla="*/ 58 h 58"/>
                <a:gd name="T4" fmla="*/ 58 w 58"/>
                <a:gd name="T5" fmla="*/ 29 h 58"/>
                <a:gd name="T6" fmla="*/ 29 w 58"/>
                <a:gd name="T7" fmla="*/ 0 h 58"/>
                <a:gd name="T8" fmla="*/ 29 w 58"/>
                <a:gd name="T9" fmla="*/ 0 h 58"/>
                <a:gd name="T10" fmla="*/ 0 w 58"/>
                <a:gd name="T11" fmla="*/ 29 h 58"/>
                <a:gd name="T12" fmla="*/ 29 w 58"/>
                <a:gd name="T13" fmla="*/ 58 h 58"/>
                <a:gd name="T14" fmla="*/ 18 w 58"/>
                <a:gd name="T15" fmla="*/ 18 h 58"/>
                <a:gd name="T16" fmla="*/ 29 w 58"/>
                <a:gd name="T17" fmla="*/ 13 h 58"/>
                <a:gd name="T18" fmla="*/ 29 w 58"/>
                <a:gd name="T19" fmla="*/ 13 h 58"/>
                <a:gd name="T20" fmla="*/ 46 w 58"/>
                <a:gd name="T21" fmla="*/ 29 h 58"/>
                <a:gd name="T22" fmla="*/ 41 w 58"/>
                <a:gd name="T23" fmla="*/ 41 h 58"/>
                <a:gd name="T24" fmla="*/ 29 w 58"/>
                <a:gd name="T25" fmla="*/ 45 h 58"/>
                <a:gd name="T26" fmla="*/ 13 w 58"/>
                <a:gd name="T27" fmla="*/ 29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29" y="58"/>
                    <a:pt x="29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18" y="18"/>
                  </a:moveTo>
                  <a:cubicBezTo>
                    <a:pt x="21" y="15"/>
                    <a:pt x="25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8" y="13"/>
                    <a:pt x="45" y="20"/>
                    <a:pt x="46" y="29"/>
                  </a:cubicBezTo>
                  <a:cubicBezTo>
                    <a:pt x="46" y="34"/>
                    <a:pt x="44" y="38"/>
                    <a:pt x="41" y="41"/>
                  </a:cubicBezTo>
                  <a:cubicBezTo>
                    <a:pt x="38" y="44"/>
                    <a:pt x="34" y="45"/>
                    <a:pt x="29" y="45"/>
                  </a:cubicBezTo>
                  <a:cubicBezTo>
                    <a:pt x="21" y="45"/>
                    <a:pt x="13" y="38"/>
                    <a:pt x="13" y="29"/>
                  </a:cubicBezTo>
                  <a:cubicBezTo>
                    <a:pt x="13" y="25"/>
                    <a:pt x="15" y="21"/>
                    <a:pt x="1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81499756-772F-4128-BA7A-EA95A85FF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879"/>
              <a:ext cx="27" cy="26"/>
            </a:xfrm>
            <a:custGeom>
              <a:avLst/>
              <a:gdLst>
                <a:gd name="T0" fmla="*/ 30 w 59"/>
                <a:gd name="T1" fmla="*/ 0 h 58"/>
                <a:gd name="T2" fmla="*/ 29 w 59"/>
                <a:gd name="T3" fmla="*/ 0 h 58"/>
                <a:gd name="T4" fmla="*/ 1 w 59"/>
                <a:gd name="T5" fmla="*/ 29 h 58"/>
                <a:gd name="T6" fmla="*/ 30 w 59"/>
                <a:gd name="T7" fmla="*/ 58 h 58"/>
                <a:gd name="T8" fmla="*/ 30 w 59"/>
                <a:gd name="T9" fmla="*/ 58 h 58"/>
                <a:gd name="T10" fmla="*/ 59 w 59"/>
                <a:gd name="T11" fmla="*/ 29 h 58"/>
                <a:gd name="T12" fmla="*/ 30 w 59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13" y="0"/>
                    <a:pt x="0" y="13"/>
                    <a:pt x="1" y="29"/>
                  </a:cubicBezTo>
                  <a:cubicBezTo>
                    <a:pt x="1" y="45"/>
                    <a:pt x="14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F699A5A8-A7E4-4578-8443-74BF64EFB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769"/>
              <a:ext cx="184" cy="88"/>
            </a:xfrm>
            <a:custGeom>
              <a:avLst/>
              <a:gdLst>
                <a:gd name="T0" fmla="*/ 203 w 406"/>
                <a:gd name="T1" fmla="*/ 0 h 193"/>
                <a:gd name="T2" fmla="*/ 14 w 406"/>
                <a:gd name="T3" fmla="*/ 156 h 193"/>
                <a:gd name="T4" fmla="*/ 0 w 406"/>
                <a:gd name="T5" fmla="*/ 155 h 193"/>
                <a:gd name="T6" fmla="*/ 17 w 406"/>
                <a:gd name="T7" fmla="*/ 193 h 193"/>
                <a:gd name="T8" fmla="*/ 42 w 406"/>
                <a:gd name="T9" fmla="*/ 159 h 193"/>
                <a:gd name="T10" fmla="*/ 28 w 406"/>
                <a:gd name="T11" fmla="*/ 157 h 193"/>
                <a:gd name="T12" fmla="*/ 203 w 406"/>
                <a:gd name="T13" fmla="*/ 14 h 193"/>
                <a:gd name="T14" fmla="*/ 378 w 406"/>
                <a:gd name="T15" fmla="*/ 157 h 193"/>
                <a:gd name="T16" fmla="*/ 364 w 406"/>
                <a:gd name="T17" fmla="*/ 159 h 193"/>
                <a:gd name="T18" fmla="*/ 389 w 406"/>
                <a:gd name="T19" fmla="*/ 193 h 193"/>
                <a:gd name="T20" fmla="*/ 406 w 406"/>
                <a:gd name="T21" fmla="*/ 155 h 193"/>
                <a:gd name="T22" fmla="*/ 392 w 406"/>
                <a:gd name="T23" fmla="*/ 156 h 193"/>
                <a:gd name="T24" fmla="*/ 203 w 406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93">
                  <a:moveTo>
                    <a:pt x="203" y="0"/>
                  </a:moveTo>
                  <a:cubicBezTo>
                    <a:pt x="110" y="0"/>
                    <a:pt x="31" y="65"/>
                    <a:pt x="14" y="15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17" y="193"/>
                    <a:pt x="17" y="193"/>
                    <a:pt x="17" y="193"/>
                  </a:cubicBezTo>
                  <a:cubicBezTo>
                    <a:pt x="42" y="159"/>
                    <a:pt x="42" y="159"/>
                    <a:pt x="42" y="159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44" y="74"/>
                    <a:pt x="117" y="14"/>
                    <a:pt x="203" y="14"/>
                  </a:cubicBezTo>
                  <a:cubicBezTo>
                    <a:pt x="289" y="14"/>
                    <a:pt x="361" y="74"/>
                    <a:pt x="378" y="157"/>
                  </a:cubicBezTo>
                  <a:cubicBezTo>
                    <a:pt x="364" y="159"/>
                    <a:pt x="364" y="159"/>
                    <a:pt x="364" y="159"/>
                  </a:cubicBezTo>
                  <a:cubicBezTo>
                    <a:pt x="389" y="193"/>
                    <a:pt x="389" y="193"/>
                    <a:pt x="389" y="193"/>
                  </a:cubicBezTo>
                  <a:cubicBezTo>
                    <a:pt x="406" y="155"/>
                    <a:pt x="406" y="155"/>
                    <a:pt x="406" y="155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75" y="65"/>
                    <a:pt x="296" y="0"/>
                    <a:pt x="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4B45DB79-A7B2-47CE-9936-A6A03C859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864"/>
              <a:ext cx="184" cy="87"/>
            </a:xfrm>
            <a:custGeom>
              <a:avLst/>
              <a:gdLst>
                <a:gd name="T0" fmla="*/ 389 w 406"/>
                <a:gd name="T1" fmla="*/ 0 h 192"/>
                <a:gd name="T2" fmla="*/ 364 w 406"/>
                <a:gd name="T3" fmla="*/ 34 h 192"/>
                <a:gd name="T4" fmla="*/ 378 w 406"/>
                <a:gd name="T5" fmla="*/ 35 h 192"/>
                <a:gd name="T6" fmla="*/ 203 w 406"/>
                <a:gd name="T7" fmla="*/ 178 h 192"/>
                <a:gd name="T8" fmla="*/ 28 w 406"/>
                <a:gd name="T9" fmla="*/ 35 h 192"/>
                <a:gd name="T10" fmla="*/ 42 w 406"/>
                <a:gd name="T11" fmla="*/ 34 h 192"/>
                <a:gd name="T12" fmla="*/ 17 w 406"/>
                <a:gd name="T13" fmla="*/ 0 h 192"/>
                <a:gd name="T14" fmla="*/ 0 w 406"/>
                <a:gd name="T15" fmla="*/ 38 h 192"/>
                <a:gd name="T16" fmla="*/ 14 w 406"/>
                <a:gd name="T17" fmla="*/ 37 h 192"/>
                <a:gd name="T18" fmla="*/ 203 w 406"/>
                <a:gd name="T19" fmla="*/ 192 h 192"/>
                <a:gd name="T20" fmla="*/ 392 w 406"/>
                <a:gd name="T21" fmla="*/ 37 h 192"/>
                <a:gd name="T22" fmla="*/ 406 w 406"/>
                <a:gd name="T23" fmla="*/ 38 h 192"/>
                <a:gd name="T24" fmla="*/ 389 w 406"/>
                <a:gd name="T2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92">
                  <a:moveTo>
                    <a:pt x="389" y="0"/>
                  </a:moveTo>
                  <a:cubicBezTo>
                    <a:pt x="364" y="34"/>
                    <a:pt x="364" y="34"/>
                    <a:pt x="364" y="34"/>
                  </a:cubicBezTo>
                  <a:cubicBezTo>
                    <a:pt x="378" y="35"/>
                    <a:pt x="378" y="35"/>
                    <a:pt x="378" y="35"/>
                  </a:cubicBezTo>
                  <a:cubicBezTo>
                    <a:pt x="361" y="119"/>
                    <a:pt x="289" y="178"/>
                    <a:pt x="203" y="178"/>
                  </a:cubicBezTo>
                  <a:cubicBezTo>
                    <a:pt x="117" y="178"/>
                    <a:pt x="44" y="119"/>
                    <a:pt x="28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31" y="127"/>
                    <a:pt x="110" y="192"/>
                    <a:pt x="203" y="192"/>
                  </a:cubicBezTo>
                  <a:cubicBezTo>
                    <a:pt x="296" y="192"/>
                    <a:pt x="375" y="127"/>
                    <a:pt x="392" y="37"/>
                  </a:cubicBezTo>
                  <a:cubicBezTo>
                    <a:pt x="406" y="38"/>
                    <a:pt x="406" y="38"/>
                    <a:pt x="406" y="38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19DD3F6D-C3B6-49E9-A2DF-5C9D5E472B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5" y="1872"/>
              <a:ext cx="65" cy="108"/>
            </a:xfrm>
            <a:custGeom>
              <a:avLst/>
              <a:gdLst>
                <a:gd name="T0" fmla="*/ 64 w 65"/>
                <a:gd name="T1" fmla="*/ 7 h 108"/>
                <a:gd name="T2" fmla="*/ 63 w 65"/>
                <a:gd name="T3" fmla="*/ 4 h 108"/>
                <a:gd name="T4" fmla="*/ 60 w 65"/>
                <a:gd name="T5" fmla="*/ 2 h 108"/>
                <a:gd name="T6" fmla="*/ 57 w 65"/>
                <a:gd name="T7" fmla="*/ 1 h 108"/>
                <a:gd name="T8" fmla="*/ 54 w 65"/>
                <a:gd name="T9" fmla="*/ 0 h 108"/>
                <a:gd name="T10" fmla="*/ 11 w 65"/>
                <a:gd name="T11" fmla="*/ 0 h 108"/>
                <a:gd name="T12" fmla="*/ 9 w 65"/>
                <a:gd name="T13" fmla="*/ 1 h 108"/>
                <a:gd name="T14" fmla="*/ 6 w 65"/>
                <a:gd name="T15" fmla="*/ 2 h 108"/>
                <a:gd name="T16" fmla="*/ 3 w 65"/>
                <a:gd name="T17" fmla="*/ 3 h 108"/>
                <a:gd name="T18" fmla="*/ 1 w 65"/>
                <a:gd name="T19" fmla="*/ 6 h 108"/>
                <a:gd name="T20" fmla="*/ 0 w 65"/>
                <a:gd name="T21" fmla="*/ 10 h 108"/>
                <a:gd name="T22" fmla="*/ 0 w 65"/>
                <a:gd name="T23" fmla="*/ 97 h 108"/>
                <a:gd name="T24" fmla="*/ 0 w 65"/>
                <a:gd name="T25" fmla="*/ 99 h 108"/>
                <a:gd name="T26" fmla="*/ 1 w 65"/>
                <a:gd name="T27" fmla="*/ 102 h 108"/>
                <a:gd name="T28" fmla="*/ 2 w 65"/>
                <a:gd name="T29" fmla="*/ 104 h 108"/>
                <a:gd name="T30" fmla="*/ 6 w 65"/>
                <a:gd name="T31" fmla="*/ 107 h 108"/>
                <a:gd name="T32" fmla="*/ 9 w 65"/>
                <a:gd name="T33" fmla="*/ 108 h 108"/>
                <a:gd name="T34" fmla="*/ 54 w 65"/>
                <a:gd name="T35" fmla="*/ 108 h 108"/>
                <a:gd name="T36" fmla="*/ 55 w 65"/>
                <a:gd name="T37" fmla="*/ 108 h 108"/>
                <a:gd name="T38" fmla="*/ 59 w 65"/>
                <a:gd name="T39" fmla="*/ 107 h 108"/>
                <a:gd name="T40" fmla="*/ 62 w 65"/>
                <a:gd name="T41" fmla="*/ 106 h 108"/>
                <a:gd name="T42" fmla="*/ 65 w 65"/>
                <a:gd name="T43" fmla="*/ 102 h 108"/>
                <a:gd name="T44" fmla="*/ 65 w 65"/>
                <a:gd name="T45" fmla="*/ 99 h 108"/>
                <a:gd name="T46" fmla="*/ 65 w 65"/>
                <a:gd name="T47" fmla="*/ 12 h 108"/>
                <a:gd name="T48" fmla="*/ 65 w 65"/>
                <a:gd name="T49" fmla="*/ 10 h 108"/>
                <a:gd name="T50" fmla="*/ 64 w 65"/>
                <a:gd name="T51" fmla="*/ 7 h 108"/>
                <a:gd name="T52" fmla="*/ 58 w 65"/>
                <a:gd name="T53" fmla="*/ 97 h 108"/>
                <a:gd name="T54" fmla="*/ 57 w 65"/>
                <a:gd name="T55" fmla="*/ 99 h 108"/>
                <a:gd name="T56" fmla="*/ 55 w 65"/>
                <a:gd name="T57" fmla="*/ 101 h 108"/>
                <a:gd name="T58" fmla="*/ 11 w 65"/>
                <a:gd name="T59" fmla="*/ 101 h 108"/>
                <a:gd name="T60" fmla="*/ 10 w 65"/>
                <a:gd name="T61" fmla="*/ 101 h 108"/>
                <a:gd name="T62" fmla="*/ 8 w 65"/>
                <a:gd name="T63" fmla="*/ 100 h 108"/>
                <a:gd name="T64" fmla="*/ 7 w 65"/>
                <a:gd name="T65" fmla="*/ 98 h 108"/>
                <a:gd name="T66" fmla="*/ 7 w 65"/>
                <a:gd name="T67" fmla="*/ 12 h 108"/>
                <a:gd name="T68" fmla="*/ 7 w 65"/>
                <a:gd name="T69" fmla="*/ 12 h 108"/>
                <a:gd name="T70" fmla="*/ 8 w 65"/>
                <a:gd name="T71" fmla="*/ 9 h 108"/>
                <a:gd name="T72" fmla="*/ 10 w 65"/>
                <a:gd name="T73" fmla="*/ 8 h 108"/>
                <a:gd name="T74" fmla="*/ 54 w 65"/>
                <a:gd name="T75" fmla="*/ 8 h 108"/>
                <a:gd name="T76" fmla="*/ 55 w 65"/>
                <a:gd name="T77" fmla="*/ 8 h 108"/>
                <a:gd name="T78" fmla="*/ 57 w 65"/>
                <a:gd name="T79" fmla="*/ 9 h 108"/>
                <a:gd name="T80" fmla="*/ 57 w 65"/>
                <a:gd name="T81" fmla="*/ 10 h 108"/>
                <a:gd name="T82" fmla="*/ 58 w 65"/>
                <a:gd name="T83" fmla="*/ 9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" h="108">
                  <a:moveTo>
                    <a:pt x="64" y="7"/>
                  </a:moveTo>
                  <a:lnTo>
                    <a:pt x="63" y="4"/>
                  </a:lnTo>
                  <a:lnTo>
                    <a:pt x="60" y="2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54" y="108"/>
                  </a:lnTo>
                  <a:lnTo>
                    <a:pt x="55" y="108"/>
                  </a:lnTo>
                  <a:lnTo>
                    <a:pt x="59" y="107"/>
                  </a:lnTo>
                  <a:lnTo>
                    <a:pt x="62" y="106"/>
                  </a:lnTo>
                  <a:lnTo>
                    <a:pt x="65" y="102"/>
                  </a:lnTo>
                  <a:lnTo>
                    <a:pt x="65" y="99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64" y="7"/>
                  </a:lnTo>
                  <a:close/>
                  <a:moveTo>
                    <a:pt x="58" y="97"/>
                  </a:moveTo>
                  <a:lnTo>
                    <a:pt x="57" y="99"/>
                  </a:lnTo>
                  <a:lnTo>
                    <a:pt x="55" y="101"/>
                  </a:lnTo>
                  <a:lnTo>
                    <a:pt x="11" y="101"/>
                  </a:lnTo>
                  <a:lnTo>
                    <a:pt x="10" y="101"/>
                  </a:lnTo>
                  <a:lnTo>
                    <a:pt x="8" y="100"/>
                  </a:lnTo>
                  <a:lnTo>
                    <a:pt x="7" y="9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9"/>
                  </a:lnTo>
                  <a:lnTo>
                    <a:pt x="10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7BC05094-7710-4B8D-83F5-7180E2934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1956"/>
              <a:ext cx="9" cy="10"/>
            </a:xfrm>
            <a:custGeom>
              <a:avLst/>
              <a:gdLst>
                <a:gd name="T0" fmla="*/ 8 w 9"/>
                <a:gd name="T1" fmla="*/ 2 h 10"/>
                <a:gd name="T2" fmla="*/ 7 w 9"/>
                <a:gd name="T3" fmla="*/ 0 h 10"/>
                <a:gd name="T4" fmla="*/ 4 w 9"/>
                <a:gd name="T5" fmla="*/ 0 h 10"/>
                <a:gd name="T6" fmla="*/ 3 w 9"/>
                <a:gd name="T7" fmla="*/ 0 h 10"/>
                <a:gd name="T8" fmla="*/ 2 w 9"/>
                <a:gd name="T9" fmla="*/ 1 h 10"/>
                <a:gd name="T10" fmla="*/ 1 w 9"/>
                <a:gd name="T11" fmla="*/ 2 h 10"/>
                <a:gd name="T12" fmla="*/ 0 w 9"/>
                <a:gd name="T13" fmla="*/ 3 h 10"/>
                <a:gd name="T14" fmla="*/ 0 w 9"/>
                <a:gd name="T15" fmla="*/ 5 h 10"/>
                <a:gd name="T16" fmla="*/ 0 w 9"/>
                <a:gd name="T17" fmla="*/ 5 h 10"/>
                <a:gd name="T18" fmla="*/ 0 w 9"/>
                <a:gd name="T19" fmla="*/ 7 h 10"/>
                <a:gd name="T20" fmla="*/ 2 w 9"/>
                <a:gd name="T21" fmla="*/ 9 h 10"/>
                <a:gd name="T22" fmla="*/ 5 w 9"/>
                <a:gd name="T23" fmla="*/ 10 h 10"/>
                <a:gd name="T24" fmla="*/ 6 w 9"/>
                <a:gd name="T25" fmla="*/ 9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3 h 10"/>
                <a:gd name="T34" fmla="*/ 8 w 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0">
                  <a:moveTo>
                    <a:pt x="8" y="2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10"/>
                  </a:lnTo>
                  <a:lnTo>
                    <a:pt x="6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3" name="Freeform 5">
            <a:extLst>
              <a:ext uri="{FF2B5EF4-FFF2-40B4-BE49-F238E27FC236}">
                <a16:creationId xmlns:a16="http://schemas.microsoft.com/office/drawing/2014/main" id="{CC25986E-0C65-43CD-9CD1-04F13169C863}"/>
              </a:ext>
            </a:extLst>
          </p:cNvPr>
          <p:cNvSpPr>
            <a:spLocks/>
          </p:cNvSpPr>
          <p:nvPr/>
        </p:nvSpPr>
        <p:spPr bwMode="auto">
          <a:xfrm>
            <a:off x="755602" y="3441075"/>
            <a:ext cx="418200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4" name="Freeform 6">
            <a:extLst>
              <a:ext uri="{FF2B5EF4-FFF2-40B4-BE49-F238E27FC236}">
                <a16:creationId xmlns:a16="http://schemas.microsoft.com/office/drawing/2014/main" id="{E361584C-3A94-4454-A12D-F5A86E3B2B35}"/>
              </a:ext>
            </a:extLst>
          </p:cNvPr>
          <p:cNvSpPr>
            <a:spLocks/>
          </p:cNvSpPr>
          <p:nvPr/>
        </p:nvSpPr>
        <p:spPr bwMode="auto">
          <a:xfrm>
            <a:off x="3300032" y="3441075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6" name="Freeform 7">
            <a:extLst>
              <a:ext uri="{FF2B5EF4-FFF2-40B4-BE49-F238E27FC236}">
                <a16:creationId xmlns:a16="http://schemas.microsoft.com/office/drawing/2014/main" id="{6AE8773B-D50A-4DA7-A03B-49415E360C42}"/>
              </a:ext>
            </a:extLst>
          </p:cNvPr>
          <p:cNvSpPr>
            <a:spLocks/>
          </p:cNvSpPr>
          <p:nvPr/>
        </p:nvSpPr>
        <p:spPr bwMode="auto">
          <a:xfrm>
            <a:off x="4573020" y="3441075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6" name="Freeform 8">
            <a:extLst>
              <a:ext uri="{FF2B5EF4-FFF2-40B4-BE49-F238E27FC236}">
                <a16:creationId xmlns:a16="http://schemas.microsoft.com/office/drawing/2014/main" id="{6BF16523-AB08-4351-95DE-17A1973E9E02}"/>
              </a:ext>
            </a:extLst>
          </p:cNvPr>
          <p:cNvSpPr>
            <a:spLocks/>
          </p:cNvSpPr>
          <p:nvPr/>
        </p:nvSpPr>
        <p:spPr bwMode="auto">
          <a:xfrm>
            <a:off x="5846008" y="3441075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7" name="Freeform 9">
            <a:extLst>
              <a:ext uri="{FF2B5EF4-FFF2-40B4-BE49-F238E27FC236}">
                <a16:creationId xmlns:a16="http://schemas.microsoft.com/office/drawing/2014/main" id="{2732FA68-1639-4E34-B523-39312C1DDD18}"/>
              </a:ext>
            </a:extLst>
          </p:cNvPr>
          <p:cNvSpPr>
            <a:spLocks/>
          </p:cNvSpPr>
          <p:nvPr/>
        </p:nvSpPr>
        <p:spPr bwMode="auto">
          <a:xfrm>
            <a:off x="7119038" y="3441076"/>
            <a:ext cx="421206" cy="243820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8" name="Freeform 10">
            <a:extLst>
              <a:ext uri="{FF2B5EF4-FFF2-40B4-BE49-F238E27FC236}">
                <a16:creationId xmlns:a16="http://schemas.microsoft.com/office/drawing/2014/main" id="{AECCD8B5-5FD0-4CF1-B759-35E706796E0F}"/>
              </a:ext>
            </a:extLst>
          </p:cNvPr>
          <p:cNvSpPr>
            <a:spLocks/>
          </p:cNvSpPr>
          <p:nvPr/>
        </p:nvSpPr>
        <p:spPr bwMode="auto">
          <a:xfrm>
            <a:off x="8393571" y="3441075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0" name="Freeform 12">
            <a:extLst>
              <a:ext uri="{FF2B5EF4-FFF2-40B4-BE49-F238E27FC236}">
                <a16:creationId xmlns:a16="http://schemas.microsoft.com/office/drawing/2014/main" id="{62FC60DF-340E-41C9-90D5-D4127B4205DD}"/>
              </a:ext>
            </a:extLst>
          </p:cNvPr>
          <p:cNvSpPr>
            <a:spLocks/>
          </p:cNvSpPr>
          <p:nvPr/>
        </p:nvSpPr>
        <p:spPr bwMode="auto">
          <a:xfrm>
            <a:off x="10937961" y="3441075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1" name="Freeform 13">
            <a:extLst>
              <a:ext uri="{FF2B5EF4-FFF2-40B4-BE49-F238E27FC236}">
                <a16:creationId xmlns:a16="http://schemas.microsoft.com/office/drawing/2014/main" id="{88003C5B-AA24-4AC7-9E48-D54A22BABD06}"/>
              </a:ext>
            </a:extLst>
          </p:cNvPr>
          <p:cNvSpPr>
            <a:spLocks/>
          </p:cNvSpPr>
          <p:nvPr/>
        </p:nvSpPr>
        <p:spPr bwMode="auto">
          <a:xfrm>
            <a:off x="755602" y="3806201"/>
            <a:ext cx="418200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2" name="Freeform 14">
            <a:extLst>
              <a:ext uri="{FF2B5EF4-FFF2-40B4-BE49-F238E27FC236}">
                <a16:creationId xmlns:a16="http://schemas.microsoft.com/office/drawing/2014/main" id="{019ADD47-06A1-4E7E-9C7E-1A5434664E79}"/>
              </a:ext>
            </a:extLst>
          </p:cNvPr>
          <p:cNvSpPr>
            <a:spLocks/>
          </p:cNvSpPr>
          <p:nvPr/>
        </p:nvSpPr>
        <p:spPr bwMode="auto">
          <a:xfrm>
            <a:off x="3300032" y="3806201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3" name="Freeform 15">
            <a:extLst>
              <a:ext uri="{FF2B5EF4-FFF2-40B4-BE49-F238E27FC236}">
                <a16:creationId xmlns:a16="http://schemas.microsoft.com/office/drawing/2014/main" id="{C00600C2-07A9-4B51-A332-41BE49CF940B}"/>
              </a:ext>
            </a:extLst>
          </p:cNvPr>
          <p:cNvSpPr>
            <a:spLocks/>
          </p:cNvSpPr>
          <p:nvPr/>
        </p:nvSpPr>
        <p:spPr bwMode="auto">
          <a:xfrm>
            <a:off x="4573020" y="3806201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4" name="Freeform 16">
            <a:extLst>
              <a:ext uri="{FF2B5EF4-FFF2-40B4-BE49-F238E27FC236}">
                <a16:creationId xmlns:a16="http://schemas.microsoft.com/office/drawing/2014/main" id="{791167DD-D093-4B76-805D-0BED1AEB5050}"/>
              </a:ext>
            </a:extLst>
          </p:cNvPr>
          <p:cNvSpPr>
            <a:spLocks/>
          </p:cNvSpPr>
          <p:nvPr/>
        </p:nvSpPr>
        <p:spPr bwMode="auto">
          <a:xfrm>
            <a:off x="5846008" y="3806201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5" name="Freeform 17">
            <a:extLst>
              <a:ext uri="{FF2B5EF4-FFF2-40B4-BE49-F238E27FC236}">
                <a16:creationId xmlns:a16="http://schemas.microsoft.com/office/drawing/2014/main" id="{A996A622-D673-4210-8FA0-DAC2DC7C7AA3}"/>
              </a:ext>
            </a:extLst>
          </p:cNvPr>
          <p:cNvSpPr>
            <a:spLocks/>
          </p:cNvSpPr>
          <p:nvPr/>
        </p:nvSpPr>
        <p:spPr bwMode="auto">
          <a:xfrm>
            <a:off x="7119038" y="3806201"/>
            <a:ext cx="421206" cy="243820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6" name="Freeform 18">
            <a:extLst>
              <a:ext uri="{FF2B5EF4-FFF2-40B4-BE49-F238E27FC236}">
                <a16:creationId xmlns:a16="http://schemas.microsoft.com/office/drawing/2014/main" id="{75E250AD-3B4B-41DA-BFC2-AD8CE197BFC6}"/>
              </a:ext>
            </a:extLst>
          </p:cNvPr>
          <p:cNvSpPr>
            <a:spLocks/>
          </p:cNvSpPr>
          <p:nvPr/>
        </p:nvSpPr>
        <p:spPr bwMode="auto">
          <a:xfrm>
            <a:off x="8393571" y="3806201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7" name="Freeform 19">
            <a:extLst>
              <a:ext uri="{FF2B5EF4-FFF2-40B4-BE49-F238E27FC236}">
                <a16:creationId xmlns:a16="http://schemas.microsoft.com/office/drawing/2014/main" id="{9C0CB683-28EC-479C-A26D-29FBF08E0F7C}"/>
              </a:ext>
            </a:extLst>
          </p:cNvPr>
          <p:cNvSpPr>
            <a:spLocks/>
          </p:cNvSpPr>
          <p:nvPr/>
        </p:nvSpPr>
        <p:spPr bwMode="auto">
          <a:xfrm>
            <a:off x="9666517" y="3806201"/>
            <a:ext cx="418200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8" name="Freeform 20">
            <a:extLst>
              <a:ext uri="{FF2B5EF4-FFF2-40B4-BE49-F238E27FC236}">
                <a16:creationId xmlns:a16="http://schemas.microsoft.com/office/drawing/2014/main" id="{68AC2894-0E61-42D8-8265-7985E508FC3D}"/>
              </a:ext>
            </a:extLst>
          </p:cNvPr>
          <p:cNvSpPr>
            <a:spLocks/>
          </p:cNvSpPr>
          <p:nvPr/>
        </p:nvSpPr>
        <p:spPr bwMode="auto">
          <a:xfrm>
            <a:off x="10937961" y="3806201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9" name="Freeform 21">
            <a:extLst>
              <a:ext uri="{FF2B5EF4-FFF2-40B4-BE49-F238E27FC236}">
                <a16:creationId xmlns:a16="http://schemas.microsoft.com/office/drawing/2014/main" id="{1D8AFCDB-8EC6-437F-89CB-659AC1733730}"/>
              </a:ext>
            </a:extLst>
          </p:cNvPr>
          <p:cNvSpPr>
            <a:spLocks/>
          </p:cNvSpPr>
          <p:nvPr/>
        </p:nvSpPr>
        <p:spPr bwMode="auto">
          <a:xfrm>
            <a:off x="755602" y="4171328"/>
            <a:ext cx="418200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0" name="Freeform 22">
            <a:extLst>
              <a:ext uri="{FF2B5EF4-FFF2-40B4-BE49-F238E27FC236}">
                <a16:creationId xmlns:a16="http://schemas.microsoft.com/office/drawing/2014/main" id="{BE924FE1-3DA8-4A5B-B4BC-B7EE9F1D8C56}"/>
              </a:ext>
            </a:extLst>
          </p:cNvPr>
          <p:cNvSpPr>
            <a:spLocks/>
          </p:cNvSpPr>
          <p:nvPr/>
        </p:nvSpPr>
        <p:spPr bwMode="auto">
          <a:xfrm>
            <a:off x="3300032" y="4171328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3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1" name="Freeform 23">
            <a:extLst>
              <a:ext uri="{FF2B5EF4-FFF2-40B4-BE49-F238E27FC236}">
                <a16:creationId xmlns:a16="http://schemas.microsoft.com/office/drawing/2014/main" id="{3D41A7DA-57EC-40D5-8156-8FA3EBC6AA46}"/>
              </a:ext>
            </a:extLst>
          </p:cNvPr>
          <p:cNvSpPr>
            <a:spLocks/>
          </p:cNvSpPr>
          <p:nvPr/>
        </p:nvSpPr>
        <p:spPr bwMode="auto">
          <a:xfrm>
            <a:off x="4573020" y="4171328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2" name="Freeform 24">
            <a:extLst>
              <a:ext uri="{FF2B5EF4-FFF2-40B4-BE49-F238E27FC236}">
                <a16:creationId xmlns:a16="http://schemas.microsoft.com/office/drawing/2014/main" id="{C54D3A9A-B07F-424A-8EBD-A883574E9EDC}"/>
              </a:ext>
            </a:extLst>
          </p:cNvPr>
          <p:cNvSpPr>
            <a:spLocks/>
          </p:cNvSpPr>
          <p:nvPr/>
        </p:nvSpPr>
        <p:spPr bwMode="auto">
          <a:xfrm>
            <a:off x="5846008" y="4171328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3" name="Freeform 25">
            <a:extLst>
              <a:ext uri="{FF2B5EF4-FFF2-40B4-BE49-F238E27FC236}">
                <a16:creationId xmlns:a16="http://schemas.microsoft.com/office/drawing/2014/main" id="{FA28D18D-F019-4FF6-94A0-52CA86683F64}"/>
              </a:ext>
            </a:extLst>
          </p:cNvPr>
          <p:cNvSpPr>
            <a:spLocks/>
          </p:cNvSpPr>
          <p:nvPr/>
        </p:nvSpPr>
        <p:spPr bwMode="auto">
          <a:xfrm>
            <a:off x="7119038" y="4171329"/>
            <a:ext cx="421206" cy="243820"/>
          </a:xfrm>
          <a:prstGeom prst="roundRect">
            <a:avLst>
              <a:gd name="adj" fmla="val 11812"/>
            </a:avLst>
          </a:prstGeom>
          <a:solidFill>
            <a:schemeClr val="accent2">
              <a:alpha val="3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4" name="Freeform 26">
            <a:extLst>
              <a:ext uri="{FF2B5EF4-FFF2-40B4-BE49-F238E27FC236}">
                <a16:creationId xmlns:a16="http://schemas.microsoft.com/office/drawing/2014/main" id="{6F1090DB-D2A0-4A62-B4AF-3711738CD4AC}"/>
              </a:ext>
            </a:extLst>
          </p:cNvPr>
          <p:cNvSpPr>
            <a:spLocks/>
          </p:cNvSpPr>
          <p:nvPr/>
        </p:nvSpPr>
        <p:spPr bwMode="auto">
          <a:xfrm>
            <a:off x="8393571" y="4171328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5" name="Freeform 27">
            <a:extLst>
              <a:ext uri="{FF2B5EF4-FFF2-40B4-BE49-F238E27FC236}">
                <a16:creationId xmlns:a16="http://schemas.microsoft.com/office/drawing/2014/main" id="{CA92ABBD-CEE3-437B-923C-76529AABA87A}"/>
              </a:ext>
            </a:extLst>
          </p:cNvPr>
          <p:cNvSpPr>
            <a:spLocks/>
          </p:cNvSpPr>
          <p:nvPr/>
        </p:nvSpPr>
        <p:spPr bwMode="auto">
          <a:xfrm>
            <a:off x="9666517" y="4171328"/>
            <a:ext cx="418200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3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6" name="Freeform 28">
            <a:extLst>
              <a:ext uri="{FF2B5EF4-FFF2-40B4-BE49-F238E27FC236}">
                <a16:creationId xmlns:a16="http://schemas.microsoft.com/office/drawing/2014/main" id="{D469F60F-1282-4EF0-B34C-BC7CDB78B3C1}"/>
              </a:ext>
            </a:extLst>
          </p:cNvPr>
          <p:cNvSpPr>
            <a:spLocks/>
          </p:cNvSpPr>
          <p:nvPr/>
        </p:nvSpPr>
        <p:spPr bwMode="auto">
          <a:xfrm>
            <a:off x="10937961" y="4171328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7" name="Freeform 6_">
            <a:extLst>
              <a:ext uri="{FF2B5EF4-FFF2-40B4-BE49-F238E27FC236}">
                <a16:creationId xmlns:a16="http://schemas.microsoft.com/office/drawing/2014/main" id="{E16B6B47-6577-4617-9BAE-48414B620D2C}"/>
              </a:ext>
            </a:extLst>
          </p:cNvPr>
          <p:cNvSpPr>
            <a:spLocks/>
          </p:cNvSpPr>
          <p:nvPr/>
        </p:nvSpPr>
        <p:spPr bwMode="auto">
          <a:xfrm>
            <a:off x="2027044" y="3441075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8" name="Freeform 14_">
            <a:extLst>
              <a:ext uri="{FF2B5EF4-FFF2-40B4-BE49-F238E27FC236}">
                <a16:creationId xmlns:a16="http://schemas.microsoft.com/office/drawing/2014/main" id="{F7F7C7BE-6E1A-42B9-9492-A31884D24B06}"/>
              </a:ext>
            </a:extLst>
          </p:cNvPr>
          <p:cNvSpPr>
            <a:spLocks/>
          </p:cNvSpPr>
          <p:nvPr/>
        </p:nvSpPr>
        <p:spPr bwMode="auto">
          <a:xfrm>
            <a:off x="2027044" y="3806201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9" name="Freeform 22_">
            <a:extLst>
              <a:ext uri="{FF2B5EF4-FFF2-40B4-BE49-F238E27FC236}">
                <a16:creationId xmlns:a16="http://schemas.microsoft.com/office/drawing/2014/main" id="{7F90A690-AED5-4707-89F9-37C344B854B2}"/>
              </a:ext>
            </a:extLst>
          </p:cNvPr>
          <p:cNvSpPr>
            <a:spLocks/>
          </p:cNvSpPr>
          <p:nvPr/>
        </p:nvSpPr>
        <p:spPr bwMode="auto">
          <a:xfrm>
            <a:off x="2027044" y="4171328"/>
            <a:ext cx="419704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3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4" name="Freeform 32">
            <a:extLst>
              <a:ext uri="{FF2B5EF4-FFF2-40B4-BE49-F238E27FC236}">
                <a16:creationId xmlns:a16="http://schemas.microsoft.com/office/drawing/2014/main" id="{5C324E37-7C16-4E21-A7BB-C7152B36AF47}"/>
              </a:ext>
            </a:extLst>
          </p:cNvPr>
          <p:cNvSpPr>
            <a:spLocks/>
          </p:cNvSpPr>
          <p:nvPr/>
        </p:nvSpPr>
        <p:spPr bwMode="auto">
          <a:xfrm>
            <a:off x="6265712" y="4291886"/>
            <a:ext cx="277028" cy="400376"/>
          </a:xfrm>
          <a:custGeom>
            <a:avLst/>
            <a:gdLst>
              <a:gd name="T0" fmla="*/ 77 w 77"/>
              <a:gd name="T1" fmla="*/ 111 h 111"/>
              <a:gd name="T2" fmla="*/ 77 w 77"/>
              <a:gd name="T3" fmla="*/ 11 h 111"/>
              <a:gd name="T4" fmla="*/ 66 w 77"/>
              <a:gd name="T5" fmla="*/ 0 h 111"/>
              <a:gd name="T6" fmla="*/ 0 w 77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" h="111">
                <a:moveTo>
                  <a:pt x="77" y="111"/>
                </a:moveTo>
                <a:cubicBezTo>
                  <a:pt x="77" y="11"/>
                  <a:pt x="77" y="11"/>
                  <a:pt x="77" y="11"/>
                </a:cubicBezTo>
                <a:cubicBezTo>
                  <a:pt x="77" y="5"/>
                  <a:pt x="72" y="0"/>
                  <a:pt x="66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rgbClr val="005A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5" name="Freeform 33">
            <a:extLst>
              <a:ext uri="{FF2B5EF4-FFF2-40B4-BE49-F238E27FC236}">
                <a16:creationId xmlns:a16="http://schemas.microsoft.com/office/drawing/2014/main" id="{16A876D3-7A8D-4D54-9FB1-F248CA0B7097}"/>
              </a:ext>
            </a:extLst>
          </p:cNvPr>
          <p:cNvSpPr>
            <a:spLocks/>
          </p:cNvSpPr>
          <p:nvPr/>
        </p:nvSpPr>
        <p:spPr bwMode="auto">
          <a:xfrm>
            <a:off x="9383592" y="4291886"/>
            <a:ext cx="279050" cy="400376"/>
          </a:xfrm>
          <a:custGeom>
            <a:avLst/>
            <a:gdLst>
              <a:gd name="T0" fmla="*/ 0 w 77"/>
              <a:gd name="T1" fmla="*/ 111 h 111"/>
              <a:gd name="T2" fmla="*/ 0 w 77"/>
              <a:gd name="T3" fmla="*/ 11 h 111"/>
              <a:gd name="T4" fmla="*/ 11 w 77"/>
              <a:gd name="T5" fmla="*/ 0 h 111"/>
              <a:gd name="T6" fmla="*/ 77 w 77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" h="111">
                <a:moveTo>
                  <a:pt x="0" y="111"/>
                </a:move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77" y="0"/>
                  <a:pt x="77" y="0"/>
                  <a:pt x="77" y="0"/>
                </a:cubicBezTo>
              </a:path>
            </a:pathLst>
          </a:custGeom>
          <a:noFill/>
          <a:ln w="19050" cap="flat">
            <a:solidFill>
              <a:srgbClr val="A8C7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6" name="Freeform 34">
            <a:extLst>
              <a:ext uri="{FF2B5EF4-FFF2-40B4-BE49-F238E27FC236}">
                <a16:creationId xmlns:a16="http://schemas.microsoft.com/office/drawing/2014/main" id="{8B310BFD-B553-4D08-AEF5-6C968B915673}"/>
              </a:ext>
            </a:extLst>
          </p:cNvPr>
          <p:cNvSpPr>
            <a:spLocks/>
          </p:cNvSpPr>
          <p:nvPr/>
        </p:nvSpPr>
        <p:spPr bwMode="auto">
          <a:xfrm>
            <a:off x="7540244" y="3925885"/>
            <a:ext cx="382177" cy="766377"/>
          </a:xfrm>
          <a:custGeom>
            <a:avLst/>
            <a:gdLst>
              <a:gd name="T0" fmla="*/ 106 w 106"/>
              <a:gd name="T1" fmla="*/ 212 h 212"/>
              <a:gd name="T2" fmla="*/ 106 w 106"/>
              <a:gd name="T3" fmla="*/ 11 h 212"/>
              <a:gd name="T4" fmla="*/ 95 w 106"/>
              <a:gd name="T5" fmla="*/ 0 h 212"/>
              <a:gd name="T6" fmla="*/ 0 w 106"/>
              <a:gd name="T7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" h="212">
                <a:moveTo>
                  <a:pt x="106" y="212"/>
                </a:moveTo>
                <a:cubicBezTo>
                  <a:pt x="106" y="11"/>
                  <a:pt x="106" y="11"/>
                  <a:pt x="106" y="11"/>
                </a:cubicBezTo>
                <a:cubicBezTo>
                  <a:pt x="106" y="5"/>
                  <a:pt x="101" y="0"/>
                  <a:pt x="95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rgbClr val="4788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7" name="Freeform 35">
            <a:extLst>
              <a:ext uri="{FF2B5EF4-FFF2-40B4-BE49-F238E27FC236}">
                <a16:creationId xmlns:a16="http://schemas.microsoft.com/office/drawing/2014/main" id="{305FA1D2-4FC9-463F-95D4-FD111D596069}"/>
              </a:ext>
            </a:extLst>
          </p:cNvPr>
          <p:cNvSpPr>
            <a:spLocks/>
          </p:cNvSpPr>
          <p:nvPr/>
        </p:nvSpPr>
        <p:spPr bwMode="auto">
          <a:xfrm>
            <a:off x="9102774" y="3561593"/>
            <a:ext cx="566826" cy="1130670"/>
          </a:xfrm>
          <a:custGeom>
            <a:avLst/>
            <a:gdLst>
              <a:gd name="T0" fmla="*/ 0 w 106"/>
              <a:gd name="T1" fmla="*/ 212 h 212"/>
              <a:gd name="T2" fmla="*/ 0 w 106"/>
              <a:gd name="T3" fmla="*/ 11 h 212"/>
              <a:gd name="T4" fmla="*/ 11 w 106"/>
              <a:gd name="T5" fmla="*/ 0 h 212"/>
              <a:gd name="T6" fmla="*/ 106 w 106"/>
              <a:gd name="T7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" h="212">
                <a:moveTo>
                  <a:pt x="0" y="212"/>
                </a:move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</a:path>
            </a:pathLst>
          </a:custGeom>
          <a:noFill/>
          <a:ln w="19050" cap="flat">
            <a:solidFill>
              <a:srgbClr val="DBE8E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0" name="Abgerundetes Rechteck 7">
            <a:extLst>
              <a:ext uri="{FF2B5EF4-FFF2-40B4-BE49-F238E27FC236}">
                <a16:creationId xmlns:a16="http://schemas.microsoft.com/office/drawing/2014/main" id="{3B0570CE-46DA-423E-991A-66D749A1D0E5}"/>
              </a:ext>
            </a:extLst>
          </p:cNvPr>
          <p:cNvSpPr/>
          <p:nvPr/>
        </p:nvSpPr>
        <p:spPr>
          <a:xfrm>
            <a:off x="6258436" y="4692262"/>
            <a:ext cx="3422980" cy="288147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none" lIns="36000" tIns="36000" rIns="36000" bIns="36000" rtlCol="0" anchor="ctr">
            <a:spAutoFit/>
          </a:bodyPr>
          <a:lstStyle/>
          <a:p>
            <a:pPr algn="ctr"/>
            <a:r>
              <a:rPr lang="en-US" sz="1400" kern="0">
                <a:solidFill>
                  <a:schemeClr val="bg1"/>
                </a:solidFill>
              </a:rPr>
              <a:t>Many vendors, many specialized tools!</a:t>
            </a:r>
          </a:p>
        </p:txBody>
      </p:sp>
      <p:cxnSp>
        <p:nvCxnSpPr>
          <p:cNvPr id="184" name="Gerade Verbindung mit Pfeil 183">
            <a:extLst>
              <a:ext uri="{FF2B5EF4-FFF2-40B4-BE49-F238E27FC236}">
                <a16:creationId xmlns:a16="http://schemas.microsoft.com/office/drawing/2014/main" id="{B0A3C58E-51DB-4A1F-935A-4B4F1C5A136E}"/>
              </a:ext>
            </a:extLst>
          </p:cNvPr>
          <p:cNvCxnSpPr>
            <a:cxnSpLocks/>
            <a:stCxn id="9" idx="6"/>
            <a:endCxn id="121" idx="2"/>
          </p:cNvCxnSpPr>
          <p:nvPr/>
        </p:nvCxnSpPr>
        <p:spPr>
          <a:xfrm>
            <a:off x="1300230" y="2631799"/>
            <a:ext cx="600613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85" name="Gerade Verbindung mit Pfeil 184">
            <a:extLst>
              <a:ext uri="{FF2B5EF4-FFF2-40B4-BE49-F238E27FC236}">
                <a16:creationId xmlns:a16="http://schemas.microsoft.com/office/drawing/2014/main" id="{8B4F9CAF-644A-44D6-9965-F35EA76873F0}"/>
              </a:ext>
            </a:extLst>
          </p:cNvPr>
          <p:cNvCxnSpPr>
            <a:cxnSpLocks/>
            <a:stCxn id="121" idx="6"/>
            <a:endCxn id="47" idx="2"/>
          </p:cNvCxnSpPr>
          <p:nvPr/>
        </p:nvCxnSpPr>
        <p:spPr>
          <a:xfrm>
            <a:off x="2574339" y="2631799"/>
            <a:ext cx="600265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sp>
        <p:nvSpPr>
          <p:cNvPr id="149" name="Freeform 11">
            <a:extLst>
              <a:ext uri="{FF2B5EF4-FFF2-40B4-BE49-F238E27FC236}">
                <a16:creationId xmlns:a16="http://schemas.microsoft.com/office/drawing/2014/main" id="{88AB6792-A605-4957-92AE-8450A5696101}"/>
              </a:ext>
            </a:extLst>
          </p:cNvPr>
          <p:cNvSpPr>
            <a:spLocks/>
          </p:cNvSpPr>
          <p:nvPr/>
        </p:nvSpPr>
        <p:spPr bwMode="auto">
          <a:xfrm>
            <a:off x="9666517" y="3441075"/>
            <a:ext cx="418200" cy="243822"/>
          </a:xfrm>
          <a:prstGeom prst="roundRect">
            <a:avLst>
              <a:gd name="adj" fmla="val 11812"/>
            </a:avLst>
          </a:prstGeom>
          <a:solidFill>
            <a:schemeClr val="accent2">
              <a:alpha val="1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0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73DC8-F008-47C5-A455-1B461383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OpenADx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92E75B-C50A-46E3-9391-2BD82A67B7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Technical Approach</a:t>
            </a:r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7F87D892-43D7-4B4F-90CE-45DBC57D0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26" y="2519363"/>
            <a:ext cx="97943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toolchain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20C13967-7003-4A9A-B654-DE4AEACA9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3135313"/>
            <a:ext cx="151002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ool landscape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DCE5DAC7-B9BD-451F-A6CC-2AEF0F002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75" y="2935288"/>
            <a:ext cx="22842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common understanding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50FA5CDF-2855-40BE-8FD4-95BAD8D72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4789488"/>
            <a:ext cx="22714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interface harmonization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2D17F154-7E87-431A-8B22-412C652CE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5680075"/>
            <a:ext cx="16030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open community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FD34996-059B-41D1-9BAF-DA746E81B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8" y="5673725"/>
            <a:ext cx="210634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7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incubators/testbeds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" name="Line 42">
            <a:extLst>
              <a:ext uri="{FF2B5EF4-FFF2-40B4-BE49-F238E27FC236}">
                <a16:creationId xmlns:a16="http://schemas.microsoft.com/office/drawing/2014/main" id="{8BA5295B-E598-46FF-BC05-994438DD4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5211" y="2879138"/>
            <a:ext cx="1458912" cy="0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43">
            <a:extLst>
              <a:ext uri="{FF2B5EF4-FFF2-40B4-BE49-F238E27FC236}">
                <a16:creationId xmlns:a16="http://schemas.microsoft.com/office/drawing/2014/main" id="{1FCE8E44-AFA4-4516-A7BC-5F9999BFC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3411" y="3626850"/>
            <a:ext cx="2322512" cy="0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FDC5D7B9-630C-4A37-8E01-9B7180D06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1611" y="4374563"/>
            <a:ext cx="3184525" cy="0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A5DFDC-9AFA-446A-9524-BADF228F5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376" y="2226675"/>
            <a:ext cx="9441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AD</a:t>
            </a:r>
          </a:p>
          <a:p>
            <a:pPr algn="ctr"/>
            <a:r>
              <a:rPr kumimoji="0" lang="en-US" altLang="de-DE" sz="1600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toolchain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D9EF6D2-1AB9-400F-B6C6-A61543BD0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256" y="2950258"/>
            <a:ext cx="10724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</a:t>
            </a:r>
            <a:r>
              <a:rPr kumimoji="0" lang="en-US" altLang="de-DE" sz="1600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ool</a:t>
            </a:r>
            <a:br>
              <a:rPr kumimoji="0" lang="en-US" altLang="de-DE" sz="1600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US" altLang="de-DE" sz="1600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landscape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DC80A2-B103-4204-A1D6-78387E578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253" y="3711940"/>
            <a:ext cx="129041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Data and</a:t>
            </a:r>
            <a:br>
              <a:rPr kumimoji="0" lang="en-US" altLang="de-DE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US" altLang="de-DE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process map</a:t>
            </a:r>
            <a:endParaRPr kumimoji="0" lang="en-US" alt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5E98AA2-26DE-4063-813C-7EEAABB94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919" y="4595225"/>
            <a:ext cx="14330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Interface map</a:t>
            </a:r>
            <a:endParaRPr kumimoji="0" lang="en-US" alt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B28AA9E-6945-4C06-993F-E5447AA28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505" y="5406438"/>
            <a:ext cx="2301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de-DE" sz="17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From testbeds to</a:t>
            </a:r>
          </a:p>
          <a:p>
            <a:pPr lvl="0" algn="ctr"/>
            <a:r>
              <a:rPr kumimoji="0" lang="en-US" altLang="de-DE" sz="17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Open Source projects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824BBD11-E386-470E-B4D0-517B9F519C40}"/>
              </a:ext>
            </a:extLst>
          </p:cNvPr>
          <p:cNvSpPr>
            <a:spLocks/>
          </p:cNvSpPr>
          <p:nvPr/>
        </p:nvSpPr>
        <p:spPr bwMode="auto">
          <a:xfrm>
            <a:off x="2955211" y="1659938"/>
            <a:ext cx="4000500" cy="3460750"/>
          </a:xfrm>
          <a:custGeom>
            <a:avLst/>
            <a:gdLst>
              <a:gd name="T0" fmla="*/ 10 w 1447"/>
              <a:gd name="T1" fmla="*/ 1214 h 1251"/>
              <a:gd name="T2" fmla="*/ 702 w 1447"/>
              <a:gd name="T3" fmla="*/ 17 h 1251"/>
              <a:gd name="T4" fmla="*/ 745 w 1447"/>
              <a:gd name="T5" fmla="*/ 17 h 1251"/>
              <a:gd name="T6" fmla="*/ 1437 w 1447"/>
              <a:gd name="T7" fmla="*/ 1214 h 1251"/>
              <a:gd name="T8" fmla="*/ 1416 w 1447"/>
              <a:gd name="T9" fmla="*/ 1251 h 1251"/>
              <a:gd name="T10" fmla="*/ 31 w 1447"/>
              <a:gd name="T11" fmla="*/ 1251 h 1251"/>
              <a:gd name="T12" fmla="*/ 10 w 1447"/>
              <a:gd name="T13" fmla="*/ 1214 h 1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7" h="1251">
                <a:moveTo>
                  <a:pt x="10" y="1214"/>
                </a:moveTo>
                <a:cubicBezTo>
                  <a:pt x="702" y="17"/>
                  <a:pt x="702" y="17"/>
                  <a:pt x="702" y="17"/>
                </a:cubicBezTo>
                <a:cubicBezTo>
                  <a:pt x="712" y="0"/>
                  <a:pt x="736" y="0"/>
                  <a:pt x="745" y="17"/>
                </a:cubicBezTo>
                <a:cubicBezTo>
                  <a:pt x="1437" y="1214"/>
                  <a:pt x="1437" y="1214"/>
                  <a:pt x="1437" y="1214"/>
                </a:cubicBezTo>
                <a:cubicBezTo>
                  <a:pt x="1447" y="1230"/>
                  <a:pt x="1435" y="1251"/>
                  <a:pt x="1416" y="1251"/>
                </a:cubicBezTo>
                <a:cubicBezTo>
                  <a:pt x="31" y="1251"/>
                  <a:pt x="31" y="1251"/>
                  <a:pt x="31" y="1251"/>
                </a:cubicBezTo>
                <a:cubicBezTo>
                  <a:pt x="12" y="1251"/>
                  <a:pt x="0" y="1230"/>
                  <a:pt x="10" y="1214"/>
                </a:cubicBezTo>
                <a:close/>
              </a:path>
            </a:pathLst>
          </a:cu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61">
            <a:extLst>
              <a:ext uri="{FF2B5EF4-FFF2-40B4-BE49-F238E27FC236}">
                <a16:creationId xmlns:a16="http://schemas.microsoft.com/office/drawing/2014/main" id="{880DFCF3-5A2B-4DB9-B1AB-C0F52B8FE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5348" y="1634538"/>
            <a:ext cx="1533525" cy="2643188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62">
            <a:extLst>
              <a:ext uri="{FF2B5EF4-FFF2-40B4-BE49-F238E27FC236}">
                <a16:creationId xmlns:a16="http://schemas.microsoft.com/office/drawing/2014/main" id="{E5C0D62B-9571-40D5-9977-1B957F1A47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3173" y="4472988"/>
            <a:ext cx="369887" cy="642938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63">
            <a:extLst>
              <a:ext uri="{FF2B5EF4-FFF2-40B4-BE49-F238E27FC236}">
                <a16:creationId xmlns:a16="http://schemas.microsoft.com/office/drawing/2014/main" id="{7254E851-2D7A-412C-B61F-F075D7464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9598" y="5458825"/>
            <a:ext cx="258762" cy="447675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7D55717E-1D24-4A01-9781-E020617DCE09}"/>
              </a:ext>
            </a:extLst>
          </p:cNvPr>
          <p:cNvSpPr>
            <a:spLocks/>
          </p:cNvSpPr>
          <p:nvPr/>
        </p:nvSpPr>
        <p:spPr bwMode="auto">
          <a:xfrm>
            <a:off x="7735173" y="2609263"/>
            <a:ext cx="2897187" cy="663575"/>
          </a:xfrm>
          <a:custGeom>
            <a:avLst/>
            <a:gdLst>
              <a:gd name="T0" fmla="*/ 1037 w 1048"/>
              <a:gd name="T1" fmla="*/ 240 h 240"/>
              <a:gd name="T2" fmla="*/ 11 w 1048"/>
              <a:gd name="T3" fmla="*/ 240 h 240"/>
              <a:gd name="T4" fmla="*/ 0 w 1048"/>
              <a:gd name="T5" fmla="*/ 229 h 240"/>
              <a:gd name="T6" fmla="*/ 0 w 1048"/>
              <a:gd name="T7" fmla="*/ 11 h 240"/>
              <a:gd name="T8" fmla="*/ 11 w 1048"/>
              <a:gd name="T9" fmla="*/ 0 h 240"/>
              <a:gd name="T10" fmla="*/ 1037 w 1048"/>
              <a:gd name="T11" fmla="*/ 0 h 240"/>
              <a:gd name="T12" fmla="*/ 1048 w 1048"/>
              <a:gd name="T13" fmla="*/ 11 h 240"/>
              <a:gd name="T14" fmla="*/ 1048 w 1048"/>
              <a:gd name="T15" fmla="*/ 229 h 240"/>
              <a:gd name="T16" fmla="*/ 1037 w 1048"/>
              <a:gd name="T1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8" h="240">
                <a:moveTo>
                  <a:pt x="1037" y="240"/>
                </a:moveTo>
                <a:cubicBezTo>
                  <a:pt x="11" y="240"/>
                  <a:pt x="11" y="240"/>
                  <a:pt x="11" y="240"/>
                </a:cubicBezTo>
                <a:cubicBezTo>
                  <a:pt x="5" y="240"/>
                  <a:pt x="0" y="235"/>
                  <a:pt x="0" y="22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37" y="0"/>
                  <a:pt x="1037" y="0"/>
                  <a:pt x="1037" y="0"/>
                </a:cubicBezTo>
                <a:cubicBezTo>
                  <a:pt x="1043" y="0"/>
                  <a:pt x="1048" y="5"/>
                  <a:pt x="1048" y="11"/>
                </a:cubicBezTo>
                <a:cubicBezTo>
                  <a:pt x="1048" y="229"/>
                  <a:pt x="1048" y="229"/>
                  <a:pt x="1048" y="229"/>
                </a:cubicBezTo>
                <a:cubicBezTo>
                  <a:pt x="1048" y="235"/>
                  <a:pt x="1043" y="240"/>
                  <a:pt x="1037" y="240"/>
                </a:cubicBezTo>
                <a:close/>
              </a:path>
            </a:pathLst>
          </a:cu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  <a:latin typeface="+mj-lt"/>
              </a:rPr>
              <a:t>Create transparency 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  <a:latin typeface="+mj-lt"/>
              </a:rPr>
              <a:t>common understanding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4689D44B-8C61-440A-BA41-F5DCC63F9B6E}"/>
              </a:ext>
            </a:extLst>
          </p:cNvPr>
          <p:cNvSpPr>
            <a:spLocks/>
          </p:cNvSpPr>
          <p:nvPr/>
        </p:nvSpPr>
        <p:spPr bwMode="auto">
          <a:xfrm>
            <a:off x="7735173" y="4461875"/>
            <a:ext cx="2897187" cy="665163"/>
          </a:xfrm>
          <a:custGeom>
            <a:avLst/>
            <a:gdLst>
              <a:gd name="T0" fmla="*/ 1037 w 1048"/>
              <a:gd name="T1" fmla="*/ 240 h 240"/>
              <a:gd name="T2" fmla="*/ 11 w 1048"/>
              <a:gd name="T3" fmla="*/ 240 h 240"/>
              <a:gd name="T4" fmla="*/ 0 w 1048"/>
              <a:gd name="T5" fmla="*/ 229 h 240"/>
              <a:gd name="T6" fmla="*/ 0 w 1048"/>
              <a:gd name="T7" fmla="*/ 11 h 240"/>
              <a:gd name="T8" fmla="*/ 11 w 1048"/>
              <a:gd name="T9" fmla="*/ 0 h 240"/>
              <a:gd name="T10" fmla="*/ 1037 w 1048"/>
              <a:gd name="T11" fmla="*/ 0 h 240"/>
              <a:gd name="T12" fmla="*/ 1048 w 1048"/>
              <a:gd name="T13" fmla="*/ 11 h 240"/>
              <a:gd name="T14" fmla="*/ 1048 w 1048"/>
              <a:gd name="T15" fmla="*/ 229 h 240"/>
              <a:gd name="T16" fmla="*/ 1037 w 1048"/>
              <a:gd name="T1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8" h="240">
                <a:moveTo>
                  <a:pt x="1037" y="240"/>
                </a:moveTo>
                <a:cubicBezTo>
                  <a:pt x="11" y="240"/>
                  <a:pt x="11" y="240"/>
                  <a:pt x="11" y="240"/>
                </a:cubicBezTo>
                <a:cubicBezTo>
                  <a:pt x="5" y="240"/>
                  <a:pt x="0" y="235"/>
                  <a:pt x="0" y="22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37" y="0"/>
                  <a:pt x="1037" y="0"/>
                  <a:pt x="1037" y="0"/>
                </a:cubicBezTo>
                <a:cubicBezTo>
                  <a:pt x="1043" y="0"/>
                  <a:pt x="1048" y="5"/>
                  <a:pt x="1048" y="11"/>
                </a:cubicBezTo>
                <a:cubicBezTo>
                  <a:pt x="1048" y="229"/>
                  <a:pt x="1048" y="229"/>
                  <a:pt x="1048" y="229"/>
                </a:cubicBezTo>
                <a:cubicBezTo>
                  <a:pt x="1048" y="235"/>
                  <a:pt x="1043" y="240"/>
                  <a:pt x="1037" y="240"/>
                </a:cubicBezTo>
                <a:close/>
              </a:path>
            </a:pathLst>
          </a:cu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  <a:latin typeface="+mj-lt"/>
              </a:rPr>
              <a:t>Interoperability through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  <a:latin typeface="+mj-lt"/>
              </a:rPr>
              <a:t>interface harmonization</a:t>
            </a:r>
          </a:p>
        </p:txBody>
      </p:sp>
      <p:sp>
        <p:nvSpPr>
          <p:cNvPr id="67" name="Line 66">
            <a:extLst>
              <a:ext uri="{FF2B5EF4-FFF2-40B4-BE49-F238E27FC236}">
                <a16:creationId xmlns:a16="http://schemas.microsoft.com/office/drawing/2014/main" id="{B22366A8-1555-4C5E-ADF1-D1DEC423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8701" y="2946609"/>
            <a:ext cx="1580356" cy="0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67">
            <a:extLst>
              <a:ext uri="{FF2B5EF4-FFF2-40B4-BE49-F238E27FC236}">
                <a16:creationId xmlns:a16="http://schemas.microsoft.com/office/drawing/2014/main" id="{EF3E26AB-5600-4A13-AE38-62F8A0448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1611" y="4795250"/>
            <a:ext cx="527446" cy="0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8BCEA2C-A437-45C8-9C79-B439970B7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582" y="2909699"/>
            <a:ext cx="61119" cy="61119"/>
          </a:xfrm>
          <a:prstGeom prst="ellipse">
            <a:avLst/>
          </a:prstGeom>
          <a:solidFill>
            <a:schemeClr val="bg1"/>
          </a:solidFill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310A346-3FA9-495F-B98B-05A307CAD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057" y="2916049"/>
            <a:ext cx="61119" cy="61119"/>
          </a:xfrm>
          <a:prstGeom prst="ellipse">
            <a:avLst/>
          </a:prstGeom>
          <a:solidFill>
            <a:schemeClr val="bg1"/>
          </a:solidFill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4EEF84F-6B95-43B9-B8A7-42B21BE1F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057" y="4763898"/>
            <a:ext cx="61119" cy="61119"/>
          </a:xfrm>
          <a:prstGeom prst="ellipse">
            <a:avLst/>
          </a:prstGeom>
          <a:solidFill>
            <a:schemeClr val="bg1"/>
          </a:solidFill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29E395A-5105-4062-BA7F-F44C5209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382" y="4763898"/>
            <a:ext cx="61119" cy="61119"/>
          </a:xfrm>
          <a:prstGeom prst="ellipse">
            <a:avLst/>
          </a:prstGeom>
          <a:solidFill>
            <a:schemeClr val="bg1"/>
          </a:solidFill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CE3C38FC-5903-4F4A-A712-78F77BBB6F97}"/>
              </a:ext>
            </a:extLst>
          </p:cNvPr>
          <p:cNvSpPr>
            <a:spLocks/>
          </p:cNvSpPr>
          <p:nvPr/>
        </p:nvSpPr>
        <p:spPr bwMode="auto">
          <a:xfrm>
            <a:off x="7735173" y="5350875"/>
            <a:ext cx="2897187" cy="663575"/>
          </a:xfrm>
          <a:custGeom>
            <a:avLst/>
            <a:gdLst>
              <a:gd name="T0" fmla="*/ 1037 w 1048"/>
              <a:gd name="T1" fmla="*/ 240 h 240"/>
              <a:gd name="T2" fmla="*/ 11 w 1048"/>
              <a:gd name="T3" fmla="*/ 240 h 240"/>
              <a:gd name="T4" fmla="*/ 0 w 1048"/>
              <a:gd name="T5" fmla="*/ 229 h 240"/>
              <a:gd name="T6" fmla="*/ 0 w 1048"/>
              <a:gd name="T7" fmla="*/ 11 h 240"/>
              <a:gd name="T8" fmla="*/ 11 w 1048"/>
              <a:gd name="T9" fmla="*/ 0 h 240"/>
              <a:gd name="T10" fmla="*/ 1037 w 1048"/>
              <a:gd name="T11" fmla="*/ 0 h 240"/>
              <a:gd name="T12" fmla="*/ 1048 w 1048"/>
              <a:gd name="T13" fmla="*/ 11 h 240"/>
              <a:gd name="T14" fmla="*/ 1048 w 1048"/>
              <a:gd name="T15" fmla="*/ 229 h 240"/>
              <a:gd name="T16" fmla="*/ 1037 w 1048"/>
              <a:gd name="T1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8" h="240">
                <a:moveTo>
                  <a:pt x="1037" y="240"/>
                </a:moveTo>
                <a:cubicBezTo>
                  <a:pt x="11" y="240"/>
                  <a:pt x="11" y="240"/>
                  <a:pt x="11" y="240"/>
                </a:cubicBezTo>
                <a:cubicBezTo>
                  <a:pt x="5" y="240"/>
                  <a:pt x="0" y="235"/>
                  <a:pt x="0" y="22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37" y="0"/>
                  <a:pt x="1037" y="0"/>
                  <a:pt x="1037" y="0"/>
                </a:cubicBezTo>
                <a:cubicBezTo>
                  <a:pt x="1043" y="0"/>
                  <a:pt x="1048" y="5"/>
                  <a:pt x="1048" y="11"/>
                </a:cubicBezTo>
                <a:cubicBezTo>
                  <a:pt x="1048" y="229"/>
                  <a:pt x="1048" y="229"/>
                  <a:pt x="1048" y="229"/>
                </a:cubicBezTo>
                <a:cubicBezTo>
                  <a:pt x="1048" y="235"/>
                  <a:pt x="1043" y="240"/>
                  <a:pt x="1037" y="240"/>
                </a:cubicBezTo>
                <a:close/>
              </a:path>
            </a:pathLst>
          </a:cu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  <a:latin typeface="+mj-lt"/>
              </a:rPr>
              <a:t>Validation 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>
                <a:solidFill>
                  <a:srgbClr val="000000"/>
                </a:solidFill>
                <a:latin typeface="+mj-lt"/>
              </a:rPr>
              <a:t>open community</a:t>
            </a:r>
          </a:p>
        </p:txBody>
      </p:sp>
      <p:sp>
        <p:nvSpPr>
          <p:cNvPr id="74" name="Line 73">
            <a:extLst>
              <a:ext uri="{FF2B5EF4-FFF2-40B4-BE49-F238E27FC236}">
                <a16:creationId xmlns:a16="http://schemas.microsoft.com/office/drawing/2014/main" id="{B5475A3E-4C75-453A-A1DB-5DADAC881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2473" y="5682663"/>
            <a:ext cx="1265238" cy="0"/>
          </a:xfrm>
          <a:prstGeom prst="line">
            <a:avLst/>
          </a:prstGeom>
          <a:noFill/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DA7272E-DC12-4EB5-A484-AF36B5B1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057" y="5652502"/>
            <a:ext cx="61119" cy="60325"/>
          </a:xfrm>
          <a:prstGeom prst="ellipse">
            <a:avLst/>
          </a:prstGeom>
          <a:solidFill>
            <a:schemeClr val="bg1"/>
          </a:solidFill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BA01739-AA58-452C-8658-EF793088E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245" y="5652502"/>
            <a:ext cx="61119" cy="60325"/>
          </a:xfrm>
          <a:prstGeom prst="ellipse">
            <a:avLst/>
          </a:prstGeom>
          <a:solidFill>
            <a:schemeClr val="bg1"/>
          </a:solidFill>
          <a:ln w="12700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82EC3-C9F2-4DD8-9EE9-3EED6808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OpenADx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5B69F0-49F5-4E3A-825F-BC3BCF81D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From testbed to open source and standardization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576000" y="2016000"/>
            <a:ext cx="10772991" cy="973950"/>
            <a:chOff x="871322" y="2030012"/>
            <a:chExt cx="10772991" cy="973950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0CF4E66C-10D7-4893-98FD-4B627B610EA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71322" y="2030012"/>
              <a:ext cx="3160555" cy="973950"/>
            </a:xfrm>
            <a:prstGeom prst="roundRect">
              <a:avLst>
                <a:gd name="adj" fmla="val 3696"/>
              </a:avLst>
            </a:prstGeom>
            <a:gradFill flip="none" rotWithShape="1">
              <a:gsLst>
                <a:gs pos="0">
                  <a:srgbClr val="00A4C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Testbeds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33CBAB7-EFD7-4CAC-B8A4-6833AF7B0414}"/>
                </a:ext>
              </a:extLst>
            </p:cNvPr>
            <p:cNvSpPr txBox="1"/>
            <p:nvPr/>
          </p:nvSpPr>
          <p:spPr>
            <a:xfrm>
              <a:off x="4256818" y="2060452"/>
              <a:ext cx="7387495" cy="913070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de-DE"/>
              </a:defPPr>
              <a:lvl1pPr marL="98425" indent="-98425" fontAlgn="base">
                <a:spcBef>
                  <a:spcPct val="0"/>
                </a:spcBef>
                <a:spcAft>
                  <a:spcPts val="200"/>
                </a:spcAft>
                <a:buFont typeface="Arial" panose="020B0604020202020204" pitchFamily="34" charset="0"/>
                <a:buChar char="›"/>
                <a:defRPr sz="1100">
                  <a:solidFill>
                    <a:srgbClr val="31393F"/>
                  </a:solidFill>
                </a:defRPr>
              </a:lvl1pPr>
            </a:lstStyle>
            <a:p>
              <a:r>
                <a:rPr lang="en-US" sz="1400"/>
                <a:t>Validation of solution blueprint, often combination of exiting products/technologies</a:t>
              </a:r>
            </a:p>
            <a:p>
              <a:r>
                <a:rPr lang="en-US" sz="1400"/>
                <a:t>Small, loosely coupled ecosystem of partners who play well together</a:t>
              </a:r>
            </a:p>
            <a:p>
              <a:r>
                <a:rPr lang="en-US" sz="1400"/>
                <a:t>Usually strong Go-To-Market focus (example: IIC Track &amp; Trace, first customer in &lt;12 months)</a:t>
              </a:r>
            </a:p>
          </p:txBody>
        </p:sp>
      </p:grpSp>
      <p:grpSp>
        <p:nvGrpSpPr>
          <p:cNvPr id="5" name="Gruppierung 4"/>
          <p:cNvGrpSpPr/>
          <p:nvPr/>
        </p:nvGrpSpPr>
        <p:grpSpPr>
          <a:xfrm>
            <a:off x="1296000" y="3312000"/>
            <a:ext cx="10005327" cy="1128514"/>
            <a:chOff x="1686791" y="3270809"/>
            <a:chExt cx="10005327" cy="1128514"/>
          </a:xfrm>
        </p:grpSpPr>
        <p:sp>
          <p:nvSpPr>
            <p:cNvPr id="7" name="Abgerundetes Rechteck 7">
              <a:extLst>
                <a:ext uri="{FF2B5EF4-FFF2-40B4-BE49-F238E27FC236}">
                  <a16:creationId xmlns:a16="http://schemas.microsoft.com/office/drawing/2014/main" id="{324A621C-2E72-4D60-96A8-C0C87C2BBCB1}"/>
                </a:ext>
              </a:extLst>
            </p:cNvPr>
            <p:cNvSpPr/>
            <p:nvPr/>
          </p:nvSpPr>
          <p:spPr>
            <a:xfrm>
              <a:off x="1686791" y="3348091"/>
              <a:ext cx="3160555" cy="973950"/>
            </a:xfrm>
            <a:prstGeom prst="roundRect">
              <a:avLst>
                <a:gd name="adj" fmla="val 3696"/>
              </a:avLst>
            </a:prstGeom>
            <a:gradFill flip="none" rotWithShape="1">
              <a:gsLst>
                <a:gs pos="0">
                  <a:srgbClr val="00A4C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Open Source Project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4DBF2B7-8D25-4F4D-AEFC-4359FFC98D2F}"/>
                </a:ext>
              </a:extLst>
            </p:cNvPr>
            <p:cNvSpPr txBox="1"/>
            <p:nvPr/>
          </p:nvSpPr>
          <p:spPr>
            <a:xfrm>
              <a:off x="5051725" y="3270809"/>
              <a:ext cx="6640393" cy="112851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de-DE"/>
              </a:defPPr>
              <a:lvl1pPr marL="98425" indent="-98425" fontAlgn="base">
                <a:spcBef>
                  <a:spcPct val="0"/>
                </a:spcBef>
                <a:spcAft>
                  <a:spcPts val="200"/>
                </a:spcAft>
                <a:buFont typeface="Arial" panose="020B0604020202020204" pitchFamily="34" charset="0"/>
                <a:buChar char="›"/>
                <a:defRPr sz="1100">
                  <a:solidFill>
                    <a:srgbClr val="31393F"/>
                  </a:solidFill>
                </a:defRPr>
              </a:lvl1pPr>
            </a:lstStyle>
            <a:p>
              <a:r>
                <a:rPr lang="en-US" sz="1400"/>
                <a:t>Result of testbed (in addition to market validation) can be a joint open source project</a:t>
              </a:r>
            </a:p>
            <a:p>
              <a:r>
                <a:rPr lang="en-US" sz="1400"/>
                <a:t>Sometimes new solutions</a:t>
              </a:r>
            </a:p>
            <a:p>
              <a:r>
                <a:rPr lang="en-US" sz="1400"/>
                <a:t>Sometimes the “glue“ required to tie together existing (closed source) solutions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2016000" y="4759200"/>
            <a:ext cx="9242073" cy="973950"/>
            <a:chOff x="2451600" y="4666169"/>
            <a:chExt cx="9242073" cy="973950"/>
          </a:xfrm>
        </p:grpSpPr>
        <p:sp>
          <p:nvSpPr>
            <p:cNvPr id="8" name="Abgerundetes Rechteck 8">
              <a:extLst>
                <a:ext uri="{FF2B5EF4-FFF2-40B4-BE49-F238E27FC236}">
                  <a16:creationId xmlns:a16="http://schemas.microsoft.com/office/drawing/2014/main" id="{443AF6B0-8BC6-4B86-BA2C-7396EF5C6AB0}"/>
                </a:ext>
              </a:extLst>
            </p:cNvPr>
            <p:cNvSpPr/>
            <p:nvPr/>
          </p:nvSpPr>
          <p:spPr>
            <a:xfrm>
              <a:off x="2451600" y="4666169"/>
              <a:ext cx="3160555" cy="973950"/>
            </a:xfrm>
            <a:prstGeom prst="roundRect">
              <a:avLst>
                <a:gd name="adj" fmla="val 3696"/>
              </a:avLst>
            </a:prstGeom>
            <a:gradFill flip="none" rotWithShape="1">
              <a:gsLst>
                <a:gs pos="0">
                  <a:srgbClr val="00A4C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Standardization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D6983F3-5214-4709-8ED2-F88B9979E68A}"/>
                </a:ext>
              </a:extLst>
            </p:cNvPr>
            <p:cNvSpPr txBox="1"/>
            <p:nvPr/>
          </p:nvSpPr>
          <p:spPr>
            <a:xfrm>
              <a:off x="5859401" y="4924877"/>
              <a:ext cx="5834272" cy="456535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de-DE"/>
              </a:defPPr>
              <a:lvl1pPr marL="98425" indent="-98425" fontAlgn="base">
                <a:spcBef>
                  <a:spcPct val="0"/>
                </a:spcBef>
                <a:spcAft>
                  <a:spcPts val="200"/>
                </a:spcAft>
                <a:buFont typeface="Arial" panose="020B0604020202020204" pitchFamily="34" charset="0"/>
                <a:buChar char="›"/>
                <a:defRPr sz="1100">
                  <a:solidFill>
                    <a:srgbClr val="31393F"/>
                  </a:solidFill>
                </a:defRPr>
              </a:lvl1pPr>
            </a:lstStyle>
            <a:p>
              <a:r>
                <a:rPr lang="en-US" sz="1400"/>
                <a:t>Often focusing on the APIs developed in the OSS project</a:t>
              </a:r>
            </a:p>
            <a:p>
              <a:r>
                <a:rPr lang="en-US" sz="1400"/>
                <a:t>Usually slower moving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9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6BE1D-FA05-4883-ACAA-8FF325EA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OpenADx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6A66A0-8B34-458F-BE44-B7F7FC130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Testbed/incubator portfolio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57F9FEF-F36E-4B35-85FE-3C6E84FF722E}"/>
              </a:ext>
            </a:extLst>
          </p:cNvPr>
          <p:cNvGrpSpPr/>
          <p:nvPr/>
        </p:nvGrpSpPr>
        <p:grpSpPr>
          <a:xfrm>
            <a:off x="2585162" y="2197120"/>
            <a:ext cx="556846" cy="568994"/>
            <a:chOff x="635000" y="2859088"/>
            <a:chExt cx="436563" cy="446087"/>
          </a:xfrm>
        </p:grpSpPr>
        <p:sp>
          <p:nvSpPr>
            <p:cNvPr id="6" name="Oval 287">
              <a:extLst>
                <a:ext uri="{FF2B5EF4-FFF2-40B4-BE49-F238E27FC236}">
                  <a16:creationId xmlns:a16="http://schemas.microsoft.com/office/drawing/2014/main" id="{1D49BF67-C9B0-4F1B-8D1A-A67F012E8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0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69F178C-E2FE-42FF-AB56-A4A85812FECA}"/>
                </a:ext>
              </a:extLst>
            </p:cNvPr>
            <p:cNvGrpSpPr/>
            <p:nvPr/>
          </p:nvGrpSpPr>
          <p:grpSpPr>
            <a:xfrm>
              <a:off x="679450" y="2901950"/>
              <a:ext cx="350838" cy="357188"/>
              <a:chOff x="679450" y="2901950"/>
              <a:chExt cx="350838" cy="357188"/>
            </a:xfrm>
          </p:grpSpPr>
          <p:sp>
            <p:nvSpPr>
              <p:cNvPr id="8" name="Freeform 295">
                <a:extLst>
                  <a:ext uri="{FF2B5EF4-FFF2-40B4-BE49-F238E27FC236}">
                    <a16:creationId xmlns:a16="http://schemas.microsoft.com/office/drawing/2014/main" id="{701C1D8D-D9CD-498C-9D89-18AE3B18A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2973388"/>
                <a:ext cx="57150" cy="60325"/>
              </a:xfrm>
              <a:custGeom>
                <a:avLst/>
                <a:gdLst>
                  <a:gd name="T0" fmla="*/ 36 w 36"/>
                  <a:gd name="T1" fmla="*/ 0 h 38"/>
                  <a:gd name="T2" fmla="*/ 0 w 36"/>
                  <a:gd name="T3" fmla="*/ 0 h 38"/>
                  <a:gd name="T4" fmla="*/ 0 w 36"/>
                  <a:gd name="T5" fmla="*/ 38 h 38"/>
                  <a:gd name="T6" fmla="*/ 11 w 36"/>
                  <a:gd name="T7" fmla="*/ 38 h 38"/>
                  <a:gd name="T8" fmla="*/ 11 w 36"/>
                  <a:gd name="T9" fmla="*/ 20 h 38"/>
                  <a:gd name="T10" fmla="*/ 27 w 36"/>
                  <a:gd name="T11" fmla="*/ 36 h 38"/>
                  <a:gd name="T12" fmla="*/ 34 w 36"/>
                  <a:gd name="T13" fmla="*/ 27 h 38"/>
                  <a:gd name="T14" fmla="*/ 20 w 36"/>
                  <a:gd name="T15" fmla="*/ 13 h 38"/>
                  <a:gd name="T16" fmla="*/ 36 w 36"/>
                  <a:gd name="T17" fmla="*/ 13 h 38"/>
                  <a:gd name="T18" fmla="*/ 36 w 3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36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11" y="38"/>
                    </a:lnTo>
                    <a:lnTo>
                      <a:pt x="11" y="20"/>
                    </a:lnTo>
                    <a:lnTo>
                      <a:pt x="27" y="36"/>
                    </a:lnTo>
                    <a:lnTo>
                      <a:pt x="34" y="27"/>
                    </a:lnTo>
                    <a:lnTo>
                      <a:pt x="20" y="13"/>
                    </a:lnTo>
                    <a:lnTo>
                      <a:pt x="36" y="1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96">
                <a:extLst>
                  <a:ext uri="{FF2B5EF4-FFF2-40B4-BE49-F238E27FC236}">
                    <a16:creationId xmlns:a16="http://schemas.microsoft.com/office/drawing/2014/main" id="{4FFAE042-0FC4-46A6-902B-F12EEACC5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3130550"/>
                <a:ext cx="57150" cy="57150"/>
              </a:xfrm>
              <a:custGeom>
                <a:avLst/>
                <a:gdLst>
                  <a:gd name="T0" fmla="*/ 0 w 36"/>
                  <a:gd name="T1" fmla="*/ 36 h 36"/>
                  <a:gd name="T2" fmla="*/ 36 w 36"/>
                  <a:gd name="T3" fmla="*/ 36 h 36"/>
                  <a:gd name="T4" fmla="*/ 36 w 36"/>
                  <a:gd name="T5" fmla="*/ 0 h 36"/>
                  <a:gd name="T6" fmla="*/ 25 w 36"/>
                  <a:gd name="T7" fmla="*/ 0 h 36"/>
                  <a:gd name="T8" fmla="*/ 25 w 36"/>
                  <a:gd name="T9" fmla="*/ 18 h 36"/>
                  <a:gd name="T10" fmla="*/ 9 w 36"/>
                  <a:gd name="T11" fmla="*/ 2 h 36"/>
                  <a:gd name="T12" fmla="*/ 2 w 36"/>
                  <a:gd name="T13" fmla="*/ 9 h 36"/>
                  <a:gd name="T14" fmla="*/ 16 w 36"/>
                  <a:gd name="T15" fmla="*/ 26 h 36"/>
                  <a:gd name="T16" fmla="*/ 0 w 36"/>
                  <a:gd name="T17" fmla="*/ 26 h 36"/>
                  <a:gd name="T18" fmla="*/ 0 w 36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lnTo>
                      <a:pt x="36" y="36"/>
                    </a:lnTo>
                    <a:lnTo>
                      <a:pt x="36" y="0"/>
                    </a:lnTo>
                    <a:lnTo>
                      <a:pt x="25" y="0"/>
                    </a:lnTo>
                    <a:lnTo>
                      <a:pt x="25" y="18"/>
                    </a:lnTo>
                    <a:lnTo>
                      <a:pt x="9" y="2"/>
                    </a:lnTo>
                    <a:lnTo>
                      <a:pt x="2" y="9"/>
                    </a:lnTo>
                    <a:lnTo>
                      <a:pt x="16" y="26"/>
                    </a:lnTo>
                    <a:lnTo>
                      <a:pt x="0" y="2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97">
                <a:extLst>
                  <a:ext uri="{FF2B5EF4-FFF2-40B4-BE49-F238E27FC236}">
                    <a16:creationId xmlns:a16="http://schemas.microsoft.com/office/drawing/2014/main" id="{A4C7B547-3077-43C1-9BE7-3C0206296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00" y="2908300"/>
                <a:ext cx="22225" cy="19050"/>
              </a:xfrm>
              <a:custGeom>
                <a:avLst/>
                <a:gdLst>
                  <a:gd name="T0" fmla="*/ 8 w 8"/>
                  <a:gd name="T1" fmla="*/ 6 h 7"/>
                  <a:gd name="T2" fmla="*/ 6 w 8"/>
                  <a:gd name="T3" fmla="*/ 0 h 7"/>
                  <a:gd name="T4" fmla="*/ 0 w 8"/>
                  <a:gd name="T5" fmla="*/ 1 h 7"/>
                  <a:gd name="T6" fmla="*/ 2 w 8"/>
                  <a:gd name="T7" fmla="*/ 7 h 7"/>
                  <a:gd name="T8" fmla="*/ 8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6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6" y="6"/>
                      <a:pt x="8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98">
                <a:extLst>
                  <a:ext uri="{FF2B5EF4-FFF2-40B4-BE49-F238E27FC236}">
                    <a16:creationId xmlns:a16="http://schemas.microsoft.com/office/drawing/2014/main" id="{43A15E2E-90C6-43C5-A52E-DE13AC73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3" y="2919413"/>
                <a:ext cx="22225" cy="22225"/>
              </a:xfrm>
              <a:custGeom>
                <a:avLst/>
                <a:gdLst>
                  <a:gd name="T0" fmla="*/ 8 w 8"/>
                  <a:gd name="T1" fmla="*/ 5 h 8"/>
                  <a:gd name="T2" fmla="*/ 6 w 8"/>
                  <a:gd name="T3" fmla="*/ 0 h 8"/>
                  <a:gd name="T4" fmla="*/ 0 w 8"/>
                  <a:gd name="T5" fmla="*/ 3 h 8"/>
                  <a:gd name="T6" fmla="*/ 3 w 8"/>
                  <a:gd name="T7" fmla="*/ 8 h 8"/>
                  <a:gd name="T8" fmla="*/ 8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99">
                <a:extLst>
                  <a:ext uri="{FF2B5EF4-FFF2-40B4-BE49-F238E27FC236}">
                    <a16:creationId xmlns:a16="http://schemas.microsoft.com/office/drawing/2014/main" id="{1DC6D371-DBF5-4727-AEFE-5D6D57292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738" y="2994025"/>
                <a:ext cx="25400" cy="22225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6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6"/>
                      <a:pt x="8" y="4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00">
                <a:extLst>
                  <a:ext uri="{FF2B5EF4-FFF2-40B4-BE49-F238E27FC236}">
                    <a16:creationId xmlns:a16="http://schemas.microsoft.com/office/drawing/2014/main" id="{88052E52-1914-4270-8577-E34B98993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88" y="2936875"/>
                <a:ext cx="22225" cy="25400"/>
              </a:xfrm>
              <a:custGeom>
                <a:avLst/>
                <a:gdLst>
                  <a:gd name="T0" fmla="*/ 8 w 8"/>
                  <a:gd name="T1" fmla="*/ 5 h 9"/>
                  <a:gd name="T2" fmla="*/ 5 w 8"/>
                  <a:gd name="T3" fmla="*/ 0 h 9"/>
                  <a:gd name="T4" fmla="*/ 0 w 8"/>
                  <a:gd name="T5" fmla="*/ 4 h 9"/>
                  <a:gd name="T6" fmla="*/ 4 w 8"/>
                  <a:gd name="T7" fmla="*/ 9 h 9"/>
                  <a:gd name="T8" fmla="*/ 8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7" y="7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301">
                <a:extLst>
                  <a:ext uri="{FF2B5EF4-FFF2-40B4-BE49-F238E27FC236}">
                    <a16:creationId xmlns:a16="http://schemas.microsoft.com/office/drawing/2014/main" id="{56DF20FF-37A6-400F-A10F-7A651083F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625" y="3027363"/>
                <a:ext cx="22225" cy="20637"/>
              </a:xfrm>
              <a:custGeom>
                <a:avLst/>
                <a:gdLst>
                  <a:gd name="T0" fmla="*/ 8 w 8"/>
                  <a:gd name="T1" fmla="*/ 1 h 7"/>
                  <a:gd name="T2" fmla="*/ 2 w 8"/>
                  <a:gd name="T3" fmla="*/ 0 h 7"/>
                  <a:gd name="T4" fmla="*/ 0 w 8"/>
                  <a:gd name="T5" fmla="*/ 6 h 7"/>
                  <a:gd name="T6" fmla="*/ 6 w 8"/>
                  <a:gd name="T7" fmla="*/ 7 h 7"/>
                  <a:gd name="T8" fmla="*/ 8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0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5"/>
                      <a:pt x="7" y="3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302">
                <a:extLst>
                  <a:ext uri="{FF2B5EF4-FFF2-40B4-BE49-F238E27FC236}">
                    <a16:creationId xmlns:a16="http://schemas.microsoft.com/office/drawing/2014/main" id="{E67CFA3C-5715-4E3F-8C82-1575C336F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8" y="2962275"/>
                <a:ext cx="25400" cy="25400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0 h 9"/>
                  <a:gd name="T4" fmla="*/ 0 w 9"/>
                  <a:gd name="T5" fmla="*/ 5 h 9"/>
                  <a:gd name="T6" fmla="*/ 5 w 9"/>
                  <a:gd name="T7" fmla="*/ 9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7"/>
                      <a:pt x="7" y="6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03">
                <a:extLst>
                  <a:ext uri="{FF2B5EF4-FFF2-40B4-BE49-F238E27FC236}">
                    <a16:creationId xmlns:a16="http://schemas.microsoft.com/office/drawing/2014/main" id="{2FCAFFEC-07E2-4B09-80CD-7FBF095D9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063" y="3044825"/>
                <a:ext cx="19050" cy="20637"/>
              </a:xfrm>
              <a:custGeom>
                <a:avLst/>
                <a:gdLst>
                  <a:gd name="T0" fmla="*/ 1 w 7"/>
                  <a:gd name="T1" fmla="*/ 7 h 7"/>
                  <a:gd name="T2" fmla="*/ 7 w 7"/>
                  <a:gd name="T3" fmla="*/ 6 h 7"/>
                  <a:gd name="T4" fmla="*/ 6 w 7"/>
                  <a:gd name="T5" fmla="*/ 0 h 7"/>
                  <a:gd name="T6" fmla="*/ 0 w 7"/>
                  <a:gd name="T7" fmla="*/ 1 h 7"/>
                  <a:gd name="T8" fmla="*/ 1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4"/>
                      <a:pt x="7" y="2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5"/>
                      <a:pt x="1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04">
                <a:extLst>
                  <a:ext uri="{FF2B5EF4-FFF2-40B4-BE49-F238E27FC236}">
                    <a16:creationId xmlns:a16="http://schemas.microsoft.com/office/drawing/2014/main" id="{4BACCE50-0A5D-45E1-9113-CD44A99CB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538" y="3008313"/>
                <a:ext cx="22225" cy="22225"/>
              </a:xfrm>
              <a:custGeom>
                <a:avLst/>
                <a:gdLst>
                  <a:gd name="T0" fmla="*/ 2 w 8"/>
                  <a:gd name="T1" fmla="*/ 8 h 8"/>
                  <a:gd name="T2" fmla="*/ 8 w 8"/>
                  <a:gd name="T3" fmla="*/ 6 h 8"/>
                  <a:gd name="T4" fmla="*/ 5 w 8"/>
                  <a:gd name="T5" fmla="*/ 0 h 8"/>
                  <a:gd name="T6" fmla="*/ 0 w 8"/>
                  <a:gd name="T7" fmla="*/ 3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1" y="6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05">
                <a:extLst>
                  <a:ext uri="{FF2B5EF4-FFF2-40B4-BE49-F238E27FC236}">
                    <a16:creationId xmlns:a16="http://schemas.microsoft.com/office/drawing/2014/main" id="{637EE443-A71D-48F8-B9A2-C6C0F5B86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62288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0 w 7"/>
                  <a:gd name="T3" fmla="*/ 0 h 7"/>
                  <a:gd name="T4" fmla="*/ 0 w 7"/>
                  <a:gd name="T5" fmla="*/ 7 h 7"/>
                  <a:gd name="T6" fmla="*/ 0 w 7"/>
                  <a:gd name="T7" fmla="*/ 7 h 7"/>
                  <a:gd name="T8" fmla="*/ 6 w 7"/>
                  <a:gd name="T9" fmla="*/ 7 h 7"/>
                  <a:gd name="T10" fmla="*/ 7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3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06">
                <a:extLst>
                  <a:ext uri="{FF2B5EF4-FFF2-40B4-BE49-F238E27FC236}">
                    <a16:creationId xmlns:a16="http://schemas.microsoft.com/office/drawing/2014/main" id="{9E448BA7-4D99-4D0F-BE11-71EA01E21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63" y="2976563"/>
                <a:ext cx="22225" cy="25400"/>
              </a:xfrm>
              <a:custGeom>
                <a:avLst/>
                <a:gdLst>
                  <a:gd name="T0" fmla="*/ 3 w 8"/>
                  <a:gd name="T1" fmla="*/ 9 h 9"/>
                  <a:gd name="T2" fmla="*/ 8 w 8"/>
                  <a:gd name="T3" fmla="*/ 5 h 9"/>
                  <a:gd name="T4" fmla="*/ 5 w 8"/>
                  <a:gd name="T5" fmla="*/ 0 h 9"/>
                  <a:gd name="T6" fmla="*/ 0 w 8"/>
                  <a:gd name="T7" fmla="*/ 4 h 9"/>
                  <a:gd name="T8" fmla="*/ 3 w 8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3" y="9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7"/>
                      <a:pt x="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07">
                <a:extLst>
                  <a:ext uri="{FF2B5EF4-FFF2-40B4-BE49-F238E27FC236}">
                    <a16:creationId xmlns:a16="http://schemas.microsoft.com/office/drawing/2014/main" id="{15D9F864-0777-486E-9E48-1FB7F5DFE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2901950"/>
                <a:ext cx="17463" cy="20637"/>
              </a:xfrm>
              <a:custGeom>
                <a:avLst/>
                <a:gdLst>
                  <a:gd name="T0" fmla="*/ 6 w 6"/>
                  <a:gd name="T1" fmla="*/ 7 h 7"/>
                  <a:gd name="T2" fmla="*/ 6 w 6"/>
                  <a:gd name="T3" fmla="*/ 0 h 7"/>
                  <a:gd name="T4" fmla="*/ 0 w 6"/>
                  <a:gd name="T5" fmla="*/ 1 h 7"/>
                  <a:gd name="T6" fmla="*/ 0 w 6"/>
                  <a:gd name="T7" fmla="*/ 7 h 7"/>
                  <a:gd name="T8" fmla="*/ 6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08">
                <a:extLst>
                  <a:ext uri="{FF2B5EF4-FFF2-40B4-BE49-F238E27FC236}">
                    <a16:creationId xmlns:a16="http://schemas.microsoft.com/office/drawing/2014/main" id="{464FBC97-A80E-4156-8F43-9DD7E31FD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11475"/>
                <a:ext cx="22225" cy="22225"/>
              </a:xfrm>
              <a:custGeom>
                <a:avLst/>
                <a:gdLst>
                  <a:gd name="T0" fmla="*/ 8 w 8"/>
                  <a:gd name="T1" fmla="*/ 3 h 8"/>
                  <a:gd name="T2" fmla="*/ 2 w 8"/>
                  <a:gd name="T3" fmla="*/ 0 h 8"/>
                  <a:gd name="T4" fmla="*/ 0 w 8"/>
                  <a:gd name="T5" fmla="*/ 6 h 8"/>
                  <a:gd name="T6" fmla="*/ 5 w 8"/>
                  <a:gd name="T7" fmla="*/ 8 h 8"/>
                  <a:gd name="T8" fmla="*/ 8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6" y="2"/>
                      <a:pt x="4" y="1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3" y="8"/>
                      <a:pt x="5" y="8"/>
                    </a:cubicBez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09">
                <a:extLst>
                  <a:ext uri="{FF2B5EF4-FFF2-40B4-BE49-F238E27FC236}">
                    <a16:creationId xmlns:a16="http://schemas.microsoft.com/office/drawing/2014/main" id="{471DFAC8-F732-4B6A-A719-C7D0ADF1B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863" y="2927350"/>
                <a:ext cx="25400" cy="23812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5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7" y="2"/>
                      <a:pt x="5" y="1"/>
                      <a:pt x="3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7"/>
                      <a:pt x="5" y="8"/>
                    </a:cubicBez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10">
                <a:extLst>
                  <a:ext uri="{FF2B5EF4-FFF2-40B4-BE49-F238E27FC236}">
                    <a16:creationId xmlns:a16="http://schemas.microsoft.com/office/drawing/2014/main" id="{9D5ACF07-011A-48B4-87C7-497763837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438" y="2947988"/>
                <a:ext cx="23813" cy="25400"/>
              </a:xfrm>
              <a:custGeom>
                <a:avLst/>
                <a:gdLst>
                  <a:gd name="T0" fmla="*/ 4 w 9"/>
                  <a:gd name="T1" fmla="*/ 9 h 9"/>
                  <a:gd name="T2" fmla="*/ 9 w 9"/>
                  <a:gd name="T3" fmla="*/ 5 h 9"/>
                  <a:gd name="T4" fmla="*/ 4 w 9"/>
                  <a:gd name="T5" fmla="*/ 0 h 9"/>
                  <a:gd name="T6" fmla="*/ 0 w 9"/>
                  <a:gd name="T7" fmla="*/ 5 h 9"/>
                  <a:gd name="T8" fmla="*/ 4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4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311">
                <a:extLst>
                  <a:ext uri="{FF2B5EF4-FFF2-40B4-BE49-F238E27FC236}">
                    <a16:creationId xmlns:a16="http://schemas.microsoft.com/office/drawing/2014/main" id="{AC371EB0-7FF0-4FF0-8654-4107492CC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950" y="2905125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1 w 7"/>
                  <a:gd name="T3" fmla="*/ 0 h 7"/>
                  <a:gd name="T4" fmla="*/ 0 w 7"/>
                  <a:gd name="T5" fmla="*/ 6 h 7"/>
                  <a:gd name="T6" fmla="*/ 6 w 7"/>
                  <a:gd name="T7" fmla="*/ 7 h 7"/>
                  <a:gd name="T8" fmla="*/ 7 w 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4" y="6"/>
                      <a:pt x="6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12">
                <a:extLst>
                  <a:ext uri="{FF2B5EF4-FFF2-40B4-BE49-F238E27FC236}">
                    <a16:creationId xmlns:a16="http://schemas.microsoft.com/office/drawing/2014/main" id="{24DBC818-8151-4580-841B-3D9108438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98800"/>
                <a:ext cx="19050" cy="20637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0 h 7"/>
                  <a:gd name="T4" fmla="*/ 1 w 7"/>
                  <a:gd name="T5" fmla="*/ 7 h 7"/>
                  <a:gd name="T6" fmla="*/ 7 w 7"/>
                  <a:gd name="T7" fmla="*/ 5 h 7"/>
                  <a:gd name="T8" fmla="*/ 7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5"/>
                      <a:pt x="1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13">
                <a:extLst>
                  <a:ext uri="{FF2B5EF4-FFF2-40B4-BE49-F238E27FC236}">
                    <a16:creationId xmlns:a16="http://schemas.microsoft.com/office/drawing/2014/main" id="{D776CFDF-D02C-4A9F-84D8-E81A7058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075" y="3243263"/>
                <a:ext cx="19050" cy="15875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6 h 6"/>
                  <a:gd name="T4" fmla="*/ 7 w 7"/>
                  <a:gd name="T5" fmla="*/ 6 h 6"/>
                  <a:gd name="T6" fmla="*/ 6 w 7"/>
                  <a:gd name="T7" fmla="*/ 0 h 6"/>
                  <a:gd name="T8" fmla="*/ 0 w 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14">
                <a:extLst>
                  <a:ext uri="{FF2B5EF4-FFF2-40B4-BE49-F238E27FC236}">
                    <a16:creationId xmlns:a16="http://schemas.microsoft.com/office/drawing/2014/main" id="{BA12A57E-F46D-4984-957F-2D54960D1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8" y="3113088"/>
                <a:ext cx="19050" cy="23812"/>
              </a:xfrm>
              <a:custGeom>
                <a:avLst/>
                <a:gdLst>
                  <a:gd name="T0" fmla="*/ 0 w 7"/>
                  <a:gd name="T1" fmla="*/ 6 h 8"/>
                  <a:gd name="T2" fmla="*/ 6 w 7"/>
                  <a:gd name="T3" fmla="*/ 8 h 8"/>
                  <a:gd name="T4" fmla="*/ 7 w 7"/>
                  <a:gd name="T5" fmla="*/ 2 h 8"/>
                  <a:gd name="T6" fmla="*/ 1 w 7"/>
                  <a:gd name="T7" fmla="*/ 0 h 8"/>
                  <a:gd name="T8" fmla="*/ 0 w 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4"/>
                      <a:pt x="7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15">
                <a:extLst>
                  <a:ext uri="{FF2B5EF4-FFF2-40B4-BE49-F238E27FC236}">
                    <a16:creationId xmlns:a16="http://schemas.microsoft.com/office/drawing/2014/main" id="{3E2E13C0-FD4A-4AAA-8FA7-23A040DB9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413" y="3233738"/>
                <a:ext cx="22225" cy="23812"/>
              </a:xfrm>
              <a:custGeom>
                <a:avLst/>
                <a:gdLst>
                  <a:gd name="T0" fmla="*/ 0 w 8"/>
                  <a:gd name="T1" fmla="*/ 2 h 8"/>
                  <a:gd name="T2" fmla="*/ 1 w 8"/>
                  <a:gd name="T3" fmla="*/ 8 h 8"/>
                  <a:gd name="T4" fmla="*/ 8 w 8"/>
                  <a:gd name="T5" fmla="*/ 6 h 8"/>
                  <a:gd name="T6" fmla="*/ 6 w 8"/>
                  <a:gd name="T7" fmla="*/ 0 h 8"/>
                  <a:gd name="T8" fmla="*/ 0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2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6" y="7"/>
                      <a:pt x="8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16">
                <a:extLst>
                  <a:ext uri="{FF2B5EF4-FFF2-40B4-BE49-F238E27FC236}">
                    <a16:creationId xmlns:a16="http://schemas.microsoft.com/office/drawing/2014/main" id="{26F443D3-E670-42FA-96D8-341A1DE88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0" y="3176588"/>
                <a:ext cx="25400" cy="23812"/>
              </a:xfrm>
              <a:custGeom>
                <a:avLst/>
                <a:gdLst>
                  <a:gd name="T0" fmla="*/ 0 w 9"/>
                  <a:gd name="T1" fmla="*/ 4 h 8"/>
                  <a:gd name="T2" fmla="*/ 5 w 9"/>
                  <a:gd name="T3" fmla="*/ 8 h 8"/>
                  <a:gd name="T4" fmla="*/ 9 w 9"/>
                  <a:gd name="T5" fmla="*/ 3 h 8"/>
                  <a:gd name="T6" fmla="*/ 4 w 9"/>
                  <a:gd name="T7" fmla="*/ 0 h 8"/>
                  <a:gd name="T8" fmla="*/ 0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4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8" y="5"/>
                      <a:pt x="9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7">
                <a:extLst>
                  <a:ext uri="{FF2B5EF4-FFF2-40B4-BE49-F238E27FC236}">
                    <a16:creationId xmlns:a16="http://schemas.microsoft.com/office/drawing/2014/main" id="{C6EFEC15-5FC8-4B95-93D9-569B65781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150" y="3200400"/>
                <a:ext cx="25400" cy="25400"/>
              </a:xfrm>
              <a:custGeom>
                <a:avLst/>
                <a:gdLst>
                  <a:gd name="T0" fmla="*/ 0 w 9"/>
                  <a:gd name="T1" fmla="*/ 4 h 9"/>
                  <a:gd name="T2" fmla="*/ 4 w 9"/>
                  <a:gd name="T3" fmla="*/ 9 h 9"/>
                  <a:gd name="T4" fmla="*/ 9 w 9"/>
                  <a:gd name="T5" fmla="*/ 5 h 9"/>
                  <a:gd name="T6" fmla="*/ 5 w 9"/>
                  <a:gd name="T7" fmla="*/ 0 h 9"/>
                  <a:gd name="T8" fmla="*/ 0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6" y="8"/>
                      <a:pt x="8" y="7"/>
                      <a:pt x="9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18">
                <a:extLst>
                  <a:ext uri="{FF2B5EF4-FFF2-40B4-BE49-F238E27FC236}">
                    <a16:creationId xmlns:a16="http://schemas.microsoft.com/office/drawing/2014/main" id="{CE86200F-AF6A-413F-8B4F-57DFFABF5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" y="3219450"/>
                <a:ext cx="25400" cy="25400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9 h 9"/>
                  <a:gd name="T4" fmla="*/ 9 w 9"/>
                  <a:gd name="T5" fmla="*/ 6 h 9"/>
                  <a:gd name="T6" fmla="*/ 5 w 9"/>
                  <a:gd name="T7" fmla="*/ 0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7" y="7"/>
                      <a:pt x="9" y="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19">
                <a:extLst>
                  <a:ext uri="{FF2B5EF4-FFF2-40B4-BE49-F238E27FC236}">
                    <a16:creationId xmlns:a16="http://schemas.microsoft.com/office/drawing/2014/main" id="{84A825A2-F64A-49F1-98D7-1899388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" y="3162300"/>
                <a:ext cx="25400" cy="23812"/>
              </a:xfrm>
              <a:custGeom>
                <a:avLst/>
                <a:gdLst>
                  <a:gd name="T0" fmla="*/ 6 w 9"/>
                  <a:gd name="T1" fmla="*/ 0 h 8"/>
                  <a:gd name="T2" fmla="*/ 0 w 9"/>
                  <a:gd name="T3" fmla="*/ 3 h 8"/>
                  <a:gd name="T4" fmla="*/ 4 w 9"/>
                  <a:gd name="T5" fmla="*/ 8 h 8"/>
                  <a:gd name="T6" fmla="*/ 9 w 9"/>
                  <a:gd name="T7" fmla="*/ 5 h 8"/>
                  <a:gd name="T8" fmla="*/ 6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6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7"/>
                      <a:pt x="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20">
                <a:extLst>
                  <a:ext uri="{FF2B5EF4-FFF2-40B4-BE49-F238E27FC236}">
                    <a16:creationId xmlns:a16="http://schemas.microsoft.com/office/drawing/2014/main" id="{3B744356-5FB3-4493-91CA-07531642C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48013"/>
                <a:ext cx="22225" cy="23812"/>
              </a:xfrm>
              <a:custGeom>
                <a:avLst/>
                <a:gdLst>
                  <a:gd name="T0" fmla="*/ 0 w 8"/>
                  <a:gd name="T1" fmla="*/ 5 h 8"/>
                  <a:gd name="T2" fmla="*/ 5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8" y="4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21">
                <a:extLst>
                  <a:ext uri="{FF2B5EF4-FFF2-40B4-BE49-F238E27FC236}">
                    <a16:creationId xmlns:a16="http://schemas.microsoft.com/office/drawing/2014/main" id="{DB8AB815-B7EF-4A79-A0A4-8B7D0B5CA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88" y="3130550"/>
                <a:ext cx="23813" cy="23812"/>
              </a:xfrm>
              <a:custGeom>
                <a:avLst/>
                <a:gdLst>
                  <a:gd name="T0" fmla="*/ 6 w 8"/>
                  <a:gd name="T1" fmla="*/ 0 h 8"/>
                  <a:gd name="T2" fmla="*/ 0 w 8"/>
                  <a:gd name="T3" fmla="*/ 2 h 8"/>
                  <a:gd name="T4" fmla="*/ 2 w 8"/>
                  <a:gd name="T5" fmla="*/ 8 h 8"/>
                  <a:gd name="T6" fmla="*/ 8 w 8"/>
                  <a:gd name="T7" fmla="*/ 6 h 8"/>
                  <a:gd name="T8" fmla="*/ 6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22">
                <a:extLst>
                  <a:ext uri="{FF2B5EF4-FFF2-40B4-BE49-F238E27FC236}">
                    <a16:creationId xmlns:a16="http://schemas.microsoft.com/office/drawing/2014/main" id="{4ABEF68C-300D-4461-8E25-E1FBE1176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" y="3187700"/>
                <a:ext cx="25400" cy="26987"/>
              </a:xfrm>
              <a:custGeom>
                <a:avLst/>
                <a:gdLst>
                  <a:gd name="T0" fmla="*/ 5 w 9"/>
                  <a:gd name="T1" fmla="*/ 0 h 9"/>
                  <a:gd name="T2" fmla="*/ 0 w 9"/>
                  <a:gd name="T3" fmla="*/ 5 h 9"/>
                  <a:gd name="T4" fmla="*/ 5 w 9"/>
                  <a:gd name="T5" fmla="*/ 9 h 9"/>
                  <a:gd name="T6" fmla="*/ 9 w 9"/>
                  <a:gd name="T7" fmla="*/ 5 h 9"/>
                  <a:gd name="T8" fmla="*/ 5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5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23">
                <a:extLst>
                  <a:ext uri="{FF2B5EF4-FFF2-40B4-BE49-F238E27FC236}">
                    <a16:creationId xmlns:a16="http://schemas.microsoft.com/office/drawing/2014/main" id="{815A4DFC-A5A6-4D37-A923-BEBCE9108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3082925"/>
                <a:ext cx="20638" cy="15875"/>
              </a:xfrm>
              <a:custGeom>
                <a:avLst/>
                <a:gdLst>
                  <a:gd name="T0" fmla="*/ 1 w 7"/>
                  <a:gd name="T1" fmla="*/ 0 h 6"/>
                  <a:gd name="T2" fmla="*/ 1 w 7"/>
                  <a:gd name="T3" fmla="*/ 0 h 6"/>
                  <a:gd name="T4" fmla="*/ 0 w 7"/>
                  <a:gd name="T5" fmla="*/ 6 h 6"/>
                  <a:gd name="T6" fmla="*/ 6 w 7"/>
                  <a:gd name="T7" fmla="*/ 6 h 6"/>
                  <a:gd name="T8" fmla="*/ 7 w 7"/>
                  <a:gd name="T9" fmla="*/ 0 h 6"/>
                  <a:gd name="T10" fmla="*/ 7 w 7"/>
                  <a:gd name="T11" fmla="*/ 0 h 6"/>
                  <a:gd name="T12" fmla="*/ 1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4"/>
                      <a:pt x="7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24">
                <a:extLst>
                  <a:ext uri="{FF2B5EF4-FFF2-40B4-BE49-F238E27FC236}">
                    <a16:creationId xmlns:a16="http://schemas.microsoft.com/office/drawing/2014/main" id="{DF320C81-8B2E-457C-87CF-520AC922D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" y="3211513"/>
                <a:ext cx="22225" cy="25400"/>
              </a:xfrm>
              <a:custGeom>
                <a:avLst/>
                <a:gdLst>
                  <a:gd name="T0" fmla="*/ 0 w 8"/>
                  <a:gd name="T1" fmla="*/ 5 h 9"/>
                  <a:gd name="T2" fmla="*/ 5 w 8"/>
                  <a:gd name="T3" fmla="*/ 9 h 9"/>
                  <a:gd name="T4" fmla="*/ 8 w 8"/>
                  <a:gd name="T5" fmla="*/ 3 h 9"/>
                  <a:gd name="T6" fmla="*/ 3 w 8"/>
                  <a:gd name="T7" fmla="*/ 0 h 9"/>
                  <a:gd name="T8" fmla="*/ 0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cubicBezTo>
                      <a:pt x="1" y="7"/>
                      <a:pt x="3" y="8"/>
                      <a:pt x="5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5" y="1"/>
                      <a:pt x="3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25">
                <a:extLst>
                  <a:ext uri="{FF2B5EF4-FFF2-40B4-BE49-F238E27FC236}">
                    <a16:creationId xmlns:a16="http://schemas.microsoft.com/office/drawing/2014/main" id="{7808FD71-6D62-428B-8D04-47D3207CA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3" y="3240088"/>
                <a:ext cx="22225" cy="19050"/>
              </a:xfrm>
              <a:custGeom>
                <a:avLst/>
                <a:gdLst>
                  <a:gd name="T0" fmla="*/ 0 w 8"/>
                  <a:gd name="T1" fmla="*/ 6 h 7"/>
                  <a:gd name="T2" fmla="*/ 7 w 8"/>
                  <a:gd name="T3" fmla="*/ 7 h 7"/>
                  <a:gd name="T4" fmla="*/ 8 w 8"/>
                  <a:gd name="T5" fmla="*/ 1 h 7"/>
                  <a:gd name="T6" fmla="*/ 2 w 8"/>
                  <a:gd name="T7" fmla="*/ 0 h 7"/>
                  <a:gd name="T8" fmla="*/ 0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6"/>
                    </a:moveTo>
                    <a:cubicBezTo>
                      <a:pt x="3" y="6"/>
                      <a:pt x="5" y="7"/>
                      <a:pt x="7" y="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4" y="0"/>
                      <a:pt x="2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26">
                <a:extLst>
                  <a:ext uri="{FF2B5EF4-FFF2-40B4-BE49-F238E27FC236}">
                    <a16:creationId xmlns:a16="http://schemas.microsoft.com/office/drawing/2014/main" id="{705B4B9A-B856-4A6E-9E48-10850533B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638" y="3228975"/>
                <a:ext cx="23813" cy="22225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7"/>
                      <a:pt x="6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1"/>
                      <a:pt x="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27">
                <a:extLst>
                  <a:ext uri="{FF2B5EF4-FFF2-40B4-BE49-F238E27FC236}">
                    <a16:creationId xmlns:a16="http://schemas.microsoft.com/office/drawing/2014/main" id="{33768795-869E-443D-ABAE-255C396C8E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750" y="3019425"/>
                <a:ext cx="120650" cy="125412"/>
              </a:xfrm>
              <a:custGeom>
                <a:avLst/>
                <a:gdLst>
                  <a:gd name="T0" fmla="*/ 43 w 43"/>
                  <a:gd name="T1" fmla="*/ 22 h 44"/>
                  <a:gd name="T2" fmla="*/ 21 w 43"/>
                  <a:gd name="T3" fmla="*/ 0 h 44"/>
                  <a:gd name="T4" fmla="*/ 0 w 43"/>
                  <a:gd name="T5" fmla="*/ 22 h 44"/>
                  <a:gd name="T6" fmla="*/ 21 w 43"/>
                  <a:gd name="T7" fmla="*/ 44 h 44"/>
                  <a:gd name="T8" fmla="*/ 43 w 43"/>
                  <a:gd name="T9" fmla="*/ 22 h 44"/>
                  <a:gd name="T10" fmla="*/ 21 w 43"/>
                  <a:gd name="T11" fmla="*/ 37 h 44"/>
                  <a:gd name="T12" fmla="*/ 6 w 43"/>
                  <a:gd name="T13" fmla="*/ 22 h 44"/>
                  <a:gd name="T14" fmla="*/ 21 w 43"/>
                  <a:gd name="T15" fmla="*/ 6 h 44"/>
                  <a:gd name="T16" fmla="*/ 37 w 43"/>
                  <a:gd name="T17" fmla="*/ 22 h 44"/>
                  <a:gd name="T18" fmla="*/ 21 w 43"/>
                  <a:gd name="T1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cubicBezTo>
                      <a:pt x="43" y="10"/>
                      <a:pt x="33" y="0"/>
                      <a:pt x="21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4"/>
                      <a:pt x="9" y="44"/>
                      <a:pt x="21" y="44"/>
                    </a:cubicBezTo>
                    <a:cubicBezTo>
                      <a:pt x="33" y="44"/>
                      <a:pt x="43" y="34"/>
                      <a:pt x="43" y="22"/>
                    </a:cubicBezTo>
                    <a:close/>
                    <a:moveTo>
                      <a:pt x="21" y="37"/>
                    </a:moveTo>
                    <a:cubicBezTo>
                      <a:pt x="13" y="37"/>
                      <a:pt x="6" y="30"/>
                      <a:pt x="6" y="22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2"/>
                    </a:cubicBezTo>
                    <a:cubicBezTo>
                      <a:pt x="37" y="30"/>
                      <a:pt x="30" y="37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28">
                <a:extLst>
                  <a:ext uri="{FF2B5EF4-FFF2-40B4-BE49-F238E27FC236}">
                    <a16:creationId xmlns:a16="http://schemas.microsoft.com/office/drawing/2014/main" id="{4CB1F331-CFEA-479E-8346-475A2C4E6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73388"/>
                <a:ext cx="57150" cy="60325"/>
              </a:xfrm>
              <a:custGeom>
                <a:avLst/>
                <a:gdLst>
                  <a:gd name="T0" fmla="*/ 2 w 36"/>
                  <a:gd name="T1" fmla="*/ 27 h 38"/>
                  <a:gd name="T2" fmla="*/ 9 w 36"/>
                  <a:gd name="T3" fmla="*/ 36 h 38"/>
                  <a:gd name="T4" fmla="*/ 25 w 36"/>
                  <a:gd name="T5" fmla="*/ 20 h 38"/>
                  <a:gd name="T6" fmla="*/ 25 w 36"/>
                  <a:gd name="T7" fmla="*/ 38 h 38"/>
                  <a:gd name="T8" fmla="*/ 36 w 36"/>
                  <a:gd name="T9" fmla="*/ 38 h 38"/>
                  <a:gd name="T10" fmla="*/ 36 w 36"/>
                  <a:gd name="T11" fmla="*/ 0 h 38"/>
                  <a:gd name="T12" fmla="*/ 0 w 36"/>
                  <a:gd name="T13" fmla="*/ 0 h 38"/>
                  <a:gd name="T14" fmla="*/ 0 w 36"/>
                  <a:gd name="T15" fmla="*/ 13 h 38"/>
                  <a:gd name="T16" fmla="*/ 16 w 36"/>
                  <a:gd name="T17" fmla="*/ 13 h 38"/>
                  <a:gd name="T18" fmla="*/ 2 w 36"/>
                  <a:gd name="T1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2" y="27"/>
                    </a:moveTo>
                    <a:lnTo>
                      <a:pt x="9" y="36"/>
                    </a:lnTo>
                    <a:lnTo>
                      <a:pt x="25" y="20"/>
                    </a:lnTo>
                    <a:lnTo>
                      <a:pt x="25" y="38"/>
                    </a:lnTo>
                    <a:lnTo>
                      <a:pt x="36" y="38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6" y="13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29">
                <a:extLst>
                  <a:ext uri="{FF2B5EF4-FFF2-40B4-BE49-F238E27FC236}">
                    <a16:creationId xmlns:a16="http://schemas.microsoft.com/office/drawing/2014/main" id="{BDA7B90E-B2D3-4D81-B90C-BDBB3A364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3130550"/>
                <a:ext cx="57150" cy="57150"/>
              </a:xfrm>
              <a:custGeom>
                <a:avLst/>
                <a:gdLst>
                  <a:gd name="T0" fmla="*/ 34 w 36"/>
                  <a:gd name="T1" fmla="*/ 9 h 36"/>
                  <a:gd name="T2" fmla="*/ 27 w 36"/>
                  <a:gd name="T3" fmla="*/ 2 h 36"/>
                  <a:gd name="T4" fmla="*/ 11 w 36"/>
                  <a:gd name="T5" fmla="*/ 18 h 36"/>
                  <a:gd name="T6" fmla="*/ 11 w 36"/>
                  <a:gd name="T7" fmla="*/ 0 h 36"/>
                  <a:gd name="T8" fmla="*/ 0 w 36"/>
                  <a:gd name="T9" fmla="*/ 0 h 36"/>
                  <a:gd name="T10" fmla="*/ 0 w 36"/>
                  <a:gd name="T11" fmla="*/ 36 h 36"/>
                  <a:gd name="T12" fmla="*/ 36 w 36"/>
                  <a:gd name="T13" fmla="*/ 36 h 36"/>
                  <a:gd name="T14" fmla="*/ 36 w 36"/>
                  <a:gd name="T15" fmla="*/ 26 h 36"/>
                  <a:gd name="T16" fmla="*/ 20 w 36"/>
                  <a:gd name="T17" fmla="*/ 26 h 36"/>
                  <a:gd name="T18" fmla="*/ 34 w 36"/>
                  <a:gd name="T19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34" y="9"/>
                    </a:moveTo>
                    <a:lnTo>
                      <a:pt x="27" y="2"/>
                    </a:lnTo>
                    <a:lnTo>
                      <a:pt x="11" y="18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36" y="36"/>
                    </a:lnTo>
                    <a:lnTo>
                      <a:pt x="36" y="26"/>
                    </a:lnTo>
                    <a:lnTo>
                      <a:pt x="20" y="26"/>
                    </a:lnTo>
                    <a:lnTo>
                      <a:pt x="3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99E0458-E2C7-411D-9F99-8ED3E5082450}"/>
              </a:ext>
            </a:extLst>
          </p:cNvPr>
          <p:cNvGrpSpPr/>
          <p:nvPr/>
        </p:nvGrpSpPr>
        <p:grpSpPr>
          <a:xfrm>
            <a:off x="4697372" y="2197120"/>
            <a:ext cx="558870" cy="568994"/>
            <a:chOff x="1958975" y="2859088"/>
            <a:chExt cx="438150" cy="446087"/>
          </a:xfrm>
        </p:grpSpPr>
        <p:sp>
          <p:nvSpPr>
            <p:cNvPr id="44" name="Oval 288">
              <a:extLst>
                <a:ext uri="{FF2B5EF4-FFF2-40B4-BE49-F238E27FC236}">
                  <a16:creationId xmlns:a16="http://schemas.microsoft.com/office/drawing/2014/main" id="{322D8C3E-D305-4FE4-B851-1AC42C5CD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5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5C8F445-2204-424D-AFE5-560ED1C39F11}"/>
                </a:ext>
              </a:extLst>
            </p:cNvPr>
            <p:cNvGrpSpPr/>
            <p:nvPr/>
          </p:nvGrpSpPr>
          <p:grpSpPr>
            <a:xfrm>
              <a:off x="2030413" y="2908300"/>
              <a:ext cx="296863" cy="303213"/>
              <a:chOff x="2030413" y="2908300"/>
              <a:chExt cx="296863" cy="303213"/>
            </a:xfrm>
          </p:grpSpPr>
          <p:sp>
            <p:nvSpPr>
              <p:cNvPr id="46" name="Freeform 330">
                <a:extLst>
                  <a:ext uri="{FF2B5EF4-FFF2-40B4-BE49-F238E27FC236}">
                    <a16:creationId xmlns:a16="http://schemas.microsoft.com/office/drawing/2014/main" id="{E0D0A53C-092A-4020-9EB3-617C5F6364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4863" y="2908300"/>
                <a:ext cx="206375" cy="136525"/>
              </a:xfrm>
              <a:custGeom>
                <a:avLst/>
                <a:gdLst>
                  <a:gd name="T0" fmla="*/ 2 w 74"/>
                  <a:gd name="T1" fmla="*/ 20 h 48"/>
                  <a:gd name="T2" fmla="*/ 13 w 74"/>
                  <a:gd name="T3" fmla="*/ 24 h 48"/>
                  <a:gd name="T4" fmla="*/ 13 w 74"/>
                  <a:gd name="T5" fmla="*/ 39 h 48"/>
                  <a:gd name="T6" fmla="*/ 18 w 74"/>
                  <a:gd name="T7" fmla="*/ 45 h 48"/>
                  <a:gd name="T8" fmla="*/ 37 w 74"/>
                  <a:gd name="T9" fmla="*/ 48 h 48"/>
                  <a:gd name="T10" fmla="*/ 56 w 74"/>
                  <a:gd name="T11" fmla="*/ 45 h 48"/>
                  <a:gd name="T12" fmla="*/ 61 w 74"/>
                  <a:gd name="T13" fmla="*/ 39 h 48"/>
                  <a:gd name="T14" fmla="*/ 61 w 74"/>
                  <a:gd name="T15" fmla="*/ 24 h 48"/>
                  <a:gd name="T16" fmla="*/ 72 w 74"/>
                  <a:gd name="T17" fmla="*/ 20 h 48"/>
                  <a:gd name="T18" fmla="*/ 74 w 74"/>
                  <a:gd name="T19" fmla="*/ 17 h 48"/>
                  <a:gd name="T20" fmla="*/ 72 w 74"/>
                  <a:gd name="T21" fmla="*/ 14 h 48"/>
                  <a:gd name="T22" fmla="*/ 38 w 74"/>
                  <a:gd name="T23" fmla="*/ 0 h 48"/>
                  <a:gd name="T24" fmla="*/ 36 w 74"/>
                  <a:gd name="T25" fmla="*/ 0 h 48"/>
                  <a:gd name="T26" fmla="*/ 2 w 74"/>
                  <a:gd name="T27" fmla="*/ 14 h 48"/>
                  <a:gd name="T28" fmla="*/ 0 w 74"/>
                  <a:gd name="T29" fmla="*/ 17 h 48"/>
                  <a:gd name="T30" fmla="*/ 2 w 74"/>
                  <a:gd name="T31" fmla="*/ 20 h 48"/>
                  <a:gd name="T32" fmla="*/ 54 w 74"/>
                  <a:gd name="T33" fmla="*/ 39 h 48"/>
                  <a:gd name="T34" fmla="*/ 54 w 74"/>
                  <a:gd name="T35" fmla="*/ 39 h 48"/>
                  <a:gd name="T36" fmla="*/ 20 w 74"/>
                  <a:gd name="T37" fmla="*/ 39 h 48"/>
                  <a:gd name="T38" fmla="*/ 20 w 74"/>
                  <a:gd name="T39" fmla="*/ 39 h 48"/>
                  <a:gd name="T40" fmla="*/ 20 w 74"/>
                  <a:gd name="T41" fmla="*/ 27 h 48"/>
                  <a:gd name="T42" fmla="*/ 36 w 74"/>
                  <a:gd name="T43" fmla="*/ 34 h 48"/>
                  <a:gd name="T44" fmla="*/ 37 w 74"/>
                  <a:gd name="T45" fmla="*/ 34 h 48"/>
                  <a:gd name="T46" fmla="*/ 38 w 74"/>
                  <a:gd name="T47" fmla="*/ 34 h 48"/>
                  <a:gd name="T48" fmla="*/ 54 w 74"/>
                  <a:gd name="T49" fmla="*/ 27 h 48"/>
                  <a:gd name="T50" fmla="*/ 54 w 74"/>
                  <a:gd name="T51" fmla="*/ 39 h 48"/>
                  <a:gd name="T52" fmla="*/ 37 w 74"/>
                  <a:gd name="T53" fmla="*/ 7 h 48"/>
                  <a:gd name="T54" fmla="*/ 62 w 74"/>
                  <a:gd name="T55" fmla="*/ 17 h 48"/>
                  <a:gd name="T56" fmla="*/ 37 w 74"/>
                  <a:gd name="T57" fmla="*/ 27 h 48"/>
                  <a:gd name="T58" fmla="*/ 12 w 74"/>
                  <a:gd name="T59" fmla="*/ 17 h 48"/>
                  <a:gd name="T60" fmla="*/ 37 w 74"/>
                  <a:gd name="T61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48">
                    <a:moveTo>
                      <a:pt x="2" y="20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42"/>
                      <a:pt x="15" y="44"/>
                      <a:pt x="18" y="45"/>
                    </a:cubicBezTo>
                    <a:cubicBezTo>
                      <a:pt x="24" y="47"/>
                      <a:pt x="30" y="48"/>
                      <a:pt x="37" y="48"/>
                    </a:cubicBezTo>
                    <a:cubicBezTo>
                      <a:pt x="43" y="48"/>
                      <a:pt x="50" y="47"/>
                      <a:pt x="56" y="45"/>
                    </a:cubicBezTo>
                    <a:cubicBezTo>
                      <a:pt x="59" y="44"/>
                      <a:pt x="61" y="42"/>
                      <a:pt x="61" y="39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3" y="19"/>
                      <a:pt x="74" y="18"/>
                      <a:pt x="74" y="17"/>
                    </a:cubicBezTo>
                    <a:cubicBezTo>
                      <a:pt x="74" y="16"/>
                      <a:pt x="73" y="14"/>
                      <a:pt x="72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6" y="0"/>
                      <a:pt x="36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6"/>
                      <a:pt x="0" y="17"/>
                    </a:cubicBezTo>
                    <a:cubicBezTo>
                      <a:pt x="0" y="18"/>
                      <a:pt x="1" y="19"/>
                      <a:pt x="2" y="20"/>
                    </a:cubicBezTo>
                    <a:close/>
                    <a:moveTo>
                      <a:pt x="54" y="39"/>
                    </a:moveTo>
                    <a:cubicBezTo>
                      <a:pt x="54" y="39"/>
                      <a:pt x="54" y="39"/>
                      <a:pt x="54" y="39"/>
                    </a:cubicBezTo>
                    <a:cubicBezTo>
                      <a:pt x="43" y="42"/>
                      <a:pt x="31" y="42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7" y="34"/>
                      <a:pt x="37" y="34"/>
                    </a:cubicBezTo>
                    <a:cubicBezTo>
                      <a:pt x="37" y="34"/>
                      <a:pt x="38" y="34"/>
                      <a:pt x="38" y="34"/>
                    </a:cubicBezTo>
                    <a:cubicBezTo>
                      <a:pt x="54" y="27"/>
                      <a:pt x="54" y="27"/>
                      <a:pt x="54" y="27"/>
                    </a:cubicBezTo>
                    <a:lnTo>
                      <a:pt x="54" y="39"/>
                    </a:lnTo>
                    <a:close/>
                    <a:moveTo>
                      <a:pt x="37" y="7"/>
                    </a:moveTo>
                    <a:cubicBezTo>
                      <a:pt x="62" y="17"/>
                      <a:pt x="62" y="17"/>
                      <a:pt x="62" y="1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12" y="17"/>
                      <a:pt x="12" y="17"/>
                      <a:pt x="12" y="17"/>
                    </a:cubicBez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31">
                <a:extLst>
                  <a:ext uri="{FF2B5EF4-FFF2-40B4-BE49-F238E27FC236}">
                    <a16:creationId xmlns:a16="http://schemas.microsoft.com/office/drawing/2014/main" id="{DB428113-919D-4546-9411-CB4D8BA90A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0413" y="3059113"/>
                <a:ext cx="296863" cy="152400"/>
              </a:xfrm>
              <a:custGeom>
                <a:avLst/>
                <a:gdLst>
                  <a:gd name="T0" fmla="*/ 94 w 106"/>
                  <a:gd name="T1" fmla="*/ 23 h 53"/>
                  <a:gd name="T2" fmla="*/ 94 w 106"/>
                  <a:gd name="T3" fmla="*/ 6 h 53"/>
                  <a:gd name="T4" fmla="*/ 56 w 106"/>
                  <a:gd name="T5" fmla="*/ 6 h 53"/>
                  <a:gd name="T6" fmla="*/ 56 w 106"/>
                  <a:gd name="T7" fmla="*/ 0 h 53"/>
                  <a:gd name="T8" fmla="*/ 50 w 106"/>
                  <a:gd name="T9" fmla="*/ 0 h 53"/>
                  <a:gd name="T10" fmla="*/ 50 w 106"/>
                  <a:gd name="T11" fmla="*/ 6 h 53"/>
                  <a:gd name="T12" fmla="*/ 11 w 106"/>
                  <a:gd name="T13" fmla="*/ 6 h 53"/>
                  <a:gd name="T14" fmla="*/ 11 w 106"/>
                  <a:gd name="T15" fmla="*/ 23 h 53"/>
                  <a:gd name="T16" fmla="*/ 0 w 106"/>
                  <a:gd name="T17" fmla="*/ 38 h 53"/>
                  <a:gd name="T18" fmla="*/ 15 w 106"/>
                  <a:gd name="T19" fmla="*/ 53 h 53"/>
                  <a:gd name="T20" fmla="*/ 30 w 106"/>
                  <a:gd name="T21" fmla="*/ 38 h 53"/>
                  <a:gd name="T22" fmla="*/ 18 w 106"/>
                  <a:gd name="T23" fmla="*/ 23 h 53"/>
                  <a:gd name="T24" fmla="*/ 18 w 106"/>
                  <a:gd name="T25" fmla="*/ 13 h 53"/>
                  <a:gd name="T26" fmla="*/ 50 w 106"/>
                  <a:gd name="T27" fmla="*/ 13 h 53"/>
                  <a:gd name="T28" fmla="*/ 50 w 106"/>
                  <a:gd name="T29" fmla="*/ 23 h 53"/>
                  <a:gd name="T30" fmla="*/ 38 w 106"/>
                  <a:gd name="T31" fmla="*/ 23 h 53"/>
                  <a:gd name="T32" fmla="*/ 38 w 106"/>
                  <a:gd name="T33" fmla="*/ 53 h 53"/>
                  <a:gd name="T34" fmla="*/ 68 w 106"/>
                  <a:gd name="T35" fmla="*/ 53 h 53"/>
                  <a:gd name="T36" fmla="*/ 68 w 106"/>
                  <a:gd name="T37" fmla="*/ 23 h 53"/>
                  <a:gd name="T38" fmla="*/ 56 w 106"/>
                  <a:gd name="T39" fmla="*/ 23 h 53"/>
                  <a:gd name="T40" fmla="*/ 56 w 106"/>
                  <a:gd name="T41" fmla="*/ 13 h 53"/>
                  <a:gd name="T42" fmla="*/ 88 w 106"/>
                  <a:gd name="T43" fmla="*/ 13 h 53"/>
                  <a:gd name="T44" fmla="*/ 88 w 106"/>
                  <a:gd name="T45" fmla="*/ 23 h 53"/>
                  <a:gd name="T46" fmla="*/ 76 w 106"/>
                  <a:gd name="T47" fmla="*/ 38 h 53"/>
                  <a:gd name="T48" fmla="*/ 91 w 106"/>
                  <a:gd name="T49" fmla="*/ 53 h 53"/>
                  <a:gd name="T50" fmla="*/ 106 w 106"/>
                  <a:gd name="T51" fmla="*/ 38 h 53"/>
                  <a:gd name="T52" fmla="*/ 94 w 106"/>
                  <a:gd name="T53" fmla="*/ 23 h 53"/>
                  <a:gd name="T54" fmla="*/ 23 w 106"/>
                  <a:gd name="T55" fmla="*/ 38 h 53"/>
                  <a:gd name="T56" fmla="*/ 15 w 106"/>
                  <a:gd name="T57" fmla="*/ 46 h 53"/>
                  <a:gd name="T58" fmla="*/ 7 w 106"/>
                  <a:gd name="T59" fmla="*/ 38 h 53"/>
                  <a:gd name="T60" fmla="*/ 15 w 106"/>
                  <a:gd name="T61" fmla="*/ 30 h 53"/>
                  <a:gd name="T62" fmla="*/ 23 w 106"/>
                  <a:gd name="T63" fmla="*/ 38 h 53"/>
                  <a:gd name="T64" fmla="*/ 61 w 106"/>
                  <a:gd name="T65" fmla="*/ 46 h 53"/>
                  <a:gd name="T66" fmla="*/ 45 w 106"/>
                  <a:gd name="T67" fmla="*/ 46 h 53"/>
                  <a:gd name="T68" fmla="*/ 45 w 106"/>
                  <a:gd name="T69" fmla="*/ 30 h 53"/>
                  <a:gd name="T70" fmla="*/ 61 w 106"/>
                  <a:gd name="T71" fmla="*/ 30 h 53"/>
                  <a:gd name="T72" fmla="*/ 61 w 106"/>
                  <a:gd name="T73" fmla="*/ 46 h 53"/>
                  <a:gd name="T74" fmla="*/ 91 w 106"/>
                  <a:gd name="T75" fmla="*/ 46 h 53"/>
                  <a:gd name="T76" fmla="*/ 83 w 106"/>
                  <a:gd name="T77" fmla="*/ 38 h 53"/>
                  <a:gd name="T78" fmla="*/ 91 w 106"/>
                  <a:gd name="T79" fmla="*/ 30 h 53"/>
                  <a:gd name="T80" fmla="*/ 99 w 106"/>
                  <a:gd name="T81" fmla="*/ 38 h 53"/>
                  <a:gd name="T82" fmla="*/ 91 w 106"/>
                  <a:gd name="T8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53">
                    <a:moveTo>
                      <a:pt x="94" y="23"/>
                    </a:moveTo>
                    <a:cubicBezTo>
                      <a:pt x="94" y="6"/>
                      <a:pt x="94" y="6"/>
                      <a:pt x="94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5" y="25"/>
                      <a:pt x="0" y="31"/>
                      <a:pt x="0" y="38"/>
                    </a:cubicBezTo>
                    <a:cubicBezTo>
                      <a:pt x="0" y="46"/>
                      <a:pt x="7" y="53"/>
                      <a:pt x="15" y="53"/>
                    </a:cubicBezTo>
                    <a:cubicBezTo>
                      <a:pt x="23" y="53"/>
                      <a:pt x="30" y="46"/>
                      <a:pt x="30" y="38"/>
                    </a:cubicBezTo>
                    <a:cubicBezTo>
                      <a:pt x="30" y="31"/>
                      <a:pt x="25" y="25"/>
                      <a:pt x="18" y="2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1" y="25"/>
                      <a:pt x="76" y="31"/>
                      <a:pt x="76" y="38"/>
                    </a:cubicBezTo>
                    <a:cubicBezTo>
                      <a:pt x="76" y="46"/>
                      <a:pt x="83" y="53"/>
                      <a:pt x="91" y="53"/>
                    </a:cubicBezTo>
                    <a:cubicBezTo>
                      <a:pt x="99" y="53"/>
                      <a:pt x="106" y="46"/>
                      <a:pt x="106" y="38"/>
                    </a:cubicBezTo>
                    <a:cubicBezTo>
                      <a:pt x="106" y="31"/>
                      <a:pt x="101" y="25"/>
                      <a:pt x="94" y="23"/>
                    </a:cubicBezTo>
                    <a:close/>
                    <a:moveTo>
                      <a:pt x="23" y="38"/>
                    </a:moveTo>
                    <a:cubicBezTo>
                      <a:pt x="23" y="42"/>
                      <a:pt x="19" y="46"/>
                      <a:pt x="15" y="46"/>
                    </a:cubicBezTo>
                    <a:cubicBezTo>
                      <a:pt x="10" y="46"/>
                      <a:pt x="7" y="42"/>
                      <a:pt x="7" y="38"/>
                    </a:cubicBezTo>
                    <a:cubicBezTo>
                      <a:pt x="7" y="33"/>
                      <a:pt x="10" y="30"/>
                      <a:pt x="15" y="30"/>
                    </a:cubicBezTo>
                    <a:cubicBezTo>
                      <a:pt x="19" y="30"/>
                      <a:pt x="23" y="33"/>
                      <a:pt x="23" y="38"/>
                    </a:cubicBezTo>
                    <a:close/>
                    <a:moveTo>
                      <a:pt x="61" y="46"/>
                    </a:move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61" y="30"/>
                      <a:pt x="61" y="30"/>
                      <a:pt x="61" y="30"/>
                    </a:cubicBezTo>
                    <a:lnTo>
                      <a:pt x="61" y="46"/>
                    </a:lnTo>
                    <a:close/>
                    <a:moveTo>
                      <a:pt x="91" y="46"/>
                    </a:moveTo>
                    <a:cubicBezTo>
                      <a:pt x="87" y="46"/>
                      <a:pt x="83" y="42"/>
                      <a:pt x="83" y="38"/>
                    </a:cubicBezTo>
                    <a:cubicBezTo>
                      <a:pt x="83" y="33"/>
                      <a:pt x="87" y="30"/>
                      <a:pt x="91" y="30"/>
                    </a:cubicBezTo>
                    <a:cubicBezTo>
                      <a:pt x="96" y="30"/>
                      <a:pt x="99" y="33"/>
                      <a:pt x="99" y="38"/>
                    </a:cubicBezTo>
                    <a:cubicBezTo>
                      <a:pt x="99" y="42"/>
                      <a:pt x="96" y="46"/>
                      <a:pt x="91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C822221A-E1C7-462F-8331-D1E617EB65EE}"/>
              </a:ext>
            </a:extLst>
          </p:cNvPr>
          <p:cNvGrpSpPr/>
          <p:nvPr/>
        </p:nvGrpSpPr>
        <p:grpSpPr>
          <a:xfrm>
            <a:off x="5754634" y="2197120"/>
            <a:ext cx="556846" cy="568994"/>
            <a:chOff x="3284538" y="2859088"/>
            <a:chExt cx="436563" cy="446087"/>
          </a:xfrm>
        </p:grpSpPr>
        <p:sp>
          <p:nvSpPr>
            <p:cNvPr id="49" name="Oval 289">
              <a:extLst>
                <a:ext uri="{FF2B5EF4-FFF2-40B4-BE49-F238E27FC236}">
                  <a16:creationId xmlns:a16="http://schemas.microsoft.com/office/drawing/2014/main" id="{2F944D1F-55B9-4E8A-AF5A-25E50884A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F0BA7A06-1BA8-4E19-B4CA-EF0F23A52D59}"/>
                </a:ext>
              </a:extLst>
            </p:cNvPr>
            <p:cNvGrpSpPr/>
            <p:nvPr/>
          </p:nvGrpSpPr>
          <p:grpSpPr>
            <a:xfrm>
              <a:off x="3362325" y="2968625"/>
              <a:ext cx="277813" cy="228600"/>
              <a:chOff x="3362325" y="2968625"/>
              <a:chExt cx="277813" cy="228600"/>
            </a:xfrm>
          </p:grpSpPr>
          <p:sp>
            <p:nvSpPr>
              <p:cNvPr id="51" name="Freeform 332">
                <a:extLst>
                  <a:ext uri="{FF2B5EF4-FFF2-40B4-BE49-F238E27FC236}">
                    <a16:creationId xmlns:a16="http://schemas.microsoft.com/office/drawing/2014/main" id="{6FC7A9E1-ABC3-4F4F-8920-7BC24DB814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2325" y="2968625"/>
                <a:ext cx="277813" cy="228600"/>
              </a:xfrm>
              <a:custGeom>
                <a:avLst/>
                <a:gdLst>
                  <a:gd name="T0" fmla="*/ 92 w 99"/>
                  <a:gd name="T1" fmla="*/ 0 h 80"/>
                  <a:gd name="T2" fmla="*/ 7 w 99"/>
                  <a:gd name="T3" fmla="*/ 0 h 80"/>
                  <a:gd name="T4" fmla="*/ 0 w 99"/>
                  <a:gd name="T5" fmla="*/ 7 h 80"/>
                  <a:gd name="T6" fmla="*/ 0 w 99"/>
                  <a:gd name="T7" fmla="*/ 72 h 80"/>
                  <a:gd name="T8" fmla="*/ 7 w 99"/>
                  <a:gd name="T9" fmla="*/ 80 h 80"/>
                  <a:gd name="T10" fmla="*/ 92 w 99"/>
                  <a:gd name="T11" fmla="*/ 80 h 80"/>
                  <a:gd name="T12" fmla="*/ 99 w 99"/>
                  <a:gd name="T13" fmla="*/ 72 h 80"/>
                  <a:gd name="T14" fmla="*/ 99 w 99"/>
                  <a:gd name="T15" fmla="*/ 7 h 80"/>
                  <a:gd name="T16" fmla="*/ 92 w 99"/>
                  <a:gd name="T17" fmla="*/ 0 h 80"/>
                  <a:gd name="T18" fmla="*/ 7 w 99"/>
                  <a:gd name="T19" fmla="*/ 5 h 80"/>
                  <a:gd name="T20" fmla="*/ 92 w 99"/>
                  <a:gd name="T21" fmla="*/ 5 h 80"/>
                  <a:gd name="T22" fmla="*/ 94 w 99"/>
                  <a:gd name="T23" fmla="*/ 7 h 80"/>
                  <a:gd name="T24" fmla="*/ 94 w 99"/>
                  <a:gd name="T25" fmla="*/ 17 h 80"/>
                  <a:gd name="T26" fmla="*/ 5 w 99"/>
                  <a:gd name="T27" fmla="*/ 17 h 80"/>
                  <a:gd name="T28" fmla="*/ 5 w 99"/>
                  <a:gd name="T29" fmla="*/ 7 h 80"/>
                  <a:gd name="T30" fmla="*/ 7 w 99"/>
                  <a:gd name="T31" fmla="*/ 5 h 80"/>
                  <a:gd name="T32" fmla="*/ 92 w 99"/>
                  <a:gd name="T33" fmla="*/ 75 h 80"/>
                  <a:gd name="T34" fmla="*/ 7 w 99"/>
                  <a:gd name="T35" fmla="*/ 75 h 80"/>
                  <a:gd name="T36" fmla="*/ 5 w 99"/>
                  <a:gd name="T37" fmla="*/ 72 h 80"/>
                  <a:gd name="T38" fmla="*/ 5 w 99"/>
                  <a:gd name="T39" fmla="*/ 22 h 80"/>
                  <a:gd name="T40" fmla="*/ 94 w 99"/>
                  <a:gd name="T41" fmla="*/ 22 h 80"/>
                  <a:gd name="T42" fmla="*/ 94 w 99"/>
                  <a:gd name="T43" fmla="*/ 72 h 80"/>
                  <a:gd name="T44" fmla="*/ 92 w 99"/>
                  <a:gd name="T45" fmla="*/ 7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80">
                    <a:moveTo>
                      <a:pt x="9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7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6" y="80"/>
                      <a:pt x="99" y="76"/>
                      <a:pt x="99" y="72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3"/>
                      <a:pt x="96" y="0"/>
                      <a:pt x="92" y="0"/>
                    </a:cubicBezTo>
                    <a:close/>
                    <a:moveTo>
                      <a:pt x="7" y="5"/>
                    </a:moveTo>
                    <a:cubicBezTo>
                      <a:pt x="92" y="5"/>
                      <a:pt x="92" y="5"/>
                      <a:pt x="92" y="5"/>
                    </a:cubicBezTo>
                    <a:cubicBezTo>
                      <a:pt x="93" y="5"/>
                      <a:pt x="94" y="6"/>
                      <a:pt x="94" y="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lose/>
                    <a:moveTo>
                      <a:pt x="92" y="75"/>
                    </a:moveTo>
                    <a:cubicBezTo>
                      <a:pt x="7" y="75"/>
                      <a:pt x="7" y="75"/>
                      <a:pt x="7" y="75"/>
                    </a:cubicBezTo>
                    <a:cubicBezTo>
                      <a:pt x="6" y="75"/>
                      <a:pt x="5" y="74"/>
                      <a:pt x="5" y="7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4" y="74"/>
                      <a:pt x="93" y="75"/>
                      <a:pt x="92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333">
                <a:extLst>
                  <a:ext uri="{FF2B5EF4-FFF2-40B4-BE49-F238E27FC236}">
                    <a16:creationId xmlns:a16="http://schemas.microsoft.com/office/drawing/2014/main" id="{554F669E-317B-4C87-B20F-BC731D5AF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138" y="2994025"/>
                <a:ext cx="12700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334">
                <a:extLst>
                  <a:ext uri="{FF2B5EF4-FFF2-40B4-BE49-F238E27FC236}">
                    <a16:creationId xmlns:a16="http://schemas.microsoft.com/office/drawing/2014/main" id="{CEAED662-A651-4D15-B7B4-8454F2082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335">
                <a:extLst>
                  <a:ext uri="{FF2B5EF4-FFF2-40B4-BE49-F238E27FC236}">
                    <a16:creationId xmlns:a16="http://schemas.microsoft.com/office/drawing/2014/main" id="{3F8CD57D-8B27-471B-95FD-9FFCF35D3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3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36">
                <a:extLst>
                  <a:ext uri="{FF2B5EF4-FFF2-40B4-BE49-F238E27FC236}">
                    <a16:creationId xmlns:a16="http://schemas.microsoft.com/office/drawing/2014/main" id="{563E00EE-DD97-4602-B774-869D7A8AC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40075"/>
                <a:ext cx="460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37">
                <a:extLst>
                  <a:ext uri="{FF2B5EF4-FFF2-40B4-BE49-F238E27FC236}">
                    <a16:creationId xmlns:a16="http://schemas.microsoft.com/office/drawing/2014/main" id="{41F578AD-F2E8-4414-A2D8-1E6AE48BF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0515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338">
                <a:extLst>
                  <a:ext uri="{FF2B5EF4-FFF2-40B4-BE49-F238E27FC236}">
                    <a16:creationId xmlns:a16="http://schemas.microsoft.com/office/drawing/2014/main" id="{C13B18EE-9F9A-4DD2-BA34-4917C0991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07340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39">
                <a:extLst>
                  <a:ext uri="{FF2B5EF4-FFF2-40B4-BE49-F238E27FC236}">
                    <a16:creationId xmlns:a16="http://schemas.microsoft.com/office/drawing/2014/main" id="{DC2F2883-215C-454D-8B96-D878C24E12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4075" y="3054350"/>
                <a:ext cx="103188" cy="104775"/>
              </a:xfrm>
              <a:custGeom>
                <a:avLst/>
                <a:gdLst>
                  <a:gd name="T0" fmla="*/ 19 w 37"/>
                  <a:gd name="T1" fmla="*/ 0 h 37"/>
                  <a:gd name="T2" fmla="*/ 0 w 37"/>
                  <a:gd name="T3" fmla="*/ 18 h 37"/>
                  <a:gd name="T4" fmla="*/ 19 w 37"/>
                  <a:gd name="T5" fmla="*/ 37 h 37"/>
                  <a:gd name="T6" fmla="*/ 37 w 37"/>
                  <a:gd name="T7" fmla="*/ 18 h 37"/>
                  <a:gd name="T8" fmla="*/ 19 w 37"/>
                  <a:gd name="T9" fmla="*/ 0 h 37"/>
                  <a:gd name="T10" fmla="*/ 19 w 37"/>
                  <a:gd name="T11" fmla="*/ 32 h 37"/>
                  <a:gd name="T12" fmla="*/ 5 w 37"/>
                  <a:gd name="T13" fmla="*/ 18 h 37"/>
                  <a:gd name="T14" fmla="*/ 19 w 37"/>
                  <a:gd name="T15" fmla="*/ 5 h 37"/>
                  <a:gd name="T16" fmla="*/ 32 w 37"/>
                  <a:gd name="T17" fmla="*/ 18 h 37"/>
                  <a:gd name="T18" fmla="*/ 19 w 37"/>
                  <a:gd name="T1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  <a:moveTo>
                      <a:pt x="19" y="32"/>
                    </a:moveTo>
                    <a:cubicBezTo>
                      <a:pt x="11" y="32"/>
                      <a:pt x="5" y="26"/>
                      <a:pt x="5" y="18"/>
                    </a:cubicBezTo>
                    <a:cubicBezTo>
                      <a:pt x="5" y="11"/>
                      <a:pt x="11" y="5"/>
                      <a:pt x="19" y="5"/>
                    </a:cubicBezTo>
                    <a:cubicBezTo>
                      <a:pt x="26" y="5"/>
                      <a:pt x="32" y="11"/>
                      <a:pt x="32" y="18"/>
                    </a:cubicBezTo>
                    <a:cubicBezTo>
                      <a:pt x="32" y="26"/>
                      <a:pt x="26" y="32"/>
                      <a:pt x="19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40">
                <a:extLst>
                  <a:ext uri="{FF2B5EF4-FFF2-40B4-BE49-F238E27FC236}">
                    <a16:creationId xmlns:a16="http://schemas.microsoft.com/office/drawing/2014/main" id="{1FA91A28-B05E-42F3-9266-02C3A91056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475" y="3076575"/>
                <a:ext cx="52388" cy="57150"/>
              </a:xfrm>
              <a:custGeom>
                <a:avLst/>
                <a:gdLst>
                  <a:gd name="T0" fmla="*/ 17 w 19"/>
                  <a:gd name="T1" fmla="*/ 3 h 20"/>
                  <a:gd name="T2" fmla="*/ 14 w 19"/>
                  <a:gd name="T3" fmla="*/ 5 h 20"/>
                  <a:gd name="T4" fmla="*/ 12 w 19"/>
                  <a:gd name="T5" fmla="*/ 4 h 20"/>
                  <a:gd name="T6" fmla="*/ 12 w 19"/>
                  <a:gd name="T7" fmla="*/ 0 h 20"/>
                  <a:gd name="T8" fmla="*/ 7 w 19"/>
                  <a:gd name="T9" fmla="*/ 0 h 20"/>
                  <a:gd name="T10" fmla="*/ 7 w 19"/>
                  <a:gd name="T11" fmla="*/ 4 h 20"/>
                  <a:gd name="T12" fmla="*/ 5 w 19"/>
                  <a:gd name="T13" fmla="*/ 5 h 20"/>
                  <a:gd name="T14" fmla="*/ 2 w 19"/>
                  <a:gd name="T15" fmla="*/ 3 h 20"/>
                  <a:gd name="T16" fmla="*/ 0 w 19"/>
                  <a:gd name="T17" fmla="*/ 8 h 20"/>
                  <a:gd name="T18" fmla="*/ 3 w 19"/>
                  <a:gd name="T19" fmla="*/ 9 h 20"/>
                  <a:gd name="T20" fmla="*/ 3 w 19"/>
                  <a:gd name="T21" fmla="*/ 10 h 20"/>
                  <a:gd name="T22" fmla="*/ 3 w 19"/>
                  <a:gd name="T23" fmla="*/ 12 h 20"/>
                  <a:gd name="T24" fmla="*/ 0 w 19"/>
                  <a:gd name="T25" fmla="*/ 13 h 20"/>
                  <a:gd name="T26" fmla="*/ 2 w 19"/>
                  <a:gd name="T27" fmla="*/ 18 h 20"/>
                  <a:gd name="T28" fmla="*/ 5 w 19"/>
                  <a:gd name="T29" fmla="*/ 16 h 20"/>
                  <a:gd name="T30" fmla="*/ 7 w 19"/>
                  <a:gd name="T31" fmla="*/ 17 h 20"/>
                  <a:gd name="T32" fmla="*/ 7 w 19"/>
                  <a:gd name="T33" fmla="*/ 20 h 20"/>
                  <a:gd name="T34" fmla="*/ 12 w 19"/>
                  <a:gd name="T35" fmla="*/ 20 h 20"/>
                  <a:gd name="T36" fmla="*/ 12 w 19"/>
                  <a:gd name="T37" fmla="*/ 17 h 20"/>
                  <a:gd name="T38" fmla="*/ 14 w 19"/>
                  <a:gd name="T39" fmla="*/ 16 h 20"/>
                  <a:gd name="T40" fmla="*/ 17 w 19"/>
                  <a:gd name="T41" fmla="*/ 18 h 20"/>
                  <a:gd name="T42" fmla="*/ 19 w 19"/>
                  <a:gd name="T43" fmla="*/ 13 h 20"/>
                  <a:gd name="T44" fmla="*/ 16 w 19"/>
                  <a:gd name="T45" fmla="*/ 12 h 20"/>
                  <a:gd name="T46" fmla="*/ 16 w 19"/>
                  <a:gd name="T47" fmla="*/ 10 h 20"/>
                  <a:gd name="T48" fmla="*/ 16 w 19"/>
                  <a:gd name="T49" fmla="*/ 9 h 20"/>
                  <a:gd name="T50" fmla="*/ 19 w 19"/>
                  <a:gd name="T51" fmla="*/ 8 h 20"/>
                  <a:gd name="T52" fmla="*/ 17 w 19"/>
                  <a:gd name="T53" fmla="*/ 3 h 20"/>
                  <a:gd name="T54" fmla="*/ 10 w 19"/>
                  <a:gd name="T55" fmla="*/ 14 h 20"/>
                  <a:gd name="T56" fmla="*/ 6 w 19"/>
                  <a:gd name="T57" fmla="*/ 10 h 20"/>
                  <a:gd name="T58" fmla="*/ 10 w 19"/>
                  <a:gd name="T59" fmla="*/ 7 h 20"/>
                  <a:gd name="T60" fmla="*/ 13 w 19"/>
                  <a:gd name="T61" fmla="*/ 10 h 20"/>
                  <a:gd name="T62" fmla="*/ 10 w 19"/>
                  <a:gd name="T63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" h="20">
                    <a:moveTo>
                      <a:pt x="17" y="3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6"/>
                      <a:pt x="14" y="16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9"/>
                    </a:cubicBezTo>
                    <a:cubicBezTo>
                      <a:pt x="19" y="8"/>
                      <a:pt x="19" y="8"/>
                      <a:pt x="19" y="8"/>
                    </a:cubicBezTo>
                    <a:lnTo>
                      <a:pt x="17" y="3"/>
                    </a:lnTo>
                    <a:close/>
                    <a:moveTo>
                      <a:pt x="10" y="14"/>
                    </a:moveTo>
                    <a:cubicBezTo>
                      <a:pt x="8" y="14"/>
                      <a:pt x="6" y="12"/>
                      <a:pt x="6" y="10"/>
                    </a:cubicBezTo>
                    <a:cubicBezTo>
                      <a:pt x="6" y="9"/>
                      <a:pt x="8" y="7"/>
                      <a:pt x="10" y="7"/>
                    </a:cubicBezTo>
                    <a:cubicBezTo>
                      <a:pt x="11" y="7"/>
                      <a:pt x="13" y="9"/>
                      <a:pt x="13" y="10"/>
                    </a:cubicBezTo>
                    <a:cubicBezTo>
                      <a:pt x="13" y="12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433E4F66-A6C7-4FB3-B972-A17AA97E4B7E}"/>
              </a:ext>
            </a:extLst>
          </p:cNvPr>
          <p:cNvGrpSpPr/>
          <p:nvPr/>
        </p:nvGrpSpPr>
        <p:grpSpPr>
          <a:xfrm>
            <a:off x="6810161" y="2197120"/>
            <a:ext cx="556846" cy="568994"/>
            <a:chOff x="4606925" y="2859088"/>
            <a:chExt cx="436563" cy="446087"/>
          </a:xfrm>
        </p:grpSpPr>
        <p:sp>
          <p:nvSpPr>
            <p:cNvPr id="61" name="Oval 290">
              <a:extLst>
                <a:ext uri="{FF2B5EF4-FFF2-40B4-BE49-F238E27FC236}">
                  <a16:creationId xmlns:a16="http://schemas.microsoft.com/office/drawing/2014/main" id="{9D0A8301-4DAA-46B0-A1BC-44C39D5C1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6CF2AA8C-2A0E-4054-A08C-8615395DE077}"/>
                </a:ext>
              </a:extLst>
            </p:cNvPr>
            <p:cNvGrpSpPr/>
            <p:nvPr/>
          </p:nvGrpSpPr>
          <p:grpSpPr>
            <a:xfrm>
              <a:off x="4695825" y="2951163"/>
              <a:ext cx="258763" cy="263524"/>
              <a:chOff x="4695825" y="2951163"/>
              <a:chExt cx="258763" cy="263524"/>
            </a:xfrm>
          </p:grpSpPr>
          <p:sp>
            <p:nvSpPr>
              <p:cNvPr id="63" name="Freeform 341">
                <a:extLst>
                  <a:ext uri="{FF2B5EF4-FFF2-40B4-BE49-F238E27FC236}">
                    <a16:creationId xmlns:a16="http://schemas.microsoft.com/office/drawing/2014/main" id="{61D26042-D0C7-4A04-99C1-CAF89A11BA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2951163"/>
                <a:ext cx="101600" cy="103187"/>
              </a:xfrm>
              <a:custGeom>
                <a:avLst/>
                <a:gdLst>
                  <a:gd name="T0" fmla="*/ 18 w 36"/>
                  <a:gd name="T1" fmla="*/ 4 h 36"/>
                  <a:gd name="T2" fmla="*/ 32 w 36"/>
                  <a:gd name="T3" fmla="*/ 18 h 36"/>
                  <a:gd name="T4" fmla="*/ 18 w 36"/>
                  <a:gd name="T5" fmla="*/ 32 h 36"/>
                  <a:gd name="T6" fmla="*/ 5 w 36"/>
                  <a:gd name="T7" fmla="*/ 18 h 36"/>
                  <a:gd name="T8" fmla="*/ 18 w 36"/>
                  <a:gd name="T9" fmla="*/ 4 h 36"/>
                  <a:gd name="T10" fmla="*/ 18 w 36"/>
                  <a:gd name="T11" fmla="*/ 0 h 36"/>
                  <a:gd name="T12" fmla="*/ 0 w 36"/>
                  <a:gd name="T13" fmla="*/ 18 h 36"/>
                  <a:gd name="T14" fmla="*/ 18 w 36"/>
                  <a:gd name="T15" fmla="*/ 36 h 36"/>
                  <a:gd name="T16" fmla="*/ 36 w 36"/>
                  <a:gd name="T17" fmla="*/ 18 h 36"/>
                  <a:gd name="T18" fmla="*/ 18 w 36"/>
                  <a:gd name="T1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4"/>
                    </a:moveTo>
                    <a:cubicBezTo>
                      <a:pt x="26" y="4"/>
                      <a:pt x="32" y="10"/>
                      <a:pt x="32" y="18"/>
                    </a:cubicBezTo>
                    <a:cubicBezTo>
                      <a:pt x="32" y="25"/>
                      <a:pt x="26" y="32"/>
                      <a:pt x="18" y="32"/>
                    </a:cubicBezTo>
                    <a:cubicBezTo>
                      <a:pt x="11" y="32"/>
                      <a:pt x="5" y="25"/>
                      <a:pt x="5" y="18"/>
                    </a:cubicBezTo>
                    <a:cubicBezTo>
                      <a:pt x="5" y="10"/>
                      <a:pt x="11" y="4"/>
                      <a:pt x="18" y="4"/>
                    </a:cubicBezTo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42">
                <a:extLst>
                  <a:ext uri="{FF2B5EF4-FFF2-40B4-BE49-F238E27FC236}">
                    <a16:creationId xmlns:a16="http://schemas.microsoft.com/office/drawing/2014/main" id="{01BA96A4-6C6A-4CD5-BD6B-BB6DF6EA2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3108325"/>
                <a:ext cx="101600" cy="106362"/>
              </a:xfrm>
              <a:custGeom>
                <a:avLst/>
                <a:gdLst>
                  <a:gd name="T0" fmla="*/ 18 w 36"/>
                  <a:gd name="T1" fmla="*/ 5 h 37"/>
                  <a:gd name="T2" fmla="*/ 31 w 36"/>
                  <a:gd name="T3" fmla="*/ 19 h 37"/>
                  <a:gd name="T4" fmla="*/ 18 w 36"/>
                  <a:gd name="T5" fmla="*/ 32 h 37"/>
                  <a:gd name="T6" fmla="*/ 4 w 36"/>
                  <a:gd name="T7" fmla="*/ 19 h 37"/>
                  <a:gd name="T8" fmla="*/ 18 w 36"/>
                  <a:gd name="T9" fmla="*/ 5 h 37"/>
                  <a:gd name="T10" fmla="*/ 18 w 36"/>
                  <a:gd name="T11" fmla="*/ 0 h 37"/>
                  <a:gd name="T12" fmla="*/ 0 w 36"/>
                  <a:gd name="T13" fmla="*/ 19 h 37"/>
                  <a:gd name="T14" fmla="*/ 18 w 36"/>
                  <a:gd name="T15" fmla="*/ 37 h 37"/>
                  <a:gd name="T16" fmla="*/ 36 w 36"/>
                  <a:gd name="T17" fmla="*/ 19 h 37"/>
                  <a:gd name="T18" fmla="*/ 18 w 36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18" y="5"/>
                    </a:moveTo>
                    <a:cubicBezTo>
                      <a:pt x="25" y="5"/>
                      <a:pt x="31" y="11"/>
                      <a:pt x="31" y="19"/>
                    </a:cubicBezTo>
                    <a:cubicBezTo>
                      <a:pt x="31" y="26"/>
                      <a:pt x="25" y="32"/>
                      <a:pt x="18" y="32"/>
                    </a:cubicBezTo>
                    <a:cubicBezTo>
                      <a:pt x="10" y="32"/>
                      <a:pt x="4" y="26"/>
                      <a:pt x="4" y="19"/>
                    </a:cubicBezTo>
                    <a:cubicBezTo>
                      <a:pt x="4" y="11"/>
                      <a:pt x="10" y="5"/>
                      <a:pt x="18" y="5"/>
                    </a:cubicBezTo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29"/>
                      <a:pt x="8" y="37"/>
                      <a:pt x="18" y="37"/>
                    </a:cubicBezTo>
                    <a:cubicBezTo>
                      <a:pt x="28" y="37"/>
                      <a:pt x="36" y="29"/>
                      <a:pt x="36" y="19"/>
                    </a:cubicBezTo>
                    <a:cubicBezTo>
                      <a:pt x="36" y="9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43">
                <a:extLst>
                  <a:ext uri="{FF2B5EF4-FFF2-40B4-BE49-F238E27FC236}">
                    <a16:creationId xmlns:a16="http://schemas.microsoft.com/office/drawing/2014/main" id="{87D58E27-7C87-49FC-AAAF-2A72610B83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close/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44">
                <a:extLst>
                  <a:ext uri="{FF2B5EF4-FFF2-40B4-BE49-F238E27FC236}">
                    <a16:creationId xmlns:a16="http://schemas.microsoft.com/office/drawing/2014/main" id="{D3E525C1-AC3D-4F4B-9C85-FB41E41AD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5">
                <a:extLst>
                  <a:ext uri="{FF2B5EF4-FFF2-40B4-BE49-F238E27FC236}">
                    <a16:creationId xmlns:a16="http://schemas.microsoft.com/office/drawing/2014/main" id="{DC20575B-08FE-47A5-8EFD-3A81E17DC4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close/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46">
                <a:extLst>
                  <a:ext uri="{FF2B5EF4-FFF2-40B4-BE49-F238E27FC236}">
                    <a16:creationId xmlns:a16="http://schemas.microsoft.com/office/drawing/2014/main" id="{A5305B9C-154C-4466-A535-748FBDF31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47">
                <a:extLst>
                  <a:ext uri="{FF2B5EF4-FFF2-40B4-BE49-F238E27FC236}">
                    <a16:creationId xmlns:a16="http://schemas.microsoft.com/office/drawing/2014/main" id="{08ED063E-F65E-4AF5-BC0F-1DB18363D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2970213"/>
                <a:ext cx="60325" cy="63500"/>
              </a:xfrm>
              <a:custGeom>
                <a:avLst/>
                <a:gdLst>
                  <a:gd name="T0" fmla="*/ 21 w 38"/>
                  <a:gd name="T1" fmla="*/ 0 h 40"/>
                  <a:gd name="T2" fmla="*/ 14 w 38"/>
                  <a:gd name="T3" fmla="*/ 8 h 40"/>
                  <a:gd name="T4" fmla="*/ 23 w 38"/>
                  <a:gd name="T5" fmla="*/ 17 h 40"/>
                  <a:gd name="T6" fmla="*/ 0 w 38"/>
                  <a:gd name="T7" fmla="*/ 17 h 40"/>
                  <a:gd name="T8" fmla="*/ 0 w 38"/>
                  <a:gd name="T9" fmla="*/ 24 h 40"/>
                  <a:gd name="T10" fmla="*/ 23 w 38"/>
                  <a:gd name="T11" fmla="*/ 24 h 40"/>
                  <a:gd name="T12" fmla="*/ 14 w 38"/>
                  <a:gd name="T13" fmla="*/ 33 h 40"/>
                  <a:gd name="T14" fmla="*/ 21 w 38"/>
                  <a:gd name="T15" fmla="*/ 40 h 40"/>
                  <a:gd name="T16" fmla="*/ 38 w 38"/>
                  <a:gd name="T17" fmla="*/ 20 h 40"/>
                  <a:gd name="T18" fmla="*/ 21 w 38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21" y="0"/>
                    </a:moveTo>
                    <a:lnTo>
                      <a:pt x="14" y="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23" y="24"/>
                    </a:lnTo>
                    <a:lnTo>
                      <a:pt x="14" y="33"/>
                    </a:lnTo>
                    <a:lnTo>
                      <a:pt x="21" y="40"/>
                    </a:lnTo>
                    <a:lnTo>
                      <a:pt x="38" y="2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48">
                <a:extLst>
                  <a:ext uri="{FF2B5EF4-FFF2-40B4-BE49-F238E27FC236}">
                    <a16:creationId xmlns:a16="http://schemas.microsoft.com/office/drawing/2014/main" id="{A10A4837-12FD-4381-AC16-E2DC49C8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600" y="3130550"/>
                <a:ext cx="60325" cy="60325"/>
              </a:xfrm>
              <a:custGeom>
                <a:avLst/>
                <a:gdLst>
                  <a:gd name="T0" fmla="*/ 17 w 38"/>
                  <a:gd name="T1" fmla="*/ 38 h 38"/>
                  <a:gd name="T2" fmla="*/ 24 w 38"/>
                  <a:gd name="T3" fmla="*/ 33 h 38"/>
                  <a:gd name="T4" fmla="*/ 16 w 38"/>
                  <a:gd name="T5" fmla="*/ 24 h 38"/>
                  <a:gd name="T6" fmla="*/ 38 w 38"/>
                  <a:gd name="T7" fmla="*/ 24 h 38"/>
                  <a:gd name="T8" fmla="*/ 38 w 38"/>
                  <a:gd name="T9" fmla="*/ 15 h 38"/>
                  <a:gd name="T10" fmla="*/ 16 w 38"/>
                  <a:gd name="T11" fmla="*/ 15 h 38"/>
                  <a:gd name="T12" fmla="*/ 24 w 38"/>
                  <a:gd name="T13" fmla="*/ 6 h 38"/>
                  <a:gd name="T14" fmla="*/ 17 w 38"/>
                  <a:gd name="T15" fmla="*/ 0 h 38"/>
                  <a:gd name="T16" fmla="*/ 0 w 38"/>
                  <a:gd name="T17" fmla="*/ 20 h 38"/>
                  <a:gd name="T18" fmla="*/ 17 w 38"/>
                  <a:gd name="T1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17" y="38"/>
                    </a:moveTo>
                    <a:lnTo>
                      <a:pt x="24" y="33"/>
                    </a:lnTo>
                    <a:lnTo>
                      <a:pt x="16" y="24"/>
                    </a:lnTo>
                    <a:lnTo>
                      <a:pt x="38" y="24"/>
                    </a:lnTo>
                    <a:lnTo>
                      <a:pt x="38" y="15"/>
                    </a:lnTo>
                    <a:lnTo>
                      <a:pt x="16" y="15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0" y="20"/>
                    </a:ln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9">
                <a:extLst>
                  <a:ext uri="{FF2B5EF4-FFF2-40B4-BE49-F238E27FC236}">
                    <a16:creationId xmlns:a16="http://schemas.microsoft.com/office/drawing/2014/main" id="{327FA960-DF24-43E8-B058-929A7E6EB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5" y="3044825"/>
                <a:ext cx="58738" cy="63500"/>
              </a:xfrm>
              <a:custGeom>
                <a:avLst/>
                <a:gdLst>
                  <a:gd name="T0" fmla="*/ 37 w 37"/>
                  <a:gd name="T1" fmla="*/ 22 h 40"/>
                  <a:gd name="T2" fmla="*/ 31 w 37"/>
                  <a:gd name="T3" fmla="*/ 15 h 40"/>
                  <a:gd name="T4" fmla="*/ 22 w 37"/>
                  <a:gd name="T5" fmla="*/ 24 h 40"/>
                  <a:gd name="T6" fmla="*/ 22 w 37"/>
                  <a:gd name="T7" fmla="*/ 0 h 40"/>
                  <a:gd name="T8" fmla="*/ 15 w 37"/>
                  <a:gd name="T9" fmla="*/ 0 h 40"/>
                  <a:gd name="T10" fmla="*/ 15 w 37"/>
                  <a:gd name="T11" fmla="*/ 24 h 40"/>
                  <a:gd name="T12" fmla="*/ 7 w 37"/>
                  <a:gd name="T13" fmla="*/ 15 h 40"/>
                  <a:gd name="T14" fmla="*/ 0 w 37"/>
                  <a:gd name="T15" fmla="*/ 22 h 40"/>
                  <a:gd name="T16" fmla="*/ 19 w 37"/>
                  <a:gd name="T17" fmla="*/ 40 h 40"/>
                  <a:gd name="T18" fmla="*/ 37 w 37"/>
                  <a:gd name="T1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0">
                    <a:moveTo>
                      <a:pt x="37" y="22"/>
                    </a:moveTo>
                    <a:lnTo>
                      <a:pt x="31" y="15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5" y="24"/>
                    </a:lnTo>
                    <a:lnTo>
                      <a:pt x="7" y="15"/>
                    </a:lnTo>
                    <a:lnTo>
                      <a:pt x="0" y="22"/>
                    </a:lnTo>
                    <a:lnTo>
                      <a:pt x="19" y="40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50">
                <a:extLst>
                  <a:ext uri="{FF2B5EF4-FFF2-40B4-BE49-F238E27FC236}">
                    <a16:creationId xmlns:a16="http://schemas.microsoft.com/office/drawing/2014/main" id="{30B37EFF-498D-45EE-9972-E6BFB62EF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050" y="3055938"/>
                <a:ext cx="60325" cy="60325"/>
              </a:xfrm>
              <a:custGeom>
                <a:avLst/>
                <a:gdLst>
                  <a:gd name="T0" fmla="*/ 0 w 38"/>
                  <a:gd name="T1" fmla="*/ 18 h 38"/>
                  <a:gd name="T2" fmla="*/ 6 w 38"/>
                  <a:gd name="T3" fmla="*/ 24 h 38"/>
                  <a:gd name="T4" fmla="*/ 15 w 38"/>
                  <a:gd name="T5" fmla="*/ 15 h 38"/>
                  <a:gd name="T6" fmla="*/ 15 w 38"/>
                  <a:gd name="T7" fmla="*/ 38 h 38"/>
                  <a:gd name="T8" fmla="*/ 23 w 38"/>
                  <a:gd name="T9" fmla="*/ 38 h 38"/>
                  <a:gd name="T10" fmla="*/ 23 w 38"/>
                  <a:gd name="T11" fmla="*/ 15 h 38"/>
                  <a:gd name="T12" fmla="*/ 32 w 38"/>
                  <a:gd name="T13" fmla="*/ 24 h 38"/>
                  <a:gd name="T14" fmla="*/ 38 w 38"/>
                  <a:gd name="T15" fmla="*/ 18 h 38"/>
                  <a:gd name="T16" fmla="*/ 18 w 38"/>
                  <a:gd name="T17" fmla="*/ 0 h 38"/>
                  <a:gd name="T18" fmla="*/ 0 w 38"/>
                  <a:gd name="T1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0" y="18"/>
                    </a:moveTo>
                    <a:lnTo>
                      <a:pt x="6" y="24"/>
                    </a:lnTo>
                    <a:lnTo>
                      <a:pt x="15" y="15"/>
                    </a:lnTo>
                    <a:lnTo>
                      <a:pt x="15" y="38"/>
                    </a:lnTo>
                    <a:lnTo>
                      <a:pt x="23" y="38"/>
                    </a:lnTo>
                    <a:lnTo>
                      <a:pt x="23" y="15"/>
                    </a:lnTo>
                    <a:lnTo>
                      <a:pt x="32" y="24"/>
                    </a:lnTo>
                    <a:lnTo>
                      <a:pt x="38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BB85B20C-31C5-48BD-BF9C-74078F13DC9B}"/>
              </a:ext>
            </a:extLst>
          </p:cNvPr>
          <p:cNvGrpSpPr/>
          <p:nvPr/>
        </p:nvGrpSpPr>
        <p:grpSpPr>
          <a:xfrm>
            <a:off x="7865398" y="2197120"/>
            <a:ext cx="558870" cy="568994"/>
            <a:chOff x="5930900" y="2859088"/>
            <a:chExt cx="438150" cy="446087"/>
          </a:xfrm>
        </p:grpSpPr>
        <p:sp>
          <p:nvSpPr>
            <p:cNvPr id="74" name="Oval 291">
              <a:extLst>
                <a:ext uri="{FF2B5EF4-FFF2-40B4-BE49-F238E27FC236}">
                  <a16:creationId xmlns:a16="http://schemas.microsoft.com/office/drawing/2014/main" id="{2AE1C164-DEEB-4D54-BF0E-636E4314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8FB76C4C-9BF6-4F7D-B74C-BF17CA87DD47}"/>
                </a:ext>
              </a:extLst>
            </p:cNvPr>
            <p:cNvGrpSpPr/>
            <p:nvPr/>
          </p:nvGrpSpPr>
          <p:grpSpPr>
            <a:xfrm>
              <a:off x="5962650" y="2959100"/>
              <a:ext cx="373063" cy="242887"/>
              <a:chOff x="5962650" y="2959100"/>
              <a:chExt cx="373063" cy="242887"/>
            </a:xfrm>
          </p:grpSpPr>
          <p:sp>
            <p:nvSpPr>
              <p:cNvPr id="76" name="Freeform 351">
                <a:extLst>
                  <a:ext uri="{FF2B5EF4-FFF2-40B4-BE49-F238E27FC236}">
                    <a16:creationId xmlns:a16="http://schemas.microsoft.com/office/drawing/2014/main" id="{3F112479-FEBF-439A-9686-7180FFDEF2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2650" y="295910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52">
                <a:extLst>
                  <a:ext uri="{FF2B5EF4-FFF2-40B4-BE49-F238E27FC236}">
                    <a16:creationId xmlns:a16="http://schemas.microsoft.com/office/drawing/2014/main" id="{9FA80846-5DB5-495F-8BE6-8C612F5ED2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3150" y="301625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78B9B1E2-7B72-43B6-B478-0745D020C693}"/>
              </a:ext>
            </a:extLst>
          </p:cNvPr>
          <p:cNvGrpSpPr/>
          <p:nvPr/>
        </p:nvGrpSpPr>
        <p:grpSpPr>
          <a:xfrm>
            <a:off x="8922371" y="2197120"/>
            <a:ext cx="558870" cy="568994"/>
            <a:chOff x="7253288" y="2859088"/>
            <a:chExt cx="438150" cy="446087"/>
          </a:xfrm>
        </p:grpSpPr>
        <p:sp>
          <p:nvSpPr>
            <p:cNvPr id="79" name="Oval 292">
              <a:extLst>
                <a:ext uri="{FF2B5EF4-FFF2-40B4-BE49-F238E27FC236}">
                  <a16:creationId xmlns:a16="http://schemas.microsoft.com/office/drawing/2014/main" id="{F2D25307-C3A6-4B03-BCDC-4C561A527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3288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0429B1BD-2505-43FB-8F25-CE832880583A}"/>
                </a:ext>
              </a:extLst>
            </p:cNvPr>
            <p:cNvGrpSpPr/>
            <p:nvPr/>
          </p:nvGrpSpPr>
          <p:grpSpPr>
            <a:xfrm>
              <a:off x="7307263" y="2911475"/>
              <a:ext cx="330200" cy="339725"/>
              <a:chOff x="7307263" y="2911475"/>
              <a:chExt cx="330200" cy="339725"/>
            </a:xfrm>
          </p:grpSpPr>
          <p:sp>
            <p:nvSpPr>
              <p:cNvPr id="81" name="Freeform 353">
                <a:extLst>
                  <a:ext uri="{FF2B5EF4-FFF2-40B4-BE49-F238E27FC236}">
                    <a16:creationId xmlns:a16="http://schemas.microsoft.com/office/drawing/2014/main" id="{339DF01E-ECCD-4BD5-8DEC-A7991BF1E2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54888" y="2979738"/>
                <a:ext cx="230188" cy="160337"/>
              </a:xfrm>
              <a:custGeom>
                <a:avLst/>
                <a:gdLst>
                  <a:gd name="T0" fmla="*/ 82 w 82"/>
                  <a:gd name="T1" fmla="*/ 16 h 56"/>
                  <a:gd name="T2" fmla="*/ 74 w 82"/>
                  <a:gd name="T3" fmla="*/ 14 h 56"/>
                  <a:gd name="T4" fmla="*/ 72 w 82"/>
                  <a:gd name="T5" fmla="*/ 15 h 56"/>
                  <a:gd name="T6" fmla="*/ 65 w 82"/>
                  <a:gd name="T7" fmla="*/ 3 h 56"/>
                  <a:gd name="T8" fmla="*/ 51 w 82"/>
                  <a:gd name="T9" fmla="*/ 0 h 56"/>
                  <a:gd name="T10" fmla="*/ 42 w 82"/>
                  <a:gd name="T11" fmla="*/ 0 h 56"/>
                  <a:gd name="T12" fmla="*/ 18 w 82"/>
                  <a:gd name="T13" fmla="*/ 3 h 56"/>
                  <a:gd name="T14" fmla="*/ 11 w 82"/>
                  <a:gd name="T15" fmla="*/ 16 h 56"/>
                  <a:gd name="T16" fmla="*/ 8 w 82"/>
                  <a:gd name="T17" fmla="*/ 14 h 56"/>
                  <a:gd name="T18" fmla="*/ 0 w 82"/>
                  <a:gd name="T19" fmla="*/ 16 h 56"/>
                  <a:gd name="T20" fmla="*/ 4 w 82"/>
                  <a:gd name="T21" fmla="*/ 20 h 56"/>
                  <a:gd name="T22" fmla="*/ 1 w 82"/>
                  <a:gd name="T23" fmla="*/ 28 h 56"/>
                  <a:gd name="T24" fmla="*/ 2 w 82"/>
                  <a:gd name="T25" fmla="*/ 51 h 56"/>
                  <a:gd name="T26" fmla="*/ 3 w 82"/>
                  <a:gd name="T27" fmla="*/ 56 h 56"/>
                  <a:gd name="T28" fmla="*/ 10 w 82"/>
                  <a:gd name="T29" fmla="*/ 56 h 56"/>
                  <a:gd name="T30" fmla="*/ 16 w 82"/>
                  <a:gd name="T31" fmla="*/ 56 h 56"/>
                  <a:gd name="T32" fmla="*/ 17 w 82"/>
                  <a:gd name="T33" fmla="*/ 51 h 56"/>
                  <a:gd name="T34" fmla="*/ 66 w 82"/>
                  <a:gd name="T35" fmla="*/ 51 h 56"/>
                  <a:gd name="T36" fmla="*/ 67 w 82"/>
                  <a:gd name="T37" fmla="*/ 56 h 56"/>
                  <a:gd name="T38" fmla="*/ 73 w 82"/>
                  <a:gd name="T39" fmla="*/ 56 h 56"/>
                  <a:gd name="T40" fmla="*/ 79 w 82"/>
                  <a:gd name="T41" fmla="*/ 56 h 56"/>
                  <a:gd name="T42" fmla="*/ 80 w 82"/>
                  <a:gd name="T43" fmla="*/ 51 h 56"/>
                  <a:gd name="T44" fmla="*/ 81 w 82"/>
                  <a:gd name="T45" fmla="*/ 28 h 56"/>
                  <a:gd name="T46" fmla="*/ 78 w 82"/>
                  <a:gd name="T47" fmla="*/ 20 h 56"/>
                  <a:gd name="T48" fmla="*/ 82 w 82"/>
                  <a:gd name="T49" fmla="*/ 16 h 56"/>
                  <a:gd name="T50" fmla="*/ 21 w 82"/>
                  <a:gd name="T51" fmla="*/ 6 h 56"/>
                  <a:gd name="T52" fmla="*/ 41 w 82"/>
                  <a:gd name="T53" fmla="*/ 4 h 56"/>
                  <a:gd name="T54" fmla="*/ 42 w 82"/>
                  <a:gd name="T55" fmla="*/ 4 h 56"/>
                  <a:gd name="T56" fmla="*/ 42 w 82"/>
                  <a:gd name="T57" fmla="*/ 4 h 56"/>
                  <a:gd name="T58" fmla="*/ 62 w 82"/>
                  <a:gd name="T59" fmla="*/ 6 h 56"/>
                  <a:gd name="T60" fmla="*/ 68 w 82"/>
                  <a:gd name="T61" fmla="*/ 16 h 56"/>
                  <a:gd name="T62" fmla="*/ 51 w 82"/>
                  <a:gd name="T63" fmla="*/ 16 h 56"/>
                  <a:gd name="T64" fmla="*/ 40 w 82"/>
                  <a:gd name="T65" fmla="*/ 16 h 56"/>
                  <a:gd name="T66" fmla="*/ 35 w 82"/>
                  <a:gd name="T67" fmla="*/ 16 h 56"/>
                  <a:gd name="T68" fmla="*/ 15 w 82"/>
                  <a:gd name="T69" fmla="*/ 16 h 56"/>
                  <a:gd name="T70" fmla="*/ 21 w 82"/>
                  <a:gd name="T71" fmla="*/ 6 h 56"/>
                  <a:gd name="T72" fmla="*/ 76 w 82"/>
                  <a:gd name="T73" fmla="*/ 46 h 56"/>
                  <a:gd name="T74" fmla="*/ 6 w 82"/>
                  <a:gd name="T75" fmla="*/ 46 h 56"/>
                  <a:gd name="T76" fmla="*/ 5 w 82"/>
                  <a:gd name="T77" fmla="*/ 28 h 56"/>
                  <a:gd name="T78" fmla="*/ 9 w 82"/>
                  <a:gd name="T79" fmla="*/ 22 h 56"/>
                  <a:gd name="T80" fmla="*/ 35 w 82"/>
                  <a:gd name="T81" fmla="*/ 20 h 56"/>
                  <a:gd name="T82" fmla="*/ 40 w 82"/>
                  <a:gd name="T83" fmla="*/ 20 h 56"/>
                  <a:gd name="T84" fmla="*/ 40 w 82"/>
                  <a:gd name="T85" fmla="*/ 20 h 56"/>
                  <a:gd name="T86" fmla="*/ 40 w 82"/>
                  <a:gd name="T87" fmla="*/ 20 h 56"/>
                  <a:gd name="T88" fmla="*/ 51 w 82"/>
                  <a:gd name="T89" fmla="*/ 20 h 56"/>
                  <a:gd name="T90" fmla="*/ 73 w 82"/>
                  <a:gd name="T91" fmla="*/ 21 h 56"/>
                  <a:gd name="T92" fmla="*/ 77 w 82"/>
                  <a:gd name="T93" fmla="*/ 28 h 56"/>
                  <a:gd name="T94" fmla="*/ 76 w 82"/>
                  <a:gd name="T9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" h="56">
                    <a:moveTo>
                      <a:pt x="82" y="16"/>
                    </a:moveTo>
                    <a:cubicBezTo>
                      <a:pt x="82" y="14"/>
                      <a:pt x="77" y="14"/>
                      <a:pt x="74" y="14"/>
                    </a:cubicBezTo>
                    <a:cubicBezTo>
                      <a:pt x="73" y="14"/>
                      <a:pt x="72" y="14"/>
                      <a:pt x="72" y="15"/>
                    </a:cubicBezTo>
                    <a:cubicBezTo>
                      <a:pt x="71" y="11"/>
                      <a:pt x="68" y="5"/>
                      <a:pt x="65" y="3"/>
                    </a:cubicBezTo>
                    <a:cubicBezTo>
                      <a:pt x="64" y="2"/>
                      <a:pt x="61" y="1"/>
                      <a:pt x="51" y="0"/>
                    </a:cubicBezTo>
                    <a:cubicBezTo>
                      <a:pt x="46" y="0"/>
                      <a:pt x="42" y="0"/>
                      <a:pt x="42" y="0"/>
                    </a:cubicBezTo>
                    <a:cubicBezTo>
                      <a:pt x="37" y="0"/>
                      <a:pt x="22" y="0"/>
                      <a:pt x="18" y="3"/>
                    </a:cubicBezTo>
                    <a:cubicBezTo>
                      <a:pt x="15" y="6"/>
                      <a:pt x="12" y="13"/>
                      <a:pt x="11" y="16"/>
                    </a:cubicBezTo>
                    <a:cubicBezTo>
                      <a:pt x="11" y="16"/>
                      <a:pt x="10" y="14"/>
                      <a:pt x="8" y="14"/>
                    </a:cubicBezTo>
                    <a:cubicBezTo>
                      <a:pt x="5" y="14"/>
                      <a:pt x="0" y="14"/>
                      <a:pt x="0" y="16"/>
                    </a:cubicBezTo>
                    <a:cubicBezTo>
                      <a:pt x="0" y="19"/>
                      <a:pt x="3" y="20"/>
                      <a:pt x="4" y="20"/>
                    </a:cubicBezTo>
                    <a:cubicBezTo>
                      <a:pt x="2" y="23"/>
                      <a:pt x="1" y="26"/>
                      <a:pt x="1" y="28"/>
                    </a:cubicBezTo>
                    <a:cubicBezTo>
                      <a:pt x="1" y="30"/>
                      <a:pt x="2" y="51"/>
                      <a:pt x="2" y="51"/>
                    </a:cubicBezTo>
                    <a:cubicBezTo>
                      <a:pt x="2" y="51"/>
                      <a:pt x="2" y="55"/>
                      <a:pt x="3" y="56"/>
                    </a:cubicBezTo>
                    <a:cubicBezTo>
                      <a:pt x="4" y="56"/>
                      <a:pt x="7" y="56"/>
                      <a:pt x="10" y="56"/>
                    </a:cubicBezTo>
                    <a:cubicBezTo>
                      <a:pt x="13" y="56"/>
                      <a:pt x="15" y="56"/>
                      <a:pt x="16" y="56"/>
                    </a:cubicBezTo>
                    <a:cubicBezTo>
                      <a:pt x="17" y="55"/>
                      <a:pt x="17" y="51"/>
                      <a:pt x="17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5"/>
                      <a:pt x="67" y="56"/>
                    </a:cubicBezTo>
                    <a:cubicBezTo>
                      <a:pt x="67" y="56"/>
                      <a:pt x="70" y="56"/>
                      <a:pt x="73" y="56"/>
                    </a:cubicBezTo>
                    <a:cubicBezTo>
                      <a:pt x="75" y="56"/>
                      <a:pt x="78" y="56"/>
                      <a:pt x="79" y="56"/>
                    </a:cubicBezTo>
                    <a:cubicBezTo>
                      <a:pt x="80" y="55"/>
                      <a:pt x="80" y="51"/>
                      <a:pt x="80" y="51"/>
                    </a:cubicBezTo>
                    <a:cubicBezTo>
                      <a:pt x="80" y="51"/>
                      <a:pt x="81" y="30"/>
                      <a:pt x="81" y="28"/>
                    </a:cubicBezTo>
                    <a:cubicBezTo>
                      <a:pt x="81" y="26"/>
                      <a:pt x="80" y="23"/>
                      <a:pt x="78" y="20"/>
                    </a:cubicBezTo>
                    <a:cubicBezTo>
                      <a:pt x="79" y="20"/>
                      <a:pt x="82" y="19"/>
                      <a:pt x="82" y="16"/>
                    </a:cubicBezTo>
                    <a:close/>
                    <a:moveTo>
                      <a:pt x="21" y="6"/>
                    </a:moveTo>
                    <a:cubicBezTo>
                      <a:pt x="23" y="5"/>
                      <a:pt x="33" y="4"/>
                      <a:pt x="41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0" y="4"/>
                      <a:pt x="60" y="5"/>
                      <a:pt x="62" y="6"/>
                    </a:cubicBezTo>
                    <a:cubicBezTo>
                      <a:pt x="65" y="8"/>
                      <a:pt x="67" y="13"/>
                      <a:pt x="68" y="16"/>
                    </a:cubicBezTo>
                    <a:cubicBezTo>
                      <a:pt x="63" y="16"/>
                      <a:pt x="57" y="16"/>
                      <a:pt x="51" y="16"/>
                    </a:cubicBezTo>
                    <a:cubicBezTo>
                      <a:pt x="45" y="16"/>
                      <a:pt x="40" y="16"/>
                      <a:pt x="40" y="16"/>
                    </a:cubicBezTo>
                    <a:cubicBezTo>
                      <a:pt x="40" y="16"/>
                      <a:pt x="38" y="16"/>
                      <a:pt x="35" y="16"/>
                    </a:cubicBezTo>
                    <a:cubicBezTo>
                      <a:pt x="30" y="16"/>
                      <a:pt x="22" y="16"/>
                      <a:pt x="15" y="16"/>
                    </a:cubicBezTo>
                    <a:cubicBezTo>
                      <a:pt x="16" y="14"/>
                      <a:pt x="18" y="8"/>
                      <a:pt x="21" y="6"/>
                    </a:cubicBezTo>
                    <a:close/>
                    <a:moveTo>
                      <a:pt x="76" y="46"/>
                    </a:moveTo>
                    <a:cubicBezTo>
                      <a:pt x="6" y="46"/>
                      <a:pt x="6" y="46"/>
                      <a:pt x="6" y="46"/>
                    </a:cubicBezTo>
                    <a:cubicBezTo>
                      <a:pt x="5" y="39"/>
                      <a:pt x="5" y="29"/>
                      <a:pt x="5" y="28"/>
                    </a:cubicBezTo>
                    <a:cubicBezTo>
                      <a:pt x="5" y="26"/>
                      <a:pt x="6" y="24"/>
                      <a:pt x="9" y="22"/>
                    </a:cubicBezTo>
                    <a:cubicBezTo>
                      <a:pt x="10" y="21"/>
                      <a:pt x="18" y="20"/>
                      <a:pt x="35" y="20"/>
                    </a:cubicBezTo>
                    <a:cubicBezTo>
                      <a:pt x="38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5" y="20"/>
                      <a:pt x="51" y="20"/>
                    </a:cubicBezTo>
                    <a:cubicBezTo>
                      <a:pt x="68" y="20"/>
                      <a:pt x="73" y="21"/>
                      <a:pt x="73" y="21"/>
                    </a:cubicBezTo>
                    <a:cubicBezTo>
                      <a:pt x="76" y="23"/>
                      <a:pt x="77" y="27"/>
                      <a:pt x="77" y="28"/>
                    </a:cubicBezTo>
                    <a:cubicBezTo>
                      <a:pt x="77" y="29"/>
                      <a:pt x="77" y="40"/>
                      <a:pt x="7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54">
                <a:extLst>
                  <a:ext uri="{FF2B5EF4-FFF2-40B4-BE49-F238E27FC236}">
                    <a16:creationId xmlns:a16="http://schemas.microsoft.com/office/drawing/2014/main" id="{B4B0D503-2891-4984-9BDA-8A8B91145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0288" y="3062288"/>
                <a:ext cx="33338" cy="11112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55">
                <a:extLst>
                  <a:ext uri="{FF2B5EF4-FFF2-40B4-BE49-F238E27FC236}">
                    <a16:creationId xmlns:a16="http://schemas.microsoft.com/office/drawing/2014/main" id="{3C55F7F8-7466-4336-8804-BB1C1FCC4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3062288"/>
                <a:ext cx="34925" cy="11112"/>
              </a:xfrm>
              <a:custGeom>
                <a:avLst/>
                <a:gdLst>
                  <a:gd name="T0" fmla="*/ 10 w 12"/>
                  <a:gd name="T1" fmla="*/ 0 h 4"/>
                  <a:gd name="T2" fmla="*/ 3 w 12"/>
                  <a:gd name="T3" fmla="*/ 0 h 4"/>
                  <a:gd name="T4" fmla="*/ 0 w 12"/>
                  <a:gd name="T5" fmla="*/ 2 h 4"/>
                  <a:gd name="T6" fmla="*/ 3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56">
                <a:extLst>
                  <a:ext uri="{FF2B5EF4-FFF2-40B4-BE49-F238E27FC236}">
                    <a16:creationId xmlns:a16="http://schemas.microsoft.com/office/drawing/2014/main" id="{39D7954E-7098-493D-82B6-24EA7B0E4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888" y="3159125"/>
                <a:ext cx="36513" cy="42862"/>
              </a:xfrm>
              <a:custGeom>
                <a:avLst/>
                <a:gdLst>
                  <a:gd name="T0" fmla="*/ 11 w 13"/>
                  <a:gd name="T1" fmla="*/ 15 h 15"/>
                  <a:gd name="T2" fmla="*/ 12 w 13"/>
                  <a:gd name="T3" fmla="*/ 15 h 15"/>
                  <a:gd name="T4" fmla="*/ 13 w 13"/>
                  <a:gd name="T5" fmla="*/ 13 h 15"/>
                  <a:gd name="T6" fmla="*/ 11 w 13"/>
                  <a:gd name="T7" fmla="*/ 11 h 15"/>
                  <a:gd name="T8" fmla="*/ 6 w 13"/>
                  <a:gd name="T9" fmla="*/ 9 h 15"/>
                  <a:gd name="T10" fmla="*/ 4 w 13"/>
                  <a:gd name="T11" fmla="*/ 2 h 15"/>
                  <a:gd name="T12" fmla="*/ 2 w 13"/>
                  <a:gd name="T13" fmla="*/ 0 h 15"/>
                  <a:gd name="T14" fmla="*/ 0 w 13"/>
                  <a:gd name="T15" fmla="*/ 2 h 15"/>
                  <a:gd name="T16" fmla="*/ 3 w 13"/>
                  <a:gd name="T17" fmla="*/ 12 h 15"/>
                  <a:gd name="T18" fmla="*/ 11 w 13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">
                    <a:moveTo>
                      <a:pt x="11" y="15"/>
                    </a:move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9" y="11"/>
                      <a:pt x="8" y="10"/>
                      <a:pt x="6" y="9"/>
                    </a:cubicBezTo>
                    <a:cubicBezTo>
                      <a:pt x="5" y="7"/>
                      <a:pt x="4" y="5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1" y="9"/>
                      <a:pt x="3" y="12"/>
                    </a:cubicBezTo>
                    <a:cubicBezTo>
                      <a:pt x="5" y="14"/>
                      <a:pt x="8" y="15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7">
                <a:extLst>
                  <a:ext uri="{FF2B5EF4-FFF2-40B4-BE49-F238E27FC236}">
                    <a16:creationId xmlns:a16="http://schemas.microsoft.com/office/drawing/2014/main" id="{B688667D-2E0D-4E16-8447-164EBB92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8" y="3155950"/>
                <a:ext cx="58738" cy="69850"/>
              </a:xfrm>
              <a:custGeom>
                <a:avLst/>
                <a:gdLst>
                  <a:gd name="T0" fmla="*/ 19 w 21"/>
                  <a:gd name="T1" fmla="*/ 24 h 24"/>
                  <a:gd name="T2" fmla="*/ 21 w 21"/>
                  <a:gd name="T3" fmla="*/ 24 h 24"/>
                  <a:gd name="T4" fmla="*/ 21 w 21"/>
                  <a:gd name="T5" fmla="*/ 22 h 24"/>
                  <a:gd name="T6" fmla="*/ 19 w 21"/>
                  <a:gd name="T7" fmla="*/ 20 h 24"/>
                  <a:gd name="T8" fmla="*/ 10 w 21"/>
                  <a:gd name="T9" fmla="*/ 16 h 24"/>
                  <a:gd name="T10" fmla="*/ 5 w 21"/>
                  <a:gd name="T11" fmla="*/ 3 h 24"/>
                  <a:gd name="T12" fmla="*/ 3 w 21"/>
                  <a:gd name="T13" fmla="*/ 0 h 24"/>
                  <a:gd name="T14" fmla="*/ 1 w 21"/>
                  <a:gd name="T15" fmla="*/ 2 h 24"/>
                  <a:gd name="T16" fmla="*/ 7 w 21"/>
                  <a:gd name="T17" fmla="*/ 18 h 24"/>
                  <a:gd name="T18" fmla="*/ 19 w 2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4">
                    <a:moveTo>
                      <a:pt x="19" y="24"/>
                    </a:moveTo>
                    <a:cubicBezTo>
                      <a:pt x="20" y="24"/>
                      <a:pt x="20" y="24"/>
                      <a:pt x="21" y="24"/>
                    </a:cubicBezTo>
                    <a:cubicBezTo>
                      <a:pt x="21" y="23"/>
                      <a:pt x="21" y="23"/>
                      <a:pt x="21" y="22"/>
                    </a:cubicBezTo>
                    <a:cubicBezTo>
                      <a:pt x="21" y="21"/>
                      <a:pt x="20" y="20"/>
                      <a:pt x="19" y="20"/>
                    </a:cubicBezTo>
                    <a:cubicBezTo>
                      <a:pt x="16" y="20"/>
                      <a:pt x="12" y="18"/>
                      <a:pt x="10" y="16"/>
                    </a:cubicBezTo>
                    <a:cubicBezTo>
                      <a:pt x="6" y="12"/>
                      <a:pt x="4" y="7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8"/>
                      <a:pt x="2" y="14"/>
                      <a:pt x="7" y="18"/>
                    </a:cubicBezTo>
                    <a:cubicBezTo>
                      <a:pt x="10" y="22"/>
                      <a:pt x="14" y="24"/>
                      <a:pt x="19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58">
                <a:extLst>
                  <a:ext uri="{FF2B5EF4-FFF2-40B4-BE49-F238E27FC236}">
                    <a16:creationId xmlns:a16="http://schemas.microsoft.com/office/drawing/2014/main" id="{46DC4726-1C03-4954-A509-3D6706ECF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263" y="3155950"/>
                <a:ext cx="77788" cy="95250"/>
              </a:xfrm>
              <a:custGeom>
                <a:avLst/>
                <a:gdLst>
                  <a:gd name="T0" fmla="*/ 27 w 28"/>
                  <a:gd name="T1" fmla="*/ 28 h 33"/>
                  <a:gd name="T2" fmla="*/ 12 w 28"/>
                  <a:gd name="T3" fmla="*/ 21 h 33"/>
                  <a:gd name="T4" fmla="*/ 5 w 28"/>
                  <a:gd name="T5" fmla="*/ 2 h 33"/>
                  <a:gd name="T6" fmla="*/ 3 w 28"/>
                  <a:gd name="T7" fmla="*/ 0 h 33"/>
                  <a:gd name="T8" fmla="*/ 1 w 28"/>
                  <a:gd name="T9" fmla="*/ 2 h 33"/>
                  <a:gd name="T10" fmla="*/ 9 w 28"/>
                  <a:gd name="T11" fmla="*/ 24 h 33"/>
                  <a:gd name="T12" fmla="*/ 26 w 28"/>
                  <a:gd name="T13" fmla="*/ 32 h 33"/>
                  <a:gd name="T14" fmla="*/ 28 w 28"/>
                  <a:gd name="T15" fmla="*/ 32 h 33"/>
                  <a:gd name="T16" fmla="*/ 28 w 28"/>
                  <a:gd name="T17" fmla="*/ 31 h 33"/>
                  <a:gd name="T18" fmla="*/ 27 w 28"/>
                  <a:gd name="T19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33">
                    <a:moveTo>
                      <a:pt x="27" y="28"/>
                    </a:moveTo>
                    <a:cubicBezTo>
                      <a:pt x="21" y="28"/>
                      <a:pt x="16" y="25"/>
                      <a:pt x="12" y="21"/>
                    </a:cubicBezTo>
                    <a:cubicBezTo>
                      <a:pt x="7" y="16"/>
                      <a:pt x="4" y="9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2"/>
                    </a:cubicBezTo>
                    <a:cubicBezTo>
                      <a:pt x="0" y="10"/>
                      <a:pt x="3" y="18"/>
                      <a:pt x="9" y="24"/>
                    </a:cubicBezTo>
                    <a:cubicBezTo>
                      <a:pt x="14" y="29"/>
                      <a:pt x="20" y="32"/>
                      <a:pt x="26" y="32"/>
                    </a:cubicBezTo>
                    <a:cubicBezTo>
                      <a:pt x="27" y="33"/>
                      <a:pt x="27" y="32"/>
                      <a:pt x="28" y="32"/>
                    </a:cubicBezTo>
                    <a:cubicBezTo>
                      <a:pt x="28" y="32"/>
                      <a:pt x="28" y="31"/>
                      <a:pt x="28" y="31"/>
                    </a:cubicBezTo>
                    <a:cubicBezTo>
                      <a:pt x="28" y="29"/>
                      <a:pt x="28" y="28"/>
                      <a:pt x="27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59">
                <a:extLst>
                  <a:ext uri="{FF2B5EF4-FFF2-40B4-BE49-F238E27FC236}">
                    <a16:creationId xmlns:a16="http://schemas.microsoft.com/office/drawing/2014/main" id="{6FD95FE6-E48F-40C3-AF4E-DB203FC1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59100"/>
                <a:ext cx="44450" cy="39687"/>
              </a:xfrm>
              <a:custGeom>
                <a:avLst/>
                <a:gdLst>
                  <a:gd name="T0" fmla="*/ 9 w 16"/>
                  <a:gd name="T1" fmla="*/ 7 h 14"/>
                  <a:gd name="T2" fmla="*/ 12 w 16"/>
                  <a:gd name="T3" fmla="*/ 12 h 14"/>
                  <a:gd name="T4" fmla="*/ 14 w 16"/>
                  <a:gd name="T5" fmla="*/ 14 h 14"/>
                  <a:gd name="T6" fmla="*/ 15 w 16"/>
                  <a:gd name="T7" fmla="*/ 13 h 14"/>
                  <a:gd name="T8" fmla="*/ 16 w 16"/>
                  <a:gd name="T9" fmla="*/ 11 h 14"/>
                  <a:gd name="T10" fmla="*/ 12 w 16"/>
                  <a:gd name="T11" fmla="*/ 4 h 14"/>
                  <a:gd name="T12" fmla="*/ 2 w 16"/>
                  <a:gd name="T13" fmla="*/ 0 h 14"/>
                  <a:gd name="T14" fmla="*/ 1 w 16"/>
                  <a:gd name="T15" fmla="*/ 3 h 14"/>
                  <a:gd name="T16" fmla="*/ 3 w 16"/>
                  <a:gd name="T17" fmla="*/ 5 h 14"/>
                  <a:gd name="T18" fmla="*/ 9 w 16"/>
                  <a:gd name="T1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9" y="7"/>
                    </a:moveTo>
                    <a:cubicBezTo>
                      <a:pt x="11" y="8"/>
                      <a:pt x="11" y="10"/>
                      <a:pt x="12" y="12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5" y="9"/>
                      <a:pt x="14" y="6"/>
                      <a:pt x="12" y="4"/>
                    </a:cubicBezTo>
                    <a:cubicBezTo>
                      <a:pt x="10" y="1"/>
                      <a:pt x="6" y="0"/>
                      <a:pt x="2" y="0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5" y="4"/>
                      <a:pt x="8" y="5"/>
                      <a:pt x="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60">
                <a:extLst>
                  <a:ext uri="{FF2B5EF4-FFF2-40B4-BE49-F238E27FC236}">
                    <a16:creationId xmlns:a16="http://schemas.microsoft.com/office/drawing/2014/main" id="{FBD4D882-F6A9-4807-A6EA-DAFBDDC1D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36875"/>
                <a:ext cx="66675" cy="60325"/>
              </a:xfrm>
              <a:custGeom>
                <a:avLst/>
                <a:gdLst>
                  <a:gd name="T0" fmla="*/ 15 w 24"/>
                  <a:gd name="T1" fmla="*/ 9 h 21"/>
                  <a:gd name="T2" fmla="*/ 20 w 24"/>
                  <a:gd name="T3" fmla="*/ 19 h 21"/>
                  <a:gd name="T4" fmla="*/ 22 w 24"/>
                  <a:gd name="T5" fmla="*/ 21 h 21"/>
                  <a:gd name="T6" fmla="*/ 23 w 24"/>
                  <a:gd name="T7" fmla="*/ 20 h 21"/>
                  <a:gd name="T8" fmla="*/ 24 w 24"/>
                  <a:gd name="T9" fmla="*/ 19 h 21"/>
                  <a:gd name="T10" fmla="*/ 18 w 24"/>
                  <a:gd name="T11" fmla="*/ 6 h 21"/>
                  <a:gd name="T12" fmla="*/ 2 w 24"/>
                  <a:gd name="T13" fmla="*/ 0 h 21"/>
                  <a:gd name="T14" fmla="*/ 0 w 24"/>
                  <a:gd name="T15" fmla="*/ 3 h 21"/>
                  <a:gd name="T16" fmla="*/ 2 w 24"/>
                  <a:gd name="T17" fmla="*/ 4 h 21"/>
                  <a:gd name="T18" fmla="*/ 15 w 24"/>
                  <a:gd name="T1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1">
                    <a:moveTo>
                      <a:pt x="15" y="9"/>
                    </a:moveTo>
                    <a:cubicBezTo>
                      <a:pt x="18" y="12"/>
                      <a:pt x="19" y="15"/>
                      <a:pt x="20" y="19"/>
                    </a:cubicBezTo>
                    <a:cubicBezTo>
                      <a:pt x="20" y="20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0"/>
                    </a:cubicBezTo>
                    <a:cubicBezTo>
                      <a:pt x="24" y="20"/>
                      <a:pt x="24" y="19"/>
                      <a:pt x="24" y="19"/>
                    </a:cubicBezTo>
                    <a:cubicBezTo>
                      <a:pt x="23" y="14"/>
                      <a:pt x="21" y="10"/>
                      <a:pt x="18" y="6"/>
                    </a:cubicBezTo>
                    <a:cubicBezTo>
                      <a:pt x="14" y="2"/>
                      <a:pt x="8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7" y="4"/>
                      <a:pt x="12" y="6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61">
                <a:extLst>
                  <a:ext uri="{FF2B5EF4-FFF2-40B4-BE49-F238E27FC236}">
                    <a16:creationId xmlns:a16="http://schemas.microsoft.com/office/drawing/2014/main" id="{15DF54D7-996D-4DF4-8AFE-961C42DFC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388" y="2911475"/>
                <a:ext cx="92075" cy="82550"/>
              </a:xfrm>
              <a:custGeom>
                <a:avLst/>
                <a:gdLst>
                  <a:gd name="T0" fmla="*/ 2 w 33"/>
                  <a:gd name="T1" fmla="*/ 1 h 29"/>
                  <a:gd name="T2" fmla="*/ 0 w 33"/>
                  <a:gd name="T3" fmla="*/ 3 h 29"/>
                  <a:gd name="T4" fmla="*/ 2 w 33"/>
                  <a:gd name="T5" fmla="*/ 5 h 29"/>
                  <a:gd name="T6" fmla="*/ 22 w 33"/>
                  <a:gd name="T7" fmla="*/ 12 h 29"/>
                  <a:gd name="T8" fmla="*/ 29 w 33"/>
                  <a:gd name="T9" fmla="*/ 27 h 29"/>
                  <a:gd name="T10" fmla="*/ 31 w 33"/>
                  <a:gd name="T11" fmla="*/ 29 h 29"/>
                  <a:gd name="T12" fmla="*/ 32 w 33"/>
                  <a:gd name="T13" fmla="*/ 28 h 29"/>
                  <a:gd name="T14" fmla="*/ 33 w 33"/>
                  <a:gd name="T15" fmla="*/ 27 h 29"/>
                  <a:gd name="T16" fmla="*/ 25 w 33"/>
                  <a:gd name="T17" fmla="*/ 9 h 29"/>
                  <a:gd name="T18" fmla="*/ 2 w 33"/>
                  <a:gd name="T19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9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0" y="5"/>
                      <a:pt x="17" y="7"/>
                      <a:pt x="22" y="12"/>
                    </a:cubicBezTo>
                    <a:cubicBezTo>
                      <a:pt x="26" y="16"/>
                      <a:pt x="28" y="22"/>
                      <a:pt x="29" y="27"/>
                    </a:cubicBezTo>
                    <a:cubicBezTo>
                      <a:pt x="29" y="28"/>
                      <a:pt x="30" y="29"/>
                      <a:pt x="31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3" y="28"/>
                      <a:pt x="33" y="27"/>
                      <a:pt x="33" y="27"/>
                    </a:cubicBezTo>
                    <a:cubicBezTo>
                      <a:pt x="32" y="20"/>
                      <a:pt x="29" y="14"/>
                      <a:pt x="25" y="9"/>
                    </a:cubicBezTo>
                    <a:cubicBezTo>
                      <a:pt x="19" y="3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451B6D79-9953-4C45-9DEC-5A5E698F1A05}"/>
              </a:ext>
            </a:extLst>
          </p:cNvPr>
          <p:cNvGrpSpPr/>
          <p:nvPr/>
        </p:nvGrpSpPr>
        <p:grpSpPr>
          <a:xfrm>
            <a:off x="9979633" y="2197120"/>
            <a:ext cx="556846" cy="568994"/>
            <a:chOff x="8578850" y="2859088"/>
            <a:chExt cx="436563" cy="446087"/>
          </a:xfrm>
        </p:grpSpPr>
        <p:sp>
          <p:nvSpPr>
            <p:cNvPr id="91" name="Oval 293">
              <a:extLst>
                <a:ext uri="{FF2B5EF4-FFF2-40B4-BE49-F238E27FC236}">
                  <a16:creationId xmlns:a16="http://schemas.microsoft.com/office/drawing/2014/main" id="{877D8AF0-CE95-442F-8B80-89D67FE14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85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596AB60B-D9DD-4EFA-8DB3-A96DFEFC27AE}"/>
                </a:ext>
              </a:extLst>
            </p:cNvPr>
            <p:cNvGrpSpPr/>
            <p:nvPr/>
          </p:nvGrpSpPr>
          <p:grpSpPr>
            <a:xfrm>
              <a:off x="8662988" y="2944813"/>
              <a:ext cx="268288" cy="274637"/>
              <a:chOff x="8662988" y="2944813"/>
              <a:chExt cx="268288" cy="274637"/>
            </a:xfrm>
          </p:grpSpPr>
          <p:sp>
            <p:nvSpPr>
              <p:cNvPr id="93" name="Oval 362">
                <a:extLst>
                  <a:ext uri="{FF2B5EF4-FFF2-40B4-BE49-F238E27FC236}">
                    <a16:creationId xmlns:a16="http://schemas.microsoft.com/office/drawing/2014/main" id="{C89460DA-3838-4503-8E3B-CE3DC042B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2988" y="2944813"/>
                <a:ext cx="268288" cy="274637"/>
              </a:xfrm>
              <a:prstGeom prst="ellipse">
                <a:avLst/>
              </a:prstGeom>
              <a:noFill/>
              <a:ln w="9222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3">
                <a:extLst>
                  <a:ext uri="{FF2B5EF4-FFF2-40B4-BE49-F238E27FC236}">
                    <a16:creationId xmlns:a16="http://schemas.microsoft.com/office/drawing/2014/main" id="{323F31EF-544D-4F18-BB2A-87775FE1C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988" y="3033713"/>
                <a:ext cx="268288" cy="168275"/>
              </a:xfrm>
              <a:custGeom>
                <a:avLst/>
                <a:gdLst>
                  <a:gd name="T0" fmla="*/ 95 w 96"/>
                  <a:gd name="T1" fmla="*/ 9 h 59"/>
                  <a:gd name="T2" fmla="*/ 91 w 96"/>
                  <a:gd name="T3" fmla="*/ 8 h 59"/>
                  <a:gd name="T4" fmla="*/ 58 w 96"/>
                  <a:gd name="T5" fmla="*/ 1 h 59"/>
                  <a:gd name="T6" fmla="*/ 33 w 96"/>
                  <a:gd name="T7" fmla="*/ 2 h 59"/>
                  <a:gd name="T8" fmla="*/ 3 w 96"/>
                  <a:gd name="T9" fmla="*/ 8 h 59"/>
                  <a:gd name="T10" fmla="*/ 2 w 96"/>
                  <a:gd name="T11" fmla="*/ 9 h 59"/>
                  <a:gd name="T12" fmla="*/ 1 w 96"/>
                  <a:gd name="T13" fmla="*/ 9 h 59"/>
                  <a:gd name="T14" fmla="*/ 0 w 96"/>
                  <a:gd name="T15" fmla="*/ 20 h 59"/>
                  <a:gd name="T16" fmla="*/ 11 w 96"/>
                  <a:gd name="T17" fmla="*/ 22 h 59"/>
                  <a:gd name="T18" fmla="*/ 17 w 96"/>
                  <a:gd name="T19" fmla="*/ 27 h 59"/>
                  <a:gd name="T20" fmla="*/ 19 w 96"/>
                  <a:gd name="T21" fmla="*/ 37 h 59"/>
                  <a:gd name="T22" fmla="*/ 13 w 96"/>
                  <a:gd name="T23" fmla="*/ 52 h 59"/>
                  <a:gd name="T24" fmla="*/ 22 w 96"/>
                  <a:gd name="T25" fmla="*/ 57 h 59"/>
                  <a:gd name="T26" fmla="*/ 28 w 96"/>
                  <a:gd name="T27" fmla="*/ 53 h 59"/>
                  <a:gd name="T28" fmla="*/ 44 w 96"/>
                  <a:gd name="T29" fmla="*/ 48 h 59"/>
                  <a:gd name="T30" fmla="*/ 59 w 96"/>
                  <a:gd name="T31" fmla="*/ 50 h 59"/>
                  <a:gd name="T32" fmla="*/ 71 w 96"/>
                  <a:gd name="T33" fmla="*/ 56 h 59"/>
                  <a:gd name="T34" fmla="*/ 74 w 96"/>
                  <a:gd name="T35" fmla="*/ 59 h 59"/>
                  <a:gd name="T36" fmla="*/ 74 w 96"/>
                  <a:gd name="T37" fmla="*/ 59 h 59"/>
                  <a:gd name="T38" fmla="*/ 74 w 96"/>
                  <a:gd name="T39" fmla="*/ 59 h 59"/>
                  <a:gd name="T40" fmla="*/ 82 w 96"/>
                  <a:gd name="T41" fmla="*/ 53 h 59"/>
                  <a:gd name="T42" fmla="*/ 75 w 96"/>
                  <a:gd name="T43" fmla="*/ 37 h 59"/>
                  <a:gd name="T44" fmla="*/ 84 w 96"/>
                  <a:gd name="T45" fmla="*/ 22 h 59"/>
                  <a:gd name="T46" fmla="*/ 94 w 96"/>
                  <a:gd name="T47" fmla="*/ 20 h 59"/>
                  <a:gd name="T48" fmla="*/ 96 w 96"/>
                  <a:gd name="T49" fmla="*/ 20 h 59"/>
                  <a:gd name="T50" fmla="*/ 95 w 96"/>
                  <a:gd name="T51" fmla="*/ 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9">
                    <a:moveTo>
                      <a:pt x="95" y="9"/>
                    </a:moveTo>
                    <a:cubicBezTo>
                      <a:pt x="94" y="9"/>
                      <a:pt x="92" y="9"/>
                      <a:pt x="91" y="8"/>
                    </a:cubicBezTo>
                    <a:cubicBezTo>
                      <a:pt x="80" y="5"/>
                      <a:pt x="69" y="3"/>
                      <a:pt x="58" y="1"/>
                    </a:cubicBezTo>
                    <a:cubicBezTo>
                      <a:pt x="49" y="0"/>
                      <a:pt x="41" y="0"/>
                      <a:pt x="33" y="2"/>
                    </a:cubicBezTo>
                    <a:cubicBezTo>
                      <a:pt x="23" y="3"/>
                      <a:pt x="13" y="5"/>
                      <a:pt x="3" y="8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7"/>
                      <a:pt x="0" y="20"/>
                      <a:pt x="0" y="20"/>
                    </a:cubicBezTo>
                    <a:cubicBezTo>
                      <a:pt x="4" y="20"/>
                      <a:pt x="7" y="21"/>
                      <a:pt x="11" y="22"/>
                    </a:cubicBezTo>
                    <a:cubicBezTo>
                      <a:pt x="13" y="24"/>
                      <a:pt x="16" y="25"/>
                      <a:pt x="17" y="27"/>
                    </a:cubicBezTo>
                    <a:cubicBezTo>
                      <a:pt x="19" y="30"/>
                      <a:pt x="20" y="33"/>
                      <a:pt x="19" y="37"/>
                    </a:cubicBezTo>
                    <a:cubicBezTo>
                      <a:pt x="19" y="42"/>
                      <a:pt x="16" y="47"/>
                      <a:pt x="13" y="52"/>
                    </a:cubicBezTo>
                    <a:cubicBezTo>
                      <a:pt x="13" y="52"/>
                      <a:pt x="21" y="58"/>
                      <a:pt x="22" y="57"/>
                    </a:cubicBezTo>
                    <a:cubicBezTo>
                      <a:pt x="24" y="56"/>
                      <a:pt x="26" y="54"/>
                      <a:pt x="28" y="53"/>
                    </a:cubicBezTo>
                    <a:cubicBezTo>
                      <a:pt x="33" y="50"/>
                      <a:pt x="38" y="48"/>
                      <a:pt x="44" y="48"/>
                    </a:cubicBezTo>
                    <a:cubicBezTo>
                      <a:pt x="49" y="48"/>
                      <a:pt x="54" y="48"/>
                      <a:pt x="59" y="50"/>
                    </a:cubicBezTo>
                    <a:cubicBezTo>
                      <a:pt x="64" y="51"/>
                      <a:pt x="68" y="53"/>
                      <a:pt x="71" y="56"/>
                    </a:cubicBezTo>
                    <a:cubicBezTo>
                      <a:pt x="72" y="57"/>
                      <a:pt x="73" y="58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6" y="58"/>
                      <a:pt x="83" y="52"/>
                      <a:pt x="82" y="53"/>
                    </a:cubicBezTo>
                    <a:cubicBezTo>
                      <a:pt x="79" y="47"/>
                      <a:pt x="76" y="43"/>
                      <a:pt x="75" y="37"/>
                    </a:cubicBezTo>
                    <a:cubicBezTo>
                      <a:pt x="75" y="29"/>
                      <a:pt x="77" y="25"/>
                      <a:pt x="84" y="22"/>
                    </a:cubicBezTo>
                    <a:cubicBezTo>
                      <a:pt x="87" y="21"/>
                      <a:pt x="91" y="20"/>
                      <a:pt x="94" y="20"/>
                    </a:cubicBezTo>
                    <a:cubicBezTo>
                      <a:pt x="94" y="19"/>
                      <a:pt x="95" y="20"/>
                      <a:pt x="96" y="20"/>
                    </a:cubicBezTo>
                    <a:cubicBezTo>
                      <a:pt x="96" y="20"/>
                      <a:pt x="95" y="8"/>
                      <a:pt x="9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97F88738-E1F3-4C60-B788-7BF5E45C8CCE}"/>
              </a:ext>
            </a:extLst>
          </p:cNvPr>
          <p:cNvGrpSpPr/>
          <p:nvPr/>
        </p:nvGrpSpPr>
        <p:grpSpPr>
          <a:xfrm>
            <a:off x="11035158" y="2197120"/>
            <a:ext cx="556846" cy="568994"/>
            <a:chOff x="9901238" y="2859088"/>
            <a:chExt cx="436563" cy="446087"/>
          </a:xfrm>
        </p:grpSpPr>
        <p:sp>
          <p:nvSpPr>
            <p:cNvPr id="96" name="Oval 294">
              <a:extLst>
                <a:ext uri="{FF2B5EF4-FFF2-40B4-BE49-F238E27FC236}">
                  <a16:creationId xmlns:a16="http://schemas.microsoft.com/office/drawing/2014/main" id="{8213E026-2F04-4890-BD19-0DFB4254C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12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7F9516E4-76F3-42AE-B6B6-AA56402109A4}"/>
                </a:ext>
              </a:extLst>
            </p:cNvPr>
            <p:cNvGrpSpPr/>
            <p:nvPr/>
          </p:nvGrpSpPr>
          <p:grpSpPr>
            <a:xfrm>
              <a:off x="10012363" y="2976563"/>
              <a:ext cx="219075" cy="203200"/>
              <a:chOff x="10012363" y="2976563"/>
              <a:chExt cx="219075" cy="203200"/>
            </a:xfrm>
          </p:grpSpPr>
          <p:sp>
            <p:nvSpPr>
              <p:cNvPr id="98" name="Freeform 364">
                <a:extLst>
                  <a:ext uri="{FF2B5EF4-FFF2-40B4-BE49-F238E27FC236}">
                    <a16:creationId xmlns:a16="http://schemas.microsoft.com/office/drawing/2014/main" id="{F24807FC-73BC-4E91-A163-90A790C7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100" y="3068638"/>
                <a:ext cx="98425" cy="39687"/>
              </a:xfrm>
              <a:custGeom>
                <a:avLst/>
                <a:gdLst>
                  <a:gd name="T0" fmla="*/ 19 w 35"/>
                  <a:gd name="T1" fmla="*/ 8 h 14"/>
                  <a:gd name="T2" fmla="*/ 28 w 35"/>
                  <a:gd name="T3" fmla="*/ 13 h 14"/>
                  <a:gd name="T4" fmla="*/ 34 w 35"/>
                  <a:gd name="T5" fmla="*/ 13 h 14"/>
                  <a:gd name="T6" fmla="*/ 35 w 35"/>
                  <a:gd name="T7" fmla="*/ 10 h 14"/>
                  <a:gd name="T8" fmla="*/ 34 w 35"/>
                  <a:gd name="T9" fmla="*/ 7 h 14"/>
                  <a:gd name="T10" fmla="*/ 20 w 35"/>
                  <a:gd name="T11" fmla="*/ 1 h 14"/>
                  <a:gd name="T12" fmla="*/ 1 w 35"/>
                  <a:gd name="T13" fmla="*/ 7 h 14"/>
                  <a:gd name="T14" fmla="*/ 1 w 35"/>
                  <a:gd name="T15" fmla="*/ 12 h 14"/>
                  <a:gd name="T16" fmla="*/ 7 w 35"/>
                  <a:gd name="T17" fmla="*/ 12 h 14"/>
                  <a:gd name="T18" fmla="*/ 19 w 35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14">
                    <a:moveTo>
                      <a:pt x="19" y="8"/>
                    </a:moveTo>
                    <a:cubicBezTo>
                      <a:pt x="23" y="9"/>
                      <a:pt x="26" y="10"/>
                      <a:pt x="28" y="13"/>
                    </a:cubicBezTo>
                    <a:cubicBezTo>
                      <a:pt x="30" y="14"/>
                      <a:pt x="32" y="14"/>
                      <a:pt x="34" y="13"/>
                    </a:cubicBezTo>
                    <a:cubicBezTo>
                      <a:pt x="34" y="12"/>
                      <a:pt x="35" y="11"/>
                      <a:pt x="35" y="10"/>
                    </a:cubicBezTo>
                    <a:cubicBezTo>
                      <a:pt x="35" y="9"/>
                      <a:pt x="35" y="8"/>
                      <a:pt x="34" y="7"/>
                    </a:cubicBezTo>
                    <a:cubicBezTo>
                      <a:pt x="30" y="4"/>
                      <a:pt x="25" y="1"/>
                      <a:pt x="20" y="1"/>
                    </a:cubicBezTo>
                    <a:cubicBezTo>
                      <a:pt x="13" y="0"/>
                      <a:pt x="6" y="2"/>
                      <a:pt x="1" y="7"/>
                    </a:cubicBezTo>
                    <a:cubicBezTo>
                      <a:pt x="0" y="8"/>
                      <a:pt x="0" y="11"/>
                      <a:pt x="1" y="12"/>
                    </a:cubicBezTo>
                    <a:cubicBezTo>
                      <a:pt x="3" y="14"/>
                      <a:pt x="5" y="14"/>
                      <a:pt x="7" y="12"/>
                    </a:cubicBezTo>
                    <a:cubicBezTo>
                      <a:pt x="10" y="9"/>
                      <a:pt x="15" y="8"/>
                      <a:pt x="1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365">
                <a:extLst>
                  <a:ext uri="{FF2B5EF4-FFF2-40B4-BE49-F238E27FC236}">
                    <a16:creationId xmlns:a16="http://schemas.microsoft.com/office/drawing/2014/main" id="{378E3302-E58E-464F-9D67-DB813CA88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0938" y="3022600"/>
                <a:ext cx="160338" cy="53975"/>
              </a:xfrm>
              <a:custGeom>
                <a:avLst/>
                <a:gdLst>
                  <a:gd name="T0" fmla="*/ 32 w 57"/>
                  <a:gd name="T1" fmla="*/ 9 h 19"/>
                  <a:gd name="T2" fmla="*/ 50 w 57"/>
                  <a:gd name="T3" fmla="*/ 18 h 19"/>
                  <a:gd name="T4" fmla="*/ 56 w 57"/>
                  <a:gd name="T5" fmla="*/ 18 h 19"/>
                  <a:gd name="T6" fmla="*/ 57 w 57"/>
                  <a:gd name="T7" fmla="*/ 16 h 19"/>
                  <a:gd name="T8" fmla="*/ 56 w 57"/>
                  <a:gd name="T9" fmla="*/ 12 h 19"/>
                  <a:gd name="T10" fmla="*/ 32 w 57"/>
                  <a:gd name="T11" fmla="*/ 1 h 19"/>
                  <a:gd name="T12" fmla="*/ 2 w 57"/>
                  <a:gd name="T13" fmla="*/ 12 h 19"/>
                  <a:gd name="T14" fmla="*/ 2 w 57"/>
                  <a:gd name="T15" fmla="*/ 17 h 19"/>
                  <a:gd name="T16" fmla="*/ 7 w 57"/>
                  <a:gd name="T17" fmla="*/ 17 h 19"/>
                  <a:gd name="T18" fmla="*/ 32 w 57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19">
                    <a:moveTo>
                      <a:pt x="32" y="9"/>
                    </a:moveTo>
                    <a:cubicBezTo>
                      <a:pt x="39" y="10"/>
                      <a:pt x="45" y="13"/>
                      <a:pt x="50" y="18"/>
                    </a:cubicBezTo>
                    <a:cubicBezTo>
                      <a:pt x="52" y="19"/>
                      <a:pt x="54" y="19"/>
                      <a:pt x="56" y="18"/>
                    </a:cubicBezTo>
                    <a:cubicBezTo>
                      <a:pt x="56" y="17"/>
                      <a:pt x="57" y="16"/>
                      <a:pt x="57" y="16"/>
                    </a:cubicBezTo>
                    <a:cubicBezTo>
                      <a:pt x="57" y="14"/>
                      <a:pt x="56" y="13"/>
                      <a:pt x="56" y="12"/>
                    </a:cubicBezTo>
                    <a:cubicBezTo>
                      <a:pt x="49" y="6"/>
                      <a:pt x="41" y="2"/>
                      <a:pt x="32" y="1"/>
                    </a:cubicBezTo>
                    <a:cubicBezTo>
                      <a:pt x="21" y="0"/>
                      <a:pt x="10" y="4"/>
                      <a:pt x="2" y="12"/>
                    </a:cubicBezTo>
                    <a:cubicBezTo>
                      <a:pt x="0" y="13"/>
                      <a:pt x="0" y="16"/>
                      <a:pt x="2" y="17"/>
                    </a:cubicBezTo>
                    <a:cubicBezTo>
                      <a:pt x="3" y="19"/>
                      <a:pt x="6" y="19"/>
                      <a:pt x="7" y="17"/>
                    </a:cubicBezTo>
                    <a:cubicBezTo>
                      <a:pt x="14" y="11"/>
                      <a:pt x="23" y="8"/>
                      <a:pt x="3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366">
                <a:extLst>
                  <a:ext uri="{FF2B5EF4-FFF2-40B4-BE49-F238E27FC236}">
                    <a16:creationId xmlns:a16="http://schemas.microsoft.com/office/drawing/2014/main" id="{7F545199-01BE-4583-BA65-8FD51D0A0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2363" y="2976563"/>
                <a:ext cx="219075" cy="71437"/>
              </a:xfrm>
              <a:custGeom>
                <a:avLst/>
                <a:gdLst>
                  <a:gd name="T0" fmla="*/ 1 w 78"/>
                  <a:gd name="T1" fmla="*/ 17 h 25"/>
                  <a:gd name="T2" fmla="*/ 1 w 78"/>
                  <a:gd name="T3" fmla="*/ 22 h 25"/>
                  <a:gd name="T4" fmla="*/ 7 w 78"/>
                  <a:gd name="T5" fmla="*/ 22 h 25"/>
                  <a:gd name="T6" fmla="*/ 43 w 78"/>
                  <a:gd name="T7" fmla="*/ 10 h 25"/>
                  <a:gd name="T8" fmla="*/ 71 w 78"/>
                  <a:gd name="T9" fmla="*/ 23 h 25"/>
                  <a:gd name="T10" fmla="*/ 76 w 78"/>
                  <a:gd name="T11" fmla="*/ 23 h 25"/>
                  <a:gd name="T12" fmla="*/ 78 w 78"/>
                  <a:gd name="T13" fmla="*/ 21 h 25"/>
                  <a:gd name="T14" fmla="*/ 76 w 78"/>
                  <a:gd name="T15" fmla="*/ 18 h 25"/>
                  <a:gd name="T16" fmla="*/ 44 w 78"/>
                  <a:gd name="T17" fmla="*/ 2 h 25"/>
                  <a:gd name="T18" fmla="*/ 1 w 78"/>
                  <a:gd name="T1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25">
                    <a:moveTo>
                      <a:pt x="1" y="17"/>
                    </a:moveTo>
                    <a:cubicBezTo>
                      <a:pt x="0" y="18"/>
                      <a:pt x="0" y="21"/>
                      <a:pt x="1" y="22"/>
                    </a:cubicBezTo>
                    <a:cubicBezTo>
                      <a:pt x="3" y="24"/>
                      <a:pt x="5" y="24"/>
                      <a:pt x="7" y="22"/>
                    </a:cubicBezTo>
                    <a:cubicBezTo>
                      <a:pt x="16" y="13"/>
                      <a:pt x="30" y="8"/>
                      <a:pt x="43" y="10"/>
                    </a:cubicBezTo>
                    <a:cubicBezTo>
                      <a:pt x="54" y="11"/>
                      <a:pt x="64" y="16"/>
                      <a:pt x="71" y="23"/>
                    </a:cubicBezTo>
                    <a:cubicBezTo>
                      <a:pt x="73" y="25"/>
                      <a:pt x="75" y="25"/>
                      <a:pt x="76" y="23"/>
                    </a:cubicBezTo>
                    <a:cubicBezTo>
                      <a:pt x="77" y="23"/>
                      <a:pt x="77" y="22"/>
                      <a:pt x="78" y="21"/>
                    </a:cubicBezTo>
                    <a:cubicBezTo>
                      <a:pt x="78" y="20"/>
                      <a:pt x="77" y="19"/>
                      <a:pt x="76" y="18"/>
                    </a:cubicBezTo>
                    <a:cubicBezTo>
                      <a:pt x="68" y="9"/>
                      <a:pt x="56" y="3"/>
                      <a:pt x="44" y="2"/>
                    </a:cubicBezTo>
                    <a:cubicBezTo>
                      <a:pt x="28" y="0"/>
                      <a:pt x="13" y="6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Oval 367">
                <a:extLst>
                  <a:ext uri="{FF2B5EF4-FFF2-40B4-BE49-F238E27FC236}">
                    <a16:creationId xmlns:a16="http://schemas.microsoft.com/office/drawing/2014/main" id="{1F90DB5F-8032-433A-901A-97913B6F3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1738" y="3122613"/>
                <a:ext cx="55563" cy="571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5877" tIns="37939" rIns="75877" bIns="379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2E98FF7C-C4B3-49DC-9466-6F541C45759E}"/>
              </a:ext>
            </a:extLst>
          </p:cNvPr>
          <p:cNvSpPr txBox="1"/>
          <p:nvPr/>
        </p:nvSpPr>
        <p:spPr>
          <a:xfrm>
            <a:off x="2489803" y="1749389"/>
            <a:ext cx="747561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Architecture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definition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95866421-B20F-4AA6-9962-18E429055F98}"/>
              </a:ext>
            </a:extLst>
          </p:cNvPr>
          <p:cNvSpPr txBox="1"/>
          <p:nvPr/>
        </p:nvSpPr>
        <p:spPr>
          <a:xfrm>
            <a:off x="4732720" y="1749389"/>
            <a:ext cx="488177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Deep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learning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A1885059-5A60-4B6A-83F3-C1110F4D466F}"/>
              </a:ext>
            </a:extLst>
          </p:cNvPr>
          <p:cNvSpPr txBox="1"/>
          <p:nvPr/>
        </p:nvSpPr>
        <p:spPr>
          <a:xfrm>
            <a:off x="5726451" y="1749389"/>
            <a:ext cx="613213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Simulation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and test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EFE1830D-D44E-49E8-A7C9-62790C4567DB}"/>
              </a:ext>
            </a:extLst>
          </p:cNvPr>
          <p:cNvSpPr txBox="1"/>
          <p:nvPr/>
        </p:nvSpPr>
        <p:spPr>
          <a:xfrm>
            <a:off x="6811240" y="1921819"/>
            <a:ext cx="554685" cy="14839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Integrate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233933D6-F1F4-438D-B12B-E4A6C7B68423}"/>
              </a:ext>
            </a:extLst>
          </p:cNvPr>
          <p:cNvSpPr txBox="1"/>
          <p:nvPr/>
        </p:nvSpPr>
        <p:spPr>
          <a:xfrm>
            <a:off x="8003834" y="1921819"/>
            <a:ext cx="281998" cy="14839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Build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6EB1CACD-C058-4F20-8059-86D5596B72E2}"/>
              </a:ext>
            </a:extLst>
          </p:cNvPr>
          <p:cNvSpPr txBox="1"/>
          <p:nvPr/>
        </p:nvSpPr>
        <p:spPr>
          <a:xfrm>
            <a:off x="8693679" y="1749389"/>
            <a:ext cx="1016257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Simulation-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based validation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5DE141E2-4CB0-42DA-8334-09756F0A7DFD}"/>
              </a:ext>
            </a:extLst>
          </p:cNvPr>
          <p:cNvSpPr txBox="1"/>
          <p:nvPr/>
        </p:nvSpPr>
        <p:spPr>
          <a:xfrm>
            <a:off x="10109741" y="1749389"/>
            <a:ext cx="296630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Test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drive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BE151B5A-EE12-4438-99DB-D51DE1521224}"/>
              </a:ext>
            </a:extLst>
          </p:cNvPr>
          <p:cNvSpPr txBox="1"/>
          <p:nvPr/>
        </p:nvSpPr>
        <p:spPr>
          <a:xfrm>
            <a:off x="10805453" y="1749389"/>
            <a:ext cx="1016257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Connectivity-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based validation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10" name="Gerade Verbindung mit Pfeil 109">
            <a:extLst>
              <a:ext uri="{FF2B5EF4-FFF2-40B4-BE49-F238E27FC236}">
                <a16:creationId xmlns:a16="http://schemas.microsoft.com/office/drawing/2014/main" id="{06661B51-3272-4084-94D6-681B6E476BD4}"/>
              </a:ext>
            </a:extLst>
          </p:cNvPr>
          <p:cNvCxnSpPr>
            <a:cxnSpLocks/>
            <a:stCxn id="6" idx="6"/>
            <a:endCxn id="117" idx="2"/>
          </p:cNvCxnSpPr>
          <p:nvPr/>
        </p:nvCxnSpPr>
        <p:spPr>
          <a:xfrm>
            <a:off x="3142008" y="2481617"/>
            <a:ext cx="498391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cxnSp>
        <p:nvCxnSpPr>
          <p:cNvPr id="111" name="Gerade Verbindung mit Pfeil 110">
            <a:extLst>
              <a:ext uri="{FF2B5EF4-FFF2-40B4-BE49-F238E27FC236}">
                <a16:creationId xmlns:a16="http://schemas.microsoft.com/office/drawing/2014/main" id="{178F3654-6B3B-407C-BB51-59AC29E7853A}"/>
              </a:ext>
            </a:extLst>
          </p:cNvPr>
          <p:cNvCxnSpPr>
            <a:cxnSpLocks/>
            <a:stCxn id="44" idx="6"/>
            <a:endCxn id="49" idx="2"/>
          </p:cNvCxnSpPr>
          <p:nvPr/>
        </p:nvCxnSpPr>
        <p:spPr>
          <a:xfrm>
            <a:off x="5256243" y="2481617"/>
            <a:ext cx="498392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cxnSp>
        <p:nvCxnSpPr>
          <p:cNvPr id="112" name="Gerade Verbindung mit Pfeil 111">
            <a:extLst>
              <a:ext uri="{FF2B5EF4-FFF2-40B4-BE49-F238E27FC236}">
                <a16:creationId xmlns:a16="http://schemas.microsoft.com/office/drawing/2014/main" id="{01F1A226-4711-48E0-BE14-4D8A851C79EB}"/>
              </a:ext>
            </a:extLst>
          </p:cNvPr>
          <p:cNvCxnSpPr>
            <a:cxnSpLocks/>
            <a:stCxn id="49" idx="6"/>
            <a:endCxn id="61" idx="2"/>
          </p:cNvCxnSpPr>
          <p:nvPr/>
        </p:nvCxnSpPr>
        <p:spPr>
          <a:xfrm>
            <a:off x="6311480" y="2481617"/>
            <a:ext cx="498680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cxnSp>
        <p:nvCxnSpPr>
          <p:cNvPr id="113" name="Gerade Verbindung mit Pfeil 112">
            <a:extLst>
              <a:ext uri="{FF2B5EF4-FFF2-40B4-BE49-F238E27FC236}">
                <a16:creationId xmlns:a16="http://schemas.microsoft.com/office/drawing/2014/main" id="{5440D05A-5B40-4645-AF90-FD107E908D59}"/>
              </a:ext>
            </a:extLst>
          </p:cNvPr>
          <p:cNvCxnSpPr>
            <a:cxnSpLocks/>
            <a:stCxn id="61" idx="6"/>
            <a:endCxn id="74" idx="2"/>
          </p:cNvCxnSpPr>
          <p:nvPr/>
        </p:nvCxnSpPr>
        <p:spPr>
          <a:xfrm>
            <a:off x="7367006" y="2481617"/>
            <a:ext cx="498392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F201543A-135A-4E88-B0C6-5E99F135A34D}"/>
              </a:ext>
            </a:extLst>
          </p:cNvPr>
          <p:cNvCxnSpPr>
            <a:cxnSpLocks/>
            <a:stCxn id="74" idx="6"/>
            <a:endCxn id="79" idx="2"/>
          </p:cNvCxnSpPr>
          <p:nvPr/>
        </p:nvCxnSpPr>
        <p:spPr>
          <a:xfrm>
            <a:off x="8424268" y="2481617"/>
            <a:ext cx="498103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CCE64E3-CB22-463D-BE75-17F0BCC734E8}"/>
              </a:ext>
            </a:extLst>
          </p:cNvPr>
          <p:cNvCxnSpPr>
            <a:cxnSpLocks/>
            <a:stCxn id="79" idx="6"/>
            <a:endCxn id="91" idx="2"/>
          </p:cNvCxnSpPr>
          <p:nvPr/>
        </p:nvCxnSpPr>
        <p:spPr>
          <a:xfrm>
            <a:off x="9481242" y="2481617"/>
            <a:ext cx="498392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DAA12FEB-C5F5-4F83-A66E-818220F46DC8}"/>
              </a:ext>
            </a:extLst>
          </p:cNvPr>
          <p:cNvCxnSpPr>
            <a:cxnSpLocks/>
            <a:stCxn id="91" idx="6"/>
            <a:endCxn id="96" idx="2"/>
          </p:cNvCxnSpPr>
          <p:nvPr/>
        </p:nvCxnSpPr>
        <p:spPr>
          <a:xfrm>
            <a:off x="10536479" y="2481617"/>
            <a:ext cx="498679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sp>
        <p:nvSpPr>
          <p:cNvPr id="117" name="Oval 288">
            <a:extLst>
              <a:ext uri="{FF2B5EF4-FFF2-40B4-BE49-F238E27FC236}">
                <a16:creationId xmlns:a16="http://schemas.microsoft.com/office/drawing/2014/main" id="{5B9C5182-7B66-493F-880E-3F0C86C5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399" y="2197120"/>
            <a:ext cx="558870" cy="568994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5877" tIns="37939" rIns="75877" bIns="3793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622DCB2F-1770-4B42-AF59-09022AAC20FF}"/>
              </a:ext>
            </a:extLst>
          </p:cNvPr>
          <p:cNvSpPr txBox="1"/>
          <p:nvPr/>
        </p:nvSpPr>
        <p:spPr>
          <a:xfrm>
            <a:off x="3713657" y="1749389"/>
            <a:ext cx="412356" cy="2967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62" kern="0">
                <a:solidFill>
                  <a:srgbClr val="000000"/>
                </a:solidFill>
              </a:rPr>
              <a:t>Ingest/</a:t>
            </a:r>
            <a:br>
              <a:rPr lang="en-US" sz="1162" kern="0">
                <a:solidFill>
                  <a:srgbClr val="000000"/>
                </a:solidFill>
              </a:rPr>
            </a:br>
            <a:r>
              <a:rPr lang="en-US" sz="1162" kern="0">
                <a:solidFill>
                  <a:srgbClr val="000000"/>
                </a:solidFill>
              </a:rPr>
              <a:t>store</a:t>
            </a:r>
            <a:endParaRPr kumimoji="0" lang="en-US" sz="11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19" name="Group 4">
            <a:extLst>
              <a:ext uri="{FF2B5EF4-FFF2-40B4-BE49-F238E27FC236}">
                <a16:creationId xmlns:a16="http://schemas.microsoft.com/office/drawing/2014/main" id="{E5DB8AF4-DE96-4AEE-A5F2-066383DB66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97867" y="2235481"/>
            <a:ext cx="443935" cy="492273"/>
            <a:chOff x="1235" y="1666"/>
            <a:chExt cx="349" cy="387"/>
          </a:xfrm>
        </p:grpSpPr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E4310C3B-6C58-4E56-866A-8172D3CFAA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8" y="1815"/>
              <a:ext cx="128" cy="89"/>
            </a:xfrm>
            <a:custGeom>
              <a:avLst/>
              <a:gdLst>
                <a:gd name="T0" fmla="*/ 282 w 282"/>
                <a:gd name="T1" fmla="*/ 59 h 196"/>
                <a:gd name="T2" fmla="*/ 254 w 282"/>
                <a:gd name="T3" fmla="*/ 48 h 196"/>
                <a:gd name="T4" fmla="*/ 246 w 282"/>
                <a:gd name="T5" fmla="*/ 50 h 196"/>
                <a:gd name="T6" fmla="*/ 223 w 282"/>
                <a:gd name="T7" fmla="*/ 12 h 196"/>
                <a:gd name="T8" fmla="*/ 176 w 282"/>
                <a:gd name="T9" fmla="*/ 1 h 196"/>
                <a:gd name="T10" fmla="*/ 143 w 282"/>
                <a:gd name="T11" fmla="*/ 1 h 196"/>
                <a:gd name="T12" fmla="*/ 62 w 282"/>
                <a:gd name="T13" fmla="*/ 12 h 196"/>
                <a:gd name="T14" fmla="*/ 39 w 282"/>
                <a:gd name="T15" fmla="*/ 53 h 196"/>
                <a:gd name="T16" fmla="*/ 28 w 282"/>
                <a:gd name="T17" fmla="*/ 48 h 196"/>
                <a:gd name="T18" fmla="*/ 0 w 282"/>
                <a:gd name="T19" fmla="*/ 59 h 196"/>
                <a:gd name="T20" fmla="*/ 12 w 282"/>
                <a:gd name="T21" fmla="*/ 73 h 196"/>
                <a:gd name="T22" fmla="*/ 3 w 282"/>
                <a:gd name="T23" fmla="*/ 97 h 196"/>
                <a:gd name="T24" fmla="*/ 5 w 282"/>
                <a:gd name="T25" fmla="*/ 175 h 196"/>
                <a:gd name="T26" fmla="*/ 12 w 282"/>
                <a:gd name="T27" fmla="*/ 194 h 196"/>
                <a:gd name="T28" fmla="*/ 35 w 282"/>
                <a:gd name="T29" fmla="*/ 196 h 196"/>
                <a:gd name="T30" fmla="*/ 57 w 282"/>
                <a:gd name="T31" fmla="*/ 194 h 196"/>
                <a:gd name="T32" fmla="*/ 61 w 282"/>
                <a:gd name="T33" fmla="*/ 177 h 196"/>
                <a:gd name="T34" fmla="*/ 222 w 282"/>
                <a:gd name="T35" fmla="*/ 177 h 196"/>
                <a:gd name="T36" fmla="*/ 227 w 282"/>
                <a:gd name="T37" fmla="*/ 194 h 196"/>
                <a:gd name="T38" fmla="*/ 248 w 282"/>
                <a:gd name="T39" fmla="*/ 196 h 196"/>
                <a:gd name="T40" fmla="*/ 270 w 282"/>
                <a:gd name="T41" fmla="*/ 194 h 196"/>
                <a:gd name="T42" fmla="*/ 277 w 282"/>
                <a:gd name="T43" fmla="*/ 175 h 196"/>
                <a:gd name="T44" fmla="*/ 280 w 282"/>
                <a:gd name="T45" fmla="*/ 97 h 196"/>
                <a:gd name="T46" fmla="*/ 270 w 282"/>
                <a:gd name="T47" fmla="*/ 73 h 196"/>
                <a:gd name="T48" fmla="*/ 282 w 282"/>
                <a:gd name="T49" fmla="*/ 59 h 196"/>
                <a:gd name="T50" fmla="*/ 137 w 282"/>
                <a:gd name="T51" fmla="*/ 73 h 196"/>
                <a:gd name="T52" fmla="*/ 138 w 282"/>
                <a:gd name="T53" fmla="*/ 73 h 196"/>
                <a:gd name="T54" fmla="*/ 175 w 282"/>
                <a:gd name="T55" fmla="*/ 72 h 196"/>
                <a:gd name="T56" fmla="*/ 250 w 282"/>
                <a:gd name="T57" fmla="*/ 77 h 196"/>
                <a:gd name="T58" fmla="*/ 261 w 282"/>
                <a:gd name="T59" fmla="*/ 97 h 196"/>
                <a:gd name="T60" fmla="*/ 259 w 282"/>
                <a:gd name="T61" fmla="*/ 159 h 196"/>
                <a:gd name="T62" fmla="*/ 23 w 282"/>
                <a:gd name="T63" fmla="*/ 159 h 196"/>
                <a:gd name="T64" fmla="*/ 21 w 282"/>
                <a:gd name="T65" fmla="*/ 97 h 196"/>
                <a:gd name="T66" fmla="*/ 32 w 282"/>
                <a:gd name="T67" fmla="*/ 79 h 196"/>
                <a:gd name="T68" fmla="*/ 121 w 282"/>
                <a:gd name="T69" fmla="*/ 73 h 196"/>
                <a:gd name="T70" fmla="*/ 137 w 282"/>
                <a:gd name="T71" fmla="*/ 73 h 196"/>
                <a:gd name="T72" fmla="*/ 175 w 282"/>
                <a:gd name="T73" fmla="*/ 54 h 196"/>
                <a:gd name="T74" fmla="*/ 137 w 282"/>
                <a:gd name="T75" fmla="*/ 55 h 196"/>
                <a:gd name="T76" fmla="*/ 121 w 282"/>
                <a:gd name="T77" fmla="*/ 55 h 196"/>
                <a:gd name="T78" fmla="*/ 57 w 282"/>
                <a:gd name="T79" fmla="*/ 57 h 196"/>
                <a:gd name="T80" fmla="*/ 74 w 282"/>
                <a:gd name="T81" fmla="*/ 26 h 196"/>
                <a:gd name="T82" fmla="*/ 143 w 282"/>
                <a:gd name="T83" fmla="*/ 19 h 196"/>
                <a:gd name="T84" fmla="*/ 211 w 282"/>
                <a:gd name="T85" fmla="*/ 26 h 196"/>
                <a:gd name="T86" fmla="*/ 229 w 282"/>
                <a:gd name="T87" fmla="*/ 56 h 196"/>
                <a:gd name="T88" fmla="*/ 175 w 282"/>
                <a:gd name="T89" fmla="*/ 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2" h="196">
                  <a:moveTo>
                    <a:pt x="282" y="59"/>
                  </a:moveTo>
                  <a:cubicBezTo>
                    <a:pt x="282" y="48"/>
                    <a:pt x="258" y="48"/>
                    <a:pt x="254" y="48"/>
                  </a:cubicBezTo>
                  <a:cubicBezTo>
                    <a:pt x="251" y="48"/>
                    <a:pt x="248" y="49"/>
                    <a:pt x="246" y="50"/>
                  </a:cubicBezTo>
                  <a:cubicBezTo>
                    <a:pt x="242" y="37"/>
                    <a:pt x="232" y="19"/>
                    <a:pt x="223" y="12"/>
                  </a:cubicBezTo>
                  <a:cubicBezTo>
                    <a:pt x="218" y="8"/>
                    <a:pt x="209" y="3"/>
                    <a:pt x="176" y="1"/>
                  </a:cubicBezTo>
                  <a:cubicBezTo>
                    <a:pt x="158" y="0"/>
                    <a:pt x="143" y="1"/>
                    <a:pt x="143" y="1"/>
                  </a:cubicBezTo>
                  <a:cubicBezTo>
                    <a:pt x="123" y="0"/>
                    <a:pt x="75" y="0"/>
                    <a:pt x="62" y="12"/>
                  </a:cubicBezTo>
                  <a:cubicBezTo>
                    <a:pt x="51" y="21"/>
                    <a:pt x="42" y="40"/>
                    <a:pt x="39" y="53"/>
                  </a:cubicBezTo>
                  <a:cubicBezTo>
                    <a:pt x="37" y="50"/>
                    <a:pt x="33" y="48"/>
                    <a:pt x="28" y="48"/>
                  </a:cubicBezTo>
                  <a:cubicBezTo>
                    <a:pt x="23" y="48"/>
                    <a:pt x="0" y="48"/>
                    <a:pt x="0" y="59"/>
                  </a:cubicBezTo>
                  <a:cubicBezTo>
                    <a:pt x="0" y="68"/>
                    <a:pt x="7" y="72"/>
                    <a:pt x="12" y="73"/>
                  </a:cubicBezTo>
                  <a:cubicBezTo>
                    <a:pt x="6" y="81"/>
                    <a:pt x="3" y="90"/>
                    <a:pt x="3" y="97"/>
                  </a:cubicBezTo>
                  <a:cubicBezTo>
                    <a:pt x="3" y="105"/>
                    <a:pt x="5" y="172"/>
                    <a:pt x="5" y="175"/>
                  </a:cubicBezTo>
                  <a:cubicBezTo>
                    <a:pt x="5" y="179"/>
                    <a:pt x="5" y="192"/>
                    <a:pt x="12" y="194"/>
                  </a:cubicBezTo>
                  <a:cubicBezTo>
                    <a:pt x="16" y="196"/>
                    <a:pt x="32" y="196"/>
                    <a:pt x="35" y="196"/>
                  </a:cubicBezTo>
                  <a:cubicBezTo>
                    <a:pt x="40" y="196"/>
                    <a:pt x="54" y="196"/>
                    <a:pt x="57" y="194"/>
                  </a:cubicBezTo>
                  <a:cubicBezTo>
                    <a:pt x="60" y="192"/>
                    <a:pt x="61" y="184"/>
                    <a:pt x="61" y="177"/>
                  </a:cubicBezTo>
                  <a:cubicBezTo>
                    <a:pt x="222" y="177"/>
                    <a:pt x="222" y="177"/>
                    <a:pt x="222" y="177"/>
                  </a:cubicBezTo>
                  <a:cubicBezTo>
                    <a:pt x="222" y="184"/>
                    <a:pt x="223" y="192"/>
                    <a:pt x="227" y="194"/>
                  </a:cubicBezTo>
                  <a:cubicBezTo>
                    <a:pt x="229" y="196"/>
                    <a:pt x="242" y="196"/>
                    <a:pt x="248" y="196"/>
                  </a:cubicBezTo>
                  <a:cubicBezTo>
                    <a:pt x="251" y="196"/>
                    <a:pt x="266" y="196"/>
                    <a:pt x="270" y="194"/>
                  </a:cubicBezTo>
                  <a:cubicBezTo>
                    <a:pt x="276" y="192"/>
                    <a:pt x="277" y="179"/>
                    <a:pt x="277" y="175"/>
                  </a:cubicBezTo>
                  <a:cubicBezTo>
                    <a:pt x="277" y="172"/>
                    <a:pt x="280" y="105"/>
                    <a:pt x="280" y="97"/>
                  </a:cubicBezTo>
                  <a:cubicBezTo>
                    <a:pt x="280" y="91"/>
                    <a:pt x="276" y="81"/>
                    <a:pt x="270" y="73"/>
                  </a:cubicBezTo>
                  <a:cubicBezTo>
                    <a:pt x="278" y="71"/>
                    <a:pt x="282" y="65"/>
                    <a:pt x="282" y="59"/>
                  </a:cubicBezTo>
                  <a:close/>
                  <a:moveTo>
                    <a:pt x="137" y="73"/>
                  </a:moveTo>
                  <a:cubicBezTo>
                    <a:pt x="138" y="73"/>
                    <a:pt x="138" y="73"/>
                    <a:pt x="138" y="73"/>
                  </a:cubicBezTo>
                  <a:cubicBezTo>
                    <a:pt x="144" y="73"/>
                    <a:pt x="158" y="72"/>
                    <a:pt x="175" y="72"/>
                  </a:cubicBezTo>
                  <a:cubicBezTo>
                    <a:pt x="232" y="72"/>
                    <a:pt x="247" y="76"/>
                    <a:pt x="250" y="77"/>
                  </a:cubicBezTo>
                  <a:cubicBezTo>
                    <a:pt x="257" y="84"/>
                    <a:pt x="261" y="95"/>
                    <a:pt x="261" y="97"/>
                  </a:cubicBezTo>
                  <a:cubicBezTo>
                    <a:pt x="261" y="103"/>
                    <a:pt x="260" y="143"/>
                    <a:pt x="259" y="159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2" y="141"/>
                    <a:pt x="21" y="103"/>
                    <a:pt x="21" y="97"/>
                  </a:cubicBezTo>
                  <a:cubicBezTo>
                    <a:pt x="21" y="94"/>
                    <a:pt x="24" y="86"/>
                    <a:pt x="32" y="79"/>
                  </a:cubicBezTo>
                  <a:cubicBezTo>
                    <a:pt x="38" y="76"/>
                    <a:pt x="63" y="73"/>
                    <a:pt x="121" y="73"/>
                  </a:cubicBezTo>
                  <a:cubicBezTo>
                    <a:pt x="130" y="73"/>
                    <a:pt x="136" y="73"/>
                    <a:pt x="137" y="73"/>
                  </a:cubicBezTo>
                  <a:close/>
                  <a:moveTo>
                    <a:pt x="175" y="54"/>
                  </a:moveTo>
                  <a:cubicBezTo>
                    <a:pt x="154" y="54"/>
                    <a:pt x="137" y="55"/>
                    <a:pt x="137" y="55"/>
                  </a:cubicBezTo>
                  <a:cubicBezTo>
                    <a:pt x="137" y="55"/>
                    <a:pt x="131" y="55"/>
                    <a:pt x="121" y="55"/>
                  </a:cubicBezTo>
                  <a:cubicBezTo>
                    <a:pt x="103" y="55"/>
                    <a:pt x="78" y="55"/>
                    <a:pt x="57" y="57"/>
                  </a:cubicBezTo>
                  <a:cubicBezTo>
                    <a:pt x="59" y="47"/>
                    <a:pt x="66" y="32"/>
                    <a:pt x="74" y="26"/>
                  </a:cubicBezTo>
                  <a:cubicBezTo>
                    <a:pt x="79" y="21"/>
                    <a:pt x="111" y="18"/>
                    <a:pt x="143" y="19"/>
                  </a:cubicBezTo>
                  <a:cubicBezTo>
                    <a:pt x="174" y="18"/>
                    <a:pt x="206" y="21"/>
                    <a:pt x="211" y="26"/>
                  </a:cubicBezTo>
                  <a:cubicBezTo>
                    <a:pt x="218" y="31"/>
                    <a:pt x="226" y="46"/>
                    <a:pt x="229" y="56"/>
                  </a:cubicBezTo>
                  <a:cubicBezTo>
                    <a:pt x="215" y="55"/>
                    <a:pt x="197" y="54"/>
                    <a:pt x="175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FEC025B9-9875-42BA-8C99-D5B0143B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" y="1860"/>
              <a:ext cx="19" cy="8"/>
            </a:xfrm>
            <a:custGeom>
              <a:avLst/>
              <a:gdLst>
                <a:gd name="T0" fmla="*/ 33 w 43"/>
                <a:gd name="T1" fmla="*/ 0 h 18"/>
                <a:gd name="T2" fmla="*/ 9 w 43"/>
                <a:gd name="T3" fmla="*/ 0 h 18"/>
                <a:gd name="T4" fmla="*/ 0 w 43"/>
                <a:gd name="T5" fmla="*/ 9 h 18"/>
                <a:gd name="T6" fmla="*/ 9 w 43"/>
                <a:gd name="T7" fmla="*/ 18 h 18"/>
                <a:gd name="T8" fmla="*/ 33 w 43"/>
                <a:gd name="T9" fmla="*/ 18 h 18"/>
                <a:gd name="T10" fmla="*/ 43 w 43"/>
                <a:gd name="T11" fmla="*/ 9 h 18"/>
                <a:gd name="T12" fmla="*/ 33 w 43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8">
                  <a:moveTo>
                    <a:pt x="3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8"/>
                    <a:pt x="43" y="14"/>
                    <a:pt x="43" y="9"/>
                  </a:cubicBezTo>
                  <a:cubicBezTo>
                    <a:pt x="43" y="4"/>
                    <a:pt x="39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F7A64AFC-81F0-4D85-BB5A-9441461A3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" y="1860"/>
              <a:ext cx="20" cy="8"/>
            </a:xfrm>
            <a:custGeom>
              <a:avLst/>
              <a:gdLst>
                <a:gd name="T0" fmla="*/ 9 w 43"/>
                <a:gd name="T1" fmla="*/ 18 h 18"/>
                <a:gd name="T2" fmla="*/ 34 w 43"/>
                <a:gd name="T3" fmla="*/ 18 h 18"/>
                <a:gd name="T4" fmla="*/ 43 w 43"/>
                <a:gd name="T5" fmla="*/ 9 h 18"/>
                <a:gd name="T6" fmla="*/ 34 w 43"/>
                <a:gd name="T7" fmla="*/ 0 h 18"/>
                <a:gd name="T8" fmla="*/ 9 w 43"/>
                <a:gd name="T9" fmla="*/ 0 h 18"/>
                <a:gd name="T10" fmla="*/ 0 w 43"/>
                <a:gd name="T11" fmla="*/ 9 h 18"/>
                <a:gd name="T12" fmla="*/ 9 w 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8">
                  <a:moveTo>
                    <a:pt x="9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9" y="18"/>
                    <a:pt x="43" y="14"/>
                    <a:pt x="43" y="9"/>
                  </a:cubicBezTo>
                  <a:cubicBezTo>
                    <a:pt x="43" y="4"/>
                    <a:pt x="39" y="0"/>
                    <a:pt x="3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BD5E53F9-F128-457F-811B-2C3D5A2D7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0" y="1970"/>
              <a:ext cx="56" cy="83"/>
            </a:xfrm>
            <a:custGeom>
              <a:avLst/>
              <a:gdLst>
                <a:gd name="T0" fmla="*/ 68 w 125"/>
                <a:gd name="T1" fmla="*/ 0 h 182"/>
                <a:gd name="T2" fmla="*/ 57 w 125"/>
                <a:gd name="T3" fmla="*/ 0 h 182"/>
                <a:gd name="T4" fmla="*/ 10 w 125"/>
                <a:gd name="T5" fmla="*/ 31 h 182"/>
                <a:gd name="T6" fmla="*/ 10 w 125"/>
                <a:gd name="T7" fmla="*/ 91 h 182"/>
                <a:gd name="T8" fmla="*/ 56 w 125"/>
                <a:gd name="T9" fmla="*/ 178 h 182"/>
                <a:gd name="T10" fmla="*/ 63 w 125"/>
                <a:gd name="T11" fmla="*/ 182 h 182"/>
                <a:gd name="T12" fmla="*/ 69 w 125"/>
                <a:gd name="T13" fmla="*/ 178 h 182"/>
                <a:gd name="T14" fmla="*/ 115 w 125"/>
                <a:gd name="T15" fmla="*/ 91 h 182"/>
                <a:gd name="T16" fmla="*/ 115 w 125"/>
                <a:gd name="T17" fmla="*/ 31 h 182"/>
                <a:gd name="T18" fmla="*/ 68 w 125"/>
                <a:gd name="T19" fmla="*/ 0 h 182"/>
                <a:gd name="T20" fmla="*/ 103 w 125"/>
                <a:gd name="T21" fmla="*/ 84 h 182"/>
                <a:gd name="T22" fmla="*/ 63 w 125"/>
                <a:gd name="T23" fmla="*/ 160 h 182"/>
                <a:gd name="T24" fmla="*/ 22 w 125"/>
                <a:gd name="T25" fmla="*/ 84 h 182"/>
                <a:gd name="T26" fmla="*/ 23 w 125"/>
                <a:gd name="T27" fmla="*/ 38 h 182"/>
                <a:gd name="T28" fmla="*/ 58 w 125"/>
                <a:gd name="T29" fmla="*/ 14 h 182"/>
                <a:gd name="T30" fmla="*/ 63 w 125"/>
                <a:gd name="T31" fmla="*/ 14 h 182"/>
                <a:gd name="T32" fmla="*/ 67 w 125"/>
                <a:gd name="T33" fmla="*/ 14 h 182"/>
                <a:gd name="T34" fmla="*/ 103 w 125"/>
                <a:gd name="T35" fmla="*/ 38 h 182"/>
                <a:gd name="T36" fmla="*/ 103 w 125"/>
                <a:gd name="T37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82">
                  <a:moveTo>
                    <a:pt x="68" y="0"/>
                  </a:moveTo>
                  <a:cubicBezTo>
                    <a:pt x="64" y="0"/>
                    <a:pt x="61" y="0"/>
                    <a:pt x="57" y="0"/>
                  </a:cubicBezTo>
                  <a:cubicBezTo>
                    <a:pt x="37" y="2"/>
                    <a:pt x="20" y="13"/>
                    <a:pt x="10" y="31"/>
                  </a:cubicBezTo>
                  <a:cubicBezTo>
                    <a:pt x="0" y="50"/>
                    <a:pt x="0" y="72"/>
                    <a:pt x="10" y="9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8" y="180"/>
                    <a:pt x="60" y="182"/>
                    <a:pt x="63" y="182"/>
                  </a:cubicBezTo>
                  <a:cubicBezTo>
                    <a:pt x="65" y="182"/>
                    <a:pt x="68" y="180"/>
                    <a:pt x="69" y="178"/>
                  </a:cubicBezTo>
                  <a:cubicBezTo>
                    <a:pt x="115" y="91"/>
                    <a:pt x="115" y="91"/>
                    <a:pt x="115" y="91"/>
                  </a:cubicBezTo>
                  <a:cubicBezTo>
                    <a:pt x="125" y="72"/>
                    <a:pt x="125" y="50"/>
                    <a:pt x="115" y="31"/>
                  </a:cubicBezTo>
                  <a:cubicBezTo>
                    <a:pt x="105" y="13"/>
                    <a:pt x="88" y="2"/>
                    <a:pt x="68" y="0"/>
                  </a:cubicBezTo>
                  <a:close/>
                  <a:moveTo>
                    <a:pt x="103" y="84"/>
                  </a:moveTo>
                  <a:cubicBezTo>
                    <a:pt x="63" y="160"/>
                    <a:pt x="63" y="160"/>
                    <a:pt x="63" y="160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15" y="70"/>
                    <a:pt x="15" y="52"/>
                    <a:pt x="23" y="38"/>
                  </a:cubicBezTo>
                  <a:cubicBezTo>
                    <a:pt x="30" y="24"/>
                    <a:pt x="43" y="16"/>
                    <a:pt x="58" y="14"/>
                  </a:cubicBezTo>
                  <a:cubicBezTo>
                    <a:pt x="60" y="14"/>
                    <a:pt x="61" y="14"/>
                    <a:pt x="63" y="14"/>
                  </a:cubicBezTo>
                  <a:cubicBezTo>
                    <a:pt x="64" y="14"/>
                    <a:pt x="65" y="14"/>
                    <a:pt x="67" y="14"/>
                  </a:cubicBezTo>
                  <a:cubicBezTo>
                    <a:pt x="82" y="16"/>
                    <a:pt x="95" y="24"/>
                    <a:pt x="103" y="38"/>
                  </a:cubicBezTo>
                  <a:cubicBezTo>
                    <a:pt x="111" y="52"/>
                    <a:pt x="111" y="70"/>
                    <a:pt x="103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Oval 9">
              <a:extLst>
                <a:ext uri="{FF2B5EF4-FFF2-40B4-BE49-F238E27FC236}">
                  <a16:creationId xmlns:a16="http://schemas.microsoft.com/office/drawing/2014/main" id="{32A06FCC-4569-4394-BB4B-D29B18C7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1986"/>
              <a:ext cx="20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Freeform 10">
              <a:extLst>
                <a:ext uri="{FF2B5EF4-FFF2-40B4-BE49-F238E27FC236}">
                  <a16:creationId xmlns:a16="http://schemas.microsoft.com/office/drawing/2014/main" id="{0EDB2ACA-00AE-43F7-BD15-F3AF0A9EF5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" y="1666"/>
              <a:ext cx="86" cy="86"/>
            </a:xfrm>
            <a:custGeom>
              <a:avLst/>
              <a:gdLst>
                <a:gd name="T0" fmla="*/ 36 w 189"/>
                <a:gd name="T1" fmla="*/ 94 h 190"/>
                <a:gd name="T2" fmla="*/ 15 w 189"/>
                <a:gd name="T3" fmla="*/ 115 h 190"/>
                <a:gd name="T4" fmla="*/ 23 w 189"/>
                <a:gd name="T5" fmla="*/ 123 h 190"/>
                <a:gd name="T6" fmla="*/ 10 w 189"/>
                <a:gd name="T7" fmla="*/ 152 h 190"/>
                <a:gd name="T8" fmla="*/ 27 w 189"/>
                <a:gd name="T9" fmla="*/ 184 h 190"/>
                <a:gd name="T10" fmla="*/ 51 w 189"/>
                <a:gd name="T11" fmla="*/ 190 h 190"/>
                <a:gd name="T12" fmla="*/ 56 w 189"/>
                <a:gd name="T13" fmla="*/ 190 h 190"/>
                <a:gd name="T14" fmla="*/ 154 w 189"/>
                <a:gd name="T15" fmla="*/ 190 h 190"/>
                <a:gd name="T16" fmla="*/ 175 w 189"/>
                <a:gd name="T17" fmla="*/ 184 h 190"/>
                <a:gd name="T18" fmla="*/ 189 w 189"/>
                <a:gd name="T19" fmla="*/ 153 h 190"/>
                <a:gd name="T20" fmla="*/ 162 w 189"/>
                <a:gd name="T21" fmla="*/ 120 h 190"/>
                <a:gd name="T22" fmla="*/ 125 w 189"/>
                <a:gd name="T23" fmla="*/ 79 h 190"/>
                <a:gd name="T24" fmla="*/ 140 w 189"/>
                <a:gd name="T25" fmla="*/ 79 h 190"/>
                <a:gd name="T26" fmla="*/ 140 w 189"/>
                <a:gd name="T27" fmla="*/ 65 h 190"/>
                <a:gd name="T28" fmla="*/ 113 w 189"/>
                <a:gd name="T29" fmla="*/ 65 h 190"/>
                <a:gd name="T30" fmla="*/ 106 w 189"/>
                <a:gd name="T31" fmla="*/ 45 h 190"/>
                <a:gd name="T32" fmla="*/ 125 w 189"/>
                <a:gd name="T33" fmla="*/ 26 h 190"/>
                <a:gd name="T34" fmla="*/ 115 w 189"/>
                <a:gd name="T35" fmla="*/ 15 h 190"/>
                <a:gd name="T36" fmla="*/ 95 w 189"/>
                <a:gd name="T37" fmla="*/ 35 h 190"/>
                <a:gd name="T38" fmla="*/ 75 w 189"/>
                <a:gd name="T39" fmla="*/ 27 h 190"/>
                <a:gd name="T40" fmla="*/ 75 w 189"/>
                <a:gd name="T41" fmla="*/ 0 h 190"/>
                <a:gd name="T42" fmla="*/ 61 w 189"/>
                <a:gd name="T43" fmla="*/ 0 h 190"/>
                <a:gd name="T44" fmla="*/ 61 w 189"/>
                <a:gd name="T45" fmla="*/ 28 h 190"/>
                <a:gd name="T46" fmla="*/ 45 w 189"/>
                <a:gd name="T47" fmla="*/ 35 h 190"/>
                <a:gd name="T48" fmla="*/ 25 w 189"/>
                <a:gd name="T49" fmla="*/ 15 h 190"/>
                <a:gd name="T50" fmla="*/ 15 w 189"/>
                <a:gd name="T51" fmla="*/ 26 h 190"/>
                <a:gd name="T52" fmla="*/ 35 w 189"/>
                <a:gd name="T53" fmla="*/ 46 h 190"/>
                <a:gd name="T54" fmla="*/ 28 w 189"/>
                <a:gd name="T55" fmla="*/ 65 h 190"/>
                <a:gd name="T56" fmla="*/ 0 w 189"/>
                <a:gd name="T57" fmla="*/ 65 h 190"/>
                <a:gd name="T58" fmla="*/ 0 w 189"/>
                <a:gd name="T59" fmla="*/ 79 h 190"/>
                <a:gd name="T60" fmla="*/ 29 w 189"/>
                <a:gd name="T61" fmla="*/ 79 h 190"/>
                <a:gd name="T62" fmla="*/ 36 w 189"/>
                <a:gd name="T63" fmla="*/ 94 h 190"/>
                <a:gd name="T64" fmla="*/ 51 w 189"/>
                <a:gd name="T65" fmla="*/ 130 h 190"/>
                <a:gd name="T66" fmla="*/ 54 w 189"/>
                <a:gd name="T67" fmla="*/ 130 h 190"/>
                <a:gd name="T68" fmla="*/ 61 w 189"/>
                <a:gd name="T69" fmla="*/ 131 h 190"/>
                <a:gd name="T70" fmla="*/ 62 w 189"/>
                <a:gd name="T71" fmla="*/ 124 h 190"/>
                <a:gd name="T72" fmla="*/ 107 w 189"/>
                <a:gd name="T73" fmla="*/ 91 h 190"/>
                <a:gd name="T74" fmla="*/ 148 w 189"/>
                <a:gd name="T75" fmla="*/ 128 h 190"/>
                <a:gd name="T76" fmla="*/ 149 w 189"/>
                <a:gd name="T77" fmla="*/ 134 h 190"/>
                <a:gd name="T78" fmla="*/ 156 w 189"/>
                <a:gd name="T79" fmla="*/ 134 h 190"/>
                <a:gd name="T80" fmla="*/ 175 w 189"/>
                <a:gd name="T81" fmla="*/ 153 h 190"/>
                <a:gd name="T82" fmla="*/ 156 w 189"/>
                <a:gd name="T83" fmla="*/ 175 h 190"/>
                <a:gd name="T84" fmla="*/ 55 w 189"/>
                <a:gd name="T85" fmla="*/ 175 h 190"/>
                <a:gd name="T86" fmla="*/ 55 w 189"/>
                <a:gd name="T87" fmla="*/ 175 h 190"/>
                <a:gd name="T88" fmla="*/ 51 w 189"/>
                <a:gd name="T89" fmla="*/ 176 h 190"/>
                <a:gd name="T90" fmla="*/ 24 w 189"/>
                <a:gd name="T91" fmla="*/ 152 h 190"/>
                <a:gd name="T92" fmla="*/ 51 w 189"/>
                <a:gd name="T93" fmla="*/ 130 h 190"/>
                <a:gd name="T94" fmla="*/ 98 w 189"/>
                <a:gd name="T95" fmla="*/ 77 h 190"/>
                <a:gd name="T96" fmla="*/ 60 w 189"/>
                <a:gd name="T97" fmla="*/ 96 h 190"/>
                <a:gd name="T98" fmla="*/ 42 w 189"/>
                <a:gd name="T99" fmla="*/ 70 h 190"/>
                <a:gd name="T100" fmla="*/ 71 w 189"/>
                <a:gd name="T101" fmla="*/ 41 h 190"/>
                <a:gd name="T102" fmla="*/ 99 w 189"/>
                <a:gd name="T103" fmla="*/ 70 h 190"/>
                <a:gd name="T104" fmla="*/ 98 w 189"/>
                <a:gd name="T105" fmla="*/ 77 h 190"/>
                <a:gd name="T106" fmla="*/ 46 w 189"/>
                <a:gd name="T107" fmla="*/ 105 h 190"/>
                <a:gd name="T108" fmla="*/ 52 w 189"/>
                <a:gd name="T109" fmla="*/ 108 h 190"/>
                <a:gd name="T110" fmla="*/ 49 w 189"/>
                <a:gd name="T111" fmla="*/ 115 h 190"/>
                <a:gd name="T112" fmla="*/ 32 w 189"/>
                <a:gd name="T113" fmla="*/ 118 h 190"/>
                <a:gd name="T114" fmla="*/ 46 w 189"/>
                <a:gd name="T115" fmla="*/ 10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90">
                  <a:moveTo>
                    <a:pt x="36" y="94"/>
                  </a:moveTo>
                  <a:cubicBezTo>
                    <a:pt x="15" y="115"/>
                    <a:pt x="15" y="115"/>
                    <a:pt x="15" y="115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14" y="129"/>
                    <a:pt x="10" y="139"/>
                    <a:pt x="10" y="152"/>
                  </a:cubicBezTo>
                  <a:cubicBezTo>
                    <a:pt x="10" y="171"/>
                    <a:pt x="19" y="180"/>
                    <a:pt x="27" y="184"/>
                  </a:cubicBezTo>
                  <a:cubicBezTo>
                    <a:pt x="35" y="189"/>
                    <a:pt x="45" y="190"/>
                    <a:pt x="51" y="190"/>
                  </a:cubicBezTo>
                  <a:cubicBezTo>
                    <a:pt x="54" y="190"/>
                    <a:pt x="55" y="190"/>
                    <a:pt x="56" y="190"/>
                  </a:cubicBezTo>
                  <a:cubicBezTo>
                    <a:pt x="154" y="190"/>
                    <a:pt x="154" y="190"/>
                    <a:pt x="154" y="190"/>
                  </a:cubicBezTo>
                  <a:cubicBezTo>
                    <a:pt x="156" y="190"/>
                    <a:pt x="166" y="190"/>
                    <a:pt x="175" y="184"/>
                  </a:cubicBezTo>
                  <a:cubicBezTo>
                    <a:pt x="182" y="180"/>
                    <a:pt x="189" y="171"/>
                    <a:pt x="189" y="153"/>
                  </a:cubicBezTo>
                  <a:cubicBezTo>
                    <a:pt x="189" y="127"/>
                    <a:pt x="170" y="121"/>
                    <a:pt x="162" y="120"/>
                  </a:cubicBezTo>
                  <a:cubicBezTo>
                    <a:pt x="159" y="110"/>
                    <a:pt x="150" y="87"/>
                    <a:pt x="125" y="79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2" y="57"/>
                    <a:pt x="110" y="51"/>
                    <a:pt x="106" y="45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89" y="30"/>
                    <a:pt x="82" y="28"/>
                    <a:pt x="75" y="2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5" y="29"/>
                    <a:pt x="50" y="32"/>
                    <a:pt x="45" y="3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1" y="51"/>
                    <a:pt x="29" y="58"/>
                    <a:pt x="2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0" y="84"/>
                    <a:pt x="33" y="90"/>
                    <a:pt x="36" y="94"/>
                  </a:cubicBezTo>
                  <a:close/>
                  <a:moveTo>
                    <a:pt x="51" y="130"/>
                  </a:moveTo>
                  <a:cubicBezTo>
                    <a:pt x="53" y="130"/>
                    <a:pt x="54" y="130"/>
                    <a:pt x="54" y="130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2" y="122"/>
                    <a:pt x="67" y="91"/>
                    <a:pt x="107" y="91"/>
                  </a:cubicBezTo>
                  <a:cubicBezTo>
                    <a:pt x="143" y="91"/>
                    <a:pt x="148" y="126"/>
                    <a:pt x="148" y="128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62" y="134"/>
                    <a:pt x="175" y="136"/>
                    <a:pt x="175" y="153"/>
                  </a:cubicBezTo>
                  <a:cubicBezTo>
                    <a:pt x="175" y="173"/>
                    <a:pt x="163" y="175"/>
                    <a:pt x="156" y="175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4" y="175"/>
                    <a:pt x="53" y="176"/>
                    <a:pt x="51" y="176"/>
                  </a:cubicBezTo>
                  <a:cubicBezTo>
                    <a:pt x="39" y="176"/>
                    <a:pt x="24" y="172"/>
                    <a:pt x="24" y="152"/>
                  </a:cubicBezTo>
                  <a:cubicBezTo>
                    <a:pt x="24" y="134"/>
                    <a:pt x="38" y="130"/>
                    <a:pt x="51" y="130"/>
                  </a:cubicBezTo>
                  <a:close/>
                  <a:moveTo>
                    <a:pt x="98" y="77"/>
                  </a:moveTo>
                  <a:cubicBezTo>
                    <a:pt x="82" y="79"/>
                    <a:pt x="70" y="85"/>
                    <a:pt x="60" y="96"/>
                  </a:cubicBezTo>
                  <a:cubicBezTo>
                    <a:pt x="51" y="94"/>
                    <a:pt x="42" y="80"/>
                    <a:pt x="42" y="70"/>
                  </a:cubicBezTo>
                  <a:cubicBezTo>
                    <a:pt x="42" y="54"/>
                    <a:pt x="55" y="41"/>
                    <a:pt x="71" y="41"/>
                  </a:cubicBezTo>
                  <a:cubicBezTo>
                    <a:pt x="86" y="41"/>
                    <a:pt x="99" y="54"/>
                    <a:pt x="99" y="70"/>
                  </a:cubicBezTo>
                  <a:cubicBezTo>
                    <a:pt x="99" y="72"/>
                    <a:pt x="98" y="75"/>
                    <a:pt x="98" y="77"/>
                  </a:cubicBezTo>
                  <a:close/>
                  <a:moveTo>
                    <a:pt x="46" y="105"/>
                  </a:moveTo>
                  <a:cubicBezTo>
                    <a:pt x="48" y="106"/>
                    <a:pt x="50" y="107"/>
                    <a:pt x="52" y="108"/>
                  </a:cubicBezTo>
                  <a:cubicBezTo>
                    <a:pt x="51" y="111"/>
                    <a:pt x="50" y="113"/>
                    <a:pt x="49" y="115"/>
                  </a:cubicBezTo>
                  <a:cubicBezTo>
                    <a:pt x="43" y="115"/>
                    <a:pt x="37" y="116"/>
                    <a:pt x="32" y="118"/>
                  </a:cubicBezTo>
                  <a:lnTo>
                    <a:pt x="46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5F01EE58-AF9A-4566-9425-858F33927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4" y="1801"/>
              <a:ext cx="50" cy="118"/>
            </a:xfrm>
            <a:custGeom>
              <a:avLst/>
              <a:gdLst>
                <a:gd name="T0" fmla="*/ 109 w 109"/>
                <a:gd name="T1" fmla="*/ 24 h 258"/>
                <a:gd name="T2" fmla="*/ 85 w 109"/>
                <a:gd name="T3" fmla="*/ 0 h 258"/>
                <a:gd name="T4" fmla="*/ 24 w 109"/>
                <a:gd name="T5" fmla="*/ 0 h 258"/>
                <a:gd name="T6" fmla="*/ 0 w 109"/>
                <a:gd name="T7" fmla="*/ 25 h 258"/>
                <a:gd name="T8" fmla="*/ 0 w 109"/>
                <a:gd name="T9" fmla="*/ 234 h 258"/>
                <a:gd name="T10" fmla="*/ 24 w 109"/>
                <a:gd name="T11" fmla="*/ 258 h 258"/>
                <a:gd name="T12" fmla="*/ 25 w 109"/>
                <a:gd name="T13" fmla="*/ 258 h 258"/>
                <a:gd name="T14" fmla="*/ 85 w 109"/>
                <a:gd name="T15" fmla="*/ 258 h 258"/>
                <a:gd name="T16" fmla="*/ 109 w 109"/>
                <a:gd name="T17" fmla="*/ 234 h 258"/>
                <a:gd name="T18" fmla="*/ 109 w 109"/>
                <a:gd name="T19" fmla="*/ 24 h 258"/>
                <a:gd name="T20" fmla="*/ 85 w 109"/>
                <a:gd name="T21" fmla="*/ 245 h 258"/>
                <a:gd name="T22" fmla="*/ 24 w 109"/>
                <a:gd name="T23" fmla="*/ 245 h 258"/>
                <a:gd name="T24" fmla="*/ 13 w 109"/>
                <a:gd name="T25" fmla="*/ 234 h 258"/>
                <a:gd name="T26" fmla="*/ 13 w 109"/>
                <a:gd name="T27" fmla="*/ 25 h 258"/>
                <a:gd name="T28" fmla="*/ 24 w 109"/>
                <a:gd name="T29" fmla="*/ 13 h 258"/>
                <a:gd name="T30" fmla="*/ 83 w 109"/>
                <a:gd name="T31" fmla="*/ 13 h 258"/>
                <a:gd name="T32" fmla="*/ 85 w 109"/>
                <a:gd name="T33" fmla="*/ 13 h 258"/>
                <a:gd name="T34" fmla="*/ 96 w 109"/>
                <a:gd name="T35" fmla="*/ 24 h 258"/>
                <a:gd name="T36" fmla="*/ 97 w 109"/>
                <a:gd name="T37" fmla="*/ 234 h 258"/>
                <a:gd name="T38" fmla="*/ 85 w 109"/>
                <a:gd name="T39" fmla="*/ 24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258">
                  <a:moveTo>
                    <a:pt x="109" y="24"/>
                  </a:moveTo>
                  <a:cubicBezTo>
                    <a:pt x="109" y="11"/>
                    <a:pt x="98" y="0"/>
                    <a:pt x="8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0"/>
                    <a:pt x="0" y="11"/>
                    <a:pt x="0" y="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48"/>
                    <a:pt x="11" y="258"/>
                    <a:pt x="24" y="258"/>
                  </a:cubicBezTo>
                  <a:cubicBezTo>
                    <a:pt x="25" y="258"/>
                    <a:pt x="25" y="258"/>
                    <a:pt x="25" y="258"/>
                  </a:cubicBezTo>
                  <a:cubicBezTo>
                    <a:pt x="85" y="258"/>
                    <a:pt x="85" y="258"/>
                    <a:pt x="85" y="258"/>
                  </a:cubicBezTo>
                  <a:cubicBezTo>
                    <a:pt x="99" y="258"/>
                    <a:pt x="109" y="247"/>
                    <a:pt x="109" y="234"/>
                  </a:cubicBezTo>
                  <a:lnTo>
                    <a:pt x="109" y="24"/>
                  </a:lnTo>
                  <a:close/>
                  <a:moveTo>
                    <a:pt x="85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18" y="245"/>
                    <a:pt x="13" y="240"/>
                    <a:pt x="13" y="2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1" y="13"/>
                    <a:pt x="96" y="18"/>
                    <a:pt x="96" y="24"/>
                  </a:cubicBezTo>
                  <a:cubicBezTo>
                    <a:pt x="97" y="234"/>
                    <a:pt x="97" y="234"/>
                    <a:pt x="97" y="234"/>
                  </a:cubicBezTo>
                  <a:cubicBezTo>
                    <a:pt x="97" y="240"/>
                    <a:pt x="91" y="245"/>
                    <a:pt x="85" y="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87A462BC-2395-408C-B6AA-5F672AC6F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" y="1847"/>
              <a:ext cx="27" cy="26"/>
            </a:xfrm>
            <a:custGeom>
              <a:avLst/>
              <a:gdLst>
                <a:gd name="T0" fmla="*/ 30 w 59"/>
                <a:gd name="T1" fmla="*/ 0 h 58"/>
                <a:gd name="T2" fmla="*/ 29 w 59"/>
                <a:gd name="T3" fmla="*/ 0 h 58"/>
                <a:gd name="T4" fmla="*/ 1 w 59"/>
                <a:gd name="T5" fmla="*/ 29 h 58"/>
                <a:gd name="T6" fmla="*/ 30 w 59"/>
                <a:gd name="T7" fmla="*/ 58 h 58"/>
                <a:gd name="T8" fmla="*/ 30 w 59"/>
                <a:gd name="T9" fmla="*/ 58 h 58"/>
                <a:gd name="T10" fmla="*/ 59 w 59"/>
                <a:gd name="T11" fmla="*/ 29 h 58"/>
                <a:gd name="T12" fmla="*/ 30 w 59"/>
                <a:gd name="T13" fmla="*/ 0 h 58"/>
                <a:gd name="T14" fmla="*/ 41 w 59"/>
                <a:gd name="T15" fmla="*/ 41 h 58"/>
                <a:gd name="T16" fmla="*/ 30 w 59"/>
                <a:gd name="T17" fmla="*/ 45 h 58"/>
                <a:gd name="T18" fmla="*/ 13 w 59"/>
                <a:gd name="T19" fmla="*/ 29 h 58"/>
                <a:gd name="T20" fmla="*/ 18 w 59"/>
                <a:gd name="T21" fmla="*/ 18 h 58"/>
                <a:gd name="T22" fmla="*/ 30 w 59"/>
                <a:gd name="T23" fmla="*/ 13 h 58"/>
                <a:gd name="T24" fmla="*/ 30 w 59"/>
                <a:gd name="T25" fmla="*/ 13 h 58"/>
                <a:gd name="T26" fmla="*/ 46 w 59"/>
                <a:gd name="T27" fmla="*/ 29 h 58"/>
                <a:gd name="T28" fmla="*/ 41 w 59"/>
                <a:gd name="T29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13" y="0"/>
                    <a:pt x="0" y="13"/>
                    <a:pt x="1" y="29"/>
                  </a:cubicBezTo>
                  <a:cubicBezTo>
                    <a:pt x="1" y="45"/>
                    <a:pt x="14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1" y="41"/>
                  </a:moveTo>
                  <a:cubicBezTo>
                    <a:pt x="38" y="44"/>
                    <a:pt x="34" y="45"/>
                    <a:pt x="30" y="45"/>
                  </a:cubicBezTo>
                  <a:cubicBezTo>
                    <a:pt x="21" y="45"/>
                    <a:pt x="13" y="38"/>
                    <a:pt x="13" y="29"/>
                  </a:cubicBezTo>
                  <a:cubicBezTo>
                    <a:pt x="13" y="25"/>
                    <a:pt x="15" y="21"/>
                    <a:pt x="18" y="18"/>
                  </a:cubicBezTo>
                  <a:cubicBezTo>
                    <a:pt x="21" y="15"/>
                    <a:pt x="25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8" y="13"/>
                    <a:pt x="46" y="20"/>
                    <a:pt x="46" y="29"/>
                  </a:cubicBezTo>
                  <a:cubicBezTo>
                    <a:pt x="46" y="34"/>
                    <a:pt x="44" y="38"/>
                    <a:pt x="41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926F00FC-DF35-4403-9AD8-DEE53E25D7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" y="1815"/>
              <a:ext cx="26" cy="26"/>
            </a:xfrm>
            <a:custGeom>
              <a:avLst/>
              <a:gdLst>
                <a:gd name="T0" fmla="*/ 29 w 58"/>
                <a:gd name="T1" fmla="*/ 58 h 58"/>
                <a:gd name="T2" fmla="*/ 29 w 58"/>
                <a:gd name="T3" fmla="*/ 58 h 58"/>
                <a:gd name="T4" fmla="*/ 58 w 58"/>
                <a:gd name="T5" fmla="*/ 29 h 58"/>
                <a:gd name="T6" fmla="*/ 29 w 58"/>
                <a:gd name="T7" fmla="*/ 0 h 58"/>
                <a:gd name="T8" fmla="*/ 29 w 58"/>
                <a:gd name="T9" fmla="*/ 0 h 58"/>
                <a:gd name="T10" fmla="*/ 0 w 58"/>
                <a:gd name="T11" fmla="*/ 29 h 58"/>
                <a:gd name="T12" fmla="*/ 29 w 58"/>
                <a:gd name="T13" fmla="*/ 58 h 58"/>
                <a:gd name="T14" fmla="*/ 18 w 58"/>
                <a:gd name="T15" fmla="*/ 18 h 58"/>
                <a:gd name="T16" fmla="*/ 29 w 58"/>
                <a:gd name="T17" fmla="*/ 13 h 58"/>
                <a:gd name="T18" fmla="*/ 29 w 58"/>
                <a:gd name="T19" fmla="*/ 13 h 58"/>
                <a:gd name="T20" fmla="*/ 46 w 58"/>
                <a:gd name="T21" fmla="*/ 29 h 58"/>
                <a:gd name="T22" fmla="*/ 41 w 58"/>
                <a:gd name="T23" fmla="*/ 41 h 58"/>
                <a:gd name="T24" fmla="*/ 29 w 58"/>
                <a:gd name="T25" fmla="*/ 45 h 58"/>
                <a:gd name="T26" fmla="*/ 13 w 58"/>
                <a:gd name="T27" fmla="*/ 29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29" y="58"/>
                    <a:pt x="29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18" y="18"/>
                  </a:moveTo>
                  <a:cubicBezTo>
                    <a:pt x="21" y="15"/>
                    <a:pt x="25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8" y="13"/>
                    <a:pt x="45" y="20"/>
                    <a:pt x="46" y="29"/>
                  </a:cubicBezTo>
                  <a:cubicBezTo>
                    <a:pt x="46" y="34"/>
                    <a:pt x="44" y="38"/>
                    <a:pt x="41" y="41"/>
                  </a:cubicBezTo>
                  <a:cubicBezTo>
                    <a:pt x="38" y="44"/>
                    <a:pt x="34" y="45"/>
                    <a:pt x="29" y="45"/>
                  </a:cubicBezTo>
                  <a:cubicBezTo>
                    <a:pt x="21" y="45"/>
                    <a:pt x="13" y="38"/>
                    <a:pt x="13" y="29"/>
                  </a:cubicBezTo>
                  <a:cubicBezTo>
                    <a:pt x="13" y="25"/>
                    <a:pt x="15" y="21"/>
                    <a:pt x="1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4C2E2623-0112-42D1-B34D-1667612A9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879"/>
              <a:ext cx="27" cy="26"/>
            </a:xfrm>
            <a:custGeom>
              <a:avLst/>
              <a:gdLst>
                <a:gd name="T0" fmla="*/ 30 w 59"/>
                <a:gd name="T1" fmla="*/ 0 h 58"/>
                <a:gd name="T2" fmla="*/ 29 w 59"/>
                <a:gd name="T3" fmla="*/ 0 h 58"/>
                <a:gd name="T4" fmla="*/ 1 w 59"/>
                <a:gd name="T5" fmla="*/ 29 h 58"/>
                <a:gd name="T6" fmla="*/ 30 w 59"/>
                <a:gd name="T7" fmla="*/ 58 h 58"/>
                <a:gd name="T8" fmla="*/ 30 w 59"/>
                <a:gd name="T9" fmla="*/ 58 h 58"/>
                <a:gd name="T10" fmla="*/ 59 w 59"/>
                <a:gd name="T11" fmla="*/ 29 h 58"/>
                <a:gd name="T12" fmla="*/ 30 w 59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13" y="0"/>
                    <a:pt x="0" y="13"/>
                    <a:pt x="1" y="29"/>
                  </a:cubicBezTo>
                  <a:cubicBezTo>
                    <a:pt x="1" y="45"/>
                    <a:pt x="14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0D8E8E69-B12A-4B29-B367-96A7DB582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769"/>
              <a:ext cx="184" cy="88"/>
            </a:xfrm>
            <a:custGeom>
              <a:avLst/>
              <a:gdLst>
                <a:gd name="T0" fmla="*/ 203 w 406"/>
                <a:gd name="T1" fmla="*/ 0 h 193"/>
                <a:gd name="T2" fmla="*/ 14 w 406"/>
                <a:gd name="T3" fmla="*/ 156 h 193"/>
                <a:gd name="T4" fmla="*/ 0 w 406"/>
                <a:gd name="T5" fmla="*/ 155 h 193"/>
                <a:gd name="T6" fmla="*/ 17 w 406"/>
                <a:gd name="T7" fmla="*/ 193 h 193"/>
                <a:gd name="T8" fmla="*/ 42 w 406"/>
                <a:gd name="T9" fmla="*/ 159 h 193"/>
                <a:gd name="T10" fmla="*/ 28 w 406"/>
                <a:gd name="T11" fmla="*/ 157 h 193"/>
                <a:gd name="T12" fmla="*/ 203 w 406"/>
                <a:gd name="T13" fmla="*/ 14 h 193"/>
                <a:gd name="T14" fmla="*/ 378 w 406"/>
                <a:gd name="T15" fmla="*/ 157 h 193"/>
                <a:gd name="T16" fmla="*/ 364 w 406"/>
                <a:gd name="T17" fmla="*/ 159 h 193"/>
                <a:gd name="T18" fmla="*/ 389 w 406"/>
                <a:gd name="T19" fmla="*/ 193 h 193"/>
                <a:gd name="T20" fmla="*/ 406 w 406"/>
                <a:gd name="T21" fmla="*/ 155 h 193"/>
                <a:gd name="T22" fmla="*/ 392 w 406"/>
                <a:gd name="T23" fmla="*/ 156 h 193"/>
                <a:gd name="T24" fmla="*/ 203 w 406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93">
                  <a:moveTo>
                    <a:pt x="203" y="0"/>
                  </a:moveTo>
                  <a:cubicBezTo>
                    <a:pt x="110" y="0"/>
                    <a:pt x="31" y="65"/>
                    <a:pt x="14" y="15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17" y="193"/>
                    <a:pt x="17" y="193"/>
                    <a:pt x="17" y="193"/>
                  </a:cubicBezTo>
                  <a:cubicBezTo>
                    <a:pt x="42" y="159"/>
                    <a:pt x="42" y="159"/>
                    <a:pt x="42" y="159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44" y="74"/>
                    <a:pt x="117" y="14"/>
                    <a:pt x="203" y="14"/>
                  </a:cubicBezTo>
                  <a:cubicBezTo>
                    <a:pt x="289" y="14"/>
                    <a:pt x="361" y="74"/>
                    <a:pt x="378" y="157"/>
                  </a:cubicBezTo>
                  <a:cubicBezTo>
                    <a:pt x="364" y="159"/>
                    <a:pt x="364" y="159"/>
                    <a:pt x="364" y="159"/>
                  </a:cubicBezTo>
                  <a:cubicBezTo>
                    <a:pt x="389" y="193"/>
                    <a:pt x="389" y="193"/>
                    <a:pt x="389" y="193"/>
                  </a:cubicBezTo>
                  <a:cubicBezTo>
                    <a:pt x="406" y="155"/>
                    <a:pt x="406" y="155"/>
                    <a:pt x="406" y="155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75" y="65"/>
                    <a:pt x="296" y="0"/>
                    <a:pt x="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99F5D7C9-9B39-4B9E-AC03-B7743ACFC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864"/>
              <a:ext cx="184" cy="87"/>
            </a:xfrm>
            <a:custGeom>
              <a:avLst/>
              <a:gdLst>
                <a:gd name="T0" fmla="*/ 389 w 406"/>
                <a:gd name="T1" fmla="*/ 0 h 192"/>
                <a:gd name="T2" fmla="*/ 364 w 406"/>
                <a:gd name="T3" fmla="*/ 34 h 192"/>
                <a:gd name="T4" fmla="*/ 378 w 406"/>
                <a:gd name="T5" fmla="*/ 35 h 192"/>
                <a:gd name="T6" fmla="*/ 203 w 406"/>
                <a:gd name="T7" fmla="*/ 178 h 192"/>
                <a:gd name="T8" fmla="*/ 28 w 406"/>
                <a:gd name="T9" fmla="*/ 35 h 192"/>
                <a:gd name="T10" fmla="*/ 42 w 406"/>
                <a:gd name="T11" fmla="*/ 34 h 192"/>
                <a:gd name="T12" fmla="*/ 17 w 406"/>
                <a:gd name="T13" fmla="*/ 0 h 192"/>
                <a:gd name="T14" fmla="*/ 0 w 406"/>
                <a:gd name="T15" fmla="*/ 38 h 192"/>
                <a:gd name="T16" fmla="*/ 14 w 406"/>
                <a:gd name="T17" fmla="*/ 37 h 192"/>
                <a:gd name="T18" fmla="*/ 203 w 406"/>
                <a:gd name="T19" fmla="*/ 192 h 192"/>
                <a:gd name="T20" fmla="*/ 392 w 406"/>
                <a:gd name="T21" fmla="*/ 37 h 192"/>
                <a:gd name="T22" fmla="*/ 406 w 406"/>
                <a:gd name="T23" fmla="*/ 38 h 192"/>
                <a:gd name="T24" fmla="*/ 389 w 406"/>
                <a:gd name="T2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92">
                  <a:moveTo>
                    <a:pt x="389" y="0"/>
                  </a:moveTo>
                  <a:cubicBezTo>
                    <a:pt x="364" y="34"/>
                    <a:pt x="364" y="34"/>
                    <a:pt x="364" y="34"/>
                  </a:cubicBezTo>
                  <a:cubicBezTo>
                    <a:pt x="378" y="35"/>
                    <a:pt x="378" y="35"/>
                    <a:pt x="378" y="35"/>
                  </a:cubicBezTo>
                  <a:cubicBezTo>
                    <a:pt x="361" y="119"/>
                    <a:pt x="289" y="178"/>
                    <a:pt x="203" y="178"/>
                  </a:cubicBezTo>
                  <a:cubicBezTo>
                    <a:pt x="117" y="178"/>
                    <a:pt x="44" y="119"/>
                    <a:pt x="28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31" y="127"/>
                    <a:pt x="110" y="192"/>
                    <a:pt x="203" y="192"/>
                  </a:cubicBezTo>
                  <a:cubicBezTo>
                    <a:pt x="296" y="192"/>
                    <a:pt x="375" y="127"/>
                    <a:pt x="392" y="37"/>
                  </a:cubicBezTo>
                  <a:cubicBezTo>
                    <a:pt x="406" y="38"/>
                    <a:pt x="406" y="38"/>
                    <a:pt x="406" y="38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Freeform 17">
              <a:extLst>
                <a:ext uri="{FF2B5EF4-FFF2-40B4-BE49-F238E27FC236}">
                  <a16:creationId xmlns:a16="http://schemas.microsoft.com/office/drawing/2014/main" id="{3BA19662-54F8-4322-A811-9EE59ED75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5" y="1872"/>
              <a:ext cx="65" cy="108"/>
            </a:xfrm>
            <a:custGeom>
              <a:avLst/>
              <a:gdLst>
                <a:gd name="T0" fmla="*/ 64 w 65"/>
                <a:gd name="T1" fmla="*/ 7 h 108"/>
                <a:gd name="T2" fmla="*/ 63 w 65"/>
                <a:gd name="T3" fmla="*/ 4 h 108"/>
                <a:gd name="T4" fmla="*/ 60 w 65"/>
                <a:gd name="T5" fmla="*/ 2 h 108"/>
                <a:gd name="T6" fmla="*/ 57 w 65"/>
                <a:gd name="T7" fmla="*/ 1 h 108"/>
                <a:gd name="T8" fmla="*/ 54 w 65"/>
                <a:gd name="T9" fmla="*/ 0 h 108"/>
                <a:gd name="T10" fmla="*/ 11 w 65"/>
                <a:gd name="T11" fmla="*/ 0 h 108"/>
                <a:gd name="T12" fmla="*/ 9 w 65"/>
                <a:gd name="T13" fmla="*/ 1 h 108"/>
                <a:gd name="T14" fmla="*/ 6 w 65"/>
                <a:gd name="T15" fmla="*/ 2 h 108"/>
                <a:gd name="T16" fmla="*/ 3 w 65"/>
                <a:gd name="T17" fmla="*/ 3 h 108"/>
                <a:gd name="T18" fmla="*/ 1 w 65"/>
                <a:gd name="T19" fmla="*/ 6 h 108"/>
                <a:gd name="T20" fmla="*/ 0 w 65"/>
                <a:gd name="T21" fmla="*/ 10 h 108"/>
                <a:gd name="T22" fmla="*/ 0 w 65"/>
                <a:gd name="T23" fmla="*/ 97 h 108"/>
                <a:gd name="T24" fmla="*/ 0 w 65"/>
                <a:gd name="T25" fmla="*/ 99 h 108"/>
                <a:gd name="T26" fmla="*/ 1 w 65"/>
                <a:gd name="T27" fmla="*/ 102 h 108"/>
                <a:gd name="T28" fmla="*/ 2 w 65"/>
                <a:gd name="T29" fmla="*/ 104 h 108"/>
                <a:gd name="T30" fmla="*/ 6 w 65"/>
                <a:gd name="T31" fmla="*/ 107 h 108"/>
                <a:gd name="T32" fmla="*/ 9 w 65"/>
                <a:gd name="T33" fmla="*/ 108 h 108"/>
                <a:gd name="T34" fmla="*/ 54 w 65"/>
                <a:gd name="T35" fmla="*/ 108 h 108"/>
                <a:gd name="T36" fmla="*/ 55 w 65"/>
                <a:gd name="T37" fmla="*/ 108 h 108"/>
                <a:gd name="T38" fmla="*/ 59 w 65"/>
                <a:gd name="T39" fmla="*/ 107 h 108"/>
                <a:gd name="T40" fmla="*/ 62 w 65"/>
                <a:gd name="T41" fmla="*/ 106 h 108"/>
                <a:gd name="T42" fmla="*/ 65 w 65"/>
                <a:gd name="T43" fmla="*/ 102 h 108"/>
                <a:gd name="T44" fmla="*/ 65 w 65"/>
                <a:gd name="T45" fmla="*/ 99 h 108"/>
                <a:gd name="T46" fmla="*/ 65 w 65"/>
                <a:gd name="T47" fmla="*/ 12 h 108"/>
                <a:gd name="T48" fmla="*/ 65 w 65"/>
                <a:gd name="T49" fmla="*/ 10 h 108"/>
                <a:gd name="T50" fmla="*/ 64 w 65"/>
                <a:gd name="T51" fmla="*/ 7 h 108"/>
                <a:gd name="T52" fmla="*/ 58 w 65"/>
                <a:gd name="T53" fmla="*/ 97 h 108"/>
                <a:gd name="T54" fmla="*/ 57 w 65"/>
                <a:gd name="T55" fmla="*/ 99 h 108"/>
                <a:gd name="T56" fmla="*/ 55 w 65"/>
                <a:gd name="T57" fmla="*/ 101 h 108"/>
                <a:gd name="T58" fmla="*/ 11 w 65"/>
                <a:gd name="T59" fmla="*/ 101 h 108"/>
                <a:gd name="T60" fmla="*/ 10 w 65"/>
                <a:gd name="T61" fmla="*/ 101 h 108"/>
                <a:gd name="T62" fmla="*/ 8 w 65"/>
                <a:gd name="T63" fmla="*/ 100 h 108"/>
                <a:gd name="T64" fmla="*/ 7 w 65"/>
                <a:gd name="T65" fmla="*/ 98 h 108"/>
                <a:gd name="T66" fmla="*/ 7 w 65"/>
                <a:gd name="T67" fmla="*/ 12 h 108"/>
                <a:gd name="T68" fmla="*/ 7 w 65"/>
                <a:gd name="T69" fmla="*/ 12 h 108"/>
                <a:gd name="T70" fmla="*/ 8 w 65"/>
                <a:gd name="T71" fmla="*/ 9 h 108"/>
                <a:gd name="T72" fmla="*/ 10 w 65"/>
                <a:gd name="T73" fmla="*/ 8 h 108"/>
                <a:gd name="T74" fmla="*/ 54 w 65"/>
                <a:gd name="T75" fmla="*/ 8 h 108"/>
                <a:gd name="T76" fmla="*/ 55 w 65"/>
                <a:gd name="T77" fmla="*/ 8 h 108"/>
                <a:gd name="T78" fmla="*/ 57 w 65"/>
                <a:gd name="T79" fmla="*/ 9 h 108"/>
                <a:gd name="T80" fmla="*/ 57 w 65"/>
                <a:gd name="T81" fmla="*/ 10 h 108"/>
                <a:gd name="T82" fmla="*/ 58 w 65"/>
                <a:gd name="T83" fmla="*/ 9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" h="108">
                  <a:moveTo>
                    <a:pt x="64" y="7"/>
                  </a:moveTo>
                  <a:lnTo>
                    <a:pt x="63" y="4"/>
                  </a:lnTo>
                  <a:lnTo>
                    <a:pt x="60" y="2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54" y="108"/>
                  </a:lnTo>
                  <a:lnTo>
                    <a:pt x="55" y="108"/>
                  </a:lnTo>
                  <a:lnTo>
                    <a:pt x="59" y="107"/>
                  </a:lnTo>
                  <a:lnTo>
                    <a:pt x="62" y="106"/>
                  </a:lnTo>
                  <a:lnTo>
                    <a:pt x="65" y="102"/>
                  </a:lnTo>
                  <a:lnTo>
                    <a:pt x="65" y="99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64" y="7"/>
                  </a:lnTo>
                  <a:close/>
                  <a:moveTo>
                    <a:pt x="58" y="97"/>
                  </a:moveTo>
                  <a:lnTo>
                    <a:pt x="57" y="99"/>
                  </a:lnTo>
                  <a:lnTo>
                    <a:pt x="55" y="101"/>
                  </a:lnTo>
                  <a:lnTo>
                    <a:pt x="11" y="101"/>
                  </a:lnTo>
                  <a:lnTo>
                    <a:pt x="10" y="101"/>
                  </a:lnTo>
                  <a:lnTo>
                    <a:pt x="8" y="100"/>
                  </a:lnTo>
                  <a:lnTo>
                    <a:pt x="7" y="9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9"/>
                  </a:lnTo>
                  <a:lnTo>
                    <a:pt x="10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94819DAE-AF91-47B2-B52C-14A1A9876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1956"/>
              <a:ext cx="9" cy="10"/>
            </a:xfrm>
            <a:custGeom>
              <a:avLst/>
              <a:gdLst>
                <a:gd name="T0" fmla="*/ 8 w 9"/>
                <a:gd name="T1" fmla="*/ 2 h 10"/>
                <a:gd name="T2" fmla="*/ 7 w 9"/>
                <a:gd name="T3" fmla="*/ 0 h 10"/>
                <a:gd name="T4" fmla="*/ 4 w 9"/>
                <a:gd name="T5" fmla="*/ 0 h 10"/>
                <a:gd name="T6" fmla="*/ 3 w 9"/>
                <a:gd name="T7" fmla="*/ 0 h 10"/>
                <a:gd name="T8" fmla="*/ 2 w 9"/>
                <a:gd name="T9" fmla="*/ 1 h 10"/>
                <a:gd name="T10" fmla="*/ 1 w 9"/>
                <a:gd name="T11" fmla="*/ 2 h 10"/>
                <a:gd name="T12" fmla="*/ 0 w 9"/>
                <a:gd name="T13" fmla="*/ 3 h 10"/>
                <a:gd name="T14" fmla="*/ 0 w 9"/>
                <a:gd name="T15" fmla="*/ 5 h 10"/>
                <a:gd name="T16" fmla="*/ 0 w 9"/>
                <a:gd name="T17" fmla="*/ 5 h 10"/>
                <a:gd name="T18" fmla="*/ 0 w 9"/>
                <a:gd name="T19" fmla="*/ 7 h 10"/>
                <a:gd name="T20" fmla="*/ 2 w 9"/>
                <a:gd name="T21" fmla="*/ 9 h 10"/>
                <a:gd name="T22" fmla="*/ 5 w 9"/>
                <a:gd name="T23" fmla="*/ 10 h 10"/>
                <a:gd name="T24" fmla="*/ 6 w 9"/>
                <a:gd name="T25" fmla="*/ 9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3 h 10"/>
                <a:gd name="T34" fmla="*/ 8 w 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0">
                  <a:moveTo>
                    <a:pt x="8" y="2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10"/>
                  </a:lnTo>
                  <a:lnTo>
                    <a:pt x="6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5877" tIns="37939" rIns="75877" bIns="37939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35" name="Rechteck 134">
            <a:extLst>
              <a:ext uri="{FF2B5EF4-FFF2-40B4-BE49-F238E27FC236}">
                <a16:creationId xmlns:a16="http://schemas.microsoft.com/office/drawing/2014/main" id="{671E7838-1681-4D47-AB7F-3A60A3746EA0}"/>
              </a:ext>
            </a:extLst>
          </p:cNvPr>
          <p:cNvSpPr/>
          <p:nvPr/>
        </p:nvSpPr>
        <p:spPr>
          <a:xfrm>
            <a:off x="336000" y="3331050"/>
            <a:ext cx="11856000" cy="86409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31393F"/>
                </a:solidFill>
                <a:latin typeface="+mj-lt"/>
              </a:rPr>
              <a:t>Focus 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err="1">
                <a:solidFill>
                  <a:srgbClr val="31393F"/>
                </a:solidFill>
                <a:latin typeface="+mj-lt"/>
              </a:rPr>
              <a:t>simulation</a:t>
            </a:r>
            <a:endParaRPr lang="en-US" sz="1600" b="1">
              <a:solidFill>
                <a:srgbClr val="31393F"/>
              </a:solidFill>
              <a:latin typeface="+mj-lt"/>
            </a:endParaRPr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D32DB030-5076-4308-A61A-E45BA8059A36}"/>
              </a:ext>
            </a:extLst>
          </p:cNvPr>
          <p:cNvSpPr/>
          <p:nvPr/>
        </p:nvSpPr>
        <p:spPr>
          <a:xfrm>
            <a:off x="336000" y="4550128"/>
            <a:ext cx="11856000" cy="864096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31393F"/>
                </a:solidFill>
                <a:latin typeface="+mj-lt"/>
              </a:rPr>
              <a:t>Focus on </a:t>
            </a:r>
            <a:r>
              <a:rPr lang="de-DE" sz="1600" b="1" err="1">
                <a:solidFill>
                  <a:srgbClr val="31393F"/>
                </a:solidFill>
                <a:latin typeface="+mj-lt"/>
              </a:rPr>
              <a:t>control</a:t>
            </a:r>
            <a:endParaRPr lang="de-DE" sz="1600" b="1">
              <a:solidFill>
                <a:srgbClr val="31393F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31393F"/>
                </a:solidFill>
                <a:latin typeface="+mj-lt"/>
              </a:rPr>
              <a:t>data </a:t>
            </a:r>
            <a:r>
              <a:rPr lang="de-DE" sz="1600" b="1" err="1">
                <a:solidFill>
                  <a:srgbClr val="31393F"/>
                </a:solidFill>
                <a:latin typeface="+mj-lt"/>
              </a:rPr>
              <a:t>capturing</a:t>
            </a:r>
            <a:endParaRPr lang="en-US" sz="1600" b="1">
              <a:solidFill>
                <a:srgbClr val="31393F"/>
              </a:solidFill>
              <a:latin typeface="+mj-lt"/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373B40A-CC8B-43A9-8F74-EDA37DC9A1DE}"/>
              </a:ext>
            </a:extLst>
          </p:cNvPr>
          <p:cNvSpPr/>
          <p:nvPr/>
        </p:nvSpPr>
        <p:spPr>
          <a:xfrm>
            <a:off x="278850" y="3331050"/>
            <a:ext cx="263947" cy="263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chemeClr val="bg1"/>
                </a:solidFill>
                <a:latin typeface="+mj-lt"/>
              </a:rPr>
              <a:t>1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2EA2F86C-F27E-4C26-8117-20BBCAAB4712}"/>
              </a:ext>
            </a:extLst>
          </p:cNvPr>
          <p:cNvSpPr/>
          <p:nvPr/>
        </p:nvSpPr>
        <p:spPr>
          <a:xfrm>
            <a:off x="278850" y="4550128"/>
            <a:ext cx="263947" cy="263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chemeClr val="bg1"/>
                </a:solidFill>
                <a:latin typeface="+mj-lt"/>
              </a:rPr>
              <a:t>2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Rechteck: abgerundete Ecken 140">
            <a:extLst>
              <a:ext uri="{FF2B5EF4-FFF2-40B4-BE49-F238E27FC236}">
                <a16:creationId xmlns:a16="http://schemas.microsoft.com/office/drawing/2014/main" id="{92CF7016-0191-4560-A772-AFBEA43C63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88707" y="3504629"/>
            <a:ext cx="549755" cy="516938"/>
          </a:xfrm>
          <a:prstGeom prst="roundRect">
            <a:avLst>
              <a:gd name="adj" fmla="val 696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chemeClr val="accent2"/>
                </a:solidFill>
                <a:latin typeface="Calibri"/>
                <a:sym typeface="Wingdings" panose="05000000000000000000" pitchFamily="2" charset="2"/>
              </a:rPr>
              <a:t></a:t>
            </a:r>
            <a:endParaRPr sz="24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2" name="Rechteck: abgerundete Ecken 141">
            <a:extLst>
              <a:ext uri="{FF2B5EF4-FFF2-40B4-BE49-F238E27FC236}">
                <a16:creationId xmlns:a16="http://schemas.microsoft.com/office/drawing/2014/main" id="{0488193E-C887-49DA-B419-058331661B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58180" y="3504629"/>
            <a:ext cx="549755" cy="516938"/>
          </a:xfrm>
          <a:prstGeom prst="roundRect">
            <a:avLst>
              <a:gd name="adj" fmla="val 696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chemeClr val="accent2"/>
                </a:solidFill>
                <a:latin typeface="Calibri"/>
                <a:sym typeface="Wingdings" panose="05000000000000000000" pitchFamily="2" charset="2"/>
              </a:rPr>
              <a:t></a:t>
            </a:r>
            <a:endParaRPr sz="24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3" name="Rechteck: abgerundete Ecken 142">
            <a:extLst>
              <a:ext uri="{FF2B5EF4-FFF2-40B4-BE49-F238E27FC236}">
                <a16:creationId xmlns:a16="http://schemas.microsoft.com/office/drawing/2014/main" id="{38D3C621-05B6-4A44-BFF6-B4880260A8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926929" y="3504629"/>
            <a:ext cx="549755" cy="516938"/>
          </a:xfrm>
          <a:prstGeom prst="roundRect">
            <a:avLst>
              <a:gd name="adj" fmla="val 696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chemeClr val="accent2"/>
                </a:solidFill>
                <a:latin typeface="Calibri"/>
                <a:sym typeface="Wingdings" panose="05000000000000000000" pitchFamily="2" charset="2"/>
              </a:rPr>
              <a:t></a:t>
            </a:r>
            <a:endParaRPr sz="24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5" name="Rechteck: abgerundete Ecken 144">
            <a:extLst>
              <a:ext uri="{FF2B5EF4-FFF2-40B4-BE49-F238E27FC236}">
                <a16:creationId xmlns:a16="http://schemas.microsoft.com/office/drawing/2014/main" id="{94538FEC-8E53-4078-830C-818C07EEA4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58180" y="4723707"/>
            <a:ext cx="549755" cy="516938"/>
          </a:xfrm>
          <a:prstGeom prst="roundRect">
            <a:avLst>
              <a:gd name="adj" fmla="val 696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chemeClr val="accent2"/>
                </a:solidFill>
                <a:latin typeface="Calibri"/>
                <a:sym typeface="Wingdings" panose="05000000000000000000" pitchFamily="2" charset="2"/>
              </a:rPr>
              <a:t></a:t>
            </a:r>
            <a:endParaRPr sz="240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6" name="Rechteck: abgerundete Ecken 145">
            <a:extLst>
              <a:ext uri="{FF2B5EF4-FFF2-40B4-BE49-F238E27FC236}">
                <a16:creationId xmlns:a16="http://schemas.microsoft.com/office/drawing/2014/main" id="{404B03F9-B0B5-4DC7-9804-E4AE95608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44957" y="4723707"/>
            <a:ext cx="549755" cy="516938"/>
          </a:xfrm>
          <a:prstGeom prst="roundRect">
            <a:avLst>
              <a:gd name="adj" fmla="val 696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chemeClr val="accent2"/>
                </a:solidFill>
                <a:latin typeface="Calibri"/>
                <a:sym typeface="Wingdings" panose="05000000000000000000" pitchFamily="2" charset="2"/>
              </a:rPr>
              <a:t></a:t>
            </a:r>
            <a:endParaRPr sz="2400">
              <a:solidFill>
                <a:schemeClr val="accent2"/>
              </a:solidFill>
              <a:latin typeface="Calibri"/>
            </a:endParaRPr>
          </a:p>
        </p:txBody>
      </p:sp>
      <p:cxnSp>
        <p:nvCxnSpPr>
          <p:cNvPr id="157" name="Gerade Verbindung mit Pfeil 156">
            <a:extLst>
              <a:ext uri="{FF2B5EF4-FFF2-40B4-BE49-F238E27FC236}">
                <a16:creationId xmlns:a16="http://schemas.microsoft.com/office/drawing/2014/main" id="{5F60B2B8-9281-4238-9C2F-CC685F4441EC}"/>
              </a:ext>
            </a:extLst>
          </p:cNvPr>
          <p:cNvCxnSpPr>
            <a:stCxn id="141" idx="3"/>
            <a:endCxn id="142" idx="1"/>
          </p:cNvCxnSpPr>
          <p:nvPr/>
        </p:nvCxnSpPr>
        <p:spPr>
          <a:xfrm>
            <a:off x="3138462" y="3763098"/>
            <a:ext cx="2619718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8" name="Gerade Verbindung mit Pfeil 157">
            <a:extLst>
              <a:ext uri="{FF2B5EF4-FFF2-40B4-BE49-F238E27FC236}">
                <a16:creationId xmlns:a16="http://schemas.microsoft.com/office/drawing/2014/main" id="{8FFD8570-12F0-480C-AA35-8BBF27A89DAD}"/>
              </a:ext>
            </a:extLst>
          </p:cNvPr>
          <p:cNvCxnSpPr>
            <a:cxnSpLocks/>
            <a:stCxn id="145" idx="1"/>
            <a:endCxn id="146" idx="3"/>
          </p:cNvCxnSpPr>
          <p:nvPr/>
        </p:nvCxnSpPr>
        <p:spPr>
          <a:xfrm flipH="1">
            <a:off x="4194712" y="4982176"/>
            <a:ext cx="1563468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5" name="Gerade Verbindung mit Pfeil 164">
            <a:extLst>
              <a:ext uri="{FF2B5EF4-FFF2-40B4-BE49-F238E27FC236}">
                <a16:creationId xmlns:a16="http://schemas.microsoft.com/office/drawing/2014/main" id="{C2CAB5AE-DBB6-47D1-A5F8-E004BBD43FC5}"/>
              </a:ext>
            </a:extLst>
          </p:cNvPr>
          <p:cNvCxnSpPr>
            <a:cxnSpLocks/>
            <a:stCxn id="117" idx="6"/>
            <a:endCxn id="44" idx="2"/>
          </p:cNvCxnSpPr>
          <p:nvPr/>
        </p:nvCxnSpPr>
        <p:spPr>
          <a:xfrm>
            <a:off x="4199269" y="2481617"/>
            <a:ext cx="498103" cy="0"/>
          </a:xfrm>
          <a:prstGeom prst="straightConnector1">
            <a:avLst/>
          </a:pr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</p:cxnSp>
      <p:sp>
        <p:nvSpPr>
          <p:cNvPr id="152" name="Freihandform: Form 151">
            <a:extLst>
              <a:ext uri="{FF2B5EF4-FFF2-40B4-BE49-F238E27FC236}">
                <a16:creationId xmlns:a16="http://schemas.microsoft.com/office/drawing/2014/main" id="{C3B312C5-702B-43C0-B40F-6381058758E6}"/>
              </a:ext>
            </a:extLst>
          </p:cNvPr>
          <p:cNvSpPr/>
          <p:nvPr/>
        </p:nvSpPr>
        <p:spPr>
          <a:xfrm>
            <a:off x="2363417" y="2479445"/>
            <a:ext cx="9495208" cy="477968"/>
          </a:xfrm>
          <a:custGeom>
            <a:avLst/>
            <a:gdLst>
              <a:gd name="connsiteX0" fmla="*/ 0 w 10412413"/>
              <a:gd name="connsiteY0" fmla="*/ 0 h 596900"/>
              <a:gd name="connsiteX1" fmla="*/ 330200 w 10412413"/>
              <a:gd name="connsiteY1" fmla="*/ 0 h 596900"/>
              <a:gd name="connsiteX2" fmla="*/ 330200 w 10412413"/>
              <a:gd name="connsiteY2" fmla="*/ 304800 h 596900"/>
              <a:gd name="connsiteX3" fmla="*/ 10033001 w 10412413"/>
              <a:gd name="connsiteY3" fmla="*/ 304800 h 596900"/>
              <a:gd name="connsiteX4" fmla="*/ 10033001 w 10412413"/>
              <a:gd name="connsiteY4" fmla="*/ 0 h 596900"/>
              <a:gd name="connsiteX5" fmla="*/ 10412413 w 10412413"/>
              <a:gd name="connsiteY5" fmla="*/ 0 h 596900"/>
              <a:gd name="connsiteX6" fmla="*/ 10412413 w 10412413"/>
              <a:gd name="connsiteY6" fmla="*/ 596900 h 596900"/>
              <a:gd name="connsiteX7" fmla="*/ 0 w 10412413"/>
              <a:gd name="connsiteY7" fmla="*/ 59690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8" fmla="*/ 10124441 w 10412413"/>
              <a:gd name="connsiteY8" fmla="*/ 39624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6" fmla="*/ 330200 w 10412413"/>
              <a:gd name="connsiteY6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0" fmla="*/ 10033001 w 10412413"/>
              <a:gd name="connsiteY0" fmla="*/ 6934 h 603834"/>
              <a:gd name="connsiteX1" fmla="*/ 10412413 w 10412413"/>
              <a:gd name="connsiteY1" fmla="*/ 6934 h 603834"/>
              <a:gd name="connsiteX2" fmla="*/ 10412413 w 10412413"/>
              <a:gd name="connsiteY2" fmla="*/ 603834 h 603834"/>
              <a:gd name="connsiteX3" fmla="*/ 0 w 10412413"/>
              <a:gd name="connsiteY3" fmla="*/ 603834 h 603834"/>
              <a:gd name="connsiteX4" fmla="*/ 0 w 10412413"/>
              <a:gd name="connsiteY4" fmla="*/ 6934 h 603834"/>
              <a:gd name="connsiteX5" fmla="*/ 219258 w 10412413"/>
              <a:gd name="connsiteY5" fmla="*/ 0 h 603834"/>
              <a:gd name="connsiteX0" fmla="*/ 10033001 w 10412413"/>
              <a:gd name="connsiteY0" fmla="*/ 2601 h 599501"/>
              <a:gd name="connsiteX1" fmla="*/ 10412413 w 10412413"/>
              <a:gd name="connsiteY1" fmla="*/ 2601 h 599501"/>
              <a:gd name="connsiteX2" fmla="*/ 10412413 w 10412413"/>
              <a:gd name="connsiteY2" fmla="*/ 599501 h 599501"/>
              <a:gd name="connsiteX3" fmla="*/ 0 w 10412413"/>
              <a:gd name="connsiteY3" fmla="*/ 599501 h 599501"/>
              <a:gd name="connsiteX4" fmla="*/ 0 w 10412413"/>
              <a:gd name="connsiteY4" fmla="*/ 2601 h 599501"/>
              <a:gd name="connsiteX5" fmla="*/ 217090 w 10412413"/>
              <a:gd name="connsiteY5" fmla="*/ 0 h 59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2413" h="599501">
                <a:moveTo>
                  <a:pt x="10033001" y="2601"/>
                </a:moveTo>
                <a:lnTo>
                  <a:pt x="10412413" y="2601"/>
                </a:lnTo>
                <a:lnTo>
                  <a:pt x="10412413" y="599501"/>
                </a:lnTo>
                <a:lnTo>
                  <a:pt x="0" y="599501"/>
                </a:lnTo>
                <a:lnTo>
                  <a:pt x="0" y="2601"/>
                </a:lnTo>
                <a:cubicBezTo>
                  <a:pt x="110067" y="2601"/>
                  <a:pt x="107023" y="0"/>
                  <a:pt x="217090" y="0"/>
                </a:cubicBezTo>
              </a:path>
            </a:pathLst>
          </a:custGeom>
          <a:noFill/>
          <a:ln w="15808" cap="flat" cmpd="sng" algn="ctr">
            <a:solidFill>
              <a:schemeClr val="accent1"/>
            </a:solidFill>
            <a:prstDash val="dash"/>
            <a:headEnd type="none" w="med" len="med"/>
            <a:tailEnd type="triangle" w="sm" len="sm"/>
          </a:ln>
          <a:effectLst/>
        </p:spPr>
        <p:txBody>
          <a:bodyPr lIns="75877" tIns="37939" rIns="75877" bIns="37939" rtlCol="0" anchor="ctr"/>
          <a:lstStyle/>
          <a:p>
            <a:pPr algn="ctr"/>
            <a:endParaRPr lang="de-DE" kern="0">
              <a:solidFill>
                <a:srgbClr val="000000"/>
              </a:solidFill>
              <a:latin typeface="Bosch Office Sans"/>
            </a:endParaRPr>
          </a:p>
        </p:txBody>
      </p:sp>
    </p:spTree>
    <p:extLst>
      <p:ext uri="{BB962C8B-B14F-4D97-AF65-F5344CB8AC3E}">
        <p14:creationId xmlns:p14="http://schemas.microsoft.com/office/powerpoint/2010/main" val="10270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OpenADx</a:t>
            </a:r>
            <a:r>
              <a:rPr lang="de-DE" dirty="0"/>
              <a:t> on Bosch </a:t>
            </a:r>
            <a:r>
              <a:rPr lang="de-DE"/>
              <a:t>ConnectedWorld</a:t>
            </a:r>
            <a:endParaRPr lang="de-DE" dirty="0"/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5E8DCF02-DFE3-F946-BD08-E7F65C54B3F7}"/>
              </a:ext>
            </a:extLst>
          </p:cNvPr>
          <p:cNvSpPr/>
          <p:nvPr/>
        </p:nvSpPr>
        <p:spPr>
          <a:xfrm>
            <a:off x="728312" y="4333153"/>
            <a:ext cx="1375311" cy="1063309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Eclipse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Kuksa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Eclipse IoT (Hono)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E819BA1-13C0-4642-B3C9-7A7B8251C90E}"/>
              </a:ext>
            </a:extLst>
          </p:cNvPr>
          <p:cNvCxnSpPr>
            <a:cxnSpLocks/>
            <a:stCxn id="4" idx="3"/>
            <a:endCxn id="23" idx="2"/>
          </p:cNvCxnSpPr>
          <p:nvPr/>
        </p:nvCxnSpPr>
        <p:spPr>
          <a:xfrm flipV="1">
            <a:off x="2103623" y="4533513"/>
            <a:ext cx="856984" cy="331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B9CF0631-3CB6-DE47-BEC7-934FD8D135BE}"/>
              </a:ext>
            </a:extLst>
          </p:cNvPr>
          <p:cNvSpPr/>
          <p:nvPr/>
        </p:nvSpPr>
        <p:spPr>
          <a:xfrm>
            <a:off x="4616494" y="5761141"/>
            <a:ext cx="1769197" cy="6811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Data Analytics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Mathworks</a:t>
            </a:r>
            <a:r>
              <a:rPr lang="en-US" sz="1400" dirty="0">
                <a:solidFill>
                  <a:schemeClr val="tx1"/>
                </a:solidFill>
              </a:rPr>
              <a:t>, Microsoft)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9BE9A1C1-3331-4643-B648-D8DA183A418D}"/>
              </a:ext>
            </a:extLst>
          </p:cNvPr>
          <p:cNvSpPr/>
          <p:nvPr/>
        </p:nvSpPr>
        <p:spPr>
          <a:xfrm>
            <a:off x="2743198" y="1564739"/>
            <a:ext cx="1375311" cy="11634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On board AD </a:t>
            </a:r>
            <a:r>
              <a:rPr lang="en-US" sz="1400" dirty="0" err="1">
                <a:solidFill>
                  <a:schemeClr val="tx1"/>
                </a:solidFill>
              </a:rPr>
              <a:t>Algs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(Eclipse </a:t>
            </a:r>
            <a:r>
              <a:rPr lang="en-US" sz="1400" dirty="0" err="1">
                <a:solidFill>
                  <a:schemeClr val="tx1"/>
                </a:solidFill>
              </a:rPr>
              <a:t>Che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MathWorks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C09151BD-2E6A-3E48-8B2E-802C4E86B6A9}"/>
              </a:ext>
            </a:extLst>
          </p:cNvPr>
          <p:cNvSpPr/>
          <p:nvPr/>
        </p:nvSpPr>
        <p:spPr>
          <a:xfrm>
            <a:off x="8688485" y="1100211"/>
            <a:ext cx="1607656" cy="12358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Formula Student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Sensor Set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0B40D64-C2DC-2F47-91AE-EC5D816632F5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408720" y="2728142"/>
            <a:ext cx="7248" cy="1605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744A709-14CF-344B-8395-811A3C7AE4CC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408721" y="2728143"/>
            <a:ext cx="1551886" cy="91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94229081-6929-5646-A901-B88049139C9A}"/>
              </a:ext>
            </a:extLst>
          </p:cNvPr>
          <p:cNvSpPr/>
          <p:nvPr/>
        </p:nvSpPr>
        <p:spPr>
          <a:xfrm>
            <a:off x="2191198" y="5848666"/>
            <a:ext cx="1762515" cy="599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AirSim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(Microsoft)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EBF5264-C4A1-C243-B9EF-93733833089A}"/>
              </a:ext>
            </a:extLst>
          </p:cNvPr>
          <p:cNvSpPr/>
          <p:nvPr/>
        </p:nvSpPr>
        <p:spPr>
          <a:xfrm>
            <a:off x="609169" y="1080000"/>
            <a:ext cx="3638933" cy="171043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Appstacle Rover (Track Vehicle) 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13EAAE6-2B31-CF48-A479-9565CB2FD561}"/>
              </a:ext>
            </a:extLst>
          </p:cNvPr>
          <p:cNvCxnSpPr>
            <a:cxnSpLocks/>
            <a:stCxn id="8" idx="2"/>
            <a:endCxn id="36" idx="1"/>
          </p:cNvCxnSpPr>
          <p:nvPr/>
        </p:nvCxnSpPr>
        <p:spPr>
          <a:xfrm>
            <a:off x="9492313" y="2336083"/>
            <a:ext cx="165379" cy="58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D748C48D-6D43-4A48-A9A9-F5DF348E98BB}"/>
              </a:ext>
            </a:extLst>
          </p:cNvPr>
          <p:cNvSpPr/>
          <p:nvPr/>
        </p:nvSpPr>
        <p:spPr>
          <a:xfrm>
            <a:off x="4795842" y="1498148"/>
            <a:ext cx="1238761" cy="728663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ROS base system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DD845B54-C8AD-054D-849C-090F2E6362A7}"/>
              </a:ext>
            </a:extLst>
          </p:cNvPr>
          <p:cNvSpPr/>
          <p:nvPr/>
        </p:nvSpPr>
        <p:spPr>
          <a:xfrm>
            <a:off x="4648827" y="1080000"/>
            <a:ext cx="3638933" cy="1282893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ROS AD Rover (Bosch)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B34639F-08AB-A44F-86CB-4B4DD418F295}"/>
              </a:ext>
            </a:extLst>
          </p:cNvPr>
          <p:cNvCxnSpPr>
            <a:cxnSpLocks/>
          </p:cNvCxnSpPr>
          <p:nvPr/>
        </p:nvCxnSpPr>
        <p:spPr>
          <a:xfrm>
            <a:off x="5556340" y="4396133"/>
            <a:ext cx="2721" cy="2824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56833E20-EAD7-6E4C-803C-8FE99422EFE5}"/>
              </a:ext>
            </a:extLst>
          </p:cNvPr>
          <p:cNvSpPr/>
          <p:nvPr/>
        </p:nvSpPr>
        <p:spPr>
          <a:xfrm>
            <a:off x="4227861" y="2660964"/>
            <a:ext cx="985837" cy="728663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Gazebo (Bosch, ROS)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A562271-1BBD-C44E-B36B-71419FD3F468}"/>
              </a:ext>
            </a:extLst>
          </p:cNvPr>
          <p:cNvCxnSpPr>
            <a:cxnSpLocks/>
          </p:cNvCxnSpPr>
          <p:nvPr/>
        </p:nvCxnSpPr>
        <p:spPr>
          <a:xfrm>
            <a:off x="5415223" y="2226811"/>
            <a:ext cx="141117" cy="16454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5CB5C6CD-26A0-E442-AB60-52A0379E54BF}"/>
              </a:ext>
            </a:extLst>
          </p:cNvPr>
          <p:cNvSpPr/>
          <p:nvPr/>
        </p:nvSpPr>
        <p:spPr>
          <a:xfrm>
            <a:off x="10237147" y="3872258"/>
            <a:ext cx="1143448" cy="7227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AD </a:t>
            </a:r>
            <a:r>
              <a:rPr lang="en-US" sz="1400" dirty="0" err="1">
                <a:solidFill>
                  <a:schemeClr val="tx1"/>
                </a:solidFill>
              </a:rPr>
              <a:t>Algs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(Formula Student)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FA6E32B9-922C-D847-B531-7FFE1D4AA3BE}"/>
              </a:ext>
            </a:extLst>
          </p:cNvPr>
          <p:cNvSpPr/>
          <p:nvPr/>
        </p:nvSpPr>
        <p:spPr>
          <a:xfrm>
            <a:off x="605536" y="4147601"/>
            <a:ext cx="8735864" cy="130562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1400">
                <a:solidFill>
                  <a:schemeClr val="tx1"/>
                </a:solidFill>
              </a:rPr>
              <a:t>Azure (Microsoft)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8CD1F291-C9CF-9747-8EBB-06A52F7C0E78}"/>
              </a:ext>
            </a:extLst>
          </p:cNvPr>
          <p:cNvSpPr/>
          <p:nvPr/>
        </p:nvSpPr>
        <p:spPr>
          <a:xfrm>
            <a:off x="721064" y="1564739"/>
            <a:ext cx="1375311" cy="1163403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AGL based ECU with base services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6D0A1E0-7B49-2F4C-B0E1-49D695DA9345}"/>
              </a:ext>
            </a:extLst>
          </p:cNvPr>
          <p:cNvCxnSpPr>
            <a:endCxn id="36" idx="1"/>
          </p:cNvCxnSpPr>
          <p:nvPr/>
        </p:nvCxnSpPr>
        <p:spPr>
          <a:xfrm>
            <a:off x="2096375" y="2146441"/>
            <a:ext cx="6468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0B73EB4E-D25B-8C4B-8662-46E3CACC9821}"/>
              </a:ext>
            </a:extLst>
          </p:cNvPr>
          <p:cNvSpPr/>
          <p:nvPr/>
        </p:nvSpPr>
        <p:spPr>
          <a:xfrm>
            <a:off x="2205976" y="3646609"/>
            <a:ext cx="1509261" cy="886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Off Board AD </a:t>
            </a:r>
            <a:r>
              <a:rPr lang="en-US" sz="1400" dirty="0" err="1">
                <a:solidFill>
                  <a:schemeClr val="tx1"/>
                </a:solidFill>
              </a:rPr>
              <a:t>Algs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MathWorks</a:t>
            </a:r>
            <a:r>
              <a:rPr lang="en-US" sz="1400" dirty="0">
                <a:solidFill>
                  <a:schemeClr val="tx1"/>
                </a:solidFill>
              </a:rPr>
              <a:t>, ROS, Java, ...)</a:t>
            </a:r>
          </a:p>
        </p:txBody>
      </p:sp>
      <p:sp>
        <p:nvSpPr>
          <p:cNvPr id="24" name="Zylinder 23">
            <a:extLst>
              <a:ext uri="{FF2B5EF4-FFF2-40B4-BE49-F238E27FC236}">
                <a16:creationId xmlns:a16="http://schemas.microsoft.com/office/drawing/2014/main" id="{085B99CD-F263-E34F-A7B5-2215131A387C}"/>
              </a:ext>
            </a:extLst>
          </p:cNvPr>
          <p:cNvSpPr/>
          <p:nvPr/>
        </p:nvSpPr>
        <p:spPr>
          <a:xfrm>
            <a:off x="3966356" y="4678574"/>
            <a:ext cx="3185409" cy="615838"/>
          </a:xfrm>
          <a:prstGeom prst="ca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Data Lake</a:t>
            </a: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C15A8ACA-50FD-F246-8502-6E5ABEFDACDA}"/>
              </a:ext>
            </a:extLst>
          </p:cNvPr>
          <p:cNvSpPr/>
          <p:nvPr/>
        </p:nvSpPr>
        <p:spPr>
          <a:xfrm>
            <a:off x="6435328" y="1498148"/>
            <a:ext cx="1691162" cy="7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OB AD </a:t>
            </a:r>
            <a:r>
              <a:rPr lang="en-US" sz="1400" dirty="0" err="1">
                <a:solidFill>
                  <a:schemeClr val="tx1"/>
                </a:solidFill>
              </a:rPr>
              <a:t>Algs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MathWorks</a:t>
            </a:r>
            <a:r>
              <a:rPr lang="en-US" sz="1400" dirty="0">
                <a:solidFill>
                  <a:schemeClr val="tx1"/>
                </a:solidFill>
              </a:rPr>
              <a:t>, Python, C++)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0DF10AE-C1EE-1645-A26A-D8B89718B663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>
            <a:off x="6034603" y="1862480"/>
            <a:ext cx="4007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9A4FFB05-D066-924F-AACA-05A5EC9F7B97}"/>
              </a:ext>
            </a:extLst>
          </p:cNvPr>
          <p:cNvSpPr/>
          <p:nvPr/>
        </p:nvSpPr>
        <p:spPr>
          <a:xfrm>
            <a:off x="4610984" y="3872258"/>
            <a:ext cx="1890711" cy="5238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ROS 2 - DDS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67AEC1D-640A-B44E-94D8-4FDE80392E96}"/>
              </a:ext>
            </a:extLst>
          </p:cNvPr>
          <p:cNvCxnSpPr>
            <a:cxnSpLocks/>
          </p:cNvCxnSpPr>
          <p:nvPr/>
        </p:nvCxnSpPr>
        <p:spPr>
          <a:xfrm flipH="1" flipV="1">
            <a:off x="4720780" y="3389627"/>
            <a:ext cx="835560" cy="4826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22BF5960-C7B5-D346-BF43-B734A5885590}"/>
              </a:ext>
            </a:extLst>
          </p:cNvPr>
          <p:cNvSpPr/>
          <p:nvPr/>
        </p:nvSpPr>
        <p:spPr>
          <a:xfrm>
            <a:off x="5593577" y="2453676"/>
            <a:ext cx="1803510" cy="7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Off board AD </a:t>
            </a:r>
            <a:r>
              <a:rPr lang="en-US" sz="1400" dirty="0" err="1">
                <a:solidFill>
                  <a:schemeClr val="tx1"/>
                </a:solidFill>
              </a:rPr>
              <a:t>Algs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MathWorks</a:t>
            </a:r>
            <a:r>
              <a:rPr lang="en-US" sz="1400" dirty="0">
                <a:solidFill>
                  <a:schemeClr val="tx1"/>
                </a:solidFill>
              </a:rPr>
              <a:t>, Python, C++)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038BFA2-7101-0C49-88FD-9A89672965FB}"/>
              </a:ext>
            </a:extLst>
          </p:cNvPr>
          <p:cNvCxnSpPr>
            <a:cxnSpLocks/>
          </p:cNvCxnSpPr>
          <p:nvPr/>
        </p:nvCxnSpPr>
        <p:spPr>
          <a:xfrm flipV="1">
            <a:off x="5556340" y="3182339"/>
            <a:ext cx="829351" cy="6899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A9C27488-7E68-AE4D-A387-654CCE3DAFCC}"/>
              </a:ext>
            </a:extLst>
          </p:cNvPr>
          <p:cNvSpPr/>
          <p:nvPr/>
        </p:nvSpPr>
        <p:spPr>
          <a:xfrm>
            <a:off x="6834763" y="3287177"/>
            <a:ext cx="2025847" cy="7227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Visualization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MathWorks</a:t>
            </a:r>
            <a:r>
              <a:rPr lang="en-US" sz="1400" dirty="0">
                <a:solidFill>
                  <a:schemeClr val="tx1"/>
                </a:solidFill>
              </a:rPr>
              <a:t>, Microsoft, RVIZ2, ...)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B2820F4B-BAA7-4A41-8C20-461956176BDB}"/>
              </a:ext>
            </a:extLst>
          </p:cNvPr>
          <p:cNvCxnSpPr>
            <a:cxnSpLocks/>
          </p:cNvCxnSpPr>
          <p:nvPr/>
        </p:nvCxnSpPr>
        <p:spPr>
          <a:xfrm flipV="1">
            <a:off x="6501695" y="3648547"/>
            <a:ext cx="333068" cy="4856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475CFE3C-B959-0948-B202-C19ABAAC4041}"/>
              </a:ext>
            </a:extLst>
          </p:cNvPr>
          <p:cNvCxnSpPr>
            <a:cxnSpLocks/>
            <a:stCxn id="24" idx="4"/>
          </p:cNvCxnSpPr>
          <p:nvPr/>
        </p:nvCxnSpPr>
        <p:spPr>
          <a:xfrm flipV="1">
            <a:off x="7151765" y="4009917"/>
            <a:ext cx="695922" cy="9765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D4AB6E18-770B-904D-A1C6-63ECDE0FD202}"/>
              </a:ext>
            </a:extLst>
          </p:cNvPr>
          <p:cNvSpPr/>
          <p:nvPr/>
        </p:nvSpPr>
        <p:spPr>
          <a:xfrm>
            <a:off x="8996947" y="4494016"/>
            <a:ext cx="886888" cy="5238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ROS 1</a:t>
            </a:r>
          </a:p>
        </p:txBody>
      </p:sp>
      <p:sp>
        <p:nvSpPr>
          <p:cNvPr id="36" name="Zylinder 35">
            <a:extLst>
              <a:ext uri="{FF2B5EF4-FFF2-40B4-BE49-F238E27FC236}">
                <a16:creationId xmlns:a16="http://schemas.microsoft.com/office/drawing/2014/main" id="{AE679D53-9180-1841-9E9C-40123EC60892}"/>
              </a:ext>
            </a:extLst>
          </p:cNvPr>
          <p:cNvSpPr/>
          <p:nvPr/>
        </p:nvSpPr>
        <p:spPr>
          <a:xfrm>
            <a:off x="9261290" y="2917439"/>
            <a:ext cx="792804" cy="834718"/>
          </a:xfrm>
          <a:prstGeom prst="ca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ROS </a:t>
            </a:r>
            <a:r>
              <a:rPr lang="de-DE" sz="1400" dirty="0" err="1">
                <a:solidFill>
                  <a:schemeClr val="tx1"/>
                </a:solidFill>
              </a:rPr>
              <a:t>bag</a:t>
            </a:r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BEFC4583-54E7-5B40-B38A-0321C7433D2D}"/>
              </a:ext>
            </a:extLst>
          </p:cNvPr>
          <p:cNvCxnSpPr>
            <a:cxnSpLocks/>
            <a:stCxn id="35" idx="1"/>
            <a:endCxn id="24" idx="4"/>
          </p:cNvCxnSpPr>
          <p:nvPr/>
        </p:nvCxnSpPr>
        <p:spPr>
          <a:xfrm flipH="1">
            <a:off x="7151765" y="4755954"/>
            <a:ext cx="1845182" cy="230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68A2B09A-B436-1E49-8C88-E9E4093356B6}"/>
              </a:ext>
            </a:extLst>
          </p:cNvPr>
          <p:cNvSpPr/>
          <p:nvPr/>
        </p:nvSpPr>
        <p:spPr>
          <a:xfrm>
            <a:off x="10765728" y="2146442"/>
            <a:ext cx="1090272" cy="100832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Gazebo,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RVIZ1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(Formula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Student) 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689C3822-C04F-2D4D-AE50-721B52B9AB14}"/>
              </a:ext>
            </a:extLst>
          </p:cNvPr>
          <p:cNvCxnSpPr/>
          <p:nvPr/>
        </p:nvCxnSpPr>
        <p:spPr>
          <a:xfrm>
            <a:off x="9657692" y="3752157"/>
            <a:ext cx="579455" cy="481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00ECB313-C367-FD4E-9C36-2F0F52E9167E}"/>
              </a:ext>
            </a:extLst>
          </p:cNvPr>
          <p:cNvCxnSpPr>
            <a:cxnSpLocks/>
          </p:cNvCxnSpPr>
          <p:nvPr/>
        </p:nvCxnSpPr>
        <p:spPr>
          <a:xfrm flipV="1">
            <a:off x="10808871" y="3154764"/>
            <a:ext cx="501993" cy="717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C782928E-C8CE-F14E-A7AF-9E2B3B32E153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9440391" y="3752157"/>
            <a:ext cx="217302" cy="741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E120261D-8DAB-A541-9F89-0CF6C8A07D2C}"/>
              </a:ext>
            </a:extLst>
          </p:cNvPr>
          <p:cNvSpPr/>
          <p:nvPr/>
        </p:nvSpPr>
        <p:spPr>
          <a:xfrm>
            <a:off x="6948620" y="5846046"/>
            <a:ext cx="1754742" cy="600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Eclipse Sumo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(DLR)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E3D6707C-26EC-1148-8193-0D46FF8F18C2}"/>
              </a:ext>
            </a:extLst>
          </p:cNvPr>
          <p:cNvCxnSpPr>
            <a:cxnSpLocks/>
            <a:stCxn id="24" idx="3"/>
            <a:endCxn id="11" idx="0"/>
          </p:cNvCxnSpPr>
          <p:nvPr/>
        </p:nvCxnSpPr>
        <p:spPr>
          <a:xfrm flipH="1">
            <a:off x="3072456" y="5294412"/>
            <a:ext cx="2486605" cy="55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370E6DB-A6CB-E644-B647-3076C6752B4E}"/>
              </a:ext>
            </a:extLst>
          </p:cNvPr>
          <p:cNvCxnSpPr>
            <a:cxnSpLocks/>
            <a:stCxn id="24" idx="3"/>
            <a:endCxn id="6" idx="0"/>
          </p:cNvCxnSpPr>
          <p:nvPr/>
        </p:nvCxnSpPr>
        <p:spPr>
          <a:xfrm flipH="1">
            <a:off x="5501093" y="5294412"/>
            <a:ext cx="57968" cy="466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Gerade Verbindung mit Pfeil 602">
            <a:extLst>
              <a:ext uri="{FF2B5EF4-FFF2-40B4-BE49-F238E27FC236}">
                <a16:creationId xmlns:a16="http://schemas.microsoft.com/office/drawing/2014/main" id="{D45AADEE-A5F6-1541-B848-EFF6B8770692}"/>
              </a:ext>
            </a:extLst>
          </p:cNvPr>
          <p:cNvCxnSpPr>
            <a:cxnSpLocks/>
            <a:stCxn id="24" idx="3"/>
            <a:endCxn id="42" idx="0"/>
          </p:cNvCxnSpPr>
          <p:nvPr/>
        </p:nvCxnSpPr>
        <p:spPr>
          <a:xfrm>
            <a:off x="5559061" y="5294412"/>
            <a:ext cx="2266930" cy="55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9" name="Gerade Verbindung mit Pfeil 628">
            <a:extLst>
              <a:ext uri="{FF2B5EF4-FFF2-40B4-BE49-F238E27FC236}">
                <a16:creationId xmlns:a16="http://schemas.microsoft.com/office/drawing/2014/main" id="{EE3F5618-79C7-0F41-989E-C0E7E1A5E1B4}"/>
              </a:ext>
            </a:extLst>
          </p:cNvPr>
          <p:cNvCxnSpPr>
            <a:stCxn id="4" idx="3"/>
            <a:endCxn id="24" idx="2"/>
          </p:cNvCxnSpPr>
          <p:nvPr/>
        </p:nvCxnSpPr>
        <p:spPr>
          <a:xfrm>
            <a:off x="2103623" y="4864808"/>
            <a:ext cx="1862733" cy="121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1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D2D14C21-2BA4-354F-BF2B-95C0F1FA538C}"/>
              </a:ext>
            </a:extLst>
          </p:cNvPr>
          <p:cNvSpPr/>
          <p:nvPr/>
        </p:nvSpPr>
        <p:spPr>
          <a:xfrm>
            <a:off x="519301" y="4785604"/>
            <a:ext cx="6825880" cy="125543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Simulation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Demonstrator (Testbed 1)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06770" y="1440000"/>
            <a:ext cx="3749230" cy="4788000"/>
          </a:xfrm>
        </p:spPr>
        <p:txBody>
          <a:bodyPr>
            <a:normAutofit/>
          </a:bodyPr>
          <a:lstStyle/>
          <a:p>
            <a:r>
              <a:rPr lang="en-US" sz="1400" dirty="0"/>
              <a:t>System: Emergency Braking</a:t>
            </a:r>
          </a:p>
          <a:p>
            <a:endParaRPr lang="en-US" sz="1400" dirty="0"/>
          </a:p>
          <a:p>
            <a:r>
              <a:rPr lang="en-US" sz="1400" dirty="0"/>
              <a:t>Messages and Formats reused</a:t>
            </a:r>
          </a:p>
          <a:p>
            <a:pPr lvl="1"/>
            <a:r>
              <a:rPr lang="en-US" sz="1400" dirty="0"/>
              <a:t>ROS, e.g., ROS image format</a:t>
            </a:r>
          </a:p>
          <a:p>
            <a:pPr lvl="1"/>
            <a:r>
              <a:rPr lang="en-US" sz="1400" dirty="0"/>
              <a:t>Open Simulation Interface mapped to DDS</a:t>
            </a:r>
          </a:p>
          <a:p>
            <a:pPr lvl="1"/>
            <a:endParaRPr lang="en-US" sz="1400" dirty="0"/>
          </a:p>
          <a:p>
            <a:r>
              <a:rPr lang="en-US" sz="1400" dirty="0"/>
              <a:t>Partners:</a:t>
            </a:r>
          </a:p>
          <a:p>
            <a:pPr lvl="1"/>
            <a:r>
              <a:rPr lang="en-US" sz="1400" dirty="0" err="1"/>
              <a:t>Dassault</a:t>
            </a:r>
            <a:r>
              <a:rPr lang="en-US" sz="1400" dirty="0"/>
              <a:t> </a:t>
            </a:r>
            <a:r>
              <a:rPr lang="en-US" sz="1400" dirty="0" err="1"/>
              <a:t>Systemes</a:t>
            </a:r>
            <a:endParaRPr lang="en-US" sz="1400" dirty="0"/>
          </a:p>
          <a:p>
            <a:pPr lvl="1"/>
            <a:r>
              <a:rPr lang="en-US" sz="1400" dirty="0" err="1"/>
              <a:t>MathWorks</a:t>
            </a:r>
            <a:endParaRPr lang="en-US" sz="1400" dirty="0"/>
          </a:p>
          <a:p>
            <a:pPr lvl="1"/>
            <a:r>
              <a:rPr lang="en-US" sz="1400" dirty="0" err="1"/>
              <a:t>Renesas</a:t>
            </a:r>
            <a:endParaRPr lang="en-US" sz="1400" dirty="0"/>
          </a:p>
          <a:p>
            <a:pPr lvl="1"/>
            <a:r>
              <a:rPr lang="en-US" sz="1400" dirty="0" err="1"/>
              <a:t>Elektrobit</a:t>
            </a:r>
            <a:endParaRPr lang="en-US" sz="1400" dirty="0"/>
          </a:p>
          <a:p>
            <a:pPr lvl="1"/>
            <a:r>
              <a:rPr lang="en-US" sz="1400" dirty="0"/>
              <a:t>AVL</a:t>
            </a:r>
          </a:p>
          <a:p>
            <a:pPr lvl="1"/>
            <a:r>
              <a:rPr lang="en-US" sz="1400" dirty="0" err="1"/>
              <a:t>Tesis</a:t>
            </a:r>
            <a:r>
              <a:rPr lang="en-US" sz="1400" dirty="0"/>
              <a:t> </a:t>
            </a:r>
            <a:r>
              <a:rPr lang="en-US" sz="1400" dirty="0" err="1"/>
              <a:t>Dynaware</a:t>
            </a:r>
            <a:endParaRPr lang="en-US" sz="1400" dirty="0"/>
          </a:p>
          <a:p>
            <a:pPr lvl="1"/>
            <a:r>
              <a:rPr lang="en-US" sz="1400" dirty="0"/>
              <a:t>University of Oulu</a:t>
            </a:r>
          </a:p>
          <a:p>
            <a:pPr lvl="1"/>
            <a:r>
              <a:rPr lang="en-US" sz="1400" dirty="0"/>
              <a:t>Microsoft</a:t>
            </a:r>
          </a:p>
          <a:p>
            <a:pPr lvl="1"/>
            <a:r>
              <a:rPr lang="en-US" sz="1400" dirty="0"/>
              <a:t>Bosch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ACE7637E-3ED1-C049-A269-A78B177D9C88}"/>
              </a:ext>
            </a:extLst>
          </p:cNvPr>
          <p:cNvSpPr/>
          <p:nvPr/>
        </p:nvSpPr>
        <p:spPr>
          <a:xfrm>
            <a:off x="2986885" y="3580305"/>
            <a:ext cx="1890711" cy="523875"/>
          </a:xfrm>
          <a:prstGeom prst="roundRect">
            <a:avLst/>
          </a:prstGeom>
          <a:solidFill>
            <a:srgbClr val="FFD57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DDS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58736C1D-18BD-0240-A013-368294A5828C}"/>
              </a:ext>
            </a:extLst>
          </p:cNvPr>
          <p:cNvSpPr/>
          <p:nvPr/>
        </p:nvSpPr>
        <p:spPr>
          <a:xfrm>
            <a:off x="515228" y="2568424"/>
            <a:ext cx="1890711" cy="523875"/>
          </a:xfrm>
          <a:prstGeom prst="roundRect">
            <a:avLst/>
          </a:prstGeom>
          <a:solidFill>
            <a:srgbClr val="FFFF00">
              <a:alpha val="45882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Sensor Simulation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2BBF174E-496E-4B44-8FC4-CC8936F07419}"/>
              </a:ext>
            </a:extLst>
          </p:cNvPr>
          <p:cNvSpPr/>
          <p:nvPr/>
        </p:nvSpPr>
        <p:spPr>
          <a:xfrm>
            <a:off x="1683045" y="1584115"/>
            <a:ext cx="1890711" cy="523875"/>
          </a:xfrm>
          <a:prstGeom prst="roundRect">
            <a:avLst/>
          </a:prstGeom>
          <a:solidFill>
            <a:srgbClr val="FFFF00">
              <a:alpha val="45882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Sensor Data Processing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7B260FAA-4E34-C44D-94C1-CBDF4BC68D3B}"/>
              </a:ext>
            </a:extLst>
          </p:cNvPr>
          <p:cNvSpPr/>
          <p:nvPr/>
        </p:nvSpPr>
        <p:spPr>
          <a:xfrm>
            <a:off x="4346685" y="1584114"/>
            <a:ext cx="1890711" cy="523875"/>
          </a:xfrm>
          <a:prstGeom prst="roundRect">
            <a:avLst/>
          </a:prstGeom>
          <a:solidFill>
            <a:srgbClr val="00B0F0">
              <a:alpha val="38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Control Algorithm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6855C8D1-9C82-6845-AEFB-D43C1A7C7419}"/>
              </a:ext>
            </a:extLst>
          </p:cNvPr>
          <p:cNvSpPr/>
          <p:nvPr/>
        </p:nvSpPr>
        <p:spPr>
          <a:xfrm>
            <a:off x="5635113" y="2568424"/>
            <a:ext cx="189071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Introspection/ Visualization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DE59B08-56A4-BD45-A5D4-9CB444B75439}"/>
              </a:ext>
            </a:extLst>
          </p:cNvPr>
          <p:cNvSpPr/>
          <p:nvPr/>
        </p:nvSpPr>
        <p:spPr>
          <a:xfrm>
            <a:off x="5237077" y="5047542"/>
            <a:ext cx="1890711" cy="5238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Environment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20CDCD92-7609-184A-9E93-70A5E470B5C6}"/>
              </a:ext>
            </a:extLst>
          </p:cNvPr>
          <p:cNvSpPr/>
          <p:nvPr/>
        </p:nvSpPr>
        <p:spPr>
          <a:xfrm>
            <a:off x="2989206" y="5047543"/>
            <a:ext cx="1890711" cy="5238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Vehicle Model/</a:t>
            </a:r>
            <a:r>
              <a:rPr lang="en-US" sz="1400" dirty="0" err="1">
                <a:solidFill>
                  <a:schemeClr val="tx1"/>
                </a:solidFill>
              </a:rPr>
              <a:t>Behvior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88396871-7D3F-F84B-B265-257527412CE0}"/>
              </a:ext>
            </a:extLst>
          </p:cNvPr>
          <p:cNvSpPr/>
          <p:nvPr/>
        </p:nvSpPr>
        <p:spPr>
          <a:xfrm>
            <a:off x="737690" y="5047544"/>
            <a:ext cx="1890711" cy="5238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Scenario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17F9A6C-0D78-A448-A313-DCC0FB045055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H="1" flipV="1">
            <a:off x="1460584" y="3092299"/>
            <a:ext cx="2471657" cy="48800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AC8D156-8F1B-744F-B2FC-B7071DF72297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H="1" flipV="1">
            <a:off x="2628401" y="2107990"/>
            <a:ext cx="1303840" cy="14723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56B68E6-5DC0-274B-949C-63EA78A350C8}"/>
              </a:ext>
            </a:extLst>
          </p:cNvPr>
          <p:cNvCxnSpPr>
            <a:stCxn id="4" idx="0"/>
            <a:endCxn id="7" idx="2"/>
          </p:cNvCxnSpPr>
          <p:nvPr/>
        </p:nvCxnSpPr>
        <p:spPr>
          <a:xfrm flipV="1">
            <a:off x="3932241" y="2107989"/>
            <a:ext cx="1359800" cy="14723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B88BFD7-4E10-404B-95BB-787633BE0582}"/>
              </a:ext>
            </a:extLst>
          </p:cNvPr>
          <p:cNvCxnSpPr>
            <a:stCxn id="4" idx="0"/>
            <a:endCxn id="8" idx="2"/>
          </p:cNvCxnSpPr>
          <p:nvPr/>
        </p:nvCxnSpPr>
        <p:spPr>
          <a:xfrm flipV="1">
            <a:off x="3932241" y="3092299"/>
            <a:ext cx="2648228" cy="48800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69C8A770-15A6-744C-B645-59C6BAA87ABC}"/>
              </a:ext>
            </a:extLst>
          </p:cNvPr>
          <p:cNvCxnSpPr>
            <a:endCxn id="4" idx="2"/>
          </p:cNvCxnSpPr>
          <p:nvPr/>
        </p:nvCxnSpPr>
        <p:spPr>
          <a:xfrm flipV="1">
            <a:off x="1683045" y="4104180"/>
            <a:ext cx="2249196" cy="9433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EE829B83-4EFE-FC4B-A11F-C201AE66E79A}"/>
              </a:ext>
            </a:extLst>
          </p:cNvPr>
          <p:cNvCxnSpPr>
            <a:stCxn id="10" idx="0"/>
            <a:endCxn id="4" idx="2"/>
          </p:cNvCxnSpPr>
          <p:nvPr/>
        </p:nvCxnSpPr>
        <p:spPr>
          <a:xfrm flipH="1" flipV="1">
            <a:off x="3932241" y="4104180"/>
            <a:ext cx="2321" cy="94336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D4D10C9D-2856-D44A-B789-A6D1F70CF944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3931578" y="4104180"/>
            <a:ext cx="2250855" cy="9433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3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Outlook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OpenADx</a:t>
            </a:r>
            <a:r>
              <a:rPr lang="en-US" dirty="0"/>
              <a:t> is an industry wide initiative to accelerate the development of Automated Driving</a:t>
            </a:r>
          </a:p>
          <a:p>
            <a:endParaRPr lang="en-US" dirty="0"/>
          </a:p>
          <a:p>
            <a:r>
              <a:rPr lang="en-US" dirty="0"/>
              <a:t>Currently the ecosystem build up is a main focus</a:t>
            </a:r>
          </a:p>
          <a:p>
            <a:endParaRPr lang="en-US" dirty="0"/>
          </a:p>
          <a:p>
            <a:r>
              <a:rPr lang="en-US" dirty="0"/>
              <a:t>Collaboration is done in the form of testbeds as prototypes for potential open source projects</a:t>
            </a:r>
          </a:p>
          <a:p>
            <a:endParaRPr lang="en-US" dirty="0"/>
          </a:p>
          <a:p>
            <a:r>
              <a:rPr lang="en-US" dirty="0"/>
              <a:t>This year will show some first result in the form of demonstrators build out of testbeds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b="1" dirty="0"/>
              <a:t>We invite you!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https://wiki.eclipse.org/OpenADx</a:t>
            </a:r>
            <a:endParaRPr lang="en-US" dirty="0"/>
          </a:p>
          <a:p>
            <a:r>
              <a:rPr lang="en-US" dirty="0"/>
              <a:t>Mailing List: </a:t>
            </a:r>
            <a:r>
              <a:rPr lang="en-US" dirty="0">
                <a:hlinkClick r:id="rId3"/>
              </a:rPr>
              <a:t>https://accounts.eclipse.org/mailing-list/openadx</a:t>
            </a:r>
            <a:endParaRPr lang="en-US" dirty="0"/>
          </a:p>
          <a:p>
            <a:pPr marL="1809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0235" y="391531"/>
            <a:ext cx="11520000" cy="720000"/>
          </a:xfrm>
        </p:spPr>
        <p:txBody>
          <a:bodyPr/>
          <a:lstStyle/>
          <a:p>
            <a:r>
              <a:rPr lang="en-US" dirty="0"/>
              <a:t>Who am I (we)?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2" y="1831531"/>
            <a:ext cx="2286000" cy="2286000"/>
          </a:xfrm>
        </p:spPr>
      </p:pic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6296235" y="1831531"/>
            <a:ext cx="5544000" cy="4428000"/>
          </a:xfrm>
        </p:spPr>
        <p:txBody>
          <a:bodyPr>
            <a:noAutofit/>
          </a:bodyPr>
          <a:lstStyle/>
          <a:p>
            <a:r>
              <a:rPr lang="en-US" dirty="0"/>
              <a:t>Passionate Software Developer</a:t>
            </a:r>
          </a:p>
          <a:p>
            <a:r>
              <a:rPr lang="en-US" dirty="0"/>
              <a:t>Developing Eclipse Applications for 10 years</a:t>
            </a:r>
          </a:p>
          <a:p>
            <a:r>
              <a:rPr lang="en-US" dirty="0"/>
              <a:t>Pushing Open Source development and business within Robert Bosch GmbH</a:t>
            </a:r>
          </a:p>
          <a:p>
            <a:r>
              <a:rPr lang="en-US" dirty="0"/>
              <a:t>Interest:</a:t>
            </a:r>
          </a:p>
          <a:p>
            <a:pPr lvl="2"/>
            <a:r>
              <a:rPr lang="en-US" dirty="0"/>
              <a:t>Creating business with Open Source</a:t>
            </a:r>
          </a:p>
          <a:p>
            <a:pPr lvl="2"/>
            <a:r>
              <a:rPr lang="en-US" dirty="0"/>
              <a:t>Combining DevOps with Open Source</a:t>
            </a:r>
          </a:p>
          <a:p>
            <a:endParaRPr lang="en-US" dirty="0"/>
          </a:p>
          <a:p>
            <a:r>
              <a:rPr lang="en-US" dirty="0"/>
              <a:t>Customer Success Service </a:t>
            </a:r>
            <a:r>
              <a:rPr lang="mr-IN" dirty="0"/>
              <a:t>–</a:t>
            </a:r>
            <a:r>
              <a:rPr lang="en-US" dirty="0"/>
              <a:t> Open Source:</a:t>
            </a:r>
          </a:p>
          <a:p>
            <a:pPr lvl="1"/>
            <a:r>
              <a:rPr lang="en-US" dirty="0"/>
              <a:t>Open Source Service Organization</a:t>
            </a:r>
          </a:p>
          <a:p>
            <a:pPr lvl="2"/>
            <a:r>
              <a:rPr lang="en-US" dirty="0"/>
              <a:t>Management Processes and Infrastructure</a:t>
            </a:r>
          </a:p>
          <a:p>
            <a:pPr lvl="2"/>
            <a:r>
              <a:rPr lang="en-US" dirty="0"/>
              <a:t>Ecosystem Building</a:t>
            </a:r>
          </a:p>
          <a:p>
            <a:pPr lvl="2"/>
            <a:r>
              <a:rPr lang="en-US" dirty="0"/>
              <a:t>Project Setup/Management</a:t>
            </a:r>
          </a:p>
          <a:p>
            <a:pPr lvl="2"/>
            <a:r>
              <a:rPr lang="en-US" dirty="0"/>
              <a:t>Development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320235" y="4490638"/>
            <a:ext cx="5491594" cy="98488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Dr. Lars Geyer-</a:t>
            </a:r>
            <a:r>
              <a:rPr lang="en-US" sz="1800" dirty="0" err="1">
                <a:solidFill>
                  <a:schemeClr val="tx1"/>
                </a:solidFill>
              </a:rPr>
              <a:t>Blaumeiser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Bosch Software Innovations GmbH</a:t>
            </a:r>
          </a:p>
          <a:p>
            <a:r>
              <a:rPr lang="en-US" sz="1800" dirty="0">
                <a:solidFill>
                  <a:schemeClr val="tx1"/>
                </a:solidFill>
              </a:rPr>
              <a:t>Customer Success Services – Open Source</a:t>
            </a:r>
          </a:p>
        </p:txBody>
      </p:sp>
    </p:spTree>
    <p:extLst>
      <p:ext uri="{BB962C8B-B14F-4D97-AF65-F5344CB8AC3E}">
        <p14:creationId xmlns:p14="http://schemas.microsoft.com/office/powerpoint/2010/main" val="18917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Driving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car has to mirror a driver’s abilities</a:t>
            </a:r>
          </a:p>
        </p:txBody>
      </p:sp>
      <p:sp>
        <p:nvSpPr>
          <p:cNvPr id="33" name="Pfeil: Fünfeck 67">
            <a:extLst>
              <a:ext uri="{FF2B5EF4-FFF2-40B4-BE49-F238E27FC236}">
                <a16:creationId xmlns:a16="http://schemas.microsoft.com/office/drawing/2014/main" id="{C601E1A6-BC46-2E46-8E2A-461CAD06045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676130" y="2095805"/>
            <a:ext cx="3429458" cy="340911"/>
          </a:xfrm>
          <a:prstGeom prst="homePlate">
            <a:avLst>
              <a:gd name="adj" fmla="val 33693"/>
            </a:avLst>
          </a:prstGeom>
          <a:solidFill>
            <a:srgbClr val="08427E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Perceive</a:t>
            </a:r>
          </a:p>
        </p:txBody>
      </p:sp>
      <p:sp>
        <p:nvSpPr>
          <p:cNvPr id="34" name="Pfeil: Fünfeck 69">
            <a:extLst>
              <a:ext uri="{FF2B5EF4-FFF2-40B4-BE49-F238E27FC236}">
                <a16:creationId xmlns:a16="http://schemas.microsoft.com/office/drawing/2014/main" id="{B1029EEC-04B0-B740-9D61-018486DC5DFF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676130" y="3870130"/>
            <a:ext cx="3429458" cy="340911"/>
          </a:xfrm>
          <a:prstGeom prst="homePlate">
            <a:avLst>
              <a:gd name="adj" fmla="val 33693"/>
            </a:avLst>
          </a:prstGeom>
          <a:solidFill>
            <a:srgbClr val="08427E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r>
              <a:rPr lang="en-US" sz="1600" b="1" kern="0" dirty="0">
                <a:solidFill>
                  <a:srgbClr val="FFFFFF"/>
                </a:solidFill>
              </a:rPr>
              <a:t>Locate</a:t>
            </a:r>
          </a:p>
        </p:txBody>
      </p:sp>
      <p:sp>
        <p:nvSpPr>
          <p:cNvPr id="35" name="Pfeil: Chevron 73">
            <a:extLst>
              <a:ext uri="{FF2B5EF4-FFF2-40B4-BE49-F238E27FC236}">
                <a16:creationId xmlns:a16="http://schemas.microsoft.com/office/drawing/2014/main" id="{1E47EA08-916B-204F-AEA0-F354C37A5F6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4185287" y="2095805"/>
            <a:ext cx="3429458" cy="340911"/>
          </a:xfrm>
          <a:prstGeom prst="chevron">
            <a:avLst>
              <a:gd name="adj" fmla="val 33236"/>
            </a:avLst>
          </a:prstGeom>
          <a:solidFill>
            <a:srgbClr val="0E78C5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r>
              <a:rPr lang="de-DE" sz="1600" b="1" kern="0" dirty="0">
                <a:solidFill>
                  <a:srgbClr val="FFFFFF"/>
                </a:solidFill>
              </a:rPr>
              <a:t>Think</a:t>
            </a:r>
            <a:endParaRPr kumimoji="0" lang="de-DE" sz="1600" b="1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6" name="Pfeil: Chevron 74">
            <a:extLst>
              <a:ext uri="{FF2B5EF4-FFF2-40B4-BE49-F238E27FC236}">
                <a16:creationId xmlns:a16="http://schemas.microsoft.com/office/drawing/2014/main" id="{7593ED56-5030-A648-A462-AC545F892325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7694445" y="2095805"/>
            <a:ext cx="3429458" cy="340911"/>
          </a:xfrm>
          <a:prstGeom prst="chevron">
            <a:avLst>
              <a:gd name="adj" fmla="val 33236"/>
            </a:avLst>
          </a:prstGeom>
          <a:solidFill>
            <a:srgbClr val="67B419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r>
              <a:rPr lang="en-US" sz="1600" b="1" kern="0" dirty="0">
                <a:solidFill>
                  <a:srgbClr val="FFFFFF"/>
                </a:solidFill>
              </a:rPr>
              <a:t>Trajectory planning &amp; Acting</a:t>
            </a:r>
            <a:endParaRPr kumimoji="0" lang="en-US" sz="1600" b="1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7F8C823-39AE-5349-A05D-4D511B73AD37}"/>
              </a:ext>
            </a:extLst>
          </p:cNvPr>
          <p:cNvGrpSpPr/>
          <p:nvPr/>
        </p:nvGrpSpPr>
        <p:grpSpPr>
          <a:xfrm>
            <a:off x="7694445" y="2435147"/>
            <a:ext cx="3312368" cy="3111310"/>
            <a:chOff x="7285012" y="1643577"/>
            <a:chExt cx="3312368" cy="3111310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F37D7B1A-53A9-0148-BBD5-095A1B57CDC0}"/>
                </a:ext>
              </a:extLst>
            </p:cNvPr>
            <p:cNvSpPr>
              <a:spLocks/>
            </p:cNvSpPr>
            <p:nvPr/>
          </p:nvSpPr>
          <p:spPr>
            <a:xfrm>
              <a:off x="7285012" y="1643577"/>
              <a:ext cx="3312368" cy="3111310"/>
            </a:xfrm>
            <a:prstGeom prst="rect">
              <a:avLst/>
            </a:prstGeom>
            <a:solidFill>
              <a:srgbClr val="E0E1E1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E52E5B26-E20C-E149-92CE-D90A06B1AD20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916063" y="2219971"/>
              <a:ext cx="2050266" cy="1909451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ADED29E-FCEC-5C41-80E7-29C26D3613E0}"/>
              </a:ext>
            </a:extLst>
          </p:cNvPr>
          <p:cNvGrpSpPr/>
          <p:nvPr/>
        </p:nvGrpSpPr>
        <p:grpSpPr>
          <a:xfrm>
            <a:off x="4185287" y="2435147"/>
            <a:ext cx="3320271" cy="3111310"/>
            <a:chOff x="3775854" y="1643577"/>
            <a:chExt cx="3320271" cy="3111310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AB0ECC68-98AD-9249-854B-BB1A04A6BC21}"/>
                </a:ext>
              </a:extLst>
            </p:cNvPr>
            <p:cNvSpPr>
              <a:spLocks/>
            </p:cNvSpPr>
            <p:nvPr/>
          </p:nvSpPr>
          <p:spPr>
            <a:xfrm>
              <a:off x="3775854" y="1643577"/>
              <a:ext cx="3320271" cy="3111310"/>
            </a:xfrm>
            <a:prstGeom prst="rect">
              <a:avLst/>
            </a:prstGeom>
            <a:solidFill>
              <a:srgbClr val="E0E1E1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t"/>
            <a:lstStyle/>
            <a:p>
              <a:endParaRPr lang="de-DE" sz="1400" kern="0" dirty="0">
                <a:solidFill>
                  <a:srgbClr val="000000"/>
                </a:solidFill>
              </a:endParaRPr>
            </a:p>
            <a:p>
              <a:pPr algn="ctr"/>
              <a:r>
                <a:rPr lang="de-DE" sz="1600" kern="0" dirty="0">
                  <a:solidFill>
                    <a:srgbClr val="0E78C5"/>
                  </a:solidFill>
                </a:rPr>
                <a:t>Interpret / plan / </a:t>
              </a:r>
              <a:r>
                <a:rPr lang="de-DE" sz="1600" kern="0" dirty="0" err="1">
                  <a:solidFill>
                    <a:srgbClr val="0E78C5"/>
                  </a:solidFill>
                </a:rPr>
                <a:t>decide</a:t>
              </a:r>
              <a:endParaRPr kumimoji="0" lang="de-DE" sz="1600" strike="noStrike" kern="0" cap="none" spc="0" normalizeH="0" baseline="0" noProof="0" dirty="0">
                <a:ln>
                  <a:noFill/>
                </a:ln>
                <a:solidFill>
                  <a:srgbClr val="0E78C5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0B9DA737-0FBA-EF4C-A0D9-DB580C6012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0613" y="2473731"/>
              <a:ext cx="1742291" cy="1619686"/>
            </a:xfrm>
            <a:custGeom>
              <a:avLst/>
              <a:gdLst>
                <a:gd name="T0" fmla="*/ 354 w 1069"/>
                <a:gd name="T1" fmla="*/ 915 h 993"/>
                <a:gd name="T2" fmla="*/ 223 w 1069"/>
                <a:gd name="T3" fmla="*/ 870 h 993"/>
                <a:gd name="T4" fmla="*/ 327 w 1069"/>
                <a:gd name="T5" fmla="*/ 597 h 993"/>
                <a:gd name="T6" fmla="*/ 91 w 1069"/>
                <a:gd name="T7" fmla="*/ 602 h 993"/>
                <a:gd name="T8" fmla="*/ 123 w 1069"/>
                <a:gd name="T9" fmla="*/ 189 h 993"/>
                <a:gd name="T10" fmla="*/ 620 w 1069"/>
                <a:gd name="T11" fmla="*/ 18 h 993"/>
                <a:gd name="T12" fmla="*/ 1069 w 1069"/>
                <a:gd name="T13" fmla="*/ 385 h 993"/>
                <a:gd name="T14" fmla="*/ 851 w 1069"/>
                <a:gd name="T15" fmla="*/ 410 h 993"/>
                <a:gd name="T16" fmla="*/ 620 w 1069"/>
                <a:gd name="T17" fmla="*/ 570 h 993"/>
                <a:gd name="T18" fmla="*/ 481 w 1069"/>
                <a:gd name="T19" fmla="*/ 891 h 993"/>
                <a:gd name="T20" fmla="*/ 580 w 1069"/>
                <a:gd name="T21" fmla="*/ 121 h 993"/>
                <a:gd name="T22" fmla="*/ 555 w 1069"/>
                <a:gd name="T23" fmla="*/ 135 h 993"/>
                <a:gd name="T24" fmla="*/ 516 w 1069"/>
                <a:gd name="T25" fmla="*/ 142 h 993"/>
                <a:gd name="T26" fmla="*/ 530 w 1069"/>
                <a:gd name="T27" fmla="*/ 263 h 993"/>
                <a:gd name="T28" fmla="*/ 414 w 1069"/>
                <a:gd name="T29" fmla="*/ 235 h 993"/>
                <a:gd name="T30" fmla="*/ 364 w 1069"/>
                <a:gd name="T31" fmla="*/ 88 h 993"/>
                <a:gd name="T32" fmla="*/ 327 w 1069"/>
                <a:gd name="T33" fmla="*/ 110 h 993"/>
                <a:gd name="T34" fmla="*/ 311 w 1069"/>
                <a:gd name="T35" fmla="*/ 201 h 993"/>
                <a:gd name="T36" fmla="*/ 231 w 1069"/>
                <a:gd name="T37" fmla="*/ 270 h 993"/>
                <a:gd name="T38" fmla="*/ 396 w 1069"/>
                <a:gd name="T39" fmla="*/ 349 h 993"/>
                <a:gd name="T40" fmla="*/ 605 w 1069"/>
                <a:gd name="T41" fmla="*/ 363 h 993"/>
                <a:gd name="T42" fmla="*/ 711 w 1069"/>
                <a:gd name="T43" fmla="*/ 435 h 993"/>
                <a:gd name="T44" fmla="*/ 685 w 1069"/>
                <a:gd name="T45" fmla="*/ 356 h 993"/>
                <a:gd name="T46" fmla="*/ 408 w 1069"/>
                <a:gd name="T47" fmla="*/ 278 h 993"/>
                <a:gd name="T48" fmla="*/ 262 w 1069"/>
                <a:gd name="T49" fmla="*/ 299 h 993"/>
                <a:gd name="T50" fmla="*/ 306 w 1069"/>
                <a:gd name="T51" fmla="*/ 267 h 993"/>
                <a:gd name="T52" fmla="*/ 389 w 1069"/>
                <a:gd name="T53" fmla="*/ 250 h 993"/>
                <a:gd name="T54" fmla="*/ 605 w 1069"/>
                <a:gd name="T55" fmla="*/ 269 h 993"/>
                <a:gd name="T56" fmla="*/ 661 w 1069"/>
                <a:gd name="T57" fmla="*/ 174 h 993"/>
                <a:gd name="T58" fmla="*/ 734 w 1069"/>
                <a:gd name="T59" fmla="*/ 192 h 993"/>
                <a:gd name="T60" fmla="*/ 726 w 1069"/>
                <a:gd name="T61" fmla="*/ 88 h 993"/>
                <a:gd name="T62" fmla="*/ 484 w 1069"/>
                <a:gd name="T63" fmla="*/ 388 h 993"/>
                <a:gd name="T64" fmla="*/ 493 w 1069"/>
                <a:gd name="T65" fmla="*/ 455 h 993"/>
                <a:gd name="T66" fmla="*/ 714 w 1069"/>
                <a:gd name="T67" fmla="*/ 506 h 993"/>
                <a:gd name="T68" fmla="*/ 423 w 1069"/>
                <a:gd name="T69" fmla="*/ 451 h 993"/>
                <a:gd name="T70" fmla="*/ 220 w 1069"/>
                <a:gd name="T71" fmla="*/ 499 h 993"/>
                <a:gd name="T72" fmla="*/ 883 w 1069"/>
                <a:gd name="T73" fmla="*/ 393 h 993"/>
                <a:gd name="T74" fmla="*/ 999 w 1069"/>
                <a:gd name="T75" fmla="*/ 310 h 993"/>
                <a:gd name="T76" fmla="*/ 865 w 1069"/>
                <a:gd name="T77" fmla="*/ 208 h 993"/>
                <a:gd name="T78" fmla="*/ 802 w 1069"/>
                <a:gd name="T79" fmla="*/ 364 h 993"/>
                <a:gd name="T80" fmla="*/ 858 w 1069"/>
                <a:gd name="T81" fmla="*/ 287 h 993"/>
                <a:gd name="T82" fmla="*/ 901 w 1069"/>
                <a:gd name="T83" fmla="*/ 240 h 993"/>
                <a:gd name="T84" fmla="*/ 952 w 1069"/>
                <a:gd name="T85" fmla="*/ 376 h 993"/>
                <a:gd name="T86" fmla="*/ 47 w 1069"/>
                <a:gd name="T87" fmla="*/ 383 h 993"/>
                <a:gd name="T88" fmla="*/ 32 w 1069"/>
                <a:gd name="T89" fmla="*/ 522 h 993"/>
                <a:gd name="T90" fmla="*/ 137 w 1069"/>
                <a:gd name="T91" fmla="*/ 446 h 993"/>
                <a:gd name="T92" fmla="*/ 317 w 1069"/>
                <a:gd name="T93" fmla="*/ 394 h 993"/>
                <a:gd name="T94" fmla="*/ 171 w 1069"/>
                <a:gd name="T95" fmla="*/ 433 h 993"/>
                <a:gd name="T96" fmla="*/ 317 w 1069"/>
                <a:gd name="T97" fmla="*/ 394 h 993"/>
                <a:gd name="T98" fmla="*/ 136 w 1069"/>
                <a:gd name="T99" fmla="*/ 493 h 993"/>
                <a:gd name="T100" fmla="*/ 36 w 1069"/>
                <a:gd name="T101" fmla="*/ 558 h 993"/>
                <a:gd name="T102" fmla="*/ 96 w 1069"/>
                <a:gd name="T103" fmla="*/ 580 h 993"/>
                <a:gd name="T104" fmla="*/ 846 w 1069"/>
                <a:gd name="T105" fmla="*/ 190 h 993"/>
                <a:gd name="T106" fmla="*/ 773 w 1069"/>
                <a:gd name="T107" fmla="*/ 224 h 993"/>
                <a:gd name="T108" fmla="*/ 656 w 1069"/>
                <a:gd name="T109" fmla="*/ 542 h 993"/>
                <a:gd name="T110" fmla="*/ 428 w 1069"/>
                <a:gd name="T111" fmla="*/ 499 h 993"/>
                <a:gd name="T112" fmla="*/ 545 w 1069"/>
                <a:gd name="T113" fmla="*/ 52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69" h="993">
                  <a:moveTo>
                    <a:pt x="426" y="993"/>
                  </a:moveTo>
                  <a:cubicBezTo>
                    <a:pt x="411" y="993"/>
                    <a:pt x="396" y="993"/>
                    <a:pt x="381" y="993"/>
                  </a:cubicBezTo>
                  <a:cubicBezTo>
                    <a:pt x="341" y="978"/>
                    <a:pt x="337" y="951"/>
                    <a:pt x="354" y="915"/>
                  </a:cubicBezTo>
                  <a:cubicBezTo>
                    <a:pt x="365" y="892"/>
                    <a:pt x="374" y="868"/>
                    <a:pt x="373" y="840"/>
                  </a:cubicBezTo>
                  <a:cubicBezTo>
                    <a:pt x="347" y="885"/>
                    <a:pt x="313" y="896"/>
                    <a:pt x="267" y="874"/>
                  </a:cubicBezTo>
                  <a:cubicBezTo>
                    <a:pt x="254" y="868"/>
                    <a:pt x="238" y="870"/>
                    <a:pt x="223" y="870"/>
                  </a:cubicBezTo>
                  <a:cubicBezTo>
                    <a:pt x="118" y="867"/>
                    <a:pt x="60" y="801"/>
                    <a:pt x="31" y="712"/>
                  </a:cubicBezTo>
                  <a:cubicBezTo>
                    <a:pt x="20" y="677"/>
                    <a:pt x="32" y="648"/>
                    <a:pt x="68" y="638"/>
                  </a:cubicBezTo>
                  <a:cubicBezTo>
                    <a:pt x="153" y="614"/>
                    <a:pt x="234" y="572"/>
                    <a:pt x="327" y="597"/>
                  </a:cubicBezTo>
                  <a:cubicBezTo>
                    <a:pt x="364" y="607"/>
                    <a:pt x="386" y="583"/>
                    <a:pt x="377" y="546"/>
                  </a:cubicBezTo>
                  <a:cubicBezTo>
                    <a:pt x="368" y="511"/>
                    <a:pt x="339" y="509"/>
                    <a:pt x="313" y="523"/>
                  </a:cubicBezTo>
                  <a:cubicBezTo>
                    <a:pt x="243" y="560"/>
                    <a:pt x="162" y="566"/>
                    <a:pt x="91" y="602"/>
                  </a:cubicBezTo>
                  <a:cubicBezTo>
                    <a:pt x="50" y="623"/>
                    <a:pt x="1" y="601"/>
                    <a:pt x="1" y="563"/>
                  </a:cubicBezTo>
                  <a:cubicBezTo>
                    <a:pt x="0" y="519"/>
                    <a:pt x="2" y="475"/>
                    <a:pt x="12" y="431"/>
                  </a:cubicBezTo>
                  <a:cubicBezTo>
                    <a:pt x="32" y="342"/>
                    <a:pt x="81" y="267"/>
                    <a:pt x="123" y="189"/>
                  </a:cubicBezTo>
                  <a:cubicBezTo>
                    <a:pt x="153" y="134"/>
                    <a:pt x="201" y="92"/>
                    <a:pt x="265" y="68"/>
                  </a:cubicBezTo>
                  <a:cubicBezTo>
                    <a:pt x="323" y="46"/>
                    <a:pt x="382" y="36"/>
                    <a:pt x="441" y="19"/>
                  </a:cubicBezTo>
                  <a:cubicBezTo>
                    <a:pt x="501" y="2"/>
                    <a:pt x="560" y="0"/>
                    <a:pt x="620" y="18"/>
                  </a:cubicBezTo>
                  <a:cubicBezTo>
                    <a:pt x="676" y="33"/>
                    <a:pt x="733" y="42"/>
                    <a:pt x="788" y="61"/>
                  </a:cubicBezTo>
                  <a:cubicBezTo>
                    <a:pt x="907" y="100"/>
                    <a:pt x="1003" y="160"/>
                    <a:pt x="1045" y="287"/>
                  </a:cubicBezTo>
                  <a:cubicBezTo>
                    <a:pt x="1056" y="319"/>
                    <a:pt x="1061" y="353"/>
                    <a:pt x="1069" y="385"/>
                  </a:cubicBezTo>
                  <a:cubicBezTo>
                    <a:pt x="1069" y="388"/>
                    <a:pt x="1069" y="391"/>
                    <a:pt x="1069" y="394"/>
                  </a:cubicBezTo>
                  <a:cubicBezTo>
                    <a:pt x="1055" y="418"/>
                    <a:pt x="1039" y="438"/>
                    <a:pt x="1005" y="432"/>
                  </a:cubicBezTo>
                  <a:cubicBezTo>
                    <a:pt x="954" y="424"/>
                    <a:pt x="902" y="419"/>
                    <a:pt x="851" y="410"/>
                  </a:cubicBezTo>
                  <a:cubicBezTo>
                    <a:pt x="824" y="405"/>
                    <a:pt x="812" y="407"/>
                    <a:pt x="810" y="441"/>
                  </a:cubicBezTo>
                  <a:cubicBezTo>
                    <a:pt x="806" y="522"/>
                    <a:pt x="772" y="559"/>
                    <a:pt x="705" y="566"/>
                  </a:cubicBezTo>
                  <a:cubicBezTo>
                    <a:pt x="676" y="569"/>
                    <a:pt x="648" y="571"/>
                    <a:pt x="620" y="570"/>
                  </a:cubicBezTo>
                  <a:cubicBezTo>
                    <a:pt x="589" y="569"/>
                    <a:pt x="576" y="583"/>
                    <a:pt x="588" y="611"/>
                  </a:cubicBezTo>
                  <a:cubicBezTo>
                    <a:pt x="605" y="653"/>
                    <a:pt x="599" y="696"/>
                    <a:pt x="575" y="726"/>
                  </a:cubicBezTo>
                  <a:cubicBezTo>
                    <a:pt x="534" y="776"/>
                    <a:pt x="520" y="840"/>
                    <a:pt x="481" y="891"/>
                  </a:cubicBezTo>
                  <a:cubicBezTo>
                    <a:pt x="457" y="922"/>
                    <a:pt x="439" y="956"/>
                    <a:pt x="426" y="993"/>
                  </a:cubicBezTo>
                  <a:close/>
                  <a:moveTo>
                    <a:pt x="631" y="91"/>
                  </a:moveTo>
                  <a:cubicBezTo>
                    <a:pt x="584" y="69"/>
                    <a:pt x="576" y="72"/>
                    <a:pt x="580" y="121"/>
                  </a:cubicBezTo>
                  <a:cubicBezTo>
                    <a:pt x="585" y="171"/>
                    <a:pt x="597" y="220"/>
                    <a:pt x="605" y="270"/>
                  </a:cubicBezTo>
                  <a:cubicBezTo>
                    <a:pt x="588" y="266"/>
                    <a:pt x="583" y="253"/>
                    <a:pt x="577" y="239"/>
                  </a:cubicBezTo>
                  <a:cubicBezTo>
                    <a:pt x="562" y="205"/>
                    <a:pt x="557" y="170"/>
                    <a:pt x="555" y="135"/>
                  </a:cubicBezTo>
                  <a:cubicBezTo>
                    <a:pt x="554" y="121"/>
                    <a:pt x="553" y="108"/>
                    <a:pt x="536" y="103"/>
                  </a:cubicBezTo>
                  <a:cubicBezTo>
                    <a:pt x="528" y="101"/>
                    <a:pt x="518" y="99"/>
                    <a:pt x="511" y="106"/>
                  </a:cubicBezTo>
                  <a:cubicBezTo>
                    <a:pt x="498" y="119"/>
                    <a:pt x="512" y="130"/>
                    <a:pt x="516" y="142"/>
                  </a:cubicBezTo>
                  <a:cubicBezTo>
                    <a:pt x="528" y="175"/>
                    <a:pt x="540" y="208"/>
                    <a:pt x="551" y="242"/>
                  </a:cubicBezTo>
                  <a:cubicBezTo>
                    <a:pt x="554" y="250"/>
                    <a:pt x="557" y="260"/>
                    <a:pt x="546" y="265"/>
                  </a:cubicBezTo>
                  <a:cubicBezTo>
                    <a:pt x="542" y="267"/>
                    <a:pt x="535" y="264"/>
                    <a:pt x="530" y="263"/>
                  </a:cubicBezTo>
                  <a:cubicBezTo>
                    <a:pt x="540" y="236"/>
                    <a:pt x="505" y="234"/>
                    <a:pt x="502" y="212"/>
                  </a:cubicBezTo>
                  <a:cubicBezTo>
                    <a:pt x="499" y="176"/>
                    <a:pt x="476" y="180"/>
                    <a:pt x="455" y="195"/>
                  </a:cubicBezTo>
                  <a:cubicBezTo>
                    <a:pt x="440" y="206"/>
                    <a:pt x="428" y="222"/>
                    <a:pt x="414" y="235"/>
                  </a:cubicBezTo>
                  <a:cubicBezTo>
                    <a:pt x="409" y="240"/>
                    <a:pt x="402" y="246"/>
                    <a:pt x="395" y="239"/>
                  </a:cubicBezTo>
                  <a:cubicBezTo>
                    <a:pt x="389" y="232"/>
                    <a:pt x="393" y="225"/>
                    <a:pt x="397" y="219"/>
                  </a:cubicBezTo>
                  <a:cubicBezTo>
                    <a:pt x="433" y="164"/>
                    <a:pt x="421" y="119"/>
                    <a:pt x="364" y="88"/>
                  </a:cubicBezTo>
                  <a:cubicBezTo>
                    <a:pt x="340" y="75"/>
                    <a:pt x="317" y="80"/>
                    <a:pt x="299" y="98"/>
                  </a:cubicBezTo>
                  <a:cubicBezTo>
                    <a:pt x="286" y="110"/>
                    <a:pt x="280" y="127"/>
                    <a:pt x="297" y="142"/>
                  </a:cubicBezTo>
                  <a:cubicBezTo>
                    <a:pt x="313" y="135"/>
                    <a:pt x="308" y="115"/>
                    <a:pt x="327" y="110"/>
                  </a:cubicBezTo>
                  <a:cubicBezTo>
                    <a:pt x="322" y="163"/>
                    <a:pt x="360" y="132"/>
                    <a:pt x="383" y="134"/>
                  </a:cubicBezTo>
                  <a:cubicBezTo>
                    <a:pt x="330" y="190"/>
                    <a:pt x="330" y="190"/>
                    <a:pt x="337" y="239"/>
                  </a:cubicBezTo>
                  <a:cubicBezTo>
                    <a:pt x="316" y="234"/>
                    <a:pt x="315" y="216"/>
                    <a:pt x="311" y="201"/>
                  </a:cubicBezTo>
                  <a:cubicBezTo>
                    <a:pt x="306" y="181"/>
                    <a:pt x="296" y="165"/>
                    <a:pt x="274" y="163"/>
                  </a:cubicBezTo>
                  <a:cubicBezTo>
                    <a:pt x="250" y="161"/>
                    <a:pt x="248" y="182"/>
                    <a:pt x="239" y="197"/>
                  </a:cubicBezTo>
                  <a:cubicBezTo>
                    <a:pt x="223" y="221"/>
                    <a:pt x="239" y="249"/>
                    <a:pt x="231" y="270"/>
                  </a:cubicBezTo>
                  <a:cubicBezTo>
                    <a:pt x="214" y="314"/>
                    <a:pt x="223" y="336"/>
                    <a:pt x="271" y="337"/>
                  </a:cubicBezTo>
                  <a:cubicBezTo>
                    <a:pt x="289" y="337"/>
                    <a:pt x="307" y="336"/>
                    <a:pt x="323" y="345"/>
                  </a:cubicBezTo>
                  <a:cubicBezTo>
                    <a:pt x="347" y="358"/>
                    <a:pt x="370" y="359"/>
                    <a:pt x="396" y="349"/>
                  </a:cubicBezTo>
                  <a:cubicBezTo>
                    <a:pt x="423" y="338"/>
                    <a:pt x="430" y="316"/>
                    <a:pt x="431" y="289"/>
                  </a:cubicBezTo>
                  <a:cubicBezTo>
                    <a:pt x="453" y="302"/>
                    <a:pt x="451" y="331"/>
                    <a:pt x="475" y="336"/>
                  </a:cubicBezTo>
                  <a:cubicBezTo>
                    <a:pt x="518" y="346"/>
                    <a:pt x="562" y="366"/>
                    <a:pt x="605" y="363"/>
                  </a:cubicBezTo>
                  <a:cubicBezTo>
                    <a:pt x="667" y="360"/>
                    <a:pt x="704" y="400"/>
                    <a:pt x="751" y="423"/>
                  </a:cubicBezTo>
                  <a:cubicBezTo>
                    <a:pt x="706" y="434"/>
                    <a:pt x="678" y="379"/>
                    <a:pt x="630" y="389"/>
                  </a:cubicBezTo>
                  <a:cubicBezTo>
                    <a:pt x="648" y="425"/>
                    <a:pt x="682" y="429"/>
                    <a:pt x="711" y="435"/>
                  </a:cubicBezTo>
                  <a:cubicBezTo>
                    <a:pt x="754" y="444"/>
                    <a:pt x="784" y="457"/>
                    <a:pt x="756" y="512"/>
                  </a:cubicBezTo>
                  <a:cubicBezTo>
                    <a:pt x="794" y="471"/>
                    <a:pt x="800" y="430"/>
                    <a:pt x="771" y="409"/>
                  </a:cubicBezTo>
                  <a:cubicBezTo>
                    <a:pt x="744" y="389"/>
                    <a:pt x="716" y="363"/>
                    <a:pt x="685" y="356"/>
                  </a:cubicBezTo>
                  <a:cubicBezTo>
                    <a:pt x="631" y="346"/>
                    <a:pt x="581" y="326"/>
                    <a:pt x="530" y="307"/>
                  </a:cubicBezTo>
                  <a:cubicBezTo>
                    <a:pt x="515" y="301"/>
                    <a:pt x="497" y="303"/>
                    <a:pt x="486" y="289"/>
                  </a:cubicBezTo>
                  <a:cubicBezTo>
                    <a:pt x="463" y="257"/>
                    <a:pt x="436" y="263"/>
                    <a:pt x="408" y="278"/>
                  </a:cubicBezTo>
                  <a:cubicBezTo>
                    <a:pt x="382" y="292"/>
                    <a:pt x="354" y="284"/>
                    <a:pt x="327" y="294"/>
                  </a:cubicBezTo>
                  <a:cubicBezTo>
                    <a:pt x="313" y="299"/>
                    <a:pt x="292" y="281"/>
                    <a:pt x="278" y="307"/>
                  </a:cubicBezTo>
                  <a:cubicBezTo>
                    <a:pt x="271" y="320"/>
                    <a:pt x="261" y="306"/>
                    <a:pt x="262" y="299"/>
                  </a:cubicBezTo>
                  <a:cubicBezTo>
                    <a:pt x="263" y="263"/>
                    <a:pt x="257" y="226"/>
                    <a:pt x="267" y="190"/>
                  </a:cubicBezTo>
                  <a:cubicBezTo>
                    <a:pt x="286" y="196"/>
                    <a:pt x="283" y="210"/>
                    <a:pt x="282" y="220"/>
                  </a:cubicBezTo>
                  <a:cubicBezTo>
                    <a:pt x="278" y="243"/>
                    <a:pt x="276" y="264"/>
                    <a:pt x="306" y="267"/>
                  </a:cubicBezTo>
                  <a:cubicBezTo>
                    <a:pt x="332" y="269"/>
                    <a:pt x="352" y="264"/>
                    <a:pt x="357" y="231"/>
                  </a:cubicBezTo>
                  <a:cubicBezTo>
                    <a:pt x="360" y="206"/>
                    <a:pt x="371" y="182"/>
                    <a:pt x="397" y="168"/>
                  </a:cubicBezTo>
                  <a:cubicBezTo>
                    <a:pt x="404" y="200"/>
                    <a:pt x="352" y="227"/>
                    <a:pt x="389" y="250"/>
                  </a:cubicBezTo>
                  <a:cubicBezTo>
                    <a:pt x="419" y="268"/>
                    <a:pt x="449" y="240"/>
                    <a:pt x="479" y="213"/>
                  </a:cubicBezTo>
                  <a:cubicBezTo>
                    <a:pt x="483" y="303"/>
                    <a:pt x="568" y="274"/>
                    <a:pt x="608" y="319"/>
                  </a:cubicBezTo>
                  <a:cubicBezTo>
                    <a:pt x="607" y="298"/>
                    <a:pt x="606" y="284"/>
                    <a:pt x="605" y="269"/>
                  </a:cubicBezTo>
                  <a:cubicBezTo>
                    <a:pt x="643" y="227"/>
                    <a:pt x="653" y="179"/>
                    <a:pt x="627" y="126"/>
                  </a:cubicBezTo>
                  <a:cubicBezTo>
                    <a:pt x="621" y="114"/>
                    <a:pt x="618" y="101"/>
                    <a:pt x="632" y="90"/>
                  </a:cubicBezTo>
                  <a:cubicBezTo>
                    <a:pt x="638" y="120"/>
                    <a:pt x="659" y="143"/>
                    <a:pt x="661" y="174"/>
                  </a:cubicBezTo>
                  <a:cubicBezTo>
                    <a:pt x="662" y="206"/>
                    <a:pt x="684" y="220"/>
                    <a:pt x="711" y="228"/>
                  </a:cubicBezTo>
                  <a:cubicBezTo>
                    <a:pt x="722" y="232"/>
                    <a:pt x="734" y="240"/>
                    <a:pt x="742" y="225"/>
                  </a:cubicBezTo>
                  <a:cubicBezTo>
                    <a:pt x="748" y="213"/>
                    <a:pt x="741" y="203"/>
                    <a:pt x="734" y="192"/>
                  </a:cubicBezTo>
                  <a:cubicBezTo>
                    <a:pt x="728" y="182"/>
                    <a:pt x="703" y="180"/>
                    <a:pt x="714" y="164"/>
                  </a:cubicBezTo>
                  <a:cubicBezTo>
                    <a:pt x="737" y="129"/>
                    <a:pt x="712" y="123"/>
                    <a:pt x="687" y="116"/>
                  </a:cubicBezTo>
                  <a:cubicBezTo>
                    <a:pt x="697" y="97"/>
                    <a:pt x="733" y="118"/>
                    <a:pt x="726" y="88"/>
                  </a:cubicBezTo>
                  <a:cubicBezTo>
                    <a:pt x="719" y="63"/>
                    <a:pt x="693" y="68"/>
                    <a:pt x="673" y="75"/>
                  </a:cubicBezTo>
                  <a:cubicBezTo>
                    <a:pt x="659" y="79"/>
                    <a:pt x="645" y="85"/>
                    <a:pt x="631" y="91"/>
                  </a:cubicBezTo>
                  <a:close/>
                  <a:moveTo>
                    <a:pt x="484" y="388"/>
                  </a:moveTo>
                  <a:cubicBezTo>
                    <a:pt x="488" y="393"/>
                    <a:pt x="492" y="397"/>
                    <a:pt x="496" y="401"/>
                  </a:cubicBezTo>
                  <a:cubicBezTo>
                    <a:pt x="494" y="407"/>
                    <a:pt x="494" y="413"/>
                    <a:pt x="492" y="418"/>
                  </a:cubicBezTo>
                  <a:cubicBezTo>
                    <a:pt x="489" y="431"/>
                    <a:pt x="480" y="444"/>
                    <a:pt x="493" y="455"/>
                  </a:cubicBezTo>
                  <a:cubicBezTo>
                    <a:pt x="509" y="471"/>
                    <a:pt x="515" y="451"/>
                    <a:pt x="526" y="446"/>
                  </a:cubicBezTo>
                  <a:cubicBezTo>
                    <a:pt x="571" y="423"/>
                    <a:pt x="595" y="432"/>
                    <a:pt x="617" y="483"/>
                  </a:cubicBezTo>
                  <a:cubicBezTo>
                    <a:pt x="632" y="514"/>
                    <a:pt x="688" y="528"/>
                    <a:pt x="714" y="506"/>
                  </a:cubicBezTo>
                  <a:cubicBezTo>
                    <a:pt x="729" y="492"/>
                    <a:pt x="735" y="468"/>
                    <a:pt x="713" y="463"/>
                  </a:cubicBezTo>
                  <a:cubicBezTo>
                    <a:pt x="654" y="449"/>
                    <a:pt x="616" y="400"/>
                    <a:pt x="562" y="379"/>
                  </a:cubicBezTo>
                  <a:cubicBezTo>
                    <a:pt x="470" y="344"/>
                    <a:pt x="447" y="355"/>
                    <a:pt x="423" y="451"/>
                  </a:cubicBezTo>
                  <a:cubicBezTo>
                    <a:pt x="354" y="412"/>
                    <a:pt x="292" y="463"/>
                    <a:pt x="226" y="466"/>
                  </a:cubicBezTo>
                  <a:cubicBezTo>
                    <a:pt x="220" y="467"/>
                    <a:pt x="213" y="475"/>
                    <a:pt x="210" y="481"/>
                  </a:cubicBezTo>
                  <a:cubicBezTo>
                    <a:pt x="206" y="490"/>
                    <a:pt x="212" y="503"/>
                    <a:pt x="220" y="499"/>
                  </a:cubicBezTo>
                  <a:cubicBezTo>
                    <a:pt x="263" y="481"/>
                    <a:pt x="309" y="495"/>
                    <a:pt x="354" y="482"/>
                  </a:cubicBezTo>
                  <a:cubicBezTo>
                    <a:pt x="410" y="466"/>
                    <a:pt x="472" y="472"/>
                    <a:pt x="484" y="388"/>
                  </a:cubicBezTo>
                  <a:close/>
                  <a:moveTo>
                    <a:pt x="883" y="393"/>
                  </a:moveTo>
                  <a:cubicBezTo>
                    <a:pt x="932" y="403"/>
                    <a:pt x="932" y="401"/>
                    <a:pt x="994" y="385"/>
                  </a:cubicBezTo>
                  <a:cubicBezTo>
                    <a:pt x="1018" y="378"/>
                    <a:pt x="1026" y="364"/>
                    <a:pt x="1028" y="344"/>
                  </a:cubicBezTo>
                  <a:cubicBezTo>
                    <a:pt x="1030" y="324"/>
                    <a:pt x="1016" y="313"/>
                    <a:pt x="999" y="310"/>
                  </a:cubicBezTo>
                  <a:cubicBezTo>
                    <a:pt x="981" y="307"/>
                    <a:pt x="978" y="305"/>
                    <a:pt x="986" y="286"/>
                  </a:cubicBezTo>
                  <a:cubicBezTo>
                    <a:pt x="999" y="255"/>
                    <a:pt x="929" y="180"/>
                    <a:pt x="897" y="186"/>
                  </a:cubicBezTo>
                  <a:cubicBezTo>
                    <a:pt x="883" y="188"/>
                    <a:pt x="867" y="195"/>
                    <a:pt x="865" y="208"/>
                  </a:cubicBezTo>
                  <a:cubicBezTo>
                    <a:pt x="858" y="264"/>
                    <a:pt x="798" y="280"/>
                    <a:pt x="778" y="326"/>
                  </a:cubicBezTo>
                  <a:cubicBezTo>
                    <a:pt x="772" y="338"/>
                    <a:pt x="749" y="345"/>
                    <a:pt x="761" y="362"/>
                  </a:cubicBezTo>
                  <a:cubicBezTo>
                    <a:pt x="771" y="376"/>
                    <a:pt x="788" y="365"/>
                    <a:pt x="802" y="364"/>
                  </a:cubicBezTo>
                  <a:cubicBezTo>
                    <a:pt x="835" y="360"/>
                    <a:pt x="867" y="333"/>
                    <a:pt x="902" y="364"/>
                  </a:cubicBezTo>
                  <a:cubicBezTo>
                    <a:pt x="911" y="372"/>
                    <a:pt x="936" y="369"/>
                    <a:pt x="937" y="344"/>
                  </a:cubicBezTo>
                  <a:cubicBezTo>
                    <a:pt x="939" y="291"/>
                    <a:pt x="906" y="267"/>
                    <a:pt x="858" y="287"/>
                  </a:cubicBezTo>
                  <a:cubicBezTo>
                    <a:pt x="855" y="288"/>
                    <a:pt x="851" y="286"/>
                    <a:pt x="845" y="285"/>
                  </a:cubicBezTo>
                  <a:cubicBezTo>
                    <a:pt x="858" y="270"/>
                    <a:pt x="869" y="257"/>
                    <a:pt x="880" y="243"/>
                  </a:cubicBezTo>
                  <a:cubicBezTo>
                    <a:pt x="887" y="236"/>
                    <a:pt x="895" y="229"/>
                    <a:pt x="901" y="240"/>
                  </a:cubicBezTo>
                  <a:cubicBezTo>
                    <a:pt x="913" y="264"/>
                    <a:pt x="938" y="261"/>
                    <a:pt x="959" y="265"/>
                  </a:cubicBezTo>
                  <a:cubicBezTo>
                    <a:pt x="952" y="287"/>
                    <a:pt x="934" y="310"/>
                    <a:pt x="958" y="324"/>
                  </a:cubicBezTo>
                  <a:cubicBezTo>
                    <a:pt x="1001" y="349"/>
                    <a:pt x="970" y="360"/>
                    <a:pt x="952" y="376"/>
                  </a:cubicBezTo>
                  <a:cubicBezTo>
                    <a:pt x="935" y="392"/>
                    <a:pt x="913" y="385"/>
                    <a:pt x="883" y="393"/>
                  </a:cubicBezTo>
                  <a:close/>
                  <a:moveTo>
                    <a:pt x="91" y="304"/>
                  </a:moveTo>
                  <a:cubicBezTo>
                    <a:pt x="100" y="343"/>
                    <a:pt x="64" y="357"/>
                    <a:pt x="47" y="383"/>
                  </a:cubicBezTo>
                  <a:cubicBezTo>
                    <a:pt x="78" y="394"/>
                    <a:pt x="80" y="355"/>
                    <a:pt x="107" y="358"/>
                  </a:cubicBezTo>
                  <a:cubicBezTo>
                    <a:pt x="85" y="400"/>
                    <a:pt x="84" y="450"/>
                    <a:pt x="42" y="480"/>
                  </a:cubicBezTo>
                  <a:cubicBezTo>
                    <a:pt x="27" y="490"/>
                    <a:pt x="19" y="509"/>
                    <a:pt x="32" y="522"/>
                  </a:cubicBezTo>
                  <a:cubicBezTo>
                    <a:pt x="48" y="539"/>
                    <a:pt x="50" y="511"/>
                    <a:pt x="60" y="507"/>
                  </a:cubicBezTo>
                  <a:cubicBezTo>
                    <a:pt x="66" y="505"/>
                    <a:pt x="71" y="498"/>
                    <a:pt x="76" y="498"/>
                  </a:cubicBezTo>
                  <a:cubicBezTo>
                    <a:pt x="115" y="503"/>
                    <a:pt x="125" y="469"/>
                    <a:pt x="137" y="446"/>
                  </a:cubicBezTo>
                  <a:cubicBezTo>
                    <a:pt x="152" y="418"/>
                    <a:pt x="165" y="383"/>
                    <a:pt x="134" y="356"/>
                  </a:cubicBezTo>
                  <a:cubicBezTo>
                    <a:pt x="117" y="342"/>
                    <a:pt x="102" y="327"/>
                    <a:pt x="91" y="304"/>
                  </a:cubicBezTo>
                  <a:close/>
                  <a:moveTo>
                    <a:pt x="317" y="394"/>
                  </a:moveTo>
                  <a:cubicBezTo>
                    <a:pt x="326" y="359"/>
                    <a:pt x="304" y="354"/>
                    <a:pt x="277" y="363"/>
                  </a:cubicBezTo>
                  <a:cubicBezTo>
                    <a:pt x="253" y="370"/>
                    <a:pt x="229" y="374"/>
                    <a:pt x="204" y="380"/>
                  </a:cubicBezTo>
                  <a:cubicBezTo>
                    <a:pt x="177" y="386"/>
                    <a:pt x="165" y="406"/>
                    <a:pt x="171" y="433"/>
                  </a:cubicBezTo>
                  <a:cubicBezTo>
                    <a:pt x="178" y="464"/>
                    <a:pt x="201" y="447"/>
                    <a:pt x="219" y="451"/>
                  </a:cubicBezTo>
                  <a:cubicBezTo>
                    <a:pt x="252" y="457"/>
                    <a:pt x="258" y="410"/>
                    <a:pt x="289" y="422"/>
                  </a:cubicBezTo>
                  <a:cubicBezTo>
                    <a:pt x="316" y="432"/>
                    <a:pt x="320" y="418"/>
                    <a:pt x="317" y="394"/>
                  </a:cubicBezTo>
                  <a:close/>
                  <a:moveTo>
                    <a:pt x="212" y="536"/>
                  </a:moveTo>
                  <a:cubicBezTo>
                    <a:pt x="200" y="518"/>
                    <a:pt x="191" y="502"/>
                    <a:pt x="180" y="488"/>
                  </a:cubicBezTo>
                  <a:cubicBezTo>
                    <a:pt x="163" y="465"/>
                    <a:pt x="148" y="463"/>
                    <a:pt x="136" y="493"/>
                  </a:cubicBezTo>
                  <a:cubicBezTo>
                    <a:pt x="129" y="511"/>
                    <a:pt x="121" y="529"/>
                    <a:pt x="111" y="545"/>
                  </a:cubicBezTo>
                  <a:cubicBezTo>
                    <a:pt x="97" y="569"/>
                    <a:pt x="95" y="568"/>
                    <a:pt x="69" y="552"/>
                  </a:cubicBezTo>
                  <a:cubicBezTo>
                    <a:pt x="57" y="544"/>
                    <a:pt x="47" y="555"/>
                    <a:pt x="36" y="558"/>
                  </a:cubicBezTo>
                  <a:cubicBezTo>
                    <a:pt x="30" y="559"/>
                    <a:pt x="26" y="565"/>
                    <a:pt x="28" y="571"/>
                  </a:cubicBezTo>
                  <a:cubicBezTo>
                    <a:pt x="31" y="581"/>
                    <a:pt x="40" y="584"/>
                    <a:pt x="48" y="586"/>
                  </a:cubicBezTo>
                  <a:cubicBezTo>
                    <a:pt x="65" y="591"/>
                    <a:pt x="81" y="589"/>
                    <a:pt x="96" y="580"/>
                  </a:cubicBezTo>
                  <a:cubicBezTo>
                    <a:pt x="130" y="559"/>
                    <a:pt x="169" y="549"/>
                    <a:pt x="212" y="536"/>
                  </a:cubicBezTo>
                  <a:close/>
                  <a:moveTo>
                    <a:pt x="771" y="274"/>
                  </a:moveTo>
                  <a:cubicBezTo>
                    <a:pt x="817" y="261"/>
                    <a:pt x="837" y="230"/>
                    <a:pt x="846" y="190"/>
                  </a:cubicBezTo>
                  <a:cubicBezTo>
                    <a:pt x="848" y="182"/>
                    <a:pt x="848" y="173"/>
                    <a:pt x="840" y="171"/>
                  </a:cubicBezTo>
                  <a:cubicBezTo>
                    <a:pt x="810" y="166"/>
                    <a:pt x="775" y="140"/>
                    <a:pt x="753" y="156"/>
                  </a:cubicBezTo>
                  <a:cubicBezTo>
                    <a:pt x="733" y="171"/>
                    <a:pt x="759" y="209"/>
                    <a:pt x="773" y="224"/>
                  </a:cubicBezTo>
                  <a:cubicBezTo>
                    <a:pt x="793" y="246"/>
                    <a:pt x="793" y="255"/>
                    <a:pt x="771" y="274"/>
                  </a:cubicBezTo>
                  <a:close/>
                  <a:moveTo>
                    <a:pt x="545" y="523"/>
                  </a:moveTo>
                  <a:cubicBezTo>
                    <a:pt x="583" y="535"/>
                    <a:pt x="615" y="561"/>
                    <a:pt x="656" y="542"/>
                  </a:cubicBezTo>
                  <a:cubicBezTo>
                    <a:pt x="625" y="540"/>
                    <a:pt x="611" y="521"/>
                    <a:pt x="600" y="496"/>
                  </a:cubicBezTo>
                  <a:cubicBezTo>
                    <a:pt x="591" y="476"/>
                    <a:pt x="574" y="454"/>
                    <a:pt x="554" y="463"/>
                  </a:cubicBezTo>
                  <a:cubicBezTo>
                    <a:pt x="513" y="481"/>
                    <a:pt x="466" y="474"/>
                    <a:pt x="428" y="499"/>
                  </a:cubicBezTo>
                  <a:cubicBezTo>
                    <a:pt x="469" y="528"/>
                    <a:pt x="504" y="499"/>
                    <a:pt x="542" y="492"/>
                  </a:cubicBezTo>
                  <a:cubicBezTo>
                    <a:pt x="554" y="490"/>
                    <a:pt x="572" y="483"/>
                    <a:pt x="575" y="502"/>
                  </a:cubicBezTo>
                  <a:cubicBezTo>
                    <a:pt x="579" y="520"/>
                    <a:pt x="556" y="508"/>
                    <a:pt x="545" y="523"/>
                  </a:cubicBezTo>
                  <a:close/>
                </a:path>
              </a:pathLst>
            </a:custGeom>
            <a:solidFill>
              <a:srgbClr val="0E78C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3BB1A39E-C4EA-2648-97B7-413DBE63753A}"/>
              </a:ext>
            </a:extLst>
          </p:cNvPr>
          <p:cNvGrpSpPr/>
          <p:nvPr/>
        </p:nvGrpSpPr>
        <p:grpSpPr>
          <a:xfrm>
            <a:off x="676130" y="4211041"/>
            <a:ext cx="3320270" cy="1333671"/>
            <a:chOff x="266697" y="3419471"/>
            <a:chExt cx="3320270" cy="1333671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3AB252D8-462C-2C49-B4B8-BE89CE60F88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66697" y="3419471"/>
              <a:ext cx="3320270" cy="1333671"/>
            </a:xfrm>
            <a:prstGeom prst="rect">
              <a:avLst/>
            </a:prstGeom>
            <a:solidFill>
              <a:srgbClr val="E0E1E1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4EDF92E1-58F9-4548-826B-84B1B3BDBC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44352" y="3538251"/>
              <a:ext cx="959999" cy="1062191"/>
              <a:chOff x="877" y="2229"/>
              <a:chExt cx="667" cy="738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FA2B078E-A9EE-2443-8F87-A80088E21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" y="2782"/>
                <a:ext cx="389" cy="185"/>
              </a:xfrm>
              <a:custGeom>
                <a:avLst/>
                <a:gdLst>
                  <a:gd name="T0" fmla="*/ 389 w 389"/>
                  <a:gd name="T1" fmla="*/ 0 h 185"/>
                  <a:gd name="T2" fmla="*/ 0 w 389"/>
                  <a:gd name="T3" fmla="*/ 0 h 185"/>
                  <a:gd name="T4" fmla="*/ 0 w 389"/>
                  <a:gd name="T5" fmla="*/ 18 h 185"/>
                  <a:gd name="T6" fmla="*/ 370 w 389"/>
                  <a:gd name="T7" fmla="*/ 18 h 185"/>
                  <a:gd name="T8" fmla="*/ 370 w 389"/>
                  <a:gd name="T9" fmla="*/ 185 h 185"/>
                  <a:gd name="T10" fmla="*/ 389 w 389"/>
                  <a:gd name="T11" fmla="*/ 185 h 185"/>
                  <a:gd name="T12" fmla="*/ 389 w 389"/>
                  <a:gd name="T1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185">
                    <a:moveTo>
                      <a:pt x="389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370" y="18"/>
                    </a:lnTo>
                    <a:lnTo>
                      <a:pt x="370" y="185"/>
                    </a:lnTo>
                    <a:lnTo>
                      <a:pt x="389" y="185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005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957B40EB-4DF8-0C49-BF6C-267F58E32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" y="2782"/>
                <a:ext cx="389" cy="185"/>
              </a:xfrm>
              <a:custGeom>
                <a:avLst/>
                <a:gdLst>
                  <a:gd name="T0" fmla="*/ 389 w 389"/>
                  <a:gd name="T1" fmla="*/ 0 h 185"/>
                  <a:gd name="T2" fmla="*/ 0 w 389"/>
                  <a:gd name="T3" fmla="*/ 0 h 185"/>
                  <a:gd name="T4" fmla="*/ 0 w 389"/>
                  <a:gd name="T5" fmla="*/ 18 h 185"/>
                  <a:gd name="T6" fmla="*/ 370 w 389"/>
                  <a:gd name="T7" fmla="*/ 18 h 185"/>
                  <a:gd name="T8" fmla="*/ 370 w 389"/>
                  <a:gd name="T9" fmla="*/ 185 h 185"/>
                  <a:gd name="T10" fmla="*/ 389 w 389"/>
                  <a:gd name="T11" fmla="*/ 185 h 185"/>
                  <a:gd name="T12" fmla="*/ 389 w 389"/>
                  <a:gd name="T1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185">
                    <a:moveTo>
                      <a:pt x="389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370" y="18"/>
                    </a:lnTo>
                    <a:lnTo>
                      <a:pt x="370" y="185"/>
                    </a:lnTo>
                    <a:lnTo>
                      <a:pt x="389" y="185"/>
                    </a:lnTo>
                    <a:lnTo>
                      <a:pt x="38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6643E340-DC32-4647-81F7-98963C696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2506"/>
                <a:ext cx="205" cy="461"/>
              </a:xfrm>
              <a:custGeom>
                <a:avLst/>
                <a:gdLst>
                  <a:gd name="T0" fmla="*/ 205 w 205"/>
                  <a:gd name="T1" fmla="*/ 0 h 461"/>
                  <a:gd name="T2" fmla="*/ 0 w 205"/>
                  <a:gd name="T3" fmla="*/ 0 h 461"/>
                  <a:gd name="T4" fmla="*/ 0 w 205"/>
                  <a:gd name="T5" fmla="*/ 461 h 461"/>
                  <a:gd name="T6" fmla="*/ 20 w 205"/>
                  <a:gd name="T7" fmla="*/ 461 h 461"/>
                  <a:gd name="T8" fmla="*/ 20 w 205"/>
                  <a:gd name="T9" fmla="*/ 17 h 461"/>
                  <a:gd name="T10" fmla="*/ 205 w 205"/>
                  <a:gd name="T11" fmla="*/ 17 h 461"/>
                  <a:gd name="T12" fmla="*/ 205 w 205"/>
                  <a:gd name="T13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461">
                    <a:moveTo>
                      <a:pt x="205" y="0"/>
                    </a:moveTo>
                    <a:lnTo>
                      <a:pt x="0" y="0"/>
                    </a:lnTo>
                    <a:lnTo>
                      <a:pt x="0" y="461"/>
                    </a:lnTo>
                    <a:lnTo>
                      <a:pt x="20" y="461"/>
                    </a:lnTo>
                    <a:lnTo>
                      <a:pt x="20" y="17"/>
                    </a:lnTo>
                    <a:lnTo>
                      <a:pt x="205" y="17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005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186B4F9-5433-DE4B-9E2F-E44A2E2E6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2506"/>
                <a:ext cx="205" cy="461"/>
              </a:xfrm>
              <a:custGeom>
                <a:avLst/>
                <a:gdLst>
                  <a:gd name="T0" fmla="*/ 205 w 205"/>
                  <a:gd name="T1" fmla="*/ 0 h 461"/>
                  <a:gd name="T2" fmla="*/ 0 w 205"/>
                  <a:gd name="T3" fmla="*/ 0 h 461"/>
                  <a:gd name="T4" fmla="*/ 0 w 205"/>
                  <a:gd name="T5" fmla="*/ 461 h 461"/>
                  <a:gd name="T6" fmla="*/ 20 w 205"/>
                  <a:gd name="T7" fmla="*/ 461 h 461"/>
                  <a:gd name="T8" fmla="*/ 20 w 205"/>
                  <a:gd name="T9" fmla="*/ 17 h 461"/>
                  <a:gd name="T10" fmla="*/ 205 w 205"/>
                  <a:gd name="T11" fmla="*/ 17 h 461"/>
                  <a:gd name="T12" fmla="*/ 205 w 205"/>
                  <a:gd name="T13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461">
                    <a:moveTo>
                      <a:pt x="205" y="0"/>
                    </a:moveTo>
                    <a:lnTo>
                      <a:pt x="0" y="0"/>
                    </a:lnTo>
                    <a:lnTo>
                      <a:pt x="0" y="461"/>
                    </a:lnTo>
                    <a:lnTo>
                      <a:pt x="20" y="461"/>
                    </a:lnTo>
                    <a:lnTo>
                      <a:pt x="20" y="17"/>
                    </a:lnTo>
                    <a:lnTo>
                      <a:pt x="205" y="17"/>
                    </a:lnTo>
                    <a:lnTo>
                      <a:pt x="2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E4AF4FC6-C163-CE40-93CD-7589E7FDD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" y="2229"/>
                <a:ext cx="389" cy="479"/>
              </a:xfrm>
              <a:custGeom>
                <a:avLst/>
                <a:gdLst>
                  <a:gd name="T0" fmla="*/ 389 w 389"/>
                  <a:gd name="T1" fmla="*/ 0 h 479"/>
                  <a:gd name="T2" fmla="*/ 370 w 389"/>
                  <a:gd name="T3" fmla="*/ 0 h 479"/>
                  <a:gd name="T4" fmla="*/ 370 w 389"/>
                  <a:gd name="T5" fmla="*/ 461 h 479"/>
                  <a:gd name="T6" fmla="*/ 0 w 389"/>
                  <a:gd name="T7" fmla="*/ 461 h 479"/>
                  <a:gd name="T8" fmla="*/ 0 w 389"/>
                  <a:gd name="T9" fmla="*/ 479 h 479"/>
                  <a:gd name="T10" fmla="*/ 389 w 389"/>
                  <a:gd name="T11" fmla="*/ 479 h 479"/>
                  <a:gd name="T12" fmla="*/ 389 w 389"/>
                  <a:gd name="T13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479">
                    <a:moveTo>
                      <a:pt x="389" y="0"/>
                    </a:moveTo>
                    <a:lnTo>
                      <a:pt x="370" y="0"/>
                    </a:lnTo>
                    <a:lnTo>
                      <a:pt x="370" y="461"/>
                    </a:lnTo>
                    <a:lnTo>
                      <a:pt x="0" y="461"/>
                    </a:lnTo>
                    <a:lnTo>
                      <a:pt x="0" y="479"/>
                    </a:lnTo>
                    <a:lnTo>
                      <a:pt x="389" y="479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005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17FF5505-1AF6-CA47-9E65-A55253F8A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" y="2229"/>
                <a:ext cx="389" cy="479"/>
              </a:xfrm>
              <a:custGeom>
                <a:avLst/>
                <a:gdLst>
                  <a:gd name="T0" fmla="*/ 389 w 389"/>
                  <a:gd name="T1" fmla="*/ 0 h 479"/>
                  <a:gd name="T2" fmla="*/ 370 w 389"/>
                  <a:gd name="T3" fmla="*/ 0 h 479"/>
                  <a:gd name="T4" fmla="*/ 370 w 389"/>
                  <a:gd name="T5" fmla="*/ 461 h 479"/>
                  <a:gd name="T6" fmla="*/ 0 w 389"/>
                  <a:gd name="T7" fmla="*/ 461 h 479"/>
                  <a:gd name="T8" fmla="*/ 0 w 389"/>
                  <a:gd name="T9" fmla="*/ 479 h 479"/>
                  <a:gd name="T10" fmla="*/ 389 w 389"/>
                  <a:gd name="T11" fmla="*/ 479 h 479"/>
                  <a:gd name="T12" fmla="*/ 389 w 389"/>
                  <a:gd name="T13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479">
                    <a:moveTo>
                      <a:pt x="389" y="0"/>
                    </a:moveTo>
                    <a:lnTo>
                      <a:pt x="370" y="0"/>
                    </a:lnTo>
                    <a:lnTo>
                      <a:pt x="370" y="461"/>
                    </a:lnTo>
                    <a:lnTo>
                      <a:pt x="0" y="461"/>
                    </a:lnTo>
                    <a:lnTo>
                      <a:pt x="0" y="479"/>
                    </a:lnTo>
                    <a:lnTo>
                      <a:pt x="389" y="479"/>
                    </a:lnTo>
                    <a:lnTo>
                      <a:pt x="38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0B369F02-CAB8-384E-B4E8-2D3B78FD9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2229"/>
                <a:ext cx="205" cy="202"/>
              </a:xfrm>
              <a:custGeom>
                <a:avLst/>
                <a:gdLst>
                  <a:gd name="T0" fmla="*/ 20 w 205"/>
                  <a:gd name="T1" fmla="*/ 0 h 202"/>
                  <a:gd name="T2" fmla="*/ 0 w 205"/>
                  <a:gd name="T3" fmla="*/ 0 h 202"/>
                  <a:gd name="T4" fmla="*/ 0 w 205"/>
                  <a:gd name="T5" fmla="*/ 202 h 202"/>
                  <a:gd name="T6" fmla="*/ 205 w 205"/>
                  <a:gd name="T7" fmla="*/ 202 h 202"/>
                  <a:gd name="T8" fmla="*/ 205 w 205"/>
                  <a:gd name="T9" fmla="*/ 184 h 202"/>
                  <a:gd name="T10" fmla="*/ 20 w 205"/>
                  <a:gd name="T11" fmla="*/ 184 h 202"/>
                  <a:gd name="T12" fmla="*/ 20 w 205"/>
                  <a:gd name="T1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202">
                    <a:moveTo>
                      <a:pt x="20" y="0"/>
                    </a:moveTo>
                    <a:lnTo>
                      <a:pt x="0" y="0"/>
                    </a:lnTo>
                    <a:lnTo>
                      <a:pt x="0" y="202"/>
                    </a:lnTo>
                    <a:lnTo>
                      <a:pt x="205" y="202"/>
                    </a:lnTo>
                    <a:lnTo>
                      <a:pt x="205" y="184"/>
                    </a:lnTo>
                    <a:lnTo>
                      <a:pt x="20" y="18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5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CE041AA9-FAF9-7B45-AD8D-54B13423E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2229"/>
                <a:ext cx="205" cy="202"/>
              </a:xfrm>
              <a:custGeom>
                <a:avLst/>
                <a:gdLst>
                  <a:gd name="T0" fmla="*/ 20 w 205"/>
                  <a:gd name="T1" fmla="*/ 0 h 202"/>
                  <a:gd name="T2" fmla="*/ 0 w 205"/>
                  <a:gd name="T3" fmla="*/ 0 h 202"/>
                  <a:gd name="T4" fmla="*/ 0 w 205"/>
                  <a:gd name="T5" fmla="*/ 202 h 202"/>
                  <a:gd name="T6" fmla="*/ 205 w 205"/>
                  <a:gd name="T7" fmla="*/ 202 h 202"/>
                  <a:gd name="T8" fmla="*/ 205 w 205"/>
                  <a:gd name="T9" fmla="*/ 184 h 202"/>
                  <a:gd name="T10" fmla="*/ 20 w 205"/>
                  <a:gd name="T11" fmla="*/ 184 h 202"/>
                  <a:gd name="T12" fmla="*/ 20 w 205"/>
                  <a:gd name="T1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202">
                    <a:moveTo>
                      <a:pt x="20" y="0"/>
                    </a:moveTo>
                    <a:lnTo>
                      <a:pt x="0" y="0"/>
                    </a:lnTo>
                    <a:lnTo>
                      <a:pt x="0" y="202"/>
                    </a:lnTo>
                    <a:lnTo>
                      <a:pt x="205" y="202"/>
                    </a:lnTo>
                    <a:lnTo>
                      <a:pt x="205" y="184"/>
                    </a:lnTo>
                    <a:lnTo>
                      <a:pt x="20" y="184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id="{D6804224-AC51-B549-A3AE-2FE8F7BBA7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0" y="2356"/>
                <a:ext cx="214" cy="311"/>
              </a:xfrm>
              <a:custGeom>
                <a:avLst/>
                <a:gdLst>
                  <a:gd name="T0" fmla="*/ 60 w 120"/>
                  <a:gd name="T1" fmla="*/ 158 h 175"/>
                  <a:gd name="T2" fmla="*/ 11 w 120"/>
                  <a:gd name="T3" fmla="*/ 60 h 175"/>
                  <a:gd name="T4" fmla="*/ 60 w 120"/>
                  <a:gd name="T5" fmla="*/ 11 h 175"/>
                  <a:gd name="T6" fmla="*/ 60 w 120"/>
                  <a:gd name="T7" fmla="*/ 11 h 175"/>
                  <a:gd name="T8" fmla="*/ 109 w 120"/>
                  <a:gd name="T9" fmla="*/ 60 h 175"/>
                  <a:gd name="T10" fmla="*/ 60 w 120"/>
                  <a:gd name="T11" fmla="*/ 158 h 175"/>
                  <a:gd name="T12" fmla="*/ 60 w 120"/>
                  <a:gd name="T13" fmla="*/ 0 h 175"/>
                  <a:gd name="T14" fmla="*/ 60 w 120"/>
                  <a:gd name="T15" fmla="*/ 0 h 175"/>
                  <a:gd name="T16" fmla="*/ 0 w 120"/>
                  <a:gd name="T17" fmla="*/ 60 h 175"/>
                  <a:gd name="T18" fmla="*/ 56 w 120"/>
                  <a:gd name="T19" fmla="*/ 170 h 175"/>
                  <a:gd name="T20" fmla="*/ 60 w 120"/>
                  <a:gd name="T21" fmla="*/ 175 h 175"/>
                  <a:gd name="T22" fmla="*/ 64 w 120"/>
                  <a:gd name="T23" fmla="*/ 170 h 175"/>
                  <a:gd name="T24" fmla="*/ 120 w 120"/>
                  <a:gd name="T25" fmla="*/ 60 h 175"/>
                  <a:gd name="T26" fmla="*/ 60 w 120"/>
                  <a:gd name="T27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75">
                    <a:moveTo>
                      <a:pt x="60" y="158"/>
                    </a:moveTo>
                    <a:cubicBezTo>
                      <a:pt x="48" y="141"/>
                      <a:pt x="11" y="89"/>
                      <a:pt x="11" y="60"/>
                    </a:cubicBezTo>
                    <a:cubicBezTo>
                      <a:pt x="11" y="32"/>
                      <a:pt x="32" y="11"/>
                      <a:pt x="60" y="11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88" y="11"/>
                      <a:pt x="109" y="32"/>
                      <a:pt x="109" y="60"/>
                    </a:cubicBezTo>
                    <a:cubicBezTo>
                      <a:pt x="109" y="89"/>
                      <a:pt x="73" y="141"/>
                      <a:pt x="60" y="158"/>
                    </a:cubicBezTo>
                    <a:moveTo>
                      <a:pt x="6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6" y="0"/>
                      <a:pt x="0" y="27"/>
                      <a:pt x="0" y="60"/>
                    </a:cubicBezTo>
                    <a:cubicBezTo>
                      <a:pt x="0" y="98"/>
                      <a:pt x="54" y="167"/>
                      <a:pt x="56" y="170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67" y="167"/>
                      <a:pt x="120" y="98"/>
                      <a:pt x="120" y="60"/>
                    </a:cubicBezTo>
                    <a:cubicBezTo>
                      <a:pt x="120" y="27"/>
                      <a:pt x="94" y="0"/>
                      <a:pt x="60" y="0"/>
                    </a:cubicBezTo>
                  </a:path>
                </a:pathLst>
              </a:custGeom>
              <a:solidFill>
                <a:srgbClr val="005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2E82D692-B95C-9849-A95E-C401C3F1B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5" y="2413"/>
                <a:ext cx="104" cy="101"/>
              </a:xfrm>
              <a:custGeom>
                <a:avLst/>
                <a:gdLst>
                  <a:gd name="T0" fmla="*/ 29 w 58"/>
                  <a:gd name="T1" fmla="*/ 46 h 57"/>
                  <a:gd name="T2" fmla="*/ 11 w 58"/>
                  <a:gd name="T3" fmla="*/ 28 h 57"/>
                  <a:gd name="T4" fmla="*/ 29 w 58"/>
                  <a:gd name="T5" fmla="*/ 10 h 57"/>
                  <a:gd name="T6" fmla="*/ 47 w 58"/>
                  <a:gd name="T7" fmla="*/ 28 h 57"/>
                  <a:gd name="T8" fmla="*/ 29 w 58"/>
                  <a:gd name="T9" fmla="*/ 46 h 57"/>
                  <a:gd name="T10" fmla="*/ 29 w 58"/>
                  <a:gd name="T11" fmla="*/ 0 h 57"/>
                  <a:gd name="T12" fmla="*/ 0 w 58"/>
                  <a:gd name="T13" fmla="*/ 28 h 57"/>
                  <a:gd name="T14" fmla="*/ 29 w 58"/>
                  <a:gd name="T15" fmla="*/ 57 h 57"/>
                  <a:gd name="T16" fmla="*/ 58 w 58"/>
                  <a:gd name="T17" fmla="*/ 28 h 57"/>
                  <a:gd name="T18" fmla="*/ 29 w 58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7">
                    <a:moveTo>
                      <a:pt x="29" y="46"/>
                    </a:moveTo>
                    <a:cubicBezTo>
                      <a:pt x="19" y="46"/>
                      <a:pt x="11" y="38"/>
                      <a:pt x="11" y="28"/>
                    </a:cubicBezTo>
                    <a:cubicBezTo>
                      <a:pt x="11" y="18"/>
                      <a:pt x="19" y="10"/>
                      <a:pt x="29" y="10"/>
                    </a:cubicBezTo>
                    <a:cubicBezTo>
                      <a:pt x="39" y="10"/>
                      <a:pt x="47" y="18"/>
                      <a:pt x="47" y="28"/>
                    </a:cubicBezTo>
                    <a:cubicBezTo>
                      <a:pt x="47" y="38"/>
                      <a:pt x="39" y="46"/>
                      <a:pt x="29" y="46"/>
                    </a:cubicBezTo>
                    <a:moveTo>
                      <a:pt x="29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ubicBezTo>
                      <a:pt x="45" y="57"/>
                      <a:pt x="58" y="44"/>
                      <a:pt x="58" y="28"/>
                    </a:cubicBezTo>
                    <a:cubicBezTo>
                      <a:pt x="58" y="13"/>
                      <a:pt x="45" y="0"/>
                      <a:pt x="29" y="0"/>
                    </a:cubicBezTo>
                  </a:path>
                </a:pathLst>
              </a:custGeom>
              <a:solidFill>
                <a:srgbClr val="005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FCC73540-F156-474E-9AC0-C766E1C73C18}"/>
              </a:ext>
            </a:extLst>
          </p:cNvPr>
          <p:cNvGrpSpPr/>
          <p:nvPr/>
        </p:nvGrpSpPr>
        <p:grpSpPr>
          <a:xfrm>
            <a:off x="676130" y="2435147"/>
            <a:ext cx="3320270" cy="1327321"/>
            <a:chOff x="266697" y="1643577"/>
            <a:chExt cx="3320270" cy="1327321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80C44CC8-5FA1-5743-909F-E6FB4911EDED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266697" y="1643577"/>
              <a:ext cx="3320270" cy="1327321"/>
            </a:xfrm>
            <a:prstGeom prst="rect">
              <a:avLst/>
            </a:prstGeom>
            <a:solidFill>
              <a:srgbClr val="E0E1E1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94541A74-78A8-D744-ADF3-9D32C6D839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7598" y="1897174"/>
              <a:ext cx="1264886" cy="791164"/>
            </a:xfrm>
            <a:custGeom>
              <a:avLst/>
              <a:gdLst>
                <a:gd name="T0" fmla="*/ 4041 w 4245"/>
                <a:gd name="T1" fmla="*/ 1566 h 2653"/>
                <a:gd name="T2" fmla="*/ 2131 w 4245"/>
                <a:gd name="T3" fmla="*/ 585 h 2653"/>
                <a:gd name="T4" fmla="*/ 221 w 4245"/>
                <a:gd name="T5" fmla="*/ 1566 h 2653"/>
                <a:gd name="T6" fmla="*/ 175 w 4245"/>
                <a:gd name="T7" fmla="*/ 1619 h 2653"/>
                <a:gd name="T8" fmla="*/ 221 w 4245"/>
                <a:gd name="T9" fmla="*/ 1672 h 2653"/>
                <a:gd name="T10" fmla="*/ 2131 w 4245"/>
                <a:gd name="T11" fmla="*/ 2653 h 2653"/>
                <a:gd name="T12" fmla="*/ 4041 w 4245"/>
                <a:gd name="T13" fmla="*/ 1672 h 2653"/>
                <a:gd name="T14" fmla="*/ 4087 w 4245"/>
                <a:gd name="T15" fmla="*/ 1619 h 2653"/>
                <a:gd name="T16" fmla="*/ 4041 w 4245"/>
                <a:gd name="T17" fmla="*/ 1566 h 2653"/>
                <a:gd name="T18" fmla="*/ 2126 w 4245"/>
                <a:gd name="T19" fmla="*/ 2332 h 2653"/>
                <a:gd name="T20" fmla="*/ 1413 w 4245"/>
                <a:gd name="T21" fmla="*/ 1619 h 2653"/>
                <a:gd name="T22" fmla="*/ 2126 w 4245"/>
                <a:gd name="T23" fmla="*/ 905 h 2653"/>
                <a:gd name="T24" fmla="*/ 2840 w 4245"/>
                <a:gd name="T25" fmla="*/ 1619 h 2653"/>
                <a:gd name="T26" fmla="*/ 2126 w 4245"/>
                <a:gd name="T27" fmla="*/ 2332 h 2653"/>
                <a:gd name="T28" fmla="*/ 89 w 4245"/>
                <a:gd name="T29" fmla="*/ 1115 h 2653"/>
                <a:gd name="T30" fmla="*/ 33 w 4245"/>
                <a:gd name="T31" fmla="*/ 1092 h 2653"/>
                <a:gd name="T32" fmla="*/ 31 w 4245"/>
                <a:gd name="T33" fmla="*/ 978 h 2653"/>
                <a:gd name="T34" fmla="*/ 2123 w 4245"/>
                <a:gd name="T35" fmla="*/ 0 h 2653"/>
                <a:gd name="T36" fmla="*/ 4215 w 4245"/>
                <a:gd name="T37" fmla="*/ 978 h 2653"/>
                <a:gd name="T38" fmla="*/ 4212 w 4245"/>
                <a:gd name="T39" fmla="*/ 1092 h 2653"/>
                <a:gd name="T40" fmla="*/ 4098 w 4245"/>
                <a:gd name="T41" fmla="*/ 1090 h 2653"/>
                <a:gd name="T42" fmla="*/ 2123 w 4245"/>
                <a:gd name="T43" fmla="*/ 161 h 2653"/>
                <a:gd name="T44" fmla="*/ 147 w 4245"/>
                <a:gd name="T45" fmla="*/ 1090 h 2653"/>
                <a:gd name="T46" fmla="*/ 89 w 4245"/>
                <a:gd name="T47" fmla="*/ 1115 h 2653"/>
                <a:gd name="T48" fmla="*/ 2126 w 4245"/>
                <a:gd name="T49" fmla="*/ 1904 h 2653"/>
                <a:gd name="T50" fmla="*/ 1841 w 4245"/>
                <a:gd name="T51" fmla="*/ 1619 h 2653"/>
                <a:gd name="T52" fmla="*/ 2126 w 4245"/>
                <a:gd name="T53" fmla="*/ 1334 h 2653"/>
                <a:gd name="T54" fmla="*/ 2411 w 4245"/>
                <a:gd name="T55" fmla="*/ 1619 h 2653"/>
                <a:gd name="T56" fmla="*/ 2126 w 4245"/>
                <a:gd name="T57" fmla="*/ 1904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45" h="2653">
                  <a:moveTo>
                    <a:pt x="4041" y="1566"/>
                  </a:moveTo>
                  <a:cubicBezTo>
                    <a:pt x="4006" y="1526"/>
                    <a:pt x="3177" y="585"/>
                    <a:pt x="2131" y="585"/>
                  </a:cubicBezTo>
                  <a:cubicBezTo>
                    <a:pt x="1085" y="585"/>
                    <a:pt x="256" y="1526"/>
                    <a:pt x="221" y="1566"/>
                  </a:cubicBezTo>
                  <a:cubicBezTo>
                    <a:pt x="175" y="1619"/>
                    <a:pt x="175" y="1619"/>
                    <a:pt x="175" y="1619"/>
                  </a:cubicBezTo>
                  <a:cubicBezTo>
                    <a:pt x="221" y="1672"/>
                    <a:pt x="221" y="1672"/>
                    <a:pt x="221" y="1672"/>
                  </a:cubicBezTo>
                  <a:cubicBezTo>
                    <a:pt x="256" y="1712"/>
                    <a:pt x="1085" y="2653"/>
                    <a:pt x="2131" y="2653"/>
                  </a:cubicBezTo>
                  <a:cubicBezTo>
                    <a:pt x="3177" y="2653"/>
                    <a:pt x="4006" y="1712"/>
                    <a:pt x="4041" y="1672"/>
                  </a:cubicBezTo>
                  <a:cubicBezTo>
                    <a:pt x="4087" y="1619"/>
                    <a:pt x="4087" y="1619"/>
                    <a:pt x="4087" y="1619"/>
                  </a:cubicBezTo>
                  <a:lnTo>
                    <a:pt x="4041" y="1566"/>
                  </a:lnTo>
                  <a:close/>
                  <a:moveTo>
                    <a:pt x="2126" y="2332"/>
                  </a:moveTo>
                  <a:cubicBezTo>
                    <a:pt x="1732" y="2332"/>
                    <a:pt x="1413" y="2013"/>
                    <a:pt x="1413" y="1619"/>
                  </a:cubicBezTo>
                  <a:cubicBezTo>
                    <a:pt x="1413" y="1225"/>
                    <a:pt x="1732" y="905"/>
                    <a:pt x="2126" y="905"/>
                  </a:cubicBezTo>
                  <a:cubicBezTo>
                    <a:pt x="2520" y="905"/>
                    <a:pt x="2840" y="1225"/>
                    <a:pt x="2840" y="1619"/>
                  </a:cubicBezTo>
                  <a:cubicBezTo>
                    <a:pt x="2840" y="2013"/>
                    <a:pt x="2520" y="2332"/>
                    <a:pt x="2126" y="2332"/>
                  </a:cubicBezTo>
                  <a:close/>
                  <a:moveTo>
                    <a:pt x="89" y="1115"/>
                  </a:moveTo>
                  <a:cubicBezTo>
                    <a:pt x="69" y="1115"/>
                    <a:pt x="49" y="1107"/>
                    <a:pt x="33" y="1092"/>
                  </a:cubicBezTo>
                  <a:cubicBezTo>
                    <a:pt x="1" y="1062"/>
                    <a:pt x="0" y="1011"/>
                    <a:pt x="31" y="978"/>
                  </a:cubicBezTo>
                  <a:cubicBezTo>
                    <a:pt x="69" y="938"/>
                    <a:pt x="978" y="0"/>
                    <a:pt x="2123" y="0"/>
                  </a:cubicBezTo>
                  <a:cubicBezTo>
                    <a:pt x="3267" y="0"/>
                    <a:pt x="4176" y="938"/>
                    <a:pt x="4215" y="978"/>
                  </a:cubicBezTo>
                  <a:cubicBezTo>
                    <a:pt x="4245" y="1011"/>
                    <a:pt x="4244" y="1062"/>
                    <a:pt x="4212" y="1092"/>
                  </a:cubicBezTo>
                  <a:cubicBezTo>
                    <a:pt x="4180" y="1123"/>
                    <a:pt x="4129" y="1122"/>
                    <a:pt x="4098" y="1090"/>
                  </a:cubicBezTo>
                  <a:cubicBezTo>
                    <a:pt x="4089" y="1080"/>
                    <a:pt x="3197" y="161"/>
                    <a:pt x="2123" y="161"/>
                  </a:cubicBezTo>
                  <a:cubicBezTo>
                    <a:pt x="1046" y="161"/>
                    <a:pt x="156" y="1080"/>
                    <a:pt x="147" y="1090"/>
                  </a:cubicBezTo>
                  <a:cubicBezTo>
                    <a:pt x="131" y="1106"/>
                    <a:pt x="110" y="1115"/>
                    <a:pt x="89" y="1115"/>
                  </a:cubicBezTo>
                  <a:close/>
                  <a:moveTo>
                    <a:pt x="2126" y="1904"/>
                  </a:moveTo>
                  <a:cubicBezTo>
                    <a:pt x="1969" y="1904"/>
                    <a:pt x="1841" y="1776"/>
                    <a:pt x="1841" y="1619"/>
                  </a:cubicBezTo>
                  <a:cubicBezTo>
                    <a:pt x="1841" y="1461"/>
                    <a:pt x="1969" y="1334"/>
                    <a:pt x="2126" y="1334"/>
                  </a:cubicBezTo>
                  <a:cubicBezTo>
                    <a:pt x="2284" y="1334"/>
                    <a:pt x="2411" y="1461"/>
                    <a:pt x="2411" y="1619"/>
                  </a:cubicBezTo>
                  <a:cubicBezTo>
                    <a:pt x="2411" y="1776"/>
                    <a:pt x="2284" y="1904"/>
                    <a:pt x="2126" y="1904"/>
                  </a:cubicBezTo>
                </a:path>
              </a:pathLst>
            </a:custGeom>
            <a:solidFill>
              <a:srgbClr val="08427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879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driving is a complex challenge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AD requires a multifaceted development process incorporating a variety of software tools</a:t>
            </a:r>
          </a:p>
          <a:p>
            <a:endParaRPr lang="en-US" sz="2000" dirty="0"/>
          </a:p>
          <a:p>
            <a:r>
              <a:rPr lang="en-US" sz="2000" dirty="0"/>
              <a:t>But none of these tools were ever designed to work together</a:t>
            </a:r>
          </a:p>
          <a:p>
            <a:endParaRPr lang="en-US" sz="2000" dirty="0"/>
          </a:p>
          <a:p>
            <a:r>
              <a:rPr lang="en-US" sz="2000" dirty="0"/>
              <a:t>This costs the industry all time and money</a:t>
            </a:r>
          </a:p>
          <a:p>
            <a:endParaRPr lang="en-US" sz="2000" dirty="0"/>
          </a:p>
          <a:p>
            <a:r>
              <a:rPr lang="en-US" sz="2000" dirty="0"/>
              <a:t>We oppose this by creating the leading automated driving ecosystem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 err="1"/>
              <a:t>OpenADx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Thereby, we leverage open collaboration and open source to</a:t>
            </a:r>
          </a:p>
          <a:p>
            <a:pPr marL="881063" lvl="3" indent="-342900">
              <a:buFont typeface="Arial" charset="0"/>
              <a:buChar char="•"/>
            </a:pPr>
            <a:r>
              <a:rPr lang="en-US" sz="2000" dirty="0"/>
              <a:t>Accelerate time to market</a:t>
            </a:r>
          </a:p>
          <a:p>
            <a:pPr marL="881063" lvl="3" indent="-342900">
              <a:buFont typeface="Arial" charset="0"/>
              <a:buChar char="•"/>
            </a:pPr>
            <a:r>
              <a:rPr lang="en-US" sz="2000" dirty="0"/>
              <a:t>Increase efficiency</a:t>
            </a:r>
          </a:p>
          <a:p>
            <a:pPr marL="881063" lvl="3" indent="-342900">
              <a:buFont typeface="Arial" charset="0"/>
              <a:buChar char="•"/>
            </a:pPr>
            <a:r>
              <a:rPr lang="en-US" sz="2000" dirty="0"/>
              <a:t>Focus on customers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11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OpenADx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our approach?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28" y="2552936"/>
            <a:ext cx="3312000" cy="3312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75161" y="1626962"/>
            <a:ext cx="3168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Identify target partners to seed the initiative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58451" y="1765461"/>
            <a:ext cx="3168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Workshops to refine the concept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627228" y="1626962"/>
            <a:ext cx="31680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/>
              <a:t>Establish open source community to attack the problem</a:t>
            </a:r>
          </a:p>
        </p:txBody>
      </p:sp>
      <p:sp>
        <p:nvSpPr>
          <p:cNvPr id="11" name="Rechteck 10"/>
          <p:cNvSpPr/>
          <p:nvPr>
            <p:custDataLst>
              <p:tags r:id="rId1"/>
            </p:custDataLst>
          </p:nvPr>
        </p:nvSpPr>
        <p:spPr>
          <a:xfrm>
            <a:off x="1128542" y="2435629"/>
            <a:ext cx="771279" cy="111632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sz="1000" kern="0" dirty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19" name="Textfeld 18"/>
          <p:cNvSpPr txBox="1"/>
          <p:nvPr>
            <p:custDataLst>
              <p:tags r:id="rId2"/>
            </p:custDataLst>
          </p:nvPr>
        </p:nvSpPr>
        <p:spPr>
          <a:xfrm>
            <a:off x="1233277" y="3090009"/>
            <a:ext cx="515539" cy="1722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556"/>
              </a:spcBef>
            </a:pPr>
            <a:r>
              <a:rPr sz="1000" b="1" kern="0" dirty="0">
                <a:solidFill>
                  <a:srgbClr val="000000"/>
                </a:solidFill>
              </a:rPr>
              <a:t>OEM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2096507" y="4214609"/>
            <a:ext cx="771279" cy="1116323"/>
            <a:chOff x="5206696" y="1066241"/>
            <a:chExt cx="1368000" cy="1979999"/>
          </a:xfrm>
        </p:grpSpPr>
        <p:sp>
          <p:nvSpPr>
            <p:cNvPr id="26" name="Rechteck 25"/>
            <p:cNvSpPr/>
            <p:nvPr>
              <p:custDataLst>
                <p:tags r:id="rId13"/>
              </p:custDataLst>
            </p:nvPr>
          </p:nvSpPr>
          <p:spPr>
            <a:xfrm>
              <a:off x="5206696" y="1066241"/>
              <a:ext cx="1368000" cy="197999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sz="1000" kern="0" dirty="0">
                <a:solidFill>
                  <a:srgbClr val="000000"/>
                </a:solidFill>
                <a:latin typeface="Bosch Office Sans"/>
              </a:endParaRPr>
            </a:p>
          </p:txBody>
        </p:sp>
        <p:sp>
          <p:nvSpPr>
            <p:cNvPr id="28" name="Textfeld 27"/>
            <p:cNvSpPr txBox="1"/>
            <p:nvPr>
              <p:custDataLst>
                <p:tags r:id="rId14"/>
              </p:custDataLst>
            </p:nvPr>
          </p:nvSpPr>
          <p:spPr>
            <a:xfrm>
              <a:off x="5268195" y="2443524"/>
              <a:ext cx="1224000" cy="5608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sz="1000" b="1" kern="0" dirty="0">
                  <a:solidFill>
                    <a:srgbClr val="000000"/>
                  </a:solidFill>
                </a:rPr>
                <a:t>Non-Profit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966807" y="4105182"/>
            <a:ext cx="782009" cy="1116323"/>
            <a:chOff x="7052496" y="1063986"/>
            <a:chExt cx="1387032" cy="1980001"/>
          </a:xfrm>
        </p:grpSpPr>
        <p:sp>
          <p:nvSpPr>
            <p:cNvPr id="30" name="Rechteck 29"/>
            <p:cNvSpPr/>
            <p:nvPr>
              <p:custDataLst>
                <p:tags r:id="rId11"/>
              </p:custDataLst>
            </p:nvPr>
          </p:nvSpPr>
          <p:spPr>
            <a:xfrm>
              <a:off x="7052496" y="1063986"/>
              <a:ext cx="1368000" cy="19800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sz="1000" kern="0" dirty="0">
                <a:solidFill>
                  <a:srgbClr val="000000"/>
                </a:solidFill>
                <a:latin typeface="Bosch Office Sans"/>
              </a:endParaRPr>
            </a:p>
          </p:txBody>
        </p:sp>
        <p:sp>
          <p:nvSpPr>
            <p:cNvPr id="32" name="Textfeld 31"/>
            <p:cNvSpPr txBox="1"/>
            <p:nvPr>
              <p:custDataLst>
                <p:tags r:id="rId12"/>
              </p:custDataLst>
            </p:nvPr>
          </p:nvSpPr>
          <p:spPr>
            <a:xfrm>
              <a:off x="7090812" y="2236877"/>
              <a:ext cx="1348716" cy="3085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Bef>
                  <a:spcPts val="556"/>
                </a:spcBef>
              </a:pPr>
              <a:r>
                <a:rPr sz="1000" b="1" kern="0" dirty="0">
                  <a:solidFill>
                    <a:srgbClr val="000000"/>
                  </a:solidFill>
                </a:rPr>
                <a:t>Engineering Service Providers</a:t>
              </a:r>
            </a:p>
          </p:txBody>
        </p:sp>
      </p:grpSp>
      <p:sp>
        <p:nvSpPr>
          <p:cNvPr id="34" name="Rechteck 33"/>
          <p:cNvSpPr/>
          <p:nvPr>
            <p:custDataLst>
              <p:tags r:id="rId3"/>
            </p:custDataLst>
          </p:nvPr>
        </p:nvSpPr>
        <p:spPr>
          <a:xfrm>
            <a:off x="2770669" y="3443478"/>
            <a:ext cx="771279" cy="111632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sz="1000" kern="0" dirty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37" name="Textfeld 36"/>
          <p:cNvSpPr txBox="1"/>
          <p:nvPr>
            <p:custDataLst>
              <p:tags r:id="rId4"/>
            </p:custDataLst>
          </p:nvPr>
        </p:nvSpPr>
        <p:spPr>
          <a:xfrm>
            <a:off x="2739256" y="4126805"/>
            <a:ext cx="791576" cy="405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sz="1000" b="1" kern="0" dirty="0">
                <a:solidFill>
                  <a:srgbClr val="000000"/>
                </a:solidFill>
              </a:rPr>
              <a:t>IT / Tech. Companies</a:t>
            </a:r>
          </a:p>
        </p:txBody>
      </p:sp>
      <p:grpSp>
        <p:nvGrpSpPr>
          <p:cNvPr id="38" name="Gruppieren 37"/>
          <p:cNvGrpSpPr/>
          <p:nvPr/>
        </p:nvGrpSpPr>
        <p:grpSpPr>
          <a:xfrm>
            <a:off x="2759939" y="4874614"/>
            <a:ext cx="791576" cy="1116322"/>
            <a:chOff x="8900600" y="1060979"/>
            <a:chExt cx="1404000" cy="1979999"/>
          </a:xfrm>
        </p:grpSpPr>
        <p:sp>
          <p:nvSpPr>
            <p:cNvPr id="39" name="Rechteck 38"/>
            <p:cNvSpPr/>
            <p:nvPr>
              <p:custDataLst>
                <p:tags r:id="rId9"/>
              </p:custDataLst>
            </p:nvPr>
          </p:nvSpPr>
          <p:spPr>
            <a:xfrm>
              <a:off x="8919632" y="1060979"/>
              <a:ext cx="1368000" cy="197999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sz="1000" kern="0" dirty="0">
                <a:solidFill>
                  <a:srgbClr val="000000"/>
                </a:solidFill>
                <a:latin typeface="Bosch Office Sans"/>
              </a:endParaRPr>
            </a:p>
          </p:txBody>
        </p:sp>
        <p:sp>
          <p:nvSpPr>
            <p:cNvPr id="41" name="Textfeld 40"/>
            <p:cNvSpPr txBox="1"/>
            <p:nvPr>
              <p:custDataLst>
                <p:tags r:id="rId10"/>
              </p:custDataLst>
            </p:nvPr>
          </p:nvSpPr>
          <p:spPr>
            <a:xfrm>
              <a:off x="8900600" y="2236877"/>
              <a:ext cx="1404000" cy="720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sz="1000" b="1" kern="0" dirty="0">
                  <a:solidFill>
                    <a:srgbClr val="000000"/>
                  </a:solidFill>
                </a:rPr>
                <a:t>OSS </a:t>
              </a:r>
            </a:p>
            <a:p>
              <a:pPr algn="ctr"/>
              <a:r>
                <a:rPr sz="1000" b="1" kern="0" dirty="0">
                  <a:solidFill>
                    <a:srgbClr val="000000"/>
                  </a:solidFill>
                </a:rPr>
                <a:t>Foundations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1609357" y="3266142"/>
            <a:ext cx="771279" cy="1116322"/>
            <a:chOff x="3310190" y="1060981"/>
            <a:chExt cx="1368000" cy="1980002"/>
          </a:xfrm>
        </p:grpSpPr>
        <p:sp>
          <p:nvSpPr>
            <p:cNvPr id="43" name="Rechteck 42"/>
            <p:cNvSpPr/>
            <p:nvPr>
              <p:custDataLst>
                <p:tags r:id="rId7"/>
              </p:custDataLst>
            </p:nvPr>
          </p:nvSpPr>
          <p:spPr>
            <a:xfrm>
              <a:off x="3310190" y="1060981"/>
              <a:ext cx="1368000" cy="198000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sz="1000" kern="0" dirty="0">
                <a:solidFill>
                  <a:srgbClr val="000000"/>
                </a:solidFill>
                <a:latin typeface="Bosch Office Sans"/>
              </a:endParaRPr>
            </a:p>
          </p:txBody>
        </p:sp>
        <p:sp>
          <p:nvSpPr>
            <p:cNvPr id="45" name="Textfeld 44"/>
            <p:cNvSpPr txBox="1"/>
            <p:nvPr>
              <p:custDataLst>
                <p:tags r:id="rId8"/>
              </p:custDataLst>
            </p:nvPr>
          </p:nvSpPr>
          <p:spPr>
            <a:xfrm>
              <a:off x="3513738" y="2236877"/>
              <a:ext cx="914400" cy="3055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spcBef>
                  <a:spcPts val="556"/>
                </a:spcBef>
              </a:pPr>
              <a:r>
                <a:rPr sz="1000" b="1" kern="0" dirty="0">
                  <a:solidFill>
                    <a:srgbClr val="000000"/>
                  </a:solidFill>
                </a:rPr>
                <a:t>Automotive </a:t>
              </a:r>
            </a:p>
            <a:p>
              <a:pPr algn="ctr">
                <a:spcBef>
                  <a:spcPts val="556"/>
                </a:spcBef>
              </a:pPr>
              <a:r>
                <a:rPr sz="1000" b="1" kern="0" dirty="0">
                  <a:solidFill>
                    <a:srgbClr val="000000"/>
                  </a:solidFill>
                </a:rPr>
                <a:t>Tier 1</a:t>
              </a:r>
            </a:p>
          </p:txBody>
        </p:sp>
      </p:grpSp>
      <p:sp>
        <p:nvSpPr>
          <p:cNvPr id="21" name="Rechteck 20"/>
          <p:cNvSpPr/>
          <p:nvPr>
            <p:custDataLst>
              <p:tags r:id="rId5"/>
            </p:custDataLst>
          </p:nvPr>
        </p:nvSpPr>
        <p:spPr>
          <a:xfrm>
            <a:off x="2339954" y="2426936"/>
            <a:ext cx="771279" cy="111632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sz="1000" kern="0" dirty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24" name="Textfeld 23"/>
          <p:cNvSpPr txBox="1"/>
          <p:nvPr>
            <p:custDataLst>
              <p:tags r:id="rId6"/>
            </p:custDataLst>
          </p:nvPr>
        </p:nvSpPr>
        <p:spPr>
          <a:xfrm>
            <a:off x="2454712" y="3089905"/>
            <a:ext cx="515538" cy="172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556"/>
              </a:spcBef>
            </a:pPr>
            <a:r>
              <a:rPr sz="1000" b="1" kern="0" dirty="0">
                <a:solidFill>
                  <a:srgbClr val="000000"/>
                </a:solidFill>
              </a:rPr>
              <a:t>Semi-</a:t>
            </a:r>
          </a:p>
          <a:p>
            <a:pPr algn="ctr">
              <a:spcBef>
                <a:spcPts val="556"/>
              </a:spcBef>
            </a:pPr>
            <a:r>
              <a:rPr sz="1000" b="1" kern="0" dirty="0">
                <a:solidFill>
                  <a:srgbClr val="000000"/>
                </a:solidFill>
              </a:rPr>
              <a:t>conductor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99F5E5-128B-1A42-9460-84A7AF2568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8562" y="2707431"/>
            <a:ext cx="3166349" cy="2358930"/>
          </a:xfrm>
          <a:prstGeom prst="rect">
            <a:avLst/>
          </a:prstGeom>
        </p:spPr>
      </p:pic>
      <p:sp>
        <p:nvSpPr>
          <p:cNvPr id="47" name="Freeform 12">
            <a:extLst>
              <a:ext uri="{FF2B5EF4-FFF2-40B4-BE49-F238E27FC236}">
                <a16:creationId xmlns:a16="http://schemas.microsoft.com/office/drawing/2014/main" id="{A159F423-BCB8-6940-948E-82B699DD1349}"/>
              </a:ext>
            </a:extLst>
          </p:cNvPr>
          <p:cNvSpPr>
            <a:spLocks noEditPoints="1"/>
          </p:cNvSpPr>
          <p:nvPr/>
        </p:nvSpPr>
        <p:spPr bwMode="auto">
          <a:xfrm>
            <a:off x="1214409" y="2559449"/>
            <a:ext cx="456596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3D7FEC1-19C7-9344-BCE7-ED679AE463D4}"/>
              </a:ext>
            </a:extLst>
          </p:cNvPr>
          <p:cNvGrpSpPr/>
          <p:nvPr/>
        </p:nvGrpSpPr>
        <p:grpSpPr>
          <a:xfrm>
            <a:off x="1629617" y="2522883"/>
            <a:ext cx="214070" cy="174911"/>
            <a:chOff x="1252363" y="3749429"/>
            <a:chExt cx="243122" cy="168188"/>
          </a:xfrm>
        </p:grpSpPr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F22E02BB-D78C-304C-B131-17AEEA6BF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2363" y="3749429"/>
              <a:ext cx="243122" cy="168188"/>
            </a:xfrm>
            <a:custGeom>
              <a:avLst/>
              <a:gdLst>
                <a:gd name="T0" fmla="*/ 77 w 77"/>
                <a:gd name="T1" fmla="*/ 16 h 53"/>
                <a:gd name="T2" fmla="*/ 70 w 77"/>
                <a:gd name="T3" fmla="*/ 13 h 53"/>
                <a:gd name="T4" fmla="*/ 68 w 77"/>
                <a:gd name="T5" fmla="*/ 14 h 53"/>
                <a:gd name="T6" fmla="*/ 61 w 77"/>
                <a:gd name="T7" fmla="*/ 3 h 53"/>
                <a:gd name="T8" fmla="*/ 48 w 77"/>
                <a:gd name="T9" fmla="*/ 0 h 53"/>
                <a:gd name="T10" fmla="*/ 39 w 77"/>
                <a:gd name="T11" fmla="*/ 0 h 53"/>
                <a:gd name="T12" fmla="*/ 17 w 77"/>
                <a:gd name="T13" fmla="*/ 3 h 53"/>
                <a:gd name="T14" fmla="*/ 11 w 77"/>
                <a:gd name="T15" fmla="*/ 16 h 53"/>
                <a:gd name="T16" fmla="*/ 7 w 77"/>
                <a:gd name="T17" fmla="*/ 13 h 53"/>
                <a:gd name="T18" fmla="*/ 0 w 77"/>
                <a:gd name="T19" fmla="*/ 16 h 53"/>
                <a:gd name="T20" fmla="*/ 4 w 77"/>
                <a:gd name="T21" fmla="*/ 19 h 53"/>
                <a:gd name="T22" fmla="*/ 1 w 77"/>
                <a:gd name="T23" fmla="*/ 26 h 53"/>
                <a:gd name="T24" fmla="*/ 2 w 77"/>
                <a:gd name="T25" fmla="*/ 48 h 53"/>
                <a:gd name="T26" fmla="*/ 3 w 77"/>
                <a:gd name="T27" fmla="*/ 53 h 53"/>
                <a:gd name="T28" fmla="*/ 9 w 77"/>
                <a:gd name="T29" fmla="*/ 53 h 53"/>
                <a:gd name="T30" fmla="*/ 15 w 77"/>
                <a:gd name="T31" fmla="*/ 53 h 53"/>
                <a:gd name="T32" fmla="*/ 16 w 77"/>
                <a:gd name="T33" fmla="*/ 48 h 53"/>
                <a:gd name="T34" fmla="*/ 62 w 77"/>
                <a:gd name="T35" fmla="*/ 48 h 53"/>
                <a:gd name="T36" fmla="*/ 63 w 77"/>
                <a:gd name="T37" fmla="*/ 53 h 53"/>
                <a:gd name="T38" fmla="*/ 69 w 77"/>
                <a:gd name="T39" fmla="*/ 53 h 53"/>
                <a:gd name="T40" fmla="*/ 75 w 77"/>
                <a:gd name="T41" fmla="*/ 53 h 53"/>
                <a:gd name="T42" fmla="*/ 76 w 77"/>
                <a:gd name="T43" fmla="*/ 48 h 53"/>
                <a:gd name="T44" fmla="*/ 77 w 77"/>
                <a:gd name="T45" fmla="*/ 26 h 53"/>
                <a:gd name="T46" fmla="*/ 74 w 77"/>
                <a:gd name="T47" fmla="*/ 19 h 53"/>
                <a:gd name="T48" fmla="*/ 77 w 77"/>
                <a:gd name="T49" fmla="*/ 16 h 53"/>
                <a:gd name="T50" fmla="*/ 20 w 77"/>
                <a:gd name="T51" fmla="*/ 6 h 53"/>
                <a:gd name="T52" fmla="*/ 39 w 77"/>
                <a:gd name="T53" fmla="*/ 4 h 53"/>
                <a:gd name="T54" fmla="*/ 39 w 77"/>
                <a:gd name="T55" fmla="*/ 4 h 53"/>
                <a:gd name="T56" fmla="*/ 39 w 77"/>
                <a:gd name="T57" fmla="*/ 4 h 53"/>
                <a:gd name="T58" fmla="*/ 59 w 77"/>
                <a:gd name="T59" fmla="*/ 6 h 53"/>
                <a:gd name="T60" fmla="*/ 64 w 77"/>
                <a:gd name="T61" fmla="*/ 16 h 53"/>
                <a:gd name="T62" fmla="*/ 48 w 77"/>
                <a:gd name="T63" fmla="*/ 15 h 53"/>
                <a:gd name="T64" fmla="*/ 38 w 77"/>
                <a:gd name="T65" fmla="*/ 15 h 53"/>
                <a:gd name="T66" fmla="*/ 33 w 77"/>
                <a:gd name="T67" fmla="*/ 15 h 53"/>
                <a:gd name="T68" fmla="*/ 15 w 77"/>
                <a:gd name="T69" fmla="*/ 16 h 53"/>
                <a:gd name="T70" fmla="*/ 20 w 77"/>
                <a:gd name="T71" fmla="*/ 6 h 53"/>
                <a:gd name="T72" fmla="*/ 72 w 77"/>
                <a:gd name="T73" fmla="*/ 44 h 53"/>
                <a:gd name="T74" fmla="*/ 5 w 77"/>
                <a:gd name="T75" fmla="*/ 44 h 53"/>
                <a:gd name="T76" fmla="*/ 5 w 77"/>
                <a:gd name="T77" fmla="*/ 26 h 53"/>
                <a:gd name="T78" fmla="*/ 8 w 77"/>
                <a:gd name="T79" fmla="*/ 21 h 53"/>
                <a:gd name="T80" fmla="*/ 33 w 77"/>
                <a:gd name="T81" fmla="*/ 19 h 53"/>
                <a:gd name="T82" fmla="*/ 38 w 77"/>
                <a:gd name="T83" fmla="*/ 19 h 53"/>
                <a:gd name="T84" fmla="*/ 38 w 77"/>
                <a:gd name="T85" fmla="*/ 19 h 53"/>
                <a:gd name="T86" fmla="*/ 38 w 77"/>
                <a:gd name="T87" fmla="*/ 19 h 53"/>
                <a:gd name="T88" fmla="*/ 48 w 77"/>
                <a:gd name="T89" fmla="*/ 19 h 53"/>
                <a:gd name="T90" fmla="*/ 69 w 77"/>
                <a:gd name="T91" fmla="*/ 20 h 53"/>
                <a:gd name="T92" fmla="*/ 73 w 77"/>
                <a:gd name="T93" fmla="*/ 26 h 53"/>
                <a:gd name="T94" fmla="*/ 72 w 77"/>
                <a:gd name="T95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" h="53">
                  <a:moveTo>
                    <a:pt x="77" y="16"/>
                  </a:moveTo>
                  <a:cubicBezTo>
                    <a:pt x="77" y="14"/>
                    <a:pt x="73" y="13"/>
                    <a:pt x="70" y="13"/>
                  </a:cubicBezTo>
                  <a:cubicBezTo>
                    <a:pt x="69" y="13"/>
                    <a:pt x="68" y="14"/>
                    <a:pt x="68" y="14"/>
                  </a:cubicBezTo>
                  <a:cubicBezTo>
                    <a:pt x="67" y="11"/>
                    <a:pt x="64" y="5"/>
                    <a:pt x="61" y="3"/>
                  </a:cubicBezTo>
                  <a:cubicBezTo>
                    <a:pt x="60" y="2"/>
                    <a:pt x="58" y="1"/>
                    <a:pt x="48" y="0"/>
                  </a:cubicBezTo>
                  <a:cubicBezTo>
                    <a:pt x="44" y="0"/>
                    <a:pt x="40" y="0"/>
                    <a:pt x="39" y="0"/>
                  </a:cubicBezTo>
                  <a:cubicBezTo>
                    <a:pt x="35" y="0"/>
                    <a:pt x="21" y="0"/>
                    <a:pt x="17" y="3"/>
                  </a:cubicBezTo>
                  <a:cubicBezTo>
                    <a:pt x="14" y="6"/>
                    <a:pt x="11" y="12"/>
                    <a:pt x="11" y="16"/>
                  </a:cubicBezTo>
                  <a:cubicBezTo>
                    <a:pt x="11" y="15"/>
                    <a:pt x="10" y="13"/>
                    <a:pt x="7" y="13"/>
                  </a:cubicBezTo>
                  <a:cubicBezTo>
                    <a:pt x="5" y="13"/>
                    <a:pt x="0" y="14"/>
                    <a:pt x="0" y="16"/>
                  </a:cubicBezTo>
                  <a:cubicBezTo>
                    <a:pt x="0" y="18"/>
                    <a:pt x="3" y="19"/>
                    <a:pt x="4" y="19"/>
                  </a:cubicBezTo>
                  <a:cubicBezTo>
                    <a:pt x="2" y="22"/>
                    <a:pt x="1" y="24"/>
                    <a:pt x="1" y="26"/>
                  </a:cubicBezTo>
                  <a:cubicBezTo>
                    <a:pt x="1" y="29"/>
                    <a:pt x="2" y="48"/>
                    <a:pt x="2" y="48"/>
                  </a:cubicBezTo>
                  <a:cubicBezTo>
                    <a:pt x="2" y="48"/>
                    <a:pt x="2" y="52"/>
                    <a:pt x="3" y="53"/>
                  </a:cubicBezTo>
                  <a:cubicBezTo>
                    <a:pt x="4" y="53"/>
                    <a:pt x="7" y="53"/>
                    <a:pt x="9" y="53"/>
                  </a:cubicBezTo>
                  <a:cubicBezTo>
                    <a:pt x="12" y="53"/>
                    <a:pt x="15" y="53"/>
                    <a:pt x="15" y="53"/>
                  </a:cubicBezTo>
                  <a:cubicBezTo>
                    <a:pt x="16" y="52"/>
                    <a:pt x="16" y="48"/>
                    <a:pt x="16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8"/>
                    <a:pt x="62" y="52"/>
                    <a:pt x="63" y="53"/>
                  </a:cubicBezTo>
                  <a:cubicBezTo>
                    <a:pt x="63" y="53"/>
                    <a:pt x="66" y="53"/>
                    <a:pt x="69" y="53"/>
                  </a:cubicBezTo>
                  <a:cubicBezTo>
                    <a:pt x="71" y="53"/>
                    <a:pt x="74" y="53"/>
                    <a:pt x="75" y="53"/>
                  </a:cubicBezTo>
                  <a:cubicBezTo>
                    <a:pt x="76" y="52"/>
                    <a:pt x="76" y="48"/>
                    <a:pt x="76" y="48"/>
                  </a:cubicBezTo>
                  <a:cubicBezTo>
                    <a:pt x="76" y="48"/>
                    <a:pt x="77" y="29"/>
                    <a:pt x="77" y="26"/>
                  </a:cubicBezTo>
                  <a:cubicBezTo>
                    <a:pt x="77" y="25"/>
                    <a:pt x="76" y="22"/>
                    <a:pt x="74" y="19"/>
                  </a:cubicBezTo>
                  <a:cubicBezTo>
                    <a:pt x="75" y="19"/>
                    <a:pt x="77" y="18"/>
                    <a:pt x="77" y="16"/>
                  </a:cubicBezTo>
                  <a:close/>
                  <a:moveTo>
                    <a:pt x="20" y="6"/>
                  </a:moveTo>
                  <a:cubicBezTo>
                    <a:pt x="22" y="5"/>
                    <a:pt x="31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7" y="4"/>
                    <a:pt x="57" y="5"/>
                    <a:pt x="59" y="6"/>
                  </a:cubicBezTo>
                  <a:cubicBezTo>
                    <a:pt x="61" y="8"/>
                    <a:pt x="63" y="13"/>
                    <a:pt x="64" y="16"/>
                  </a:cubicBezTo>
                  <a:cubicBezTo>
                    <a:pt x="59" y="15"/>
                    <a:pt x="53" y="15"/>
                    <a:pt x="48" y="15"/>
                  </a:cubicBezTo>
                  <a:cubicBezTo>
                    <a:pt x="43" y="15"/>
                    <a:pt x="38" y="15"/>
                    <a:pt x="38" y="15"/>
                  </a:cubicBezTo>
                  <a:cubicBezTo>
                    <a:pt x="38" y="15"/>
                    <a:pt x="36" y="15"/>
                    <a:pt x="33" y="15"/>
                  </a:cubicBezTo>
                  <a:cubicBezTo>
                    <a:pt x="29" y="15"/>
                    <a:pt x="21" y="15"/>
                    <a:pt x="15" y="16"/>
                  </a:cubicBezTo>
                  <a:cubicBezTo>
                    <a:pt x="15" y="13"/>
                    <a:pt x="17" y="8"/>
                    <a:pt x="20" y="6"/>
                  </a:cubicBezTo>
                  <a:close/>
                  <a:moveTo>
                    <a:pt x="72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5" y="37"/>
                    <a:pt x="5" y="28"/>
                    <a:pt x="5" y="26"/>
                  </a:cubicBezTo>
                  <a:cubicBezTo>
                    <a:pt x="5" y="25"/>
                    <a:pt x="6" y="23"/>
                    <a:pt x="8" y="21"/>
                  </a:cubicBezTo>
                  <a:cubicBezTo>
                    <a:pt x="10" y="20"/>
                    <a:pt x="17" y="19"/>
                    <a:pt x="33" y="19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43" y="19"/>
                    <a:pt x="48" y="19"/>
                  </a:cubicBezTo>
                  <a:cubicBezTo>
                    <a:pt x="65" y="19"/>
                    <a:pt x="69" y="20"/>
                    <a:pt x="69" y="20"/>
                  </a:cubicBezTo>
                  <a:cubicBezTo>
                    <a:pt x="72" y="22"/>
                    <a:pt x="73" y="25"/>
                    <a:pt x="73" y="26"/>
                  </a:cubicBezTo>
                  <a:cubicBezTo>
                    <a:pt x="73" y="28"/>
                    <a:pt x="73" y="38"/>
                    <a:pt x="72" y="44"/>
                  </a:cubicBezTo>
                  <a:close/>
                </a:path>
              </a:pathLst>
            </a:custGeom>
            <a:solidFill>
              <a:schemeClr val="accent2"/>
            </a:solidFill>
            <a:ln w="19431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208A044D-A247-6E4D-8E82-F780B3F73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670" y="3834356"/>
              <a:ext cx="34970" cy="13321"/>
            </a:xfrm>
            <a:custGeom>
              <a:avLst/>
              <a:gdLst>
                <a:gd name="T0" fmla="*/ 9 w 11"/>
                <a:gd name="T1" fmla="*/ 0 h 4"/>
                <a:gd name="T2" fmla="*/ 2 w 11"/>
                <a:gd name="T3" fmla="*/ 0 h 4"/>
                <a:gd name="T4" fmla="*/ 0 w 11"/>
                <a:gd name="T5" fmla="*/ 2 h 4"/>
                <a:gd name="T6" fmla="*/ 2 w 11"/>
                <a:gd name="T7" fmla="*/ 4 h 4"/>
                <a:gd name="T8" fmla="*/ 9 w 11"/>
                <a:gd name="T9" fmla="*/ 4 h 4"/>
                <a:gd name="T10" fmla="*/ 11 w 11"/>
                <a:gd name="T11" fmla="*/ 2 h 4"/>
                <a:gd name="T12" fmla="*/ 9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 w="19431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5C775BE2-FCA4-6047-900D-9EBB5489B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537" y="3834356"/>
              <a:ext cx="34970" cy="13321"/>
            </a:xfrm>
            <a:custGeom>
              <a:avLst/>
              <a:gdLst>
                <a:gd name="T0" fmla="*/ 9 w 11"/>
                <a:gd name="T1" fmla="*/ 0 h 4"/>
                <a:gd name="T2" fmla="*/ 2 w 11"/>
                <a:gd name="T3" fmla="*/ 0 h 4"/>
                <a:gd name="T4" fmla="*/ 0 w 11"/>
                <a:gd name="T5" fmla="*/ 2 h 4"/>
                <a:gd name="T6" fmla="*/ 2 w 11"/>
                <a:gd name="T7" fmla="*/ 4 h 4"/>
                <a:gd name="T8" fmla="*/ 9 w 11"/>
                <a:gd name="T9" fmla="*/ 4 h 4"/>
                <a:gd name="T10" fmla="*/ 11 w 11"/>
                <a:gd name="T11" fmla="*/ 2 h 4"/>
                <a:gd name="T12" fmla="*/ 9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 w="19431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Freeform 12">
            <a:extLst>
              <a:ext uri="{FF2B5EF4-FFF2-40B4-BE49-F238E27FC236}">
                <a16:creationId xmlns:a16="http://schemas.microsoft.com/office/drawing/2014/main" id="{BD24C7D1-D38F-AD4D-B31B-49D689B65AA6}"/>
              </a:ext>
            </a:extLst>
          </p:cNvPr>
          <p:cNvSpPr>
            <a:spLocks noEditPoints="1"/>
          </p:cNvSpPr>
          <p:nvPr/>
        </p:nvSpPr>
        <p:spPr bwMode="auto">
          <a:xfrm>
            <a:off x="2440559" y="2547269"/>
            <a:ext cx="435889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id="{CF090CEB-141C-4949-BB3D-A0DE012918BE}"/>
              </a:ext>
            </a:extLst>
          </p:cNvPr>
          <p:cNvSpPr>
            <a:spLocks noEditPoints="1"/>
          </p:cNvSpPr>
          <p:nvPr/>
        </p:nvSpPr>
        <p:spPr bwMode="auto">
          <a:xfrm>
            <a:off x="1694056" y="3388002"/>
            <a:ext cx="425832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D3870D54-51C9-604E-9793-1CD8D0954648}"/>
              </a:ext>
            </a:extLst>
          </p:cNvPr>
          <p:cNvSpPr>
            <a:spLocks noEditPoints="1"/>
          </p:cNvSpPr>
          <p:nvPr/>
        </p:nvSpPr>
        <p:spPr bwMode="auto">
          <a:xfrm>
            <a:off x="2814701" y="3607247"/>
            <a:ext cx="434504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28EA1535-25CA-6145-9040-A5B55F0F7D8C}"/>
              </a:ext>
            </a:extLst>
          </p:cNvPr>
          <p:cNvSpPr>
            <a:spLocks noEditPoints="1"/>
          </p:cNvSpPr>
          <p:nvPr/>
        </p:nvSpPr>
        <p:spPr bwMode="auto">
          <a:xfrm>
            <a:off x="988410" y="4235897"/>
            <a:ext cx="432907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9322EDF2-8B3B-7943-81BA-698C1E5E2F8C}"/>
              </a:ext>
            </a:extLst>
          </p:cNvPr>
          <p:cNvSpPr>
            <a:spLocks noEditPoints="1"/>
          </p:cNvSpPr>
          <p:nvPr/>
        </p:nvSpPr>
        <p:spPr bwMode="auto">
          <a:xfrm>
            <a:off x="2119888" y="4424678"/>
            <a:ext cx="436557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2">
            <a:extLst>
              <a:ext uri="{FF2B5EF4-FFF2-40B4-BE49-F238E27FC236}">
                <a16:creationId xmlns:a16="http://schemas.microsoft.com/office/drawing/2014/main" id="{FAD8BA71-2BBB-4A4B-B476-570EF0E181E5}"/>
              </a:ext>
            </a:extLst>
          </p:cNvPr>
          <p:cNvSpPr>
            <a:spLocks noEditPoints="1"/>
          </p:cNvSpPr>
          <p:nvPr/>
        </p:nvSpPr>
        <p:spPr bwMode="auto">
          <a:xfrm>
            <a:off x="2832002" y="4991273"/>
            <a:ext cx="407178" cy="498894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C281D5D4-635C-904D-9EE7-E405F4ABED37}"/>
              </a:ext>
            </a:extLst>
          </p:cNvPr>
          <p:cNvGrpSpPr/>
          <p:nvPr/>
        </p:nvGrpSpPr>
        <p:grpSpPr>
          <a:xfrm>
            <a:off x="2098272" y="3383060"/>
            <a:ext cx="189393" cy="196156"/>
            <a:chOff x="3698572" y="3749429"/>
            <a:chExt cx="258110" cy="259775"/>
          </a:xfrm>
        </p:grpSpPr>
        <p:sp>
          <p:nvSpPr>
            <p:cNvPr id="60" name="Oval 62">
              <a:extLst>
                <a:ext uri="{FF2B5EF4-FFF2-40B4-BE49-F238E27FC236}">
                  <a16:creationId xmlns:a16="http://schemas.microsoft.com/office/drawing/2014/main" id="{76F065E8-2A55-FE47-8E17-23930D1A2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572" y="3749429"/>
              <a:ext cx="258110" cy="259775"/>
            </a:xfrm>
            <a:prstGeom prst="ellipse">
              <a:avLst/>
            </a:prstGeom>
            <a:noFill/>
            <a:ln w="26497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444A1443-811C-7843-89C4-95CC76D23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572" y="3834356"/>
              <a:ext cx="258110" cy="161528"/>
            </a:xfrm>
            <a:custGeom>
              <a:avLst/>
              <a:gdLst>
                <a:gd name="T0" fmla="*/ 81 w 82"/>
                <a:gd name="T1" fmla="*/ 7 h 51"/>
                <a:gd name="T2" fmla="*/ 78 w 82"/>
                <a:gd name="T3" fmla="*/ 7 h 51"/>
                <a:gd name="T4" fmla="*/ 49 w 82"/>
                <a:gd name="T5" fmla="*/ 1 h 51"/>
                <a:gd name="T6" fmla="*/ 28 w 82"/>
                <a:gd name="T7" fmla="*/ 1 h 51"/>
                <a:gd name="T8" fmla="*/ 3 w 82"/>
                <a:gd name="T9" fmla="*/ 7 h 51"/>
                <a:gd name="T10" fmla="*/ 2 w 82"/>
                <a:gd name="T11" fmla="*/ 7 h 51"/>
                <a:gd name="T12" fmla="*/ 0 w 82"/>
                <a:gd name="T13" fmla="*/ 7 h 51"/>
                <a:gd name="T14" fmla="*/ 0 w 82"/>
                <a:gd name="T15" fmla="*/ 17 h 51"/>
                <a:gd name="T16" fmla="*/ 9 w 82"/>
                <a:gd name="T17" fmla="*/ 19 h 51"/>
                <a:gd name="T18" fmla="*/ 15 w 82"/>
                <a:gd name="T19" fmla="*/ 23 h 51"/>
                <a:gd name="T20" fmla="*/ 17 w 82"/>
                <a:gd name="T21" fmla="*/ 31 h 51"/>
                <a:gd name="T22" fmla="*/ 11 w 82"/>
                <a:gd name="T23" fmla="*/ 44 h 51"/>
                <a:gd name="T24" fmla="*/ 19 w 82"/>
                <a:gd name="T25" fmla="*/ 49 h 51"/>
                <a:gd name="T26" fmla="*/ 24 w 82"/>
                <a:gd name="T27" fmla="*/ 45 h 51"/>
                <a:gd name="T28" fmla="*/ 38 w 82"/>
                <a:gd name="T29" fmla="*/ 41 h 51"/>
                <a:gd name="T30" fmla="*/ 50 w 82"/>
                <a:gd name="T31" fmla="*/ 42 h 51"/>
                <a:gd name="T32" fmla="*/ 61 w 82"/>
                <a:gd name="T33" fmla="*/ 48 h 51"/>
                <a:gd name="T34" fmla="*/ 63 w 82"/>
                <a:gd name="T35" fmla="*/ 51 h 51"/>
                <a:gd name="T36" fmla="*/ 63 w 82"/>
                <a:gd name="T37" fmla="*/ 51 h 51"/>
                <a:gd name="T38" fmla="*/ 64 w 82"/>
                <a:gd name="T39" fmla="*/ 50 h 51"/>
                <a:gd name="T40" fmla="*/ 70 w 82"/>
                <a:gd name="T41" fmla="*/ 45 h 51"/>
                <a:gd name="T42" fmla="*/ 64 w 82"/>
                <a:gd name="T43" fmla="*/ 32 h 51"/>
                <a:gd name="T44" fmla="*/ 72 w 82"/>
                <a:gd name="T45" fmla="*/ 19 h 51"/>
                <a:gd name="T46" fmla="*/ 80 w 82"/>
                <a:gd name="T47" fmla="*/ 17 h 51"/>
                <a:gd name="T48" fmla="*/ 82 w 82"/>
                <a:gd name="T49" fmla="*/ 17 h 51"/>
                <a:gd name="T50" fmla="*/ 81 w 82"/>
                <a:gd name="T51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51">
                  <a:moveTo>
                    <a:pt x="81" y="7"/>
                  </a:moveTo>
                  <a:cubicBezTo>
                    <a:pt x="80" y="7"/>
                    <a:pt x="79" y="7"/>
                    <a:pt x="78" y="7"/>
                  </a:cubicBezTo>
                  <a:cubicBezTo>
                    <a:pt x="69" y="4"/>
                    <a:pt x="59" y="2"/>
                    <a:pt x="49" y="1"/>
                  </a:cubicBezTo>
                  <a:cubicBezTo>
                    <a:pt x="42" y="0"/>
                    <a:pt x="35" y="0"/>
                    <a:pt x="28" y="1"/>
                  </a:cubicBezTo>
                  <a:cubicBezTo>
                    <a:pt x="20" y="3"/>
                    <a:pt x="11" y="5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1" y="6"/>
                    <a:pt x="0" y="17"/>
                    <a:pt x="0" y="17"/>
                  </a:cubicBezTo>
                  <a:cubicBezTo>
                    <a:pt x="3" y="17"/>
                    <a:pt x="6" y="18"/>
                    <a:pt x="9" y="19"/>
                  </a:cubicBezTo>
                  <a:cubicBezTo>
                    <a:pt x="11" y="20"/>
                    <a:pt x="13" y="21"/>
                    <a:pt x="15" y="23"/>
                  </a:cubicBezTo>
                  <a:cubicBezTo>
                    <a:pt x="16" y="26"/>
                    <a:pt x="17" y="28"/>
                    <a:pt x="17" y="31"/>
                  </a:cubicBezTo>
                  <a:cubicBezTo>
                    <a:pt x="16" y="36"/>
                    <a:pt x="14" y="40"/>
                    <a:pt x="11" y="44"/>
                  </a:cubicBezTo>
                  <a:cubicBezTo>
                    <a:pt x="11" y="44"/>
                    <a:pt x="18" y="50"/>
                    <a:pt x="19" y="49"/>
                  </a:cubicBezTo>
                  <a:cubicBezTo>
                    <a:pt x="20" y="48"/>
                    <a:pt x="22" y="46"/>
                    <a:pt x="24" y="45"/>
                  </a:cubicBezTo>
                  <a:cubicBezTo>
                    <a:pt x="28" y="43"/>
                    <a:pt x="33" y="41"/>
                    <a:pt x="38" y="41"/>
                  </a:cubicBezTo>
                  <a:cubicBezTo>
                    <a:pt x="42" y="41"/>
                    <a:pt x="46" y="41"/>
                    <a:pt x="50" y="42"/>
                  </a:cubicBezTo>
                  <a:cubicBezTo>
                    <a:pt x="54" y="43"/>
                    <a:pt x="58" y="45"/>
                    <a:pt x="61" y="48"/>
                  </a:cubicBezTo>
                  <a:cubicBezTo>
                    <a:pt x="62" y="49"/>
                    <a:pt x="62" y="50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4" y="50"/>
                  </a:cubicBezTo>
                  <a:cubicBezTo>
                    <a:pt x="65" y="50"/>
                    <a:pt x="71" y="44"/>
                    <a:pt x="70" y="45"/>
                  </a:cubicBezTo>
                  <a:cubicBezTo>
                    <a:pt x="68" y="41"/>
                    <a:pt x="65" y="36"/>
                    <a:pt x="64" y="32"/>
                  </a:cubicBezTo>
                  <a:cubicBezTo>
                    <a:pt x="64" y="25"/>
                    <a:pt x="66" y="21"/>
                    <a:pt x="72" y="19"/>
                  </a:cubicBezTo>
                  <a:cubicBezTo>
                    <a:pt x="75" y="18"/>
                    <a:pt x="78" y="17"/>
                    <a:pt x="80" y="17"/>
                  </a:cubicBezTo>
                  <a:cubicBezTo>
                    <a:pt x="81" y="17"/>
                    <a:pt x="81" y="17"/>
                    <a:pt x="82" y="17"/>
                  </a:cubicBezTo>
                  <a:cubicBezTo>
                    <a:pt x="82" y="17"/>
                    <a:pt x="81" y="7"/>
                    <a:pt x="81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Freeform 65">
            <a:extLst>
              <a:ext uri="{FF2B5EF4-FFF2-40B4-BE49-F238E27FC236}">
                <a16:creationId xmlns:a16="http://schemas.microsoft.com/office/drawing/2014/main" id="{A3171400-EA9E-0A40-A60B-2D3302EB210E}"/>
              </a:ext>
            </a:extLst>
          </p:cNvPr>
          <p:cNvSpPr>
            <a:spLocks/>
          </p:cNvSpPr>
          <p:nvPr/>
        </p:nvSpPr>
        <p:spPr bwMode="auto">
          <a:xfrm>
            <a:off x="3209614" y="3586583"/>
            <a:ext cx="233131" cy="219036"/>
          </a:xfrm>
          <a:custGeom>
            <a:avLst/>
            <a:gdLst>
              <a:gd name="T0" fmla="*/ 73 w 74"/>
              <a:gd name="T1" fmla="*/ 51 h 75"/>
              <a:gd name="T2" fmla="*/ 64 w 74"/>
              <a:gd name="T3" fmla="*/ 41 h 75"/>
              <a:gd name="T4" fmla="*/ 56 w 74"/>
              <a:gd name="T5" fmla="*/ 10 h 75"/>
              <a:gd name="T6" fmla="*/ 31 w 74"/>
              <a:gd name="T7" fmla="*/ 0 h 75"/>
              <a:gd name="T8" fmla="*/ 29 w 74"/>
              <a:gd name="T9" fmla="*/ 1 h 75"/>
              <a:gd name="T10" fmla="*/ 27 w 74"/>
              <a:gd name="T11" fmla="*/ 3 h 75"/>
              <a:gd name="T12" fmla="*/ 26 w 74"/>
              <a:gd name="T13" fmla="*/ 4 h 75"/>
              <a:gd name="T14" fmla="*/ 27 w 74"/>
              <a:gd name="T15" fmla="*/ 6 h 75"/>
              <a:gd name="T16" fmla="*/ 37 w 74"/>
              <a:gd name="T17" fmla="*/ 16 h 75"/>
              <a:gd name="T18" fmla="*/ 33 w 74"/>
              <a:gd name="T19" fmla="*/ 32 h 75"/>
              <a:gd name="T20" fmla="*/ 17 w 74"/>
              <a:gd name="T21" fmla="*/ 37 h 75"/>
              <a:gd name="T22" fmla="*/ 6 w 74"/>
              <a:gd name="T23" fmla="*/ 26 h 75"/>
              <a:gd name="T24" fmla="*/ 5 w 74"/>
              <a:gd name="T25" fmla="*/ 26 h 75"/>
              <a:gd name="T26" fmla="*/ 4 w 74"/>
              <a:gd name="T27" fmla="*/ 26 h 75"/>
              <a:gd name="T28" fmla="*/ 1 w 74"/>
              <a:gd name="T29" fmla="*/ 29 h 75"/>
              <a:gd name="T30" fmla="*/ 1 w 74"/>
              <a:gd name="T31" fmla="*/ 30 h 75"/>
              <a:gd name="T32" fmla="*/ 10 w 74"/>
              <a:gd name="T33" fmla="*/ 55 h 75"/>
              <a:gd name="T34" fmla="*/ 42 w 74"/>
              <a:gd name="T35" fmla="*/ 63 h 75"/>
              <a:gd name="T36" fmla="*/ 53 w 74"/>
              <a:gd name="T37" fmla="*/ 74 h 75"/>
              <a:gd name="T38" fmla="*/ 54 w 74"/>
              <a:gd name="T39" fmla="*/ 75 h 75"/>
              <a:gd name="T40" fmla="*/ 56 w 74"/>
              <a:gd name="T41" fmla="*/ 74 h 75"/>
              <a:gd name="T42" fmla="*/ 56 w 74"/>
              <a:gd name="T43" fmla="*/ 73 h 75"/>
              <a:gd name="T44" fmla="*/ 56 w 74"/>
              <a:gd name="T45" fmla="*/ 72 h 75"/>
              <a:gd name="T46" fmla="*/ 44 w 74"/>
              <a:gd name="T47" fmla="*/ 60 h 75"/>
              <a:gd name="T48" fmla="*/ 42 w 74"/>
              <a:gd name="T49" fmla="*/ 59 h 75"/>
              <a:gd name="T50" fmla="*/ 13 w 74"/>
              <a:gd name="T51" fmla="*/ 52 h 75"/>
              <a:gd name="T52" fmla="*/ 5 w 74"/>
              <a:gd name="T53" fmla="*/ 31 h 75"/>
              <a:gd name="T54" fmla="*/ 5 w 74"/>
              <a:gd name="T55" fmla="*/ 30 h 75"/>
              <a:gd name="T56" fmla="*/ 15 w 74"/>
              <a:gd name="T57" fmla="*/ 40 h 75"/>
              <a:gd name="T58" fmla="*/ 17 w 74"/>
              <a:gd name="T59" fmla="*/ 41 h 75"/>
              <a:gd name="T60" fmla="*/ 35 w 74"/>
              <a:gd name="T61" fmla="*/ 36 h 75"/>
              <a:gd name="T62" fmla="*/ 36 w 74"/>
              <a:gd name="T63" fmla="*/ 34 h 75"/>
              <a:gd name="T64" fmla="*/ 41 w 74"/>
              <a:gd name="T65" fmla="*/ 16 h 75"/>
              <a:gd name="T66" fmla="*/ 41 w 74"/>
              <a:gd name="T67" fmla="*/ 14 h 75"/>
              <a:gd name="T68" fmla="*/ 31 w 74"/>
              <a:gd name="T69" fmla="*/ 4 h 75"/>
              <a:gd name="T70" fmla="*/ 31 w 74"/>
              <a:gd name="T71" fmla="*/ 4 h 75"/>
              <a:gd name="T72" fmla="*/ 53 w 74"/>
              <a:gd name="T73" fmla="*/ 12 h 75"/>
              <a:gd name="T74" fmla="*/ 60 w 74"/>
              <a:gd name="T75" fmla="*/ 41 h 75"/>
              <a:gd name="T76" fmla="*/ 60 w 74"/>
              <a:gd name="T77" fmla="*/ 43 h 75"/>
              <a:gd name="T78" fmla="*/ 71 w 74"/>
              <a:gd name="T79" fmla="*/ 54 h 75"/>
              <a:gd name="T80" fmla="*/ 73 w 74"/>
              <a:gd name="T81" fmla="*/ 54 h 75"/>
              <a:gd name="T82" fmla="*/ 73 w 74"/>
              <a:gd name="T83" fmla="*/ 5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" h="75">
                <a:moveTo>
                  <a:pt x="73" y="51"/>
                </a:moveTo>
                <a:cubicBezTo>
                  <a:pt x="64" y="41"/>
                  <a:pt x="64" y="41"/>
                  <a:pt x="64" y="41"/>
                </a:cubicBezTo>
                <a:cubicBezTo>
                  <a:pt x="67" y="30"/>
                  <a:pt x="64" y="18"/>
                  <a:pt x="56" y="10"/>
                </a:cubicBezTo>
                <a:cubicBezTo>
                  <a:pt x="49" y="3"/>
                  <a:pt x="40" y="0"/>
                  <a:pt x="31" y="0"/>
                </a:cubicBezTo>
                <a:cubicBezTo>
                  <a:pt x="30" y="0"/>
                  <a:pt x="30" y="1"/>
                  <a:pt x="29" y="1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6" y="4"/>
                  <a:pt x="26" y="4"/>
                </a:cubicBezTo>
                <a:cubicBezTo>
                  <a:pt x="26" y="5"/>
                  <a:pt x="27" y="5"/>
                  <a:pt x="27" y="6"/>
                </a:cubicBezTo>
                <a:cubicBezTo>
                  <a:pt x="37" y="16"/>
                  <a:pt x="37" y="16"/>
                  <a:pt x="37" y="16"/>
                </a:cubicBezTo>
                <a:cubicBezTo>
                  <a:pt x="33" y="32"/>
                  <a:pt x="33" y="32"/>
                  <a:pt x="33" y="32"/>
                </a:cubicBezTo>
                <a:cubicBezTo>
                  <a:pt x="17" y="37"/>
                  <a:pt x="17" y="37"/>
                  <a:pt x="17" y="3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5" y="26"/>
                </a:cubicBezTo>
                <a:cubicBezTo>
                  <a:pt x="5" y="26"/>
                  <a:pt x="4" y="26"/>
                  <a:pt x="4" y="26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30"/>
                </a:cubicBezTo>
                <a:cubicBezTo>
                  <a:pt x="0" y="39"/>
                  <a:pt x="4" y="48"/>
                  <a:pt x="10" y="55"/>
                </a:cubicBezTo>
                <a:cubicBezTo>
                  <a:pt x="19" y="63"/>
                  <a:pt x="31" y="66"/>
                  <a:pt x="42" y="63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74"/>
                  <a:pt x="54" y="75"/>
                  <a:pt x="54" y="75"/>
                </a:cubicBezTo>
                <a:cubicBezTo>
                  <a:pt x="55" y="75"/>
                  <a:pt x="55" y="74"/>
                  <a:pt x="56" y="74"/>
                </a:cubicBezTo>
                <a:cubicBezTo>
                  <a:pt x="56" y="74"/>
                  <a:pt x="56" y="73"/>
                  <a:pt x="56" y="73"/>
                </a:cubicBezTo>
                <a:cubicBezTo>
                  <a:pt x="56" y="72"/>
                  <a:pt x="56" y="72"/>
                  <a:pt x="56" y="72"/>
                </a:cubicBezTo>
                <a:cubicBezTo>
                  <a:pt x="44" y="60"/>
                  <a:pt x="44" y="60"/>
                  <a:pt x="44" y="60"/>
                </a:cubicBezTo>
                <a:cubicBezTo>
                  <a:pt x="43" y="59"/>
                  <a:pt x="43" y="59"/>
                  <a:pt x="42" y="59"/>
                </a:cubicBezTo>
                <a:cubicBezTo>
                  <a:pt x="32" y="63"/>
                  <a:pt x="20" y="60"/>
                  <a:pt x="13" y="52"/>
                </a:cubicBezTo>
                <a:cubicBezTo>
                  <a:pt x="7" y="47"/>
                  <a:pt x="4" y="39"/>
                  <a:pt x="5" y="31"/>
                </a:cubicBezTo>
                <a:cubicBezTo>
                  <a:pt x="5" y="30"/>
                  <a:pt x="5" y="30"/>
                  <a:pt x="5" y="30"/>
                </a:cubicBezTo>
                <a:cubicBezTo>
                  <a:pt x="15" y="40"/>
                  <a:pt x="15" y="40"/>
                  <a:pt x="15" y="40"/>
                </a:cubicBezTo>
                <a:cubicBezTo>
                  <a:pt x="15" y="41"/>
                  <a:pt x="16" y="41"/>
                  <a:pt x="17" y="41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5"/>
                  <a:pt x="36" y="34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5"/>
                  <a:pt x="41" y="15"/>
                  <a:pt x="41" y="14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9" y="4"/>
                  <a:pt x="47" y="7"/>
                  <a:pt x="53" y="12"/>
                </a:cubicBezTo>
                <a:cubicBezTo>
                  <a:pt x="61" y="20"/>
                  <a:pt x="63" y="31"/>
                  <a:pt x="60" y="41"/>
                </a:cubicBezTo>
                <a:cubicBezTo>
                  <a:pt x="60" y="42"/>
                  <a:pt x="60" y="43"/>
                  <a:pt x="60" y="43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4"/>
                  <a:pt x="73" y="54"/>
                  <a:pt x="73" y="54"/>
                </a:cubicBezTo>
                <a:cubicBezTo>
                  <a:pt x="74" y="53"/>
                  <a:pt x="74" y="52"/>
                  <a:pt x="73" y="51"/>
                </a:cubicBezTo>
                <a:close/>
              </a:path>
            </a:pathLst>
          </a:custGeom>
          <a:solidFill>
            <a:schemeClr val="accent2"/>
          </a:solidFill>
          <a:ln w="12366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31D015C7-F262-7A47-B4A0-45A2DAB5C6BD}"/>
              </a:ext>
            </a:extLst>
          </p:cNvPr>
          <p:cNvGrpSpPr/>
          <p:nvPr/>
        </p:nvGrpSpPr>
        <p:grpSpPr>
          <a:xfrm>
            <a:off x="2887842" y="2540619"/>
            <a:ext cx="163281" cy="168877"/>
            <a:chOff x="8632622" y="3749429"/>
            <a:chExt cx="249783" cy="246454"/>
          </a:xfrm>
        </p:grpSpPr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91C41E11-BF41-484F-893F-2ED75EC81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7435" y="3822699"/>
              <a:ext cx="34970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EDA075ED-747B-EF47-BD26-FE8DE45A0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7435" y="3917617"/>
              <a:ext cx="34970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A693DDC1-5480-8447-AAE2-DC182D6A0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7435" y="3865995"/>
              <a:ext cx="34970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F39F4DEF-3F41-7643-8C13-399AF22E91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2475" y="3749429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A43BBE7D-BBAE-D448-BA0A-CF59150F6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7557" y="3749429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B2710F27-F978-9145-917A-10F200DA6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5849" y="3749429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3">
              <a:extLst>
                <a:ext uri="{FF2B5EF4-FFF2-40B4-BE49-F238E27FC236}">
                  <a16:creationId xmlns:a16="http://schemas.microsoft.com/office/drawing/2014/main" id="{08BE7D3A-82BF-A641-8F7C-85D89A1DE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5849" y="3960913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24">
              <a:extLst>
                <a:ext uri="{FF2B5EF4-FFF2-40B4-BE49-F238E27FC236}">
                  <a16:creationId xmlns:a16="http://schemas.microsoft.com/office/drawing/2014/main" id="{5122B06D-E46A-A14B-99AB-9D46932B2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2475" y="3960913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2F773E07-358C-604C-A0A2-32D050A03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7557" y="3960913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26">
              <a:extLst>
                <a:ext uri="{FF2B5EF4-FFF2-40B4-BE49-F238E27FC236}">
                  <a16:creationId xmlns:a16="http://schemas.microsoft.com/office/drawing/2014/main" id="{0133436C-112A-5D49-A973-22780F1EB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622" y="3822699"/>
              <a:ext cx="38301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7">
              <a:extLst>
                <a:ext uri="{FF2B5EF4-FFF2-40B4-BE49-F238E27FC236}">
                  <a16:creationId xmlns:a16="http://schemas.microsoft.com/office/drawing/2014/main" id="{7AED00AA-9C67-254F-AF5D-F0A0C9A7C6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622" y="3869325"/>
              <a:ext cx="38301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54D9321C-2B53-9346-98B7-C03B0D83A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622" y="3917617"/>
              <a:ext cx="38301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9">
              <a:extLst>
                <a:ext uri="{FF2B5EF4-FFF2-40B4-BE49-F238E27FC236}">
                  <a16:creationId xmlns:a16="http://schemas.microsoft.com/office/drawing/2014/main" id="{F884A624-8A82-8B4A-B328-F25BDC13AD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0931" y="3774407"/>
              <a:ext cx="193165" cy="196496"/>
            </a:xfrm>
            <a:custGeom>
              <a:avLst/>
              <a:gdLst>
                <a:gd name="T0" fmla="*/ 50 w 61"/>
                <a:gd name="T1" fmla="*/ 11 h 62"/>
                <a:gd name="T2" fmla="*/ 50 w 61"/>
                <a:gd name="T3" fmla="*/ 51 h 62"/>
                <a:gd name="T4" fmla="*/ 10 w 61"/>
                <a:gd name="T5" fmla="*/ 51 h 62"/>
                <a:gd name="T6" fmla="*/ 10 w 61"/>
                <a:gd name="T7" fmla="*/ 11 h 62"/>
                <a:gd name="T8" fmla="*/ 50 w 61"/>
                <a:gd name="T9" fmla="*/ 11 h 62"/>
                <a:gd name="T10" fmla="*/ 53 w 61"/>
                <a:gd name="T11" fmla="*/ 0 h 62"/>
                <a:gd name="T12" fmla="*/ 8 w 61"/>
                <a:gd name="T13" fmla="*/ 0 h 62"/>
                <a:gd name="T14" fmla="*/ 0 w 61"/>
                <a:gd name="T15" fmla="*/ 8 h 62"/>
                <a:gd name="T16" fmla="*/ 0 w 61"/>
                <a:gd name="T17" fmla="*/ 54 h 62"/>
                <a:gd name="T18" fmla="*/ 8 w 61"/>
                <a:gd name="T19" fmla="*/ 62 h 62"/>
                <a:gd name="T20" fmla="*/ 53 w 61"/>
                <a:gd name="T21" fmla="*/ 62 h 62"/>
                <a:gd name="T22" fmla="*/ 61 w 61"/>
                <a:gd name="T23" fmla="*/ 54 h 62"/>
                <a:gd name="T24" fmla="*/ 61 w 61"/>
                <a:gd name="T25" fmla="*/ 8 h 62"/>
                <a:gd name="T26" fmla="*/ 53 w 61"/>
                <a:gd name="T2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2">
                  <a:moveTo>
                    <a:pt x="50" y="11"/>
                  </a:moveTo>
                  <a:cubicBezTo>
                    <a:pt x="50" y="51"/>
                    <a:pt x="50" y="51"/>
                    <a:pt x="5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50" y="11"/>
                    <a:pt x="50" y="11"/>
                    <a:pt x="50" y="11"/>
                  </a:cubicBezTo>
                  <a:moveTo>
                    <a:pt x="5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8"/>
                    <a:pt x="3" y="62"/>
                    <a:pt x="8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8" y="62"/>
                    <a:pt x="61" y="58"/>
                    <a:pt x="61" y="5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4"/>
                    <a:pt x="58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" name="Freeform 11">
            <a:extLst>
              <a:ext uri="{FF2B5EF4-FFF2-40B4-BE49-F238E27FC236}">
                <a16:creationId xmlns:a16="http://schemas.microsoft.com/office/drawing/2014/main" id="{619EFA98-FC97-9B4A-90D3-834C0A87FA8C}"/>
              </a:ext>
            </a:extLst>
          </p:cNvPr>
          <p:cNvSpPr>
            <a:spLocks noEditPoints="1"/>
          </p:cNvSpPr>
          <p:nvPr/>
        </p:nvSpPr>
        <p:spPr bwMode="auto">
          <a:xfrm>
            <a:off x="1427653" y="4272470"/>
            <a:ext cx="168255" cy="217372"/>
          </a:xfrm>
          <a:custGeom>
            <a:avLst/>
            <a:gdLst>
              <a:gd name="T0" fmla="*/ 73 w 83"/>
              <a:gd name="T1" fmla="*/ 42 h 85"/>
              <a:gd name="T2" fmla="*/ 72 w 83"/>
              <a:gd name="T3" fmla="*/ 35 h 85"/>
              <a:gd name="T4" fmla="*/ 83 w 83"/>
              <a:gd name="T5" fmla="*/ 29 h 85"/>
              <a:gd name="T6" fmla="*/ 73 w 83"/>
              <a:gd name="T7" fmla="*/ 13 h 85"/>
              <a:gd name="T8" fmla="*/ 63 w 83"/>
              <a:gd name="T9" fmla="*/ 19 h 85"/>
              <a:gd name="T10" fmla="*/ 51 w 83"/>
              <a:gd name="T11" fmla="*/ 12 h 85"/>
              <a:gd name="T12" fmla="*/ 51 w 83"/>
              <a:gd name="T13" fmla="*/ 0 h 85"/>
              <a:gd name="T14" fmla="*/ 32 w 83"/>
              <a:gd name="T15" fmla="*/ 0 h 85"/>
              <a:gd name="T16" fmla="*/ 32 w 83"/>
              <a:gd name="T17" fmla="*/ 12 h 85"/>
              <a:gd name="T18" fmla="*/ 20 w 83"/>
              <a:gd name="T19" fmla="*/ 19 h 85"/>
              <a:gd name="T20" fmla="*/ 9 w 83"/>
              <a:gd name="T21" fmla="*/ 13 h 85"/>
              <a:gd name="T22" fmla="*/ 0 w 83"/>
              <a:gd name="T23" fmla="*/ 29 h 85"/>
              <a:gd name="T24" fmla="*/ 10 w 83"/>
              <a:gd name="T25" fmla="*/ 35 h 85"/>
              <a:gd name="T26" fmla="*/ 9 w 83"/>
              <a:gd name="T27" fmla="*/ 42 h 85"/>
              <a:gd name="T28" fmla="*/ 10 w 83"/>
              <a:gd name="T29" fmla="*/ 50 h 85"/>
              <a:gd name="T30" fmla="*/ 0 w 83"/>
              <a:gd name="T31" fmla="*/ 55 h 85"/>
              <a:gd name="T32" fmla="*/ 9 w 83"/>
              <a:gd name="T33" fmla="*/ 72 h 85"/>
              <a:gd name="T34" fmla="*/ 20 w 83"/>
              <a:gd name="T35" fmla="*/ 66 h 85"/>
              <a:gd name="T36" fmla="*/ 32 w 83"/>
              <a:gd name="T37" fmla="*/ 73 h 85"/>
              <a:gd name="T38" fmla="*/ 32 w 83"/>
              <a:gd name="T39" fmla="*/ 85 h 85"/>
              <a:gd name="T40" fmla="*/ 51 w 83"/>
              <a:gd name="T41" fmla="*/ 85 h 85"/>
              <a:gd name="T42" fmla="*/ 51 w 83"/>
              <a:gd name="T43" fmla="*/ 73 h 85"/>
              <a:gd name="T44" fmla="*/ 63 w 83"/>
              <a:gd name="T45" fmla="*/ 66 h 85"/>
              <a:gd name="T46" fmla="*/ 73 w 83"/>
              <a:gd name="T47" fmla="*/ 72 h 85"/>
              <a:gd name="T48" fmla="*/ 83 w 83"/>
              <a:gd name="T49" fmla="*/ 55 h 85"/>
              <a:gd name="T50" fmla="*/ 72 w 83"/>
              <a:gd name="T51" fmla="*/ 50 h 85"/>
              <a:gd name="T52" fmla="*/ 73 w 83"/>
              <a:gd name="T53" fmla="*/ 42 h 85"/>
              <a:gd name="T54" fmla="*/ 41 w 83"/>
              <a:gd name="T55" fmla="*/ 56 h 85"/>
              <a:gd name="T56" fmla="*/ 28 w 83"/>
              <a:gd name="T57" fmla="*/ 42 h 85"/>
              <a:gd name="T58" fmla="*/ 41 w 83"/>
              <a:gd name="T59" fmla="*/ 29 h 85"/>
              <a:gd name="T60" fmla="*/ 54 w 83"/>
              <a:gd name="T61" fmla="*/ 42 h 85"/>
              <a:gd name="T62" fmla="*/ 41 w 83"/>
              <a:gd name="T63" fmla="*/ 5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3" h="85">
                <a:moveTo>
                  <a:pt x="73" y="42"/>
                </a:moveTo>
                <a:cubicBezTo>
                  <a:pt x="73" y="40"/>
                  <a:pt x="73" y="38"/>
                  <a:pt x="72" y="35"/>
                </a:cubicBezTo>
                <a:cubicBezTo>
                  <a:pt x="83" y="29"/>
                  <a:pt x="83" y="29"/>
                  <a:pt x="83" y="29"/>
                </a:cubicBezTo>
                <a:cubicBezTo>
                  <a:pt x="73" y="13"/>
                  <a:pt x="73" y="13"/>
                  <a:pt x="73" y="13"/>
                </a:cubicBezTo>
                <a:cubicBezTo>
                  <a:pt x="63" y="19"/>
                  <a:pt x="63" y="19"/>
                  <a:pt x="63" y="19"/>
                </a:cubicBezTo>
                <a:cubicBezTo>
                  <a:pt x="59" y="16"/>
                  <a:pt x="55" y="13"/>
                  <a:pt x="51" y="12"/>
                </a:cubicBezTo>
                <a:cubicBezTo>
                  <a:pt x="51" y="0"/>
                  <a:pt x="51" y="0"/>
                  <a:pt x="5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12"/>
                  <a:pt x="32" y="12"/>
                  <a:pt x="32" y="12"/>
                </a:cubicBezTo>
                <a:cubicBezTo>
                  <a:pt x="27" y="13"/>
                  <a:pt x="23" y="16"/>
                  <a:pt x="20" y="19"/>
                </a:cubicBezTo>
                <a:cubicBezTo>
                  <a:pt x="9" y="13"/>
                  <a:pt x="9" y="13"/>
                  <a:pt x="9" y="13"/>
                </a:cubicBezTo>
                <a:cubicBezTo>
                  <a:pt x="0" y="29"/>
                  <a:pt x="0" y="29"/>
                  <a:pt x="0" y="29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8"/>
                  <a:pt x="9" y="40"/>
                  <a:pt x="9" y="42"/>
                </a:cubicBezTo>
                <a:cubicBezTo>
                  <a:pt x="9" y="45"/>
                  <a:pt x="10" y="47"/>
                  <a:pt x="10" y="50"/>
                </a:cubicBezTo>
                <a:cubicBezTo>
                  <a:pt x="0" y="55"/>
                  <a:pt x="0" y="55"/>
                  <a:pt x="0" y="55"/>
                </a:cubicBezTo>
                <a:cubicBezTo>
                  <a:pt x="9" y="72"/>
                  <a:pt x="9" y="72"/>
                  <a:pt x="9" y="72"/>
                </a:cubicBezTo>
                <a:cubicBezTo>
                  <a:pt x="20" y="66"/>
                  <a:pt x="20" y="66"/>
                  <a:pt x="20" y="66"/>
                </a:cubicBezTo>
                <a:cubicBezTo>
                  <a:pt x="23" y="69"/>
                  <a:pt x="27" y="71"/>
                  <a:pt x="32" y="73"/>
                </a:cubicBezTo>
                <a:cubicBezTo>
                  <a:pt x="32" y="85"/>
                  <a:pt x="32" y="85"/>
                  <a:pt x="32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3"/>
                  <a:pt x="51" y="73"/>
                  <a:pt x="51" y="73"/>
                </a:cubicBezTo>
                <a:cubicBezTo>
                  <a:pt x="55" y="71"/>
                  <a:pt x="59" y="69"/>
                  <a:pt x="63" y="66"/>
                </a:cubicBezTo>
                <a:cubicBezTo>
                  <a:pt x="73" y="72"/>
                  <a:pt x="73" y="72"/>
                  <a:pt x="73" y="72"/>
                </a:cubicBezTo>
                <a:cubicBezTo>
                  <a:pt x="83" y="55"/>
                  <a:pt x="83" y="55"/>
                  <a:pt x="83" y="55"/>
                </a:cubicBezTo>
                <a:cubicBezTo>
                  <a:pt x="72" y="50"/>
                  <a:pt x="72" y="50"/>
                  <a:pt x="72" y="50"/>
                </a:cubicBezTo>
                <a:cubicBezTo>
                  <a:pt x="73" y="47"/>
                  <a:pt x="73" y="45"/>
                  <a:pt x="73" y="42"/>
                </a:cubicBezTo>
                <a:close/>
                <a:moveTo>
                  <a:pt x="41" y="56"/>
                </a:moveTo>
                <a:cubicBezTo>
                  <a:pt x="34" y="56"/>
                  <a:pt x="28" y="50"/>
                  <a:pt x="28" y="42"/>
                </a:cubicBezTo>
                <a:cubicBezTo>
                  <a:pt x="28" y="35"/>
                  <a:pt x="34" y="29"/>
                  <a:pt x="41" y="29"/>
                </a:cubicBezTo>
                <a:cubicBezTo>
                  <a:pt x="48" y="29"/>
                  <a:pt x="54" y="35"/>
                  <a:pt x="54" y="42"/>
                </a:cubicBezTo>
                <a:cubicBezTo>
                  <a:pt x="54" y="50"/>
                  <a:pt x="48" y="56"/>
                  <a:pt x="41" y="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" name="Grafik 78">
            <a:extLst>
              <a:ext uri="{FF2B5EF4-FFF2-40B4-BE49-F238E27FC236}">
                <a16:creationId xmlns:a16="http://schemas.microsoft.com/office/drawing/2014/main" id="{66F6541A-1AAF-414E-B6A5-B486C02538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11148" y="4377219"/>
            <a:ext cx="271863" cy="150431"/>
          </a:xfrm>
          <a:prstGeom prst="rect">
            <a:avLst/>
          </a:prstGeom>
        </p:spPr>
      </p:pic>
      <p:pic>
        <p:nvPicPr>
          <p:cNvPr id="1026" name="Picture 2" descr="http://www.softsciencewebmedia.com/images/SoftwareTools_Eclipse.png">
            <a:extLst>
              <a:ext uri="{FF2B5EF4-FFF2-40B4-BE49-F238E27FC236}">
                <a16:creationId xmlns:a16="http://schemas.microsoft.com/office/drawing/2014/main" id="{64421002-6CE1-9142-8523-0DEC02E6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1755" y="4900174"/>
            <a:ext cx="787216" cy="3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41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Partnership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Initiated by Microsoft and Bosch</a:t>
            </a:r>
          </a:p>
          <a:p>
            <a:endParaRPr lang="en-US" dirty="0"/>
          </a:p>
          <a:p>
            <a:r>
              <a:rPr lang="en-US" dirty="0"/>
              <a:t>Interested parties from many domains like automotive, IT, tool vendors, technology providers, governmental organizations</a:t>
            </a:r>
          </a:p>
          <a:p>
            <a:endParaRPr lang="en-US" dirty="0"/>
          </a:p>
          <a:p>
            <a:r>
              <a:rPr lang="en-US" dirty="0"/>
              <a:t>Officially listed parties are:  Bosch, Microsoft, </a:t>
            </a:r>
            <a:r>
              <a:rPr lang="en-US" dirty="0" err="1"/>
              <a:t>itemis</a:t>
            </a:r>
            <a:r>
              <a:rPr lang="en-US" dirty="0"/>
              <a:t>, German Aerospace Center (DLR), </a:t>
            </a:r>
            <a:r>
              <a:rPr lang="en-US" dirty="0" err="1"/>
              <a:t>Dassault</a:t>
            </a:r>
            <a:r>
              <a:rPr lang="en-US" dirty="0"/>
              <a:t> </a:t>
            </a:r>
            <a:r>
              <a:rPr lang="en-US" dirty="0" err="1"/>
              <a:t>Systemes</a:t>
            </a:r>
            <a:r>
              <a:rPr lang="en-US" dirty="0"/>
              <a:t> (3DS), </a:t>
            </a:r>
            <a:r>
              <a:rPr lang="en-US" dirty="0" err="1"/>
              <a:t>MathWorks</a:t>
            </a:r>
            <a:r>
              <a:rPr lang="en-US" dirty="0"/>
              <a:t>, </a:t>
            </a:r>
            <a:r>
              <a:rPr lang="en-US" dirty="0" err="1"/>
              <a:t>Elektrobit</a:t>
            </a:r>
            <a:r>
              <a:rPr lang="en-US" dirty="0"/>
              <a:t>, </a:t>
            </a:r>
            <a:r>
              <a:rPr lang="en-US" dirty="0" err="1"/>
              <a:t>Renesas</a:t>
            </a:r>
            <a:r>
              <a:rPr lang="en-US" dirty="0"/>
              <a:t>, CEA, ZF Friedrichshafen, </a:t>
            </a:r>
            <a:r>
              <a:rPr lang="en-US" dirty="0" err="1"/>
              <a:t>Tesis</a:t>
            </a:r>
            <a:r>
              <a:rPr lang="en-US" dirty="0"/>
              <a:t> </a:t>
            </a:r>
            <a:r>
              <a:rPr lang="en-US" dirty="0" err="1"/>
              <a:t>Dynaware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Participation of additional companies in workshops </a:t>
            </a:r>
          </a:p>
          <a:p>
            <a:endParaRPr lang="en-US" dirty="0"/>
          </a:p>
          <a:p>
            <a:r>
              <a:rPr lang="en-US" dirty="0"/>
              <a:t>Ongoing talks with companies and organizations about collaborations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Eclipse Foundation as community host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Currently legal setup is not fixed, partners work loosely coupled in workshops to realize testbeds</a:t>
            </a:r>
          </a:p>
          <a:p>
            <a:pPr lvl="1"/>
            <a:r>
              <a:rPr lang="en-US" dirty="0"/>
              <a:t>Eclipse Foundation as supporter (Wiki, Eclipse Labs)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But collaboration on such large scale in a classical industry requires a good and trusted environment</a:t>
            </a:r>
          </a:p>
          <a:p>
            <a:endParaRPr lang="en-US" dirty="0"/>
          </a:p>
          <a:p>
            <a:r>
              <a:rPr lang="en-US" dirty="0"/>
              <a:t>Eclipse Foundation provides exactly this:</a:t>
            </a:r>
          </a:p>
          <a:p>
            <a:pPr lvl="1"/>
            <a:r>
              <a:rPr lang="en-US" dirty="0"/>
              <a:t>Industrial Working Groups</a:t>
            </a:r>
          </a:p>
          <a:p>
            <a:pPr lvl="1"/>
            <a:r>
              <a:rPr lang="en-US" dirty="0"/>
              <a:t>Open source contribution management/legal support</a:t>
            </a:r>
          </a:p>
          <a:p>
            <a:pPr lvl="1"/>
            <a:r>
              <a:rPr lang="en-US" dirty="0"/>
              <a:t>Eclipse Public License</a:t>
            </a:r>
          </a:p>
          <a:p>
            <a:pPr lvl="1"/>
            <a:r>
              <a:rPr lang="en-US" dirty="0"/>
              <a:t>Experience in ecosystem setup and management</a:t>
            </a:r>
          </a:p>
          <a:p>
            <a:pPr lvl="1"/>
            <a:r>
              <a:rPr lang="en-US" dirty="0"/>
              <a:t>Good representation in Europe and the US to support cross continental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5155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62F9A-39C9-464B-BAE6-BAF1C991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OpenADx</a:t>
            </a:r>
            <a:r>
              <a:rPr lang="en-US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DA8427-B7A9-43FA-8D92-F57A67240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Timeline 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0F83351-75B5-4D1B-9A8B-7A6336852305}"/>
              </a:ext>
            </a:extLst>
          </p:cNvPr>
          <p:cNvSpPr/>
          <p:nvPr/>
        </p:nvSpPr>
        <p:spPr>
          <a:xfrm>
            <a:off x="346075" y="5231682"/>
            <a:ext cx="10925804" cy="5115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AB16B09-8389-43CE-83AA-C6E9B21B751E}"/>
              </a:ext>
            </a:extLst>
          </p:cNvPr>
          <p:cNvSpPr/>
          <p:nvPr/>
        </p:nvSpPr>
        <p:spPr>
          <a:xfrm>
            <a:off x="346075" y="4542463"/>
            <a:ext cx="10925804" cy="5115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DDB0227-C7D1-489C-BEB6-23B1A2C008BC}"/>
              </a:ext>
            </a:extLst>
          </p:cNvPr>
          <p:cNvSpPr/>
          <p:nvPr/>
        </p:nvSpPr>
        <p:spPr>
          <a:xfrm>
            <a:off x="346075" y="3852364"/>
            <a:ext cx="10925804" cy="51157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9525" cap="flat" cmpd="sng" algn="ctr">
            <a:noFill/>
            <a:prstDash val="solid"/>
          </a:ln>
          <a:effectLst/>
        </p:spPr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7" name="Rectangle 149">
            <a:extLst>
              <a:ext uri="{FF2B5EF4-FFF2-40B4-BE49-F238E27FC236}">
                <a16:creationId xmlns:a16="http://schemas.microsoft.com/office/drawing/2014/main" id="{C578D824-35DA-479D-AB86-D186971D2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61" y="3989485"/>
            <a:ext cx="1956205" cy="28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61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Partner acquisition</a:t>
            </a:r>
            <a:endParaRPr kumimoji="0" lang="en-US" altLang="de-DE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51">
            <a:extLst>
              <a:ext uri="{FF2B5EF4-FFF2-40B4-BE49-F238E27FC236}">
                <a16:creationId xmlns:a16="http://schemas.microsoft.com/office/drawing/2014/main" id="{2193C5BD-5ED4-4D18-9619-8BE0BACA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61" y="4678706"/>
            <a:ext cx="825937" cy="28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61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Testbed</a:t>
            </a:r>
            <a:endParaRPr kumimoji="0" lang="en-US" altLang="de-DE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52">
            <a:extLst>
              <a:ext uri="{FF2B5EF4-FFF2-40B4-BE49-F238E27FC236}">
                <a16:creationId xmlns:a16="http://schemas.microsoft.com/office/drawing/2014/main" id="{C53067FB-AB43-4B76-99AF-30FFC27AF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61" y="5367926"/>
            <a:ext cx="710131" cy="25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661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Results</a:t>
            </a:r>
            <a:endParaRPr kumimoji="0" lang="en-US" altLang="de-DE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53">
            <a:extLst>
              <a:ext uri="{FF2B5EF4-FFF2-40B4-BE49-F238E27FC236}">
                <a16:creationId xmlns:a16="http://schemas.microsoft.com/office/drawing/2014/main" id="{05D0EA6A-9558-43CE-B680-92C896397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10" y="5998460"/>
            <a:ext cx="5273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Q2 ‘17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63">
            <a:extLst>
              <a:ext uri="{FF2B5EF4-FFF2-40B4-BE49-F238E27FC236}">
                <a16:creationId xmlns:a16="http://schemas.microsoft.com/office/drawing/2014/main" id="{00721F87-8E55-4895-9E75-294DBCD45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119" y="5998460"/>
            <a:ext cx="238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Q3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64">
            <a:extLst>
              <a:ext uri="{FF2B5EF4-FFF2-40B4-BE49-F238E27FC236}">
                <a16:creationId xmlns:a16="http://schemas.microsoft.com/office/drawing/2014/main" id="{5EED8943-F9AE-4F1D-A57A-291B3034F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468" y="5998460"/>
            <a:ext cx="238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Q4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5">
            <a:extLst>
              <a:ext uri="{FF2B5EF4-FFF2-40B4-BE49-F238E27FC236}">
                <a16:creationId xmlns:a16="http://schemas.microsoft.com/office/drawing/2014/main" id="{A0C6F837-32E7-47B4-85EA-D4EABB5F9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214" y="5998460"/>
            <a:ext cx="5273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Q1 ‘18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66">
            <a:extLst>
              <a:ext uri="{FF2B5EF4-FFF2-40B4-BE49-F238E27FC236}">
                <a16:creationId xmlns:a16="http://schemas.microsoft.com/office/drawing/2014/main" id="{C9F2E4B5-741C-425D-B0D9-42AADD6F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81" y="5998460"/>
            <a:ext cx="238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Q2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7">
            <a:extLst>
              <a:ext uri="{FF2B5EF4-FFF2-40B4-BE49-F238E27FC236}">
                <a16:creationId xmlns:a16="http://schemas.microsoft.com/office/drawing/2014/main" id="{9D80B549-0C4A-4293-8FCB-7F1611A6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21" y="5998460"/>
            <a:ext cx="238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Q3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77">
            <a:extLst>
              <a:ext uri="{FF2B5EF4-FFF2-40B4-BE49-F238E27FC236}">
                <a16:creationId xmlns:a16="http://schemas.microsoft.com/office/drawing/2014/main" id="{53F5F90A-484C-4C8A-A7DD-071BA2A33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621" y="5998460"/>
            <a:ext cx="238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Q4</a:t>
            </a:r>
            <a:endParaRPr kumimoji="0" lang="en-US" alt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Freeform 278">
            <a:extLst>
              <a:ext uri="{FF2B5EF4-FFF2-40B4-BE49-F238E27FC236}">
                <a16:creationId xmlns:a16="http://schemas.microsoft.com/office/drawing/2014/main" id="{F75697EB-1C94-42AA-A3F3-EF5C651A8AEC}"/>
              </a:ext>
            </a:extLst>
          </p:cNvPr>
          <p:cNvSpPr>
            <a:spLocks noEditPoints="1"/>
          </p:cNvSpPr>
          <p:nvPr/>
        </p:nvSpPr>
        <p:spPr bwMode="auto">
          <a:xfrm>
            <a:off x="3052924" y="3310824"/>
            <a:ext cx="1011809" cy="238210"/>
          </a:xfrm>
          <a:custGeom>
            <a:avLst/>
            <a:gdLst>
              <a:gd name="T0" fmla="*/ 89 w 472"/>
              <a:gd name="T1" fmla="*/ 65 h 116"/>
              <a:gd name="T2" fmla="*/ 0 w 472"/>
              <a:gd name="T3" fmla="*/ 23 h 116"/>
              <a:gd name="T4" fmla="*/ 42 w 472"/>
              <a:gd name="T5" fmla="*/ 68 h 116"/>
              <a:gd name="T6" fmla="*/ 0 w 472"/>
              <a:gd name="T7" fmla="*/ 115 h 116"/>
              <a:gd name="T8" fmla="*/ 89 w 472"/>
              <a:gd name="T9" fmla="*/ 71 h 116"/>
              <a:gd name="T10" fmla="*/ 174 w 472"/>
              <a:gd name="T11" fmla="*/ 65 h 116"/>
              <a:gd name="T12" fmla="*/ 86 w 472"/>
              <a:gd name="T13" fmla="*/ 23 h 116"/>
              <a:gd name="T14" fmla="*/ 128 w 472"/>
              <a:gd name="T15" fmla="*/ 68 h 116"/>
              <a:gd name="T16" fmla="*/ 86 w 472"/>
              <a:gd name="T17" fmla="*/ 115 h 116"/>
              <a:gd name="T18" fmla="*/ 174 w 472"/>
              <a:gd name="T19" fmla="*/ 71 h 116"/>
              <a:gd name="T20" fmla="*/ 174 w 472"/>
              <a:gd name="T21" fmla="*/ 65 h 116"/>
              <a:gd name="T22" fmla="*/ 401 w 472"/>
              <a:gd name="T23" fmla="*/ 73 h 116"/>
              <a:gd name="T24" fmla="*/ 413 w 472"/>
              <a:gd name="T25" fmla="*/ 31 h 116"/>
              <a:gd name="T26" fmla="*/ 424 w 472"/>
              <a:gd name="T27" fmla="*/ 67 h 116"/>
              <a:gd name="T28" fmla="*/ 430 w 472"/>
              <a:gd name="T29" fmla="*/ 17 h 116"/>
              <a:gd name="T30" fmla="*/ 363 w 472"/>
              <a:gd name="T31" fmla="*/ 114 h 116"/>
              <a:gd name="T32" fmla="*/ 386 w 472"/>
              <a:gd name="T33" fmla="*/ 116 h 116"/>
              <a:gd name="T34" fmla="*/ 395 w 472"/>
              <a:gd name="T35" fmla="*/ 93 h 116"/>
              <a:gd name="T36" fmla="*/ 466 w 472"/>
              <a:gd name="T37" fmla="*/ 73 h 116"/>
              <a:gd name="T38" fmla="*/ 205 w 472"/>
              <a:gd name="T39" fmla="*/ 7 h 116"/>
              <a:gd name="T40" fmla="*/ 204 w 472"/>
              <a:gd name="T41" fmla="*/ 114 h 116"/>
              <a:gd name="T42" fmla="*/ 226 w 472"/>
              <a:gd name="T43" fmla="*/ 116 h 116"/>
              <a:gd name="T44" fmla="*/ 227 w 472"/>
              <a:gd name="T45" fmla="*/ 8 h 116"/>
              <a:gd name="T46" fmla="*/ 459 w 472"/>
              <a:gd name="T47" fmla="*/ 98 h 116"/>
              <a:gd name="T48" fmla="*/ 439 w 472"/>
              <a:gd name="T49" fmla="*/ 114 h 116"/>
              <a:gd name="T50" fmla="*/ 463 w 472"/>
              <a:gd name="T51" fmla="*/ 116 h 116"/>
              <a:gd name="T52" fmla="*/ 464 w 472"/>
              <a:gd name="T53" fmla="*/ 116 h 116"/>
              <a:gd name="T54" fmla="*/ 464 w 472"/>
              <a:gd name="T55" fmla="*/ 114 h 116"/>
              <a:gd name="T56" fmla="*/ 341 w 472"/>
              <a:gd name="T57" fmla="*/ 98 h 116"/>
              <a:gd name="T58" fmla="*/ 339 w 472"/>
              <a:gd name="T59" fmla="*/ 98 h 116"/>
              <a:gd name="T60" fmla="*/ 318 w 472"/>
              <a:gd name="T61" fmla="*/ 98 h 116"/>
              <a:gd name="T62" fmla="*/ 321 w 472"/>
              <a:gd name="T63" fmla="*/ 114 h 116"/>
              <a:gd name="T64" fmla="*/ 323 w 472"/>
              <a:gd name="T65" fmla="*/ 116 h 116"/>
              <a:gd name="T66" fmla="*/ 323 w 472"/>
              <a:gd name="T67" fmla="*/ 116 h 116"/>
              <a:gd name="T68" fmla="*/ 346 w 472"/>
              <a:gd name="T69" fmla="*/ 114 h 116"/>
              <a:gd name="T70" fmla="*/ 283 w 472"/>
              <a:gd name="T71" fmla="*/ 73 h 116"/>
              <a:gd name="T72" fmla="*/ 295 w 472"/>
              <a:gd name="T73" fmla="*/ 31 h 116"/>
              <a:gd name="T74" fmla="*/ 306 w 472"/>
              <a:gd name="T75" fmla="*/ 67 h 116"/>
              <a:gd name="T76" fmla="*/ 312 w 472"/>
              <a:gd name="T77" fmla="*/ 17 h 116"/>
              <a:gd name="T78" fmla="*/ 245 w 472"/>
              <a:gd name="T79" fmla="*/ 114 h 116"/>
              <a:gd name="T80" fmla="*/ 268 w 472"/>
              <a:gd name="T81" fmla="*/ 116 h 116"/>
              <a:gd name="T82" fmla="*/ 277 w 472"/>
              <a:gd name="T83" fmla="*/ 93 h 116"/>
              <a:gd name="T84" fmla="*/ 348 w 472"/>
              <a:gd name="T85" fmla="*/ 73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72" h="116">
                <a:moveTo>
                  <a:pt x="90" y="68"/>
                </a:moveTo>
                <a:cubicBezTo>
                  <a:pt x="90" y="66"/>
                  <a:pt x="89" y="65"/>
                  <a:pt x="89" y="65"/>
                </a:cubicBezTo>
                <a:cubicBezTo>
                  <a:pt x="47" y="23"/>
                  <a:pt x="47" y="23"/>
                  <a:pt x="47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41" y="65"/>
                  <a:pt x="41" y="65"/>
                  <a:pt x="41" y="65"/>
                </a:cubicBezTo>
                <a:cubicBezTo>
                  <a:pt x="41" y="65"/>
                  <a:pt x="42" y="66"/>
                  <a:pt x="42" y="68"/>
                </a:cubicBezTo>
                <a:cubicBezTo>
                  <a:pt x="42" y="70"/>
                  <a:pt x="41" y="71"/>
                  <a:pt x="41" y="71"/>
                </a:cubicBezTo>
                <a:cubicBezTo>
                  <a:pt x="0" y="115"/>
                  <a:pt x="0" y="115"/>
                  <a:pt x="0" y="115"/>
                </a:cubicBezTo>
                <a:cubicBezTo>
                  <a:pt x="47" y="115"/>
                  <a:pt x="47" y="115"/>
                  <a:pt x="47" y="115"/>
                </a:cubicBezTo>
                <a:cubicBezTo>
                  <a:pt x="89" y="71"/>
                  <a:pt x="89" y="71"/>
                  <a:pt x="89" y="71"/>
                </a:cubicBezTo>
                <a:cubicBezTo>
                  <a:pt x="89" y="71"/>
                  <a:pt x="90" y="70"/>
                  <a:pt x="90" y="68"/>
                </a:cubicBezTo>
                <a:moveTo>
                  <a:pt x="174" y="65"/>
                </a:moveTo>
                <a:cubicBezTo>
                  <a:pt x="133" y="23"/>
                  <a:pt x="133" y="23"/>
                  <a:pt x="133" y="23"/>
                </a:cubicBezTo>
                <a:cubicBezTo>
                  <a:pt x="86" y="23"/>
                  <a:pt x="86" y="23"/>
                  <a:pt x="86" y="23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7" y="65"/>
                  <a:pt x="128" y="66"/>
                  <a:pt x="128" y="68"/>
                </a:cubicBezTo>
                <a:cubicBezTo>
                  <a:pt x="128" y="70"/>
                  <a:pt x="127" y="71"/>
                  <a:pt x="127" y="71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133" y="115"/>
                  <a:pt x="133" y="115"/>
                  <a:pt x="133" y="115"/>
                </a:cubicBezTo>
                <a:cubicBezTo>
                  <a:pt x="174" y="71"/>
                  <a:pt x="174" y="71"/>
                  <a:pt x="174" y="71"/>
                </a:cubicBezTo>
                <a:cubicBezTo>
                  <a:pt x="174" y="71"/>
                  <a:pt x="175" y="70"/>
                  <a:pt x="175" y="68"/>
                </a:cubicBezTo>
                <a:cubicBezTo>
                  <a:pt x="175" y="66"/>
                  <a:pt x="174" y="65"/>
                  <a:pt x="174" y="65"/>
                </a:cubicBezTo>
                <a:moveTo>
                  <a:pt x="466" y="73"/>
                </a:moveTo>
                <a:cubicBezTo>
                  <a:pt x="401" y="73"/>
                  <a:pt x="401" y="73"/>
                  <a:pt x="401" y="73"/>
                </a:cubicBezTo>
                <a:cubicBezTo>
                  <a:pt x="409" y="46"/>
                  <a:pt x="409" y="46"/>
                  <a:pt x="409" y="46"/>
                </a:cubicBezTo>
                <a:cubicBezTo>
                  <a:pt x="411" y="37"/>
                  <a:pt x="413" y="31"/>
                  <a:pt x="413" y="31"/>
                </a:cubicBezTo>
                <a:cubicBezTo>
                  <a:pt x="413" y="31"/>
                  <a:pt x="416" y="41"/>
                  <a:pt x="417" y="46"/>
                </a:cubicBezTo>
                <a:cubicBezTo>
                  <a:pt x="424" y="67"/>
                  <a:pt x="424" y="67"/>
                  <a:pt x="424" y="67"/>
                </a:cubicBezTo>
                <a:cubicBezTo>
                  <a:pt x="448" y="67"/>
                  <a:pt x="448" y="67"/>
                  <a:pt x="448" y="67"/>
                </a:cubicBezTo>
                <a:cubicBezTo>
                  <a:pt x="430" y="17"/>
                  <a:pt x="430" y="17"/>
                  <a:pt x="430" y="17"/>
                </a:cubicBezTo>
                <a:cubicBezTo>
                  <a:pt x="424" y="0"/>
                  <a:pt x="401" y="1"/>
                  <a:pt x="396" y="16"/>
                </a:cubicBezTo>
                <a:cubicBezTo>
                  <a:pt x="363" y="114"/>
                  <a:pt x="363" y="114"/>
                  <a:pt x="363" y="114"/>
                </a:cubicBezTo>
                <a:cubicBezTo>
                  <a:pt x="362" y="116"/>
                  <a:pt x="363" y="116"/>
                  <a:pt x="364" y="116"/>
                </a:cubicBezTo>
                <a:cubicBezTo>
                  <a:pt x="386" y="116"/>
                  <a:pt x="386" y="116"/>
                  <a:pt x="386" y="116"/>
                </a:cubicBezTo>
                <a:cubicBezTo>
                  <a:pt x="387" y="116"/>
                  <a:pt x="388" y="116"/>
                  <a:pt x="388" y="114"/>
                </a:cubicBezTo>
                <a:cubicBezTo>
                  <a:pt x="395" y="93"/>
                  <a:pt x="395" y="93"/>
                  <a:pt x="395" y="93"/>
                </a:cubicBezTo>
                <a:cubicBezTo>
                  <a:pt x="472" y="93"/>
                  <a:pt x="472" y="93"/>
                  <a:pt x="472" y="93"/>
                </a:cubicBezTo>
                <a:lnTo>
                  <a:pt x="466" y="73"/>
                </a:lnTo>
                <a:close/>
                <a:moveTo>
                  <a:pt x="226" y="7"/>
                </a:moveTo>
                <a:cubicBezTo>
                  <a:pt x="205" y="7"/>
                  <a:pt x="205" y="7"/>
                  <a:pt x="205" y="7"/>
                </a:cubicBezTo>
                <a:cubicBezTo>
                  <a:pt x="204" y="7"/>
                  <a:pt x="204" y="7"/>
                  <a:pt x="204" y="8"/>
                </a:cubicBezTo>
                <a:cubicBezTo>
                  <a:pt x="204" y="114"/>
                  <a:pt x="204" y="114"/>
                  <a:pt x="204" y="114"/>
                </a:cubicBezTo>
                <a:cubicBezTo>
                  <a:pt x="204" y="115"/>
                  <a:pt x="204" y="116"/>
                  <a:pt x="205" y="116"/>
                </a:cubicBezTo>
                <a:cubicBezTo>
                  <a:pt x="226" y="116"/>
                  <a:pt x="226" y="116"/>
                  <a:pt x="226" y="116"/>
                </a:cubicBezTo>
                <a:cubicBezTo>
                  <a:pt x="227" y="116"/>
                  <a:pt x="227" y="115"/>
                  <a:pt x="227" y="114"/>
                </a:cubicBezTo>
                <a:cubicBezTo>
                  <a:pt x="227" y="8"/>
                  <a:pt x="227" y="8"/>
                  <a:pt x="227" y="8"/>
                </a:cubicBezTo>
                <a:cubicBezTo>
                  <a:pt x="227" y="7"/>
                  <a:pt x="227" y="7"/>
                  <a:pt x="226" y="7"/>
                </a:cubicBezTo>
                <a:moveTo>
                  <a:pt x="459" y="98"/>
                </a:moveTo>
                <a:cubicBezTo>
                  <a:pt x="434" y="98"/>
                  <a:pt x="434" y="98"/>
                  <a:pt x="434" y="98"/>
                </a:cubicBezTo>
                <a:cubicBezTo>
                  <a:pt x="439" y="114"/>
                  <a:pt x="439" y="114"/>
                  <a:pt x="439" y="114"/>
                </a:cubicBezTo>
                <a:cubicBezTo>
                  <a:pt x="439" y="115"/>
                  <a:pt x="440" y="116"/>
                  <a:pt x="441" y="116"/>
                </a:cubicBezTo>
                <a:cubicBezTo>
                  <a:pt x="463" y="116"/>
                  <a:pt x="463" y="116"/>
                  <a:pt x="463" y="116"/>
                </a:cubicBezTo>
                <a:cubicBezTo>
                  <a:pt x="463" y="116"/>
                  <a:pt x="463" y="116"/>
                  <a:pt x="463" y="116"/>
                </a:cubicBezTo>
                <a:cubicBezTo>
                  <a:pt x="464" y="116"/>
                  <a:pt x="464" y="116"/>
                  <a:pt x="464" y="116"/>
                </a:cubicBezTo>
                <a:cubicBezTo>
                  <a:pt x="464" y="116"/>
                  <a:pt x="464" y="116"/>
                  <a:pt x="464" y="116"/>
                </a:cubicBezTo>
                <a:cubicBezTo>
                  <a:pt x="464" y="116"/>
                  <a:pt x="465" y="115"/>
                  <a:pt x="464" y="114"/>
                </a:cubicBezTo>
                <a:lnTo>
                  <a:pt x="459" y="98"/>
                </a:lnTo>
                <a:close/>
                <a:moveTo>
                  <a:pt x="341" y="98"/>
                </a:moveTo>
                <a:cubicBezTo>
                  <a:pt x="339" y="98"/>
                  <a:pt x="339" y="98"/>
                  <a:pt x="339" y="98"/>
                </a:cubicBezTo>
                <a:cubicBezTo>
                  <a:pt x="339" y="98"/>
                  <a:pt x="339" y="98"/>
                  <a:pt x="339" y="98"/>
                </a:cubicBezTo>
                <a:cubicBezTo>
                  <a:pt x="318" y="98"/>
                  <a:pt x="318" y="98"/>
                  <a:pt x="318" y="98"/>
                </a:cubicBezTo>
                <a:cubicBezTo>
                  <a:pt x="318" y="98"/>
                  <a:pt x="318" y="98"/>
                  <a:pt x="318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1" y="114"/>
                  <a:pt x="321" y="114"/>
                  <a:pt x="321" y="114"/>
                </a:cubicBezTo>
                <a:cubicBezTo>
                  <a:pt x="321" y="115"/>
                  <a:pt x="322" y="116"/>
                  <a:pt x="323" y="11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23" y="116"/>
                  <a:pt x="323" y="116"/>
                  <a:pt x="323" y="116"/>
                </a:cubicBezTo>
                <a:cubicBezTo>
                  <a:pt x="345" y="116"/>
                  <a:pt x="345" y="116"/>
                  <a:pt x="345" y="116"/>
                </a:cubicBezTo>
                <a:cubicBezTo>
                  <a:pt x="346" y="116"/>
                  <a:pt x="347" y="115"/>
                  <a:pt x="346" y="114"/>
                </a:cubicBezTo>
                <a:lnTo>
                  <a:pt x="341" y="98"/>
                </a:lnTo>
                <a:close/>
                <a:moveTo>
                  <a:pt x="283" y="73"/>
                </a:moveTo>
                <a:cubicBezTo>
                  <a:pt x="291" y="46"/>
                  <a:pt x="291" y="46"/>
                  <a:pt x="291" y="46"/>
                </a:cubicBezTo>
                <a:cubicBezTo>
                  <a:pt x="293" y="37"/>
                  <a:pt x="295" y="31"/>
                  <a:pt x="295" y="31"/>
                </a:cubicBezTo>
                <a:cubicBezTo>
                  <a:pt x="295" y="31"/>
                  <a:pt x="298" y="41"/>
                  <a:pt x="299" y="46"/>
                </a:cubicBezTo>
                <a:cubicBezTo>
                  <a:pt x="306" y="67"/>
                  <a:pt x="306" y="67"/>
                  <a:pt x="306" y="67"/>
                </a:cubicBezTo>
                <a:cubicBezTo>
                  <a:pt x="330" y="67"/>
                  <a:pt x="330" y="67"/>
                  <a:pt x="330" y="67"/>
                </a:cubicBezTo>
                <a:cubicBezTo>
                  <a:pt x="312" y="17"/>
                  <a:pt x="312" y="17"/>
                  <a:pt x="312" y="17"/>
                </a:cubicBezTo>
                <a:cubicBezTo>
                  <a:pt x="306" y="0"/>
                  <a:pt x="283" y="1"/>
                  <a:pt x="278" y="16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4" y="116"/>
                  <a:pt x="245" y="116"/>
                  <a:pt x="246" y="116"/>
                </a:cubicBezTo>
                <a:cubicBezTo>
                  <a:pt x="268" y="116"/>
                  <a:pt x="268" y="116"/>
                  <a:pt x="268" y="116"/>
                </a:cubicBezTo>
                <a:cubicBezTo>
                  <a:pt x="269" y="116"/>
                  <a:pt x="270" y="116"/>
                  <a:pt x="270" y="114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354" y="93"/>
                  <a:pt x="354" y="93"/>
                  <a:pt x="354" y="93"/>
                </a:cubicBezTo>
                <a:cubicBezTo>
                  <a:pt x="348" y="73"/>
                  <a:pt x="348" y="73"/>
                  <a:pt x="348" y="73"/>
                </a:cubicBezTo>
                <a:lnTo>
                  <a:pt x="283" y="73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133" tIns="45567" rIns="91133" bIns="4556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03">
            <a:extLst>
              <a:ext uri="{FF2B5EF4-FFF2-40B4-BE49-F238E27FC236}">
                <a16:creationId xmlns:a16="http://schemas.microsoft.com/office/drawing/2014/main" id="{CBB1DE85-3B2C-4C0E-A832-69AB6F3FDCB4}"/>
              </a:ext>
            </a:extLst>
          </p:cNvPr>
          <p:cNvSpPr>
            <a:spLocks/>
          </p:cNvSpPr>
          <p:nvPr/>
        </p:nvSpPr>
        <p:spPr bwMode="auto">
          <a:xfrm>
            <a:off x="5429604" y="3968028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C1D86E3-0044-45BB-B378-56B9BD70D382}"/>
              </a:ext>
            </a:extLst>
          </p:cNvPr>
          <p:cNvCxnSpPr>
            <a:cxnSpLocks/>
          </p:cNvCxnSpPr>
          <p:nvPr/>
        </p:nvCxnSpPr>
        <p:spPr>
          <a:xfrm>
            <a:off x="3776740" y="3744363"/>
            <a:ext cx="0" cy="108000"/>
          </a:xfrm>
          <a:prstGeom prst="lin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B51DC1AC-D88B-434C-953A-017E895BACE8}"/>
              </a:ext>
            </a:extLst>
          </p:cNvPr>
          <p:cNvSpPr/>
          <p:nvPr/>
        </p:nvSpPr>
        <p:spPr>
          <a:xfrm>
            <a:off x="3736873" y="3664631"/>
            <a:ext cx="79732" cy="79732"/>
          </a:xfrm>
          <a:prstGeom prst="ellips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56A67683-AB8E-4DE5-B714-A5F6EFF471DF}"/>
              </a:ext>
            </a:extLst>
          </p:cNvPr>
          <p:cNvCxnSpPr>
            <a:cxnSpLocks/>
          </p:cNvCxnSpPr>
          <p:nvPr/>
        </p:nvCxnSpPr>
        <p:spPr>
          <a:xfrm>
            <a:off x="3776740" y="3852364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0A19F7AB-7EC1-485A-80AB-3A99ED53F49A}"/>
              </a:ext>
            </a:extLst>
          </p:cNvPr>
          <p:cNvCxnSpPr>
            <a:cxnSpLocks/>
          </p:cNvCxnSpPr>
          <p:nvPr/>
        </p:nvCxnSpPr>
        <p:spPr>
          <a:xfrm>
            <a:off x="3776740" y="4542463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F6C5F221-E373-4D76-A78C-27791AF6A05C}"/>
              </a:ext>
            </a:extLst>
          </p:cNvPr>
          <p:cNvCxnSpPr>
            <a:cxnSpLocks/>
          </p:cNvCxnSpPr>
          <p:nvPr/>
        </p:nvCxnSpPr>
        <p:spPr>
          <a:xfrm>
            <a:off x="3776740" y="5231682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86D2F82-814A-45ED-B333-38BE3C18A688}"/>
              </a:ext>
            </a:extLst>
          </p:cNvPr>
          <p:cNvCxnSpPr>
            <a:cxnSpLocks/>
          </p:cNvCxnSpPr>
          <p:nvPr/>
        </p:nvCxnSpPr>
        <p:spPr>
          <a:xfrm flipV="1">
            <a:off x="3776740" y="5743253"/>
            <a:ext cx="0" cy="108000"/>
          </a:xfrm>
          <a:prstGeom prst="lin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71670716-9359-4D8E-B6B7-240D38CFFB13}"/>
              </a:ext>
            </a:extLst>
          </p:cNvPr>
          <p:cNvSpPr/>
          <p:nvPr/>
        </p:nvSpPr>
        <p:spPr>
          <a:xfrm flipV="1">
            <a:off x="3736873" y="5851253"/>
            <a:ext cx="79732" cy="79732"/>
          </a:xfrm>
          <a:prstGeom prst="ellips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50" name="Freeform 200">
            <a:extLst>
              <a:ext uri="{FF2B5EF4-FFF2-40B4-BE49-F238E27FC236}">
                <a16:creationId xmlns:a16="http://schemas.microsoft.com/office/drawing/2014/main" id="{D060BDC4-0C14-4B7D-BC56-C638BED296B3}"/>
              </a:ext>
            </a:extLst>
          </p:cNvPr>
          <p:cNvSpPr>
            <a:spLocks/>
          </p:cNvSpPr>
          <p:nvPr/>
        </p:nvSpPr>
        <p:spPr bwMode="auto">
          <a:xfrm>
            <a:off x="3687083" y="3980695"/>
            <a:ext cx="179313" cy="261939"/>
          </a:xfrm>
          <a:custGeom>
            <a:avLst/>
            <a:gdLst>
              <a:gd name="T0" fmla="*/ 50 w 102"/>
              <a:gd name="T1" fmla="*/ 0 h 149"/>
              <a:gd name="T2" fmla="*/ 0 w 102"/>
              <a:gd name="T3" fmla="*/ 74 h 149"/>
              <a:gd name="T4" fmla="*/ 50 w 102"/>
              <a:gd name="T5" fmla="*/ 149 h 149"/>
              <a:gd name="T6" fmla="*/ 102 w 102"/>
              <a:gd name="T7" fmla="*/ 74 h 149"/>
              <a:gd name="T8" fmla="*/ 50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0" y="0"/>
                </a:moveTo>
                <a:lnTo>
                  <a:pt x="0" y="74"/>
                </a:lnTo>
                <a:lnTo>
                  <a:pt x="50" y="149"/>
                </a:lnTo>
                <a:lnTo>
                  <a:pt x="102" y="74"/>
                </a:lnTo>
                <a:lnTo>
                  <a:pt x="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99">
            <a:extLst>
              <a:ext uri="{FF2B5EF4-FFF2-40B4-BE49-F238E27FC236}">
                <a16:creationId xmlns:a16="http://schemas.microsoft.com/office/drawing/2014/main" id="{FD5EC201-3AEA-469E-9838-EEE1BAB837A8}"/>
              </a:ext>
            </a:extLst>
          </p:cNvPr>
          <p:cNvSpPr>
            <a:spLocks/>
          </p:cNvSpPr>
          <p:nvPr/>
        </p:nvSpPr>
        <p:spPr bwMode="auto">
          <a:xfrm>
            <a:off x="3276577" y="3965396"/>
            <a:ext cx="179313" cy="261939"/>
          </a:xfrm>
          <a:custGeom>
            <a:avLst/>
            <a:gdLst>
              <a:gd name="T0" fmla="*/ 50 w 102"/>
              <a:gd name="T1" fmla="*/ 0 h 149"/>
              <a:gd name="T2" fmla="*/ 0 w 102"/>
              <a:gd name="T3" fmla="*/ 74 h 149"/>
              <a:gd name="T4" fmla="*/ 50 w 102"/>
              <a:gd name="T5" fmla="*/ 149 h 149"/>
              <a:gd name="T6" fmla="*/ 102 w 102"/>
              <a:gd name="T7" fmla="*/ 74 h 149"/>
              <a:gd name="T8" fmla="*/ 50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0" y="0"/>
                </a:moveTo>
                <a:lnTo>
                  <a:pt x="0" y="74"/>
                </a:lnTo>
                <a:lnTo>
                  <a:pt x="50" y="149"/>
                </a:lnTo>
                <a:lnTo>
                  <a:pt x="102" y="74"/>
                </a:lnTo>
                <a:lnTo>
                  <a:pt x="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68BF0E5D-2D6E-4176-A2D3-CEAAF8C0B237}"/>
              </a:ext>
            </a:extLst>
          </p:cNvPr>
          <p:cNvSpPr/>
          <p:nvPr/>
        </p:nvSpPr>
        <p:spPr>
          <a:xfrm>
            <a:off x="361949" y="2303894"/>
            <a:ext cx="11210926" cy="434698"/>
          </a:xfrm>
          <a:custGeom>
            <a:avLst/>
            <a:gdLst>
              <a:gd name="connsiteX0" fmla="*/ 0 w 10412413"/>
              <a:gd name="connsiteY0" fmla="*/ 0 h 596900"/>
              <a:gd name="connsiteX1" fmla="*/ 330200 w 10412413"/>
              <a:gd name="connsiteY1" fmla="*/ 0 h 596900"/>
              <a:gd name="connsiteX2" fmla="*/ 330200 w 10412413"/>
              <a:gd name="connsiteY2" fmla="*/ 304800 h 596900"/>
              <a:gd name="connsiteX3" fmla="*/ 10033001 w 10412413"/>
              <a:gd name="connsiteY3" fmla="*/ 304800 h 596900"/>
              <a:gd name="connsiteX4" fmla="*/ 10033001 w 10412413"/>
              <a:gd name="connsiteY4" fmla="*/ 0 h 596900"/>
              <a:gd name="connsiteX5" fmla="*/ 10412413 w 10412413"/>
              <a:gd name="connsiteY5" fmla="*/ 0 h 596900"/>
              <a:gd name="connsiteX6" fmla="*/ 10412413 w 10412413"/>
              <a:gd name="connsiteY6" fmla="*/ 596900 h 596900"/>
              <a:gd name="connsiteX7" fmla="*/ 0 w 10412413"/>
              <a:gd name="connsiteY7" fmla="*/ 59690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8" fmla="*/ 10124441 w 10412413"/>
              <a:gd name="connsiteY8" fmla="*/ 396240 h 596900"/>
              <a:gd name="connsiteX0" fmla="*/ 10033001 w 10412413"/>
              <a:gd name="connsiteY0" fmla="*/ 304800 h 596900"/>
              <a:gd name="connsiteX1" fmla="*/ 10033001 w 10412413"/>
              <a:gd name="connsiteY1" fmla="*/ 0 h 596900"/>
              <a:gd name="connsiteX2" fmla="*/ 10412413 w 10412413"/>
              <a:gd name="connsiteY2" fmla="*/ 0 h 596900"/>
              <a:gd name="connsiteX3" fmla="*/ 10412413 w 10412413"/>
              <a:gd name="connsiteY3" fmla="*/ 596900 h 596900"/>
              <a:gd name="connsiteX4" fmla="*/ 0 w 10412413"/>
              <a:gd name="connsiteY4" fmla="*/ 596900 h 596900"/>
              <a:gd name="connsiteX5" fmla="*/ 0 w 10412413"/>
              <a:gd name="connsiteY5" fmla="*/ 0 h 596900"/>
              <a:gd name="connsiteX6" fmla="*/ 330200 w 10412413"/>
              <a:gd name="connsiteY6" fmla="*/ 0 h 596900"/>
              <a:gd name="connsiteX7" fmla="*/ 330200 w 10412413"/>
              <a:gd name="connsiteY7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6" fmla="*/ 330200 w 10412413"/>
              <a:gd name="connsiteY6" fmla="*/ 30480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330200 w 10412413"/>
              <a:gd name="connsiteY5" fmla="*/ 0 h 596900"/>
              <a:gd name="connsiteX0" fmla="*/ 10033001 w 10412413"/>
              <a:gd name="connsiteY0" fmla="*/ 0 h 596900"/>
              <a:gd name="connsiteX1" fmla="*/ 10412413 w 10412413"/>
              <a:gd name="connsiteY1" fmla="*/ 0 h 596900"/>
              <a:gd name="connsiteX2" fmla="*/ 10412413 w 10412413"/>
              <a:gd name="connsiteY2" fmla="*/ 596900 h 596900"/>
              <a:gd name="connsiteX3" fmla="*/ 0 w 10412413"/>
              <a:gd name="connsiteY3" fmla="*/ 596900 h 596900"/>
              <a:gd name="connsiteX4" fmla="*/ 0 w 10412413"/>
              <a:gd name="connsiteY4" fmla="*/ 0 h 596900"/>
              <a:gd name="connsiteX5" fmla="*/ 131581 w 10412413"/>
              <a:gd name="connsiteY5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2413" h="596900">
                <a:moveTo>
                  <a:pt x="10033001" y="0"/>
                </a:moveTo>
                <a:lnTo>
                  <a:pt x="10412413" y="0"/>
                </a:lnTo>
                <a:lnTo>
                  <a:pt x="10412413" y="596900"/>
                </a:lnTo>
                <a:lnTo>
                  <a:pt x="0" y="596900"/>
                </a:lnTo>
                <a:lnTo>
                  <a:pt x="0" y="0"/>
                </a:lnTo>
                <a:lnTo>
                  <a:pt x="131581" y="0"/>
                </a:lnTo>
              </a:path>
            </a:pathLst>
          </a:cu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2915A658-5418-4C6D-8986-CF47A873F5C6}"/>
              </a:ext>
            </a:extLst>
          </p:cNvPr>
          <p:cNvGrpSpPr/>
          <p:nvPr/>
        </p:nvGrpSpPr>
        <p:grpSpPr>
          <a:xfrm>
            <a:off x="563619" y="2047127"/>
            <a:ext cx="506435" cy="517484"/>
            <a:chOff x="635000" y="2859088"/>
            <a:chExt cx="436563" cy="446087"/>
          </a:xfrm>
        </p:grpSpPr>
        <p:sp>
          <p:nvSpPr>
            <p:cNvPr id="65" name="Oval 287">
              <a:extLst>
                <a:ext uri="{FF2B5EF4-FFF2-40B4-BE49-F238E27FC236}">
                  <a16:creationId xmlns:a16="http://schemas.microsoft.com/office/drawing/2014/main" id="{912D8F71-44FA-42EE-AD21-D956E1E42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0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702D590B-7EF6-4BD3-9EBD-66496D9B5728}"/>
                </a:ext>
              </a:extLst>
            </p:cNvPr>
            <p:cNvGrpSpPr/>
            <p:nvPr/>
          </p:nvGrpSpPr>
          <p:grpSpPr>
            <a:xfrm>
              <a:off x="679450" y="2901950"/>
              <a:ext cx="350838" cy="357188"/>
              <a:chOff x="679450" y="2901950"/>
              <a:chExt cx="350838" cy="357188"/>
            </a:xfrm>
          </p:grpSpPr>
          <p:sp>
            <p:nvSpPr>
              <p:cNvPr id="67" name="Freeform 295">
                <a:extLst>
                  <a:ext uri="{FF2B5EF4-FFF2-40B4-BE49-F238E27FC236}">
                    <a16:creationId xmlns:a16="http://schemas.microsoft.com/office/drawing/2014/main" id="{DC4D7589-6ABD-4A88-A585-6716CE193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2973388"/>
                <a:ext cx="57150" cy="60325"/>
              </a:xfrm>
              <a:custGeom>
                <a:avLst/>
                <a:gdLst>
                  <a:gd name="T0" fmla="*/ 36 w 36"/>
                  <a:gd name="T1" fmla="*/ 0 h 38"/>
                  <a:gd name="T2" fmla="*/ 0 w 36"/>
                  <a:gd name="T3" fmla="*/ 0 h 38"/>
                  <a:gd name="T4" fmla="*/ 0 w 36"/>
                  <a:gd name="T5" fmla="*/ 38 h 38"/>
                  <a:gd name="T6" fmla="*/ 11 w 36"/>
                  <a:gd name="T7" fmla="*/ 38 h 38"/>
                  <a:gd name="T8" fmla="*/ 11 w 36"/>
                  <a:gd name="T9" fmla="*/ 20 h 38"/>
                  <a:gd name="T10" fmla="*/ 27 w 36"/>
                  <a:gd name="T11" fmla="*/ 36 h 38"/>
                  <a:gd name="T12" fmla="*/ 34 w 36"/>
                  <a:gd name="T13" fmla="*/ 27 h 38"/>
                  <a:gd name="T14" fmla="*/ 20 w 36"/>
                  <a:gd name="T15" fmla="*/ 13 h 38"/>
                  <a:gd name="T16" fmla="*/ 36 w 36"/>
                  <a:gd name="T17" fmla="*/ 13 h 38"/>
                  <a:gd name="T18" fmla="*/ 36 w 3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36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11" y="38"/>
                    </a:lnTo>
                    <a:lnTo>
                      <a:pt x="11" y="20"/>
                    </a:lnTo>
                    <a:lnTo>
                      <a:pt x="27" y="36"/>
                    </a:lnTo>
                    <a:lnTo>
                      <a:pt x="34" y="27"/>
                    </a:lnTo>
                    <a:lnTo>
                      <a:pt x="20" y="13"/>
                    </a:lnTo>
                    <a:lnTo>
                      <a:pt x="36" y="1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96">
                <a:extLst>
                  <a:ext uri="{FF2B5EF4-FFF2-40B4-BE49-F238E27FC236}">
                    <a16:creationId xmlns:a16="http://schemas.microsoft.com/office/drawing/2014/main" id="{EF52B72A-0637-4C90-8F5C-F74341B92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3130550"/>
                <a:ext cx="57150" cy="57150"/>
              </a:xfrm>
              <a:custGeom>
                <a:avLst/>
                <a:gdLst>
                  <a:gd name="T0" fmla="*/ 0 w 36"/>
                  <a:gd name="T1" fmla="*/ 36 h 36"/>
                  <a:gd name="T2" fmla="*/ 36 w 36"/>
                  <a:gd name="T3" fmla="*/ 36 h 36"/>
                  <a:gd name="T4" fmla="*/ 36 w 36"/>
                  <a:gd name="T5" fmla="*/ 0 h 36"/>
                  <a:gd name="T6" fmla="*/ 25 w 36"/>
                  <a:gd name="T7" fmla="*/ 0 h 36"/>
                  <a:gd name="T8" fmla="*/ 25 w 36"/>
                  <a:gd name="T9" fmla="*/ 18 h 36"/>
                  <a:gd name="T10" fmla="*/ 9 w 36"/>
                  <a:gd name="T11" fmla="*/ 2 h 36"/>
                  <a:gd name="T12" fmla="*/ 2 w 36"/>
                  <a:gd name="T13" fmla="*/ 9 h 36"/>
                  <a:gd name="T14" fmla="*/ 16 w 36"/>
                  <a:gd name="T15" fmla="*/ 26 h 36"/>
                  <a:gd name="T16" fmla="*/ 0 w 36"/>
                  <a:gd name="T17" fmla="*/ 26 h 36"/>
                  <a:gd name="T18" fmla="*/ 0 w 36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lnTo>
                      <a:pt x="36" y="36"/>
                    </a:lnTo>
                    <a:lnTo>
                      <a:pt x="36" y="0"/>
                    </a:lnTo>
                    <a:lnTo>
                      <a:pt x="25" y="0"/>
                    </a:lnTo>
                    <a:lnTo>
                      <a:pt x="25" y="18"/>
                    </a:lnTo>
                    <a:lnTo>
                      <a:pt x="9" y="2"/>
                    </a:lnTo>
                    <a:lnTo>
                      <a:pt x="2" y="9"/>
                    </a:lnTo>
                    <a:lnTo>
                      <a:pt x="16" y="26"/>
                    </a:lnTo>
                    <a:lnTo>
                      <a:pt x="0" y="2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97">
                <a:extLst>
                  <a:ext uri="{FF2B5EF4-FFF2-40B4-BE49-F238E27FC236}">
                    <a16:creationId xmlns:a16="http://schemas.microsoft.com/office/drawing/2014/main" id="{4A93003A-8047-41C2-9A2F-9D15FEA2A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00" y="2908300"/>
                <a:ext cx="22225" cy="19050"/>
              </a:xfrm>
              <a:custGeom>
                <a:avLst/>
                <a:gdLst>
                  <a:gd name="T0" fmla="*/ 8 w 8"/>
                  <a:gd name="T1" fmla="*/ 6 h 7"/>
                  <a:gd name="T2" fmla="*/ 6 w 8"/>
                  <a:gd name="T3" fmla="*/ 0 h 7"/>
                  <a:gd name="T4" fmla="*/ 0 w 8"/>
                  <a:gd name="T5" fmla="*/ 1 h 7"/>
                  <a:gd name="T6" fmla="*/ 2 w 8"/>
                  <a:gd name="T7" fmla="*/ 7 h 7"/>
                  <a:gd name="T8" fmla="*/ 8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6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6" y="6"/>
                      <a:pt x="8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98">
                <a:extLst>
                  <a:ext uri="{FF2B5EF4-FFF2-40B4-BE49-F238E27FC236}">
                    <a16:creationId xmlns:a16="http://schemas.microsoft.com/office/drawing/2014/main" id="{5969CF29-7FE6-49F1-823D-BBD18E51F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3" y="2919413"/>
                <a:ext cx="22225" cy="22225"/>
              </a:xfrm>
              <a:custGeom>
                <a:avLst/>
                <a:gdLst>
                  <a:gd name="T0" fmla="*/ 8 w 8"/>
                  <a:gd name="T1" fmla="*/ 5 h 8"/>
                  <a:gd name="T2" fmla="*/ 6 w 8"/>
                  <a:gd name="T3" fmla="*/ 0 h 8"/>
                  <a:gd name="T4" fmla="*/ 0 w 8"/>
                  <a:gd name="T5" fmla="*/ 3 h 8"/>
                  <a:gd name="T6" fmla="*/ 3 w 8"/>
                  <a:gd name="T7" fmla="*/ 8 h 8"/>
                  <a:gd name="T8" fmla="*/ 8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99">
                <a:extLst>
                  <a:ext uri="{FF2B5EF4-FFF2-40B4-BE49-F238E27FC236}">
                    <a16:creationId xmlns:a16="http://schemas.microsoft.com/office/drawing/2014/main" id="{B3EAF199-75D7-4C7E-B83B-E84A5F462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738" y="2994025"/>
                <a:ext cx="25400" cy="22225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6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6"/>
                      <a:pt x="8" y="4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00">
                <a:extLst>
                  <a:ext uri="{FF2B5EF4-FFF2-40B4-BE49-F238E27FC236}">
                    <a16:creationId xmlns:a16="http://schemas.microsoft.com/office/drawing/2014/main" id="{FEC35A2F-837B-4B80-85AD-0AC9A40DE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88" y="2936875"/>
                <a:ext cx="22225" cy="25400"/>
              </a:xfrm>
              <a:custGeom>
                <a:avLst/>
                <a:gdLst>
                  <a:gd name="T0" fmla="*/ 8 w 8"/>
                  <a:gd name="T1" fmla="*/ 5 h 9"/>
                  <a:gd name="T2" fmla="*/ 5 w 8"/>
                  <a:gd name="T3" fmla="*/ 0 h 9"/>
                  <a:gd name="T4" fmla="*/ 0 w 8"/>
                  <a:gd name="T5" fmla="*/ 4 h 9"/>
                  <a:gd name="T6" fmla="*/ 4 w 8"/>
                  <a:gd name="T7" fmla="*/ 9 h 9"/>
                  <a:gd name="T8" fmla="*/ 8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3"/>
                      <a:pt x="0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7" y="7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301">
                <a:extLst>
                  <a:ext uri="{FF2B5EF4-FFF2-40B4-BE49-F238E27FC236}">
                    <a16:creationId xmlns:a16="http://schemas.microsoft.com/office/drawing/2014/main" id="{7BD031BB-1C06-4627-A116-5DD68B56F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625" y="3027363"/>
                <a:ext cx="22225" cy="20637"/>
              </a:xfrm>
              <a:custGeom>
                <a:avLst/>
                <a:gdLst>
                  <a:gd name="T0" fmla="*/ 8 w 8"/>
                  <a:gd name="T1" fmla="*/ 1 h 7"/>
                  <a:gd name="T2" fmla="*/ 2 w 8"/>
                  <a:gd name="T3" fmla="*/ 0 h 7"/>
                  <a:gd name="T4" fmla="*/ 0 w 8"/>
                  <a:gd name="T5" fmla="*/ 6 h 7"/>
                  <a:gd name="T6" fmla="*/ 6 w 8"/>
                  <a:gd name="T7" fmla="*/ 7 h 7"/>
                  <a:gd name="T8" fmla="*/ 8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0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5"/>
                      <a:pt x="7" y="3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02">
                <a:extLst>
                  <a:ext uri="{FF2B5EF4-FFF2-40B4-BE49-F238E27FC236}">
                    <a16:creationId xmlns:a16="http://schemas.microsoft.com/office/drawing/2014/main" id="{8EACAF86-02EB-4590-B1E9-2C73885F3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8" y="2962275"/>
                <a:ext cx="25400" cy="25400"/>
              </a:xfrm>
              <a:custGeom>
                <a:avLst/>
                <a:gdLst>
                  <a:gd name="T0" fmla="*/ 9 w 9"/>
                  <a:gd name="T1" fmla="*/ 4 h 9"/>
                  <a:gd name="T2" fmla="*/ 4 w 9"/>
                  <a:gd name="T3" fmla="*/ 0 h 9"/>
                  <a:gd name="T4" fmla="*/ 0 w 9"/>
                  <a:gd name="T5" fmla="*/ 5 h 9"/>
                  <a:gd name="T6" fmla="*/ 5 w 9"/>
                  <a:gd name="T7" fmla="*/ 9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7"/>
                      <a:pt x="7" y="6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03">
                <a:extLst>
                  <a:ext uri="{FF2B5EF4-FFF2-40B4-BE49-F238E27FC236}">
                    <a16:creationId xmlns:a16="http://schemas.microsoft.com/office/drawing/2014/main" id="{10067AB9-4B50-46F5-9DE8-8FECB184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063" y="3044825"/>
                <a:ext cx="19050" cy="20637"/>
              </a:xfrm>
              <a:custGeom>
                <a:avLst/>
                <a:gdLst>
                  <a:gd name="T0" fmla="*/ 1 w 7"/>
                  <a:gd name="T1" fmla="*/ 7 h 7"/>
                  <a:gd name="T2" fmla="*/ 7 w 7"/>
                  <a:gd name="T3" fmla="*/ 6 h 7"/>
                  <a:gd name="T4" fmla="*/ 6 w 7"/>
                  <a:gd name="T5" fmla="*/ 0 h 7"/>
                  <a:gd name="T6" fmla="*/ 0 w 7"/>
                  <a:gd name="T7" fmla="*/ 1 h 7"/>
                  <a:gd name="T8" fmla="*/ 1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4"/>
                      <a:pt x="7" y="2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5"/>
                      <a:pt x="1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04">
                <a:extLst>
                  <a:ext uri="{FF2B5EF4-FFF2-40B4-BE49-F238E27FC236}">
                    <a16:creationId xmlns:a16="http://schemas.microsoft.com/office/drawing/2014/main" id="{D2D1E53B-B55A-4268-8674-15C99108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538" y="3008313"/>
                <a:ext cx="22225" cy="22225"/>
              </a:xfrm>
              <a:custGeom>
                <a:avLst/>
                <a:gdLst>
                  <a:gd name="T0" fmla="*/ 2 w 8"/>
                  <a:gd name="T1" fmla="*/ 8 h 8"/>
                  <a:gd name="T2" fmla="*/ 8 w 8"/>
                  <a:gd name="T3" fmla="*/ 6 h 8"/>
                  <a:gd name="T4" fmla="*/ 5 w 8"/>
                  <a:gd name="T5" fmla="*/ 0 h 8"/>
                  <a:gd name="T6" fmla="*/ 0 w 8"/>
                  <a:gd name="T7" fmla="*/ 3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1" y="6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05">
                <a:extLst>
                  <a:ext uri="{FF2B5EF4-FFF2-40B4-BE49-F238E27FC236}">
                    <a16:creationId xmlns:a16="http://schemas.microsoft.com/office/drawing/2014/main" id="{2D57B980-6608-4EA9-862D-C416DB4CE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62288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0 w 7"/>
                  <a:gd name="T3" fmla="*/ 0 h 7"/>
                  <a:gd name="T4" fmla="*/ 0 w 7"/>
                  <a:gd name="T5" fmla="*/ 7 h 7"/>
                  <a:gd name="T6" fmla="*/ 0 w 7"/>
                  <a:gd name="T7" fmla="*/ 7 h 7"/>
                  <a:gd name="T8" fmla="*/ 6 w 7"/>
                  <a:gd name="T9" fmla="*/ 7 h 7"/>
                  <a:gd name="T10" fmla="*/ 7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3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306">
                <a:extLst>
                  <a:ext uri="{FF2B5EF4-FFF2-40B4-BE49-F238E27FC236}">
                    <a16:creationId xmlns:a16="http://schemas.microsoft.com/office/drawing/2014/main" id="{14A97423-E969-4684-A9FC-42F1EFD92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63" y="2976563"/>
                <a:ext cx="22225" cy="25400"/>
              </a:xfrm>
              <a:custGeom>
                <a:avLst/>
                <a:gdLst>
                  <a:gd name="T0" fmla="*/ 3 w 8"/>
                  <a:gd name="T1" fmla="*/ 9 h 9"/>
                  <a:gd name="T2" fmla="*/ 8 w 8"/>
                  <a:gd name="T3" fmla="*/ 5 h 9"/>
                  <a:gd name="T4" fmla="*/ 5 w 8"/>
                  <a:gd name="T5" fmla="*/ 0 h 9"/>
                  <a:gd name="T6" fmla="*/ 0 w 8"/>
                  <a:gd name="T7" fmla="*/ 4 h 9"/>
                  <a:gd name="T8" fmla="*/ 3 w 8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3" y="9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6" y="2"/>
                      <a:pt x="5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7"/>
                      <a:pt x="3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307">
                <a:extLst>
                  <a:ext uri="{FF2B5EF4-FFF2-40B4-BE49-F238E27FC236}">
                    <a16:creationId xmlns:a16="http://schemas.microsoft.com/office/drawing/2014/main" id="{34C48447-EED5-4E70-AF8D-D37278E6D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2901950"/>
                <a:ext cx="17463" cy="20637"/>
              </a:xfrm>
              <a:custGeom>
                <a:avLst/>
                <a:gdLst>
                  <a:gd name="T0" fmla="*/ 6 w 6"/>
                  <a:gd name="T1" fmla="*/ 7 h 7"/>
                  <a:gd name="T2" fmla="*/ 6 w 6"/>
                  <a:gd name="T3" fmla="*/ 0 h 7"/>
                  <a:gd name="T4" fmla="*/ 0 w 6"/>
                  <a:gd name="T5" fmla="*/ 1 h 7"/>
                  <a:gd name="T6" fmla="*/ 0 w 6"/>
                  <a:gd name="T7" fmla="*/ 7 h 7"/>
                  <a:gd name="T8" fmla="*/ 6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8">
                <a:extLst>
                  <a:ext uri="{FF2B5EF4-FFF2-40B4-BE49-F238E27FC236}">
                    <a16:creationId xmlns:a16="http://schemas.microsoft.com/office/drawing/2014/main" id="{973160E5-A21A-4AB7-9825-90D7A34C5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11475"/>
                <a:ext cx="22225" cy="22225"/>
              </a:xfrm>
              <a:custGeom>
                <a:avLst/>
                <a:gdLst>
                  <a:gd name="T0" fmla="*/ 8 w 8"/>
                  <a:gd name="T1" fmla="*/ 3 h 8"/>
                  <a:gd name="T2" fmla="*/ 2 w 8"/>
                  <a:gd name="T3" fmla="*/ 0 h 8"/>
                  <a:gd name="T4" fmla="*/ 0 w 8"/>
                  <a:gd name="T5" fmla="*/ 6 h 8"/>
                  <a:gd name="T6" fmla="*/ 5 w 8"/>
                  <a:gd name="T7" fmla="*/ 8 h 8"/>
                  <a:gd name="T8" fmla="*/ 8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6" y="2"/>
                      <a:pt x="4" y="1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3" y="8"/>
                      <a:pt x="5" y="8"/>
                    </a:cubicBez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09">
                <a:extLst>
                  <a:ext uri="{FF2B5EF4-FFF2-40B4-BE49-F238E27FC236}">
                    <a16:creationId xmlns:a16="http://schemas.microsoft.com/office/drawing/2014/main" id="{1E0F3231-0574-4AB9-9A8A-FAEBC2BE2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863" y="2927350"/>
                <a:ext cx="25400" cy="23812"/>
              </a:xfrm>
              <a:custGeom>
                <a:avLst/>
                <a:gdLst>
                  <a:gd name="T0" fmla="*/ 9 w 9"/>
                  <a:gd name="T1" fmla="*/ 3 h 8"/>
                  <a:gd name="T2" fmla="*/ 3 w 9"/>
                  <a:gd name="T3" fmla="*/ 0 h 8"/>
                  <a:gd name="T4" fmla="*/ 0 w 9"/>
                  <a:gd name="T5" fmla="*/ 5 h 8"/>
                  <a:gd name="T6" fmla="*/ 5 w 9"/>
                  <a:gd name="T7" fmla="*/ 8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7" y="2"/>
                      <a:pt x="5" y="1"/>
                      <a:pt x="3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7"/>
                      <a:pt x="5" y="8"/>
                    </a:cubicBez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10">
                <a:extLst>
                  <a:ext uri="{FF2B5EF4-FFF2-40B4-BE49-F238E27FC236}">
                    <a16:creationId xmlns:a16="http://schemas.microsoft.com/office/drawing/2014/main" id="{6B5832C5-B839-4A29-945E-028FBDF7B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438" y="2947988"/>
                <a:ext cx="23813" cy="25400"/>
              </a:xfrm>
              <a:custGeom>
                <a:avLst/>
                <a:gdLst>
                  <a:gd name="T0" fmla="*/ 4 w 9"/>
                  <a:gd name="T1" fmla="*/ 9 h 9"/>
                  <a:gd name="T2" fmla="*/ 9 w 9"/>
                  <a:gd name="T3" fmla="*/ 5 h 9"/>
                  <a:gd name="T4" fmla="*/ 4 w 9"/>
                  <a:gd name="T5" fmla="*/ 0 h 9"/>
                  <a:gd name="T6" fmla="*/ 0 w 9"/>
                  <a:gd name="T7" fmla="*/ 5 h 9"/>
                  <a:gd name="T8" fmla="*/ 4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4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11">
                <a:extLst>
                  <a:ext uri="{FF2B5EF4-FFF2-40B4-BE49-F238E27FC236}">
                    <a16:creationId xmlns:a16="http://schemas.microsoft.com/office/drawing/2014/main" id="{F00A52AF-8963-462E-BBFF-A44A73FA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950" y="2905125"/>
                <a:ext cx="19050" cy="20637"/>
              </a:xfrm>
              <a:custGeom>
                <a:avLst/>
                <a:gdLst>
                  <a:gd name="T0" fmla="*/ 7 w 7"/>
                  <a:gd name="T1" fmla="*/ 1 h 7"/>
                  <a:gd name="T2" fmla="*/ 1 w 7"/>
                  <a:gd name="T3" fmla="*/ 0 h 7"/>
                  <a:gd name="T4" fmla="*/ 0 w 7"/>
                  <a:gd name="T5" fmla="*/ 6 h 7"/>
                  <a:gd name="T6" fmla="*/ 6 w 7"/>
                  <a:gd name="T7" fmla="*/ 7 h 7"/>
                  <a:gd name="T8" fmla="*/ 7 w 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1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4" y="6"/>
                      <a:pt x="6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12">
                <a:extLst>
                  <a:ext uri="{FF2B5EF4-FFF2-40B4-BE49-F238E27FC236}">
                    <a16:creationId xmlns:a16="http://schemas.microsoft.com/office/drawing/2014/main" id="{F248449D-190B-4A34-BB31-CC537DC6B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098800"/>
                <a:ext cx="19050" cy="20637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0 h 7"/>
                  <a:gd name="T4" fmla="*/ 1 w 7"/>
                  <a:gd name="T5" fmla="*/ 7 h 7"/>
                  <a:gd name="T6" fmla="*/ 7 w 7"/>
                  <a:gd name="T7" fmla="*/ 5 h 7"/>
                  <a:gd name="T8" fmla="*/ 7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5"/>
                      <a:pt x="1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13">
                <a:extLst>
                  <a:ext uri="{FF2B5EF4-FFF2-40B4-BE49-F238E27FC236}">
                    <a16:creationId xmlns:a16="http://schemas.microsoft.com/office/drawing/2014/main" id="{254A2EB5-B64F-4FC9-9DBD-D60B02535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075" y="3243263"/>
                <a:ext cx="19050" cy="15875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6 h 6"/>
                  <a:gd name="T4" fmla="*/ 7 w 7"/>
                  <a:gd name="T5" fmla="*/ 6 h 6"/>
                  <a:gd name="T6" fmla="*/ 6 w 7"/>
                  <a:gd name="T7" fmla="*/ 0 h 6"/>
                  <a:gd name="T8" fmla="*/ 0 w 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14">
                <a:extLst>
                  <a:ext uri="{FF2B5EF4-FFF2-40B4-BE49-F238E27FC236}">
                    <a16:creationId xmlns:a16="http://schemas.microsoft.com/office/drawing/2014/main" id="{C9E9C1E9-898A-4417-8BA0-6C265E518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8" y="3113088"/>
                <a:ext cx="19050" cy="23812"/>
              </a:xfrm>
              <a:custGeom>
                <a:avLst/>
                <a:gdLst>
                  <a:gd name="T0" fmla="*/ 0 w 7"/>
                  <a:gd name="T1" fmla="*/ 6 h 8"/>
                  <a:gd name="T2" fmla="*/ 6 w 7"/>
                  <a:gd name="T3" fmla="*/ 8 h 8"/>
                  <a:gd name="T4" fmla="*/ 7 w 7"/>
                  <a:gd name="T5" fmla="*/ 2 h 8"/>
                  <a:gd name="T6" fmla="*/ 1 w 7"/>
                  <a:gd name="T7" fmla="*/ 0 h 8"/>
                  <a:gd name="T8" fmla="*/ 0 w 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4"/>
                      <a:pt x="7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15">
                <a:extLst>
                  <a:ext uri="{FF2B5EF4-FFF2-40B4-BE49-F238E27FC236}">
                    <a16:creationId xmlns:a16="http://schemas.microsoft.com/office/drawing/2014/main" id="{694FA136-E04D-4F8C-8ABC-BFE4331EB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413" y="3233738"/>
                <a:ext cx="22225" cy="23812"/>
              </a:xfrm>
              <a:custGeom>
                <a:avLst/>
                <a:gdLst>
                  <a:gd name="T0" fmla="*/ 0 w 8"/>
                  <a:gd name="T1" fmla="*/ 2 h 8"/>
                  <a:gd name="T2" fmla="*/ 1 w 8"/>
                  <a:gd name="T3" fmla="*/ 8 h 8"/>
                  <a:gd name="T4" fmla="*/ 8 w 8"/>
                  <a:gd name="T5" fmla="*/ 6 h 8"/>
                  <a:gd name="T6" fmla="*/ 6 w 8"/>
                  <a:gd name="T7" fmla="*/ 0 h 8"/>
                  <a:gd name="T8" fmla="*/ 0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2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6" y="7"/>
                      <a:pt x="8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16">
                <a:extLst>
                  <a:ext uri="{FF2B5EF4-FFF2-40B4-BE49-F238E27FC236}">
                    <a16:creationId xmlns:a16="http://schemas.microsoft.com/office/drawing/2014/main" id="{A483AE1B-EACC-48A2-8FC6-3AE4DE286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0" y="3176588"/>
                <a:ext cx="25400" cy="23812"/>
              </a:xfrm>
              <a:custGeom>
                <a:avLst/>
                <a:gdLst>
                  <a:gd name="T0" fmla="*/ 0 w 9"/>
                  <a:gd name="T1" fmla="*/ 4 h 8"/>
                  <a:gd name="T2" fmla="*/ 5 w 9"/>
                  <a:gd name="T3" fmla="*/ 8 h 8"/>
                  <a:gd name="T4" fmla="*/ 9 w 9"/>
                  <a:gd name="T5" fmla="*/ 3 h 8"/>
                  <a:gd name="T6" fmla="*/ 4 w 9"/>
                  <a:gd name="T7" fmla="*/ 0 h 8"/>
                  <a:gd name="T8" fmla="*/ 0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4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8" y="5"/>
                      <a:pt x="9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17">
                <a:extLst>
                  <a:ext uri="{FF2B5EF4-FFF2-40B4-BE49-F238E27FC236}">
                    <a16:creationId xmlns:a16="http://schemas.microsoft.com/office/drawing/2014/main" id="{032A1EBC-445E-4FC4-82EF-C8B5F1401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150" y="3200400"/>
                <a:ext cx="25400" cy="25400"/>
              </a:xfrm>
              <a:custGeom>
                <a:avLst/>
                <a:gdLst>
                  <a:gd name="T0" fmla="*/ 0 w 9"/>
                  <a:gd name="T1" fmla="*/ 4 h 9"/>
                  <a:gd name="T2" fmla="*/ 4 w 9"/>
                  <a:gd name="T3" fmla="*/ 9 h 9"/>
                  <a:gd name="T4" fmla="*/ 9 w 9"/>
                  <a:gd name="T5" fmla="*/ 5 h 9"/>
                  <a:gd name="T6" fmla="*/ 5 w 9"/>
                  <a:gd name="T7" fmla="*/ 0 h 9"/>
                  <a:gd name="T8" fmla="*/ 0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6" y="8"/>
                      <a:pt x="8" y="7"/>
                      <a:pt x="9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2" y="3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318">
                <a:extLst>
                  <a:ext uri="{FF2B5EF4-FFF2-40B4-BE49-F238E27FC236}">
                    <a16:creationId xmlns:a16="http://schemas.microsoft.com/office/drawing/2014/main" id="{58F187DC-5769-410D-94FC-92E9AF516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" y="3219450"/>
                <a:ext cx="25400" cy="25400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9 h 9"/>
                  <a:gd name="T4" fmla="*/ 9 w 9"/>
                  <a:gd name="T5" fmla="*/ 6 h 9"/>
                  <a:gd name="T6" fmla="*/ 5 w 9"/>
                  <a:gd name="T7" fmla="*/ 0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7" y="7"/>
                      <a:pt x="9" y="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319">
                <a:extLst>
                  <a:ext uri="{FF2B5EF4-FFF2-40B4-BE49-F238E27FC236}">
                    <a16:creationId xmlns:a16="http://schemas.microsoft.com/office/drawing/2014/main" id="{F956C799-7690-4353-9818-E0AB911AE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75" y="3162300"/>
                <a:ext cx="25400" cy="23812"/>
              </a:xfrm>
              <a:custGeom>
                <a:avLst/>
                <a:gdLst>
                  <a:gd name="T0" fmla="*/ 6 w 9"/>
                  <a:gd name="T1" fmla="*/ 0 h 8"/>
                  <a:gd name="T2" fmla="*/ 0 w 9"/>
                  <a:gd name="T3" fmla="*/ 3 h 8"/>
                  <a:gd name="T4" fmla="*/ 4 w 9"/>
                  <a:gd name="T5" fmla="*/ 8 h 8"/>
                  <a:gd name="T6" fmla="*/ 9 w 9"/>
                  <a:gd name="T7" fmla="*/ 5 h 8"/>
                  <a:gd name="T8" fmla="*/ 6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6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7"/>
                      <a:pt x="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3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20">
                <a:extLst>
                  <a:ext uri="{FF2B5EF4-FFF2-40B4-BE49-F238E27FC236}">
                    <a16:creationId xmlns:a16="http://schemas.microsoft.com/office/drawing/2014/main" id="{F66BF4B7-511E-4325-9B25-5AAFB5BD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48013"/>
                <a:ext cx="22225" cy="23812"/>
              </a:xfrm>
              <a:custGeom>
                <a:avLst/>
                <a:gdLst>
                  <a:gd name="T0" fmla="*/ 0 w 8"/>
                  <a:gd name="T1" fmla="*/ 5 h 8"/>
                  <a:gd name="T2" fmla="*/ 5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8" y="4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3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321">
                <a:extLst>
                  <a:ext uri="{FF2B5EF4-FFF2-40B4-BE49-F238E27FC236}">
                    <a16:creationId xmlns:a16="http://schemas.microsoft.com/office/drawing/2014/main" id="{C4337756-C3A0-422F-9A47-B906E4BCA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88" y="3130550"/>
                <a:ext cx="23813" cy="23812"/>
              </a:xfrm>
              <a:custGeom>
                <a:avLst/>
                <a:gdLst>
                  <a:gd name="T0" fmla="*/ 6 w 8"/>
                  <a:gd name="T1" fmla="*/ 0 h 8"/>
                  <a:gd name="T2" fmla="*/ 0 w 8"/>
                  <a:gd name="T3" fmla="*/ 2 h 8"/>
                  <a:gd name="T4" fmla="*/ 2 w 8"/>
                  <a:gd name="T5" fmla="*/ 8 h 8"/>
                  <a:gd name="T6" fmla="*/ 8 w 8"/>
                  <a:gd name="T7" fmla="*/ 6 h 8"/>
                  <a:gd name="T8" fmla="*/ 6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7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22">
                <a:extLst>
                  <a:ext uri="{FF2B5EF4-FFF2-40B4-BE49-F238E27FC236}">
                    <a16:creationId xmlns:a16="http://schemas.microsoft.com/office/drawing/2014/main" id="{53E9E576-6F75-44E4-99A3-F61F0FC9B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" y="3187700"/>
                <a:ext cx="25400" cy="26987"/>
              </a:xfrm>
              <a:custGeom>
                <a:avLst/>
                <a:gdLst>
                  <a:gd name="T0" fmla="*/ 5 w 9"/>
                  <a:gd name="T1" fmla="*/ 0 h 9"/>
                  <a:gd name="T2" fmla="*/ 0 w 9"/>
                  <a:gd name="T3" fmla="*/ 5 h 9"/>
                  <a:gd name="T4" fmla="*/ 5 w 9"/>
                  <a:gd name="T5" fmla="*/ 9 h 9"/>
                  <a:gd name="T6" fmla="*/ 9 w 9"/>
                  <a:gd name="T7" fmla="*/ 5 h 9"/>
                  <a:gd name="T8" fmla="*/ 5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3" y="8"/>
                      <a:pt x="5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6" y="2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3">
                <a:extLst>
                  <a:ext uri="{FF2B5EF4-FFF2-40B4-BE49-F238E27FC236}">
                    <a16:creationId xmlns:a16="http://schemas.microsoft.com/office/drawing/2014/main" id="{4F3114C6-79A4-4A44-BDDD-B98DBB55C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3082925"/>
                <a:ext cx="20638" cy="15875"/>
              </a:xfrm>
              <a:custGeom>
                <a:avLst/>
                <a:gdLst>
                  <a:gd name="T0" fmla="*/ 1 w 7"/>
                  <a:gd name="T1" fmla="*/ 0 h 6"/>
                  <a:gd name="T2" fmla="*/ 1 w 7"/>
                  <a:gd name="T3" fmla="*/ 0 h 6"/>
                  <a:gd name="T4" fmla="*/ 0 w 7"/>
                  <a:gd name="T5" fmla="*/ 6 h 6"/>
                  <a:gd name="T6" fmla="*/ 6 w 7"/>
                  <a:gd name="T7" fmla="*/ 6 h 6"/>
                  <a:gd name="T8" fmla="*/ 7 w 7"/>
                  <a:gd name="T9" fmla="*/ 0 h 6"/>
                  <a:gd name="T10" fmla="*/ 7 w 7"/>
                  <a:gd name="T11" fmla="*/ 0 h 6"/>
                  <a:gd name="T12" fmla="*/ 1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4"/>
                      <a:pt x="7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324">
                <a:extLst>
                  <a:ext uri="{FF2B5EF4-FFF2-40B4-BE49-F238E27FC236}">
                    <a16:creationId xmlns:a16="http://schemas.microsoft.com/office/drawing/2014/main" id="{A46B9480-68FC-497B-B530-AABB60B64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" y="3211513"/>
                <a:ext cx="22225" cy="25400"/>
              </a:xfrm>
              <a:custGeom>
                <a:avLst/>
                <a:gdLst>
                  <a:gd name="T0" fmla="*/ 0 w 8"/>
                  <a:gd name="T1" fmla="*/ 5 h 9"/>
                  <a:gd name="T2" fmla="*/ 5 w 8"/>
                  <a:gd name="T3" fmla="*/ 9 h 9"/>
                  <a:gd name="T4" fmla="*/ 8 w 8"/>
                  <a:gd name="T5" fmla="*/ 3 h 9"/>
                  <a:gd name="T6" fmla="*/ 3 w 8"/>
                  <a:gd name="T7" fmla="*/ 0 h 9"/>
                  <a:gd name="T8" fmla="*/ 0 w 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cubicBezTo>
                      <a:pt x="1" y="7"/>
                      <a:pt x="3" y="8"/>
                      <a:pt x="5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5" y="1"/>
                      <a:pt x="3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25">
                <a:extLst>
                  <a:ext uri="{FF2B5EF4-FFF2-40B4-BE49-F238E27FC236}">
                    <a16:creationId xmlns:a16="http://schemas.microsoft.com/office/drawing/2014/main" id="{73ABFB68-7DAB-45B7-B5DD-CE2A201D9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3" y="3240088"/>
                <a:ext cx="22225" cy="19050"/>
              </a:xfrm>
              <a:custGeom>
                <a:avLst/>
                <a:gdLst>
                  <a:gd name="T0" fmla="*/ 0 w 8"/>
                  <a:gd name="T1" fmla="*/ 6 h 7"/>
                  <a:gd name="T2" fmla="*/ 7 w 8"/>
                  <a:gd name="T3" fmla="*/ 7 h 7"/>
                  <a:gd name="T4" fmla="*/ 8 w 8"/>
                  <a:gd name="T5" fmla="*/ 1 h 7"/>
                  <a:gd name="T6" fmla="*/ 2 w 8"/>
                  <a:gd name="T7" fmla="*/ 0 h 7"/>
                  <a:gd name="T8" fmla="*/ 0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6"/>
                    </a:moveTo>
                    <a:cubicBezTo>
                      <a:pt x="3" y="6"/>
                      <a:pt x="5" y="7"/>
                      <a:pt x="7" y="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4" y="0"/>
                      <a:pt x="2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326">
                <a:extLst>
                  <a:ext uri="{FF2B5EF4-FFF2-40B4-BE49-F238E27FC236}">
                    <a16:creationId xmlns:a16="http://schemas.microsoft.com/office/drawing/2014/main" id="{88C24151-12F9-4611-82BC-606ED44C6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638" y="3228975"/>
                <a:ext cx="23813" cy="22225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2 h 8"/>
                  <a:gd name="T6" fmla="*/ 3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7"/>
                      <a:pt x="6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1"/>
                      <a:pt x="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327">
                <a:extLst>
                  <a:ext uri="{FF2B5EF4-FFF2-40B4-BE49-F238E27FC236}">
                    <a16:creationId xmlns:a16="http://schemas.microsoft.com/office/drawing/2014/main" id="{926F170D-B5A9-47DD-AB4F-7A1AF9C7F9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750" y="3019425"/>
                <a:ext cx="120650" cy="125412"/>
              </a:xfrm>
              <a:custGeom>
                <a:avLst/>
                <a:gdLst>
                  <a:gd name="T0" fmla="*/ 43 w 43"/>
                  <a:gd name="T1" fmla="*/ 22 h 44"/>
                  <a:gd name="T2" fmla="*/ 21 w 43"/>
                  <a:gd name="T3" fmla="*/ 0 h 44"/>
                  <a:gd name="T4" fmla="*/ 0 w 43"/>
                  <a:gd name="T5" fmla="*/ 22 h 44"/>
                  <a:gd name="T6" fmla="*/ 21 w 43"/>
                  <a:gd name="T7" fmla="*/ 44 h 44"/>
                  <a:gd name="T8" fmla="*/ 43 w 43"/>
                  <a:gd name="T9" fmla="*/ 22 h 44"/>
                  <a:gd name="T10" fmla="*/ 21 w 43"/>
                  <a:gd name="T11" fmla="*/ 37 h 44"/>
                  <a:gd name="T12" fmla="*/ 6 w 43"/>
                  <a:gd name="T13" fmla="*/ 22 h 44"/>
                  <a:gd name="T14" fmla="*/ 21 w 43"/>
                  <a:gd name="T15" fmla="*/ 6 h 44"/>
                  <a:gd name="T16" fmla="*/ 37 w 43"/>
                  <a:gd name="T17" fmla="*/ 22 h 44"/>
                  <a:gd name="T18" fmla="*/ 21 w 43"/>
                  <a:gd name="T1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cubicBezTo>
                      <a:pt x="43" y="10"/>
                      <a:pt x="33" y="0"/>
                      <a:pt x="21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4"/>
                      <a:pt x="9" y="44"/>
                      <a:pt x="21" y="44"/>
                    </a:cubicBezTo>
                    <a:cubicBezTo>
                      <a:pt x="33" y="44"/>
                      <a:pt x="43" y="34"/>
                      <a:pt x="43" y="22"/>
                    </a:cubicBezTo>
                    <a:close/>
                    <a:moveTo>
                      <a:pt x="21" y="37"/>
                    </a:moveTo>
                    <a:cubicBezTo>
                      <a:pt x="13" y="37"/>
                      <a:pt x="6" y="30"/>
                      <a:pt x="6" y="22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2"/>
                    </a:cubicBezTo>
                    <a:cubicBezTo>
                      <a:pt x="37" y="30"/>
                      <a:pt x="30" y="37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328">
                <a:extLst>
                  <a:ext uri="{FF2B5EF4-FFF2-40B4-BE49-F238E27FC236}">
                    <a16:creationId xmlns:a16="http://schemas.microsoft.com/office/drawing/2014/main" id="{EE9ED7C8-9997-4448-A289-BF7AA8E8C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288" y="2973388"/>
                <a:ext cx="57150" cy="60325"/>
              </a:xfrm>
              <a:custGeom>
                <a:avLst/>
                <a:gdLst>
                  <a:gd name="T0" fmla="*/ 2 w 36"/>
                  <a:gd name="T1" fmla="*/ 27 h 38"/>
                  <a:gd name="T2" fmla="*/ 9 w 36"/>
                  <a:gd name="T3" fmla="*/ 36 h 38"/>
                  <a:gd name="T4" fmla="*/ 25 w 36"/>
                  <a:gd name="T5" fmla="*/ 20 h 38"/>
                  <a:gd name="T6" fmla="*/ 25 w 36"/>
                  <a:gd name="T7" fmla="*/ 38 h 38"/>
                  <a:gd name="T8" fmla="*/ 36 w 36"/>
                  <a:gd name="T9" fmla="*/ 38 h 38"/>
                  <a:gd name="T10" fmla="*/ 36 w 36"/>
                  <a:gd name="T11" fmla="*/ 0 h 38"/>
                  <a:gd name="T12" fmla="*/ 0 w 36"/>
                  <a:gd name="T13" fmla="*/ 0 h 38"/>
                  <a:gd name="T14" fmla="*/ 0 w 36"/>
                  <a:gd name="T15" fmla="*/ 13 h 38"/>
                  <a:gd name="T16" fmla="*/ 16 w 36"/>
                  <a:gd name="T17" fmla="*/ 13 h 38"/>
                  <a:gd name="T18" fmla="*/ 2 w 36"/>
                  <a:gd name="T19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8">
                    <a:moveTo>
                      <a:pt x="2" y="27"/>
                    </a:moveTo>
                    <a:lnTo>
                      <a:pt x="9" y="36"/>
                    </a:lnTo>
                    <a:lnTo>
                      <a:pt x="25" y="20"/>
                    </a:lnTo>
                    <a:lnTo>
                      <a:pt x="25" y="38"/>
                    </a:lnTo>
                    <a:lnTo>
                      <a:pt x="36" y="38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6" y="13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329">
                <a:extLst>
                  <a:ext uri="{FF2B5EF4-FFF2-40B4-BE49-F238E27FC236}">
                    <a16:creationId xmlns:a16="http://schemas.microsoft.com/office/drawing/2014/main" id="{80CADDF7-3213-4349-BD60-252460498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3130550"/>
                <a:ext cx="57150" cy="57150"/>
              </a:xfrm>
              <a:custGeom>
                <a:avLst/>
                <a:gdLst>
                  <a:gd name="T0" fmla="*/ 34 w 36"/>
                  <a:gd name="T1" fmla="*/ 9 h 36"/>
                  <a:gd name="T2" fmla="*/ 27 w 36"/>
                  <a:gd name="T3" fmla="*/ 2 h 36"/>
                  <a:gd name="T4" fmla="*/ 11 w 36"/>
                  <a:gd name="T5" fmla="*/ 18 h 36"/>
                  <a:gd name="T6" fmla="*/ 11 w 36"/>
                  <a:gd name="T7" fmla="*/ 0 h 36"/>
                  <a:gd name="T8" fmla="*/ 0 w 36"/>
                  <a:gd name="T9" fmla="*/ 0 h 36"/>
                  <a:gd name="T10" fmla="*/ 0 w 36"/>
                  <a:gd name="T11" fmla="*/ 36 h 36"/>
                  <a:gd name="T12" fmla="*/ 36 w 36"/>
                  <a:gd name="T13" fmla="*/ 36 h 36"/>
                  <a:gd name="T14" fmla="*/ 36 w 36"/>
                  <a:gd name="T15" fmla="*/ 26 h 36"/>
                  <a:gd name="T16" fmla="*/ 20 w 36"/>
                  <a:gd name="T17" fmla="*/ 26 h 36"/>
                  <a:gd name="T18" fmla="*/ 34 w 36"/>
                  <a:gd name="T19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34" y="9"/>
                    </a:moveTo>
                    <a:lnTo>
                      <a:pt x="27" y="2"/>
                    </a:lnTo>
                    <a:lnTo>
                      <a:pt x="11" y="18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36" y="36"/>
                    </a:lnTo>
                    <a:lnTo>
                      <a:pt x="36" y="26"/>
                    </a:lnTo>
                    <a:lnTo>
                      <a:pt x="20" y="26"/>
                    </a:lnTo>
                    <a:lnTo>
                      <a:pt x="3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C2032CA1-310F-450E-8B62-D3ABEE9D5207}"/>
              </a:ext>
            </a:extLst>
          </p:cNvPr>
          <p:cNvGrpSpPr/>
          <p:nvPr/>
        </p:nvGrpSpPr>
        <p:grpSpPr>
          <a:xfrm>
            <a:off x="3080472" y="2047127"/>
            <a:ext cx="508276" cy="517484"/>
            <a:chOff x="1958975" y="2859088"/>
            <a:chExt cx="438150" cy="446087"/>
          </a:xfrm>
        </p:grpSpPr>
        <p:sp>
          <p:nvSpPr>
            <p:cNvPr id="103" name="Oval 288">
              <a:extLst>
                <a:ext uri="{FF2B5EF4-FFF2-40B4-BE49-F238E27FC236}">
                  <a16:creationId xmlns:a16="http://schemas.microsoft.com/office/drawing/2014/main" id="{B055FCC4-D612-4BCF-8C3A-74ADDBC16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5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0FD23748-F152-4906-A7FF-272BFE962128}"/>
                </a:ext>
              </a:extLst>
            </p:cNvPr>
            <p:cNvGrpSpPr/>
            <p:nvPr/>
          </p:nvGrpSpPr>
          <p:grpSpPr>
            <a:xfrm>
              <a:off x="2030413" y="2908300"/>
              <a:ext cx="296863" cy="303213"/>
              <a:chOff x="2030413" y="2908300"/>
              <a:chExt cx="296863" cy="303213"/>
            </a:xfrm>
          </p:grpSpPr>
          <p:sp>
            <p:nvSpPr>
              <p:cNvPr id="105" name="Freeform 330">
                <a:extLst>
                  <a:ext uri="{FF2B5EF4-FFF2-40B4-BE49-F238E27FC236}">
                    <a16:creationId xmlns:a16="http://schemas.microsoft.com/office/drawing/2014/main" id="{E4525C6B-7D34-400D-BE23-46766B4E9D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4863" y="2908300"/>
                <a:ext cx="206375" cy="136525"/>
              </a:xfrm>
              <a:custGeom>
                <a:avLst/>
                <a:gdLst>
                  <a:gd name="T0" fmla="*/ 2 w 74"/>
                  <a:gd name="T1" fmla="*/ 20 h 48"/>
                  <a:gd name="T2" fmla="*/ 13 w 74"/>
                  <a:gd name="T3" fmla="*/ 24 h 48"/>
                  <a:gd name="T4" fmla="*/ 13 w 74"/>
                  <a:gd name="T5" fmla="*/ 39 h 48"/>
                  <a:gd name="T6" fmla="*/ 18 w 74"/>
                  <a:gd name="T7" fmla="*/ 45 h 48"/>
                  <a:gd name="T8" fmla="*/ 37 w 74"/>
                  <a:gd name="T9" fmla="*/ 48 h 48"/>
                  <a:gd name="T10" fmla="*/ 56 w 74"/>
                  <a:gd name="T11" fmla="*/ 45 h 48"/>
                  <a:gd name="T12" fmla="*/ 61 w 74"/>
                  <a:gd name="T13" fmla="*/ 39 h 48"/>
                  <a:gd name="T14" fmla="*/ 61 w 74"/>
                  <a:gd name="T15" fmla="*/ 24 h 48"/>
                  <a:gd name="T16" fmla="*/ 72 w 74"/>
                  <a:gd name="T17" fmla="*/ 20 h 48"/>
                  <a:gd name="T18" fmla="*/ 74 w 74"/>
                  <a:gd name="T19" fmla="*/ 17 h 48"/>
                  <a:gd name="T20" fmla="*/ 72 w 74"/>
                  <a:gd name="T21" fmla="*/ 14 h 48"/>
                  <a:gd name="T22" fmla="*/ 38 w 74"/>
                  <a:gd name="T23" fmla="*/ 0 h 48"/>
                  <a:gd name="T24" fmla="*/ 36 w 74"/>
                  <a:gd name="T25" fmla="*/ 0 h 48"/>
                  <a:gd name="T26" fmla="*/ 2 w 74"/>
                  <a:gd name="T27" fmla="*/ 14 h 48"/>
                  <a:gd name="T28" fmla="*/ 0 w 74"/>
                  <a:gd name="T29" fmla="*/ 17 h 48"/>
                  <a:gd name="T30" fmla="*/ 2 w 74"/>
                  <a:gd name="T31" fmla="*/ 20 h 48"/>
                  <a:gd name="T32" fmla="*/ 54 w 74"/>
                  <a:gd name="T33" fmla="*/ 39 h 48"/>
                  <a:gd name="T34" fmla="*/ 54 w 74"/>
                  <a:gd name="T35" fmla="*/ 39 h 48"/>
                  <a:gd name="T36" fmla="*/ 20 w 74"/>
                  <a:gd name="T37" fmla="*/ 39 h 48"/>
                  <a:gd name="T38" fmla="*/ 20 w 74"/>
                  <a:gd name="T39" fmla="*/ 39 h 48"/>
                  <a:gd name="T40" fmla="*/ 20 w 74"/>
                  <a:gd name="T41" fmla="*/ 27 h 48"/>
                  <a:gd name="T42" fmla="*/ 36 w 74"/>
                  <a:gd name="T43" fmla="*/ 34 h 48"/>
                  <a:gd name="T44" fmla="*/ 37 w 74"/>
                  <a:gd name="T45" fmla="*/ 34 h 48"/>
                  <a:gd name="T46" fmla="*/ 38 w 74"/>
                  <a:gd name="T47" fmla="*/ 34 h 48"/>
                  <a:gd name="T48" fmla="*/ 54 w 74"/>
                  <a:gd name="T49" fmla="*/ 27 h 48"/>
                  <a:gd name="T50" fmla="*/ 54 w 74"/>
                  <a:gd name="T51" fmla="*/ 39 h 48"/>
                  <a:gd name="T52" fmla="*/ 37 w 74"/>
                  <a:gd name="T53" fmla="*/ 7 h 48"/>
                  <a:gd name="T54" fmla="*/ 62 w 74"/>
                  <a:gd name="T55" fmla="*/ 17 h 48"/>
                  <a:gd name="T56" fmla="*/ 37 w 74"/>
                  <a:gd name="T57" fmla="*/ 27 h 48"/>
                  <a:gd name="T58" fmla="*/ 12 w 74"/>
                  <a:gd name="T59" fmla="*/ 17 h 48"/>
                  <a:gd name="T60" fmla="*/ 37 w 74"/>
                  <a:gd name="T61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48">
                    <a:moveTo>
                      <a:pt x="2" y="20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42"/>
                      <a:pt x="15" y="44"/>
                      <a:pt x="18" y="45"/>
                    </a:cubicBezTo>
                    <a:cubicBezTo>
                      <a:pt x="24" y="47"/>
                      <a:pt x="30" y="48"/>
                      <a:pt x="37" y="48"/>
                    </a:cubicBezTo>
                    <a:cubicBezTo>
                      <a:pt x="43" y="48"/>
                      <a:pt x="50" y="47"/>
                      <a:pt x="56" y="45"/>
                    </a:cubicBezTo>
                    <a:cubicBezTo>
                      <a:pt x="59" y="44"/>
                      <a:pt x="61" y="42"/>
                      <a:pt x="61" y="39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3" y="19"/>
                      <a:pt x="74" y="18"/>
                      <a:pt x="74" y="17"/>
                    </a:cubicBezTo>
                    <a:cubicBezTo>
                      <a:pt x="74" y="16"/>
                      <a:pt x="73" y="14"/>
                      <a:pt x="72" y="1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6" y="0"/>
                      <a:pt x="36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6"/>
                      <a:pt x="0" y="17"/>
                    </a:cubicBezTo>
                    <a:cubicBezTo>
                      <a:pt x="0" y="18"/>
                      <a:pt x="1" y="19"/>
                      <a:pt x="2" y="20"/>
                    </a:cubicBezTo>
                    <a:close/>
                    <a:moveTo>
                      <a:pt x="54" y="39"/>
                    </a:moveTo>
                    <a:cubicBezTo>
                      <a:pt x="54" y="39"/>
                      <a:pt x="54" y="39"/>
                      <a:pt x="54" y="39"/>
                    </a:cubicBezTo>
                    <a:cubicBezTo>
                      <a:pt x="43" y="42"/>
                      <a:pt x="31" y="42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7" y="34"/>
                      <a:pt x="37" y="34"/>
                    </a:cubicBezTo>
                    <a:cubicBezTo>
                      <a:pt x="37" y="34"/>
                      <a:pt x="38" y="34"/>
                      <a:pt x="38" y="34"/>
                    </a:cubicBezTo>
                    <a:cubicBezTo>
                      <a:pt x="54" y="27"/>
                      <a:pt x="54" y="27"/>
                      <a:pt x="54" y="27"/>
                    </a:cubicBezTo>
                    <a:lnTo>
                      <a:pt x="54" y="39"/>
                    </a:lnTo>
                    <a:close/>
                    <a:moveTo>
                      <a:pt x="37" y="7"/>
                    </a:moveTo>
                    <a:cubicBezTo>
                      <a:pt x="62" y="17"/>
                      <a:pt x="62" y="17"/>
                      <a:pt x="62" y="1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12" y="17"/>
                      <a:pt x="12" y="17"/>
                      <a:pt x="12" y="17"/>
                    </a:cubicBez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331">
                <a:extLst>
                  <a:ext uri="{FF2B5EF4-FFF2-40B4-BE49-F238E27FC236}">
                    <a16:creationId xmlns:a16="http://schemas.microsoft.com/office/drawing/2014/main" id="{6B3BBA1F-55B9-42B5-9B17-0D139397CF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0413" y="3059113"/>
                <a:ext cx="296863" cy="152400"/>
              </a:xfrm>
              <a:custGeom>
                <a:avLst/>
                <a:gdLst>
                  <a:gd name="T0" fmla="*/ 94 w 106"/>
                  <a:gd name="T1" fmla="*/ 23 h 53"/>
                  <a:gd name="T2" fmla="*/ 94 w 106"/>
                  <a:gd name="T3" fmla="*/ 6 h 53"/>
                  <a:gd name="T4" fmla="*/ 56 w 106"/>
                  <a:gd name="T5" fmla="*/ 6 h 53"/>
                  <a:gd name="T6" fmla="*/ 56 w 106"/>
                  <a:gd name="T7" fmla="*/ 0 h 53"/>
                  <a:gd name="T8" fmla="*/ 50 w 106"/>
                  <a:gd name="T9" fmla="*/ 0 h 53"/>
                  <a:gd name="T10" fmla="*/ 50 w 106"/>
                  <a:gd name="T11" fmla="*/ 6 h 53"/>
                  <a:gd name="T12" fmla="*/ 11 w 106"/>
                  <a:gd name="T13" fmla="*/ 6 h 53"/>
                  <a:gd name="T14" fmla="*/ 11 w 106"/>
                  <a:gd name="T15" fmla="*/ 23 h 53"/>
                  <a:gd name="T16" fmla="*/ 0 w 106"/>
                  <a:gd name="T17" fmla="*/ 38 h 53"/>
                  <a:gd name="T18" fmla="*/ 15 w 106"/>
                  <a:gd name="T19" fmla="*/ 53 h 53"/>
                  <a:gd name="T20" fmla="*/ 30 w 106"/>
                  <a:gd name="T21" fmla="*/ 38 h 53"/>
                  <a:gd name="T22" fmla="*/ 18 w 106"/>
                  <a:gd name="T23" fmla="*/ 23 h 53"/>
                  <a:gd name="T24" fmla="*/ 18 w 106"/>
                  <a:gd name="T25" fmla="*/ 13 h 53"/>
                  <a:gd name="T26" fmla="*/ 50 w 106"/>
                  <a:gd name="T27" fmla="*/ 13 h 53"/>
                  <a:gd name="T28" fmla="*/ 50 w 106"/>
                  <a:gd name="T29" fmla="*/ 23 h 53"/>
                  <a:gd name="T30" fmla="*/ 38 w 106"/>
                  <a:gd name="T31" fmla="*/ 23 h 53"/>
                  <a:gd name="T32" fmla="*/ 38 w 106"/>
                  <a:gd name="T33" fmla="*/ 53 h 53"/>
                  <a:gd name="T34" fmla="*/ 68 w 106"/>
                  <a:gd name="T35" fmla="*/ 53 h 53"/>
                  <a:gd name="T36" fmla="*/ 68 w 106"/>
                  <a:gd name="T37" fmla="*/ 23 h 53"/>
                  <a:gd name="T38" fmla="*/ 56 w 106"/>
                  <a:gd name="T39" fmla="*/ 23 h 53"/>
                  <a:gd name="T40" fmla="*/ 56 w 106"/>
                  <a:gd name="T41" fmla="*/ 13 h 53"/>
                  <a:gd name="T42" fmla="*/ 88 w 106"/>
                  <a:gd name="T43" fmla="*/ 13 h 53"/>
                  <a:gd name="T44" fmla="*/ 88 w 106"/>
                  <a:gd name="T45" fmla="*/ 23 h 53"/>
                  <a:gd name="T46" fmla="*/ 76 w 106"/>
                  <a:gd name="T47" fmla="*/ 38 h 53"/>
                  <a:gd name="T48" fmla="*/ 91 w 106"/>
                  <a:gd name="T49" fmla="*/ 53 h 53"/>
                  <a:gd name="T50" fmla="*/ 106 w 106"/>
                  <a:gd name="T51" fmla="*/ 38 h 53"/>
                  <a:gd name="T52" fmla="*/ 94 w 106"/>
                  <a:gd name="T53" fmla="*/ 23 h 53"/>
                  <a:gd name="T54" fmla="*/ 23 w 106"/>
                  <a:gd name="T55" fmla="*/ 38 h 53"/>
                  <a:gd name="T56" fmla="*/ 15 w 106"/>
                  <a:gd name="T57" fmla="*/ 46 h 53"/>
                  <a:gd name="T58" fmla="*/ 7 w 106"/>
                  <a:gd name="T59" fmla="*/ 38 h 53"/>
                  <a:gd name="T60" fmla="*/ 15 w 106"/>
                  <a:gd name="T61" fmla="*/ 30 h 53"/>
                  <a:gd name="T62" fmla="*/ 23 w 106"/>
                  <a:gd name="T63" fmla="*/ 38 h 53"/>
                  <a:gd name="T64" fmla="*/ 61 w 106"/>
                  <a:gd name="T65" fmla="*/ 46 h 53"/>
                  <a:gd name="T66" fmla="*/ 45 w 106"/>
                  <a:gd name="T67" fmla="*/ 46 h 53"/>
                  <a:gd name="T68" fmla="*/ 45 w 106"/>
                  <a:gd name="T69" fmla="*/ 30 h 53"/>
                  <a:gd name="T70" fmla="*/ 61 w 106"/>
                  <a:gd name="T71" fmla="*/ 30 h 53"/>
                  <a:gd name="T72" fmla="*/ 61 w 106"/>
                  <a:gd name="T73" fmla="*/ 46 h 53"/>
                  <a:gd name="T74" fmla="*/ 91 w 106"/>
                  <a:gd name="T75" fmla="*/ 46 h 53"/>
                  <a:gd name="T76" fmla="*/ 83 w 106"/>
                  <a:gd name="T77" fmla="*/ 38 h 53"/>
                  <a:gd name="T78" fmla="*/ 91 w 106"/>
                  <a:gd name="T79" fmla="*/ 30 h 53"/>
                  <a:gd name="T80" fmla="*/ 99 w 106"/>
                  <a:gd name="T81" fmla="*/ 38 h 53"/>
                  <a:gd name="T82" fmla="*/ 91 w 106"/>
                  <a:gd name="T8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53">
                    <a:moveTo>
                      <a:pt x="94" y="23"/>
                    </a:moveTo>
                    <a:cubicBezTo>
                      <a:pt x="94" y="6"/>
                      <a:pt x="94" y="6"/>
                      <a:pt x="94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5" y="25"/>
                      <a:pt x="0" y="31"/>
                      <a:pt x="0" y="38"/>
                    </a:cubicBezTo>
                    <a:cubicBezTo>
                      <a:pt x="0" y="46"/>
                      <a:pt x="7" y="53"/>
                      <a:pt x="15" y="53"/>
                    </a:cubicBezTo>
                    <a:cubicBezTo>
                      <a:pt x="23" y="53"/>
                      <a:pt x="30" y="46"/>
                      <a:pt x="30" y="38"/>
                    </a:cubicBezTo>
                    <a:cubicBezTo>
                      <a:pt x="30" y="31"/>
                      <a:pt x="25" y="25"/>
                      <a:pt x="18" y="2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1" y="25"/>
                      <a:pt x="76" y="31"/>
                      <a:pt x="76" y="38"/>
                    </a:cubicBezTo>
                    <a:cubicBezTo>
                      <a:pt x="76" y="46"/>
                      <a:pt x="83" y="53"/>
                      <a:pt x="91" y="53"/>
                    </a:cubicBezTo>
                    <a:cubicBezTo>
                      <a:pt x="99" y="53"/>
                      <a:pt x="106" y="46"/>
                      <a:pt x="106" y="38"/>
                    </a:cubicBezTo>
                    <a:cubicBezTo>
                      <a:pt x="106" y="31"/>
                      <a:pt x="101" y="25"/>
                      <a:pt x="94" y="23"/>
                    </a:cubicBezTo>
                    <a:close/>
                    <a:moveTo>
                      <a:pt x="23" y="38"/>
                    </a:moveTo>
                    <a:cubicBezTo>
                      <a:pt x="23" y="42"/>
                      <a:pt x="19" y="46"/>
                      <a:pt x="15" y="46"/>
                    </a:cubicBezTo>
                    <a:cubicBezTo>
                      <a:pt x="10" y="46"/>
                      <a:pt x="7" y="42"/>
                      <a:pt x="7" y="38"/>
                    </a:cubicBezTo>
                    <a:cubicBezTo>
                      <a:pt x="7" y="33"/>
                      <a:pt x="10" y="30"/>
                      <a:pt x="15" y="30"/>
                    </a:cubicBezTo>
                    <a:cubicBezTo>
                      <a:pt x="19" y="30"/>
                      <a:pt x="23" y="33"/>
                      <a:pt x="23" y="38"/>
                    </a:cubicBezTo>
                    <a:close/>
                    <a:moveTo>
                      <a:pt x="61" y="46"/>
                    </a:move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61" y="30"/>
                      <a:pt x="61" y="30"/>
                      <a:pt x="61" y="30"/>
                    </a:cubicBezTo>
                    <a:lnTo>
                      <a:pt x="61" y="46"/>
                    </a:lnTo>
                    <a:close/>
                    <a:moveTo>
                      <a:pt x="91" y="46"/>
                    </a:moveTo>
                    <a:cubicBezTo>
                      <a:pt x="87" y="46"/>
                      <a:pt x="83" y="42"/>
                      <a:pt x="83" y="38"/>
                    </a:cubicBezTo>
                    <a:cubicBezTo>
                      <a:pt x="83" y="33"/>
                      <a:pt x="87" y="30"/>
                      <a:pt x="91" y="30"/>
                    </a:cubicBezTo>
                    <a:cubicBezTo>
                      <a:pt x="96" y="30"/>
                      <a:pt x="99" y="33"/>
                      <a:pt x="99" y="38"/>
                    </a:cubicBezTo>
                    <a:cubicBezTo>
                      <a:pt x="99" y="42"/>
                      <a:pt x="96" y="46"/>
                      <a:pt x="91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92FC29F7-8969-4351-9E7D-20518AFD951A}"/>
              </a:ext>
            </a:extLst>
          </p:cNvPr>
          <p:cNvGrpSpPr/>
          <p:nvPr/>
        </p:nvGrpSpPr>
        <p:grpSpPr>
          <a:xfrm>
            <a:off x="4339819" y="2047127"/>
            <a:ext cx="506435" cy="517484"/>
            <a:chOff x="3284538" y="2859088"/>
            <a:chExt cx="436563" cy="446087"/>
          </a:xfrm>
        </p:grpSpPr>
        <p:sp>
          <p:nvSpPr>
            <p:cNvPr id="108" name="Oval 289">
              <a:extLst>
                <a:ext uri="{FF2B5EF4-FFF2-40B4-BE49-F238E27FC236}">
                  <a16:creationId xmlns:a16="http://schemas.microsoft.com/office/drawing/2014/main" id="{E5BF7127-61DB-4118-9632-0648DEF03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858179F9-5571-4B36-BEEC-5B45310BC311}"/>
                </a:ext>
              </a:extLst>
            </p:cNvPr>
            <p:cNvGrpSpPr/>
            <p:nvPr/>
          </p:nvGrpSpPr>
          <p:grpSpPr>
            <a:xfrm>
              <a:off x="3362325" y="2968625"/>
              <a:ext cx="277813" cy="228600"/>
              <a:chOff x="3362325" y="2968625"/>
              <a:chExt cx="277813" cy="228600"/>
            </a:xfrm>
          </p:grpSpPr>
          <p:sp>
            <p:nvSpPr>
              <p:cNvPr id="110" name="Freeform 332">
                <a:extLst>
                  <a:ext uri="{FF2B5EF4-FFF2-40B4-BE49-F238E27FC236}">
                    <a16:creationId xmlns:a16="http://schemas.microsoft.com/office/drawing/2014/main" id="{4C670ABD-A12F-4C06-BC5F-75F2998215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2325" y="2968625"/>
                <a:ext cx="277813" cy="228600"/>
              </a:xfrm>
              <a:custGeom>
                <a:avLst/>
                <a:gdLst>
                  <a:gd name="T0" fmla="*/ 92 w 99"/>
                  <a:gd name="T1" fmla="*/ 0 h 80"/>
                  <a:gd name="T2" fmla="*/ 7 w 99"/>
                  <a:gd name="T3" fmla="*/ 0 h 80"/>
                  <a:gd name="T4" fmla="*/ 0 w 99"/>
                  <a:gd name="T5" fmla="*/ 7 h 80"/>
                  <a:gd name="T6" fmla="*/ 0 w 99"/>
                  <a:gd name="T7" fmla="*/ 72 h 80"/>
                  <a:gd name="T8" fmla="*/ 7 w 99"/>
                  <a:gd name="T9" fmla="*/ 80 h 80"/>
                  <a:gd name="T10" fmla="*/ 92 w 99"/>
                  <a:gd name="T11" fmla="*/ 80 h 80"/>
                  <a:gd name="T12" fmla="*/ 99 w 99"/>
                  <a:gd name="T13" fmla="*/ 72 h 80"/>
                  <a:gd name="T14" fmla="*/ 99 w 99"/>
                  <a:gd name="T15" fmla="*/ 7 h 80"/>
                  <a:gd name="T16" fmla="*/ 92 w 99"/>
                  <a:gd name="T17" fmla="*/ 0 h 80"/>
                  <a:gd name="T18" fmla="*/ 7 w 99"/>
                  <a:gd name="T19" fmla="*/ 5 h 80"/>
                  <a:gd name="T20" fmla="*/ 92 w 99"/>
                  <a:gd name="T21" fmla="*/ 5 h 80"/>
                  <a:gd name="T22" fmla="*/ 94 w 99"/>
                  <a:gd name="T23" fmla="*/ 7 h 80"/>
                  <a:gd name="T24" fmla="*/ 94 w 99"/>
                  <a:gd name="T25" fmla="*/ 17 h 80"/>
                  <a:gd name="T26" fmla="*/ 5 w 99"/>
                  <a:gd name="T27" fmla="*/ 17 h 80"/>
                  <a:gd name="T28" fmla="*/ 5 w 99"/>
                  <a:gd name="T29" fmla="*/ 7 h 80"/>
                  <a:gd name="T30" fmla="*/ 7 w 99"/>
                  <a:gd name="T31" fmla="*/ 5 h 80"/>
                  <a:gd name="T32" fmla="*/ 92 w 99"/>
                  <a:gd name="T33" fmla="*/ 75 h 80"/>
                  <a:gd name="T34" fmla="*/ 7 w 99"/>
                  <a:gd name="T35" fmla="*/ 75 h 80"/>
                  <a:gd name="T36" fmla="*/ 5 w 99"/>
                  <a:gd name="T37" fmla="*/ 72 h 80"/>
                  <a:gd name="T38" fmla="*/ 5 w 99"/>
                  <a:gd name="T39" fmla="*/ 22 h 80"/>
                  <a:gd name="T40" fmla="*/ 94 w 99"/>
                  <a:gd name="T41" fmla="*/ 22 h 80"/>
                  <a:gd name="T42" fmla="*/ 94 w 99"/>
                  <a:gd name="T43" fmla="*/ 72 h 80"/>
                  <a:gd name="T44" fmla="*/ 92 w 99"/>
                  <a:gd name="T45" fmla="*/ 7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80">
                    <a:moveTo>
                      <a:pt x="9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7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6" y="80"/>
                      <a:pt x="99" y="76"/>
                      <a:pt x="99" y="72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3"/>
                      <a:pt x="96" y="0"/>
                      <a:pt x="92" y="0"/>
                    </a:cubicBezTo>
                    <a:close/>
                    <a:moveTo>
                      <a:pt x="7" y="5"/>
                    </a:moveTo>
                    <a:cubicBezTo>
                      <a:pt x="92" y="5"/>
                      <a:pt x="92" y="5"/>
                      <a:pt x="92" y="5"/>
                    </a:cubicBezTo>
                    <a:cubicBezTo>
                      <a:pt x="93" y="5"/>
                      <a:pt x="94" y="6"/>
                      <a:pt x="94" y="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lose/>
                    <a:moveTo>
                      <a:pt x="92" y="75"/>
                    </a:moveTo>
                    <a:cubicBezTo>
                      <a:pt x="7" y="75"/>
                      <a:pt x="7" y="75"/>
                      <a:pt x="7" y="75"/>
                    </a:cubicBezTo>
                    <a:cubicBezTo>
                      <a:pt x="6" y="75"/>
                      <a:pt x="5" y="74"/>
                      <a:pt x="5" y="7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4" y="74"/>
                      <a:pt x="93" y="75"/>
                      <a:pt x="92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Oval 333">
                <a:extLst>
                  <a:ext uri="{FF2B5EF4-FFF2-40B4-BE49-F238E27FC236}">
                    <a16:creationId xmlns:a16="http://schemas.microsoft.com/office/drawing/2014/main" id="{C4218F1E-6396-429F-9BD3-8AE11BDF3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138" y="2994025"/>
                <a:ext cx="12700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Oval 334">
                <a:extLst>
                  <a:ext uri="{FF2B5EF4-FFF2-40B4-BE49-F238E27FC236}">
                    <a16:creationId xmlns:a16="http://schemas.microsoft.com/office/drawing/2014/main" id="{43831BA3-0E12-497F-A47F-332893EE1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Oval 335">
                <a:extLst>
                  <a:ext uri="{FF2B5EF4-FFF2-40B4-BE49-F238E27FC236}">
                    <a16:creationId xmlns:a16="http://schemas.microsoft.com/office/drawing/2014/main" id="{7A67F548-FAA6-40E3-97F2-5102DC542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350" y="2994025"/>
                <a:ext cx="14288" cy="1428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336">
                <a:extLst>
                  <a:ext uri="{FF2B5EF4-FFF2-40B4-BE49-F238E27FC236}">
                    <a16:creationId xmlns:a16="http://schemas.microsoft.com/office/drawing/2014/main" id="{1604029E-1334-4EE0-9BC0-DFA8C2B1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40075"/>
                <a:ext cx="460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337">
                <a:extLst>
                  <a:ext uri="{FF2B5EF4-FFF2-40B4-BE49-F238E27FC236}">
                    <a16:creationId xmlns:a16="http://schemas.microsoft.com/office/drawing/2014/main" id="{34E1D856-E1CA-4022-A394-D3DAD3647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10515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338">
                <a:extLst>
                  <a:ext uri="{FF2B5EF4-FFF2-40B4-BE49-F238E27FC236}">
                    <a16:creationId xmlns:a16="http://schemas.microsoft.com/office/drawing/2014/main" id="{732B3086-4AC9-408E-ACFA-E0780C883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488" y="3073400"/>
                <a:ext cx="84138" cy="142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39">
                <a:extLst>
                  <a:ext uri="{FF2B5EF4-FFF2-40B4-BE49-F238E27FC236}">
                    <a16:creationId xmlns:a16="http://schemas.microsoft.com/office/drawing/2014/main" id="{0D1C9E93-0880-4460-BB71-8A50FCF16B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4075" y="3054350"/>
                <a:ext cx="103188" cy="104775"/>
              </a:xfrm>
              <a:custGeom>
                <a:avLst/>
                <a:gdLst>
                  <a:gd name="T0" fmla="*/ 19 w 37"/>
                  <a:gd name="T1" fmla="*/ 0 h 37"/>
                  <a:gd name="T2" fmla="*/ 0 w 37"/>
                  <a:gd name="T3" fmla="*/ 18 h 37"/>
                  <a:gd name="T4" fmla="*/ 19 w 37"/>
                  <a:gd name="T5" fmla="*/ 37 h 37"/>
                  <a:gd name="T6" fmla="*/ 37 w 37"/>
                  <a:gd name="T7" fmla="*/ 18 h 37"/>
                  <a:gd name="T8" fmla="*/ 19 w 37"/>
                  <a:gd name="T9" fmla="*/ 0 h 37"/>
                  <a:gd name="T10" fmla="*/ 19 w 37"/>
                  <a:gd name="T11" fmla="*/ 32 h 37"/>
                  <a:gd name="T12" fmla="*/ 5 w 37"/>
                  <a:gd name="T13" fmla="*/ 18 h 37"/>
                  <a:gd name="T14" fmla="*/ 19 w 37"/>
                  <a:gd name="T15" fmla="*/ 5 h 37"/>
                  <a:gd name="T16" fmla="*/ 32 w 37"/>
                  <a:gd name="T17" fmla="*/ 18 h 37"/>
                  <a:gd name="T18" fmla="*/ 19 w 37"/>
                  <a:gd name="T1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  <a:moveTo>
                      <a:pt x="19" y="32"/>
                    </a:moveTo>
                    <a:cubicBezTo>
                      <a:pt x="11" y="32"/>
                      <a:pt x="5" y="26"/>
                      <a:pt x="5" y="18"/>
                    </a:cubicBezTo>
                    <a:cubicBezTo>
                      <a:pt x="5" y="11"/>
                      <a:pt x="11" y="5"/>
                      <a:pt x="19" y="5"/>
                    </a:cubicBezTo>
                    <a:cubicBezTo>
                      <a:pt x="26" y="5"/>
                      <a:pt x="32" y="11"/>
                      <a:pt x="32" y="18"/>
                    </a:cubicBezTo>
                    <a:cubicBezTo>
                      <a:pt x="32" y="26"/>
                      <a:pt x="26" y="32"/>
                      <a:pt x="19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40">
                <a:extLst>
                  <a:ext uri="{FF2B5EF4-FFF2-40B4-BE49-F238E27FC236}">
                    <a16:creationId xmlns:a16="http://schemas.microsoft.com/office/drawing/2014/main" id="{33766D32-990D-48FD-9828-7A5E140790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475" y="3076575"/>
                <a:ext cx="52388" cy="57150"/>
              </a:xfrm>
              <a:custGeom>
                <a:avLst/>
                <a:gdLst>
                  <a:gd name="T0" fmla="*/ 17 w 19"/>
                  <a:gd name="T1" fmla="*/ 3 h 20"/>
                  <a:gd name="T2" fmla="*/ 14 w 19"/>
                  <a:gd name="T3" fmla="*/ 5 h 20"/>
                  <a:gd name="T4" fmla="*/ 12 w 19"/>
                  <a:gd name="T5" fmla="*/ 4 h 20"/>
                  <a:gd name="T6" fmla="*/ 12 w 19"/>
                  <a:gd name="T7" fmla="*/ 0 h 20"/>
                  <a:gd name="T8" fmla="*/ 7 w 19"/>
                  <a:gd name="T9" fmla="*/ 0 h 20"/>
                  <a:gd name="T10" fmla="*/ 7 w 19"/>
                  <a:gd name="T11" fmla="*/ 4 h 20"/>
                  <a:gd name="T12" fmla="*/ 5 w 19"/>
                  <a:gd name="T13" fmla="*/ 5 h 20"/>
                  <a:gd name="T14" fmla="*/ 2 w 19"/>
                  <a:gd name="T15" fmla="*/ 3 h 20"/>
                  <a:gd name="T16" fmla="*/ 0 w 19"/>
                  <a:gd name="T17" fmla="*/ 8 h 20"/>
                  <a:gd name="T18" fmla="*/ 3 w 19"/>
                  <a:gd name="T19" fmla="*/ 9 h 20"/>
                  <a:gd name="T20" fmla="*/ 3 w 19"/>
                  <a:gd name="T21" fmla="*/ 10 h 20"/>
                  <a:gd name="T22" fmla="*/ 3 w 19"/>
                  <a:gd name="T23" fmla="*/ 12 h 20"/>
                  <a:gd name="T24" fmla="*/ 0 w 19"/>
                  <a:gd name="T25" fmla="*/ 13 h 20"/>
                  <a:gd name="T26" fmla="*/ 2 w 19"/>
                  <a:gd name="T27" fmla="*/ 18 h 20"/>
                  <a:gd name="T28" fmla="*/ 5 w 19"/>
                  <a:gd name="T29" fmla="*/ 16 h 20"/>
                  <a:gd name="T30" fmla="*/ 7 w 19"/>
                  <a:gd name="T31" fmla="*/ 17 h 20"/>
                  <a:gd name="T32" fmla="*/ 7 w 19"/>
                  <a:gd name="T33" fmla="*/ 20 h 20"/>
                  <a:gd name="T34" fmla="*/ 12 w 19"/>
                  <a:gd name="T35" fmla="*/ 20 h 20"/>
                  <a:gd name="T36" fmla="*/ 12 w 19"/>
                  <a:gd name="T37" fmla="*/ 17 h 20"/>
                  <a:gd name="T38" fmla="*/ 14 w 19"/>
                  <a:gd name="T39" fmla="*/ 16 h 20"/>
                  <a:gd name="T40" fmla="*/ 17 w 19"/>
                  <a:gd name="T41" fmla="*/ 18 h 20"/>
                  <a:gd name="T42" fmla="*/ 19 w 19"/>
                  <a:gd name="T43" fmla="*/ 13 h 20"/>
                  <a:gd name="T44" fmla="*/ 16 w 19"/>
                  <a:gd name="T45" fmla="*/ 12 h 20"/>
                  <a:gd name="T46" fmla="*/ 16 w 19"/>
                  <a:gd name="T47" fmla="*/ 10 h 20"/>
                  <a:gd name="T48" fmla="*/ 16 w 19"/>
                  <a:gd name="T49" fmla="*/ 9 h 20"/>
                  <a:gd name="T50" fmla="*/ 19 w 19"/>
                  <a:gd name="T51" fmla="*/ 8 h 20"/>
                  <a:gd name="T52" fmla="*/ 17 w 19"/>
                  <a:gd name="T53" fmla="*/ 3 h 20"/>
                  <a:gd name="T54" fmla="*/ 10 w 19"/>
                  <a:gd name="T55" fmla="*/ 14 h 20"/>
                  <a:gd name="T56" fmla="*/ 6 w 19"/>
                  <a:gd name="T57" fmla="*/ 10 h 20"/>
                  <a:gd name="T58" fmla="*/ 10 w 19"/>
                  <a:gd name="T59" fmla="*/ 7 h 20"/>
                  <a:gd name="T60" fmla="*/ 13 w 19"/>
                  <a:gd name="T61" fmla="*/ 10 h 20"/>
                  <a:gd name="T62" fmla="*/ 10 w 19"/>
                  <a:gd name="T63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" h="20">
                    <a:moveTo>
                      <a:pt x="17" y="3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6"/>
                      <a:pt x="14" y="16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9"/>
                    </a:cubicBezTo>
                    <a:cubicBezTo>
                      <a:pt x="19" y="8"/>
                      <a:pt x="19" y="8"/>
                      <a:pt x="19" y="8"/>
                    </a:cubicBezTo>
                    <a:lnTo>
                      <a:pt x="17" y="3"/>
                    </a:lnTo>
                    <a:close/>
                    <a:moveTo>
                      <a:pt x="10" y="14"/>
                    </a:moveTo>
                    <a:cubicBezTo>
                      <a:pt x="8" y="14"/>
                      <a:pt x="6" y="12"/>
                      <a:pt x="6" y="10"/>
                    </a:cubicBezTo>
                    <a:cubicBezTo>
                      <a:pt x="6" y="9"/>
                      <a:pt x="8" y="7"/>
                      <a:pt x="10" y="7"/>
                    </a:cubicBezTo>
                    <a:cubicBezTo>
                      <a:pt x="11" y="7"/>
                      <a:pt x="13" y="9"/>
                      <a:pt x="13" y="10"/>
                    </a:cubicBezTo>
                    <a:cubicBezTo>
                      <a:pt x="13" y="12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EE257A79-9B77-4B59-90F5-59F4586F1D80}"/>
              </a:ext>
            </a:extLst>
          </p:cNvPr>
          <p:cNvGrpSpPr/>
          <p:nvPr/>
        </p:nvGrpSpPr>
        <p:grpSpPr>
          <a:xfrm>
            <a:off x="5597325" y="2047127"/>
            <a:ext cx="506435" cy="517484"/>
            <a:chOff x="4606925" y="2859088"/>
            <a:chExt cx="436563" cy="446087"/>
          </a:xfrm>
        </p:grpSpPr>
        <p:sp>
          <p:nvSpPr>
            <p:cNvPr id="120" name="Oval 290">
              <a:extLst>
                <a:ext uri="{FF2B5EF4-FFF2-40B4-BE49-F238E27FC236}">
                  <a16:creationId xmlns:a16="http://schemas.microsoft.com/office/drawing/2014/main" id="{8526C4AF-1BED-47F5-BB88-74E7BAEF1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60FFA8EB-09C1-4C91-83CC-846EDAA95A38}"/>
                </a:ext>
              </a:extLst>
            </p:cNvPr>
            <p:cNvGrpSpPr/>
            <p:nvPr/>
          </p:nvGrpSpPr>
          <p:grpSpPr>
            <a:xfrm>
              <a:off x="4695825" y="2951163"/>
              <a:ext cx="258763" cy="263524"/>
              <a:chOff x="4695825" y="2951163"/>
              <a:chExt cx="258763" cy="263524"/>
            </a:xfrm>
          </p:grpSpPr>
          <p:sp>
            <p:nvSpPr>
              <p:cNvPr id="122" name="Freeform 341">
                <a:extLst>
                  <a:ext uri="{FF2B5EF4-FFF2-40B4-BE49-F238E27FC236}">
                    <a16:creationId xmlns:a16="http://schemas.microsoft.com/office/drawing/2014/main" id="{74DD0014-8DD1-4B35-B270-30AB7048DF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2951163"/>
                <a:ext cx="101600" cy="103187"/>
              </a:xfrm>
              <a:custGeom>
                <a:avLst/>
                <a:gdLst>
                  <a:gd name="T0" fmla="*/ 18 w 36"/>
                  <a:gd name="T1" fmla="*/ 4 h 36"/>
                  <a:gd name="T2" fmla="*/ 32 w 36"/>
                  <a:gd name="T3" fmla="*/ 18 h 36"/>
                  <a:gd name="T4" fmla="*/ 18 w 36"/>
                  <a:gd name="T5" fmla="*/ 32 h 36"/>
                  <a:gd name="T6" fmla="*/ 5 w 36"/>
                  <a:gd name="T7" fmla="*/ 18 h 36"/>
                  <a:gd name="T8" fmla="*/ 18 w 36"/>
                  <a:gd name="T9" fmla="*/ 4 h 36"/>
                  <a:gd name="T10" fmla="*/ 18 w 36"/>
                  <a:gd name="T11" fmla="*/ 0 h 36"/>
                  <a:gd name="T12" fmla="*/ 0 w 36"/>
                  <a:gd name="T13" fmla="*/ 18 h 36"/>
                  <a:gd name="T14" fmla="*/ 18 w 36"/>
                  <a:gd name="T15" fmla="*/ 36 h 36"/>
                  <a:gd name="T16" fmla="*/ 36 w 36"/>
                  <a:gd name="T17" fmla="*/ 18 h 36"/>
                  <a:gd name="T18" fmla="*/ 18 w 36"/>
                  <a:gd name="T1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4"/>
                    </a:moveTo>
                    <a:cubicBezTo>
                      <a:pt x="26" y="4"/>
                      <a:pt x="32" y="10"/>
                      <a:pt x="32" y="18"/>
                    </a:cubicBezTo>
                    <a:cubicBezTo>
                      <a:pt x="32" y="25"/>
                      <a:pt x="26" y="32"/>
                      <a:pt x="18" y="32"/>
                    </a:cubicBezTo>
                    <a:cubicBezTo>
                      <a:pt x="11" y="32"/>
                      <a:pt x="5" y="25"/>
                      <a:pt x="5" y="18"/>
                    </a:cubicBezTo>
                    <a:cubicBezTo>
                      <a:pt x="5" y="10"/>
                      <a:pt x="11" y="4"/>
                      <a:pt x="18" y="4"/>
                    </a:cubicBezTo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42">
                <a:extLst>
                  <a:ext uri="{FF2B5EF4-FFF2-40B4-BE49-F238E27FC236}">
                    <a16:creationId xmlns:a16="http://schemas.microsoft.com/office/drawing/2014/main" id="{E1639EED-EAD7-4209-B40F-A545C2D4ED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3108325"/>
                <a:ext cx="101600" cy="106362"/>
              </a:xfrm>
              <a:custGeom>
                <a:avLst/>
                <a:gdLst>
                  <a:gd name="T0" fmla="*/ 18 w 36"/>
                  <a:gd name="T1" fmla="*/ 5 h 37"/>
                  <a:gd name="T2" fmla="*/ 31 w 36"/>
                  <a:gd name="T3" fmla="*/ 19 h 37"/>
                  <a:gd name="T4" fmla="*/ 18 w 36"/>
                  <a:gd name="T5" fmla="*/ 32 h 37"/>
                  <a:gd name="T6" fmla="*/ 4 w 36"/>
                  <a:gd name="T7" fmla="*/ 19 h 37"/>
                  <a:gd name="T8" fmla="*/ 18 w 36"/>
                  <a:gd name="T9" fmla="*/ 5 h 37"/>
                  <a:gd name="T10" fmla="*/ 18 w 36"/>
                  <a:gd name="T11" fmla="*/ 0 h 37"/>
                  <a:gd name="T12" fmla="*/ 0 w 36"/>
                  <a:gd name="T13" fmla="*/ 19 h 37"/>
                  <a:gd name="T14" fmla="*/ 18 w 36"/>
                  <a:gd name="T15" fmla="*/ 37 h 37"/>
                  <a:gd name="T16" fmla="*/ 36 w 36"/>
                  <a:gd name="T17" fmla="*/ 19 h 37"/>
                  <a:gd name="T18" fmla="*/ 18 w 36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18" y="5"/>
                    </a:moveTo>
                    <a:cubicBezTo>
                      <a:pt x="25" y="5"/>
                      <a:pt x="31" y="11"/>
                      <a:pt x="31" y="19"/>
                    </a:cubicBezTo>
                    <a:cubicBezTo>
                      <a:pt x="31" y="26"/>
                      <a:pt x="25" y="32"/>
                      <a:pt x="18" y="32"/>
                    </a:cubicBezTo>
                    <a:cubicBezTo>
                      <a:pt x="10" y="32"/>
                      <a:pt x="4" y="26"/>
                      <a:pt x="4" y="19"/>
                    </a:cubicBezTo>
                    <a:cubicBezTo>
                      <a:pt x="4" y="11"/>
                      <a:pt x="10" y="5"/>
                      <a:pt x="18" y="5"/>
                    </a:cubicBezTo>
                    <a:moveTo>
                      <a:pt x="18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29"/>
                      <a:pt x="8" y="37"/>
                      <a:pt x="18" y="37"/>
                    </a:cubicBezTo>
                    <a:cubicBezTo>
                      <a:pt x="28" y="37"/>
                      <a:pt x="36" y="29"/>
                      <a:pt x="36" y="19"/>
                    </a:cubicBezTo>
                    <a:cubicBezTo>
                      <a:pt x="36" y="9"/>
                      <a:pt x="2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43">
                <a:extLst>
                  <a:ext uri="{FF2B5EF4-FFF2-40B4-BE49-F238E27FC236}">
                    <a16:creationId xmlns:a16="http://schemas.microsoft.com/office/drawing/2014/main" id="{E8E1A828-EF02-48B9-AC77-7CEDEDD12E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close/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44">
                <a:extLst>
                  <a:ext uri="{FF2B5EF4-FFF2-40B4-BE49-F238E27FC236}">
                    <a16:creationId xmlns:a16="http://schemas.microsoft.com/office/drawing/2014/main" id="{F904EE7D-DCA1-4D5B-AC17-163DE6D138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2988" y="2951163"/>
                <a:ext cx="101600" cy="103187"/>
              </a:xfrm>
              <a:custGeom>
                <a:avLst/>
                <a:gdLst>
                  <a:gd name="T0" fmla="*/ 32 w 64"/>
                  <a:gd name="T1" fmla="*/ 11 h 65"/>
                  <a:gd name="T2" fmla="*/ 53 w 64"/>
                  <a:gd name="T3" fmla="*/ 32 h 65"/>
                  <a:gd name="T4" fmla="*/ 32 w 64"/>
                  <a:gd name="T5" fmla="*/ 54 h 65"/>
                  <a:gd name="T6" fmla="*/ 11 w 64"/>
                  <a:gd name="T7" fmla="*/ 32 h 65"/>
                  <a:gd name="T8" fmla="*/ 32 w 64"/>
                  <a:gd name="T9" fmla="*/ 11 h 65"/>
                  <a:gd name="T10" fmla="*/ 32 w 64"/>
                  <a:gd name="T11" fmla="*/ 0 h 65"/>
                  <a:gd name="T12" fmla="*/ 0 w 64"/>
                  <a:gd name="T13" fmla="*/ 32 h 65"/>
                  <a:gd name="T14" fmla="*/ 32 w 64"/>
                  <a:gd name="T15" fmla="*/ 65 h 65"/>
                  <a:gd name="T16" fmla="*/ 64 w 64"/>
                  <a:gd name="T17" fmla="*/ 32 h 65"/>
                  <a:gd name="T18" fmla="*/ 32 w 64"/>
                  <a:gd name="T19" fmla="*/ 0 h 65"/>
                  <a:gd name="T20" fmla="*/ 32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32" y="11"/>
                    </a:moveTo>
                    <a:lnTo>
                      <a:pt x="53" y="32"/>
                    </a:lnTo>
                    <a:lnTo>
                      <a:pt x="32" y="54"/>
                    </a:lnTo>
                    <a:lnTo>
                      <a:pt x="11" y="32"/>
                    </a:lnTo>
                    <a:lnTo>
                      <a:pt x="32" y="11"/>
                    </a:lnTo>
                    <a:moveTo>
                      <a:pt x="32" y="0"/>
                    </a:moveTo>
                    <a:lnTo>
                      <a:pt x="0" y="32"/>
                    </a:lnTo>
                    <a:lnTo>
                      <a:pt x="32" y="65"/>
                    </a:lnTo>
                    <a:lnTo>
                      <a:pt x="64" y="32"/>
                    </a:lnTo>
                    <a:lnTo>
                      <a:pt x="32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45">
                <a:extLst>
                  <a:ext uri="{FF2B5EF4-FFF2-40B4-BE49-F238E27FC236}">
                    <a16:creationId xmlns:a16="http://schemas.microsoft.com/office/drawing/2014/main" id="{2EFE4EDE-3872-410E-845A-2DD913AD49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close/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46">
                <a:extLst>
                  <a:ext uri="{FF2B5EF4-FFF2-40B4-BE49-F238E27FC236}">
                    <a16:creationId xmlns:a16="http://schemas.microsoft.com/office/drawing/2014/main" id="{F80B8D9E-8C69-49A9-840A-733D7D3745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5825" y="3108325"/>
                <a:ext cx="101600" cy="106362"/>
              </a:xfrm>
              <a:custGeom>
                <a:avLst/>
                <a:gdLst>
                  <a:gd name="T0" fmla="*/ 57 w 64"/>
                  <a:gd name="T1" fmla="*/ 9 h 67"/>
                  <a:gd name="T2" fmla="*/ 57 w 64"/>
                  <a:gd name="T3" fmla="*/ 58 h 67"/>
                  <a:gd name="T4" fmla="*/ 9 w 64"/>
                  <a:gd name="T5" fmla="*/ 58 h 67"/>
                  <a:gd name="T6" fmla="*/ 9 w 64"/>
                  <a:gd name="T7" fmla="*/ 9 h 67"/>
                  <a:gd name="T8" fmla="*/ 57 w 64"/>
                  <a:gd name="T9" fmla="*/ 9 h 67"/>
                  <a:gd name="T10" fmla="*/ 64 w 64"/>
                  <a:gd name="T11" fmla="*/ 0 h 67"/>
                  <a:gd name="T12" fmla="*/ 0 w 64"/>
                  <a:gd name="T13" fmla="*/ 0 h 67"/>
                  <a:gd name="T14" fmla="*/ 0 w 64"/>
                  <a:gd name="T15" fmla="*/ 67 h 67"/>
                  <a:gd name="T16" fmla="*/ 64 w 64"/>
                  <a:gd name="T17" fmla="*/ 67 h 67"/>
                  <a:gd name="T18" fmla="*/ 64 w 64"/>
                  <a:gd name="T19" fmla="*/ 0 h 67"/>
                  <a:gd name="T20" fmla="*/ 64 w 64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7">
                    <a:moveTo>
                      <a:pt x="57" y="9"/>
                    </a:moveTo>
                    <a:lnTo>
                      <a:pt x="57" y="58"/>
                    </a:lnTo>
                    <a:lnTo>
                      <a:pt x="9" y="58"/>
                    </a:lnTo>
                    <a:lnTo>
                      <a:pt x="9" y="9"/>
                    </a:lnTo>
                    <a:lnTo>
                      <a:pt x="57" y="9"/>
                    </a:lnTo>
                    <a:moveTo>
                      <a:pt x="64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4" y="67"/>
                    </a:lnTo>
                    <a:lnTo>
                      <a:pt x="64" y="0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47">
                <a:extLst>
                  <a:ext uri="{FF2B5EF4-FFF2-40B4-BE49-F238E27FC236}">
                    <a16:creationId xmlns:a16="http://schemas.microsoft.com/office/drawing/2014/main" id="{189D4B8E-65F6-43F8-B8FA-8AC8ED7CA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2970213"/>
                <a:ext cx="60325" cy="63500"/>
              </a:xfrm>
              <a:custGeom>
                <a:avLst/>
                <a:gdLst>
                  <a:gd name="T0" fmla="*/ 21 w 38"/>
                  <a:gd name="T1" fmla="*/ 0 h 40"/>
                  <a:gd name="T2" fmla="*/ 14 w 38"/>
                  <a:gd name="T3" fmla="*/ 8 h 40"/>
                  <a:gd name="T4" fmla="*/ 23 w 38"/>
                  <a:gd name="T5" fmla="*/ 17 h 40"/>
                  <a:gd name="T6" fmla="*/ 0 w 38"/>
                  <a:gd name="T7" fmla="*/ 17 h 40"/>
                  <a:gd name="T8" fmla="*/ 0 w 38"/>
                  <a:gd name="T9" fmla="*/ 24 h 40"/>
                  <a:gd name="T10" fmla="*/ 23 w 38"/>
                  <a:gd name="T11" fmla="*/ 24 h 40"/>
                  <a:gd name="T12" fmla="*/ 14 w 38"/>
                  <a:gd name="T13" fmla="*/ 33 h 40"/>
                  <a:gd name="T14" fmla="*/ 21 w 38"/>
                  <a:gd name="T15" fmla="*/ 40 h 40"/>
                  <a:gd name="T16" fmla="*/ 38 w 38"/>
                  <a:gd name="T17" fmla="*/ 20 h 40"/>
                  <a:gd name="T18" fmla="*/ 21 w 38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21" y="0"/>
                    </a:moveTo>
                    <a:lnTo>
                      <a:pt x="14" y="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23" y="24"/>
                    </a:lnTo>
                    <a:lnTo>
                      <a:pt x="14" y="33"/>
                    </a:lnTo>
                    <a:lnTo>
                      <a:pt x="21" y="40"/>
                    </a:lnTo>
                    <a:lnTo>
                      <a:pt x="38" y="2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48">
                <a:extLst>
                  <a:ext uri="{FF2B5EF4-FFF2-40B4-BE49-F238E27FC236}">
                    <a16:creationId xmlns:a16="http://schemas.microsoft.com/office/drawing/2014/main" id="{A9E3395B-4C6E-40DB-970D-E4D08D008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600" y="3130550"/>
                <a:ext cx="60325" cy="60325"/>
              </a:xfrm>
              <a:custGeom>
                <a:avLst/>
                <a:gdLst>
                  <a:gd name="T0" fmla="*/ 17 w 38"/>
                  <a:gd name="T1" fmla="*/ 38 h 38"/>
                  <a:gd name="T2" fmla="*/ 24 w 38"/>
                  <a:gd name="T3" fmla="*/ 33 h 38"/>
                  <a:gd name="T4" fmla="*/ 16 w 38"/>
                  <a:gd name="T5" fmla="*/ 24 h 38"/>
                  <a:gd name="T6" fmla="*/ 38 w 38"/>
                  <a:gd name="T7" fmla="*/ 24 h 38"/>
                  <a:gd name="T8" fmla="*/ 38 w 38"/>
                  <a:gd name="T9" fmla="*/ 15 h 38"/>
                  <a:gd name="T10" fmla="*/ 16 w 38"/>
                  <a:gd name="T11" fmla="*/ 15 h 38"/>
                  <a:gd name="T12" fmla="*/ 24 w 38"/>
                  <a:gd name="T13" fmla="*/ 6 h 38"/>
                  <a:gd name="T14" fmla="*/ 17 w 38"/>
                  <a:gd name="T15" fmla="*/ 0 h 38"/>
                  <a:gd name="T16" fmla="*/ 0 w 38"/>
                  <a:gd name="T17" fmla="*/ 20 h 38"/>
                  <a:gd name="T18" fmla="*/ 17 w 38"/>
                  <a:gd name="T1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17" y="38"/>
                    </a:moveTo>
                    <a:lnTo>
                      <a:pt x="24" y="33"/>
                    </a:lnTo>
                    <a:lnTo>
                      <a:pt x="16" y="24"/>
                    </a:lnTo>
                    <a:lnTo>
                      <a:pt x="38" y="24"/>
                    </a:lnTo>
                    <a:lnTo>
                      <a:pt x="38" y="15"/>
                    </a:lnTo>
                    <a:lnTo>
                      <a:pt x="16" y="15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0" y="20"/>
                    </a:ln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49">
                <a:extLst>
                  <a:ext uri="{FF2B5EF4-FFF2-40B4-BE49-F238E27FC236}">
                    <a16:creationId xmlns:a16="http://schemas.microsoft.com/office/drawing/2014/main" id="{9C2AFB8B-2214-4B34-AF96-2D83086F9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3625" y="3044825"/>
                <a:ext cx="58738" cy="63500"/>
              </a:xfrm>
              <a:custGeom>
                <a:avLst/>
                <a:gdLst>
                  <a:gd name="T0" fmla="*/ 37 w 37"/>
                  <a:gd name="T1" fmla="*/ 22 h 40"/>
                  <a:gd name="T2" fmla="*/ 31 w 37"/>
                  <a:gd name="T3" fmla="*/ 15 h 40"/>
                  <a:gd name="T4" fmla="*/ 22 w 37"/>
                  <a:gd name="T5" fmla="*/ 24 h 40"/>
                  <a:gd name="T6" fmla="*/ 22 w 37"/>
                  <a:gd name="T7" fmla="*/ 0 h 40"/>
                  <a:gd name="T8" fmla="*/ 15 w 37"/>
                  <a:gd name="T9" fmla="*/ 0 h 40"/>
                  <a:gd name="T10" fmla="*/ 15 w 37"/>
                  <a:gd name="T11" fmla="*/ 24 h 40"/>
                  <a:gd name="T12" fmla="*/ 7 w 37"/>
                  <a:gd name="T13" fmla="*/ 15 h 40"/>
                  <a:gd name="T14" fmla="*/ 0 w 37"/>
                  <a:gd name="T15" fmla="*/ 22 h 40"/>
                  <a:gd name="T16" fmla="*/ 19 w 37"/>
                  <a:gd name="T17" fmla="*/ 40 h 40"/>
                  <a:gd name="T18" fmla="*/ 37 w 37"/>
                  <a:gd name="T19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0">
                    <a:moveTo>
                      <a:pt x="37" y="22"/>
                    </a:moveTo>
                    <a:lnTo>
                      <a:pt x="31" y="15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5" y="24"/>
                    </a:lnTo>
                    <a:lnTo>
                      <a:pt x="7" y="15"/>
                    </a:lnTo>
                    <a:lnTo>
                      <a:pt x="0" y="22"/>
                    </a:lnTo>
                    <a:lnTo>
                      <a:pt x="19" y="40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50">
                <a:extLst>
                  <a:ext uri="{FF2B5EF4-FFF2-40B4-BE49-F238E27FC236}">
                    <a16:creationId xmlns:a16="http://schemas.microsoft.com/office/drawing/2014/main" id="{5E762986-A4A8-4372-9A8A-6868C992E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050" y="3055938"/>
                <a:ext cx="60325" cy="60325"/>
              </a:xfrm>
              <a:custGeom>
                <a:avLst/>
                <a:gdLst>
                  <a:gd name="T0" fmla="*/ 0 w 38"/>
                  <a:gd name="T1" fmla="*/ 18 h 38"/>
                  <a:gd name="T2" fmla="*/ 6 w 38"/>
                  <a:gd name="T3" fmla="*/ 24 h 38"/>
                  <a:gd name="T4" fmla="*/ 15 w 38"/>
                  <a:gd name="T5" fmla="*/ 15 h 38"/>
                  <a:gd name="T6" fmla="*/ 15 w 38"/>
                  <a:gd name="T7" fmla="*/ 38 h 38"/>
                  <a:gd name="T8" fmla="*/ 23 w 38"/>
                  <a:gd name="T9" fmla="*/ 38 h 38"/>
                  <a:gd name="T10" fmla="*/ 23 w 38"/>
                  <a:gd name="T11" fmla="*/ 15 h 38"/>
                  <a:gd name="T12" fmla="*/ 32 w 38"/>
                  <a:gd name="T13" fmla="*/ 24 h 38"/>
                  <a:gd name="T14" fmla="*/ 38 w 38"/>
                  <a:gd name="T15" fmla="*/ 18 h 38"/>
                  <a:gd name="T16" fmla="*/ 18 w 38"/>
                  <a:gd name="T17" fmla="*/ 0 h 38"/>
                  <a:gd name="T18" fmla="*/ 0 w 38"/>
                  <a:gd name="T1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8">
                    <a:moveTo>
                      <a:pt x="0" y="18"/>
                    </a:moveTo>
                    <a:lnTo>
                      <a:pt x="6" y="24"/>
                    </a:lnTo>
                    <a:lnTo>
                      <a:pt x="15" y="15"/>
                    </a:lnTo>
                    <a:lnTo>
                      <a:pt x="15" y="38"/>
                    </a:lnTo>
                    <a:lnTo>
                      <a:pt x="23" y="38"/>
                    </a:lnTo>
                    <a:lnTo>
                      <a:pt x="23" y="15"/>
                    </a:lnTo>
                    <a:lnTo>
                      <a:pt x="32" y="24"/>
                    </a:lnTo>
                    <a:lnTo>
                      <a:pt x="38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EE1D2BCF-BB67-4457-9F80-98B8C88F1CFF}"/>
              </a:ext>
            </a:extLst>
          </p:cNvPr>
          <p:cNvGrpSpPr/>
          <p:nvPr/>
        </p:nvGrpSpPr>
        <p:grpSpPr>
          <a:xfrm>
            <a:off x="6854831" y="2047127"/>
            <a:ext cx="508276" cy="517484"/>
            <a:chOff x="5930900" y="2859088"/>
            <a:chExt cx="438150" cy="446087"/>
          </a:xfrm>
        </p:grpSpPr>
        <p:sp>
          <p:nvSpPr>
            <p:cNvPr id="133" name="Oval 291">
              <a:extLst>
                <a:ext uri="{FF2B5EF4-FFF2-40B4-BE49-F238E27FC236}">
                  <a16:creationId xmlns:a16="http://schemas.microsoft.com/office/drawing/2014/main" id="{C204D156-F6D8-47BE-B255-ACBBBF12D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0BEC9E17-654C-4AE8-8119-241E3539B546}"/>
                </a:ext>
              </a:extLst>
            </p:cNvPr>
            <p:cNvGrpSpPr/>
            <p:nvPr/>
          </p:nvGrpSpPr>
          <p:grpSpPr>
            <a:xfrm>
              <a:off x="5962650" y="2959100"/>
              <a:ext cx="373063" cy="242887"/>
              <a:chOff x="5962650" y="2959100"/>
              <a:chExt cx="373063" cy="242887"/>
            </a:xfrm>
          </p:grpSpPr>
          <p:sp>
            <p:nvSpPr>
              <p:cNvPr id="135" name="Freeform 351">
                <a:extLst>
                  <a:ext uri="{FF2B5EF4-FFF2-40B4-BE49-F238E27FC236}">
                    <a16:creationId xmlns:a16="http://schemas.microsoft.com/office/drawing/2014/main" id="{4C986712-6938-48CF-8AF4-E6AC714BBF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2650" y="295910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352">
                <a:extLst>
                  <a:ext uri="{FF2B5EF4-FFF2-40B4-BE49-F238E27FC236}">
                    <a16:creationId xmlns:a16="http://schemas.microsoft.com/office/drawing/2014/main" id="{D1EB1648-8418-46C2-96EE-55D660C4E3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3150" y="3016250"/>
                <a:ext cx="182563" cy="185737"/>
              </a:xfrm>
              <a:custGeom>
                <a:avLst/>
                <a:gdLst>
                  <a:gd name="T0" fmla="*/ 24 w 65"/>
                  <a:gd name="T1" fmla="*/ 65 h 65"/>
                  <a:gd name="T2" fmla="*/ 17 w 65"/>
                  <a:gd name="T3" fmla="*/ 52 h 65"/>
                  <a:gd name="T4" fmla="*/ 0 w 65"/>
                  <a:gd name="T5" fmla="*/ 41 h 65"/>
                  <a:gd name="T6" fmla="*/ 8 w 65"/>
                  <a:gd name="T7" fmla="*/ 33 h 65"/>
                  <a:gd name="T8" fmla="*/ 0 w 65"/>
                  <a:gd name="T9" fmla="*/ 24 h 65"/>
                  <a:gd name="T10" fmla="*/ 17 w 65"/>
                  <a:gd name="T11" fmla="*/ 14 h 65"/>
                  <a:gd name="T12" fmla="*/ 24 w 65"/>
                  <a:gd name="T13" fmla="*/ 0 h 65"/>
                  <a:gd name="T14" fmla="*/ 41 w 65"/>
                  <a:gd name="T15" fmla="*/ 9 h 65"/>
                  <a:gd name="T16" fmla="*/ 56 w 65"/>
                  <a:gd name="T17" fmla="*/ 9 h 65"/>
                  <a:gd name="T18" fmla="*/ 57 w 65"/>
                  <a:gd name="T19" fmla="*/ 29 h 65"/>
                  <a:gd name="T20" fmla="*/ 57 w 65"/>
                  <a:gd name="T21" fmla="*/ 37 h 65"/>
                  <a:gd name="T22" fmla="*/ 56 w 65"/>
                  <a:gd name="T23" fmla="*/ 56 h 65"/>
                  <a:gd name="T24" fmla="*/ 41 w 65"/>
                  <a:gd name="T25" fmla="*/ 56 h 65"/>
                  <a:gd name="T26" fmla="*/ 28 w 65"/>
                  <a:gd name="T27" fmla="*/ 61 h 65"/>
                  <a:gd name="T28" fmla="*/ 37 w 65"/>
                  <a:gd name="T29" fmla="*/ 53 h 65"/>
                  <a:gd name="T30" fmla="*/ 47 w 65"/>
                  <a:gd name="T31" fmla="*/ 48 h 65"/>
                  <a:gd name="T32" fmla="*/ 55 w 65"/>
                  <a:gd name="T33" fmla="*/ 51 h 65"/>
                  <a:gd name="T34" fmla="*/ 53 w 65"/>
                  <a:gd name="T35" fmla="*/ 39 h 65"/>
                  <a:gd name="T36" fmla="*/ 54 w 65"/>
                  <a:gd name="T37" fmla="*/ 33 h 65"/>
                  <a:gd name="T38" fmla="*/ 53 w 65"/>
                  <a:gd name="T39" fmla="*/ 27 h 65"/>
                  <a:gd name="T40" fmla="*/ 55 w 65"/>
                  <a:gd name="T41" fmla="*/ 14 h 65"/>
                  <a:gd name="T42" fmla="*/ 47 w 65"/>
                  <a:gd name="T43" fmla="*/ 17 h 65"/>
                  <a:gd name="T44" fmla="*/ 37 w 65"/>
                  <a:gd name="T45" fmla="*/ 12 h 65"/>
                  <a:gd name="T46" fmla="*/ 28 w 65"/>
                  <a:gd name="T47" fmla="*/ 4 h 65"/>
                  <a:gd name="T48" fmla="*/ 27 w 65"/>
                  <a:gd name="T49" fmla="*/ 13 h 65"/>
                  <a:gd name="T50" fmla="*/ 17 w 65"/>
                  <a:gd name="T51" fmla="*/ 18 h 65"/>
                  <a:gd name="T52" fmla="*/ 6 w 65"/>
                  <a:gd name="T53" fmla="*/ 23 h 65"/>
                  <a:gd name="T54" fmla="*/ 12 w 65"/>
                  <a:gd name="T55" fmla="*/ 28 h 65"/>
                  <a:gd name="T56" fmla="*/ 12 w 65"/>
                  <a:gd name="T57" fmla="*/ 37 h 65"/>
                  <a:gd name="T58" fmla="*/ 6 w 65"/>
                  <a:gd name="T59" fmla="*/ 43 h 65"/>
                  <a:gd name="T60" fmla="*/ 17 w 65"/>
                  <a:gd name="T61" fmla="*/ 47 h 65"/>
                  <a:gd name="T62" fmla="*/ 27 w 65"/>
                  <a:gd name="T63" fmla="*/ 53 h 65"/>
                  <a:gd name="T64" fmla="*/ 28 w 65"/>
                  <a:gd name="T65" fmla="*/ 61 h 65"/>
                  <a:gd name="T66" fmla="*/ 21 w 65"/>
                  <a:gd name="T67" fmla="*/ 33 h 65"/>
                  <a:gd name="T68" fmla="*/ 44 w 65"/>
                  <a:gd name="T69" fmla="*/ 33 h 65"/>
                  <a:gd name="T70" fmla="*/ 33 w 65"/>
                  <a:gd name="T71" fmla="*/ 25 h 65"/>
                  <a:gd name="T72" fmla="*/ 33 w 65"/>
                  <a:gd name="T73" fmla="*/ 40 h 65"/>
                  <a:gd name="T74" fmla="*/ 33 w 65"/>
                  <a:gd name="T75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" h="65">
                    <a:moveTo>
                      <a:pt x="41" y="65"/>
                    </a:move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1" y="55"/>
                      <a:pt x="19" y="54"/>
                      <a:pt x="17" y="52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5"/>
                      <a:pt x="8" y="34"/>
                      <a:pt x="8" y="33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2"/>
                      <a:pt x="21" y="10"/>
                      <a:pt x="24" y="9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4" y="10"/>
                      <a:pt x="46" y="12"/>
                      <a:pt x="48" y="14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7" y="30"/>
                      <a:pt x="57" y="31"/>
                      <a:pt x="57" y="33"/>
                    </a:cubicBezTo>
                    <a:cubicBezTo>
                      <a:pt x="57" y="34"/>
                      <a:pt x="57" y="35"/>
                      <a:pt x="57" y="37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4"/>
                      <a:pt x="44" y="55"/>
                      <a:pt x="41" y="56"/>
                    </a:cubicBezTo>
                    <a:lnTo>
                      <a:pt x="41" y="65"/>
                    </a:lnTo>
                    <a:close/>
                    <a:moveTo>
                      <a:pt x="28" y="61"/>
                    </a:move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2" y="52"/>
                      <a:pt x="45" y="50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6"/>
                      <a:pt x="54" y="34"/>
                      <a:pt x="54" y="33"/>
                    </a:cubicBezTo>
                    <a:cubicBezTo>
                      <a:pt x="54" y="31"/>
                      <a:pt x="53" y="30"/>
                      <a:pt x="53" y="28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5" y="15"/>
                      <a:pt x="42" y="14"/>
                      <a:pt x="39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4"/>
                      <a:pt x="21" y="15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0"/>
                      <a:pt x="12" y="31"/>
                      <a:pt x="12" y="33"/>
                    </a:cubicBezTo>
                    <a:cubicBezTo>
                      <a:pt x="12" y="34"/>
                      <a:pt x="12" y="36"/>
                      <a:pt x="12" y="3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1" y="50"/>
                      <a:pt x="24" y="52"/>
                      <a:pt x="27" y="53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8" y="61"/>
                    </a:lnTo>
                    <a:close/>
                    <a:moveTo>
                      <a:pt x="33" y="44"/>
                    </a:moveTo>
                    <a:cubicBezTo>
                      <a:pt x="26" y="44"/>
                      <a:pt x="21" y="39"/>
                      <a:pt x="21" y="33"/>
                    </a:cubicBezTo>
                    <a:cubicBezTo>
                      <a:pt x="21" y="26"/>
                      <a:pt x="26" y="21"/>
                      <a:pt x="33" y="21"/>
                    </a:cubicBezTo>
                    <a:cubicBezTo>
                      <a:pt x="39" y="21"/>
                      <a:pt x="44" y="26"/>
                      <a:pt x="44" y="33"/>
                    </a:cubicBezTo>
                    <a:cubicBezTo>
                      <a:pt x="44" y="39"/>
                      <a:pt x="39" y="44"/>
                      <a:pt x="33" y="44"/>
                    </a:cubicBezTo>
                    <a:close/>
                    <a:moveTo>
                      <a:pt x="33" y="25"/>
                    </a:moveTo>
                    <a:cubicBezTo>
                      <a:pt x="29" y="25"/>
                      <a:pt x="25" y="29"/>
                      <a:pt x="25" y="33"/>
                    </a:cubicBezTo>
                    <a:cubicBezTo>
                      <a:pt x="25" y="37"/>
                      <a:pt x="29" y="40"/>
                      <a:pt x="33" y="40"/>
                    </a:cubicBezTo>
                    <a:cubicBezTo>
                      <a:pt x="37" y="40"/>
                      <a:pt x="40" y="37"/>
                      <a:pt x="40" y="33"/>
                    </a:cubicBezTo>
                    <a:cubicBezTo>
                      <a:pt x="40" y="29"/>
                      <a:pt x="37" y="25"/>
                      <a:pt x="3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AFE0BF92-E251-4A39-976D-047A8A648AE3}"/>
              </a:ext>
            </a:extLst>
          </p:cNvPr>
          <p:cNvGrpSpPr/>
          <p:nvPr/>
        </p:nvGrpSpPr>
        <p:grpSpPr>
          <a:xfrm>
            <a:off x="8114178" y="2047127"/>
            <a:ext cx="508276" cy="517484"/>
            <a:chOff x="7253288" y="2859088"/>
            <a:chExt cx="438150" cy="446087"/>
          </a:xfrm>
        </p:grpSpPr>
        <p:sp>
          <p:nvSpPr>
            <p:cNvPr id="138" name="Oval 292">
              <a:extLst>
                <a:ext uri="{FF2B5EF4-FFF2-40B4-BE49-F238E27FC236}">
                  <a16:creationId xmlns:a16="http://schemas.microsoft.com/office/drawing/2014/main" id="{98350921-75A9-44F5-B963-5B09859AE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3288" y="2859088"/>
              <a:ext cx="438150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9" name="Gruppieren 138">
              <a:extLst>
                <a:ext uri="{FF2B5EF4-FFF2-40B4-BE49-F238E27FC236}">
                  <a16:creationId xmlns:a16="http://schemas.microsoft.com/office/drawing/2014/main" id="{B7A53703-B9C7-4B35-8700-EE5B946DEA72}"/>
                </a:ext>
              </a:extLst>
            </p:cNvPr>
            <p:cNvGrpSpPr/>
            <p:nvPr/>
          </p:nvGrpSpPr>
          <p:grpSpPr>
            <a:xfrm>
              <a:off x="7307263" y="2911475"/>
              <a:ext cx="330200" cy="339725"/>
              <a:chOff x="7307263" y="2911475"/>
              <a:chExt cx="330200" cy="339725"/>
            </a:xfrm>
          </p:grpSpPr>
          <p:sp>
            <p:nvSpPr>
              <p:cNvPr id="140" name="Freeform 353">
                <a:extLst>
                  <a:ext uri="{FF2B5EF4-FFF2-40B4-BE49-F238E27FC236}">
                    <a16:creationId xmlns:a16="http://schemas.microsoft.com/office/drawing/2014/main" id="{A1BFB54F-4090-4005-B5C2-4A124E19E8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54888" y="2979738"/>
                <a:ext cx="230188" cy="160337"/>
              </a:xfrm>
              <a:custGeom>
                <a:avLst/>
                <a:gdLst>
                  <a:gd name="T0" fmla="*/ 82 w 82"/>
                  <a:gd name="T1" fmla="*/ 16 h 56"/>
                  <a:gd name="T2" fmla="*/ 74 w 82"/>
                  <a:gd name="T3" fmla="*/ 14 h 56"/>
                  <a:gd name="T4" fmla="*/ 72 w 82"/>
                  <a:gd name="T5" fmla="*/ 15 h 56"/>
                  <a:gd name="T6" fmla="*/ 65 w 82"/>
                  <a:gd name="T7" fmla="*/ 3 h 56"/>
                  <a:gd name="T8" fmla="*/ 51 w 82"/>
                  <a:gd name="T9" fmla="*/ 0 h 56"/>
                  <a:gd name="T10" fmla="*/ 42 w 82"/>
                  <a:gd name="T11" fmla="*/ 0 h 56"/>
                  <a:gd name="T12" fmla="*/ 18 w 82"/>
                  <a:gd name="T13" fmla="*/ 3 h 56"/>
                  <a:gd name="T14" fmla="*/ 11 w 82"/>
                  <a:gd name="T15" fmla="*/ 16 h 56"/>
                  <a:gd name="T16" fmla="*/ 8 w 82"/>
                  <a:gd name="T17" fmla="*/ 14 h 56"/>
                  <a:gd name="T18" fmla="*/ 0 w 82"/>
                  <a:gd name="T19" fmla="*/ 16 h 56"/>
                  <a:gd name="T20" fmla="*/ 4 w 82"/>
                  <a:gd name="T21" fmla="*/ 20 h 56"/>
                  <a:gd name="T22" fmla="*/ 1 w 82"/>
                  <a:gd name="T23" fmla="*/ 28 h 56"/>
                  <a:gd name="T24" fmla="*/ 2 w 82"/>
                  <a:gd name="T25" fmla="*/ 51 h 56"/>
                  <a:gd name="T26" fmla="*/ 3 w 82"/>
                  <a:gd name="T27" fmla="*/ 56 h 56"/>
                  <a:gd name="T28" fmla="*/ 10 w 82"/>
                  <a:gd name="T29" fmla="*/ 56 h 56"/>
                  <a:gd name="T30" fmla="*/ 16 w 82"/>
                  <a:gd name="T31" fmla="*/ 56 h 56"/>
                  <a:gd name="T32" fmla="*/ 17 w 82"/>
                  <a:gd name="T33" fmla="*/ 51 h 56"/>
                  <a:gd name="T34" fmla="*/ 66 w 82"/>
                  <a:gd name="T35" fmla="*/ 51 h 56"/>
                  <a:gd name="T36" fmla="*/ 67 w 82"/>
                  <a:gd name="T37" fmla="*/ 56 h 56"/>
                  <a:gd name="T38" fmla="*/ 73 w 82"/>
                  <a:gd name="T39" fmla="*/ 56 h 56"/>
                  <a:gd name="T40" fmla="*/ 79 w 82"/>
                  <a:gd name="T41" fmla="*/ 56 h 56"/>
                  <a:gd name="T42" fmla="*/ 80 w 82"/>
                  <a:gd name="T43" fmla="*/ 51 h 56"/>
                  <a:gd name="T44" fmla="*/ 81 w 82"/>
                  <a:gd name="T45" fmla="*/ 28 h 56"/>
                  <a:gd name="T46" fmla="*/ 78 w 82"/>
                  <a:gd name="T47" fmla="*/ 20 h 56"/>
                  <a:gd name="T48" fmla="*/ 82 w 82"/>
                  <a:gd name="T49" fmla="*/ 16 h 56"/>
                  <a:gd name="T50" fmla="*/ 21 w 82"/>
                  <a:gd name="T51" fmla="*/ 6 h 56"/>
                  <a:gd name="T52" fmla="*/ 41 w 82"/>
                  <a:gd name="T53" fmla="*/ 4 h 56"/>
                  <a:gd name="T54" fmla="*/ 42 w 82"/>
                  <a:gd name="T55" fmla="*/ 4 h 56"/>
                  <a:gd name="T56" fmla="*/ 42 w 82"/>
                  <a:gd name="T57" fmla="*/ 4 h 56"/>
                  <a:gd name="T58" fmla="*/ 62 w 82"/>
                  <a:gd name="T59" fmla="*/ 6 h 56"/>
                  <a:gd name="T60" fmla="*/ 68 w 82"/>
                  <a:gd name="T61" fmla="*/ 16 h 56"/>
                  <a:gd name="T62" fmla="*/ 51 w 82"/>
                  <a:gd name="T63" fmla="*/ 16 h 56"/>
                  <a:gd name="T64" fmla="*/ 40 w 82"/>
                  <a:gd name="T65" fmla="*/ 16 h 56"/>
                  <a:gd name="T66" fmla="*/ 35 w 82"/>
                  <a:gd name="T67" fmla="*/ 16 h 56"/>
                  <a:gd name="T68" fmla="*/ 15 w 82"/>
                  <a:gd name="T69" fmla="*/ 16 h 56"/>
                  <a:gd name="T70" fmla="*/ 21 w 82"/>
                  <a:gd name="T71" fmla="*/ 6 h 56"/>
                  <a:gd name="T72" fmla="*/ 76 w 82"/>
                  <a:gd name="T73" fmla="*/ 46 h 56"/>
                  <a:gd name="T74" fmla="*/ 6 w 82"/>
                  <a:gd name="T75" fmla="*/ 46 h 56"/>
                  <a:gd name="T76" fmla="*/ 5 w 82"/>
                  <a:gd name="T77" fmla="*/ 28 h 56"/>
                  <a:gd name="T78" fmla="*/ 9 w 82"/>
                  <a:gd name="T79" fmla="*/ 22 h 56"/>
                  <a:gd name="T80" fmla="*/ 35 w 82"/>
                  <a:gd name="T81" fmla="*/ 20 h 56"/>
                  <a:gd name="T82" fmla="*/ 40 w 82"/>
                  <a:gd name="T83" fmla="*/ 20 h 56"/>
                  <a:gd name="T84" fmla="*/ 40 w 82"/>
                  <a:gd name="T85" fmla="*/ 20 h 56"/>
                  <a:gd name="T86" fmla="*/ 40 w 82"/>
                  <a:gd name="T87" fmla="*/ 20 h 56"/>
                  <a:gd name="T88" fmla="*/ 51 w 82"/>
                  <a:gd name="T89" fmla="*/ 20 h 56"/>
                  <a:gd name="T90" fmla="*/ 73 w 82"/>
                  <a:gd name="T91" fmla="*/ 21 h 56"/>
                  <a:gd name="T92" fmla="*/ 77 w 82"/>
                  <a:gd name="T93" fmla="*/ 28 h 56"/>
                  <a:gd name="T94" fmla="*/ 76 w 82"/>
                  <a:gd name="T9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" h="56">
                    <a:moveTo>
                      <a:pt x="82" y="16"/>
                    </a:moveTo>
                    <a:cubicBezTo>
                      <a:pt x="82" y="14"/>
                      <a:pt x="77" y="14"/>
                      <a:pt x="74" y="14"/>
                    </a:cubicBezTo>
                    <a:cubicBezTo>
                      <a:pt x="73" y="14"/>
                      <a:pt x="72" y="14"/>
                      <a:pt x="72" y="15"/>
                    </a:cubicBezTo>
                    <a:cubicBezTo>
                      <a:pt x="71" y="11"/>
                      <a:pt x="68" y="5"/>
                      <a:pt x="65" y="3"/>
                    </a:cubicBezTo>
                    <a:cubicBezTo>
                      <a:pt x="64" y="2"/>
                      <a:pt x="61" y="1"/>
                      <a:pt x="51" y="0"/>
                    </a:cubicBezTo>
                    <a:cubicBezTo>
                      <a:pt x="46" y="0"/>
                      <a:pt x="42" y="0"/>
                      <a:pt x="42" y="0"/>
                    </a:cubicBezTo>
                    <a:cubicBezTo>
                      <a:pt x="37" y="0"/>
                      <a:pt x="22" y="0"/>
                      <a:pt x="18" y="3"/>
                    </a:cubicBezTo>
                    <a:cubicBezTo>
                      <a:pt x="15" y="6"/>
                      <a:pt x="12" y="13"/>
                      <a:pt x="11" y="16"/>
                    </a:cubicBezTo>
                    <a:cubicBezTo>
                      <a:pt x="11" y="16"/>
                      <a:pt x="10" y="14"/>
                      <a:pt x="8" y="14"/>
                    </a:cubicBezTo>
                    <a:cubicBezTo>
                      <a:pt x="5" y="14"/>
                      <a:pt x="0" y="14"/>
                      <a:pt x="0" y="16"/>
                    </a:cubicBezTo>
                    <a:cubicBezTo>
                      <a:pt x="0" y="19"/>
                      <a:pt x="3" y="20"/>
                      <a:pt x="4" y="20"/>
                    </a:cubicBezTo>
                    <a:cubicBezTo>
                      <a:pt x="2" y="23"/>
                      <a:pt x="1" y="26"/>
                      <a:pt x="1" y="28"/>
                    </a:cubicBezTo>
                    <a:cubicBezTo>
                      <a:pt x="1" y="30"/>
                      <a:pt x="2" y="51"/>
                      <a:pt x="2" y="51"/>
                    </a:cubicBezTo>
                    <a:cubicBezTo>
                      <a:pt x="2" y="51"/>
                      <a:pt x="2" y="55"/>
                      <a:pt x="3" y="56"/>
                    </a:cubicBezTo>
                    <a:cubicBezTo>
                      <a:pt x="4" y="56"/>
                      <a:pt x="7" y="56"/>
                      <a:pt x="10" y="56"/>
                    </a:cubicBezTo>
                    <a:cubicBezTo>
                      <a:pt x="13" y="56"/>
                      <a:pt x="15" y="56"/>
                      <a:pt x="16" y="56"/>
                    </a:cubicBezTo>
                    <a:cubicBezTo>
                      <a:pt x="17" y="55"/>
                      <a:pt x="17" y="51"/>
                      <a:pt x="17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5"/>
                      <a:pt x="67" y="56"/>
                    </a:cubicBezTo>
                    <a:cubicBezTo>
                      <a:pt x="67" y="56"/>
                      <a:pt x="70" y="56"/>
                      <a:pt x="73" y="56"/>
                    </a:cubicBezTo>
                    <a:cubicBezTo>
                      <a:pt x="75" y="56"/>
                      <a:pt x="78" y="56"/>
                      <a:pt x="79" y="56"/>
                    </a:cubicBezTo>
                    <a:cubicBezTo>
                      <a:pt x="80" y="55"/>
                      <a:pt x="80" y="51"/>
                      <a:pt x="80" y="51"/>
                    </a:cubicBezTo>
                    <a:cubicBezTo>
                      <a:pt x="80" y="51"/>
                      <a:pt x="81" y="30"/>
                      <a:pt x="81" y="28"/>
                    </a:cubicBezTo>
                    <a:cubicBezTo>
                      <a:pt x="81" y="26"/>
                      <a:pt x="80" y="23"/>
                      <a:pt x="78" y="20"/>
                    </a:cubicBezTo>
                    <a:cubicBezTo>
                      <a:pt x="79" y="20"/>
                      <a:pt x="82" y="19"/>
                      <a:pt x="82" y="16"/>
                    </a:cubicBezTo>
                    <a:close/>
                    <a:moveTo>
                      <a:pt x="21" y="6"/>
                    </a:moveTo>
                    <a:cubicBezTo>
                      <a:pt x="23" y="5"/>
                      <a:pt x="33" y="4"/>
                      <a:pt x="41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0" y="4"/>
                      <a:pt x="60" y="5"/>
                      <a:pt x="62" y="6"/>
                    </a:cubicBezTo>
                    <a:cubicBezTo>
                      <a:pt x="65" y="8"/>
                      <a:pt x="67" y="13"/>
                      <a:pt x="68" y="16"/>
                    </a:cubicBezTo>
                    <a:cubicBezTo>
                      <a:pt x="63" y="16"/>
                      <a:pt x="57" y="16"/>
                      <a:pt x="51" y="16"/>
                    </a:cubicBezTo>
                    <a:cubicBezTo>
                      <a:pt x="45" y="16"/>
                      <a:pt x="40" y="16"/>
                      <a:pt x="40" y="16"/>
                    </a:cubicBezTo>
                    <a:cubicBezTo>
                      <a:pt x="40" y="16"/>
                      <a:pt x="38" y="16"/>
                      <a:pt x="35" y="16"/>
                    </a:cubicBezTo>
                    <a:cubicBezTo>
                      <a:pt x="30" y="16"/>
                      <a:pt x="22" y="16"/>
                      <a:pt x="15" y="16"/>
                    </a:cubicBezTo>
                    <a:cubicBezTo>
                      <a:pt x="16" y="14"/>
                      <a:pt x="18" y="8"/>
                      <a:pt x="21" y="6"/>
                    </a:cubicBezTo>
                    <a:close/>
                    <a:moveTo>
                      <a:pt x="76" y="46"/>
                    </a:moveTo>
                    <a:cubicBezTo>
                      <a:pt x="6" y="46"/>
                      <a:pt x="6" y="46"/>
                      <a:pt x="6" y="46"/>
                    </a:cubicBezTo>
                    <a:cubicBezTo>
                      <a:pt x="5" y="39"/>
                      <a:pt x="5" y="29"/>
                      <a:pt x="5" y="28"/>
                    </a:cubicBezTo>
                    <a:cubicBezTo>
                      <a:pt x="5" y="26"/>
                      <a:pt x="6" y="24"/>
                      <a:pt x="9" y="22"/>
                    </a:cubicBezTo>
                    <a:cubicBezTo>
                      <a:pt x="10" y="21"/>
                      <a:pt x="18" y="20"/>
                      <a:pt x="35" y="20"/>
                    </a:cubicBezTo>
                    <a:cubicBezTo>
                      <a:pt x="38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5" y="20"/>
                      <a:pt x="51" y="20"/>
                    </a:cubicBezTo>
                    <a:cubicBezTo>
                      <a:pt x="68" y="20"/>
                      <a:pt x="73" y="21"/>
                      <a:pt x="73" y="21"/>
                    </a:cubicBezTo>
                    <a:cubicBezTo>
                      <a:pt x="76" y="23"/>
                      <a:pt x="77" y="27"/>
                      <a:pt x="77" y="28"/>
                    </a:cubicBezTo>
                    <a:cubicBezTo>
                      <a:pt x="77" y="29"/>
                      <a:pt x="77" y="40"/>
                      <a:pt x="7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54">
                <a:extLst>
                  <a:ext uri="{FF2B5EF4-FFF2-40B4-BE49-F238E27FC236}">
                    <a16:creationId xmlns:a16="http://schemas.microsoft.com/office/drawing/2014/main" id="{483C418B-21BE-4797-945B-5F0EBB27C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0288" y="3062288"/>
                <a:ext cx="33338" cy="11112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55">
                <a:extLst>
                  <a:ext uri="{FF2B5EF4-FFF2-40B4-BE49-F238E27FC236}">
                    <a16:creationId xmlns:a16="http://schemas.microsoft.com/office/drawing/2014/main" id="{DD3541D4-2358-468D-A2F9-B5471DF4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3062288"/>
                <a:ext cx="34925" cy="11112"/>
              </a:xfrm>
              <a:custGeom>
                <a:avLst/>
                <a:gdLst>
                  <a:gd name="T0" fmla="*/ 10 w 12"/>
                  <a:gd name="T1" fmla="*/ 0 h 4"/>
                  <a:gd name="T2" fmla="*/ 3 w 12"/>
                  <a:gd name="T3" fmla="*/ 0 h 4"/>
                  <a:gd name="T4" fmla="*/ 0 w 12"/>
                  <a:gd name="T5" fmla="*/ 2 h 4"/>
                  <a:gd name="T6" fmla="*/ 3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356">
                <a:extLst>
                  <a:ext uri="{FF2B5EF4-FFF2-40B4-BE49-F238E27FC236}">
                    <a16:creationId xmlns:a16="http://schemas.microsoft.com/office/drawing/2014/main" id="{482ACDA0-4D99-4F46-9662-A0D93D6C5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888" y="3159125"/>
                <a:ext cx="36513" cy="42862"/>
              </a:xfrm>
              <a:custGeom>
                <a:avLst/>
                <a:gdLst>
                  <a:gd name="T0" fmla="*/ 11 w 13"/>
                  <a:gd name="T1" fmla="*/ 15 h 15"/>
                  <a:gd name="T2" fmla="*/ 12 w 13"/>
                  <a:gd name="T3" fmla="*/ 15 h 15"/>
                  <a:gd name="T4" fmla="*/ 13 w 13"/>
                  <a:gd name="T5" fmla="*/ 13 h 15"/>
                  <a:gd name="T6" fmla="*/ 11 w 13"/>
                  <a:gd name="T7" fmla="*/ 11 h 15"/>
                  <a:gd name="T8" fmla="*/ 6 w 13"/>
                  <a:gd name="T9" fmla="*/ 9 h 15"/>
                  <a:gd name="T10" fmla="*/ 4 w 13"/>
                  <a:gd name="T11" fmla="*/ 2 h 15"/>
                  <a:gd name="T12" fmla="*/ 2 w 13"/>
                  <a:gd name="T13" fmla="*/ 0 h 15"/>
                  <a:gd name="T14" fmla="*/ 0 w 13"/>
                  <a:gd name="T15" fmla="*/ 2 h 15"/>
                  <a:gd name="T16" fmla="*/ 3 w 13"/>
                  <a:gd name="T17" fmla="*/ 12 h 15"/>
                  <a:gd name="T18" fmla="*/ 11 w 13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">
                    <a:moveTo>
                      <a:pt x="11" y="15"/>
                    </a:move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9" y="11"/>
                      <a:pt x="8" y="10"/>
                      <a:pt x="6" y="9"/>
                    </a:cubicBezTo>
                    <a:cubicBezTo>
                      <a:pt x="5" y="7"/>
                      <a:pt x="4" y="5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1" y="9"/>
                      <a:pt x="3" y="12"/>
                    </a:cubicBezTo>
                    <a:cubicBezTo>
                      <a:pt x="5" y="14"/>
                      <a:pt x="8" y="15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357">
                <a:extLst>
                  <a:ext uri="{FF2B5EF4-FFF2-40B4-BE49-F238E27FC236}">
                    <a16:creationId xmlns:a16="http://schemas.microsoft.com/office/drawing/2014/main" id="{CF993803-BB8E-4F4D-97B4-0E65A239E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8" y="3155950"/>
                <a:ext cx="58738" cy="69850"/>
              </a:xfrm>
              <a:custGeom>
                <a:avLst/>
                <a:gdLst>
                  <a:gd name="T0" fmla="*/ 19 w 21"/>
                  <a:gd name="T1" fmla="*/ 24 h 24"/>
                  <a:gd name="T2" fmla="*/ 21 w 21"/>
                  <a:gd name="T3" fmla="*/ 24 h 24"/>
                  <a:gd name="T4" fmla="*/ 21 w 21"/>
                  <a:gd name="T5" fmla="*/ 22 h 24"/>
                  <a:gd name="T6" fmla="*/ 19 w 21"/>
                  <a:gd name="T7" fmla="*/ 20 h 24"/>
                  <a:gd name="T8" fmla="*/ 10 w 21"/>
                  <a:gd name="T9" fmla="*/ 16 h 24"/>
                  <a:gd name="T10" fmla="*/ 5 w 21"/>
                  <a:gd name="T11" fmla="*/ 3 h 24"/>
                  <a:gd name="T12" fmla="*/ 3 w 21"/>
                  <a:gd name="T13" fmla="*/ 0 h 24"/>
                  <a:gd name="T14" fmla="*/ 1 w 21"/>
                  <a:gd name="T15" fmla="*/ 2 h 24"/>
                  <a:gd name="T16" fmla="*/ 7 w 21"/>
                  <a:gd name="T17" fmla="*/ 18 h 24"/>
                  <a:gd name="T18" fmla="*/ 19 w 2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4">
                    <a:moveTo>
                      <a:pt x="19" y="24"/>
                    </a:moveTo>
                    <a:cubicBezTo>
                      <a:pt x="20" y="24"/>
                      <a:pt x="20" y="24"/>
                      <a:pt x="21" y="24"/>
                    </a:cubicBezTo>
                    <a:cubicBezTo>
                      <a:pt x="21" y="23"/>
                      <a:pt x="21" y="23"/>
                      <a:pt x="21" y="22"/>
                    </a:cubicBezTo>
                    <a:cubicBezTo>
                      <a:pt x="21" y="21"/>
                      <a:pt x="20" y="20"/>
                      <a:pt x="19" y="20"/>
                    </a:cubicBezTo>
                    <a:cubicBezTo>
                      <a:pt x="16" y="20"/>
                      <a:pt x="12" y="18"/>
                      <a:pt x="10" y="16"/>
                    </a:cubicBezTo>
                    <a:cubicBezTo>
                      <a:pt x="6" y="12"/>
                      <a:pt x="4" y="7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8"/>
                      <a:pt x="2" y="14"/>
                      <a:pt x="7" y="18"/>
                    </a:cubicBezTo>
                    <a:cubicBezTo>
                      <a:pt x="10" y="22"/>
                      <a:pt x="14" y="24"/>
                      <a:pt x="19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358">
                <a:extLst>
                  <a:ext uri="{FF2B5EF4-FFF2-40B4-BE49-F238E27FC236}">
                    <a16:creationId xmlns:a16="http://schemas.microsoft.com/office/drawing/2014/main" id="{FD6F3D32-62F5-4ECA-85BD-BF4CFE561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263" y="3155950"/>
                <a:ext cx="77788" cy="95250"/>
              </a:xfrm>
              <a:custGeom>
                <a:avLst/>
                <a:gdLst>
                  <a:gd name="T0" fmla="*/ 27 w 28"/>
                  <a:gd name="T1" fmla="*/ 28 h 33"/>
                  <a:gd name="T2" fmla="*/ 12 w 28"/>
                  <a:gd name="T3" fmla="*/ 21 h 33"/>
                  <a:gd name="T4" fmla="*/ 5 w 28"/>
                  <a:gd name="T5" fmla="*/ 2 h 33"/>
                  <a:gd name="T6" fmla="*/ 3 w 28"/>
                  <a:gd name="T7" fmla="*/ 0 h 33"/>
                  <a:gd name="T8" fmla="*/ 1 w 28"/>
                  <a:gd name="T9" fmla="*/ 2 h 33"/>
                  <a:gd name="T10" fmla="*/ 9 w 28"/>
                  <a:gd name="T11" fmla="*/ 24 h 33"/>
                  <a:gd name="T12" fmla="*/ 26 w 28"/>
                  <a:gd name="T13" fmla="*/ 32 h 33"/>
                  <a:gd name="T14" fmla="*/ 28 w 28"/>
                  <a:gd name="T15" fmla="*/ 32 h 33"/>
                  <a:gd name="T16" fmla="*/ 28 w 28"/>
                  <a:gd name="T17" fmla="*/ 31 h 33"/>
                  <a:gd name="T18" fmla="*/ 27 w 28"/>
                  <a:gd name="T19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33">
                    <a:moveTo>
                      <a:pt x="27" y="28"/>
                    </a:moveTo>
                    <a:cubicBezTo>
                      <a:pt x="21" y="28"/>
                      <a:pt x="16" y="25"/>
                      <a:pt x="12" y="21"/>
                    </a:cubicBezTo>
                    <a:cubicBezTo>
                      <a:pt x="7" y="16"/>
                      <a:pt x="4" y="9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2"/>
                    </a:cubicBezTo>
                    <a:cubicBezTo>
                      <a:pt x="0" y="10"/>
                      <a:pt x="3" y="18"/>
                      <a:pt x="9" y="24"/>
                    </a:cubicBezTo>
                    <a:cubicBezTo>
                      <a:pt x="14" y="29"/>
                      <a:pt x="20" y="32"/>
                      <a:pt x="26" y="32"/>
                    </a:cubicBezTo>
                    <a:cubicBezTo>
                      <a:pt x="27" y="33"/>
                      <a:pt x="27" y="32"/>
                      <a:pt x="28" y="32"/>
                    </a:cubicBezTo>
                    <a:cubicBezTo>
                      <a:pt x="28" y="32"/>
                      <a:pt x="28" y="31"/>
                      <a:pt x="28" y="31"/>
                    </a:cubicBezTo>
                    <a:cubicBezTo>
                      <a:pt x="28" y="29"/>
                      <a:pt x="28" y="28"/>
                      <a:pt x="27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359">
                <a:extLst>
                  <a:ext uri="{FF2B5EF4-FFF2-40B4-BE49-F238E27FC236}">
                    <a16:creationId xmlns:a16="http://schemas.microsoft.com/office/drawing/2014/main" id="{DDE73C17-A4F2-4CA1-B3E2-353EA0CE0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59100"/>
                <a:ext cx="44450" cy="39687"/>
              </a:xfrm>
              <a:custGeom>
                <a:avLst/>
                <a:gdLst>
                  <a:gd name="T0" fmla="*/ 9 w 16"/>
                  <a:gd name="T1" fmla="*/ 7 h 14"/>
                  <a:gd name="T2" fmla="*/ 12 w 16"/>
                  <a:gd name="T3" fmla="*/ 12 h 14"/>
                  <a:gd name="T4" fmla="*/ 14 w 16"/>
                  <a:gd name="T5" fmla="*/ 14 h 14"/>
                  <a:gd name="T6" fmla="*/ 15 w 16"/>
                  <a:gd name="T7" fmla="*/ 13 h 14"/>
                  <a:gd name="T8" fmla="*/ 16 w 16"/>
                  <a:gd name="T9" fmla="*/ 11 h 14"/>
                  <a:gd name="T10" fmla="*/ 12 w 16"/>
                  <a:gd name="T11" fmla="*/ 4 h 14"/>
                  <a:gd name="T12" fmla="*/ 2 w 16"/>
                  <a:gd name="T13" fmla="*/ 0 h 14"/>
                  <a:gd name="T14" fmla="*/ 1 w 16"/>
                  <a:gd name="T15" fmla="*/ 3 h 14"/>
                  <a:gd name="T16" fmla="*/ 3 w 16"/>
                  <a:gd name="T17" fmla="*/ 5 h 14"/>
                  <a:gd name="T18" fmla="*/ 9 w 16"/>
                  <a:gd name="T1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9" y="7"/>
                    </a:moveTo>
                    <a:cubicBezTo>
                      <a:pt x="11" y="8"/>
                      <a:pt x="11" y="10"/>
                      <a:pt x="12" y="12"/>
                    </a:cubicBezTo>
                    <a:cubicBezTo>
                      <a:pt x="12" y="13"/>
                      <a:pt x="13" y="14"/>
                      <a:pt x="14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5" y="9"/>
                      <a:pt x="14" y="6"/>
                      <a:pt x="12" y="4"/>
                    </a:cubicBezTo>
                    <a:cubicBezTo>
                      <a:pt x="10" y="1"/>
                      <a:pt x="6" y="0"/>
                      <a:pt x="2" y="0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5" y="4"/>
                      <a:pt x="8" y="5"/>
                      <a:pt x="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360">
                <a:extLst>
                  <a:ext uri="{FF2B5EF4-FFF2-40B4-BE49-F238E27FC236}">
                    <a16:creationId xmlns:a16="http://schemas.microsoft.com/office/drawing/2014/main" id="{38953819-E5B2-4493-8216-3E933A67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563" y="2936875"/>
                <a:ext cx="66675" cy="60325"/>
              </a:xfrm>
              <a:custGeom>
                <a:avLst/>
                <a:gdLst>
                  <a:gd name="T0" fmla="*/ 15 w 24"/>
                  <a:gd name="T1" fmla="*/ 9 h 21"/>
                  <a:gd name="T2" fmla="*/ 20 w 24"/>
                  <a:gd name="T3" fmla="*/ 19 h 21"/>
                  <a:gd name="T4" fmla="*/ 22 w 24"/>
                  <a:gd name="T5" fmla="*/ 21 h 21"/>
                  <a:gd name="T6" fmla="*/ 23 w 24"/>
                  <a:gd name="T7" fmla="*/ 20 h 21"/>
                  <a:gd name="T8" fmla="*/ 24 w 24"/>
                  <a:gd name="T9" fmla="*/ 19 h 21"/>
                  <a:gd name="T10" fmla="*/ 18 w 24"/>
                  <a:gd name="T11" fmla="*/ 6 h 21"/>
                  <a:gd name="T12" fmla="*/ 2 w 24"/>
                  <a:gd name="T13" fmla="*/ 0 h 21"/>
                  <a:gd name="T14" fmla="*/ 0 w 24"/>
                  <a:gd name="T15" fmla="*/ 3 h 21"/>
                  <a:gd name="T16" fmla="*/ 2 w 24"/>
                  <a:gd name="T17" fmla="*/ 4 h 21"/>
                  <a:gd name="T18" fmla="*/ 15 w 24"/>
                  <a:gd name="T1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1">
                    <a:moveTo>
                      <a:pt x="15" y="9"/>
                    </a:moveTo>
                    <a:cubicBezTo>
                      <a:pt x="18" y="12"/>
                      <a:pt x="19" y="15"/>
                      <a:pt x="20" y="19"/>
                    </a:cubicBezTo>
                    <a:cubicBezTo>
                      <a:pt x="20" y="20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0"/>
                    </a:cubicBezTo>
                    <a:cubicBezTo>
                      <a:pt x="24" y="20"/>
                      <a:pt x="24" y="19"/>
                      <a:pt x="24" y="19"/>
                    </a:cubicBezTo>
                    <a:cubicBezTo>
                      <a:pt x="23" y="14"/>
                      <a:pt x="21" y="10"/>
                      <a:pt x="18" y="6"/>
                    </a:cubicBezTo>
                    <a:cubicBezTo>
                      <a:pt x="14" y="2"/>
                      <a:pt x="8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7" y="4"/>
                      <a:pt x="12" y="6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361">
                <a:extLst>
                  <a:ext uri="{FF2B5EF4-FFF2-40B4-BE49-F238E27FC236}">
                    <a16:creationId xmlns:a16="http://schemas.microsoft.com/office/drawing/2014/main" id="{B940CECC-25AA-4634-87CC-98261E94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388" y="2911475"/>
                <a:ext cx="92075" cy="82550"/>
              </a:xfrm>
              <a:custGeom>
                <a:avLst/>
                <a:gdLst>
                  <a:gd name="T0" fmla="*/ 2 w 33"/>
                  <a:gd name="T1" fmla="*/ 1 h 29"/>
                  <a:gd name="T2" fmla="*/ 0 w 33"/>
                  <a:gd name="T3" fmla="*/ 3 h 29"/>
                  <a:gd name="T4" fmla="*/ 2 w 33"/>
                  <a:gd name="T5" fmla="*/ 5 h 29"/>
                  <a:gd name="T6" fmla="*/ 22 w 33"/>
                  <a:gd name="T7" fmla="*/ 12 h 29"/>
                  <a:gd name="T8" fmla="*/ 29 w 33"/>
                  <a:gd name="T9" fmla="*/ 27 h 29"/>
                  <a:gd name="T10" fmla="*/ 31 w 33"/>
                  <a:gd name="T11" fmla="*/ 29 h 29"/>
                  <a:gd name="T12" fmla="*/ 32 w 33"/>
                  <a:gd name="T13" fmla="*/ 28 h 29"/>
                  <a:gd name="T14" fmla="*/ 33 w 33"/>
                  <a:gd name="T15" fmla="*/ 27 h 29"/>
                  <a:gd name="T16" fmla="*/ 25 w 33"/>
                  <a:gd name="T17" fmla="*/ 9 h 29"/>
                  <a:gd name="T18" fmla="*/ 2 w 33"/>
                  <a:gd name="T19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9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0" y="5"/>
                      <a:pt x="17" y="7"/>
                      <a:pt x="22" y="12"/>
                    </a:cubicBezTo>
                    <a:cubicBezTo>
                      <a:pt x="26" y="16"/>
                      <a:pt x="28" y="22"/>
                      <a:pt x="29" y="27"/>
                    </a:cubicBezTo>
                    <a:cubicBezTo>
                      <a:pt x="29" y="28"/>
                      <a:pt x="30" y="29"/>
                      <a:pt x="31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3" y="28"/>
                      <a:pt x="33" y="27"/>
                      <a:pt x="33" y="27"/>
                    </a:cubicBezTo>
                    <a:cubicBezTo>
                      <a:pt x="32" y="20"/>
                      <a:pt x="29" y="14"/>
                      <a:pt x="25" y="9"/>
                    </a:cubicBezTo>
                    <a:cubicBezTo>
                      <a:pt x="19" y="3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2D63C9ED-26E5-412A-B010-2E6822FBB5CC}"/>
              </a:ext>
            </a:extLst>
          </p:cNvPr>
          <p:cNvGrpSpPr/>
          <p:nvPr/>
        </p:nvGrpSpPr>
        <p:grpSpPr>
          <a:xfrm>
            <a:off x="9373525" y="2047127"/>
            <a:ext cx="506435" cy="517484"/>
            <a:chOff x="8578850" y="2859088"/>
            <a:chExt cx="436563" cy="446087"/>
          </a:xfrm>
        </p:grpSpPr>
        <p:sp>
          <p:nvSpPr>
            <p:cNvPr id="150" name="Oval 293">
              <a:extLst>
                <a:ext uri="{FF2B5EF4-FFF2-40B4-BE49-F238E27FC236}">
                  <a16:creationId xmlns:a16="http://schemas.microsoft.com/office/drawing/2014/main" id="{5718DA77-642A-4404-A617-51F456D81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850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1" name="Gruppieren 150">
              <a:extLst>
                <a:ext uri="{FF2B5EF4-FFF2-40B4-BE49-F238E27FC236}">
                  <a16:creationId xmlns:a16="http://schemas.microsoft.com/office/drawing/2014/main" id="{B0239DE0-605E-40A0-8C11-1A1124376F9D}"/>
                </a:ext>
              </a:extLst>
            </p:cNvPr>
            <p:cNvGrpSpPr/>
            <p:nvPr/>
          </p:nvGrpSpPr>
          <p:grpSpPr>
            <a:xfrm>
              <a:off x="8662988" y="2944813"/>
              <a:ext cx="268288" cy="274637"/>
              <a:chOff x="8662988" y="2944813"/>
              <a:chExt cx="268288" cy="274637"/>
            </a:xfrm>
          </p:grpSpPr>
          <p:sp>
            <p:nvSpPr>
              <p:cNvPr id="152" name="Oval 362">
                <a:extLst>
                  <a:ext uri="{FF2B5EF4-FFF2-40B4-BE49-F238E27FC236}">
                    <a16:creationId xmlns:a16="http://schemas.microsoft.com/office/drawing/2014/main" id="{43B7E807-EDB1-4322-80C5-7DD97EDD5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2988" y="2944813"/>
                <a:ext cx="268288" cy="274637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363">
                <a:extLst>
                  <a:ext uri="{FF2B5EF4-FFF2-40B4-BE49-F238E27FC236}">
                    <a16:creationId xmlns:a16="http://schemas.microsoft.com/office/drawing/2014/main" id="{4DF72B4E-DE53-4F1D-99CB-224F6F083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988" y="3033713"/>
                <a:ext cx="268288" cy="168275"/>
              </a:xfrm>
              <a:custGeom>
                <a:avLst/>
                <a:gdLst>
                  <a:gd name="T0" fmla="*/ 95 w 96"/>
                  <a:gd name="T1" fmla="*/ 9 h 59"/>
                  <a:gd name="T2" fmla="*/ 91 w 96"/>
                  <a:gd name="T3" fmla="*/ 8 h 59"/>
                  <a:gd name="T4" fmla="*/ 58 w 96"/>
                  <a:gd name="T5" fmla="*/ 1 h 59"/>
                  <a:gd name="T6" fmla="*/ 33 w 96"/>
                  <a:gd name="T7" fmla="*/ 2 h 59"/>
                  <a:gd name="T8" fmla="*/ 3 w 96"/>
                  <a:gd name="T9" fmla="*/ 8 h 59"/>
                  <a:gd name="T10" fmla="*/ 2 w 96"/>
                  <a:gd name="T11" fmla="*/ 9 h 59"/>
                  <a:gd name="T12" fmla="*/ 1 w 96"/>
                  <a:gd name="T13" fmla="*/ 9 h 59"/>
                  <a:gd name="T14" fmla="*/ 0 w 96"/>
                  <a:gd name="T15" fmla="*/ 20 h 59"/>
                  <a:gd name="T16" fmla="*/ 11 w 96"/>
                  <a:gd name="T17" fmla="*/ 22 h 59"/>
                  <a:gd name="T18" fmla="*/ 17 w 96"/>
                  <a:gd name="T19" fmla="*/ 27 h 59"/>
                  <a:gd name="T20" fmla="*/ 19 w 96"/>
                  <a:gd name="T21" fmla="*/ 37 h 59"/>
                  <a:gd name="T22" fmla="*/ 13 w 96"/>
                  <a:gd name="T23" fmla="*/ 52 h 59"/>
                  <a:gd name="T24" fmla="*/ 22 w 96"/>
                  <a:gd name="T25" fmla="*/ 57 h 59"/>
                  <a:gd name="T26" fmla="*/ 28 w 96"/>
                  <a:gd name="T27" fmla="*/ 53 h 59"/>
                  <a:gd name="T28" fmla="*/ 44 w 96"/>
                  <a:gd name="T29" fmla="*/ 48 h 59"/>
                  <a:gd name="T30" fmla="*/ 59 w 96"/>
                  <a:gd name="T31" fmla="*/ 50 h 59"/>
                  <a:gd name="T32" fmla="*/ 71 w 96"/>
                  <a:gd name="T33" fmla="*/ 56 h 59"/>
                  <a:gd name="T34" fmla="*/ 74 w 96"/>
                  <a:gd name="T35" fmla="*/ 59 h 59"/>
                  <a:gd name="T36" fmla="*/ 74 w 96"/>
                  <a:gd name="T37" fmla="*/ 59 h 59"/>
                  <a:gd name="T38" fmla="*/ 74 w 96"/>
                  <a:gd name="T39" fmla="*/ 59 h 59"/>
                  <a:gd name="T40" fmla="*/ 82 w 96"/>
                  <a:gd name="T41" fmla="*/ 53 h 59"/>
                  <a:gd name="T42" fmla="*/ 75 w 96"/>
                  <a:gd name="T43" fmla="*/ 37 h 59"/>
                  <a:gd name="T44" fmla="*/ 84 w 96"/>
                  <a:gd name="T45" fmla="*/ 22 h 59"/>
                  <a:gd name="T46" fmla="*/ 94 w 96"/>
                  <a:gd name="T47" fmla="*/ 20 h 59"/>
                  <a:gd name="T48" fmla="*/ 96 w 96"/>
                  <a:gd name="T49" fmla="*/ 20 h 59"/>
                  <a:gd name="T50" fmla="*/ 95 w 96"/>
                  <a:gd name="T51" fmla="*/ 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9">
                    <a:moveTo>
                      <a:pt x="95" y="9"/>
                    </a:moveTo>
                    <a:cubicBezTo>
                      <a:pt x="94" y="9"/>
                      <a:pt x="92" y="9"/>
                      <a:pt x="91" y="8"/>
                    </a:cubicBezTo>
                    <a:cubicBezTo>
                      <a:pt x="80" y="5"/>
                      <a:pt x="69" y="3"/>
                      <a:pt x="58" y="1"/>
                    </a:cubicBezTo>
                    <a:cubicBezTo>
                      <a:pt x="49" y="0"/>
                      <a:pt x="41" y="0"/>
                      <a:pt x="33" y="2"/>
                    </a:cubicBezTo>
                    <a:cubicBezTo>
                      <a:pt x="23" y="3"/>
                      <a:pt x="13" y="5"/>
                      <a:pt x="3" y="8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7"/>
                      <a:pt x="0" y="20"/>
                      <a:pt x="0" y="20"/>
                    </a:cubicBezTo>
                    <a:cubicBezTo>
                      <a:pt x="4" y="20"/>
                      <a:pt x="7" y="21"/>
                      <a:pt x="11" y="22"/>
                    </a:cubicBezTo>
                    <a:cubicBezTo>
                      <a:pt x="13" y="24"/>
                      <a:pt x="16" y="25"/>
                      <a:pt x="17" y="27"/>
                    </a:cubicBezTo>
                    <a:cubicBezTo>
                      <a:pt x="19" y="30"/>
                      <a:pt x="20" y="33"/>
                      <a:pt x="19" y="37"/>
                    </a:cubicBezTo>
                    <a:cubicBezTo>
                      <a:pt x="19" y="42"/>
                      <a:pt x="16" y="47"/>
                      <a:pt x="13" y="52"/>
                    </a:cubicBezTo>
                    <a:cubicBezTo>
                      <a:pt x="13" y="52"/>
                      <a:pt x="21" y="58"/>
                      <a:pt x="22" y="57"/>
                    </a:cubicBezTo>
                    <a:cubicBezTo>
                      <a:pt x="24" y="56"/>
                      <a:pt x="26" y="54"/>
                      <a:pt x="28" y="53"/>
                    </a:cubicBezTo>
                    <a:cubicBezTo>
                      <a:pt x="33" y="50"/>
                      <a:pt x="38" y="48"/>
                      <a:pt x="44" y="48"/>
                    </a:cubicBezTo>
                    <a:cubicBezTo>
                      <a:pt x="49" y="48"/>
                      <a:pt x="54" y="48"/>
                      <a:pt x="59" y="50"/>
                    </a:cubicBezTo>
                    <a:cubicBezTo>
                      <a:pt x="64" y="51"/>
                      <a:pt x="68" y="53"/>
                      <a:pt x="71" y="56"/>
                    </a:cubicBezTo>
                    <a:cubicBezTo>
                      <a:pt x="72" y="57"/>
                      <a:pt x="73" y="58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6" y="58"/>
                      <a:pt x="83" y="52"/>
                      <a:pt x="82" y="53"/>
                    </a:cubicBezTo>
                    <a:cubicBezTo>
                      <a:pt x="79" y="47"/>
                      <a:pt x="76" y="43"/>
                      <a:pt x="75" y="37"/>
                    </a:cubicBezTo>
                    <a:cubicBezTo>
                      <a:pt x="75" y="29"/>
                      <a:pt x="77" y="25"/>
                      <a:pt x="84" y="22"/>
                    </a:cubicBezTo>
                    <a:cubicBezTo>
                      <a:pt x="87" y="21"/>
                      <a:pt x="91" y="20"/>
                      <a:pt x="94" y="20"/>
                    </a:cubicBezTo>
                    <a:cubicBezTo>
                      <a:pt x="94" y="19"/>
                      <a:pt x="95" y="20"/>
                      <a:pt x="96" y="20"/>
                    </a:cubicBezTo>
                    <a:cubicBezTo>
                      <a:pt x="96" y="20"/>
                      <a:pt x="95" y="8"/>
                      <a:pt x="9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76425F10-49D5-409B-9F7F-2D020B32A94F}"/>
              </a:ext>
            </a:extLst>
          </p:cNvPr>
          <p:cNvGrpSpPr/>
          <p:nvPr/>
        </p:nvGrpSpPr>
        <p:grpSpPr>
          <a:xfrm>
            <a:off x="10631029" y="2047127"/>
            <a:ext cx="506435" cy="517484"/>
            <a:chOff x="9901238" y="2859088"/>
            <a:chExt cx="436563" cy="446087"/>
          </a:xfrm>
        </p:grpSpPr>
        <p:sp>
          <p:nvSpPr>
            <p:cNvPr id="155" name="Oval 294">
              <a:extLst>
                <a:ext uri="{FF2B5EF4-FFF2-40B4-BE49-F238E27FC236}">
                  <a16:creationId xmlns:a16="http://schemas.microsoft.com/office/drawing/2014/main" id="{38DD983E-63EB-4401-82B9-D2CC08A23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1238" y="2859088"/>
              <a:ext cx="436563" cy="446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6" name="Gruppieren 155">
              <a:extLst>
                <a:ext uri="{FF2B5EF4-FFF2-40B4-BE49-F238E27FC236}">
                  <a16:creationId xmlns:a16="http://schemas.microsoft.com/office/drawing/2014/main" id="{FB2449A3-AFA9-411E-B373-5CA1DB938541}"/>
                </a:ext>
              </a:extLst>
            </p:cNvPr>
            <p:cNvGrpSpPr/>
            <p:nvPr/>
          </p:nvGrpSpPr>
          <p:grpSpPr>
            <a:xfrm>
              <a:off x="10012363" y="2976563"/>
              <a:ext cx="219075" cy="203200"/>
              <a:chOff x="10012363" y="2976563"/>
              <a:chExt cx="219075" cy="203200"/>
            </a:xfrm>
          </p:grpSpPr>
          <p:sp>
            <p:nvSpPr>
              <p:cNvPr id="157" name="Freeform 364">
                <a:extLst>
                  <a:ext uri="{FF2B5EF4-FFF2-40B4-BE49-F238E27FC236}">
                    <a16:creationId xmlns:a16="http://schemas.microsoft.com/office/drawing/2014/main" id="{A6BD089E-D222-469C-857A-C023B2B95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100" y="3068638"/>
                <a:ext cx="98425" cy="39687"/>
              </a:xfrm>
              <a:custGeom>
                <a:avLst/>
                <a:gdLst>
                  <a:gd name="T0" fmla="*/ 19 w 35"/>
                  <a:gd name="T1" fmla="*/ 8 h 14"/>
                  <a:gd name="T2" fmla="*/ 28 w 35"/>
                  <a:gd name="T3" fmla="*/ 13 h 14"/>
                  <a:gd name="T4" fmla="*/ 34 w 35"/>
                  <a:gd name="T5" fmla="*/ 13 h 14"/>
                  <a:gd name="T6" fmla="*/ 35 w 35"/>
                  <a:gd name="T7" fmla="*/ 10 h 14"/>
                  <a:gd name="T8" fmla="*/ 34 w 35"/>
                  <a:gd name="T9" fmla="*/ 7 h 14"/>
                  <a:gd name="T10" fmla="*/ 20 w 35"/>
                  <a:gd name="T11" fmla="*/ 1 h 14"/>
                  <a:gd name="T12" fmla="*/ 1 w 35"/>
                  <a:gd name="T13" fmla="*/ 7 h 14"/>
                  <a:gd name="T14" fmla="*/ 1 w 35"/>
                  <a:gd name="T15" fmla="*/ 12 h 14"/>
                  <a:gd name="T16" fmla="*/ 7 w 35"/>
                  <a:gd name="T17" fmla="*/ 12 h 14"/>
                  <a:gd name="T18" fmla="*/ 19 w 35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14">
                    <a:moveTo>
                      <a:pt x="19" y="8"/>
                    </a:moveTo>
                    <a:cubicBezTo>
                      <a:pt x="23" y="9"/>
                      <a:pt x="26" y="10"/>
                      <a:pt x="28" y="13"/>
                    </a:cubicBezTo>
                    <a:cubicBezTo>
                      <a:pt x="30" y="14"/>
                      <a:pt x="32" y="14"/>
                      <a:pt x="34" y="13"/>
                    </a:cubicBezTo>
                    <a:cubicBezTo>
                      <a:pt x="34" y="12"/>
                      <a:pt x="35" y="11"/>
                      <a:pt x="35" y="10"/>
                    </a:cubicBezTo>
                    <a:cubicBezTo>
                      <a:pt x="35" y="9"/>
                      <a:pt x="35" y="8"/>
                      <a:pt x="34" y="7"/>
                    </a:cubicBezTo>
                    <a:cubicBezTo>
                      <a:pt x="30" y="4"/>
                      <a:pt x="25" y="1"/>
                      <a:pt x="20" y="1"/>
                    </a:cubicBezTo>
                    <a:cubicBezTo>
                      <a:pt x="13" y="0"/>
                      <a:pt x="6" y="2"/>
                      <a:pt x="1" y="7"/>
                    </a:cubicBezTo>
                    <a:cubicBezTo>
                      <a:pt x="0" y="8"/>
                      <a:pt x="0" y="11"/>
                      <a:pt x="1" y="12"/>
                    </a:cubicBezTo>
                    <a:cubicBezTo>
                      <a:pt x="3" y="14"/>
                      <a:pt x="5" y="14"/>
                      <a:pt x="7" y="12"/>
                    </a:cubicBezTo>
                    <a:cubicBezTo>
                      <a:pt x="10" y="9"/>
                      <a:pt x="15" y="8"/>
                      <a:pt x="1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65">
                <a:extLst>
                  <a:ext uri="{FF2B5EF4-FFF2-40B4-BE49-F238E27FC236}">
                    <a16:creationId xmlns:a16="http://schemas.microsoft.com/office/drawing/2014/main" id="{7F51C537-1E7C-49FC-8044-8DCBC85F0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0938" y="3022600"/>
                <a:ext cx="160338" cy="53975"/>
              </a:xfrm>
              <a:custGeom>
                <a:avLst/>
                <a:gdLst>
                  <a:gd name="T0" fmla="*/ 32 w 57"/>
                  <a:gd name="T1" fmla="*/ 9 h 19"/>
                  <a:gd name="T2" fmla="*/ 50 w 57"/>
                  <a:gd name="T3" fmla="*/ 18 h 19"/>
                  <a:gd name="T4" fmla="*/ 56 w 57"/>
                  <a:gd name="T5" fmla="*/ 18 h 19"/>
                  <a:gd name="T6" fmla="*/ 57 w 57"/>
                  <a:gd name="T7" fmla="*/ 16 h 19"/>
                  <a:gd name="T8" fmla="*/ 56 w 57"/>
                  <a:gd name="T9" fmla="*/ 12 h 19"/>
                  <a:gd name="T10" fmla="*/ 32 w 57"/>
                  <a:gd name="T11" fmla="*/ 1 h 19"/>
                  <a:gd name="T12" fmla="*/ 2 w 57"/>
                  <a:gd name="T13" fmla="*/ 12 h 19"/>
                  <a:gd name="T14" fmla="*/ 2 w 57"/>
                  <a:gd name="T15" fmla="*/ 17 h 19"/>
                  <a:gd name="T16" fmla="*/ 7 w 57"/>
                  <a:gd name="T17" fmla="*/ 17 h 19"/>
                  <a:gd name="T18" fmla="*/ 32 w 57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19">
                    <a:moveTo>
                      <a:pt x="32" y="9"/>
                    </a:moveTo>
                    <a:cubicBezTo>
                      <a:pt x="39" y="10"/>
                      <a:pt x="45" y="13"/>
                      <a:pt x="50" y="18"/>
                    </a:cubicBezTo>
                    <a:cubicBezTo>
                      <a:pt x="52" y="19"/>
                      <a:pt x="54" y="19"/>
                      <a:pt x="56" y="18"/>
                    </a:cubicBezTo>
                    <a:cubicBezTo>
                      <a:pt x="56" y="17"/>
                      <a:pt x="57" y="16"/>
                      <a:pt x="57" y="16"/>
                    </a:cubicBezTo>
                    <a:cubicBezTo>
                      <a:pt x="57" y="14"/>
                      <a:pt x="56" y="13"/>
                      <a:pt x="56" y="12"/>
                    </a:cubicBezTo>
                    <a:cubicBezTo>
                      <a:pt x="49" y="6"/>
                      <a:pt x="41" y="2"/>
                      <a:pt x="32" y="1"/>
                    </a:cubicBezTo>
                    <a:cubicBezTo>
                      <a:pt x="21" y="0"/>
                      <a:pt x="10" y="4"/>
                      <a:pt x="2" y="12"/>
                    </a:cubicBezTo>
                    <a:cubicBezTo>
                      <a:pt x="0" y="13"/>
                      <a:pt x="0" y="16"/>
                      <a:pt x="2" y="17"/>
                    </a:cubicBezTo>
                    <a:cubicBezTo>
                      <a:pt x="3" y="19"/>
                      <a:pt x="6" y="19"/>
                      <a:pt x="7" y="17"/>
                    </a:cubicBezTo>
                    <a:cubicBezTo>
                      <a:pt x="14" y="11"/>
                      <a:pt x="23" y="8"/>
                      <a:pt x="3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366">
                <a:extLst>
                  <a:ext uri="{FF2B5EF4-FFF2-40B4-BE49-F238E27FC236}">
                    <a16:creationId xmlns:a16="http://schemas.microsoft.com/office/drawing/2014/main" id="{8D930545-DE16-4983-B0AE-B6DCACBB7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2363" y="2976563"/>
                <a:ext cx="219075" cy="71437"/>
              </a:xfrm>
              <a:custGeom>
                <a:avLst/>
                <a:gdLst>
                  <a:gd name="T0" fmla="*/ 1 w 78"/>
                  <a:gd name="T1" fmla="*/ 17 h 25"/>
                  <a:gd name="T2" fmla="*/ 1 w 78"/>
                  <a:gd name="T3" fmla="*/ 22 h 25"/>
                  <a:gd name="T4" fmla="*/ 7 w 78"/>
                  <a:gd name="T5" fmla="*/ 22 h 25"/>
                  <a:gd name="T6" fmla="*/ 43 w 78"/>
                  <a:gd name="T7" fmla="*/ 10 h 25"/>
                  <a:gd name="T8" fmla="*/ 71 w 78"/>
                  <a:gd name="T9" fmla="*/ 23 h 25"/>
                  <a:gd name="T10" fmla="*/ 76 w 78"/>
                  <a:gd name="T11" fmla="*/ 23 h 25"/>
                  <a:gd name="T12" fmla="*/ 78 w 78"/>
                  <a:gd name="T13" fmla="*/ 21 h 25"/>
                  <a:gd name="T14" fmla="*/ 76 w 78"/>
                  <a:gd name="T15" fmla="*/ 18 h 25"/>
                  <a:gd name="T16" fmla="*/ 44 w 78"/>
                  <a:gd name="T17" fmla="*/ 2 h 25"/>
                  <a:gd name="T18" fmla="*/ 1 w 78"/>
                  <a:gd name="T1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25">
                    <a:moveTo>
                      <a:pt x="1" y="17"/>
                    </a:moveTo>
                    <a:cubicBezTo>
                      <a:pt x="0" y="18"/>
                      <a:pt x="0" y="21"/>
                      <a:pt x="1" y="22"/>
                    </a:cubicBezTo>
                    <a:cubicBezTo>
                      <a:pt x="3" y="24"/>
                      <a:pt x="5" y="24"/>
                      <a:pt x="7" y="22"/>
                    </a:cubicBezTo>
                    <a:cubicBezTo>
                      <a:pt x="16" y="13"/>
                      <a:pt x="30" y="8"/>
                      <a:pt x="43" y="10"/>
                    </a:cubicBezTo>
                    <a:cubicBezTo>
                      <a:pt x="54" y="11"/>
                      <a:pt x="64" y="16"/>
                      <a:pt x="71" y="23"/>
                    </a:cubicBezTo>
                    <a:cubicBezTo>
                      <a:pt x="73" y="25"/>
                      <a:pt x="75" y="25"/>
                      <a:pt x="76" y="23"/>
                    </a:cubicBezTo>
                    <a:cubicBezTo>
                      <a:pt x="77" y="23"/>
                      <a:pt x="77" y="22"/>
                      <a:pt x="78" y="21"/>
                    </a:cubicBezTo>
                    <a:cubicBezTo>
                      <a:pt x="78" y="20"/>
                      <a:pt x="77" y="19"/>
                      <a:pt x="76" y="18"/>
                    </a:cubicBezTo>
                    <a:cubicBezTo>
                      <a:pt x="68" y="9"/>
                      <a:pt x="56" y="3"/>
                      <a:pt x="44" y="2"/>
                    </a:cubicBezTo>
                    <a:cubicBezTo>
                      <a:pt x="28" y="0"/>
                      <a:pt x="13" y="6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367">
                <a:extLst>
                  <a:ext uri="{FF2B5EF4-FFF2-40B4-BE49-F238E27FC236}">
                    <a16:creationId xmlns:a16="http://schemas.microsoft.com/office/drawing/2014/main" id="{DD3984F2-E765-43F0-9759-8950088BF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1738" y="3122613"/>
                <a:ext cx="55563" cy="571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1" name="Textfeld 160">
            <a:extLst>
              <a:ext uri="{FF2B5EF4-FFF2-40B4-BE49-F238E27FC236}">
                <a16:creationId xmlns:a16="http://schemas.microsoft.com/office/drawing/2014/main" id="{E6ECC765-48A9-48F4-90F6-5C06447E3A12}"/>
              </a:ext>
            </a:extLst>
          </p:cNvPr>
          <p:cNvSpPr txBox="1"/>
          <p:nvPr/>
        </p:nvSpPr>
        <p:spPr>
          <a:xfrm>
            <a:off x="420656" y="1596210"/>
            <a:ext cx="792360" cy="3573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Architecture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definition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2" name="Textfeld 161">
            <a:extLst>
              <a:ext uri="{FF2B5EF4-FFF2-40B4-BE49-F238E27FC236}">
                <a16:creationId xmlns:a16="http://schemas.microsoft.com/office/drawing/2014/main" id="{F6520E4A-4BDD-4C47-BE8C-17354BC0ECA8}"/>
              </a:ext>
            </a:extLst>
          </p:cNvPr>
          <p:cNvSpPr txBox="1"/>
          <p:nvPr/>
        </p:nvSpPr>
        <p:spPr>
          <a:xfrm>
            <a:off x="3070711" y="1596210"/>
            <a:ext cx="527798" cy="3573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Deep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learning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3" name="Textfeld 162">
            <a:extLst>
              <a:ext uri="{FF2B5EF4-FFF2-40B4-BE49-F238E27FC236}">
                <a16:creationId xmlns:a16="http://schemas.microsoft.com/office/drawing/2014/main" id="{4E420C22-6014-4793-99D3-DCBC8B4CE6BB}"/>
              </a:ext>
            </a:extLst>
          </p:cNvPr>
          <p:cNvSpPr txBox="1"/>
          <p:nvPr/>
        </p:nvSpPr>
        <p:spPr>
          <a:xfrm>
            <a:off x="4246046" y="1596210"/>
            <a:ext cx="693980" cy="3573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Simulation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and test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4" name="Textfeld 163">
            <a:extLst>
              <a:ext uri="{FF2B5EF4-FFF2-40B4-BE49-F238E27FC236}">
                <a16:creationId xmlns:a16="http://schemas.microsoft.com/office/drawing/2014/main" id="{95E326B5-35A0-4744-B5CF-0C76A3F6D0D2}"/>
              </a:ext>
            </a:extLst>
          </p:cNvPr>
          <p:cNvSpPr txBox="1"/>
          <p:nvPr/>
        </p:nvSpPr>
        <p:spPr>
          <a:xfrm>
            <a:off x="5558061" y="1774890"/>
            <a:ext cx="584963" cy="178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Integrate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72AB9E37-EC22-4386-94BA-A6A26267F461}"/>
              </a:ext>
            </a:extLst>
          </p:cNvPr>
          <p:cNvSpPr txBox="1"/>
          <p:nvPr/>
        </p:nvSpPr>
        <p:spPr>
          <a:xfrm>
            <a:off x="6943451" y="1774890"/>
            <a:ext cx="331037" cy="178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Build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C87DFF34-1C02-4E44-8DA9-FB57D96AED43}"/>
              </a:ext>
            </a:extLst>
          </p:cNvPr>
          <p:cNvSpPr txBox="1"/>
          <p:nvPr/>
        </p:nvSpPr>
        <p:spPr>
          <a:xfrm>
            <a:off x="7831879" y="1596210"/>
            <a:ext cx="1072876" cy="3573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Simulation-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based validation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55FE8E8C-C556-4EB6-B711-2B948FB7E977}"/>
              </a:ext>
            </a:extLst>
          </p:cNvPr>
          <p:cNvSpPr txBox="1"/>
          <p:nvPr/>
        </p:nvSpPr>
        <p:spPr>
          <a:xfrm>
            <a:off x="9465877" y="1596210"/>
            <a:ext cx="321730" cy="3573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Test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drive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CDE5238C-096F-4510-A897-2EDAAF4E69C9}"/>
              </a:ext>
            </a:extLst>
          </p:cNvPr>
          <p:cNvSpPr txBox="1"/>
          <p:nvPr/>
        </p:nvSpPr>
        <p:spPr>
          <a:xfrm>
            <a:off x="10347808" y="1596210"/>
            <a:ext cx="1072876" cy="3573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Connectivity-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based validation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682E798C-556A-47A9-87EC-990F828872CA}"/>
              </a:ext>
            </a:extLst>
          </p:cNvPr>
          <p:cNvCxnSpPr>
            <a:cxnSpLocks/>
            <a:stCxn id="65" idx="6"/>
            <a:endCxn id="176" idx="2"/>
          </p:cNvCxnSpPr>
          <p:nvPr/>
        </p:nvCxnSpPr>
        <p:spPr>
          <a:xfrm>
            <a:off x="1070054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70" name="Gerade Verbindung mit Pfeil 169">
            <a:extLst>
              <a:ext uri="{FF2B5EF4-FFF2-40B4-BE49-F238E27FC236}">
                <a16:creationId xmlns:a16="http://schemas.microsoft.com/office/drawing/2014/main" id="{2F58C903-DF7A-4593-A09D-B7C5198F340F}"/>
              </a:ext>
            </a:extLst>
          </p:cNvPr>
          <p:cNvCxnSpPr>
            <a:cxnSpLocks/>
            <a:stCxn id="103" idx="6"/>
            <a:endCxn id="108" idx="2"/>
          </p:cNvCxnSpPr>
          <p:nvPr/>
        </p:nvCxnSpPr>
        <p:spPr>
          <a:xfrm>
            <a:off x="3588748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BB5ADFF1-5953-4FD6-90B8-24F39B190423}"/>
              </a:ext>
            </a:extLst>
          </p:cNvPr>
          <p:cNvCxnSpPr>
            <a:cxnSpLocks/>
            <a:stCxn id="108" idx="6"/>
            <a:endCxn id="120" idx="2"/>
          </p:cNvCxnSpPr>
          <p:nvPr/>
        </p:nvCxnSpPr>
        <p:spPr>
          <a:xfrm>
            <a:off x="4846254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72" name="Gerade Verbindung mit Pfeil 171">
            <a:extLst>
              <a:ext uri="{FF2B5EF4-FFF2-40B4-BE49-F238E27FC236}">
                <a16:creationId xmlns:a16="http://schemas.microsoft.com/office/drawing/2014/main" id="{B54B4307-BD75-46B8-BFD1-E51BE17C320C}"/>
              </a:ext>
            </a:extLst>
          </p:cNvPr>
          <p:cNvCxnSpPr>
            <a:cxnSpLocks/>
            <a:stCxn id="120" idx="6"/>
            <a:endCxn id="133" idx="2"/>
          </p:cNvCxnSpPr>
          <p:nvPr/>
        </p:nvCxnSpPr>
        <p:spPr>
          <a:xfrm>
            <a:off x="6103760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73" name="Gerade Verbindung mit Pfeil 172">
            <a:extLst>
              <a:ext uri="{FF2B5EF4-FFF2-40B4-BE49-F238E27FC236}">
                <a16:creationId xmlns:a16="http://schemas.microsoft.com/office/drawing/2014/main" id="{D9EA4451-38B1-41E8-96E5-1F61862C41A4}"/>
              </a:ext>
            </a:extLst>
          </p:cNvPr>
          <p:cNvCxnSpPr>
            <a:cxnSpLocks/>
            <a:stCxn id="133" idx="6"/>
            <a:endCxn id="138" idx="2"/>
          </p:cNvCxnSpPr>
          <p:nvPr/>
        </p:nvCxnSpPr>
        <p:spPr>
          <a:xfrm>
            <a:off x="7363107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C497B9AD-2BE2-460B-B9C9-DB72E70E7BB2}"/>
              </a:ext>
            </a:extLst>
          </p:cNvPr>
          <p:cNvCxnSpPr>
            <a:cxnSpLocks/>
            <a:stCxn id="138" idx="6"/>
            <a:endCxn id="150" idx="2"/>
          </p:cNvCxnSpPr>
          <p:nvPr/>
        </p:nvCxnSpPr>
        <p:spPr>
          <a:xfrm>
            <a:off x="8622454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75" name="Gerade Verbindung mit Pfeil 174">
            <a:extLst>
              <a:ext uri="{FF2B5EF4-FFF2-40B4-BE49-F238E27FC236}">
                <a16:creationId xmlns:a16="http://schemas.microsoft.com/office/drawing/2014/main" id="{C6F6B12E-E12F-4674-A6A8-99329F5FE806}"/>
              </a:ext>
            </a:extLst>
          </p:cNvPr>
          <p:cNvCxnSpPr>
            <a:cxnSpLocks/>
            <a:stCxn id="150" idx="6"/>
            <a:endCxn id="155" idx="2"/>
          </p:cNvCxnSpPr>
          <p:nvPr/>
        </p:nvCxnSpPr>
        <p:spPr>
          <a:xfrm>
            <a:off x="9879960" y="2305869"/>
            <a:ext cx="751069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sp>
        <p:nvSpPr>
          <p:cNvPr id="177" name="Textfeld 176">
            <a:extLst>
              <a:ext uri="{FF2B5EF4-FFF2-40B4-BE49-F238E27FC236}">
                <a16:creationId xmlns:a16="http://schemas.microsoft.com/office/drawing/2014/main" id="{06F2B04B-D5AB-4308-906C-98C5ECC13997}"/>
              </a:ext>
            </a:extLst>
          </p:cNvPr>
          <p:cNvSpPr txBox="1"/>
          <p:nvPr/>
        </p:nvSpPr>
        <p:spPr>
          <a:xfrm>
            <a:off x="1850853" y="1612298"/>
            <a:ext cx="448821" cy="3251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>
                <a:solidFill>
                  <a:srgbClr val="000000"/>
                </a:solidFill>
              </a:rPr>
              <a:t>Ingest/</a:t>
            </a:r>
            <a:br>
              <a:rPr lang="en-US" sz="1400" kern="0">
                <a:solidFill>
                  <a:srgbClr val="000000"/>
                </a:solidFill>
              </a:rPr>
            </a:br>
            <a:r>
              <a:rPr lang="en-US" sz="1400" kern="0">
                <a:solidFill>
                  <a:srgbClr val="000000"/>
                </a:solidFill>
              </a:rPr>
              <a:t>store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94" name="Gruppieren 193">
            <a:extLst>
              <a:ext uri="{FF2B5EF4-FFF2-40B4-BE49-F238E27FC236}">
                <a16:creationId xmlns:a16="http://schemas.microsoft.com/office/drawing/2014/main" id="{55852B00-F5D9-4AC6-B296-C4112A5A0122}"/>
              </a:ext>
            </a:extLst>
          </p:cNvPr>
          <p:cNvGrpSpPr/>
          <p:nvPr/>
        </p:nvGrpSpPr>
        <p:grpSpPr>
          <a:xfrm>
            <a:off x="1821125" y="2047127"/>
            <a:ext cx="508276" cy="517484"/>
            <a:chOff x="1523327" y="1961402"/>
            <a:chExt cx="508276" cy="517484"/>
          </a:xfrm>
        </p:grpSpPr>
        <p:sp>
          <p:nvSpPr>
            <p:cNvPr id="176" name="Oval 288">
              <a:extLst>
                <a:ext uri="{FF2B5EF4-FFF2-40B4-BE49-F238E27FC236}">
                  <a16:creationId xmlns:a16="http://schemas.microsoft.com/office/drawing/2014/main" id="{5F6EFC9C-7098-4110-9C40-87BC1569C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327" y="1961402"/>
              <a:ext cx="508276" cy="5174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8" name="Group 4">
              <a:extLst>
                <a:ext uri="{FF2B5EF4-FFF2-40B4-BE49-F238E27FC236}">
                  <a16:creationId xmlns:a16="http://schemas.microsoft.com/office/drawing/2014/main" id="{2211B888-2720-48BC-9F1E-F6F8C000CE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75592" y="1996291"/>
              <a:ext cx="403746" cy="447708"/>
              <a:chOff x="1235" y="1666"/>
              <a:chExt cx="349" cy="387"/>
            </a:xfrm>
          </p:grpSpPr>
          <p:sp>
            <p:nvSpPr>
              <p:cNvPr id="179" name="Freeform 5">
                <a:extLst>
                  <a:ext uri="{FF2B5EF4-FFF2-40B4-BE49-F238E27FC236}">
                    <a16:creationId xmlns:a16="http://schemas.microsoft.com/office/drawing/2014/main" id="{814AD6EC-1DEC-4D56-A169-03E85B944E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8" y="1815"/>
                <a:ext cx="128" cy="89"/>
              </a:xfrm>
              <a:custGeom>
                <a:avLst/>
                <a:gdLst>
                  <a:gd name="T0" fmla="*/ 282 w 282"/>
                  <a:gd name="T1" fmla="*/ 59 h 196"/>
                  <a:gd name="T2" fmla="*/ 254 w 282"/>
                  <a:gd name="T3" fmla="*/ 48 h 196"/>
                  <a:gd name="T4" fmla="*/ 246 w 282"/>
                  <a:gd name="T5" fmla="*/ 50 h 196"/>
                  <a:gd name="T6" fmla="*/ 223 w 282"/>
                  <a:gd name="T7" fmla="*/ 12 h 196"/>
                  <a:gd name="T8" fmla="*/ 176 w 282"/>
                  <a:gd name="T9" fmla="*/ 1 h 196"/>
                  <a:gd name="T10" fmla="*/ 143 w 282"/>
                  <a:gd name="T11" fmla="*/ 1 h 196"/>
                  <a:gd name="T12" fmla="*/ 62 w 282"/>
                  <a:gd name="T13" fmla="*/ 12 h 196"/>
                  <a:gd name="T14" fmla="*/ 39 w 282"/>
                  <a:gd name="T15" fmla="*/ 53 h 196"/>
                  <a:gd name="T16" fmla="*/ 28 w 282"/>
                  <a:gd name="T17" fmla="*/ 48 h 196"/>
                  <a:gd name="T18" fmla="*/ 0 w 282"/>
                  <a:gd name="T19" fmla="*/ 59 h 196"/>
                  <a:gd name="T20" fmla="*/ 12 w 282"/>
                  <a:gd name="T21" fmla="*/ 73 h 196"/>
                  <a:gd name="T22" fmla="*/ 3 w 282"/>
                  <a:gd name="T23" fmla="*/ 97 h 196"/>
                  <a:gd name="T24" fmla="*/ 5 w 282"/>
                  <a:gd name="T25" fmla="*/ 175 h 196"/>
                  <a:gd name="T26" fmla="*/ 12 w 282"/>
                  <a:gd name="T27" fmla="*/ 194 h 196"/>
                  <a:gd name="T28" fmla="*/ 35 w 282"/>
                  <a:gd name="T29" fmla="*/ 196 h 196"/>
                  <a:gd name="T30" fmla="*/ 57 w 282"/>
                  <a:gd name="T31" fmla="*/ 194 h 196"/>
                  <a:gd name="T32" fmla="*/ 61 w 282"/>
                  <a:gd name="T33" fmla="*/ 177 h 196"/>
                  <a:gd name="T34" fmla="*/ 222 w 282"/>
                  <a:gd name="T35" fmla="*/ 177 h 196"/>
                  <a:gd name="T36" fmla="*/ 227 w 282"/>
                  <a:gd name="T37" fmla="*/ 194 h 196"/>
                  <a:gd name="T38" fmla="*/ 248 w 282"/>
                  <a:gd name="T39" fmla="*/ 196 h 196"/>
                  <a:gd name="T40" fmla="*/ 270 w 282"/>
                  <a:gd name="T41" fmla="*/ 194 h 196"/>
                  <a:gd name="T42" fmla="*/ 277 w 282"/>
                  <a:gd name="T43" fmla="*/ 175 h 196"/>
                  <a:gd name="T44" fmla="*/ 280 w 282"/>
                  <a:gd name="T45" fmla="*/ 97 h 196"/>
                  <a:gd name="T46" fmla="*/ 270 w 282"/>
                  <a:gd name="T47" fmla="*/ 73 h 196"/>
                  <a:gd name="T48" fmla="*/ 282 w 282"/>
                  <a:gd name="T49" fmla="*/ 59 h 196"/>
                  <a:gd name="T50" fmla="*/ 137 w 282"/>
                  <a:gd name="T51" fmla="*/ 73 h 196"/>
                  <a:gd name="T52" fmla="*/ 138 w 282"/>
                  <a:gd name="T53" fmla="*/ 73 h 196"/>
                  <a:gd name="T54" fmla="*/ 175 w 282"/>
                  <a:gd name="T55" fmla="*/ 72 h 196"/>
                  <a:gd name="T56" fmla="*/ 250 w 282"/>
                  <a:gd name="T57" fmla="*/ 77 h 196"/>
                  <a:gd name="T58" fmla="*/ 261 w 282"/>
                  <a:gd name="T59" fmla="*/ 97 h 196"/>
                  <a:gd name="T60" fmla="*/ 259 w 282"/>
                  <a:gd name="T61" fmla="*/ 159 h 196"/>
                  <a:gd name="T62" fmla="*/ 23 w 282"/>
                  <a:gd name="T63" fmla="*/ 159 h 196"/>
                  <a:gd name="T64" fmla="*/ 21 w 282"/>
                  <a:gd name="T65" fmla="*/ 97 h 196"/>
                  <a:gd name="T66" fmla="*/ 32 w 282"/>
                  <a:gd name="T67" fmla="*/ 79 h 196"/>
                  <a:gd name="T68" fmla="*/ 121 w 282"/>
                  <a:gd name="T69" fmla="*/ 73 h 196"/>
                  <a:gd name="T70" fmla="*/ 137 w 282"/>
                  <a:gd name="T71" fmla="*/ 73 h 196"/>
                  <a:gd name="T72" fmla="*/ 175 w 282"/>
                  <a:gd name="T73" fmla="*/ 54 h 196"/>
                  <a:gd name="T74" fmla="*/ 137 w 282"/>
                  <a:gd name="T75" fmla="*/ 55 h 196"/>
                  <a:gd name="T76" fmla="*/ 121 w 282"/>
                  <a:gd name="T77" fmla="*/ 55 h 196"/>
                  <a:gd name="T78" fmla="*/ 57 w 282"/>
                  <a:gd name="T79" fmla="*/ 57 h 196"/>
                  <a:gd name="T80" fmla="*/ 74 w 282"/>
                  <a:gd name="T81" fmla="*/ 26 h 196"/>
                  <a:gd name="T82" fmla="*/ 143 w 282"/>
                  <a:gd name="T83" fmla="*/ 19 h 196"/>
                  <a:gd name="T84" fmla="*/ 211 w 282"/>
                  <a:gd name="T85" fmla="*/ 26 h 196"/>
                  <a:gd name="T86" fmla="*/ 229 w 282"/>
                  <a:gd name="T87" fmla="*/ 56 h 196"/>
                  <a:gd name="T88" fmla="*/ 175 w 282"/>
                  <a:gd name="T89" fmla="*/ 5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2" h="196">
                    <a:moveTo>
                      <a:pt x="282" y="59"/>
                    </a:moveTo>
                    <a:cubicBezTo>
                      <a:pt x="282" y="48"/>
                      <a:pt x="258" y="48"/>
                      <a:pt x="254" y="48"/>
                    </a:cubicBezTo>
                    <a:cubicBezTo>
                      <a:pt x="251" y="48"/>
                      <a:pt x="248" y="49"/>
                      <a:pt x="246" y="50"/>
                    </a:cubicBezTo>
                    <a:cubicBezTo>
                      <a:pt x="242" y="37"/>
                      <a:pt x="232" y="19"/>
                      <a:pt x="223" y="12"/>
                    </a:cubicBezTo>
                    <a:cubicBezTo>
                      <a:pt x="218" y="8"/>
                      <a:pt x="209" y="3"/>
                      <a:pt x="176" y="1"/>
                    </a:cubicBezTo>
                    <a:cubicBezTo>
                      <a:pt x="158" y="0"/>
                      <a:pt x="143" y="1"/>
                      <a:pt x="143" y="1"/>
                    </a:cubicBezTo>
                    <a:cubicBezTo>
                      <a:pt x="123" y="0"/>
                      <a:pt x="75" y="0"/>
                      <a:pt x="62" y="12"/>
                    </a:cubicBezTo>
                    <a:cubicBezTo>
                      <a:pt x="51" y="21"/>
                      <a:pt x="42" y="40"/>
                      <a:pt x="39" y="53"/>
                    </a:cubicBezTo>
                    <a:cubicBezTo>
                      <a:pt x="37" y="50"/>
                      <a:pt x="33" y="48"/>
                      <a:pt x="28" y="48"/>
                    </a:cubicBezTo>
                    <a:cubicBezTo>
                      <a:pt x="23" y="48"/>
                      <a:pt x="0" y="48"/>
                      <a:pt x="0" y="59"/>
                    </a:cubicBezTo>
                    <a:cubicBezTo>
                      <a:pt x="0" y="68"/>
                      <a:pt x="7" y="72"/>
                      <a:pt x="12" y="73"/>
                    </a:cubicBezTo>
                    <a:cubicBezTo>
                      <a:pt x="6" y="81"/>
                      <a:pt x="3" y="90"/>
                      <a:pt x="3" y="97"/>
                    </a:cubicBezTo>
                    <a:cubicBezTo>
                      <a:pt x="3" y="105"/>
                      <a:pt x="5" y="172"/>
                      <a:pt x="5" y="175"/>
                    </a:cubicBezTo>
                    <a:cubicBezTo>
                      <a:pt x="5" y="179"/>
                      <a:pt x="5" y="192"/>
                      <a:pt x="12" y="194"/>
                    </a:cubicBezTo>
                    <a:cubicBezTo>
                      <a:pt x="16" y="196"/>
                      <a:pt x="32" y="196"/>
                      <a:pt x="35" y="196"/>
                    </a:cubicBezTo>
                    <a:cubicBezTo>
                      <a:pt x="40" y="196"/>
                      <a:pt x="54" y="196"/>
                      <a:pt x="57" y="194"/>
                    </a:cubicBezTo>
                    <a:cubicBezTo>
                      <a:pt x="60" y="192"/>
                      <a:pt x="61" y="184"/>
                      <a:pt x="61" y="177"/>
                    </a:cubicBezTo>
                    <a:cubicBezTo>
                      <a:pt x="222" y="177"/>
                      <a:pt x="222" y="177"/>
                      <a:pt x="222" y="177"/>
                    </a:cubicBezTo>
                    <a:cubicBezTo>
                      <a:pt x="222" y="184"/>
                      <a:pt x="223" y="192"/>
                      <a:pt x="227" y="194"/>
                    </a:cubicBezTo>
                    <a:cubicBezTo>
                      <a:pt x="229" y="196"/>
                      <a:pt x="242" y="196"/>
                      <a:pt x="248" y="196"/>
                    </a:cubicBezTo>
                    <a:cubicBezTo>
                      <a:pt x="251" y="196"/>
                      <a:pt x="266" y="196"/>
                      <a:pt x="270" y="194"/>
                    </a:cubicBezTo>
                    <a:cubicBezTo>
                      <a:pt x="276" y="192"/>
                      <a:pt x="277" y="179"/>
                      <a:pt x="277" y="175"/>
                    </a:cubicBezTo>
                    <a:cubicBezTo>
                      <a:pt x="277" y="172"/>
                      <a:pt x="280" y="105"/>
                      <a:pt x="280" y="97"/>
                    </a:cubicBezTo>
                    <a:cubicBezTo>
                      <a:pt x="280" y="91"/>
                      <a:pt x="276" y="81"/>
                      <a:pt x="270" y="73"/>
                    </a:cubicBezTo>
                    <a:cubicBezTo>
                      <a:pt x="278" y="71"/>
                      <a:pt x="282" y="65"/>
                      <a:pt x="282" y="59"/>
                    </a:cubicBezTo>
                    <a:close/>
                    <a:moveTo>
                      <a:pt x="137" y="73"/>
                    </a:moveTo>
                    <a:cubicBezTo>
                      <a:pt x="138" y="73"/>
                      <a:pt x="138" y="73"/>
                      <a:pt x="138" y="73"/>
                    </a:cubicBezTo>
                    <a:cubicBezTo>
                      <a:pt x="144" y="73"/>
                      <a:pt x="158" y="72"/>
                      <a:pt x="175" y="72"/>
                    </a:cubicBezTo>
                    <a:cubicBezTo>
                      <a:pt x="232" y="72"/>
                      <a:pt x="247" y="76"/>
                      <a:pt x="250" y="77"/>
                    </a:cubicBezTo>
                    <a:cubicBezTo>
                      <a:pt x="257" y="84"/>
                      <a:pt x="261" y="95"/>
                      <a:pt x="261" y="97"/>
                    </a:cubicBezTo>
                    <a:cubicBezTo>
                      <a:pt x="261" y="103"/>
                      <a:pt x="260" y="143"/>
                      <a:pt x="259" y="159"/>
                    </a:cubicBezTo>
                    <a:cubicBezTo>
                      <a:pt x="23" y="159"/>
                      <a:pt x="23" y="159"/>
                      <a:pt x="23" y="159"/>
                    </a:cubicBezTo>
                    <a:cubicBezTo>
                      <a:pt x="22" y="141"/>
                      <a:pt x="21" y="103"/>
                      <a:pt x="21" y="97"/>
                    </a:cubicBezTo>
                    <a:cubicBezTo>
                      <a:pt x="21" y="94"/>
                      <a:pt x="24" y="86"/>
                      <a:pt x="32" y="79"/>
                    </a:cubicBezTo>
                    <a:cubicBezTo>
                      <a:pt x="38" y="76"/>
                      <a:pt x="63" y="73"/>
                      <a:pt x="121" y="73"/>
                    </a:cubicBezTo>
                    <a:cubicBezTo>
                      <a:pt x="130" y="73"/>
                      <a:pt x="136" y="73"/>
                      <a:pt x="137" y="73"/>
                    </a:cubicBezTo>
                    <a:close/>
                    <a:moveTo>
                      <a:pt x="175" y="54"/>
                    </a:moveTo>
                    <a:cubicBezTo>
                      <a:pt x="154" y="54"/>
                      <a:pt x="137" y="55"/>
                      <a:pt x="137" y="55"/>
                    </a:cubicBezTo>
                    <a:cubicBezTo>
                      <a:pt x="137" y="55"/>
                      <a:pt x="131" y="55"/>
                      <a:pt x="121" y="55"/>
                    </a:cubicBezTo>
                    <a:cubicBezTo>
                      <a:pt x="103" y="55"/>
                      <a:pt x="78" y="55"/>
                      <a:pt x="57" y="57"/>
                    </a:cubicBezTo>
                    <a:cubicBezTo>
                      <a:pt x="59" y="47"/>
                      <a:pt x="66" y="32"/>
                      <a:pt x="74" y="26"/>
                    </a:cubicBezTo>
                    <a:cubicBezTo>
                      <a:pt x="79" y="21"/>
                      <a:pt x="111" y="18"/>
                      <a:pt x="143" y="19"/>
                    </a:cubicBezTo>
                    <a:cubicBezTo>
                      <a:pt x="174" y="18"/>
                      <a:pt x="206" y="21"/>
                      <a:pt x="211" y="26"/>
                    </a:cubicBezTo>
                    <a:cubicBezTo>
                      <a:pt x="218" y="31"/>
                      <a:pt x="226" y="46"/>
                      <a:pt x="229" y="56"/>
                    </a:cubicBezTo>
                    <a:cubicBezTo>
                      <a:pt x="215" y="55"/>
                      <a:pt x="197" y="54"/>
                      <a:pt x="175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0" name="Freeform 6">
                <a:extLst>
                  <a:ext uri="{FF2B5EF4-FFF2-40B4-BE49-F238E27FC236}">
                    <a16:creationId xmlns:a16="http://schemas.microsoft.com/office/drawing/2014/main" id="{82EDC5DA-9C9F-45EF-A53C-59FE5C680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2" y="1860"/>
                <a:ext cx="19" cy="8"/>
              </a:xfrm>
              <a:custGeom>
                <a:avLst/>
                <a:gdLst>
                  <a:gd name="T0" fmla="*/ 33 w 43"/>
                  <a:gd name="T1" fmla="*/ 0 h 18"/>
                  <a:gd name="T2" fmla="*/ 9 w 43"/>
                  <a:gd name="T3" fmla="*/ 0 h 18"/>
                  <a:gd name="T4" fmla="*/ 0 w 43"/>
                  <a:gd name="T5" fmla="*/ 9 h 18"/>
                  <a:gd name="T6" fmla="*/ 9 w 43"/>
                  <a:gd name="T7" fmla="*/ 18 h 18"/>
                  <a:gd name="T8" fmla="*/ 33 w 43"/>
                  <a:gd name="T9" fmla="*/ 18 h 18"/>
                  <a:gd name="T10" fmla="*/ 43 w 43"/>
                  <a:gd name="T11" fmla="*/ 9 h 18"/>
                  <a:gd name="T12" fmla="*/ 33 w 43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8">
                    <a:moveTo>
                      <a:pt x="3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9" y="18"/>
                      <a:pt x="43" y="14"/>
                      <a:pt x="43" y="9"/>
                    </a:cubicBezTo>
                    <a:cubicBezTo>
                      <a:pt x="43" y="4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1" name="Freeform 7">
                <a:extLst>
                  <a:ext uri="{FF2B5EF4-FFF2-40B4-BE49-F238E27FC236}">
                    <a16:creationId xmlns:a16="http://schemas.microsoft.com/office/drawing/2014/main" id="{DAA60006-74C2-42DA-A644-6E71CD468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" y="1860"/>
                <a:ext cx="20" cy="8"/>
              </a:xfrm>
              <a:custGeom>
                <a:avLst/>
                <a:gdLst>
                  <a:gd name="T0" fmla="*/ 9 w 43"/>
                  <a:gd name="T1" fmla="*/ 18 h 18"/>
                  <a:gd name="T2" fmla="*/ 34 w 43"/>
                  <a:gd name="T3" fmla="*/ 18 h 18"/>
                  <a:gd name="T4" fmla="*/ 43 w 43"/>
                  <a:gd name="T5" fmla="*/ 9 h 18"/>
                  <a:gd name="T6" fmla="*/ 34 w 43"/>
                  <a:gd name="T7" fmla="*/ 0 h 18"/>
                  <a:gd name="T8" fmla="*/ 9 w 43"/>
                  <a:gd name="T9" fmla="*/ 0 h 18"/>
                  <a:gd name="T10" fmla="*/ 0 w 43"/>
                  <a:gd name="T11" fmla="*/ 9 h 18"/>
                  <a:gd name="T12" fmla="*/ 9 w 43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8">
                    <a:moveTo>
                      <a:pt x="9" y="18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39" y="18"/>
                      <a:pt x="43" y="14"/>
                      <a:pt x="43" y="9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2" name="Freeform 8">
                <a:extLst>
                  <a:ext uri="{FF2B5EF4-FFF2-40B4-BE49-F238E27FC236}">
                    <a16:creationId xmlns:a16="http://schemas.microsoft.com/office/drawing/2014/main" id="{D79A541C-49EC-429B-92F8-BB72D09845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0" y="1970"/>
                <a:ext cx="56" cy="83"/>
              </a:xfrm>
              <a:custGeom>
                <a:avLst/>
                <a:gdLst>
                  <a:gd name="T0" fmla="*/ 68 w 125"/>
                  <a:gd name="T1" fmla="*/ 0 h 182"/>
                  <a:gd name="T2" fmla="*/ 57 w 125"/>
                  <a:gd name="T3" fmla="*/ 0 h 182"/>
                  <a:gd name="T4" fmla="*/ 10 w 125"/>
                  <a:gd name="T5" fmla="*/ 31 h 182"/>
                  <a:gd name="T6" fmla="*/ 10 w 125"/>
                  <a:gd name="T7" fmla="*/ 91 h 182"/>
                  <a:gd name="T8" fmla="*/ 56 w 125"/>
                  <a:gd name="T9" fmla="*/ 178 h 182"/>
                  <a:gd name="T10" fmla="*/ 63 w 125"/>
                  <a:gd name="T11" fmla="*/ 182 h 182"/>
                  <a:gd name="T12" fmla="*/ 69 w 125"/>
                  <a:gd name="T13" fmla="*/ 178 h 182"/>
                  <a:gd name="T14" fmla="*/ 115 w 125"/>
                  <a:gd name="T15" fmla="*/ 91 h 182"/>
                  <a:gd name="T16" fmla="*/ 115 w 125"/>
                  <a:gd name="T17" fmla="*/ 31 h 182"/>
                  <a:gd name="T18" fmla="*/ 68 w 125"/>
                  <a:gd name="T19" fmla="*/ 0 h 182"/>
                  <a:gd name="T20" fmla="*/ 103 w 125"/>
                  <a:gd name="T21" fmla="*/ 84 h 182"/>
                  <a:gd name="T22" fmla="*/ 63 w 125"/>
                  <a:gd name="T23" fmla="*/ 160 h 182"/>
                  <a:gd name="T24" fmla="*/ 22 w 125"/>
                  <a:gd name="T25" fmla="*/ 84 h 182"/>
                  <a:gd name="T26" fmla="*/ 23 w 125"/>
                  <a:gd name="T27" fmla="*/ 38 h 182"/>
                  <a:gd name="T28" fmla="*/ 58 w 125"/>
                  <a:gd name="T29" fmla="*/ 14 h 182"/>
                  <a:gd name="T30" fmla="*/ 63 w 125"/>
                  <a:gd name="T31" fmla="*/ 14 h 182"/>
                  <a:gd name="T32" fmla="*/ 67 w 125"/>
                  <a:gd name="T33" fmla="*/ 14 h 182"/>
                  <a:gd name="T34" fmla="*/ 103 w 125"/>
                  <a:gd name="T35" fmla="*/ 38 h 182"/>
                  <a:gd name="T36" fmla="*/ 103 w 125"/>
                  <a:gd name="T37" fmla="*/ 8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" h="182">
                    <a:moveTo>
                      <a:pt x="68" y="0"/>
                    </a:moveTo>
                    <a:cubicBezTo>
                      <a:pt x="64" y="0"/>
                      <a:pt x="61" y="0"/>
                      <a:pt x="57" y="0"/>
                    </a:cubicBezTo>
                    <a:cubicBezTo>
                      <a:pt x="37" y="2"/>
                      <a:pt x="20" y="13"/>
                      <a:pt x="10" y="31"/>
                    </a:cubicBezTo>
                    <a:cubicBezTo>
                      <a:pt x="0" y="50"/>
                      <a:pt x="0" y="72"/>
                      <a:pt x="10" y="91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58" y="180"/>
                      <a:pt x="60" y="182"/>
                      <a:pt x="63" y="182"/>
                    </a:cubicBezTo>
                    <a:cubicBezTo>
                      <a:pt x="65" y="182"/>
                      <a:pt x="68" y="180"/>
                      <a:pt x="69" y="178"/>
                    </a:cubicBezTo>
                    <a:cubicBezTo>
                      <a:pt x="115" y="91"/>
                      <a:pt x="115" y="91"/>
                      <a:pt x="115" y="91"/>
                    </a:cubicBezTo>
                    <a:cubicBezTo>
                      <a:pt x="125" y="72"/>
                      <a:pt x="125" y="50"/>
                      <a:pt x="115" y="31"/>
                    </a:cubicBezTo>
                    <a:cubicBezTo>
                      <a:pt x="105" y="13"/>
                      <a:pt x="88" y="2"/>
                      <a:pt x="68" y="0"/>
                    </a:cubicBezTo>
                    <a:close/>
                    <a:moveTo>
                      <a:pt x="103" y="84"/>
                    </a:moveTo>
                    <a:cubicBezTo>
                      <a:pt x="63" y="160"/>
                      <a:pt x="63" y="160"/>
                      <a:pt x="63" y="160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15" y="70"/>
                      <a:pt x="15" y="52"/>
                      <a:pt x="23" y="38"/>
                    </a:cubicBezTo>
                    <a:cubicBezTo>
                      <a:pt x="30" y="24"/>
                      <a:pt x="43" y="16"/>
                      <a:pt x="58" y="14"/>
                    </a:cubicBezTo>
                    <a:cubicBezTo>
                      <a:pt x="60" y="14"/>
                      <a:pt x="61" y="14"/>
                      <a:pt x="63" y="14"/>
                    </a:cubicBezTo>
                    <a:cubicBezTo>
                      <a:pt x="64" y="14"/>
                      <a:pt x="65" y="14"/>
                      <a:pt x="67" y="14"/>
                    </a:cubicBezTo>
                    <a:cubicBezTo>
                      <a:pt x="82" y="16"/>
                      <a:pt x="95" y="24"/>
                      <a:pt x="103" y="38"/>
                    </a:cubicBezTo>
                    <a:cubicBezTo>
                      <a:pt x="111" y="52"/>
                      <a:pt x="111" y="70"/>
                      <a:pt x="103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3" name="Oval 9">
                <a:extLst>
                  <a:ext uri="{FF2B5EF4-FFF2-40B4-BE49-F238E27FC236}">
                    <a16:creationId xmlns:a16="http://schemas.microsoft.com/office/drawing/2014/main" id="{2D1646C4-E4A1-4D1C-BCB4-195553C20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1986"/>
                <a:ext cx="20" cy="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4" name="Freeform 10">
                <a:extLst>
                  <a:ext uri="{FF2B5EF4-FFF2-40B4-BE49-F238E27FC236}">
                    <a16:creationId xmlns:a16="http://schemas.microsoft.com/office/drawing/2014/main" id="{D65EFBBD-9707-48A8-9B39-A6C0F3563F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9" y="1666"/>
                <a:ext cx="86" cy="86"/>
              </a:xfrm>
              <a:custGeom>
                <a:avLst/>
                <a:gdLst>
                  <a:gd name="T0" fmla="*/ 36 w 189"/>
                  <a:gd name="T1" fmla="*/ 94 h 190"/>
                  <a:gd name="T2" fmla="*/ 15 w 189"/>
                  <a:gd name="T3" fmla="*/ 115 h 190"/>
                  <a:gd name="T4" fmla="*/ 23 w 189"/>
                  <a:gd name="T5" fmla="*/ 123 h 190"/>
                  <a:gd name="T6" fmla="*/ 10 w 189"/>
                  <a:gd name="T7" fmla="*/ 152 h 190"/>
                  <a:gd name="T8" fmla="*/ 27 w 189"/>
                  <a:gd name="T9" fmla="*/ 184 h 190"/>
                  <a:gd name="T10" fmla="*/ 51 w 189"/>
                  <a:gd name="T11" fmla="*/ 190 h 190"/>
                  <a:gd name="T12" fmla="*/ 56 w 189"/>
                  <a:gd name="T13" fmla="*/ 190 h 190"/>
                  <a:gd name="T14" fmla="*/ 154 w 189"/>
                  <a:gd name="T15" fmla="*/ 190 h 190"/>
                  <a:gd name="T16" fmla="*/ 175 w 189"/>
                  <a:gd name="T17" fmla="*/ 184 h 190"/>
                  <a:gd name="T18" fmla="*/ 189 w 189"/>
                  <a:gd name="T19" fmla="*/ 153 h 190"/>
                  <a:gd name="T20" fmla="*/ 162 w 189"/>
                  <a:gd name="T21" fmla="*/ 120 h 190"/>
                  <a:gd name="T22" fmla="*/ 125 w 189"/>
                  <a:gd name="T23" fmla="*/ 79 h 190"/>
                  <a:gd name="T24" fmla="*/ 140 w 189"/>
                  <a:gd name="T25" fmla="*/ 79 h 190"/>
                  <a:gd name="T26" fmla="*/ 140 w 189"/>
                  <a:gd name="T27" fmla="*/ 65 h 190"/>
                  <a:gd name="T28" fmla="*/ 113 w 189"/>
                  <a:gd name="T29" fmla="*/ 65 h 190"/>
                  <a:gd name="T30" fmla="*/ 106 w 189"/>
                  <a:gd name="T31" fmla="*/ 45 h 190"/>
                  <a:gd name="T32" fmla="*/ 125 w 189"/>
                  <a:gd name="T33" fmla="*/ 26 h 190"/>
                  <a:gd name="T34" fmla="*/ 115 w 189"/>
                  <a:gd name="T35" fmla="*/ 15 h 190"/>
                  <a:gd name="T36" fmla="*/ 95 w 189"/>
                  <a:gd name="T37" fmla="*/ 35 h 190"/>
                  <a:gd name="T38" fmla="*/ 75 w 189"/>
                  <a:gd name="T39" fmla="*/ 27 h 190"/>
                  <a:gd name="T40" fmla="*/ 75 w 189"/>
                  <a:gd name="T41" fmla="*/ 0 h 190"/>
                  <a:gd name="T42" fmla="*/ 61 w 189"/>
                  <a:gd name="T43" fmla="*/ 0 h 190"/>
                  <a:gd name="T44" fmla="*/ 61 w 189"/>
                  <a:gd name="T45" fmla="*/ 28 h 190"/>
                  <a:gd name="T46" fmla="*/ 45 w 189"/>
                  <a:gd name="T47" fmla="*/ 35 h 190"/>
                  <a:gd name="T48" fmla="*/ 25 w 189"/>
                  <a:gd name="T49" fmla="*/ 15 h 190"/>
                  <a:gd name="T50" fmla="*/ 15 w 189"/>
                  <a:gd name="T51" fmla="*/ 26 h 190"/>
                  <a:gd name="T52" fmla="*/ 35 w 189"/>
                  <a:gd name="T53" fmla="*/ 46 h 190"/>
                  <a:gd name="T54" fmla="*/ 28 w 189"/>
                  <a:gd name="T55" fmla="*/ 65 h 190"/>
                  <a:gd name="T56" fmla="*/ 0 w 189"/>
                  <a:gd name="T57" fmla="*/ 65 h 190"/>
                  <a:gd name="T58" fmla="*/ 0 w 189"/>
                  <a:gd name="T59" fmla="*/ 79 h 190"/>
                  <a:gd name="T60" fmla="*/ 29 w 189"/>
                  <a:gd name="T61" fmla="*/ 79 h 190"/>
                  <a:gd name="T62" fmla="*/ 36 w 189"/>
                  <a:gd name="T63" fmla="*/ 94 h 190"/>
                  <a:gd name="T64" fmla="*/ 51 w 189"/>
                  <a:gd name="T65" fmla="*/ 130 h 190"/>
                  <a:gd name="T66" fmla="*/ 54 w 189"/>
                  <a:gd name="T67" fmla="*/ 130 h 190"/>
                  <a:gd name="T68" fmla="*/ 61 w 189"/>
                  <a:gd name="T69" fmla="*/ 131 h 190"/>
                  <a:gd name="T70" fmla="*/ 62 w 189"/>
                  <a:gd name="T71" fmla="*/ 124 h 190"/>
                  <a:gd name="T72" fmla="*/ 107 w 189"/>
                  <a:gd name="T73" fmla="*/ 91 h 190"/>
                  <a:gd name="T74" fmla="*/ 148 w 189"/>
                  <a:gd name="T75" fmla="*/ 128 h 190"/>
                  <a:gd name="T76" fmla="*/ 149 w 189"/>
                  <a:gd name="T77" fmla="*/ 134 h 190"/>
                  <a:gd name="T78" fmla="*/ 156 w 189"/>
                  <a:gd name="T79" fmla="*/ 134 h 190"/>
                  <a:gd name="T80" fmla="*/ 175 w 189"/>
                  <a:gd name="T81" fmla="*/ 153 h 190"/>
                  <a:gd name="T82" fmla="*/ 156 w 189"/>
                  <a:gd name="T83" fmla="*/ 175 h 190"/>
                  <a:gd name="T84" fmla="*/ 55 w 189"/>
                  <a:gd name="T85" fmla="*/ 175 h 190"/>
                  <a:gd name="T86" fmla="*/ 55 w 189"/>
                  <a:gd name="T87" fmla="*/ 175 h 190"/>
                  <a:gd name="T88" fmla="*/ 51 w 189"/>
                  <a:gd name="T89" fmla="*/ 176 h 190"/>
                  <a:gd name="T90" fmla="*/ 24 w 189"/>
                  <a:gd name="T91" fmla="*/ 152 h 190"/>
                  <a:gd name="T92" fmla="*/ 51 w 189"/>
                  <a:gd name="T93" fmla="*/ 130 h 190"/>
                  <a:gd name="T94" fmla="*/ 98 w 189"/>
                  <a:gd name="T95" fmla="*/ 77 h 190"/>
                  <a:gd name="T96" fmla="*/ 60 w 189"/>
                  <a:gd name="T97" fmla="*/ 96 h 190"/>
                  <a:gd name="T98" fmla="*/ 42 w 189"/>
                  <a:gd name="T99" fmla="*/ 70 h 190"/>
                  <a:gd name="T100" fmla="*/ 71 w 189"/>
                  <a:gd name="T101" fmla="*/ 41 h 190"/>
                  <a:gd name="T102" fmla="*/ 99 w 189"/>
                  <a:gd name="T103" fmla="*/ 70 h 190"/>
                  <a:gd name="T104" fmla="*/ 98 w 189"/>
                  <a:gd name="T105" fmla="*/ 77 h 190"/>
                  <a:gd name="T106" fmla="*/ 46 w 189"/>
                  <a:gd name="T107" fmla="*/ 105 h 190"/>
                  <a:gd name="T108" fmla="*/ 52 w 189"/>
                  <a:gd name="T109" fmla="*/ 108 h 190"/>
                  <a:gd name="T110" fmla="*/ 49 w 189"/>
                  <a:gd name="T111" fmla="*/ 115 h 190"/>
                  <a:gd name="T112" fmla="*/ 32 w 189"/>
                  <a:gd name="T113" fmla="*/ 118 h 190"/>
                  <a:gd name="T114" fmla="*/ 46 w 189"/>
                  <a:gd name="T115" fmla="*/ 10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9" h="190">
                    <a:moveTo>
                      <a:pt x="36" y="94"/>
                    </a:moveTo>
                    <a:cubicBezTo>
                      <a:pt x="15" y="115"/>
                      <a:pt x="15" y="115"/>
                      <a:pt x="15" y="115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14" y="129"/>
                      <a:pt x="10" y="139"/>
                      <a:pt x="10" y="152"/>
                    </a:cubicBezTo>
                    <a:cubicBezTo>
                      <a:pt x="10" y="171"/>
                      <a:pt x="19" y="180"/>
                      <a:pt x="27" y="184"/>
                    </a:cubicBezTo>
                    <a:cubicBezTo>
                      <a:pt x="35" y="189"/>
                      <a:pt x="45" y="190"/>
                      <a:pt x="51" y="190"/>
                    </a:cubicBezTo>
                    <a:cubicBezTo>
                      <a:pt x="54" y="190"/>
                      <a:pt x="55" y="190"/>
                      <a:pt x="56" y="190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56" y="190"/>
                      <a:pt x="166" y="190"/>
                      <a:pt x="175" y="184"/>
                    </a:cubicBezTo>
                    <a:cubicBezTo>
                      <a:pt x="182" y="180"/>
                      <a:pt x="189" y="171"/>
                      <a:pt x="189" y="153"/>
                    </a:cubicBezTo>
                    <a:cubicBezTo>
                      <a:pt x="189" y="127"/>
                      <a:pt x="170" y="121"/>
                      <a:pt x="162" y="120"/>
                    </a:cubicBezTo>
                    <a:cubicBezTo>
                      <a:pt x="159" y="110"/>
                      <a:pt x="150" y="87"/>
                      <a:pt x="125" y="79"/>
                    </a:cubicBezTo>
                    <a:cubicBezTo>
                      <a:pt x="140" y="79"/>
                      <a:pt x="140" y="79"/>
                      <a:pt x="140" y="79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113" y="65"/>
                      <a:pt x="113" y="65"/>
                      <a:pt x="113" y="65"/>
                    </a:cubicBezTo>
                    <a:cubicBezTo>
                      <a:pt x="112" y="57"/>
                      <a:pt x="110" y="51"/>
                      <a:pt x="106" y="45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89" y="30"/>
                      <a:pt x="82" y="28"/>
                      <a:pt x="75" y="27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5" y="29"/>
                      <a:pt x="50" y="32"/>
                      <a:pt x="45" y="3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1" y="51"/>
                      <a:pt x="29" y="58"/>
                      <a:pt x="28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4"/>
                      <a:pt x="33" y="90"/>
                      <a:pt x="36" y="94"/>
                    </a:cubicBezTo>
                    <a:close/>
                    <a:moveTo>
                      <a:pt x="51" y="130"/>
                    </a:moveTo>
                    <a:cubicBezTo>
                      <a:pt x="53" y="130"/>
                      <a:pt x="54" y="130"/>
                      <a:pt x="54" y="130"/>
                    </a:cubicBezTo>
                    <a:cubicBezTo>
                      <a:pt x="61" y="131"/>
                      <a:pt x="61" y="131"/>
                      <a:pt x="61" y="131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22"/>
                      <a:pt x="67" y="91"/>
                      <a:pt x="107" y="91"/>
                    </a:cubicBezTo>
                    <a:cubicBezTo>
                      <a:pt x="143" y="91"/>
                      <a:pt x="148" y="126"/>
                      <a:pt x="148" y="128"/>
                    </a:cubicBezTo>
                    <a:cubicBezTo>
                      <a:pt x="149" y="134"/>
                      <a:pt x="149" y="134"/>
                      <a:pt x="149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62" y="134"/>
                      <a:pt x="175" y="136"/>
                      <a:pt x="175" y="153"/>
                    </a:cubicBezTo>
                    <a:cubicBezTo>
                      <a:pt x="175" y="173"/>
                      <a:pt x="163" y="175"/>
                      <a:pt x="156" y="175"/>
                    </a:cubicBezTo>
                    <a:cubicBezTo>
                      <a:pt x="55" y="175"/>
                      <a:pt x="55" y="175"/>
                      <a:pt x="55" y="175"/>
                    </a:cubicBezTo>
                    <a:cubicBezTo>
                      <a:pt x="55" y="175"/>
                      <a:pt x="55" y="175"/>
                      <a:pt x="55" y="175"/>
                    </a:cubicBezTo>
                    <a:cubicBezTo>
                      <a:pt x="54" y="175"/>
                      <a:pt x="53" y="176"/>
                      <a:pt x="51" y="176"/>
                    </a:cubicBezTo>
                    <a:cubicBezTo>
                      <a:pt x="39" y="176"/>
                      <a:pt x="24" y="172"/>
                      <a:pt x="24" y="152"/>
                    </a:cubicBezTo>
                    <a:cubicBezTo>
                      <a:pt x="24" y="134"/>
                      <a:pt x="38" y="130"/>
                      <a:pt x="51" y="130"/>
                    </a:cubicBezTo>
                    <a:close/>
                    <a:moveTo>
                      <a:pt x="98" y="77"/>
                    </a:moveTo>
                    <a:cubicBezTo>
                      <a:pt x="82" y="79"/>
                      <a:pt x="70" y="85"/>
                      <a:pt x="60" y="96"/>
                    </a:cubicBezTo>
                    <a:cubicBezTo>
                      <a:pt x="51" y="94"/>
                      <a:pt x="42" y="80"/>
                      <a:pt x="42" y="70"/>
                    </a:cubicBezTo>
                    <a:cubicBezTo>
                      <a:pt x="42" y="54"/>
                      <a:pt x="55" y="41"/>
                      <a:pt x="71" y="41"/>
                    </a:cubicBezTo>
                    <a:cubicBezTo>
                      <a:pt x="86" y="41"/>
                      <a:pt x="99" y="54"/>
                      <a:pt x="99" y="70"/>
                    </a:cubicBezTo>
                    <a:cubicBezTo>
                      <a:pt x="99" y="72"/>
                      <a:pt x="98" y="75"/>
                      <a:pt x="98" y="77"/>
                    </a:cubicBezTo>
                    <a:close/>
                    <a:moveTo>
                      <a:pt x="46" y="105"/>
                    </a:moveTo>
                    <a:cubicBezTo>
                      <a:pt x="48" y="106"/>
                      <a:pt x="50" y="107"/>
                      <a:pt x="52" y="108"/>
                    </a:cubicBezTo>
                    <a:cubicBezTo>
                      <a:pt x="51" y="111"/>
                      <a:pt x="50" y="113"/>
                      <a:pt x="49" y="115"/>
                    </a:cubicBezTo>
                    <a:cubicBezTo>
                      <a:pt x="43" y="115"/>
                      <a:pt x="37" y="116"/>
                      <a:pt x="32" y="118"/>
                    </a:cubicBezTo>
                    <a:lnTo>
                      <a:pt x="46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5" name="Freeform 11">
                <a:extLst>
                  <a:ext uri="{FF2B5EF4-FFF2-40B4-BE49-F238E27FC236}">
                    <a16:creationId xmlns:a16="http://schemas.microsoft.com/office/drawing/2014/main" id="{634D7BD9-4D3F-4C90-9816-D0942FA32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4" y="1801"/>
                <a:ext cx="50" cy="118"/>
              </a:xfrm>
              <a:custGeom>
                <a:avLst/>
                <a:gdLst>
                  <a:gd name="T0" fmla="*/ 109 w 109"/>
                  <a:gd name="T1" fmla="*/ 24 h 258"/>
                  <a:gd name="T2" fmla="*/ 85 w 109"/>
                  <a:gd name="T3" fmla="*/ 0 h 258"/>
                  <a:gd name="T4" fmla="*/ 24 w 109"/>
                  <a:gd name="T5" fmla="*/ 0 h 258"/>
                  <a:gd name="T6" fmla="*/ 0 w 109"/>
                  <a:gd name="T7" fmla="*/ 25 h 258"/>
                  <a:gd name="T8" fmla="*/ 0 w 109"/>
                  <a:gd name="T9" fmla="*/ 234 h 258"/>
                  <a:gd name="T10" fmla="*/ 24 w 109"/>
                  <a:gd name="T11" fmla="*/ 258 h 258"/>
                  <a:gd name="T12" fmla="*/ 25 w 109"/>
                  <a:gd name="T13" fmla="*/ 258 h 258"/>
                  <a:gd name="T14" fmla="*/ 85 w 109"/>
                  <a:gd name="T15" fmla="*/ 258 h 258"/>
                  <a:gd name="T16" fmla="*/ 109 w 109"/>
                  <a:gd name="T17" fmla="*/ 234 h 258"/>
                  <a:gd name="T18" fmla="*/ 109 w 109"/>
                  <a:gd name="T19" fmla="*/ 24 h 258"/>
                  <a:gd name="T20" fmla="*/ 85 w 109"/>
                  <a:gd name="T21" fmla="*/ 245 h 258"/>
                  <a:gd name="T22" fmla="*/ 24 w 109"/>
                  <a:gd name="T23" fmla="*/ 245 h 258"/>
                  <a:gd name="T24" fmla="*/ 13 w 109"/>
                  <a:gd name="T25" fmla="*/ 234 h 258"/>
                  <a:gd name="T26" fmla="*/ 13 w 109"/>
                  <a:gd name="T27" fmla="*/ 25 h 258"/>
                  <a:gd name="T28" fmla="*/ 24 w 109"/>
                  <a:gd name="T29" fmla="*/ 13 h 258"/>
                  <a:gd name="T30" fmla="*/ 83 w 109"/>
                  <a:gd name="T31" fmla="*/ 13 h 258"/>
                  <a:gd name="T32" fmla="*/ 85 w 109"/>
                  <a:gd name="T33" fmla="*/ 13 h 258"/>
                  <a:gd name="T34" fmla="*/ 96 w 109"/>
                  <a:gd name="T35" fmla="*/ 24 h 258"/>
                  <a:gd name="T36" fmla="*/ 97 w 109"/>
                  <a:gd name="T37" fmla="*/ 234 h 258"/>
                  <a:gd name="T38" fmla="*/ 85 w 109"/>
                  <a:gd name="T39" fmla="*/ 245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258">
                    <a:moveTo>
                      <a:pt x="109" y="24"/>
                    </a:moveTo>
                    <a:cubicBezTo>
                      <a:pt x="109" y="11"/>
                      <a:pt x="98" y="0"/>
                      <a:pt x="8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0"/>
                      <a:pt x="0" y="11"/>
                      <a:pt x="0" y="25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0" y="248"/>
                      <a:pt x="11" y="258"/>
                      <a:pt x="24" y="258"/>
                    </a:cubicBezTo>
                    <a:cubicBezTo>
                      <a:pt x="25" y="258"/>
                      <a:pt x="25" y="258"/>
                      <a:pt x="25" y="258"/>
                    </a:cubicBezTo>
                    <a:cubicBezTo>
                      <a:pt x="85" y="258"/>
                      <a:pt x="85" y="258"/>
                      <a:pt x="85" y="258"/>
                    </a:cubicBezTo>
                    <a:cubicBezTo>
                      <a:pt x="99" y="258"/>
                      <a:pt x="109" y="247"/>
                      <a:pt x="109" y="234"/>
                    </a:cubicBezTo>
                    <a:lnTo>
                      <a:pt x="109" y="24"/>
                    </a:lnTo>
                    <a:close/>
                    <a:moveTo>
                      <a:pt x="85" y="245"/>
                    </a:moveTo>
                    <a:cubicBezTo>
                      <a:pt x="24" y="245"/>
                      <a:pt x="24" y="245"/>
                      <a:pt x="24" y="245"/>
                    </a:cubicBezTo>
                    <a:cubicBezTo>
                      <a:pt x="18" y="245"/>
                      <a:pt x="13" y="240"/>
                      <a:pt x="13" y="23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18"/>
                      <a:pt x="18" y="13"/>
                      <a:pt x="24" y="13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3"/>
                      <a:pt x="96" y="18"/>
                      <a:pt x="96" y="24"/>
                    </a:cubicBezTo>
                    <a:cubicBezTo>
                      <a:pt x="97" y="234"/>
                      <a:pt x="97" y="234"/>
                      <a:pt x="97" y="234"/>
                    </a:cubicBezTo>
                    <a:cubicBezTo>
                      <a:pt x="97" y="240"/>
                      <a:pt x="91" y="245"/>
                      <a:pt x="85" y="2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6" name="Freeform 12">
                <a:extLst>
                  <a:ext uri="{FF2B5EF4-FFF2-40B4-BE49-F238E27FC236}">
                    <a16:creationId xmlns:a16="http://schemas.microsoft.com/office/drawing/2014/main" id="{B0E5A61B-2609-450C-BDB1-4F78EF9A70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6" y="1847"/>
                <a:ext cx="27" cy="26"/>
              </a:xfrm>
              <a:custGeom>
                <a:avLst/>
                <a:gdLst>
                  <a:gd name="T0" fmla="*/ 30 w 59"/>
                  <a:gd name="T1" fmla="*/ 0 h 58"/>
                  <a:gd name="T2" fmla="*/ 29 w 59"/>
                  <a:gd name="T3" fmla="*/ 0 h 58"/>
                  <a:gd name="T4" fmla="*/ 1 w 59"/>
                  <a:gd name="T5" fmla="*/ 29 h 58"/>
                  <a:gd name="T6" fmla="*/ 30 w 59"/>
                  <a:gd name="T7" fmla="*/ 58 h 58"/>
                  <a:gd name="T8" fmla="*/ 30 w 59"/>
                  <a:gd name="T9" fmla="*/ 58 h 58"/>
                  <a:gd name="T10" fmla="*/ 59 w 59"/>
                  <a:gd name="T11" fmla="*/ 29 h 58"/>
                  <a:gd name="T12" fmla="*/ 30 w 59"/>
                  <a:gd name="T13" fmla="*/ 0 h 58"/>
                  <a:gd name="T14" fmla="*/ 41 w 59"/>
                  <a:gd name="T15" fmla="*/ 41 h 58"/>
                  <a:gd name="T16" fmla="*/ 30 w 59"/>
                  <a:gd name="T17" fmla="*/ 45 h 58"/>
                  <a:gd name="T18" fmla="*/ 13 w 59"/>
                  <a:gd name="T19" fmla="*/ 29 h 58"/>
                  <a:gd name="T20" fmla="*/ 18 w 59"/>
                  <a:gd name="T21" fmla="*/ 18 h 58"/>
                  <a:gd name="T22" fmla="*/ 30 w 59"/>
                  <a:gd name="T23" fmla="*/ 13 h 58"/>
                  <a:gd name="T24" fmla="*/ 30 w 59"/>
                  <a:gd name="T25" fmla="*/ 13 h 58"/>
                  <a:gd name="T26" fmla="*/ 46 w 59"/>
                  <a:gd name="T27" fmla="*/ 29 h 58"/>
                  <a:gd name="T28" fmla="*/ 41 w 59"/>
                  <a:gd name="T29" fmla="*/ 4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58">
                    <a:moveTo>
                      <a:pt x="30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13" y="0"/>
                      <a:pt x="0" y="13"/>
                      <a:pt x="1" y="29"/>
                    </a:cubicBezTo>
                    <a:cubicBezTo>
                      <a:pt x="1" y="45"/>
                      <a:pt x="14" y="58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46" y="58"/>
                      <a:pt x="59" y="45"/>
                      <a:pt x="59" y="29"/>
                    </a:cubicBezTo>
                    <a:cubicBezTo>
                      <a:pt x="59" y="13"/>
                      <a:pt x="46" y="0"/>
                      <a:pt x="30" y="0"/>
                    </a:cubicBezTo>
                    <a:close/>
                    <a:moveTo>
                      <a:pt x="41" y="41"/>
                    </a:moveTo>
                    <a:cubicBezTo>
                      <a:pt x="38" y="44"/>
                      <a:pt x="34" y="45"/>
                      <a:pt x="30" y="45"/>
                    </a:cubicBezTo>
                    <a:cubicBezTo>
                      <a:pt x="21" y="45"/>
                      <a:pt x="13" y="38"/>
                      <a:pt x="13" y="29"/>
                    </a:cubicBezTo>
                    <a:cubicBezTo>
                      <a:pt x="13" y="25"/>
                      <a:pt x="15" y="21"/>
                      <a:pt x="18" y="18"/>
                    </a:cubicBezTo>
                    <a:cubicBezTo>
                      <a:pt x="21" y="15"/>
                      <a:pt x="25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8" y="13"/>
                      <a:pt x="46" y="20"/>
                      <a:pt x="46" y="29"/>
                    </a:cubicBezTo>
                    <a:cubicBezTo>
                      <a:pt x="46" y="34"/>
                      <a:pt x="44" y="38"/>
                      <a:pt x="41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7" name="Freeform 13">
                <a:extLst>
                  <a:ext uri="{FF2B5EF4-FFF2-40B4-BE49-F238E27FC236}">
                    <a16:creationId xmlns:a16="http://schemas.microsoft.com/office/drawing/2014/main" id="{A6A31A53-5E5F-404F-933D-196402D6BE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6" y="1815"/>
                <a:ext cx="26" cy="26"/>
              </a:xfrm>
              <a:custGeom>
                <a:avLst/>
                <a:gdLst>
                  <a:gd name="T0" fmla="*/ 29 w 58"/>
                  <a:gd name="T1" fmla="*/ 58 h 58"/>
                  <a:gd name="T2" fmla="*/ 29 w 58"/>
                  <a:gd name="T3" fmla="*/ 58 h 58"/>
                  <a:gd name="T4" fmla="*/ 58 w 58"/>
                  <a:gd name="T5" fmla="*/ 29 h 58"/>
                  <a:gd name="T6" fmla="*/ 29 w 58"/>
                  <a:gd name="T7" fmla="*/ 0 h 58"/>
                  <a:gd name="T8" fmla="*/ 29 w 58"/>
                  <a:gd name="T9" fmla="*/ 0 h 58"/>
                  <a:gd name="T10" fmla="*/ 0 w 58"/>
                  <a:gd name="T11" fmla="*/ 29 h 58"/>
                  <a:gd name="T12" fmla="*/ 29 w 58"/>
                  <a:gd name="T13" fmla="*/ 58 h 58"/>
                  <a:gd name="T14" fmla="*/ 18 w 58"/>
                  <a:gd name="T15" fmla="*/ 18 h 58"/>
                  <a:gd name="T16" fmla="*/ 29 w 58"/>
                  <a:gd name="T17" fmla="*/ 13 h 58"/>
                  <a:gd name="T18" fmla="*/ 29 w 58"/>
                  <a:gd name="T19" fmla="*/ 13 h 58"/>
                  <a:gd name="T20" fmla="*/ 46 w 58"/>
                  <a:gd name="T21" fmla="*/ 29 h 58"/>
                  <a:gd name="T22" fmla="*/ 41 w 58"/>
                  <a:gd name="T23" fmla="*/ 41 h 58"/>
                  <a:gd name="T24" fmla="*/ 29 w 58"/>
                  <a:gd name="T25" fmla="*/ 45 h 58"/>
                  <a:gd name="T26" fmla="*/ 13 w 58"/>
                  <a:gd name="T27" fmla="*/ 29 h 58"/>
                  <a:gd name="T28" fmla="*/ 18 w 58"/>
                  <a:gd name="T29" fmla="*/ 1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58">
                    <a:moveTo>
                      <a:pt x="29" y="58"/>
                    </a:moveTo>
                    <a:cubicBezTo>
                      <a:pt x="29" y="58"/>
                      <a:pt x="29" y="58"/>
                      <a:pt x="29" y="58"/>
                    </a:cubicBez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lose/>
                    <a:moveTo>
                      <a:pt x="18" y="18"/>
                    </a:moveTo>
                    <a:cubicBezTo>
                      <a:pt x="21" y="15"/>
                      <a:pt x="25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8" y="13"/>
                      <a:pt x="45" y="20"/>
                      <a:pt x="46" y="29"/>
                    </a:cubicBezTo>
                    <a:cubicBezTo>
                      <a:pt x="46" y="34"/>
                      <a:pt x="44" y="38"/>
                      <a:pt x="41" y="41"/>
                    </a:cubicBezTo>
                    <a:cubicBezTo>
                      <a:pt x="38" y="44"/>
                      <a:pt x="34" y="45"/>
                      <a:pt x="29" y="45"/>
                    </a:cubicBezTo>
                    <a:cubicBezTo>
                      <a:pt x="21" y="45"/>
                      <a:pt x="13" y="38"/>
                      <a:pt x="13" y="29"/>
                    </a:cubicBezTo>
                    <a:cubicBezTo>
                      <a:pt x="13" y="25"/>
                      <a:pt x="15" y="21"/>
                      <a:pt x="18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8" name="Freeform 14">
                <a:extLst>
                  <a:ext uri="{FF2B5EF4-FFF2-40B4-BE49-F238E27FC236}">
                    <a16:creationId xmlns:a16="http://schemas.microsoft.com/office/drawing/2014/main" id="{9B004647-D781-4A2E-BDE4-93F7C3D5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" y="1879"/>
                <a:ext cx="27" cy="26"/>
              </a:xfrm>
              <a:custGeom>
                <a:avLst/>
                <a:gdLst>
                  <a:gd name="T0" fmla="*/ 30 w 59"/>
                  <a:gd name="T1" fmla="*/ 0 h 58"/>
                  <a:gd name="T2" fmla="*/ 29 w 59"/>
                  <a:gd name="T3" fmla="*/ 0 h 58"/>
                  <a:gd name="T4" fmla="*/ 1 w 59"/>
                  <a:gd name="T5" fmla="*/ 29 h 58"/>
                  <a:gd name="T6" fmla="*/ 30 w 59"/>
                  <a:gd name="T7" fmla="*/ 58 h 58"/>
                  <a:gd name="T8" fmla="*/ 30 w 59"/>
                  <a:gd name="T9" fmla="*/ 58 h 58"/>
                  <a:gd name="T10" fmla="*/ 59 w 59"/>
                  <a:gd name="T11" fmla="*/ 29 h 58"/>
                  <a:gd name="T12" fmla="*/ 30 w 59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58">
                    <a:moveTo>
                      <a:pt x="30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13" y="0"/>
                      <a:pt x="0" y="13"/>
                      <a:pt x="1" y="29"/>
                    </a:cubicBezTo>
                    <a:cubicBezTo>
                      <a:pt x="1" y="45"/>
                      <a:pt x="14" y="58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46" y="58"/>
                      <a:pt x="59" y="45"/>
                      <a:pt x="59" y="29"/>
                    </a:cubicBezTo>
                    <a:cubicBezTo>
                      <a:pt x="59" y="13"/>
                      <a:pt x="46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9" name="Freeform 15">
                <a:extLst>
                  <a:ext uri="{FF2B5EF4-FFF2-40B4-BE49-F238E27FC236}">
                    <a16:creationId xmlns:a16="http://schemas.microsoft.com/office/drawing/2014/main" id="{961C8FAF-768A-423C-A305-DD945A310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1769"/>
                <a:ext cx="184" cy="88"/>
              </a:xfrm>
              <a:custGeom>
                <a:avLst/>
                <a:gdLst>
                  <a:gd name="T0" fmla="*/ 203 w 406"/>
                  <a:gd name="T1" fmla="*/ 0 h 193"/>
                  <a:gd name="T2" fmla="*/ 14 w 406"/>
                  <a:gd name="T3" fmla="*/ 156 h 193"/>
                  <a:gd name="T4" fmla="*/ 0 w 406"/>
                  <a:gd name="T5" fmla="*/ 155 h 193"/>
                  <a:gd name="T6" fmla="*/ 17 w 406"/>
                  <a:gd name="T7" fmla="*/ 193 h 193"/>
                  <a:gd name="T8" fmla="*/ 42 w 406"/>
                  <a:gd name="T9" fmla="*/ 159 h 193"/>
                  <a:gd name="T10" fmla="*/ 28 w 406"/>
                  <a:gd name="T11" fmla="*/ 157 h 193"/>
                  <a:gd name="T12" fmla="*/ 203 w 406"/>
                  <a:gd name="T13" fmla="*/ 14 h 193"/>
                  <a:gd name="T14" fmla="*/ 378 w 406"/>
                  <a:gd name="T15" fmla="*/ 157 h 193"/>
                  <a:gd name="T16" fmla="*/ 364 w 406"/>
                  <a:gd name="T17" fmla="*/ 159 h 193"/>
                  <a:gd name="T18" fmla="*/ 389 w 406"/>
                  <a:gd name="T19" fmla="*/ 193 h 193"/>
                  <a:gd name="T20" fmla="*/ 406 w 406"/>
                  <a:gd name="T21" fmla="*/ 155 h 193"/>
                  <a:gd name="T22" fmla="*/ 392 w 406"/>
                  <a:gd name="T23" fmla="*/ 156 h 193"/>
                  <a:gd name="T24" fmla="*/ 203 w 406"/>
                  <a:gd name="T25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6" h="193">
                    <a:moveTo>
                      <a:pt x="203" y="0"/>
                    </a:moveTo>
                    <a:cubicBezTo>
                      <a:pt x="110" y="0"/>
                      <a:pt x="31" y="65"/>
                      <a:pt x="14" y="156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17" y="193"/>
                      <a:pt x="17" y="193"/>
                      <a:pt x="17" y="193"/>
                    </a:cubicBezTo>
                    <a:cubicBezTo>
                      <a:pt x="42" y="159"/>
                      <a:pt x="42" y="159"/>
                      <a:pt x="42" y="159"/>
                    </a:cubicBezTo>
                    <a:cubicBezTo>
                      <a:pt x="28" y="157"/>
                      <a:pt x="28" y="157"/>
                      <a:pt x="28" y="157"/>
                    </a:cubicBezTo>
                    <a:cubicBezTo>
                      <a:pt x="44" y="74"/>
                      <a:pt x="117" y="14"/>
                      <a:pt x="203" y="14"/>
                    </a:cubicBezTo>
                    <a:cubicBezTo>
                      <a:pt x="289" y="14"/>
                      <a:pt x="361" y="74"/>
                      <a:pt x="378" y="157"/>
                    </a:cubicBezTo>
                    <a:cubicBezTo>
                      <a:pt x="364" y="159"/>
                      <a:pt x="364" y="159"/>
                      <a:pt x="364" y="159"/>
                    </a:cubicBezTo>
                    <a:cubicBezTo>
                      <a:pt x="389" y="193"/>
                      <a:pt x="389" y="193"/>
                      <a:pt x="389" y="193"/>
                    </a:cubicBezTo>
                    <a:cubicBezTo>
                      <a:pt x="406" y="155"/>
                      <a:pt x="406" y="155"/>
                      <a:pt x="406" y="155"/>
                    </a:cubicBezTo>
                    <a:cubicBezTo>
                      <a:pt x="392" y="156"/>
                      <a:pt x="392" y="156"/>
                      <a:pt x="392" y="156"/>
                    </a:cubicBezTo>
                    <a:cubicBezTo>
                      <a:pt x="375" y="65"/>
                      <a:pt x="296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0" name="Freeform 16">
                <a:extLst>
                  <a:ext uri="{FF2B5EF4-FFF2-40B4-BE49-F238E27FC236}">
                    <a16:creationId xmlns:a16="http://schemas.microsoft.com/office/drawing/2014/main" id="{509D498F-6E1B-439D-BC18-FD99E82CA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1864"/>
                <a:ext cx="184" cy="87"/>
              </a:xfrm>
              <a:custGeom>
                <a:avLst/>
                <a:gdLst>
                  <a:gd name="T0" fmla="*/ 389 w 406"/>
                  <a:gd name="T1" fmla="*/ 0 h 192"/>
                  <a:gd name="T2" fmla="*/ 364 w 406"/>
                  <a:gd name="T3" fmla="*/ 34 h 192"/>
                  <a:gd name="T4" fmla="*/ 378 w 406"/>
                  <a:gd name="T5" fmla="*/ 35 h 192"/>
                  <a:gd name="T6" fmla="*/ 203 w 406"/>
                  <a:gd name="T7" fmla="*/ 178 h 192"/>
                  <a:gd name="T8" fmla="*/ 28 w 406"/>
                  <a:gd name="T9" fmla="*/ 35 h 192"/>
                  <a:gd name="T10" fmla="*/ 42 w 406"/>
                  <a:gd name="T11" fmla="*/ 34 h 192"/>
                  <a:gd name="T12" fmla="*/ 17 w 406"/>
                  <a:gd name="T13" fmla="*/ 0 h 192"/>
                  <a:gd name="T14" fmla="*/ 0 w 406"/>
                  <a:gd name="T15" fmla="*/ 38 h 192"/>
                  <a:gd name="T16" fmla="*/ 14 w 406"/>
                  <a:gd name="T17" fmla="*/ 37 h 192"/>
                  <a:gd name="T18" fmla="*/ 203 w 406"/>
                  <a:gd name="T19" fmla="*/ 192 h 192"/>
                  <a:gd name="T20" fmla="*/ 392 w 406"/>
                  <a:gd name="T21" fmla="*/ 37 h 192"/>
                  <a:gd name="T22" fmla="*/ 406 w 406"/>
                  <a:gd name="T23" fmla="*/ 38 h 192"/>
                  <a:gd name="T24" fmla="*/ 389 w 406"/>
                  <a:gd name="T2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6" h="192">
                    <a:moveTo>
                      <a:pt x="389" y="0"/>
                    </a:moveTo>
                    <a:cubicBezTo>
                      <a:pt x="364" y="34"/>
                      <a:pt x="364" y="34"/>
                      <a:pt x="364" y="34"/>
                    </a:cubicBezTo>
                    <a:cubicBezTo>
                      <a:pt x="378" y="35"/>
                      <a:pt x="378" y="35"/>
                      <a:pt x="378" y="35"/>
                    </a:cubicBezTo>
                    <a:cubicBezTo>
                      <a:pt x="361" y="119"/>
                      <a:pt x="289" y="178"/>
                      <a:pt x="203" y="178"/>
                    </a:cubicBezTo>
                    <a:cubicBezTo>
                      <a:pt x="117" y="178"/>
                      <a:pt x="44" y="119"/>
                      <a:pt x="28" y="35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31" y="127"/>
                      <a:pt x="110" y="192"/>
                      <a:pt x="203" y="192"/>
                    </a:cubicBezTo>
                    <a:cubicBezTo>
                      <a:pt x="296" y="192"/>
                      <a:pt x="375" y="127"/>
                      <a:pt x="392" y="37"/>
                    </a:cubicBezTo>
                    <a:cubicBezTo>
                      <a:pt x="406" y="38"/>
                      <a:pt x="406" y="38"/>
                      <a:pt x="406" y="38"/>
                    </a:cubicBez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1" name="Freeform 17">
                <a:extLst>
                  <a:ext uri="{FF2B5EF4-FFF2-40B4-BE49-F238E27FC236}">
                    <a16:creationId xmlns:a16="http://schemas.microsoft.com/office/drawing/2014/main" id="{5AF924C7-16EB-4CEE-9FAF-F83C4E33CE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5" y="1872"/>
                <a:ext cx="65" cy="108"/>
              </a:xfrm>
              <a:custGeom>
                <a:avLst/>
                <a:gdLst>
                  <a:gd name="T0" fmla="*/ 64 w 65"/>
                  <a:gd name="T1" fmla="*/ 7 h 108"/>
                  <a:gd name="T2" fmla="*/ 63 w 65"/>
                  <a:gd name="T3" fmla="*/ 4 h 108"/>
                  <a:gd name="T4" fmla="*/ 60 w 65"/>
                  <a:gd name="T5" fmla="*/ 2 h 108"/>
                  <a:gd name="T6" fmla="*/ 57 w 65"/>
                  <a:gd name="T7" fmla="*/ 1 h 108"/>
                  <a:gd name="T8" fmla="*/ 54 w 65"/>
                  <a:gd name="T9" fmla="*/ 0 h 108"/>
                  <a:gd name="T10" fmla="*/ 11 w 65"/>
                  <a:gd name="T11" fmla="*/ 0 h 108"/>
                  <a:gd name="T12" fmla="*/ 9 w 65"/>
                  <a:gd name="T13" fmla="*/ 1 h 108"/>
                  <a:gd name="T14" fmla="*/ 6 w 65"/>
                  <a:gd name="T15" fmla="*/ 2 h 108"/>
                  <a:gd name="T16" fmla="*/ 3 w 65"/>
                  <a:gd name="T17" fmla="*/ 3 h 108"/>
                  <a:gd name="T18" fmla="*/ 1 w 65"/>
                  <a:gd name="T19" fmla="*/ 6 h 108"/>
                  <a:gd name="T20" fmla="*/ 0 w 65"/>
                  <a:gd name="T21" fmla="*/ 10 h 108"/>
                  <a:gd name="T22" fmla="*/ 0 w 65"/>
                  <a:gd name="T23" fmla="*/ 97 h 108"/>
                  <a:gd name="T24" fmla="*/ 0 w 65"/>
                  <a:gd name="T25" fmla="*/ 99 h 108"/>
                  <a:gd name="T26" fmla="*/ 1 w 65"/>
                  <a:gd name="T27" fmla="*/ 102 h 108"/>
                  <a:gd name="T28" fmla="*/ 2 w 65"/>
                  <a:gd name="T29" fmla="*/ 104 h 108"/>
                  <a:gd name="T30" fmla="*/ 6 w 65"/>
                  <a:gd name="T31" fmla="*/ 107 h 108"/>
                  <a:gd name="T32" fmla="*/ 9 w 65"/>
                  <a:gd name="T33" fmla="*/ 108 h 108"/>
                  <a:gd name="T34" fmla="*/ 54 w 65"/>
                  <a:gd name="T35" fmla="*/ 108 h 108"/>
                  <a:gd name="T36" fmla="*/ 55 w 65"/>
                  <a:gd name="T37" fmla="*/ 108 h 108"/>
                  <a:gd name="T38" fmla="*/ 59 w 65"/>
                  <a:gd name="T39" fmla="*/ 107 h 108"/>
                  <a:gd name="T40" fmla="*/ 62 w 65"/>
                  <a:gd name="T41" fmla="*/ 106 h 108"/>
                  <a:gd name="T42" fmla="*/ 65 w 65"/>
                  <a:gd name="T43" fmla="*/ 102 h 108"/>
                  <a:gd name="T44" fmla="*/ 65 w 65"/>
                  <a:gd name="T45" fmla="*/ 99 h 108"/>
                  <a:gd name="T46" fmla="*/ 65 w 65"/>
                  <a:gd name="T47" fmla="*/ 12 h 108"/>
                  <a:gd name="T48" fmla="*/ 65 w 65"/>
                  <a:gd name="T49" fmla="*/ 10 h 108"/>
                  <a:gd name="T50" fmla="*/ 64 w 65"/>
                  <a:gd name="T51" fmla="*/ 7 h 108"/>
                  <a:gd name="T52" fmla="*/ 58 w 65"/>
                  <a:gd name="T53" fmla="*/ 97 h 108"/>
                  <a:gd name="T54" fmla="*/ 57 w 65"/>
                  <a:gd name="T55" fmla="*/ 99 h 108"/>
                  <a:gd name="T56" fmla="*/ 55 w 65"/>
                  <a:gd name="T57" fmla="*/ 101 h 108"/>
                  <a:gd name="T58" fmla="*/ 11 w 65"/>
                  <a:gd name="T59" fmla="*/ 101 h 108"/>
                  <a:gd name="T60" fmla="*/ 10 w 65"/>
                  <a:gd name="T61" fmla="*/ 101 h 108"/>
                  <a:gd name="T62" fmla="*/ 8 w 65"/>
                  <a:gd name="T63" fmla="*/ 100 h 108"/>
                  <a:gd name="T64" fmla="*/ 7 w 65"/>
                  <a:gd name="T65" fmla="*/ 98 h 108"/>
                  <a:gd name="T66" fmla="*/ 7 w 65"/>
                  <a:gd name="T67" fmla="*/ 12 h 108"/>
                  <a:gd name="T68" fmla="*/ 7 w 65"/>
                  <a:gd name="T69" fmla="*/ 12 h 108"/>
                  <a:gd name="T70" fmla="*/ 8 w 65"/>
                  <a:gd name="T71" fmla="*/ 9 h 108"/>
                  <a:gd name="T72" fmla="*/ 10 w 65"/>
                  <a:gd name="T73" fmla="*/ 8 h 108"/>
                  <a:gd name="T74" fmla="*/ 54 w 65"/>
                  <a:gd name="T75" fmla="*/ 8 h 108"/>
                  <a:gd name="T76" fmla="*/ 55 w 65"/>
                  <a:gd name="T77" fmla="*/ 8 h 108"/>
                  <a:gd name="T78" fmla="*/ 57 w 65"/>
                  <a:gd name="T79" fmla="*/ 9 h 108"/>
                  <a:gd name="T80" fmla="*/ 57 w 65"/>
                  <a:gd name="T81" fmla="*/ 10 h 108"/>
                  <a:gd name="T82" fmla="*/ 58 w 65"/>
                  <a:gd name="T83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" h="108">
                    <a:moveTo>
                      <a:pt x="64" y="7"/>
                    </a:moveTo>
                    <a:lnTo>
                      <a:pt x="63" y="4"/>
                    </a:lnTo>
                    <a:lnTo>
                      <a:pt x="60" y="2"/>
                    </a:lnTo>
                    <a:lnTo>
                      <a:pt x="57" y="1"/>
                    </a:lnTo>
                    <a:lnTo>
                      <a:pt x="5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1" y="102"/>
                    </a:lnTo>
                    <a:lnTo>
                      <a:pt x="2" y="104"/>
                    </a:lnTo>
                    <a:lnTo>
                      <a:pt x="6" y="107"/>
                    </a:lnTo>
                    <a:lnTo>
                      <a:pt x="9" y="108"/>
                    </a:lnTo>
                    <a:lnTo>
                      <a:pt x="54" y="108"/>
                    </a:lnTo>
                    <a:lnTo>
                      <a:pt x="55" y="108"/>
                    </a:lnTo>
                    <a:lnTo>
                      <a:pt x="59" y="107"/>
                    </a:lnTo>
                    <a:lnTo>
                      <a:pt x="62" y="106"/>
                    </a:lnTo>
                    <a:lnTo>
                      <a:pt x="65" y="102"/>
                    </a:lnTo>
                    <a:lnTo>
                      <a:pt x="65" y="99"/>
                    </a:lnTo>
                    <a:lnTo>
                      <a:pt x="65" y="12"/>
                    </a:lnTo>
                    <a:lnTo>
                      <a:pt x="65" y="10"/>
                    </a:lnTo>
                    <a:lnTo>
                      <a:pt x="64" y="7"/>
                    </a:lnTo>
                    <a:close/>
                    <a:moveTo>
                      <a:pt x="58" y="97"/>
                    </a:moveTo>
                    <a:lnTo>
                      <a:pt x="57" y="99"/>
                    </a:lnTo>
                    <a:lnTo>
                      <a:pt x="55" y="101"/>
                    </a:lnTo>
                    <a:lnTo>
                      <a:pt x="11" y="101"/>
                    </a:lnTo>
                    <a:lnTo>
                      <a:pt x="10" y="101"/>
                    </a:lnTo>
                    <a:lnTo>
                      <a:pt x="8" y="100"/>
                    </a:lnTo>
                    <a:lnTo>
                      <a:pt x="7" y="98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9"/>
                    </a:lnTo>
                    <a:lnTo>
                      <a:pt x="10" y="8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7" y="9"/>
                    </a:lnTo>
                    <a:lnTo>
                      <a:pt x="57" y="10"/>
                    </a:lnTo>
                    <a:lnTo>
                      <a:pt x="58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2" name="Freeform 18">
                <a:extLst>
                  <a:ext uri="{FF2B5EF4-FFF2-40B4-BE49-F238E27FC236}">
                    <a16:creationId xmlns:a16="http://schemas.microsoft.com/office/drawing/2014/main" id="{F8FDB1E6-93BF-479C-86A9-2D88D105A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3" y="1956"/>
                <a:ext cx="9" cy="10"/>
              </a:xfrm>
              <a:custGeom>
                <a:avLst/>
                <a:gdLst>
                  <a:gd name="T0" fmla="*/ 8 w 9"/>
                  <a:gd name="T1" fmla="*/ 2 h 10"/>
                  <a:gd name="T2" fmla="*/ 7 w 9"/>
                  <a:gd name="T3" fmla="*/ 0 h 10"/>
                  <a:gd name="T4" fmla="*/ 4 w 9"/>
                  <a:gd name="T5" fmla="*/ 0 h 10"/>
                  <a:gd name="T6" fmla="*/ 3 w 9"/>
                  <a:gd name="T7" fmla="*/ 0 h 10"/>
                  <a:gd name="T8" fmla="*/ 2 w 9"/>
                  <a:gd name="T9" fmla="*/ 1 h 10"/>
                  <a:gd name="T10" fmla="*/ 1 w 9"/>
                  <a:gd name="T11" fmla="*/ 2 h 10"/>
                  <a:gd name="T12" fmla="*/ 0 w 9"/>
                  <a:gd name="T13" fmla="*/ 3 h 10"/>
                  <a:gd name="T14" fmla="*/ 0 w 9"/>
                  <a:gd name="T15" fmla="*/ 5 h 10"/>
                  <a:gd name="T16" fmla="*/ 0 w 9"/>
                  <a:gd name="T17" fmla="*/ 5 h 10"/>
                  <a:gd name="T18" fmla="*/ 0 w 9"/>
                  <a:gd name="T19" fmla="*/ 7 h 10"/>
                  <a:gd name="T20" fmla="*/ 2 w 9"/>
                  <a:gd name="T21" fmla="*/ 9 h 10"/>
                  <a:gd name="T22" fmla="*/ 5 w 9"/>
                  <a:gd name="T23" fmla="*/ 10 h 10"/>
                  <a:gd name="T24" fmla="*/ 6 w 9"/>
                  <a:gd name="T25" fmla="*/ 9 h 10"/>
                  <a:gd name="T26" fmla="*/ 8 w 9"/>
                  <a:gd name="T27" fmla="*/ 8 h 10"/>
                  <a:gd name="T28" fmla="*/ 9 w 9"/>
                  <a:gd name="T29" fmla="*/ 7 h 10"/>
                  <a:gd name="T30" fmla="*/ 9 w 9"/>
                  <a:gd name="T31" fmla="*/ 5 h 10"/>
                  <a:gd name="T32" fmla="*/ 9 w 9"/>
                  <a:gd name="T33" fmla="*/ 3 h 10"/>
                  <a:gd name="T34" fmla="*/ 8 w 9"/>
                  <a:gd name="T3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10">
                    <a:moveTo>
                      <a:pt x="8" y="2"/>
                    </a:moveTo>
                    <a:lnTo>
                      <a:pt x="7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0"/>
                    </a:lnTo>
                    <a:lnTo>
                      <a:pt x="6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cxnSp>
        <p:nvCxnSpPr>
          <p:cNvPr id="196" name="Gerade Verbindung mit Pfeil 195">
            <a:extLst>
              <a:ext uri="{FF2B5EF4-FFF2-40B4-BE49-F238E27FC236}">
                <a16:creationId xmlns:a16="http://schemas.microsoft.com/office/drawing/2014/main" id="{78EEDA94-C656-47AE-ADB9-2E34C6B0C11E}"/>
              </a:ext>
            </a:extLst>
          </p:cNvPr>
          <p:cNvCxnSpPr>
            <a:cxnSpLocks/>
            <a:stCxn id="176" idx="6"/>
            <a:endCxn id="103" idx="2"/>
          </p:cNvCxnSpPr>
          <p:nvPr/>
        </p:nvCxnSpPr>
        <p:spPr>
          <a:xfrm>
            <a:off x="2329401" y="2305869"/>
            <a:ext cx="751071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dash"/>
            <a:headEnd type="none" w="med" len="med"/>
            <a:tailEnd type="triangle" w="med" len="med"/>
          </a:ln>
          <a:effectLst/>
        </p:spPr>
      </p:cxn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9431A82F-CC44-4D44-9F3C-76BA3737AAEC}"/>
              </a:ext>
            </a:extLst>
          </p:cNvPr>
          <p:cNvCxnSpPr>
            <a:cxnSpLocks/>
          </p:cNvCxnSpPr>
          <p:nvPr/>
        </p:nvCxnSpPr>
        <p:spPr>
          <a:xfrm>
            <a:off x="4196875" y="3744363"/>
            <a:ext cx="0" cy="108000"/>
          </a:xfrm>
          <a:prstGeom prst="lin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Ellipse 196">
            <a:extLst>
              <a:ext uri="{FF2B5EF4-FFF2-40B4-BE49-F238E27FC236}">
                <a16:creationId xmlns:a16="http://schemas.microsoft.com/office/drawing/2014/main" id="{BA8CD322-C68C-4EF9-BD67-CD5771441317}"/>
              </a:ext>
            </a:extLst>
          </p:cNvPr>
          <p:cNvSpPr/>
          <p:nvPr/>
        </p:nvSpPr>
        <p:spPr>
          <a:xfrm>
            <a:off x="4157008" y="3664631"/>
            <a:ext cx="79732" cy="79732"/>
          </a:xfrm>
          <a:prstGeom prst="ellips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cxnSp>
        <p:nvCxnSpPr>
          <p:cNvPr id="198" name="Gerader Verbinder 197">
            <a:extLst>
              <a:ext uri="{FF2B5EF4-FFF2-40B4-BE49-F238E27FC236}">
                <a16:creationId xmlns:a16="http://schemas.microsoft.com/office/drawing/2014/main" id="{75E890AE-5801-4838-9D2D-346B886712FC}"/>
              </a:ext>
            </a:extLst>
          </p:cNvPr>
          <p:cNvCxnSpPr>
            <a:cxnSpLocks/>
          </p:cNvCxnSpPr>
          <p:nvPr/>
        </p:nvCxnSpPr>
        <p:spPr>
          <a:xfrm>
            <a:off x="4196875" y="3852364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r Verbinder 198">
            <a:extLst>
              <a:ext uri="{FF2B5EF4-FFF2-40B4-BE49-F238E27FC236}">
                <a16:creationId xmlns:a16="http://schemas.microsoft.com/office/drawing/2014/main" id="{7A66009C-3179-4F2B-BAE8-077084750489}"/>
              </a:ext>
            </a:extLst>
          </p:cNvPr>
          <p:cNvCxnSpPr>
            <a:cxnSpLocks/>
          </p:cNvCxnSpPr>
          <p:nvPr/>
        </p:nvCxnSpPr>
        <p:spPr>
          <a:xfrm>
            <a:off x="4196875" y="4542463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Gerader Verbinder 199">
            <a:extLst>
              <a:ext uri="{FF2B5EF4-FFF2-40B4-BE49-F238E27FC236}">
                <a16:creationId xmlns:a16="http://schemas.microsoft.com/office/drawing/2014/main" id="{9F3EEAB5-A140-4B2C-8676-FD9A14916C74}"/>
              </a:ext>
            </a:extLst>
          </p:cNvPr>
          <p:cNvCxnSpPr>
            <a:cxnSpLocks/>
          </p:cNvCxnSpPr>
          <p:nvPr/>
        </p:nvCxnSpPr>
        <p:spPr>
          <a:xfrm>
            <a:off x="4196875" y="5231682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Gerader Verbinder 200">
            <a:extLst>
              <a:ext uri="{FF2B5EF4-FFF2-40B4-BE49-F238E27FC236}">
                <a16:creationId xmlns:a16="http://schemas.microsoft.com/office/drawing/2014/main" id="{796049C6-71A4-4C5B-8B79-016A3BA1CD8F}"/>
              </a:ext>
            </a:extLst>
          </p:cNvPr>
          <p:cNvCxnSpPr>
            <a:cxnSpLocks/>
          </p:cNvCxnSpPr>
          <p:nvPr/>
        </p:nvCxnSpPr>
        <p:spPr>
          <a:xfrm flipV="1">
            <a:off x="4196875" y="5743253"/>
            <a:ext cx="0" cy="108000"/>
          </a:xfrm>
          <a:prstGeom prst="lin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3A3BBE78-00BC-463F-A702-00A2A9C8502D}"/>
              </a:ext>
            </a:extLst>
          </p:cNvPr>
          <p:cNvSpPr/>
          <p:nvPr/>
        </p:nvSpPr>
        <p:spPr>
          <a:xfrm flipV="1">
            <a:off x="4157008" y="5851253"/>
            <a:ext cx="79732" cy="79732"/>
          </a:xfrm>
          <a:prstGeom prst="ellips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204" name="Freeform 202__">
            <a:extLst>
              <a:ext uri="{FF2B5EF4-FFF2-40B4-BE49-F238E27FC236}">
                <a16:creationId xmlns:a16="http://schemas.microsoft.com/office/drawing/2014/main" id="{AD7AFE84-387F-44E0-BED9-AA2444212301}"/>
              </a:ext>
            </a:extLst>
          </p:cNvPr>
          <p:cNvSpPr>
            <a:spLocks/>
          </p:cNvSpPr>
          <p:nvPr/>
        </p:nvSpPr>
        <p:spPr bwMode="auto">
          <a:xfrm>
            <a:off x="4107218" y="4667279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25" y="2901232"/>
            <a:ext cx="1116430" cy="320720"/>
          </a:xfrm>
          <a:prstGeom prst="rect">
            <a:avLst/>
          </a:prstGeom>
        </p:spPr>
      </p:pic>
      <p:cxnSp>
        <p:nvCxnSpPr>
          <p:cNvPr id="193" name="Gerader Verbinder 194">
            <a:extLst>
              <a:ext uri="{FF2B5EF4-FFF2-40B4-BE49-F238E27FC236}">
                <a16:creationId xmlns:a16="http://schemas.microsoft.com/office/drawing/2014/main" id="{9431A82F-CC44-4D44-9F3C-76BA3737AAEC}"/>
              </a:ext>
            </a:extLst>
          </p:cNvPr>
          <p:cNvCxnSpPr>
            <a:cxnSpLocks/>
          </p:cNvCxnSpPr>
          <p:nvPr/>
        </p:nvCxnSpPr>
        <p:spPr>
          <a:xfrm>
            <a:off x="5538991" y="3744362"/>
            <a:ext cx="0" cy="108000"/>
          </a:xfrm>
          <a:prstGeom prst="lin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Ellipse 196">
            <a:extLst>
              <a:ext uri="{FF2B5EF4-FFF2-40B4-BE49-F238E27FC236}">
                <a16:creationId xmlns:a16="http://schemas.microsoft.com/office/drawing/2014/main" id="{BA8CD322-C68C-4EF9-BD67-CD5771441317}"/>
              </a:ext>
            </a:extLst>
          </p:cNvPr>
          <p:cNvSpPr/>
          <p:nvPr/>
        </p:nvSpPr>
        <p:spPr>
          <a:xfrm>
            <a:off x="5499124" y="3664630"/>
            <a:ext cx="79732" cy="79732"/>
          </a:xfrm>
          <a:prstGeom prst="ellips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cxnSp>
        <p:nvCxnSpPr>
          <p:cNvPr id="208" name="Gerader Verbinder 197">
            <a:extLst>
              <a:ext uri="{FF2B5EF4-FFF2-40B4-BE49-F238E27FC236}">
                <a16:creationId xmlns:a16="http://schemas.microsoft.com/office/drawing/2014/main" id="{75E890AE-5801-4838-9D2D-346B886712FC}"/>
              </a:ext>
            </a:extLst>
          </p:cNvPr>
          <p:cNvCxnSpPr>
            <a:cxnSpLocks/>
          </p:cNvCxnSpPr>
          <p:nvPr/>
        </p:nvCxnSpPr>
        <p:spPr>
          <a:xfrm>
            <a:off x="5538991" y="3852363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Gerader Verbinder 198">
            <a:extLst>
              <a:ext uri="{FF2B5EF4-FFF2-40B4-BE49-F238E27FC236}">
                <a16:creationId xmlns:a16="http://schemas.microsoft.com/office/drawing/2014/main" id="{7A66009C-3179-4F2B-BAE8-077084750489}"/>
              </a:ext>
            </a:extLst>
          </p:cNvPr>
          <p:cNvCxnSpPr>
            <a:cxnSpLocks/>
          </p:cNvCxnSpPr>
          <p:nvPr/>
        </p:nvCxnSpPr>
        <p:spPr>
          <a:xfrm>
            <a:off x="5538991" y="4542462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r Verbinder 199">
            <a:extLst>
              <a:ext uri="{FF2B5EF4-FFF2-40B4-BE49-F238E27FC236}">
                <a16:creationId xmlns:a16="http://schemas.microsoft.com/office/drawing/2014/main" id="{9F3EEAB5-A140-4B2C-8676-FD9A14916C74}"/>
              </a:ext>
            </a:extLst>
          </p:cNvPr>
          <p:cNvCxnSpPr>
            <a:cxnSpLocks/>
          </p:cNvCxnSpPr>
          <p:nvPr/>
        </p:nvCxnSpPr>
        <p:spPr>
          <a:xfrm>
            <a:off x="5538991" y="5231681"/>
            <a:ext cx="0" cy="511571"/>
          </a:xfrm>
          <a:prstGeom prst="line">
            <a:avLst/>
          </a:prstGeom>
          <a:ln w="21096">
            <a:solidFill>
              <a:schemeClr val="bg1">
                <a:alpha val="70000"/>
              </a:schemeClr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Gerader Verbinder 200">
            <a:extLst>
              <a:ext uri="{FF2B5EF4-FFF2-40B4-BE49-F238E27FC236}">
                <a16:creationId xmlns:a16="http://schemas.microsoft.com/office/drawing/2014/main" id="{796049C6-71A4-4C5B-8B79-016A3BA1CD8F}"/>
              </a:ext>
            </a:extLst>
          </p:cNvPr>
          <p:cNvCxnSpPr>
            <a:cxnSpLocks/>
          </p:cNvCxnSpPr>
          <p:nvPr/>
        </p:nvCxnSpPr>
        <p:spPr>
          <a:xfrm flipV="1">
            <a:off x="5538991" y="5743252"/>
            <a:ext cx="0" cy="108000"/>
          </a:xfrm>
          <a:prstGeom prst="lin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Ellipse 201">
            <a:extLst>
              <a:ext uri="{FF2B5EF4-FFF2-40B4-BE49-F238E27FC236}">
                <a16:creationId xmlns:a16="http://schemas.microsoft.com/office/drawing/2014/main" id="{3A3BBE78-00BC-463F-A702-00A2A9C8502D}"/>
              </a:ext>
            </a:extLst>
          </p:cNvPr>
          <p:cNvSpPr/>
          <p:nvPr/>
        </p:nvSpPr>
        <p:spPr>
          <a:xfrm flipV="1">
            <a:off x="5499124" y="5851252"/>
            <a:ext cx="79732" cy="79732"/>
          </a:xfrm>
          <a:prstGeom prst="ellipse">
            <a:avLst/>
          </a:prstGeom>
          <a:ln w="21096">
            <a:solidFill>
              <a:schemeClr val="tx2"/>
            </a:solidFill>
            <a:miter lim="800000"/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259" tIns="50630" rIns="101259" bIns="50630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213" name="Freeform 202__">
            <a:extLst>
              <a:ext uri="{FF2B5EF4-FFF2-40B4-BE49-F238E27FC236}">
                <a16:creationId xmlns:a16="http://schemas.microsoft.com/office/drawing/2014/main" id="{AD7AFE84-387F-44E0-BED9-AA2444212301}"/>
              </a:ext>
            </a:extLst>
          </p:cNvPr>
          <p:cNvSpPr>
            <a:spLocks/>
          </p:cNvSpPr>
          <p:nvPr/>
        </p:nvSpPr>
        <p:spPr bwMode="auto">
          <a:xfrm>
            <a:off x="5449334" y="4667278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tp://bcw.bosch-si.com/berlin/wp-content/uploads/2017/09/Header_Logo_18Bosch_CW_Claim_City_Color_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30" y="3186551"/>
            <a:ext cx="1957955" cy="45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Freeform 202__">
            <a:extLst>
              <a:ext uri="{FF2B5EF4-FFF2-40B4-BE49-F238E27FC236}">
                <a16:creationId xmlns:a16="http://schemas.microsoft.com/office/drawing/2014/main" id="{AD7AFE84-387F-44E0-BED9-AA2444212301}"/>
              </a:ext>
            </a:extLst>
          </p:cNvPr>
          <p:cNvSpPr>
            <a:spLocks/>
          </p:cNvSpPr>
          <p:nvPr/>
        </p:nvSpPr>
        <p:spPr bwMode="auto">
          <a:xfrm>
            <a:off x="5468404" y="5361570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Freeform 202__">
            <a:extLst>
              <a:ext uri="{FF2B5EF4-FFF2-40B4-BE49-F238E27FC236}">
                <a16:creationId xmlns:a16="http://schemas.microsoft.com/office/drawing/2014/main" id="{AD7AFE84-387F-44E0-BED9-AA2444212301}"/>
              </a:ext>
            </a:extLst>
          </p:cNvPr>
          <p:cNvSpPr>
            <a:spLocks/>
          </p:cNvSpPr>
          <p:nvPr/>
        </p:nvSpPr>
        <p:spPr bwMode="auto">
          <a:xfrm>
            <a:off x="5288831" y="4678706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Freeform 202__">
            <a:extLst>
              <a:ext uri="{FF2B5EF4-FFF2-40B4-BE49-F238E27FC236}">
                <a16:creationId xmlns:a16="http://schemas.microsoft.com/office/drawing/2014/main" id="{AD7AFE84-387F-44E0-BED9-AA2444212301}"/>
              </a:ext>
            </a:extLst>
          </p:cNvPr>
          <p:cNvSpPr>
            <a:spLocks/>
          </p:cNvSpPr>
          <p:nvPr/>
        </p:nvSpPr>
        <p:spPr bwMode="auto">
          <a:xfrm>
            <a:off x="5817053" y="4714835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Freeform 202__">
            <a:extLst>
              <a:ext uri="{FF2B5EF4-FFF2-40B4-BE49-F238E27FC236}">
                <a16:creationId xmlns:a16="http://schemas.microsoft.com/office/drawing/2014/main" id="{AD7AFE84-387F-44E0-BED9-AA2444212301}"/>
              </a:ext>
            </a:extLst>
          </p:cNvPr>
          <p:cNvSpPr>
            <a:spLocks/>
          </p:cNvSpPr>
          <p:nvPr/>
        </p:nvSpPr>
        <p:spPr bwMode="auto">
          <a:xfrm>
            <a:off x="5817053" y="5373520"/>
            <a:ext cx="179313" cy="261939"/>
          </a:xfrm>
          <a:custGeom>
            <a:avLst/>
            <a:gdLst>
              <a:gd name="T0" fmla="*/ 51 w 102"/>
              <a:gd name="T1" fmla="*/ 0 h 149"/>
              <a:gd name="T2" fmla="*/ 0 w 102"/>
              <a:gd name="T3" fmla="*/ 75 h 149"/>
              <a:gd name="T4" fmla="*/ 51 w 102"/>
              <a:gd name="T5" fmla="*/ 149 h 149"/>
              <a:gd name="T6" fmla="*/ 102 w 102"/>
              <a:gd name="T7" fmla="*/ 75 h 149"/>
              <a:gd name="T8" fmla="*/ 51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1" y="0"/>
                </a:moveTo>
                <a:lnTo>
                  <a:pt x="0" y="75"/>
                </a:lnTo>
                <a:lnTo>
                  <a:pt x="51" y="149"/>
                </a:lnTo>
                <a:lnTo>
                  <a:pt x="102" y="75"/>
                </a:lnTo>
                <a:lnTo>
                  <a:pt x="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egende mit Linie (2) 21"/>
          <p:cNvSpPr/>
          <p:nvPr/>
        </p:nvSpPr>
        <p:spPr>
          <a:xfrm>
            <a:off x="7019629" y="3862516"/>
            <a:ext cx="2522426" cy="672549"/>
          </a:xfrm>
          <a:prstGeom prst="borderCallout2">
            <a:avLst>
              <a:gd name="adj1" fmla="val 22999"/>
              <a:gd name="adj2" fmla="val 193"/>
              <a:gd name="adj3" fmla="val 115319"/>
              <a:gd name="adj4" fmla="val -9342"/>
              <a:gd name="adj5" fmla="val 233878"/>
              <a:gd name="adj6" fmla="val -582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OpenADx</a:t>
            </a:r>
            <a:r>
              <a:rPr lang="en-US" sz="1400" dirty="0">
                <a:solidFill>
                  <a:schemeClr val="tx1"/>
                </a:solidFill>
              </a:rPr>
              <a:t> in action at Bosch Connected Experience</a:t>
            </a:r>
          </a:p>
        </p:txBody>
      </p:sp>
      <p:sp>
        <p:nvSpPr>
          <p:cNvPr id="215" name="Legende mit Linie (2) 214"/>
          <p:cNvSpPr/>
          <p:nvPr/>
        </p:nvSpPr>
        <p:spPr>
          <a:xfrm>
            <a:off x="7361241" y="4792054"/>
            <a:ext cx="2522426" cy="672549"/>
          </a:xfrm>
          <a:prstGeom prst="borderCallout2">
            <a:avLst>
              <a:gd name="adj1" fmla="val 22999"/>
              <a:gd name="adj2" fmla="val 193"/>
              <a:gd name="adj3" fmla="val 48491"/>
              <a:gd name="adj4" fmla="val -16101"/>
              <a:gd name="adj5" fmla="val 104831"/>
              <a:gd name="adj6" fmla="val -564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Demonstrator: DDS based simulation tool connector</a:t>
            </a:r>
          </a:p>
        </p:txBody>
      </p:sp>
      <p:sp>
        <p:nvSpPr>
          <p:cNvPr id="216" name="Freeform 199">
            <a:extLst>
              <a:ext uri="{FF2B5EF4-FFF2-40B4-BE49-F238E27FC236}">
                <a16:creationId xmlns:a16="http://schemas.microsoft.com/office/drawing/2014/main" id="{91FE0F38-78FF-1740-BE8A-95D48A854D1E}"/>
              </a:ext>
            </a:extLst>
          </p:cNvPr>
          <p:cNvSpPr>
            <a:spLocks/>
          </p:cNvSpPr>
          <p:nvPr/>
        </p:nvSpPr>
        <p:spPr bwMode="auto">
          <a:xfrm>
            <a:off x="2704936" y="3955983"/>
            <a:ext cx="179313" cy="261939"/>
          </a:xfrm>
          <a:custGeom>
            <a:avLst/>
            <a:gdLst>
              <a:gd name="T0" fmla="*/ 50 w 102"/>
              <a:gd name="T1" fmla="*/ 0 h 149"/>
              <a:gd name="T2" fmla="*/ 0 w 102"/>
              <a:gd name="T3" fmla="*/ 74 h 149"/>
              <a:gd name="T4" fmla="*/ 50 w 102"/>
              <a:gd name="T5" fmla="*/ 149 h 149"/>
              <a:gd name="T6" fmla="*/ 102 w 102"/>
              <a:gd name="T7" fmla="*/ 74 h 149"/>
              <a:gd name="T8" fmla="*/ 50 w 10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49">
                <a:moveTo>
                  <a:pt x="50" y="0"/>
                </a:moveTo>
                <a:lnTo>
                  <a:pt x="0" y="74"/>
                </a:lnTo>
                <a:lnTo>
                  <a:pt x="50" y="149"/>
                </a:lnTo>
                <a:lnTo>
                  <a:pt x="102" y="74"/>
                </a:lnTo>
                <a:lnTo>
                  <a:pt x="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01259" tIns="50630" rIns="101259" bIns="506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D3910A8-1AF5-4B3F-A070-81B0DF71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OpenADx</a:t>
            </a:r>
            <a:br>
              <a:rPr lang="en-US"/>
            </a:br>
            <a:r>
              <a:rPr lang="en-US"/>
              <a:t>Beneficial for OEMs, Tier1s and technology providers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3AB0AD-8605-441E-A4F8-03FABC415F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0" y="1130799"/>
            <a:ext cx="11520000" cy="307777"/>
          </a:xfrm>
        </p:spPr>
        <p:txBody>
          <a:bodyPr/>
          <a:lstStyle/>
          <a:p>
            <a:r>
              <a:rPr lang="en-US"/>
              <a:t>The AD tool chain: Seamless integration and increased development efficiency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AFB491A7-C0C9-4986-92DF-18160A8C5EBB}"/>
              </a:ext>
            </a:extLst>
          </p:cNvPr>
          <p:cNvSpPr>
            <a:spLocks noEditPoints="1"/>
          </p:cNvSpPr>
          <p:nvPr/>
        </p:nvSpPr>
        <p:spPr bwMode="auto">
          <a:xfrm>
            <a:off x="10429396" y="3802715"/>
            <a:ext cx="741024" cy="850929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9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4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4B9D516A-D11E-455E-8273-FB62FBB114D6}"/>
              </a:ext>
            </a:extLst>
          </p:cNvPr>
          <p:cNvSpPr>
            <a:spLocks noEditPoints="1"/>
          </p:cNvSpPr>
          <p:nvPr/>
        </p:nvSpPr>
        <p:spPr bwMode="auto">
          <a:xfrm>
            <a:off x="11082162" y="3749429"/>
            <a:ext cx="261441" cy="268101"/>
          </a:xfrm>
          <a:custGeom>
            <a:avLst/>
            <a:gdLst>
              <a:gd name="T0" fmla="*/ 73 w 83"/>
              <a:gd name="T1" fmla="*/ 42 h 85"/>
              <a:gd name="T2" fmla="*/ 72 w 83"/>
              <a:gd name="T3" fmla="*/ 35 h 85"/>
              <a:gd name="T4" fmla="*/ 83 w 83"/>
              <a:gd name="T5" fmla="*/ 29 h 85"/>
              <a:gd name="T6" fmla="*/ 73 w 83"/>
              <a:gd name="T7" fmla="*/ 13 h 85"/>
              <a:gd name="T8" fmla="*/ 63 w 83"/>
              <a:gd name="T9" fmla="*/ 19 h 85"/>
              <a:gd name="T10" fmla="*/ 51 w 83"/>
              <a:gd name="T11" fmla="*/ 12 h 85"/>
              <a:gd name="T12" fmla="*/ 51 w 83"/>
              <a:gd name="T13" fmla="*/ 0 h 85"/>
              <a:gd name="T14" fmla="*/ 32 w 83"/>
              <a:gd name="T15" fmla="*/ 0 h 85"/>
              <a:gd name="T16" fmla="*/ 32 w 83"/>
              <a:gd name="T17" fmla="*/ 12 h 85"/>
              <a:gd name="T18" fmla="*/ 20 w 83"/>
              <a:gd name="T19" fmla="*/ 19 h 85"/>
              <a:gd name="T20" fmla="*/ 9 w 83"/>
              <a:gd name="T21" fmla="*/ 13 h 85"/>
              <a:gd name="T22" fmla="*/ 0 w 83"/>
              <a:gd name="T23" fmla="*/ 29 h 85"/>
              <a:gd name="T24" fmla="*/ 10 w 83"/>
              <a:gd name="T25" fmla="*/ 35 h 85"/>
              <a:gd name="T26" fmla="*/ 9 w 83"/>
              <a:gd name="T27" fmla="*/ 42 h 85"/>
              <a:gd name="T28" fmla="*/ 10 w 83"/>
              <a:gd name="T29" fmla="*/ 50 h 85"/>
              <a:gd name="T30" fmla="*/ 0 w 83"/>
              <a:gd name="T31" fmla="*/ 55 h 85"/>
              <a:gd name="T32" fmla="*/ 9 w 83"/>
              <a:gd name="T33" fmla="*/ 72 h 85"/>
              <a:gd name="T34" fmla="*/ 20 w 83"/>
              <a:gd name="T35" fmla="*/ 66 h 85"/>
              <a:gd name="T36" fmla="*/ 32 w 83"/>
              <a:gd name="T37" fmla="*/ 73 h 85"/>
              <a:gd name="T38" fmla="*/ 32 w 83"/>
              <a:gd name="T39" fmla="*/ 85 h 85"/>
              <a:gd name="T40" fmla="*/ 51 w 83"/>
              <a:gd name="T41" fmla="*/ 85 h 85"/>
              <a:gd name="T42" fmla="*/ 51 w 83"/>
              <a:gd name="T43" fmla="*/ 73 h 85"/>
              <a:gd name="T44" fmla="*/ 63 w 83"/>
              <a:gd name="T45" fmla="*/ 66 h 85"/>
              <a:gd name="T46" fmla="*/ 73 w 83"/>
              <a:gd name="T47" fmla="*/ 72 h 85"/>
              <a:gd name="T48" fmla="*/ 83 w 83"/>
              <a:gd name="T49" fmla="*/ 55 h 85"/>
              <a:gd name="T50" fmla="*/ 72 w 83"/>
              <a:gd name="T51" fmla="*/ 50 h 85"/>
              <a:gd name="T52" fmla="*/ 73 w 83"/>
              <a:gd name="T53" fmla="*/ 42 h 85"/>
              <a:gd name="T54" fmla="*/ 41 w 83"/>
              <a:gd name="T55" fmla="*/ 56 h 85"/>
              <a:gd name="T56" fmla="*/ 28 w 83"/>
              <a:gd name="T57" fmla="*/ 42 h 85"/>
              <a:gd name="T58" fmla="*/ 41 w 83"/>
              <a:gd name="T59" fmla="*/ 29 h 85"/>
              <a:gd name="T60" fmla="*/ 54 w 83"/>
              <a:gd name="T61" fmla="*/ 42 h 85"/>
              <a:gd name="T62" fmla="*/ 41 w 83"/>
              <a:gd name="T63" fmla="*/ 5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3" h="85">
                <a:moveTo>
                  <a:pt x="73" y="42"/>
                </a:moveTo>
                <a:cubicBezTo>
                  <a:pt x="73" y="40"/>
                  <a:pt x="73" y="38"/>
                  <a:pt x="72" y="35"/>
                </a:cubicBezTo>
                <a:cubicBezTo>
                  <a:pt x="83" y="29"/>
                  <a:pt x="83" y="29"/>
                  <a:pt x="83" y="29"/>
                </a:cubicBezTo>
                <a:cubicBezTo>
                  <a:pt x="73" y="13"/>
                  <a:pt x="73" y="13"/>
                  <a:pt x="73" y="13"/>
                </a:cubicBezTo>
                <a:cubicBezTo>
                  <a:pt x="63" y="19"/>
                  <a:pt x="63" y="19"/>
                  <a:pt x="63" y="19"/>
                </a:cubicBezTo>
                <a:cubicBezTo>
                  <a:pt x="59" y="16"/>
                  <a:pt x="55" y="13"/>
                  <a:pt x="51" y="12"/>
                </a:cubicBezTo>
                <a:cubicBezTo>
                  <a:pt x="51" y="0"/>
                  <a:pt x="51" y="0"/>
                  <a:pt x="5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12"/>
                  <a:pt x="32" y="12"/>
                  <a:pt x="32" y="12"/>
                </a:cubicBezTo>
                <a:cubicBezTo>
                  <a:pt x="27" y="13"/>
                  <a:pt x="23" y="16"/>
                  <a:pt x="20" y="19"/>
                </a:cubicBezTo>
                <a:cubicBezTo>
                  <a:pt x="9" y="13"/>
                  <a:pt x="9" y="13"/>
                  <a:pt x="9" y="13"/>
                </a:cubicBezTo>
                <a:cubicBezTo>
                  <a:pt x="0" y="29"/>
                  <a:pt x="0" y="29"/>
                  <a:pt x="0" y="29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8"/>
                  <a:pt x="9" y="40"/>
                  <a:pt x="9" y="42"/>
                </a:cubicBezTo>
                <a:cubicBezTo>
                  <a:pt x="9" y="45"/>
                  <a:pt x="10" y="47"/>
                  <a:pt x="10" y="50"/>
                </a:cubicBezTo>
                <a:cubicBezTo>
                  <a:pt x="0" y="55"/>
                  <a:pt x="0" y="55"/>
                  <a:pt x="0" y="55"/>
                </a:cubicBezTo>
                <a:cubicBezTo>
                  <a:pt x="9" y="72"/>
                  <a:pt x="9" y="72"/>
                  <a:pt x="9" y="72"/>
                </a:cubicBezTo>
                <a:cubicBezTo>
                  <a:pt x="20" y="66"/>
                  <a:pt x="20" y="66"/>
                  <a:pt x="20" y="66"/>
                </a:cubicBezTo>
                <a:cubicBezTo>
                  <a:pt x="23" y="69"/>
                  <a:pt x="27" y="71"/>
                  <a:pt x="32" y="73"/>
                </a:cubicBezTo>
                <a:cubicBezTo>
                  <a:pt x="32" y="85"/>
                  <a:pt x="32" y="85"/>
                  <a:pt x="32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3"/>
                  <a:pt x="51" y="73"/>
                  <a:pt x="51" y="73"/>
                </a:cubicBezTo>
                <a:cubicBezTo>
                  <a:pt x="55" y="71"/>
                  <a:pt x="59" y="69"/>
                  <a:pt x="63" y="66"/>
                </a:cubicBezTo>
                <a:cubicBezTo>
                  <a:pt x="73" y="72"/>
                  <a:pt x="73" y="72"/>
                  <a:pt x="73" y="72"/>
                </a:cubicBezTo>
                <a:cubicBezTo>
                  <a:pt x="83" y="55"/>
                  <a:pt x="83" y="55"/>
                  <a:pt x="83" y="55"/>
                </a:cubicBezTo>
                <a:cubicBezTo>
                  <a:pt x="72" y="50"/>
                  <a:pt x="72" y="50"/>
                  <a:pt x="72" y="50"/>
                </a:cubicBezTo>
                <a:cubicBezTo>
                  <a:pt x="73" y="47"/>
                  <a:pt x="73" y="45"/>
                  <a:pt x="73" y="42"/>
                </a:cubicBezTo>
                <a:close/>
                <a:moveTo>
                  <a:pt x="41" y="56"/>
                </a:moveTo>
                <a:cubicBezTo>
                  <a:pt x="34" y="56"/>
                  <a:pt x="28" y="50"/>
                  <a:pt x="28" y="42"/>
                </a:cubicBezTo>
                <a:cubicBezTo>
                  <a:pt x="28" y="35"/>
                  <a:pt x="34" y="29"/>
                  <a:pt x="41" y="29"/>
                </a:cubicBezTo>
                <a:cubicBezTo>
                  <a:pt x="48" y="29"/>
                  <a:pt x="54" y="35"/>
                  <a:pt x="54" y="42"/>
                </a:cubicBezTo>
                <a:cubicBezTo>
                  <a:pt x="54" y="50"/>
                  <a:pt x="48" y="56"/>
                  <a:pt x="41" y="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215BD0B5-B9A6-4936-A0CF-B451F01BE8D5}"/>
              </a:ext>
            </a:extLst>
          </p:cNvPr>
          <p:cNvSpPr>
            <a:spLocks noEditPoints="1"/>
          </p:cNvSpPr>
          <p:nvPr/>
        </p:nvSpPr>
        <p:spPr bwMode="auto">
          <a:xfrm>
            <a:off x="582943" y="3802715"/>
            <a:ext cx="741024" cy="850929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1" y="200"/>
                  <a:pt x="65" y="159"/>
                  <a:pt x="117" y="159"/>
                </a:cubicBezTo>
                <a:cubicBezTo>
                  <a:pt x="170" y="159"/>
                  <a:pt x="213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46DD9767-45BF-4058-BD90-5F681CB1AD9D}"/>
              </a:ext>
            </a:extLst>
          </p:cNvPr>
          <p:cNvGrpSpPr/>
          <p:nvPr/>
        </p:nvGrpSpPr>
        <p:grpSpPr>
          <a:xfrm>
            <a:off x="1252363" y="3749429"/>
            <a:ext cx="243122" cy="168188"/>
            <a:chOff x="1252363" y="3749429"/>
            <a:chExt cx="243122" cy="168188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1C1A26D-E8CA-45F5-9982-966CC7C3C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2363" y="3749429"/>
              <a:ext cx="243122" cy="168188"/>
            </a:xfrm>
            <a:custGeom>
              <a:avLst/>
              <a:gdLst>
                <a:gd name="T0" fmla="*/ 77 w 77"/>
                <a:gd name="T1" fmla="*/ 16 h 53"/>
                <a:gd name="T2" fmla="*/ 70 w 77"/>
                <a:gd name="T3" fmla="*/ 13 h 53"/>
                <a:gd name="T4" fmla="*/ 68 w 77"/>
                <a:gd name="T5" fmla="*/ 14 h 53"/>
                <a:gd name="T6" fmla="*/ 61 w 77"/>
                <a:gd name="T7" fmla="*/ 3 h 53"/>
                <a:gd name="T8" fmla="*/ 48 w 77"/>
                <a:gd name="T9" fmla="*/ 0 h 53"/>
                <a:gd name="T10" fmla="*/ 39 w 77"/>
                <a:gd name="T11" fmla="*/ 0 h 53"/>
                <a:gd name="T12" fmla="*/ 17 w 77"/>
                <a:gd name="T13" fmla="*/ 3 h 53"/>
                <a:gd name="T14" fmla="*/ 11 w 77"/>
                <a:gd name="T15" fmla="*/ 16 h 53"/>
                <a:gd name="T16" fmla="*/ 7 w 77"/>
                <a:gd name="T17" fmla="*/ 13 h 53"/>
                <a:gd name="T18" fmla="*/ 0 w 77"/>
                <a:gd name="T19" fmla="*/ 16 h 53"/>
                <a:gd name="T20" fmla="*/ 4 w 77"/>
                <a:gd name="T21" fmla="*/ 19 h 53"/>
                <a:gd name="T22" fmla="*/ 1 w 77"/>
                <a:gd name="T23" fmla="*/ 26 h 53"/>
                <a:gd name="T24" fmla="*/ 2 w 77"/>
                <a:gd name="T25" fmla="*/ 48 h 53"/>
                <a:gd name="T26" fmla="*/ 3 w 77"/>
                <a:gd name="T27" fmla="*/ 53 h 53"/>
                <a:gd name="T28" fmla="*/ 9 w 77"/>
                <a:gd name="T29" fmla="*/ 53 h 53"/>
                <a:gd name="T30" fmla="*/ 15 w 77"/>
                <a:gd name="T31" fmla="*/ 53 h 53"/>
                <a:gd name="T32" fmla="*/ 16 w 77"/>
                <a:gd name="T33" fmla="*/ 48 h 53"/>
                <a:gd name="T34" fmla="*/ 62 w 77"/>
                <a:gd name="T35" fmla="*/ 48 h 53"/>
                <a:gd name="T36" fmla="*/ 63 w 77"/>
                <a:gd name="T37" fmla="*/ 53 h 53"/>
                <a:gd name="T38" fmla="*/ 69 w 77"/>
                <a:gd name="T39" fmla="*/ 53 h 53"/>
                <a:gd name="T40" fmla="*/ 75 w 77"/>
                <a:gd name="T41" fmla="*/ 53 h 53"/>
                <a:gd name="T42" fmla="*/ 76 w 77"/>
                <a:gd name="T43" fmla="*/ 48 h 53"/>
                <a:gd name="T44" fmla="*/ 77 w 77"/>
                <a:gd name="T45" fmla="*/ 26 h 53"/>
                <a:gd name="T46" fmla="*/ 74 w 77"/>
                <a:gd name="T47" fmla="*/ 19 h 53"/>
                <a:gd name="T48" fmla="*/ 77 w 77"/>
                <a:gd name="T49" fmla="*/ 16 h 53"/>
                <a:gd name="T50" fmla="*/ 20 w 77"/>
                <a:gd name="T51" fmla="*/ 6 h 53"/>
                <a:gd name="T52" fmla="*/ 39 w 77"/>
                <a:gd name="T53" fmla="*/ 4 h 53"/>
                <a:gd name="T54" fmla="*/ 39 w 77"/>
                <a:gd name="T55" fmla="*/ 4 h 53"/>
                <a:gd name="T56" fmla="*/ 39 w 77"/>
                <a:gd name="T57" fmla="*/ 4 h 53"/>
                <a:gd name="T58" fmla="*/ 59 w 77"/>
                <a:gd name="T59" fmla="*/ 6 h 53"/>
                <a:gd name="T60" fmla="*/ 64 w 77"/>
                <a:gd name="T61" fmla="*/ 16 h 53"/>
                <a:gd name="T62" fmla="*/ 48 w 77"/>
                <a:gd name="T63" fmla="*/ 15 h 53"/>
                <a:gd name="T64" fmla="*/ 38 w 77"/>
                <a:gd name="T65" fmla="*/ 15 h 53"/>
                <a:gd name="T66" fmla="*/ 33 w 77"/>
                <a:gd name="T67" fmla="*/ 15 h 53"/>
                <a:gd name="T68" fmla="*/ 15 w 77"/>
                <a:gd name="T69" fmla="*/ 16 h 53"/>
                <a:gd name="T70" fmla="*/ 20 w 77"/>
                <a:gd name="T71" fmla="*/ 6 h 53"/>
                <a:gd name="T72" fmla="*/ 72 w 77"/>
                <a:gd name="T73" fmla="*/ 44 h 53"/>
                <a:gd name="T74" fmla="*/ 5 w 77"/>
                <a:gd name="T75" fmla="*/ 44 h 53"/>
                <a:gd name="T76" fmla="*/ 5 w 77"/>
                <a:gd name="T77" fmla="*/ 26 h 53"/>
                <a:gd name="T78" fmla="*/ 8 w 77"/>
                <a:gd name="T79" fmla="*/ 21 h 53"/>
                <a:gd name="T80" fmla="*/ 33 w 77"/>
                <a:gd name="T81" fmla="*/ 19 h 53"/>
                <a:gd name="T82" fmla="*/ 38 w 77"/>
                <a:gd name="T83" fmla="*/ 19 h 53"/>
                <a:gd name="T84" fmla="*/ 38 w 77"/>
                <a:gd name="T85" fmla="*/ 19 h 53"/>
                <a:gd name="T86" fmla="*/ 38 w 77"/>
                <a:gd name="T87" fmla="*/ 19 h 53"/>
                <a:gd name="T88" fmla="*/ 48 w 77"/>
                <a:gd name="T89" fmla="*/ 19 h 53"/>
                <a:gd name="T90" fmla="*/ 69 w 77"/>
                <a:gd name="T91" fmla="*/ 20 h 53"/>
                <a:gd name="T92" fmla="*/ 73 w 77"/>
                <a:gd name="T93" fmla="*/ 26 h 53"/>
                <a:gd name="T94" fmla="*/ 72 w 77"/>
                <a:gd name="T95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" h="53">
                  <a:moveTo>
                    <a:pt x="77" y="16"/>
                  </a:moveTo>
                  <a:cubicBezTo>
                    <a:pt x="77" y="14"/>
                    <a:pt x="73" y="13"/>
                    <a:pt x="70" y="13"/>
                  </a:cubicBezTo>
                  <a:cubicBezTo>
                    <a:pt x="69" y="13"/>
                    <a:pt x="68" y="14"/>
                    <a:pt x="68" y="14"/>
                  </a:cubicBezTo>
                  <a:cubicBezTo>
                    <a:pt x="67" y="11"/>
                    <a:pt x="64" y="5"/>
                    <a:pt x="61" y="3"/>
                  </a:cubicBezTo>
                  <a:cubicBezTo>
                    <a:pt x="60" y="2"/>
                    <a:pt x="58" y="1"/>
                    <a:pt x="48" y="0"/>
                  </a:cubicBezTo>
                  <a:cubicBezTo>
                    <a:pt x="44" y="0"/>
                    <a:pt x="40" y="0"/>
                    <a:pt x="39" y="0"/>
                  </a:cubicBezTo>
                  <a:cubicBezTo>
                    <a:pt x="35" y="0"/>
                    <a:pt x="21" y="0"/>
                    <a:pt x="17" y="3"/>
                  </a:cubicBezTo>
                  <a:cubicBezTo>
                    <a:pt x="14" y="6"/>
                    <a:pt x="11" y="12"/>
                    <a:pt x="11" y="16"/>
                  </a:cubicBezTo>
                  <a:cubicBezTo>
                    <a:pt x="11" y="15"/>
                    <a:pt x="10" y="13"/>
                    <a:pt x="7" y="13"/>
                  </a:cubicBezTo>
                  <a:cubicBezTo>
                    <a:pt x="5" y="13"/>
                    <a:pt x="0" y="14"/>
                    <a:pt x="0" y="16"/>
                  </a:cubicBezTo>
                  <a:cubicBezTo>
                    <a:pt x="0" y="18"/>
                    <a:pt x="3" y="19"/>
                    <a:pt x="4" y="19"/>
                  </a:cubicBezTo>
                  <a:cubicBezTo>
                    <a:pt x="2" y="22"/>
                    <a:pt x="1" y="24"/>
                    <a:pt x="1" y="26"/>
                  </a:cubicBezTo>
                  <a:cubicBezTo>
                    <a:pt x="1" y="29"/>
                    <a:pt x="2" y="48"/>
                    <a:pt x="2" y="48"/>
                  </a:cubicBezTo>
                  <a:cubicBezTo>
                    <a:pt x="2" y="48"/>
                    <a:pt x="2" y="52"/>
                    <a:pt x="3" y="53"/>
                  </a:cubicBezTo>
                  <a:cubicBezTo>
                    <a:pt x="4" y="53"/>
                    <a:pt x="7" y="53"/>
                    <a:pt x="9" y="53"/>
                  </a:cubicBezTo>
                  <a:cubicBezTo>
                    <a:pt x="12" y="53"/>
                    <a:pt x="15" y="53"/>
                    <a:pt x="15" y="53"/>
                  </a:cubicBezTo>
                  <a:cubicBezTo>
                    <a:pt x="16" y="52"/>
                    <a:pt x="16" y="48"/>
                    <a:pt x="16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8"/>
                    <a:pt x="62" y="52"/>
                    <a:pt x="63" y="53"/>
                  </a:cubicBezTo>
                  <a:cubicBezTo>
                    <a:pt x="63" y="53"/>
                    <a:pt x="66" y="53"/>
                    <a:pt x="69" y="53"/>
                  </a:cubicBezTo>
                  <a:cubicBezTo>
                    <a:pt x="71" y="53"/>
                    <a:pt x="74" y="53"/>
                    <a:pt x="75" y="53"/>
                  </a:cubicBezTo>
                  <a:cubicBezTo>
                    <a:pt x="76" y="52"/>
                    <a:pt x="76" y="48"/>
                    <a:pt x="76" y="48"/>
                  </a:cubicBezTo>
                  <a:cubicBezTo>
                    <a:pt x="76" y="48"/>
                    <a:pt x="77" y="29"/>
                    <a:pt x="77" y="26"/>
                  </a:cubicBezTo>
                  <a:cubicBezTo>
                    <a:pt x="77" y="25"/>
                    <a:pt x="76" y="22"/>
                    <a:pt x="74" y="19"/>
                  </a:cubicBezTo>
                  <a:cubicBezTo>
                    <a:pt x="75" y="19"/>
                    <a:pt x="77" y="18"/>
                    <a:pt x="77" y="16"/>
                  </a:cubicBezTo>
                  <a:close/>
                  <a:moveTo>
                    <a:pt x="20" y="6"/>
                  </a:moveTo>
                  <a:cubicBezTo>
                    <a:pt x="22" y="5"/>
                    <a:pt x="31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7" y="4"/>
                    <a:pt x="57" y="5"/>
                    <a:pt x="59" y="6"/>
                  </a:cubicBezTo>
                  <a:cubicBezTo>
                    <a:pt x="61" y="8"/>
                    <a:pt x="63" y="13"/>
                    <a:pt x="64" y="16"/>
                  </a:cubicBezTo>
                  <a:cubicBezTo>
                    <a:pt x="59" y="15"/>
                    <a:pt x="53" y="15"/>
                    <a:pt x="48" y="15"/>
                  </a:cubicBezTo>
                  <a:cubicBezTo>
                    <a:pt x="43" y="15"/>
                    <a:pt x="38" y="15"/>
                    <a:pt x="38" y="15"/>
                  </a:cubicBezTo>
                  <a:cubicBezTo>
                    <a:pt x="38" y="15"/>
                    <a:pt x="36" y="15"/>
                    <a:pt x="33" y="15"/>
                  </a:cubicBezTo>
                  <a:cubicBezTo>
                    <a:pt x="29" y="15"/>
                    <a:pt x="21" y="15"/>
                    <a:pt x="15" y="16"/>
                  </a:cubicBezTo>
                  <a:cubicBezTo>
                    <a:pt x="15" y="13"/>
                    <a:pt x="17" y="8"/>
                    <a:pt x="20" y="6"/>
                  </a:cubicBezTo>
                  <a:close/>
                  <a:moveTo>
                    <a:pt x="72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5" y="37"/>
                    <a:pt x="5" y="28"/>
                    <a:pt x="5" y="26"/>
                  </a:cubicBezTo>
                  <a:cubicBezTo>
                    <a:pt x="5" y="25"/>
                    <a:pt x="6" y="23"/>
                    <a:pt x="8" y="21"/>
                  </a:cubicBezTo>
                  <a:cubicBezTo>
                    <a:pt x="10" y="20"/>
                    <a:pt x="17" y="19"/>
                    <a:pt x="33" y="19"/>
                  </a:cubicBezTo>
                  <a:cubicBezTo>
                    <a:pt x="36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43" y="19"/>
                    <a:pt x="48" y="19"/>
                  </a:cubicBezTo>
                  <a:cubicBezTo>
                    <a:pt x="65" y="19"/>
                    <a:pt x="69" y="20"/>
                    <a:pt x="69" y="20"/>
                  </a:cubicBezTo>
                  <a:cubicBezTo>
                    <a:pt x="72" y="22"/>
                    <a:pt x="73" y="25"/>
                    <a:pt x="73" y="26"/>
                  </a:cubicBezTo>
                  <a:cubicBezTo>
                    <a:pt x="73" y="28"/>
                    <a:pt x="73" y="38"/>
                    <a:pt x="72" y="44"/>
                  </a:cubicBezTo>
                  <a:close/>
                </a:path>
              </a:pathLst>
            </a:custGeom>
            <a:solidFill>
              <a:schemeClr val="accent2"/>
            </a:solidFill>
            <a:ln w="19431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1DE776CE-1773-4F1B-AB5B-2A55F8D1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670" y="3834356"/>
              <a:ext cx="34970" cy="13321"/>
            </a:xfrm>
            <a:custGeom>
              <a:avLst/>
              <a:gdLst>
                <a:gd name="T0" fmla="*/ 9 w 11"/>
                <a:gd name="T1" fmla="*/ 0 h 4"/>
                <a:gd name="T2" fmla="*/ 2 w 11"/>
                <a:gd name="T3" fmla="*/ 0 h 4"/>
                <a:gd name="T4" fmla="*/ 0 w 11"/>
                <a:gd name="T5" fmla="*/ 2 h 4"/>
                <a:gd name="T6" fmla="*/ 2 w 11"/>
                <a:gd name="T7" fmla="*/ 4 h 4"/>
                <a:gd name="T8" fmla="*/ 9 w 11"/>
                <a:gd name="T9" fmla="*/ 4 h 4"/>
                <a:gd name="T10" fmla="*/ 11 w 11"/>
                <a:gd name="T11" fmla="*/ 2 h 4"/>
                <a:gd name="T12" fmla="*/ 9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 w="19431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79B2A61-434A-42F0-8F0B-83FF9F0F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537" y="3834356"/>
              <a:ext cx="34970" cy="13321"/>
            </a:xfrm>
            <a:custGeom>
              <a:avLst/>
              <a:gdLst>
                <a:gd name="T0" fmla="*/ 9 w 11"/>
                <a:gd name="T1" fmla="*/ 0 h 4"/>
                <a:gd name="T2" fmla="*/ 2 w 11"/>
                <a:gd name="T3" fmla="*/ 0 h 4"/>
                <a:gd name="T4" fmla="*/ 0 w 11"/>
                <a:gd name="T5" fmla="*/ 2 h 4"/>
                <a:gd name="T6" fmla="*/ 2 w 11"/>
                <a:gd name="T7" fmla="*/ 4 h 4"/>
                <a:gd name="T8" fmla="*/ 9 w 11"/>
                <a:gd name="T9" fmla="*/ 4 h 4"/>
                <a:gd name="T10" fmla="*/ 11 w 11"/>
                <a:gd name="T11" fmla="*/ 2 h 4"/>
                <a:gd name="T12" fmla="*/ 9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 w="19431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reeform 16">
            <a:extLst>
              <a:ext uri="{FF2B5EF4-FFF2-40B4-BE49-F238E27FC236}">
                <a16:creationId xmlns:a16="http://schemas.microsoft.com/office/drawing/2014/main" id="{5D9553CA-481B-4D94-B5E1-27A69ABA8825}"/>
              </a:ext>
            </a:extLst>
          </p:cNvPr>
          <p:cNvSpPr>
            <a:spLocks noEditPoints="1"/>
          </p:cNvSpPr>
          <p:nvPr/>
        </p:nvSpPr>
        <p:spPr bwMode="auto">
          <a:xfrm>
            <a:off x="7966534" y="3802715"/>
            <a:ext cx="741024" cy="850929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8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8 w 235"/>
              <a:gd name="T23" fmla="*/ 17 h 269"/>
              <a:gd name="T24" fmla="*/ 176 w 235"/>
              <a:gd name="T25" fmla="*/ 75 h 269"/>
              <a:gd name="T26" fmla="*/ 118 w 235"/>
              <a:gd name="T27" fmla="*/ 134 h 269"/>
              <a:gd name="T28" fmla="*/ 59 w 235"/>
              <a:gd name="T29" fmla="*/ 75 h 269"/>
              <a:gd name="T30" fmla="*/ 17 w 235"/>
              <a:gd name="T31" fmla="*/ 252 h 269"/>
              <a:gd name="T32" fmla="*/ 118 w 235"/>
              <a:gd name="T33" fmla="*/ 159 h 269"/>
              <a:gd name="T34" fmla="*/ 218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8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9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7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5" y="17"/>
                  <a:pt x="118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8" y="134"/>
                </a:cubicBezTo>
                <a:cubicBezTo>
                  <a:pt x="85" y="134"/>
                  <a:pt x="59" y="108"/>
                  <a:pt x="59" y="75"/>
                </a:cubicBezTo>
                <a:close/>
                <a:moveTo>
                  <a:pt x="17" y="252"/>
                </a:moveTo>
                <a:cubicBezTo>
                  <a:pt x="22" y="200"/>
                  <a:pt x="65" y="159"/>
                  <a:pt x="118" y="159"/>
                </a:cubicBezTo>
                <a:cubicBezTo>
                  <a:pt x="170" y="159"/>
                  <a:pt x="214" y="200"/>
                  <a:pt x="218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A52AF0BF-B63A-4703-BC31-7B31073BA0E2}"/>
              </a:ext>
            </a:extLst>
          </p:cNvPr>
          <p:cNvGrpSpPr/>
          <p:nvPr/>
        </p:nvGrpSpPr>
        <p:grpSpPr>
          <a:xfrm>
            <a:off x="8632622" y="3749429"/>
            <a:ext cx="249783" cy="246454"/>
            <a:chOff x="8632622" y="3749429"/>
            <a:chExt cx="249783" cy="246454"/>
          </a:xfrm>
        </p:grpSpPr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B2AB2DD7-B2CD-4201-85E7-4DE2E296D7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7435" y="3822699"/>
              <a:ext cx="34970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2B4EF0E1-5D3B-45DD-B7A4-0AEEF118F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7435" y="3917617"/>
              <a:ext cx="34970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E16DAB4B-451E-4D22-AE86-75D7AF9B43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7435" y="3865995"/>
              <a:ext cx="34970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150BAEA9-6ECE-4113-81FD-2176D0CBE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2475" y="3749429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01CBAFF1-7CAB-402F-9FDA-D7097B147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7557" y="3749429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67209151-36AF-4F57-8F25-582CDDDD37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5849" y="3749429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0657CDB4-BA1F-4356-B8BB-AB83A1D49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5849" y="3960913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417C9FFD-390F-43D8-988E-8E333AFAA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2475" y="3960913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26A6215E-6FB6-4CCC-A84A-C5DC002EF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7557" y="3960913"/>
              <a:ext cx="0" cy="3497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B7045942-A297-4127-AA05-DD82A4CEA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622" y="3822699"/>
              <a:ext cx="38301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38022EC6-36DF-4A1A-9F15-5AFD3F526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622" y="3869325"/>
              <a:ext cx="38301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EA16DAD8-0F85-4642-B664-2CF9050C57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2622" y="3917617"/>
              <a:ext cx="38301" cy="0"/>
            </a:xfrm>
            <a:prstGeom prst="line">
              <a:avLst/>
            </a:prstGeom>
            <a:noFill/>
            <a:ln w="35329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A630AE1D-29B0-4A26-B750-4FF755915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0931" y="3774407"/>
              <a:ext cx="193165" cy="196496"/>
            </a:xfrm>
            <a:custGeom>
              <a:avLst/>
              <a:gdLst>
                <a:gd name="T0" fmla="*/ 50 w 61"/>
                <a:gd name="T1" fmla="*/ 11 h 62"/>
                <a:gd name="T2" fmla="*/ 50 w 61"/>
                <a:gd name="T3" fmla="*/ 51 h 62"/>
                <a:gd name="T4" fmla="*/ 10 w 61"/>
                <a:gd name="T5" fmla="*/ 51 h 62"/>
                <a:gd name="T6" fmla="*/ 10 w 61"/>
                <a:gd name="T7" fmla="*/ 11 h 62"/>
                <a:gd name="T8" fmla="*/ 50 w 61"/>
                <a:gd name="T9" fmla="*/ 11 h 62"/>
                <a:gd name="T10" fmla="*/ 53 w 61"/>
                <a:gd name="T11" fmla="*/ 0 h 62"/>
                <a:gd name="T12" fmla="*/ 8 w 61"/>
                <a:gd name="T13" fmla="*/ 0 h 62"/>
                <a:gd name="T14" fmla="*/ 0 w 61"/>
                <a:gd name="T15" fmla="*/ 8 h 62"/>
                <a:gd name="T16" fmla="*/ 0 w 61"/>
                <a:gd name="T17" fmla="*/ 54 h 62"/>
                <a:gd name="T18" fmla="*/ 8 w 61"/>
                <a:gd name="T19" fmla="*/ 62 h 62"/>
                <a:gd name="T20" fmla="*/ 53 w 61"/>
                <a:gd name="T21" fmla="*/ 62 h 62"/>
                <a:gd name="T22" fmla="*/ 61 w 61"/>
                <a:gd name="T23" fmla="*/ 54 h 62"/>
                <a:gd name="T24" fmla="*/ 61 w 61"/>
                <a:gd name="T25" fmla="*/ 8 h 62"/>
                <a:gd name="T26" fmla="*/ 53 w 61"/>
                <a:gd name="T2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2">
                  <a:moveTo>
                    <a:pt x="50" y="11"/>
                  </a:moveTo>
                  <a:cubicBezTo>
                    <a:pt x="50" y="51"/>
                    <a:pt x="50" y="51"/>
                    <a:pt x="5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50" y="11"/>
                    <a:pt x="50" y="11"/>
                    <a:pt x="50" y="11"/>
                  </a:cubicBezTo>
                  <a:moveTo>
                    <a:pt x="5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8"/>
                    <a:pt x="3" y="62"/>
                    <a:pt x="8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8" y="62"/>
                    <a:pt x="61" y="58"/>
                    <a:pt x="61" y="5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4"/>
                    <a:pt x="58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reeform 30">
            <a:extLst>
              <a:ext uri="{FF2B5EF4-FFF2-40B4-BE49-F238E27FC236}">
                <a16:creationId xmlns:a16="http://schemas.microsoft.com/office/drawing/2014/main" id="{E8E9E0AA-C1F1-4892-BDC7-D6F50AD652DF}"/>
              </a:ext>
            </a:extLst>
          </p:cNvPr>
          <p:cNvSpPr>
            <a:spLocks/>
          </p:cNvSpPr>
          <p:nvPr/>
        </p:nvSpPr>
        <p:spPr bwMode="auto">
          <a:xfrm>
            <a:off x="358138" y="2329576"/>
            <a:ext cx="3813356" cy="479584"/>
          </a:xfrm>
          <a:custGeom>
            <a:avLst/>
            <a:gdLst>
              <a:gd name="T0" fmla="*/ 5 w 1208"/>
              <a:gd name="T1" fmla="*/ 152 h 152"/>
              <a:gd name="T2" fmla="*/ 1 w 1208"/>
              <a:gd name="T3" fmla="*/ 150 h 152"/>
              <a:gd name="T4" fmla="*/ 3 w 1208"/>
              <a:gd name="T5" fmla="*/ 145 h 152"/>
              <a:gd name="T6" fmla="*/ 598 w 1208"/>
              <a:gd name="T7" fmla="*/ 14 h 152"/>
              <a:gd name="T8" fmla="*/ 1205 w 1208"/>
              <a:gd name="T9" fmla="*/ 73 h 152"/>
              <a:gd name="T10" fmla="*/ 1207 w 1208"/>
              <a:gd name="T11" fmla="*/ 78 h 152"/>
              <a:gd name="T12" fmla="*/ 1202 w 1208"/>
              <a:gd name="T13" fmla="*/ 81 h 152"/>
              <a:gd name="T14" fmla="*/ 599 w 1208"/>
              <a:gd name="T15" fmla="*/ 22 h 152"/>
              <a:gd name="T16" fmla="*/ 7 w 1208"/>
              <a:gd name="T17" fmla="*/ 152 h 152"/>
              <a:gd name="T18" fmla="*/ 5 w 1208"/>
              <a:gd name="T1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08" h="152">
                <a:moveTo>
                  <a:pt x="5" y="152"/>
                </a:moveTo>
                <a:cubicBezTo>
                  <a:pt x="4" y="152"/>
                  <a:pt x="2" y="152"/>
                  <a:pt x="1" y="150"/>
                </a:cubicBezTo>
                <a:cubicBezTo>
                  <a:pt x="0" y="148"/>
                  <a:pt x="1" y="146"/>
                  <a:pt x="3" y="145"/>
                </a:cubicBezTo>
                <a:cubicBezTo>
                  <a:pt x="143" y="76"/>
                  <a:pt x="360" y="28"/>
                  <a:pt x="598" y="14"/>
                </a:cubicBezTo>
                <a:cubicBezTo>
                  <a:pt x="837" y="0"/>
                  <a:pt x="1058" y="21"/>
                  <a:pt x="1205" y="73"/>
                </a:cubicBezTo>
                <a:cubicBezTo>
                  <a:pt x="1207" y="74"/>
                  <a:pt x="1208" y="76"/>
                  <a:pt x="1207" y="78"/>
                </a:cubicBezTo>
                <a:cubicBezTo>
                  <a:pt x="1206" y="81"/>
                  <a:pt x="1204" y="82"/>
                  <a:pt x="1202" y="81"/>
                </a:cubicBezTo>
                <a:cubicBezTo>
                  <a:pt x="1056" y="29"/>
                  <a:pt x="836" y="8"/>
                  <a:pt x="599" y="22"/>
                </a:cubicBezTo>
                <a:cubicBezTo>
                  <a:pt x="361" y="36"/>
                  <a:pt x="145" y="83"/>
                  <a:pt x="7" y="152"/>
                </a:cubicBezTo>
                <a:cubicBezTo>
                  <a:pt x="6" y="152"/>
                  <a:pt x="6" y="152"/>
                  <a:pt x="5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0A71D439-D51E-4AAE-9441-648258F8B75F}"/>
              </a:ext>
            </a:extLst>
          </p:cNvPr>
          <p:cNvSpPr>
            <a:spLocks/>
          </p:cNvSpPr>
          <p:nvPr/>
        </p:nvSpPr>
        <p:spPr bwMode="auto">
          <a:xfrm>
            <a:off x="4213126" y="2104770"/>
            <a:ext cx="3810026" cy="482915"/>
          </a:xfrm>
          <a:custGeom>
            <a:avLst/>
            <a:gdLst>
              <a:gd name="T0" fmla="*/ 5 w 1207"/>
              <a:gd name="T1" fmla="*/ 153 h 153"/>
              <a:gd name="T2" fmla="*/ 1 w 1207"/>
              <a:gd name="T3" fmla="*/ 151 h 153"/>
              <a:gd name="T4" fmla="*/ 3 w 1207"/>
              <a:gd name="T5" fmla="*/ 145 h 153"/>
              <a:gd name="T6" fmla="*/ 598 w 1207"/>
              <a:gd name="T7" fmla="*/ 14 h 153"/>
              <a:gd name="T8" fmla="*/ 1204 w 1207"/>
              <a:gd name="T9" fmla="*/ 74 h 153"/>
              <a:gd name="T10" fmla="*/ 1207 w 1207"/>
              <a:gd name="T11" fmla="*/ 79 h 153"/>
              <a:gd name="T12" fmla="*/ 1201 w 1207"/>
              <a:gd name="T13" fmla="*/ 81 h 153"/>
              <a:gd name="T14" fmla="*/ 598 w 1207"/>
              <a:gd name="T15" fmla="*/ 22 h 153"/>
              <a:gd name="T16" fmla="*/ 6 w 1207"/>
              <a:gd name="T17" fmla="*/ 152 h 153"/>
              <a:gd name="T18" fmla="*/ 5 w 1207"/>
              <a:gd name="T19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07" h="153">
                <a:moveTo>
                  <a:pt x="5" y="153"/>
                </a:moveTo>
                <a:cubicBezTo>
                  <a:pt x="3" y="153"/>
                  <a:pt x="2" y="152"/>
                  <a:pt x="1" y="151"/>
                </a:cubicBezTo>
                <a:cubicBezTo>
                  <a:pt x="0" y="149"/>
                  <a:pt x="1" y="146"/>
                  <a:pt x="3" y="145"/>
                </a:cubicBezTo>
                <a:cubicBezTo>
                  <a:pt x="142" y="76"/>
                  <a:pt x="359" y="28"/>
                  <a:pt x="598" y="14"/>
                </a:cubicBezTo>
                <a:cubicBezTo>
                  <a:pt x="836" y="0"/>
                  <a:pt x="1057" y="22"/>
                  <a:pt x="1204" y="74"/>
                </a:cubicBezTo>
                <a:cubicBezTo>
                  <a:pt x="1206" y="74"/>
                  <a:pt x="1207" y="77"/>
                  <a:pt x="1207" y="79"/>
                </a:cubicBezTo>
                <a:cubicBezTo>
                  <a:pt x="1206" y="81"/>
                  <a:pt x="1203" y="82"/>
                  <a:pt x="1201" y="81"/>
                </a:cubicBezTo>
                <a:cubicBezTo>
                  <a:pt x="1056" y="30"/>
                  <a:pt x="836" y="8"/>
                  <a:pt x="598" y="22"/>
                </a:cubicBezTo>
                <a:cubicBezTo>
                  <a:pt x="361" y="36"/>
                  <a:pt x="145" y="84"/>
                  <a:pt x="6" y="152"/>
                </a:cubicBezTo>
                <a:cubicBezTo>
                  <a:pt x="6" y="153"/>
                  <a:pt x="5" y="153"/>
                  <a:pt x="5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9CEBF9DC-44CE-4D24-BEAB-D6883CBAEF49}"/>
              </a:ext>
            </a:extLst>
          </p:cNvPr>
          <p:cNvSpPr>
            <a:spLocks/>
          </p:cNvSpPr>
          <p:nvPr/>
        </p:nvSpPr>
        <p:spPr bwMode="auto">
          <a:xfrm>
            <a:off x="8068112" y="1879966"/>
            <a:ext cx="3810026" cy="482915"/>
          </a:xfrm>
          <a:custGeom>
            <a:avLst/>
            <a:gdLst>
              <a:gd name="T0" fmla="*/ 4 w 1207"/>
              <a:gd name="T1" fmla="*/ 153 h 153"/>
              <a:gd name="T2" fmla="*/ 0 w 1207"/>
              <a:gd name="T3" fmla="*/ 151 h 153"/>
              <a:gd name="T4" fmla="*/ 2 w 1207"/>
              <a:gd name="T5" fmla="*/ 145 h 153"/>
              <a:gd name="T6" fmla="*/ 597 w 1207"/>
              <a:gd name="T7" fmla="*/ 14 h 153"/>
              <a:gd name="T8" fmla="*/ 1204 w 1207"/>
              <a:gd name="T9" fmla="*/ 74 h 153"/>
              <a:gd name="T10" fmla="*/ 1206 w 1207"/>
              <a:gd name="T11" fmla="*/ 79 h 153"/>
              <a:gd name="T12" fmla="*/ 1201 w 1207"/>
              <a:gd name="T13" fmla="*/ 82 h 153"/>
              <a:gd name="T14" fmla="*/ 598 w 1207"/>
              <a:gd name="T15" fmla="*/ 22 h 153"/>
              <a:gd name="T16" fmla="*/ 6 w 1207"/>
              <a:gd name="T17" fmla="*/ 153 h 153"/>
              <a:gd name="T18" fmla="*/ 4 w 1207"/>
              <a:gd name="T19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07" h="153">
                <a:moveTo>
                  <a:pt x="4" y="153"/>
                </a:moveTo>
                <a:cubicBezTo>
                  <a:pt x="3" y="153"/>
                  <a:pt x="1" y="152"/>
                  <a:pt x="0" y="151"/>
                </a:cubicBezTo>
                <a:cubicBezTo>
                  <a:pt x="0" y="149"/>
                  <a:pt x="0" y="146"/>
                  <a:pt x="2" y="145"/>
                </a:cubicBezTo>
                <a:cubicBezTo>
                  <a:pt x="142" y="76"/>
                  <a:pt x="359" y="29"/>
                  <a:pt x="597" y="14"/>
                </a:cubicBezTo>
                <a:cubicBezTo>
                  <a:pt x="836" y="0"/>
                  <a:pt x="1057" y="22"/>
                  <a:pt x="1204" y="74"/>
                </a:cubicBezTo>
                <a:cubicBezTo>
                  <a:pt x="1206" y="75"/>
                  <a:pt x="1207" y="77"/>
                  <a:pt x="1206" y="79"/>
                </a:cubicBezTo>
                <a:cubicBezTo>
                  <a:pt x="1205" y="81"/>
                  <a:pt x="1203" y="82"/>
                  <a:pt x="1201" y="82"/>
                </a:cubicBezTo>
                <a:cubicBezTo>
                  <a:pt x="1055" y="30"/>
                  <a:pt x="835" y="8"/>
                  <a:pt x="598" y="22"/>
                </a:cubicBezTo>
                <a:cubicBezTo>
                  <a:pt x="360" y="37"/>
                  <a:pt x="144" y="84"/>
                  <a:pt x="6" y="153"/>
                </a:cubicBezTo>
                <a:cubicBezTo>
                  <a:pt x="5" y="153"/>
                  <a:pt x="5" y="153"/>
                  <a:pt x="4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B60716-881A-45F0-9039-964A90C967E3}"/>
              </a:ext>
            </a:extLst>
          </p:cNvPr>
          <p:cNvGrpSpPr/>
          <p:nvPr/>
        </p:nvGrpSpPr>
        <p:grpSpPr>
          <a:xfrm>
            <a:off x="1770245" y="2073131"/>
            <a:ext cx="945846" cy="221475"/>
            <a:chOff x="1627202" y="1885387"/>
            <a:chExt cx="850033" cy="199040"/>
          </a:xfrm>
          <a:solidFill>
            <a:schemeClr val="accent1"/>
          </a:solidFill>
        </p:grpSpPr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6C286337-656D-4DEB-92A2-877528E3A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202" y="1930283"/>
              <a:ext cx="44896" cy="148158"/>
            </a:xfrm>
            <a:custGeom>
              <a:avLst/>
              <a:gdLst>
                <a:gd name="T0" fmla="*/ 11 w 30"/>
                <a:gd name="T1" fmla="*/ 99 h 99"/>
                <a:gd name="T2" fmla="*/ 0 w 30"/>
                <a:gd name="T3" fmla="*/ 2 h 99"/>
                <a:gd name="T4" fmla="*/ 19 w 30"/>
                <a:gd name="T5" fmla="*/ 0 h 99"/>
                <a:gd name="T6" fmla="*/ 30 w 30"/>
                <a:gd name="T7" fmla="*/ 97 h 99"/>
                <a:gd name="T8" fmla="*/ 11 w 3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99">
                  <a:moveTo>
                    <a:pt x="11" y="99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30" y="97"/>
                  </a:lnTo>
                  <a:lnTo>
                    <a:pt x="11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43ACE6CD-4637-47E3-A04B-880FA99D8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561" y="1955724"/>
              <a:ext cx="104758" cy="116730"/>
            </a:xfrm>
            <a:custGeom>
              <a:avLst/>
              <a:gdLst>
                <a:gd name="T0" fmla="*/ 37 w 37"/>
                <a:gd name="T1" fmla="*/ 37 h 41"/>
                <a:gd name="T2" fmla="*/ 28 w 37"/>
                <a:gd name="T3" fmla="*/ 38 h 41"/>
                <a:gd name="T4" fmla="*/ 26 w 37"/>
                <a:gd name="T5" fmla="*/ 19 h 41"/>
                <a:gd name="T6" fmla="*/ 24 w 37"/>
                <a:gd name="T7" fmla="*/ 11 h 41"/>
                <a:gd name="T8" fmla="*/ 22 w 37"/>
                <a:gd name="T9" fmla="*/ 9 h 41"/>
                <a:gd name="T10" fmla="*/ 18 w 37"/>
                <a:gd name="T11" fmla="*/ 8 h 41"/>
                <a:gd name="T12" fmla="*/ 14 w 37"/>
                <a:gd name="T13" fmla="*/ 10 h 41"/>
                <a:gd name="T14" fmla="*/ 11 w 37"/>
                <a:gd name="T15" fmla="*/ 14 h 41"/>
                <a:gd name="T16" fmla="*/ 12 w 37"/>
                <a:gd name="T17" fmla="*/ 23 h 41"/>
                <a:gd name="T18" fmla="*/ 13 w 37"/>
                <a:gd name="T19" fmla="*/ 40 h 41"/>
                <a:gd name="T20" fmla="*/ 4 w 37"/>
                <a:gd name="T21" fmla="*/ 41 h 41"/>
                <a:gd name="T22" fmla="*/ 0 w 37"/>
                <a:gd name="T23" fmla="*/ 3 h 41"/>
                <a:gd name="T24" fmla="*/ 9 w 37"/>
                <a:gd name="T25" fmla="*/ 2 h 41"/>
                <a:gd name="T26" fmla="*/ 9 w 37"/>
                <a:gd name="T27" fmla="*/ 8 h 41"/>
                <a:gd name="T28" fmla="*/ 21 w 37"/>
                <a:gd name="T29" fmla="*/ 0 h 41"/>
                <a:gd name="T30" fmla="*/ 27 w 37"/>
                <a:gd name="T31" fmla="*/ 1 h 41"/>
                <a:gd name="T32" fmla="*/ 31 w 37"/>
                <a:gd name="T33" fmla="*/ 3 h 41"/>
                <a:gd name="T34" fmla="*/ 34 w 37"/>
                <a:gd name="T35" fmla="*/ 7 h 41"/>
                <a:gd name="T36" fmla="*/ 35 w 37"/>
                <a:gd name="T37" fmla="*/ 14 h 41"/>
                <a:gd name="T38" fmla="*/ 37 w 37"/>
                <a:gd name="T39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1">
                  <a:moveTo>
                    <a:pt x="37" y="37"/>
                  </a:moveTo>
                  <a:cubicBezTo>
                    <a:pt x="28" y="38"/>
                    <a:pt x="28" y="38"/>
                    <a:pt x="28" y="3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5"/>
                    <a:pt x="25" y="13"/>
                    <a:pt x="24" y="11"/>
                  </a:cubicBezTo>
                  <a:cubicBezTo>
                    <a:pt x="24" y="10"/>
                    <a:pt x="23" y="9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7" y="8"/>
                    <a:pt x="15" y="9"/>
                    <a:pt x="14" y="10"/>
                  </a:cubicBezTo>
                  <a:cubicBezTo>
                    <a:pt x="13" y="11"/>
                    <a:pt x="12" y="13"/>
                    <a:pt x="11" y="14"/>
                  </a:cubicBezTo>
                  <a:cubicBezTo>
                    <a:pt x="11" y="16"/>
                    <a:pt x="11" y="19"/>
                    <a:pt x="12" y="23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1"/>
                    <a:pt x="21" y="0"/>
                  </a:cubicBezTo>
                  <a:cubicBezTo>
                    <a:pt x="23" y="0"/>
                    <a:pt x="25" y="0"/>
                    <a:pt x="27" y="1"/>
                  </a:cubicBezTo>
                  <a:cubicBezTo>
                    <a:pt x="29" y="1"/>
                    <a:pt x="30" y="2"/>
                    <a:pt x="31" y="3"/>
                  </a:cubicBezTo>
                  <a:cubicBezTo>
                    <a:pt x="32" y="5"/>
                    <a:pt x="33" y="6"/>
                    <a:pt x="34" y="7"/>
                  </a:cubicBezTo>
                  <a:cubicBezTo>
                    <a:pt x="34" y="9"/>
                    <a:pt x="35" y="11"/>
                    <a:pt x="35" y="14"/>
                  </a:cubicBezTo>
                  <a:lnTo>
                    <a:pt x="3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1BF68D1-F4C9-4C69-A5FE-34ED9752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297" y="1913821"/>
              <a:ext cx="71834" cy="145165"/>
            </a:xfrm>
            <a:custGeom>
              <a:avLst/>
              <a:gdLst>
                <a:gd name="T0" fmla="*/ 21 w 25"/>
                <a:gd name="T1" fmla="*/ 12 h 51"/>
                <a:gd name="T2" fmla="*/ 22 w 25"/>
                <a:gd name="T3" fmla="*/ 20 h 51"/>
                <a:gd name="T4" fmla="*/ 15 w 25"/>
                <a:gd name="T5" fmla="*/ 21 h 51"/>
                <a:gd name="T6" fmla="*/ 16 w 25"/>
                <a:gd name="T7" fmla="*/ 36 h 51"/>
                <a:gd name="T8" fmla="*/ 17 w 25"/>
                <a:gd name="T9" fmla="*/ 41 h 51"/>
                <a:gd name="T10" fmla="*/ 18 w 25"/>
                <a:gd name="T11" fmla="*/ 42 h 51"/>
                <a:gd name="T12" fmla="*/ 20 w 25"/>
                <a:gd name="T13" fmla="*/ 43 h 51"/>
                <a:gd name="T14" fmla="*/ 23 w 25"/>
                <a:gd name="T15" fmla="*/ 41 h 51"/>
                <a:gd name="T16" fmla="*/ 25 w 25"/>
                <a:gd name="T17" fmla="*/ 49 h 51"/>
                <a:gd name="T18" fmla="*/ 17 w 25"/>
                <a:gd name="T19" fmla="*/ 51 h 51"/>
                <a:gd name="T20" fmla="*/ 12 w 25"/>
                <a:gd name="T21" fmla="*/ 51 h 51"/>
                <a:gd name="T22" fmla="*/ 9 w 25"/>
                <a:gd name="T23" fmla="*/ 49 h 51"/>
                <a:gd name="T24" fmla="*/ 7 w 25"/>
                <a:gd name="T25" fmla="*/ 45 h 51"/>
                <a:gd name="T26" fmla="*/ 6 w 25"/>
                <a:gd name="T27" fmla="*/ 38 h 51"/>
                <a:gd name="T28" fmla="*/ 5 w 25"/>
                <a:gd name="T29" fmla="*/ 22 h 51"/>
                <a:gd name="T30" fmla="*/ 0 w 25"/>
                <a:gd name="T31" fmla="*/ 22 h 51"/>
                <a:gd name="T32" fmla="*/ 0 w 25"/>
                <a:gd name="T33" fmla="*/ 14 h 51"/>
                <a:gd name="T34" fmla="*/ 4 w 25"/>
                <a:gd name="T35" fmla="*/ 14 h 51"/>
                <a:gd name="T36" fmla="*/ 4 w 25"/>
                <a:gd name="T37" fmla="*/ 6 h 51"/>
                <a:gd name="T38" fmla="*/ 13 w 25"/>
                <a:gd name="T39" fmla="*/ 0 h 51"/>
                <a:gd name="T40" fmla="*/ 14 w 25"/>
                <a:gd name="T41" fmla="*/ 13 h 51"/>
                <a:gd name="T42" fmla="*/ 21 w 25"/>
                <a:gd name="T4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51">
                  <a:moveTo>
                    <a:pt x="21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9"/>
                    <a:pt x="17" y="41"/>
                    <a:pt x="17" y="41"/>
                  </a:cubicBezTo>
                  <a:cubicBezTo>
                    <a:pt x="17" y="42"/>
                    <a:pt x="17" y="42"/>
                    <a:pt x="18" y="42"/>
                  </a:cubicBezTo>
                  <a:cubicBezTo>
                    <a:pt x="18" y="43"/>
                    <a:pt x="19" y="43"/>
                    <a:pt x="20" y="43"/>
                  </a:cubicBezTo>
                  <a:cubicBezTo>
                    <a:pt x="21" y="42"/>
                    <a:pt x="22" y="42"/>
                    <a:pt x="23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3" y="50"/>
                    <a:pt x="20" y="51"/>
                    <a:pt x="17" y="51"/>
                  </a:cubicBezTo>
                  <a:cubicBezTo>
                    <a:pt x="16" y="51"/>
                    <a:pt x="14" y="51"/>
                    <a:pt x="12" y="51"/>
                  </a:cubicBezTo>
                  <a:cubicBezTo>
                    <a:pt x="11" y="50"/>
                    <a:pt x="10" y="49"/>
                    <a:pt x="9" y="49"/>
                  </a:cubicBezTo>
                  <a:cubicBezTo>
                    <a:pt x="8" y="48"/>
                    <a:pt x="8" y="46"/>
                    <a:pt x="7" y="45"/>
                  </a:cubicBezTo>
                  <a:cubicBezTo>
                    <a:pt x="7" y="44"/>
                    <a:pt x="7" y="41"/>
                    <a:pt x="6" y="38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2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E9A934C2-9AC7-49E9-A586-448382A6D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5627" y="1939262"/>
              <a:ext cx="103262" cy="113737"/>
            </a:xfrm>
            <a:custGeom>
              <a:avLst/>
              <a:gdLst>
                <a:gd name="T0" fmla="*/ 26 w 36"/>
                <a:gd name="T1" fmla="*/ 26 h 40"/>
                <a:gd name="T2" fmla="*/ 35 w 36"/>
                <a:gd name="T3" fmla="*/ 27 h 40"/>
                <a:gd name="T4" fmla="*/ 30 w 36"/>
                <a:gd name="T5" fmla="*/ 36 h 40"/>
                <a:gd name="T6" fmla="*/ 20 w 36"/>
                <a:gd name="T7" fmla="*/ 40 h 40"/>
                <a:gd name="T8" fmla="*/ 5 w 36"/>
                <a:gd name="T9" fmla="*/ 34 h 40"/>
                <a:gd name="T10" fmla="*/ 1 w 36"/>
                <a:gd name="T11" fmla="*/ 22 h 40"/>
                <a:gd name="T12" fmla="*/ 4 w 36"/>
                <a:gd name="T13" fmla="*/ 7 h 40"/>
                <a:gd name="T14" fmla="*/ 16 w 36"/>
                <a:gd name="T15" fmla="*/ 1 h 40"/>
                <a:gd name="T16" fmla="*/ 30 w 36"/>
                <a:gd name="T17" fmla="*/ 5 h 40"/>
                <a:gd name="T18" fmla="*/ 36 w 36"/>
                <a:gd name="T19" fmla="*/ 22 h 40"/>
                <a:gd name="T20" fmla="*/ 11 w 36"/>
                <a:gd name="T21" fmla="*/ 24 h 40"/>
                <a:gd name="T22" fmla="*/ 14 w 36"/>
                <a:gd name="T23" fmla="*/ 30 h 40"/>
                <a:gd name="T24" fmla="*/ 20 w 36"/>
                <a:gd name="T25" fmla="*/ 32 h 40"/>
                <a:gd name="T26" fmla="*/ 23 w 36"/>
                <a:gd name="T27" fmla="*/ 31 h 40"/>
                <a:gd name="T28" fmla="*/ 26 w 36"/>
                <a:gd name="T29" fmla="*/ 26 h 40"/>
                <a:gd name="T30" fmla="*/ 25 w 36"/>
                <a:gd name="T31" fmla="*/ 16 h 40"/>
                <a:gd name="T32" fmla="*/ 23 w 36"/>
                <a:gd name="T33" fmla="*/ 10 h 40"/>
                <a:gd name="T34" fmla="*/ 17 w 36"/>
                <a:gd name="T35" fmla="*/ 8 h 40"/>
                <a:gd name="T36" fmla="*/ 12 w 36"/>
                <a:gd name="T37" fmla="*/ 11 h 40"/>
                <a:gd name="T38" fmla="*/ 11 w 36"/>
                <a:gd name="T39" fmla="*/ 18 h 40"/>
                <a:gd name="T40" fmla="*/ 25 w 36"/>
                <a:gd name="T4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0">
                  <a:moveTo>
                    <a:pt x="26" y="26"/>
                  </a:moveTo>
                  <a:cubicBezTo>
                    <a:pt x="35" y="27"/>
                    <a:pt x="35" y="27"/>
                    <a:pt x="35" y="27"/>
                  </a:cubicBezTo>
                  <a:cubicBezTo>
                    <a:pt x="34" y="31"/>
                    <a:pt x="33" y="34"/>
                    <a:pt x="30" y="36"/>
                  </a:cubicBezTo>
                  <a:cubicBezTo>
                    <a:pt x="28" y="38"/>
                    <a:pt x="24" y="39"/>
                    <a:pt x="20" y="40"/>
                  </a:cubicBezTo>
                  <a:cubicBezTo>
                    <a:pt x="14" y="40"/>
                    <a:pt x="9" y="38"/>
                    <a:pt x="5" y="34"/>
                  </a:cubicBezTo>
                  <a:cubicBezTo>
                    <a:pt x="3" y="31"/>
                    <a:pt x="1" y="27"/>
                    <a:pt x="1" y="22"/>
                  </a:cubicBezTo>
                  <a:cubicBezTo>
                    <a:pt x="0" y="16"/>
                    <a:pt x="1" y="11"/>
                    <a:pt x="4" y="7"/>
                  </a:cubicBezTo>
                  <a:cubicBezTo>
                    <a:pt x="7" y="3"/>
                    <a:pt x="11" y="1"/>
                    <a:pt x="16" y="1"/>
                  </a:cubicBezTo>
                  <a:cubicBezTo>
                    <a:pt x="22" y="0"/>
                    <a:pt x="26" y="2"/>
                    <a:pt x="30" y="5"/>
                  </a:cubicBezTo>
                  <a:cubicBezTo>
                    <a:pt x="33" y="9"/>
                    <a:pt x="35" y="14"/>
                    <a:pt x="36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7"/>
                    <a:pt x="12" y="29"/>
                    <a:pt x="14" y="30"/>
                  </a:cubicBezTo>
                  <a:cubicBezTo>
                    <a:pt x="15" y="32"/>
                    <a:pt x="17" y="32"/>
                    <a:pt x="20" y="32"/>
                  </a:cubicBezTo>
                  <a:cubicBezTo>
                    <a:pt x="21" y="32"/>
                    <a:pt x="22" y="32"/>
                    <a:pt x="23" y="31"/>
                  </a:cubicBezTo>
                  <a:cubicBezTo>
                    <a:pt x="24" y="30"/>
                    <a:pt x="25" y="28"/>
                    <a:pt x="26" y="26"/>
                  </a:cubicBezTo>
                  <a:close/>
                  <a:moveTo>
                    <a:pt x="25" y="16"/>
                  </a:moveTo>
                  <a:cubicBezTo>
                    <a:pt x="25" y="14"/>
                    <a:pt x="24" y="11"/>
                    <a:pt x="23" y="10"/>
                  </a:cubicBezTo>
                  <a:cubicBezTo>
                    <a:pt x="21" y="9"/>
                    <a:pt x="19" y="8"/>
                    <a:pt x="17" y="8"/>
                  </a:cubicBezTo>
                  <a:cubicBezTo>
                    <a:pt x="15" y="8"/>
                    <a:pt x="13" y="9"/>
                    <a:pt x="12" y="11"/>
                  </a:cubicBezTo>
                  <a:cubicBezTo>
                    <a:pt x="11" y="13"/>
                    <a:pt x="10" y="15"/>
                    <a:pt x="11" y="18"/>
                  </a:cubicBezTo>
                  <a:lnTo>
                    <a:pt x="2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5459316A-7032-4356-B589-0FD24B4DD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2357" y="1933276"/>
              <a:ext cx="107751" cy="151151"/>
            </a:xfrm>
            <a:custGeom>
              <a:avLst/>
              <a:gdLst>
                <a:gd name="T0" fmla="*/ 3 w 38"/>
                <a:gd name="T1" fmla="*/ 41 h 53"/>
                <a:gd name="T2" fmla="*/ 14 w 38"/>
                <a:gd name="T3" fmla="*/ 42 h 53"/>
                <a:gd name="T4" fmla="*/ 16 w 38"/>
                <a:gd name="T5" fmla="*/ 45 h 53"/>
                <a:gd name="T6" fmla="*/ 20 w 38"/>
                <a:gd name="T7" fmla="*/ 46 h 53"/>
                <a:gd name="T8" fmla="*/ 26 w 38"/>
                <a:gd name="T9" fmla="*/ 44 h 53"/>
                <a:gd name="T10" fmla="*/ 28 w 38"/>
                <a:gd name="T11" fmla="*/ 41 h 53"/>
                <a:gd name="T12" fmla="*/ 28 w 38"/>
                <a:gd name="T13" fmla="*/ 37 h 53"/>
                <a:gd name="T14" fmla="*/ 28 w 38"/>
                <a:gd name="T15" fmla="*/ 31 h 53"/>
                <a:gd name="T16" fmla="*/ 17 w 38"/>
                <a:gd name="T17" fmla="*/ 38 h 53"/>
                <a:gd name="T18" fmla="*/ 5 w 38"/>
                <a:gd name="T19" fmla="*/ 33 h 53"/>
                <a:gd name="T20" fmla="*/ 0 w 38"/>
                <a:gd name="T21" fmla="*/ 20 h 53"/>
                <a:gd name="T22" fmla="*/ 4 w 38"/>
                <a:gd name="T23" fmla="*/ 6 h 53"/>
                <a:gd name="T24" fmla="*/ 15 w 38"/>
                <a:gd name="T25" fmla="*/ 0 h 53"/>
                <a:gd name="T26" fmla="*/ 27 w 38"/>
                <a:gd name="T27" fmla="*/ 5 h 53"/>
                <a:gd name="T28" fmla="*/ 26 w 38"/>
                <a:gd name="T29" fmla="*/ 0 h 53"/>
                <a:gd name="T30" fmla="*/ 36 w 38"/>
                <a:gd name="T31" fmla="*/ 0 h 53"/>
                <a:gd name="T32" fmla="*/ 38 w 38"/>
                <a:gd name="T33" fmla="*/ 33 h 53"/>
                <a:gd name="T34" fmla="*/ 37 w 38"/>
                <a:gd name="T35" fmla="*/ 43 h 53"/>
                <a:gd name="T36" fmla="*/ 34 w 38"/>
                <a:gd name="T37" fmla="*/ 48 h 53"/>
                <a:gd name="T38" fmla="*/ 29 w 38"/>
                <a:gd name="T39" fmla="*/ 51 h 53"/>
                <a:gd name="T40" fmla="*/ 21 w 38"/>
                <a:gd name="T41" fmla="*/ 53 h 53"/>
                <a:gd name="T42" fmla="*/ 7 w 38"/>
                <a:gd name="T43" fmla="*/ 51 h 53"/>
                <a:gd name="T44" fmla="*/ 3 w 38"/>
                <a:gd name="T45" fmla="*/ 43 h 53"/>
                <a:gd name="T46" fmla="*/ 3 w 38"/>
                <a:gd name="T47" fmla="*/ 41 h 53"/>
                <a:gd name="T48" fmla="*/ 10 w 38"/>
                <a:gd name="T49" fmla="*/ 19 h 53"/>
                <a:gd name="T50" fmla="*/ 13 w 38"/>
                <a:gd name="T51" fmla="*/ 28 h 53"/>
                <a:gd name="T52" fmla="*/ 19 w 38"/>
                <a:gd name="T53" fmla="*/ 30 h 53"/>
                <a:gd name="T54" fmla="*/ 25 w 38"/>
                <a:gd name="T55" fmla="*/ 27 h 53"/>
                <a:gd name="T56" fmla="*/ 27 w 38"/>
                <a:gd name="T57" fmla="*/ 18 h 53"/>
                <a:gd name="T58" fmla="*/ 24 w 38"/>
                <a:gd name="T59" fmla="*/ 10 h 53"/>
                <a:gd name="T60" fmla="*/ 18 w 38"/>
                <a:gd name="T61" fmla="*/ 7 h 53"/>
                <a:gd name="T62" fmla="*/ 12 w 38"/>
                <a:gd name="T63" fmla="*/ 11 h 53"/>
                <a:gd name="T64" fmla="*/ 10 w 38"/>
                <a:gd name="T65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53">
                  <a:moveTo>
                    <a:pt x="3" y="41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15" y="43"/>
                    <a:pt x="15" y="44"/>
                    <a:pt x="16" y="45"/>
                  </a:cubicBezTo>
                  <a:cubicBezTo>
                    <a:pt x="17" y="45"/>
                    <a:pt x="18" y="46"/>
                    <a:pt x="20" y="46"/>
                  </a:cubicBezTo>
                  <a:cubicBezTo>
                    <a:pt x="23" y="45"/>
                    <a:pt x="25" y="45"/>
                    <a:pt x="26" y="44"/>
                  </a:cubicBezTo>
                  <a:cubicBezTo>
                    <a:pt x="27" y="43"/>
                    <a:pt x="27" y="43"/>
                    <a:pt x="28" y="41"/>
                  </a:cubicBezTo>
                  <a:cubicBezTo>
                    <a:pt x="28" y="41"/>
                    <a:pt x="28" y="39"/>
                    <a:pt x="28" y="37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5" y="36"/>
                    <a:pt x="21" y="38"/>
                    <a:pt x="17" y="38"/>
                  </a:cubicBezTo>
                  <a:cubicBezTo>
                    <a:pt x="12" y="38"/>
                    <a:pt x="8" y="37"/>
                    <a:pt x="5" y="33"/>
                  </a:cubicBezTo>
                  <a:cubicBezTo>
                    <a:pt x="2" y="29"/>
                    <a:pt x="1" y="25"/>
                    <a:pt x="0" y="20"/>
                  </a:cubicBezTo>
                  <a:cubicBezTo>
                    <a:pt x="0" y="14"/>
                    <a:pt x="1" y="9"/>
                    <a:pt x="4" y="6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19" y="0"/>
                    <a:pt x="23" y="2"/>
                    <a:pt x="27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7"/>
                    <a:pt x="38" y="41"/>
                    <a:pt x="37" y="43"/>
                  </a:cubicBezTo>
                  <a:cubicBezTo>
                    <a:pt x="37" y="45"/>
                    <a:pt x="36" y="47"/>
                    <a:pt x="34" y="48"/>
                  </a:cubicBezTo>
                  <a:cubicBezTo>
                    <a:pt x="33" y="50"/>
                    <a:pt x="31" y="51"/>
                    <a:pt x="29" y="51"/>
                  </a:cubicBezTo>
                  <a:cubicBezTo>
                    <a:pt x="27" y="52"/>
                    <a:pt x="24" y="53"/>
                    <a:pt x="21" y="53"/>
                  </a:cubicBezTo>
                  <a:cubicBezTo>
                    <a:pt x="15" y="53"/>
                    <a:pt x="10" y="53"/>
                    <a:pt x="7" y="51"/>
                  </a:cubicBezTo>
                  <a:cubicBezTo>
                    <a:pt x="5" y="49"/>
                    <a:pt x="3" y="46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lose/>
                  <a:moveTo>
                    <a:pt x="10" y="19"/>
                  </a:moveTo>
                  <a:cubicBezTo>
                    <a:pt x="11" y="23"/>
                    <a:pt x="12" y="26"/>
                    <a:pt x="13" y="28"/>
                  </a:cubicBezTo>
                  <a:cubicBezTo>
                    <a:pt x="15" y="29"/>
                    <a:pt x="17" y="30"/>
                    <a:pt x="19" y="30"/>
                  </a:cubicBezTo>
                  <a:cubicBezTo>
                    <a:pt x="21" y="30"/>
                    <a:pt x="23" y="29"/>
                    <a:pt x="25" y="27"/>
                  </a:cubicBezTo>
                  <a:cubicBezTo>
                    <a:pt x="27" y="25"/>
                    <a:pt x="27" y="22"/>
                    <a:pt x="27" y="18"/>
                  </a:cubicBezTo>
                  <a:cubicBezTo>
                    <a:pt x="27" y="14"/>
                    <a:pt x="26" y="12"/>
                    <a:pt x="24" y="10"/>
                  </a:cubicBezTo>
                  <a:cubicBezTo>
                    <a:pt x="22" y="8"/>
                    <a:pt x="20" y="7"/>
                    <a:pt x="18" y="7"/>
                  </a:cubicBezTo>
                  <a:cubicBezTo>
                    <a:pt x="15" y="8"/>
                    <a:pt x="14" y="9"/>
                    <a:pt x="12" y="11"/>
                  </a:cubicBezTo>
                  <a:cubicBezTo>
                    <a:pt x="11" y="12"/>
                    <a:pt x="10" y="15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778F75CD-11A1-4ADE-A931-8522BEB8B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563" y="1924297"/>
              <a:ext cx="68841" cy="110744"/>
            </a:xfrm>
            <a:custGeom>
              <a:avLst/>
              <a:gdLst>
                <a:gd name="T0" fmla="*/ 12 w 24"/>
                <a:gd name="T1" fmla="*/ 39 h 39"/>
                <a:gd name="T2" fmla="*/ 2 w 24"/>
                <a:gd name="T3" fmla="*/ 39 h 39"/>
                <a:gd name="T4" fmla="*/ 0 w 24"/>
                <a:gd name="T5" fmla="*/ 2 h 39"/>
                <a:gd name="T6" fmla="*/ 9 w 24"/>
                <a:gd name="T7" fmla="*/ 2 h 39"/>
                <a:gd name="T8" fmla="*/ 10 w 24"/>
                <a:gd name="T9" fmla="*/ 7 h 39"/>
                <a:gd name="T10" fmla="*/ 14 w 24"/>
                <a:gd name="T11" fmla="*/ 2 h 39"/>
                <a:gd name="T12" fmla="*/ 18 w 24"/>
                <a:gd name="T13" fmla="*/ 0 h 39"/>
                <a:gd name="T14" fmla="*/ 24 w 24"/>
                <a:gd name="T15" fmla="*/ 2 h 39"/>
                <a:gd name="T16" fmla="*/ 22 w 24"/>
                <a:gd name="T17" fmla="*/ 11 h 39"/>
                <a:gd name="T18" fmla="*/ 17 w 24"/>
                <a:gd name="T19" fmla="*/ 9 h 39"/>
                <a:gd name="T20" fmla="*/ 14 w 24"/>
                <a:gd name="T21" fmla="*/ 11 h 39"/>
                <a:gd name="T22" fmla="*/ 12 w 24"/>
                <a:gd name="T23" fmla="*/ 15 h 39"/>
                <a:gd name="T24" fmla="*/ 11 w 24"/>
                <a:gd name="T25" fmla="*/ 27 h 39"/>
                <a:gd name="T26" fmla="*/ 12 w 24"/>
                <a:gd name="T2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9">
                  <a:moveTo>
                    <a:pt x="12" y="39"/>
                  </a:moveTo>
                  <a:cubicBezTo>
                    <a:pt x="2" y="39"/>
                    <a:pt x="2" y="39"/>
                    <a:pt x="2" y="3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4"/>
                    <a:pt x="12" y="3"/>
                    <a:pt x="14" y="2"/>
                  </a:cubicBezTo>
                  <a:cubicBezTo>
                    <a:pt x="15" y="1"/>
                    <a:pt x="16" y="1"/>
                    <a:pt x="18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0"/>
                    <a:pt x="19" y="9"/>
                    <a:pt x="17" y="9"/>
                  </a:cubicBezTo>
                  <a:cubicBezTo>
                    <a:pt x="16" y="9"/>
                    <a:pt x="15" y="10"/>
                    <a:pt x="14" y="11"/>
                  </a:cubicBezTo>
                  <a:cubicBezTo>
                    <a:pt x="13" y="12"/>
                    <a:pt x="12" y="13"/>
                    <a:pt x="12" y="15"/>
                  </a:cubicBezTo>
                  <a:cubicBezTo>
                    <a:pt x="11" y="17"/>
                    <a:pt x="11" y="21"/>
                    <a:pt x="11" y="27"/>
                  </a:cubicBezTo>
                  <a:lnTo>
                    <a:pt x="1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A6211C70-8DD3-4D75-97A1-BE595CC31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7383" y="1921304"/>
              <a:ext cx="101764" cy="113737"/>
            </a:xfrm>
            <a:custGeom>
              <a:avLst/>
              <a:gdLst>
                <a:gd name="T0" fmla="*/ 10 w 36"/>
                <a:gd name="T1" fmla="*/ 13 h 40"/>
                <a:gd name="T2" fmla="*/ 1 w 36"/>
                <a:gd name="T3" fmla="*/ 12 h 40"/>
                <a:gd name="T4" fmla="*/ 6 w 36"/>
                <a:gd name="T5" fmla="*/ 4 h 40"/>
                <a:gd name="T6" fmla="*/ 17 w 36"/>
                <a:gd name="T7" fmla="*/ 1 h 40"/>
                <a:gd name="T8" fmla="*/ 26 w 36"/>
                <a:gd name="T9" fmla="*/ 2 h 40"/>
                <a:gd name="T10" fmla="*/ 31 w 36"/>
                <a:gd name="T11" fmla="*/ 6 h 40"/>
                <a:gd name="T12" fmla="*/ 33 w 36"/>
                <a:gd name="T13" fmla="*/ 14 h 40"/>
                <a:gd name="T14" fmla="*/ 33 w 36"/>
                <a:gd name="T15" fmla="*/ 26 h 40"/>
                <a:gd name="T16" fmla="*/ 34 w 36"/>
                <a:gd name="T17" fmla="*/ 33 h 40"/>
                <a:gd name="T18" fmla="*/ 36 w 36"/>
                <a:gd name="T19" fmla="*/ 38 h 40"/>
                <a:gd name="T20" fmla="*/ 26 w 36"/>
                <a:gd name="T21" fmla="*/ 38 h 40"/>
                <a:gd name="T22" fmla="*/ 25 w 36"/>
                <a:gd name="T23" fmla="*/ 36 h 40"/>
                <a:gd name="T24" fmla="*/ 24 w 36"/>
                <a:gd name="T25" fmla="*/ 34 h 40"/>
                <a:gd name="T26" fmla="*/ 19 w 36"/>
                <a:gd name="T27" fmla="*/ 38 h 40"/>
                <a:gd name="T28" fmla="*/ 13 w 36"/>
                <a:gd name="T29" fmla="*/ 40 h 40"/>
                <a:gd name="T30" fmla="*/ 4 w 36"/>
                <a:gd name="T31" fmla="*/ 37 h 40"/>
                <a:gd name="T32" fmla="*/ 0 w 36"/>
                <a:gd name="T33" fmla="*/ 29 h 40"/>
                <a:gd name="T34" fmla="*/ 2 w 36"/>
                <a:gd name="T35" fmla="*/ 23 h 40"/>
                <a:gd name="T36" fmla="*/ 6 w 36"/>
                <a:gd name="T37" fmla="*/ 19 h 40"/>
                <a:gd name="T38" fmla="*/ 13 w 36"/>
                <a:gd name="T39" fmla="*/ 17 h 40"/>
                <a:gd name="T40" fmla="*/ 23 w 36"/>
                <a:gd name="T41" fmla="*/ 14 h 40"/>
                <a:gd name="T42" fmla="*/ 23 w 36"/>
                <a:gd name="T43" fmla="*/ 13 h 40"/>
                <a:gd name="T44" fmla="*/ 21 w 36"/>
                <a:gd name="T45" fmla="*/ 9 h 40"/>
                <a:gd name="T46" fmla="*/ 16 w 36"/>
                <a:gd name="T47" fmla="*/ 8 h 40"/>
                <a:gd name="T48" fmla="*/ 12 w 36"/>
                <a:gd name="T49" fmla="*/ 9 h 40"/>
                <a:gd name="T50" fmla="*/ 10 w 36"/>
                <a:gd name="T51" fmla="*/ 13 h 40"/>
                <a:gd name="T52" fmla="*/ 23 w 36"/>
                <a:gd name="T53" fmla="*/ 21 h 40"/>
                <a:gd name="T54" fmla="*/ 17 w 36"/>
                <a:gd name="T55" fmla="*/ 22 h 40"/>
                <a:gd name="T56" fmla="*/ 12 w 36"/>
                <a:gd name="T57" fmla="*/ 24 h 40"/>
                <a:gd name="T58" fmla="*/ 10 w 36"/>
                <a:gd name="T59" fmla="*/ 28 h 40"/>
                <a:gd name="T60" fmla="*/ 12 w 36"/>
                <a:gd name="T61" fmla="*/ 31 h 40"/>
                <a:gd name="T62" fmla="*/ 16 w 36"/>
                <a:gd name="T63" fmla="*/ 33 h 40"/>
                <a:gd name="T64" fmla="*/ 21 w 36"/>
                <a:gd name="T65" fmla="*/ 31 h 40"/>
                <a:gd name="T66" fmla="*/ 23 w 36"/>
                <a:gd name="T67" fmla="*/ 27 h 40"/>
                <a:gd name="T68" fmla="*/ 23 w 36"/>
                <a:gd name="T69" fmla="*/ 23 h 40"/>
                <a:gd name="T70" fmla="*/ 23 w 36"/>
                <a:gd name="T71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" h="40">
                  <a:moveTo>
                    <a:pt x="10" y="13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2" y="8"/>
                    <a:pt x="3" y="5"/>
                    <a:pt x="6" y="4"/>
                  </a:cubicBezTo>
                  <a:cubicBezTo>
                    <a:pt x="8" y="2"/>
                    <a:pt x="12" y="1"/>
                    <a:pt x="17" y="1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1" y="6"/>
                  </a:cubicBezTo>
                  <a:cubicBezTo>
                    <a:pt x="32" y="7"/>
                    <a:pt x="33" y="10"/>
                    <a:pt x="33" y="14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9"/>
                    <a:pt x="33" y="32"/>
                    <a:pt x="34" y="33"/>
                  </a:cubicBezTo>
                  <a:cubicBezTo>
                    <a:pt x="34" y="35"/>
                    <a:pt x="35" y="36"/>
                    <a:pt x="3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5" y="37"/>
                    <a:pt x="25" y="36"/>
                  </a:cubicBezTo>
                  <a:cubicBezTo>
                    <a:pt x="25" y="35"/>
                    <a:pt x="24" y="35"/>
                    <a:pt x="24" y="34"/>
                  </a:cubicBezTo>
                  <a:cubicBezTo>
                    <a:pt x="23" y="36"/>
                    <a:pt x="21" y="37"/>
                    <a:pt x="19" y="38"/>
                  </a:cubicBezTo>
                  <a:cubicBezTo>
                    <a:pt x="17" y="39"/>
                    <a:pt x="15" y="40"/>
                    <a:pt x="13" y="40"/>
                  </a:cubicBezTo>
                  <a:cubicBezTo>
                    <a:pt x="9" y="40"/>
                    <a:pt x="6" y="39"/>
                    <a:pt x="4" y="37"/>
                  </a:cubicBezTo>
                  <a:cubicBezTo>
                    <a:pt x="2" y="35"/>
                    <a:pt x="0" y="32"/>
                    <a:pt x="0" y="29"/>
                  </a:cubicBezTo>
                  <a:cubicBezTo>
                    <a:pt x="0" y="27"/>
                    <a:pt x="1" y="25"/>
                    <a:pt x="2" y="23"/>
                  </a:cubicBezTo>
                  <a:cubicBezTo>
                    <a:pt x="3" y="22"/>
                    <a:pt x="4" y="20"/>
                    <a:pt x="6" y="19"/>
                  </a:cubicBezTo>
                  <a:cubicBezTo>
                    <a:pt x="7" y="19"/>
                    <a:pt x="10" y="18"/>
                    <a:pt x="13" y="17"/>
                  </a:cubicBezTo>
                  <a:cubicBezTo>
                    <a:pt x="18" y="16"/>
                    <a:pt x="21" y="15"/>
                    <a:pt x="23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2" y="10"/>
                    <a:pt x="21" y="9"/>
                  </a:cubicBezTo>
                  <a:cubicBezTo>
                    <a:pt x="20" y="8"/>
                    <a:pt x="19" y="8"/>
                    <a:pt x="16" y="8"/>
                  </a:cubicBezTo>
                  <a:cubicBezTo>
                    <a:pt x="14" y="8"/>
                    <a:pt x="13" y="9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lose/>
                  <a:moveTo>
                    <a:pt x="23" y="21"/>
                  </a:moveTo>
                  <a:cubicBezTo>
                    <a:pt x="22" y="21"/>
                    <a:pt x="20" y="22"/>
                    <a:pt x="17" y="22"/>
                  </a:cubicBezTo>
                  <a:cubicBezTo>
                    <a:pt x="15" y="23"/>
                    <a:pt x="13" y="24"/>
                    <a:pt x="12" y="24"/>
                  </a:cubicBezTo>
                  <a:cubicBezTo>
                    <a:pt x="11" y="25"/>
                    <a:pt x="10" y="26"/>
                    <a:pt x="10" y="28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2"/>
                    <a:pt x="14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3" y="29"/>
                    <a:pt x="23" y="27"/>
                  </a:cubicBezTo>
                  <a:cubicBezTo>
                    <a:pt x="23" y="27"/>
                    <a:pt x="23" y="25"/>
                    <a:pt x="23" y="23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D423A90D-338D-49DC-9304-F8F1767F6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134" y="1885387"/>
              <a:ext cx="64352" cy="146661"/>
            </a:xfrm>
            <a:custGeom>
              <a:avLst/>
              <a:gdLst>
                <a:gd name="T0" fmla="*/ 21 w 23"/>
                <a:gd name="T1" fmla="*/ 13 h 52"/>
                <a:gd name="T2" fmla="*/ 22 w 23"/>
                <a:gd name="T3" fmla="*/ 21 h 52"/>
                <a:gd name="T4" fmla="*/ 15 w 23"/>
                <a:gd name="T5" fmla="*/ 21 h 52"/>
                <a:gd name="T6" fmla="*/ 15 w 23"/>
                <a:gd name="T7" fmla="*/ 36 h 52"/>
                <a:gd name="T8" fmla="*/ 15 w 23"/>
                <a:gd name="T9" fmla="*/ 42 h 52"/>
                <a:gd name="T10" fmla="*/ 16 w 23"/>
                <a:gd name="T11" fmla="*/ 43 h 52"/>
                <a:gd name="T12" fmla="*/ 18 w 23"/>
                <a:gd name="T13" fmla="*/ 43 h 52"/>
                <a:gd name="T14" fmla="*/ 22 w 23"/>
                <a:gd name="T15" fmla="*/ 42 h 52"/>
                <a:gd name="T16" fmla="*/ 23 w 23"/>
                <a:gd name="T17" fmla="*/ 50 h 52"/>
                <a:gd name="T18" fmla="*/ 15 w 23"/>
                <a:gd name="T19" fmla="*/ 52 h 52"/>
                <a:gd name="T20" fmla="*/ 10 w 23"/>
                <a:gd name="T21" fmla="*/ 51 h 52"/>
                <a:gd name="T22" fmla="*/ 7 w 23"/>
                <a:gd name="T23" fmla="*/ 49 h 52"/>
                <a:gd name="T24" fmla="*/ 6 w 23"/>
                <a:gd name="T25" fmla="*/ 45 h 52"/>
                <a:gd name="T26" fmla="*/ 5 w 23"/>
                <a:gd name="T27" fmla="*/ 38 h 52"/>
                <a:gd name="T28" fmla="*/ 5 w 23"/>
                <a:gd name="T29" fmla="*/ 22 h 52"/>
                <a:gd name="T30" fmla="*/ 0 w 23"/>
                <a:gd name="T31" fmla="*/ 22 h 52"/>
                <a:gd name="T32" fmla="*/ 0 w 23"/>
                <a:gd name="T33" fmla="*/ 14 h 52"/>
                <a:gd name="T34" fmla="*/ 5 w 23"/>
                <a:gd name="T35" fmla="*/ 14 h 52"/>
                <a:gd name="T36" fmla="*/ 5 w 23"/>
                <a:gd name="T37" fmla="*/ 6 h 52"/>
                <a:gd name="T38" fmla="*/ 14 w 23"/>
                <a:gd name="T39" fmla="*/ 0 h 52"/>
                <a:gd name="T40" fmla="*/ 15 w 23"/>
                <a:gd name="T41" fmla="*/ 14 h 52"/>
                <a:gd name="T42" fmla="*/ 21 w 23"/>
                <a:gd name="T43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52">
                  <a:moveTo>
                    <a:pt x="21" y="13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1"/>
                    <a:pt x="15" y="42"/>
                  </a:cubicBezTo>
                  <a:cubicBezTo>
                    <a:pt x="16" y="42"/>
                    <a:pt x="16" y="43"/>
                    <a:pt x="16" y="43"/>
                  </a:cubicBezTo>
                  <a:cubicBezTo>
                    <a:pt x="17" y="43"/>
                    <a:pt x="17" y="44"/>
                    <a:pt x="18" y="43"/>
                  </a:cubicBezTo>
                  <a:cubicBezTo>
                    <a:pt x="19" y="43"/>
                    <a:pt x="20" y="43"/>
                    <a:pt x="22" y="42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1" y="51"/>
                    <a:pt x="18" y="52"/>
                    <a:pt x="15" y="52"/>
                  </a:cubicBezTo>
                  <a:cubicBezTo>
                    <a:pt x="13" y="52"/>
                    <a:pt x="12" y="51"/>
                    <a:pt x="10" y="51"/>
                  </a:cubicBezTo>
                  <a:cubicBezTo>
                    <a:pt x="9" y="50"/>
                    <a:pt x="8" y="50"/>
                    <a:pt x="7" y="49"/>
                  </a:cubicBezTo>
                  <a:cubicBezTo>
                    <a:pt x="6" y="48"/>
                    <a:pt x="6" y="46"/>
                    <a:pt x="6" y="45"/>
                  </a:cubicBezTo>
                  <a:cubicBezTo>
                    <a:pt x="5" y="44"/>
                    <a:pt x="5" y="41"/>
                    <a:pt x="5" y="38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21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7733913C-7F47-4BB6-957E-5CAFCCCAC7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8464" y="1919807"/>
              <a:ext cx="98771" cy="110744"/>
            </a:xfrm>
            <a:custGeom>
              <a:avLst/>
              <a:gdLst>
                <a:gd name="T0" fmla="*/ 24 w 35"/>
                <a:gd name="T1" fmla="*/ 27 h 39"/>
                <a:gd name="T2" fmla="*/ 34 w 35"/>
                <a:gd name="T3" fmla="*/ 28 h 39"/>
                <a:gd name="T4" fmla="*/ 28 w 35"/>
                <a:gd name="T5" fmla="*/ 37 h 39"/>
                <a:gd name="T6" fmla="*/ 18 w 35"/>
                <a:gd name="T7" fmla="*/ 39 h 39"/>
                <a:gd name="T8" fmla="*/ 4 w 35"/>
                <a:gd name="T9" fmla="*/ 33 h 39"/>
                <a:gd name="T10" fmla="*/ 0 w 35"/>
                <a:gd name="T11" fmla="*/ 20 h 39"/>
                <a:gd name="T12" fmla="*/ 5 w 35"/>
                <a:gd name="T13" fmla="*/ 6 h 39"/>
                <a:gd name="T14" fmla="*/ 17 w 35"/>
                <a:gd name="T15" fmla="*/ 0 h 39"/>
                <a:gd name="T16" fmla="*/ 30 w 35"/>
                <a:gd name="T17" fmla="*/ 6 h 39"/>
                <a:gd name="T18" fmla="*/ 35 w 35"/>
                <a:gd name="T19" fmla="*/ 23 h 39"/>
                <a:gd name="T20" fmla="*/ 10 w 35"/>
                <a:gd name="T21" fmla="*/ 23 h 39"/>
                <a:gd name="T22" fmla="*/ 12 w 35"/>
                <a:gd name="T23" fmla="*/ 30 h 39"/>
                <a:gd name="T24" fmla="*/ 18 w 35"/>
                <a:gd name="T25" fmla="*/ 32 h 39"/>
                <a:gd name="T26" fmla="*/ 22 w 35"/>
                <a:gd name="T27" fmla="*/ 31 h 39"/>
                <a:gd name="T28" fmla="*/ 24 w 35"/>
                <a:gd name="T29" fmla="*/ 27 h 39"/>
                <a:gd name="T30" fmla="*/ 25 w 35"/>
                <a:gd name="T31" fmla="*/ 17 h 39"/>
                <a:gd name="T32" fmla="*/ 23 w 35"/>
                <a:gd name="T33" fmla="*/ 10 h 39"/>
                <a:gd name="T34" fmla="*/ 18 w 35"/>
                <a:gd name="T35" fmla="*/ 8 h 39"/>
                <a:gd name="T36" fmla="*/ 12 w 35"/>
                <a:gd name="T37" fmla="*/ 10 h 39"/>
                <a:gd name="T38" fmla="*/ 10 w 35"/>
                <a:gd name="T39" fmla="*/ 17 h 39"/>
                <a:gd name="T40" fmla="*/ 25 w 35"/>
                <a:gd name="T41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9">
                  <a:moveTo>
                    <a:pt x="24" y="27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3" y="32"/>
                    <a:pt x="31" y="35"/>
                    <a:pt x="28" y="37"/>
                  </a:cubicBezTo>
                  <a:cubicBezTo>
                    <a:pt x="26" y="38"/>
                    <a:pt x="22" y="39"/>
                    <a:pt x="18" y="39"/>
                  </a:cubicBezTo>
                  <a:cubicBezTo>
                    <a:pt x="12" y="39"/>
                    <a:pt x="7" y="37"/>
                    <a:pt x="4" y="33"/>
                  </a:cubicBezTo>
                  <a:cubicBezTo>
                    <a:pt x="1" y="30"/>
                    <a:pt x="0" y="25"/>
                    <a:pt x="0" y="20"/>
                  </a:cubicBez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3" y="0"/>
                    <a:pt x="27" y="2"/>
                    <a:pt x="30" y="6"/>
                  </a:cubicBezTo>
                  <a:cubicBezTo>
                    <a:pt x="33" y="10"/>
                    <a:pt x="35" y="15"/>
                    <a:pt x="35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6"/>
                    <a:pt x="11" y="28"/>
                    <a:pt x="12" y="30"/>
                  </a:cubicBezTo>
                  <a:cubicBezTo>
                    <a:pt x="14" y="31"/>
                    <a:pt x="16" y="32"/>
                    <a:pt x="18" y="32"/>
                  </a:cubicBezTo>
                  <a:cubicBezTo>
                    <a:pt x="20" y="32"/>
                    <a:pt x="21" y="32"/>
                    <a:pt x="22" y="31"/>
                  </a:cubicBezTo>
                  <a:cubicBezTo>
                    <a:pt x="23" y="30"/>
                    <a:pt x="24" y="29"/>
                    <a:pt x="24" y="27"/>
                  </a:cubicBezTo>
                  <a:close/>
                  <a:moveTo>
                    <a:pt x="25" y="17"/>
                  </a:moveTo>
                  <a:cubicBezTo>
                    <a:pt x="25" y="14"/>
                    <a:pt x="24" y="12"/>
                    <a:pt x="23" y="10"/>
                  </a:cubicBezTo>
                  <a:cubicBezTo>
                    <a:pt x="21" y="9"/>
                    <a:pt x="20" y="8"/>
                    <a:pt x="18" y="8"/>
                  </a:cubicBezTo>
                  <a:cubicBezTo>
                    <a:pt x="15" y="8"/>
                    <a:pt x="14" y="9"/>
                    <a:pt x="12" y="10"/>
                  </a:cubicBezTo>
                  <a:cubicBezTo>
                    <a:pt x="11" y="12"/>
                    <a:pt x="10" y="14"/>
                    <a:pt x="10" y="17"/>
                  </a:cubicBezTo>
                  <a:lnTo>
                    <a:pt x="2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39E57BFC-812A-4859-8D44-A73E1C74186A}"/>
              </a:ext>
            </a:extLst>
          </p:cNvPr>
          <p:cNvGrpSpPr/>
          <p:nvPr/>
        </p:nvGrpSpPr>
        <p:grpSpPr>
          <a:xfrm>
            <a:off x="5520324" y="1848326"/>
            <a:ext cx="1152334" cy="228136"/>
            <a:chOff x="4997403" y="1683354"/>
            <a:chExt cx="1035604" cy="205026"/>
          </a:xfrm>
          <a:solidFill>
            <a:schemeClr val="accent1"/>
          </a:solidFill>
        </p:grpSpPr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DE350FBF-927B-4AB8-BF45-FD9A472907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7403" y="1734236"/>
              <a:ext cx="118227" cy="154144"/>
            </a:xfrm>
            <a:custGeom>
              <a:avLst/>
              <a:gdLst>
                <a:gd name="T0" fmla="*/ 7 w 42"/>
                <a:gd name="T1" fmla="*/ 54 h 54"/>
                <a:gd name="T2" fmla="*/ 0 w 42"/>
                <a:gd name="T3" fmla="*/ 3 h 54"/>
                <a:gd name="T4" fmla="*/ 17 w 42"/>
                <a:gd name="T5" fmla="*/ 1 h 54"/>
                <a:gd name="T6" fmla="*/ 29 w 42"/>
                <a:gd name="T7" fmla="*/ 0 h 54"/>
                <a:gd name="T8" fmla="*/ 37 w 42"/>
                <a:gd name="T9" fmla="*/ 4 h 54"/>
                <a:gd name="T10" fmla="*/ 41 w 42"/>
                <a:gd name="T11" fmla="*/ 14 h 54"/>
                <a:gd name="T12" fmla="*/ 41 w 42"/>
                <a:gd name="T13" fmla="*/ 22 h 54"/>
                <a:gd name="T14" fmla="*/ 37 w 42"/>
                <a:gd name="T15" fmla="*/ 28 h 54"/>
                <a:gd name="T16" fmla="*/ 32 w 42"/>
                <a:gd name="T17" fmla="*/ 31 h 54"/>
                <a:gd name="T18" fmla="*/ 21 w 42"/>
                <a:gd name="T19" fmla="*/ 33 h 54"/>
                <a:gd name="T20" fmla="*/ 15 w 42"/>
                <a:gd name="T21" fmla="*/ 34 h 54"/>
                <a:gd name="T22" fmla="*/ 17 w 42"/>
                <a:gd name="T23" fmla="*/ 53 h 54"/>
                <a:gd name="T24" fmla="*/ 7 w 42"/>
                <a:gd name="T25" fmla="*/ 54 h 54"/>
                <a:gd name="T26" fmla="*/ 12 w 42"/>
                <a:gd name="T27" fmla="*/ 11 h 54"/>
                <a:gd name="T28" fmla="*/ 14 w 42"/>
                <a:gd name="T29" fmla="*/ 25 h 54"/>
                <a:gd name="T30" fmla="*/ 19 w 42"/>
                <a:gd name="T31" fmla="*/ 24 h 54"/>
                <a:gd name="T32" fmla="*/ 27 w 42"/>
                <a:gd name="T33" fmla="*/ 22 h 54"/>
                <a:gd name="T34" fmla="*/ 30 w 42"/>
                <a:gd name="T35" fmla="*/ 20 h 54"/>
                <a:gd name="T36" fmla="*/ 31 w 42"/>
                <a:gd name="T37" fmla="*/ 15 h 54"/>
                <a:gd name="T38" fmla="*/ 29 w 42"/>
                <a:gd name="T39" fmla="*/ 11 h 54"/>
                <a:gd name="T40" fmla="*/ 24 w 42"/>
                <a:gd name="T41" fmla="*/ 9 h 54"/>
                <a:gd name="T42" fmla="*/ 17 w 42"/>
                <a:gd name="T43" fmla="*/ 10 h 54"/>
                <a:gd name="T44" fmla="*/ 12 w 42"/>
                <a:gd name="T4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54">
                  <a:moveTo>
                    <a:pt x="7" y="5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3" y="0"/>
                    <a:pt x="27" y="0"/>
                    <a:pt x="29" y="0"/>
                  </a:cubicBezTo>
                  <a:cubicBezTo>
                    <a:pt x="32" y="1"/>
                    <a:pt x="35" y="2"/>
                    <a:pt x="37" y="4"/>
                  </a:cubicBezTo>
                  <a:cubicBezTo>
                    <a:pt x="39" y="7"/>
                    <a:pt x="41" y="10"/>
                    <a:pt x="41" y="14"/>
                  </a:cubicBezTo>
                  <a:cubicBezTo>
                    <a:pt x="42" y="17"/>
                    <a:pt x="42" y="20"/>
                    <a:pt x="41" y="22"/>
                  </a:cubicBezTo>
                  <a:cubicBezTo>
                    <a:pt x="40" y="24"/>
                    <a:pt x="39" y="26"/>
                    <a:pt x="37" y="28"/>
                  </a:cubicBezTo>
                  <a:cubicBezTo>
                    <a:pt x="35" y="29"/>
                    <a:pt x="34" y="30"/>
                    <a:pt x="32" y="31"/>
                  </a:cubicBezTo>
                  <a:cubicBezTo>
                    <a:pt x="30" y="32"/>
                    <a:pt x="26" y="32"/>
                    <a:pt x="21" y="33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53"/>
                    <a:pt x="17" y="53"/>
                    <a:pt x="17" y="53"/>
                  </a:cubicBezTo>
                  <a:lnTo>
                    <a:pt x="7" y="54"/>
                  </a:lnTo>
                  <a:close/>
                  <a:moveTo>
                    <a:pt x="12" y="11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3" y="24"/>
                    <a:pt x="26" y="23"/>
                    <a:pt x="27" y="22"/>
                  </a:cubicBezTo>
                  <a:cubicBezTo>
                    <a:pt x="29" y="22"/>
                    <a:pt x="29" y="21"/>
                    <a:pt x="30" y="20"/>
                  </a:cubicBezTo>
                  <a:cubicBezTo>
                    <a:pt x="31" y="18"/>
                    <a:pt x="31" y="17"/>
                    <a:pt x="31" y="15"/>
                  </a:cubicBezTo>
                  <a:cubicBezTo>
                    <a:pt x="31" y="14"/>
                    <a:pt x="30" y="12"/>
                    <a:pt x="29" y="11"/>
                  </a:cubicBezTo>
                  <a:cubicBezTo>
                    <a:pt x="27" y="10"/>
                    <a:pt x="26" y="9"/>
                    <a:pt x="24" y="9"/>
                  </a:cubicBezTo>
                  <a:cubicBezTo>
                    <a:pt x="23" y="9"/>
                    <a:pt x="20" y="9"/>
                    <a:pt x="17" y="10"/>
                  </a:cubicBezTo>
                  <a:lnTo>
                    <a:pt x="12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B0EEA947-A709-4068-AFAF-DE1D8B619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9574" y="1756685"/>
              <a:ext cx="101764" cy="116730"/>
            </a:xfrm>
            <a:custGeom>
              <a:avLst/>
              <a:gdLst>
                <a:gd name="T0" fmla="*/ 9 w 36"/>
                <a:gd name="T1" fmla="*/ 14 h 41"/>
                <a:gd name="T2" fmla="*/ 0 w 36"/>
                <a:gd name="T3" fmla="*/ 13 h 41"/>
                <a:gd name="T4" fmla="*/ 4 w 36"/>
                <a:gd name="T5" fmla="*/ 5 h 41"/>
                <a:gd name="T6" fmla="*/ 15 w 36"/>
                <a:gd name="T7" fmla="*/ 1 h 41"/>
                <a:gd name="T8" fmla="*/ 25 w 36"/>
                <a:gd name="T9" fmla="*/ 1 h 41"/>
                <a:gd name="T10" fmla="*/ 29 w 36"/>
                <a:gd name="T11" fmla="*/ 5 h 41"/>
                <a:gd name="T12" fmla="*/ 32 w 36"/>
                <a:gd name="T13" fmla="*/ 13 h 41"/>
                <a:gd name="T14" fmla="*/ 33 w 36"/>
                <a:gd name="T15" fmla="*/ 25 h 41"/>
                <a:gd name="T16" fmla="*/ 34 w 36"/>
                <a:gd name="T17" fmla="*/ 32 h 41"/>
                <a:gd name="T18" fmla="*/ 36 w 36"/>
                <a:gd name="T19" fmla="*/ 37 h 41"/>
                <a:gd name="T20" fmla="*/ 27 w 36"/>
                <a:gd name="T21" fmla="*/ 38 h 41"/>
                <a:gd name="T22" fmla="*/ 25 w 36"/>
                <a:gd name="T23" fmla="*/ 35 h 41"/>
                <a:gd name="T24" fmla="*/ 25 w 36"/>
                <a:gd name="T25" fmla="*/ 34 h 41"/>
                <a:gd name="T26" fmla="*/ 20 w 36"/>
                <a:gd name="T27" fmla="*/ 38 h 41"/>
                <a:gd name="T28" fmla="*/ 14 w 36"/>
                <a:gd name="T29" fmla="*/ 40 h 41"/>
                <a:gd name="T30" fmla="*/ 5 w 36"/>
                <a:gd name="T31" fmla="*/ 38 h 41"/>
                <a:gd name="T32" fmla="*/ 0 w 36"/>
                <a:gd name="T33" fmla="*/ 30 h 41"/>
                <a:gd name="T34" fmla="*/ 1 w 36"/>
                <a:gd name="T35" fmla="*/ 25 h 41"/>
                <a:gd name="T36" fmla="*/ 5 w 36"/>
                <a:gd name="T37" fmla="*/ 20 h 41"/>
                <a:gd name="T38" fmla="*/ 13 w 36"/>
                <a:gd name="T39" fmla="*/ 17 h 41"/>
                <a:gd name="T40" fmla="*/ 22 w 36"/>
                <a:gd name="T41" fmla="*/ 14 h 41"/>
                <a:gd name="T42" fmla="*/ 22 w 36"/>
                <a:gd name="T43" fmla="*/ 13 h 41"/>
                <a:gd name="T44" fmla="*/ 20 w 36"/>
                <a:gd name="T45" fmla="*/ 9 h 41"/>
                <a:gd name="T46" fmla="*/ 15 w 36"/>
                <a:gd name="T47" fmla="*/ 8 h 41"/>
                <a:gd name="T48" fmla="*/ 11 w 36"/>
                <a:gd name="T49" fmla="*/ 10 h 41"/>
                <a:gd name="T50" fmla="*/ 9 w 36"/>
                <a:gd name="T51" fmla="*/ 14 h 41"/>
                <a:gd name="T52" fmla="*/ 23 w 36"/>
                <a:gd name="T53" fmla="*/ 20 h 41"/>
                <a:gd name="T54" fmla="*/ 17 w 36"/>
                <a:gd name="T55" fmla="*/ 22 h 41"/>
                <a:gd name="T56" fmla="*/ 12 w 36"/>
                <a:gd name="T57" fmla="*/ 25 h 41"/>
                <a:gd name="T58" fmla="*/ 10 w 36"/>
                <a:gd name="T59" fmla="*/ 28 h 41"/>
                <a:gd name="T60" fmla="*/ 12 w 36"/>
                <a:gd name="T61" fmla="*/ 32 h 41"/>
                <a:gd name="T62" fmla="*/ 16 w 36"/>
                <a:gd name="T63" fmla="*/ 33 h 41"/>
                <a:gd name="T64" fmla="*/ 21 w 36"/>
                <a:gd name="T65" fmla="*/ 31 h 41"/>
                <a:gd name="T66" fmla="*/ 23 w 36"/>
                <a:gd name="T67" fmla="*/ 27 h 41"/>
                <a:gd name="T68" fmla="*/ 23 w 36"/>
                <a:gd name="T69" fmla="*/ 22 h 41"/>
                <a:gd name="T70" fmla="*/ 23 w 36"/>
                <a:gd name="T7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" h="41">
                  <a:moveTo>
                    <a:pt x="9" y="1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2" y="7"/>
                    <a:pt x="4" y="5"/>
                  </a:cubicBezTo>
                  <a:cubicBezTo>
                    <a:pt x="6" y="3"/>
                    <a:pt x="10" y="1"/>
                    <a:pt x="15" y="1"/>
                  </a:cubicBezTo>
                  <a:cubicBezTo>
                    <a:pt x="19" y="0"/>
                    <a:pt x="22" y="1"/>
                    <a:pt x="25" y="1"/>
                  </a:cubicBezTo>
                  <a:cubicBezTo>
                    <a:pt x="27" y="2"/>
                    <a:pt x="28" y="3"/>
                    <a:pt x="29" y="5"/>
                  </a:cubicBezTo>
                  <a:cubicBezTo>
                    <a:pt x="31" y="6"/>
                    <a:pt x="31" y="9"/>
                    <a:pt x="32" y="13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8"/>
                    <a:pt x="34" y="31"/>
                    <a:pt x="34" y="32"/>
                  </a:cubicBezTo>
                  <a:cubicBezTo>
                    <a:pt x="35" y="34"/>
                    <a:pt x="35" y="35"/>
                    <a:pt x="36" y="37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6" y="37"/>
                    <a:pt x="26" y="36"/>
                    <a:pt x="25" y="35"/>
                  </a:cubicBezTo>
                  <a:cubicBezTo>
                    <a:pt x="25" y="35"/>
                    <a:pt x="25" y="34"/>
                    <a:pt x="25" y="34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1"/>
                    <a:pt x="7" y="40"/>
                    <a:pt x="5" y="38"/>
                  </a:cubicBezTo>
                  <a:cubicBezTo>
                    <a:pt x="2" y="36"/>
                    <a:pt x="1" y="34"/>
                    <a:pt x="0" y="30"/>
                  </a:cubicBezTo>
                  <a:cubicBezTo>
                    <a:pt x="0" y="28"/>
                    <a:pt x="1" y="26"/>
                    <a:pt x="1" y="25"/>
                  </a:cubicBezTo>
                  <a:cubicBezTo>
                    <a:pt x="2" y="23"/>
                    <a:pt x="3" y="22"/>
                    <a:pt x="5" y="20"/>
                  </a:cubicBezTo>
                  <a:cubicBezTo>
                    <a:pt x="7" y="19"/>
                    <a:pt x="9" y="18"/>
                    <a:pt x="13" y="17"/>
                  </a:cubicBezTo>
                  <a:cubicBezTo>
                    <a:pt x="17" y="16"/>
                    <a:pt x="20" y="15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1"/>
                    <a:pt x="21" y="10"/>
                    <a:pt x="20" y="9"/>
                  </a:cubicBezTo>
                  <a:cubicBezTo>
                    <a:pt x="19" y="8"/>
                    <a:pt x="17" y="8"/>
                    <a:pt x="15" y="8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10" y="11"/>
                    <a:pt x="9" y="12"/>
                    <a:pt x="9" y="14"/>
                  </a:cubicBezTo>
                  <a:close/>
                  <a:moveTo>
                    <a:pt x="23" y="20"/>
                  </a:moveTo>
                  <a:cubicBezTo>
                    <a:pt x="22" y="21"/>
                    <a:pt x="20" y="22"/>
                    <a:pt x="17" y="22"/>
                  </a:cubicBezTo>
                  <a:cubicBezTo>
                    <a:pt x="14" y="23"/>
                    <a:pt x="13" y="24"/>
                    <a:pt x="12" y="25"/>
                  </a:cubicBezTo>
                  <a:cubicBezTo>
                    <a:pt x="11" y="26"/>
                    <a:pt x="10" y="27"/>
                    <a:pt x="10" y="28"/>
                  </a:cubicBezTo>
                  <a:cubicBezTo>
                    <a:pt x="10" y="30"/>
                    <a:pt x="11" y="31"/>
                    <a:pt x="12" y="32"/>
                  </a:cubicBezTo>
                  <a:cubicBezTo>
                    <a:pt x="13" y="33"/>
                    <a:pt x="15" y="33"/>
                    <a:pt x="16" y="33"/>
                  </a:cubicBezTo>
                  <a:cubicBezTo>
                    <a:pt x="18" y="33"/>
                    <a:pt x="20" y="32"/>
                    <a:pt x="21" y="31"/>
                  </a:cubicBezTo>
                  <a:cubicBezTo>
                    <a:pt x="22" y="30"/>
                    <a:pt x="23" y="28"/>
                    <a:pt x="23" y="27"/>
                  </a:cubicBezTo>
                  <a:cubicBezTo>
                    <a:pt x="23" y="26"/>
                    <a:pt x="23" y="25"/>
                    <a:pt x="23" y="22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68B73E9E-5346-43F7-9B42-D1872D995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814" y="1746208"/>
              <a:ext cx="68841" cy="113737"/>
            </a:xfrm>
            <a:custGeom>
              <a:avLst/>
              <a:gdLst>
                <a:gd name="T0" fmla="*/ 13 w 24"/>
                <a:gd name="T1" fmla="*/ 39 h 40"/>
                <a:gd name="T2" fmla="*/ 3 w 24"/>
                <a:gd name="T3" fmla="*/ 40 h 40"/>
                <a:gd name="T4" fmla="*/ 0 w 24"/>
                <a:gd name="T5" fmla="*/ 3 h 40"/>
                <a:gd name="T6" fmla="*/ 9 w 24"/>
                <a:gd name="T7" fmla="*/ 2 h 40"/>
                <a:gd name="T8" fmla="*/ 10 w 24"/>
                <a:gd name="T9" fmla="*/ 7 h 40"/>
                <a:gd name="T10" fmla="*/ 13 w 24"/>
                <a:gd name="T11" fmla="*/ 2 h 40"/>
                <a:gd name="T12" fmla="*/ 17 w 24"/>
                <a:gd name="T13" fmla="*/ 1 h 40"/>
                <a:gd name="T14" fmla="*/ 24 w 24"/>
                <a:gd name="T15" fmla="*/ 2 h 40"/>
                <a:gd name="T16" fmla="*/ 22 w 24"/>
                <a:gd name="T17" fmla="*/ 11 h 40"/>
                <a:gd name="T18" fmla="*/ 17 w 24"/>
                <a:gd name="T19" fmla="*/ 9 h 40"/>
                <a:gd name="T20" fmla="*/ 14 w 24"/>
                <a:gd name="T21" fmla="*/ 11 h 40"/>
                <a:gd name="T22" fmla="*/ 12 w 24"/>
                <a:gd name="T23" fmla="*/ 15 h 40"/>
                <a:gd name="T24" fmla="*/ 12 w 24"/>
                <a:gd name="T25" fmla="*/ 28 h 40"/>
                <a:gd name="T26" fmla="*/ 13 w 24"/>
                <a:gd name="T27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0">
                  <a:moveTo>
                    <a:pt x="13" y="39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5"/>
                    <a:pt x="12" y="3"/>
                    <a:pt x="13" y="2"/>
                  </a:cubicBezTo>
                  <a:cubicBezTo>
                    <a:pt x="14" y="1"/>
                    <a:pt x="16" y="1"/>
                    <a:pt x="17" y="1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6" y="10"/>
                    <a:pt x="15" y="10"/>
                    <a:pt x="14" y="11"/>
                  </a:cubicBezTo>
                  <a:cubicBezTo>
                    <a:pt x="13" y="12"/>
                    <a:pt x="12" y="13"/>
                    <a:pt x="12" y="15"/>
                  </a:cubicBezTo>
                  <a:cubicBezTo>
                    <a:pt x="11" y="17"/>
                    <a:pt x="12" y="21"/>
                    <a:pt x="12" y="28"/>
                  </a:cubicBezTo>
                  <a:lnTo>
                    <a:pt x="1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773EEAF3-F79C-453B-803C-08191870A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55" y="1705802"/>
              <a:ext cx="70338" cy="148158"/>
            </a:xfrm>
            <a:custGeom>
              <a:avLst/>
              <a:gdLst>
                <a:gd name="T0" fmla="*/ 22 w 25"/>
                <a:gd name="T1" fmla="*/ 13 h 52"/>
                <a:gd name="T2" fmla="*/ 22 w 25"/>
                <a:gd name="T3" fmla="*/ 21 h 52"/>
                <a:gd name="T4" fmla="*/ 16 w 25"/>
                <a:gd name="T5" fmla="*/ 21 h 52"/>
                <a:gd name="T6" fmla="*/ 17 w 25"/>
                <a:gd name="T7" fmla="*/ 36 h 52"/>
                <a:gd name="T8" fmla="*/ 17 w 25"/>
                <a:gd name="T9" fmla="*/ 42 h 52"/>
                <a:gd name="T10" fmla="*/ 18 w 25"/>
                <a:gd name="T11" fmla="*/ 43 h 52"/>
                <a:gd name="T12" fmla="*/ 20 w 25"/>
                <a:gd name="T13" fmla="*/ 43 h 52"/>
                <a:gd name="T14" fmla="*/ 24 w 25"/>
                <a:gd name="T15" fmla="*/ 42 h 52"/>
                <a:gd name="T16" fmla="*/ 25 w 25"/>
                <a:gd name="T17" fmla="*/ 50 h 52"/>
                <a:gd name="T18" fmla="*/ 18 w 25"/>
                <a:gd name="T19" fmla="*/ 52 h 52"/>
                <a:gd name="T20" fmla="*/ 13 w 25"/>
                <a:gd name="T21" fmla="*/ 51 h 52"/>
                <a:gd name="T22" fmla="*/ 10 w 25"/>
                <a:gd name="T23" fmla="*/ 49 h 52"/>
                <a:gd name="T24" fmla="*/ 8 w 25"/>
                <a:gd name="T25" fmla="*/ 45 h 52"/>
                <a:gd name="T26" fmla="*/ 7 w 25"/>
                <a:gd name="T27" fmla="*/ 38 h 52"/>
                <a:gd name="T28" fmla="*/ 6 w 25"/>
                <a:gd name="T29" fmla="*/ 22 h 52"/>
                <a:gd name="T30" fmla="*/ 1 w 25"/>
                <a:gd name="T31" fmla="*/ 23 h 52"/>
                <a:gd name="T32" fmla="*/ 0 w 25"/>
                <a:gd name="T33" fmla="*/ 15 h 52"/>
                <a:gd name="T34" fmla="*/ 5 w 25"/>
                <a:gd name="T35" fmla="*/ 14 h 52"/>
                <a:gd name="T36" fmla="*/ 4 w 25"/>
                <a:gd name="T37" fmla="*/ 7 h 52"/>
                <a:gd name="T38" fmla="*/ 14 w 25"/>
                <a:gd name="T39" fmla="*/ 0 h 52"/>
                <a:gd name="T40" fmla="*/ 15 w 25"/>
                <a:gd name="T41" fmla="*/ 14 h 52"/>
                <a:gd name="T42" fmla="*/ 22 w 25"/>
                <a:gd name="T43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52">
                  <a:moveTo>
                    <a:pt x="22" y="13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9"/>
                    <a:pt x="17" y="41"/>
                    <a:pt x="17" y="42"/>
                  </a:cubicBezTo>
                  <a:cubicBezTo>
                    <a:pt x="18" y="42"/>
                    <a:pt x="18" y="43"/>
                    <a:pt x="18" y="43"/>
                  </a:cubicBezTo>
                  <a:cubicBezTo>
                    <a:pt x="19" y="43"/>
                    <a:pt x="19" y="43"/>
                    <a:pt x="20" y="43"/>
                  </a:cubicBezTo>
                  <a:cubicBezTo>
                    <a:pt x="21" y="43"/>
                    <a:pt x="22" y="43"/>
                    <a:pt x="24" y="42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3" y="51"/>
                    <a:pt x="21" y="51"/>
                    <a:pt x="18" y="52"/>
                  </a:cubicBezTo>
                  <a:cubicBezTo>
                    <a:pt x="16" y="52"/>
                    <a:pt x="14" y="52"/>
                    <a:pt x="13" y="51"/>
                  </a:cubicBezTo>
                  <a:cubicBezTo>
                    <a:pt x="11" y="51"/>
                    <a:pt x="10" y="50"/>
                    <a:pt x="10" y="49"/>
                  </a:cubicBezTo>
                  <a:cubicBezTo>
                    <a:pt x="9" y="48"/>
                    <a:pt x="8" y="47"/>
                    <a:pt x="8" y="45"/>
                  </a:cubicBezTo>
                  <a:cubicBezTo>
                    <a:pt x="8" y="44"/>
                    <a:pt x="7" y="42"/>
                    <a:pt x="7" y="3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2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6017C2D3-2A27-4654-B4D9-FD96D1986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9972" y="1699816"/>
              <a:ext cx="37414" cy="148158"/>
            </a:xfrm>
            <a:custGeom>
              <a:avLst/>
              <a:gdLst>
                <a:gd name="T0" fmla="*/ 0 w 25"/>
                <a:gd name="T1" fmla="*/ 17 h 99"/>
                <a:gd name="T2" fmla="*/ 0 w 25"/>
                <a:gd name="T3" fmla="*/ 0 h 99"/>
                <a:gd name="T4" fmla="*/ 17 w 25"/>
                <a:gd name="T5" fmla="*/ 0 h 99"/>
                <a:gd name="T6" fmla="*/ 19 w 25"/>
                <a:gd name="T7" fmla="*/ 17 h 99"/>
                <a:gd name="T8" fmla="*/ 0 w 25"/>
                <a:gd name="T9" fmla="*/ 17 h 99"/>
                <a:gd name="T10" fmla="*/ 6 w 25"/>
                <a:gd name="T11" fmla="*/ 99 h 99"/>
                <a:gd name="T12" fmla="*/ 2 w 25"/>
                <a:gd name="T13" fmla="*/ 27 h 99"/>
                <a:gd name="T14" fmla="*/ 21 w 25"/>
                <a:gd name="T15" fmla="*/ 27 h 99"/>
                <a:gd name="T16" fmla="*/ 25 w 25"/>
                <a:gd name="T17" fmla="*/ 97 h 99"/>
                <a:gd name="T18" fmla="*/ 6 w 25"/>
                <a:gd name="T1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99">
                  <a:moveTo>
                    <a:pt x="0" y="1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9" y="17"/>
                  </a:lnTo>
                  <a:lnTo>
                    <a:pt x="0" y="17"/>
                  </a:lnTo>
                  <a:close/>
                  <a:moveTo>
                    <a:pt x="6" y="99"/>
                  </a:moveTo>
                  <a:lnTo>
                    <a:pt x="2" y="27"/>
                  </a:lnTo>
                  <a:lnTo>
                    <a:pt x="21" y="27"/>
                  </a:lnTo>
                  <a:lnTo>
                    <a:pt x="25" y="97"/>
                  </a:lnTo>
                  <a:lnTo>
                    <a:pt x="6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C06EB1DF-682E-438F-9A1A-72CBAB5DC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847" y="1731243"/>
              <a:ext cx="101764" cy="110744"/>
            </a:xfrm>
            <a:custGeom>
              <a:avLst/>
              <a:gdLst>
                <a:gd name="T0" fmla="*/ 35 w 36"/>
                <a:gd name="T1" fmla="*/ 11 h 39"/>
                <a:gd name="T2" fmla="*/ 25 w 36"/>
                <a:gd name="T3" fmla="*/ 13 h 39"/>
                <a:gd name="T4" fmla="*/ 23 w 36"/>
                <a:gd name="T5" fmla="*/ 9 h 39"/>
                <a:gd name="T6" fmla="*/ 18 w 36"/>
                <a:gd name="T7" fmla="*/ 8 h 39"/>
                <a:gd name="T8" fmla="*/ 13 w 36"/>
                <a:gd name="T9" fmla="*/ 11 h 39"/>
                <a:gd name="T10" fmla="*/ 11 w 36"/>
                <a:gd name="T11" fmla="*/ 19 h 39"/>
                <a:gd name="T12" fmla="*/ 14 w 36"/>
                <a:gd name="T13" fmla="*/ 29 h 39"/>
                <a:gd name="T14" fmla="*/ 20 w 36"/>
                <a:gd name="T15" fmla="*/ 31 h 39"/>
                <a:gd name="T16" fmla="*/ 24 w 36"/>
                <a:gd name="T17" fmla="*/ 29 h 39"/>
                <a:gd name="T18" fmla="*/ 27 w 36"/>
                <a:gd name="T19" fmla="*/ 24 h 39"/>
                <a:gd name="T20" fmla="*/ 36 w 36"/>
                <a:gd name="T21" fmla="*/ 25 h 39"/>
                <a:gd name="T22" fmla="*/ 31 w 36"/>
                <a:gd name="T23" fmla="*/ 35 h 39"/>
                <a:gd name="T24" fmla="*/ 20 w 36"/>
                <a:gd name="T25" fmla="*/ 39 h 39"/>
                <a:gd name="T26" fmla="*/ 7 w 36"/>
                <a:gd name="T27" fmla="*/ 35 h 39"/>
                <a:gd name="T28" fmla="*/ 1 w 36"/>
                <a:gd name="T29" fmla="*/ 21 h 39"/>
                <a:gd name="T30" fmla="*/ 5 w 36"/>
                <a:gd name="T31" fmla="*/ 6 h 39"/>
                <a:gd name="T32" fmla="*/ 18 w 36"/>
                <a:gd name="T33" fmla="*/ 0 h 39"/>
                <a:gd name="T34" fmla="*/ 29 w 36"/>
                <a:gd name="T35" fmla="*/ 2 h 39"/>
                <a:gd name="T36" fmla="*/ 35 w 36"/>
                <a:gd name="T3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9">
                  <a:moveTo>
                    <a:pt x="35" y="11"/>
                  </a:moveTo>
                  <a:cubicBezTo>
                    <a:pt x="25" y="13"/>
                    <a:pt x="25" y="13"/>
                    <a:pt x="25" y="13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2" y="8"/>
                    <a:pt x="20" y="8"/>
                    <a:pt x="18" y="8"/>
                  </a:cubicBezTo>
                  <a:cubicBezTo>
                    <a:pt x="16" y="8"/>
                    <a:pt x="14" y="9"/>
                    <a:pt x="13" y="11"/>
                  </a:cubicBezTo>
                  <a:cubicBezTo>
                    <a:pt x="11" y="13"/>
                    <a:pt x="11" y="15"/>
                    <a:pt x="11" y="19"/>
                  </a:cubicBezTo>
                  <a:cubicBezTo>
                    <a:pt x="11" y="24"/>
                    <a:pt x="12" y="27"/>
                    <a:pt x="14" y="29"/>
                  </a:cubicBezTo>
                  <a:cubicBezTo>
                    <a:pt x="15" y="30"/>
                    <a:pt x="17" y="31"/>
                    <a:pt x="20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6" y="28"/>
                    <a:pt x="26" y="26"/>
                    <a:pt x="27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9"/>
                    <a:pt x="34" y="33"/>
                    <a:pt x="31" y="35"/>
                  </a:cubicBezTo>
                  <a:cubicBezTo>
                    <a:pt x="29" y="37"/>
                    <a:pt x="25" y="39"/>
                    <a:pt x="20" y="39"/>
                  </a:cubicBezTo>
                  <a:cubicBezTo>
                    <a:pt x="15" y="39"/>
                    <a:pt x="10" y="38"/>
                    <a:pt x="7" y="35"/>
                  </a:cubicBezTo>
                  <a:cubicBezTo>
                    <a:pt x="3" y="32"/>
                    <a:pt x="1" y="27"/>
                    <a:pt x="1" y="21"/>
                  </a:cubicBezTo>
                  <a:cubicBezTo>
                    <a:pt x="0" y="15"/>
                    <a:pt x="2" y="10"/>
                    <a:pt x="5" y="6"/>
                  </a:cubicBezTo>
                  <a:cubicBezTo>
                    <a:pt x="8" y="3"/>
                    <a:pt x="12" y="1"/>
                    <a:pt x="18" y="0"/>
                  </a:cubicBezTo>
                  <a:cubicBezTo>
                    <a:pt x="22" y="0"/>
                    <a:pt x="26" y="1"/>
                    <a:pt x="29" y="2"/>
                  </a:cubicBezTo>
                  <a:cubicBezTo>
                    <a:pt x="32" y="4"/>
                    <a:pt x="34" y="7"/>
                    <a:pt x="3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B92F4378-0AFE-4B48-B19D-04372F08A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570" y="1689340"/>
              <a:ext cx="32924" cy="146661"/>
            </a:xfrm>
            <a:custGeom>
              <a:avLst/>
              <a:gdLst>
                <a:gd name="T0" fmla="*/ 0 w 22"/>
                <a:gd name="T1" fmla="*/ 19 h 98"/>
                <a:gd name="T2" fmla="*/ 0 w 22"/>
                <a:gd name="T3" fmla="*/ 0 h 98"/>
                <a:gd name="T4" fmla="*/ 17 w 22"/>
                <a:gd name="T5" fmla="*/ 0 h 98"/>
                <a:gd name="T6" fmla="*/ 19 w 22"/>
                <a:gd name="T7" fmla="*/ 17 h 98"/>
                <a:gd name="T8" fmla="*/ 0 w 22"/>
                <a:gd name="T9" fmla="*/ 19 h 98"/>
                <a:gd name="T10" fmla="*/ 3 w 22"/>
                <a:gd name="T11" fmla="*/ 98 h 98"/>
                <a:gd name="T12" fmla="*/ 0 w 22"/>
                <a:gd name="T13" fmla="*/ 28 h 98"/>
                <a:gd name="T14" fmla="*/ 19 w 22"/>
                <a:gd name="T15" fmla="*/ 26 h 98"/>
                <a:gd name="T16" fmla="*/ 22 w 22"/>
                <a:gd name="T17" fmla="*/ 97 h 98"/>
                <a:gd name="T18" fmla="*/ 3 w 22"/>
                <a:gd name="T1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98">
                  <a:moveTo>
                    <a:pt x="0" y="19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9" y="17"/>
                  </a:lnTo>
                  <a:lnTo>
                    <a:pt x="0" y="19"/>
                  </a:lnTo>
                  <a:close/>
                  <a:moveTo>
                    <a:pt x="3" y="98"/>
                  </a:moveTo>
                  <a:lnTo>
                    <a:pt x="0" y="28"/>
                  </a:lnTo>
                  <a:lnTo>
                    <a:pt x="19" y="26"/>
                  </a:lnTo>
                  <a:lnTo>
                    <a:pt x="22" y="97"/>
                  </a:lnTo>
                  <a:lnTo>
                    <a:pt x="3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0EFECFDA-C5A6-409D-8F7D-9EA332E34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8941" y="1723761"/>
              <a:ext cx="109248" cy="149654"/>
            </a:xfrm>
            <a:custGeom>
              <a:avLst/>
              <a:gdLst>
                <a:gd name="T0" fmla="*/ 0 w 38"/>
                <a:gd name="T1" fmla="*/ 2 h 53"/>
                <a:gd name="T2" fmla="*/ 9 w 38"/>
                <a:gd name="T3" fmla="*/ 1 h 53"/>
                <a:gd name="T4" fmla="*/ 10 w 38"/>
                <a:gd name="T5" fmla="*/ 7 h 53"/>
                <a:gd name="T6" fmla="*/ 14 w 38"/>
                <a:gd name="T7" fmla="*/ 2 h 53"/>
                <a:gd name="T8" fmla="*/ 21 w 38"/>
                <a:gd name="T9" fmla="*/ 0 h 53"/>
                <a:gd name="T10" fmla="*/ 32 w 38"/>
                <a:gd name="T11" fmla="*/ 5 h 53"/>
                <a:gd name="T12" fmla="*/ 37 w 38"/>
                <a:gd name="T13" fmla="*/ 19 h 53"/>
                <a:gd name="T14" fmla="*/ 33 w 38"/>
                <a:gd name="T15" fmla="*/ 34 h 53"/>
                <a:gd name="T16" fmla="*/ 22 w 38"/>
                <a:gd name="T17" fmla="*/ 39 h 53"/>
                <a:gd name="T18" fmla="*/ 17 w 38"/>
                <a:gd name="T19" fmla="*/ 38 h 53"/>
                <a:gd name="T20" fmla="*/ 11 w 38"/>
                <a:gd name="T21" fmla="*/ 34 h 53"/>
                <a:gd name="T22" fmla="*/ 12 w 38"/>
                <a:gd name="T23" fmla="*/ 53 h 53"/>
                <a:gd name="T24" fmla="*/ 2 w 38"/>
                <a:gd name="T25" fmla="*/ 53 h 53"/>
                <a:gd name="T26" fmla="*/ 0 w 38"/>
                <a:gd name="T27" fmla="*/ 2 h 53"/>
                <a:gd name="T28" fmla="*/ 11 w 38"/>
                <a:gd name="T29" fmla="*/ 19 h 53"/>
                <a:gd name="T30" fmla="*/ 13 w 38"/>
                <a:gd name="T31" fmla="*/ 29 h 53"/>
                <a:gd name="T32" fmla="*/ 20 w 38"/>
                <a:gd name="T33" fmla="*/ 31 h 53"/>
                <a:gd name="T34" fmla="*/ 25 w 38"/>
                <a:gd name="T35" fmla="*/ 28 h 53"/>
                <a:gd name="T36" fmla="*/ 27 w 38"/>
                <a:gd name="T37" fmla="*/ 19 h 53"/>
                <a:gd name="T38" fmla="*/ 25 w 38"/>
                <a:gd name="T39" fmla="*/ 11 h 53"/>
                <a:gd name="T40" fmla="*/ 19 w 38"/>
                <a:gd name="T41" fmla="*/ 8 h 53"/>
                <a:gd name="T42" fmla="*/ 13 w 38"/>
                <a:gd name="T43" fmla="*/ 11 h 53"/>
                <a:gd name="T44" fmla="*/ 11 w 38"/>
                <a:gd name="T45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53">
                  <a:moveTo>
                    <a:pt x="0" y="2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5"/>
                    <a:pt x="12" y="3"/>
                    <a:pt x="14" y="2"/>
                  </a:cubicBezTo>
                  <a:cubicBezTo>
                    <a:pt x="16" y="1"/>
                    <a:pt x="19" y="0"/>
                    <a:pt x="21" y="0"/>
                  </a:cubicBezTo>
                  <a:cubicBezTo>
                    <a:pt x="25" y="0"/>
                    <a:pt x="29" y="1"/>
                    <a:pt x="32" y="5"/>
                  </a:cubicBezTo>
                  <a:cubicBezTo>
                    <a:pt x="35" y="8"/>
                    <a:pt x="37" y="13"/>
                    <a:pt x="37" y="19"/>
                  </a:cubicBezTo>
                  <a:cubicBezTo>
                    <a:pt x="38" y="25"/>
                    <a:pt x="36" y="30"/>
                    <a:pt x="33" y="34"/>
                  </a:cubicBezTo>
                  <a:cubicBezTo>
                    <a:pt x="30" y="37"/>
                    <a:pt x="27" y="39"/>
                    <a:pt x="22" y="39"/>
                  </a:cubicBezTo>
                  <a:cubicBezTo>
                    <a:pt x="20" y="39"/>
                    <a:pt x="18" y="39"/>
                    <a:pt x="17" y="38"/>
                  </a:cubicBezTo>
                  <a:cubicBezTo>
                    <a:pt x="15" y="37"/>
                    <a:pt x="13" y="36"/>
                    <a:pt x="11" y="3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2" y="53"/>
                    <a:pt x="2" y="53"/>
                    <a:pt x="2" y="53"/>
                  </a:cubicBezTo>
                  <a:lnTo>
                    <a:pt x="0" y="2"/>
                  </a:lnTo>
                  <a:close/>
                  <a:moveTo>
                    <a:pt x="11" y="19"/>
                  </a:moveTo>
                  <a:cubicBezTo>
                    <a:pt x="11" y="24"/>
                    <a:pt x="12" y="27"/>
                    <a:pt x="13" y="29"/>
                  </a:cubicBezTo>
                  <a:cubicBezTo>
                    <a:pt x="15" y="30"/>
                    <a:pt x="17" y="31"/>
                    <a:pt x="20" y="31"/>
                  </a:cubicBezTo>
                  <a:cubicBezTo>
                    <a:pt x="22" y="31"/>
                    <a:pt x="24" y="30"/>
                    <a:pt x="25" y="28"/>
                  </a:cubicBezTo>
                  <a:cubicBezTo>
                    <a:pt x="27" y="26"/>
                    <a:pt x="27" y="23"/>
                    <a:pt x="27" y="19"/>
                  </a:cubicBezTo>
                  <a:cubicBezTo>
                    <a:pt x="27" y="15"/>
                    <a:pt x="26" y="12"/>
                    <a:pt x="25" y="11"/>
                  </a:cubicBezTo>
                  <a:cubicBezTo>
                    <a:pt x="23" y="9"/>
                    <a:pt x="21" y="8"/>
                    <a:pt x="19" y="8"/>
                  </a:cubicBezTo>
                  <a:cubicBezTo>
                    <a:pt x="16" y="8"/>
                    <a:pt x="14" y="9"/>
                    <a:pt x="13" y="11"/>
                  </a:cubicBezTo>
                  <a:cubicBezTo>
                    <a:pt x="11" y="13"/>
                    <a:pt x="11" y="16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B6444A43-3FBE-48B2-90DF-05EB63515E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1657" y="1720768"/>
              <a:ext cx="98771" cy="110744"/>
            </a:xfrm>
            <a:custGeom>
              <a:avLst/>
              <a:gdLst>
                <a:gd name="T0" fmla="*/ 10 w 35"/>
                <a:gd name="T1" fmla="*/ 12 h 39"/>
                <a:gd name="T2" fmla="*/ 1 w 35"/>
                <a:gd name="T3" fmla="*/ 11 h 39"/>
                <a:gd name="T4" fmla="*/ 6 w 35"/>
                <a:gd name="T5" fmla="*/ 3 h 39"/>
                <a:gd name="T6" fmla="*/ 17 w 35"/>
                <a:gd name="T7" fmla="*/ 0 h 39"/>
                <a:gd name="T8" fmla="*/ 26 w 35"/>
                <a:gd name="T9" fmla="*/ 1 h 39"/>
                <a:gd name="T10" fmla="*/ 31 w 35"/>
                <a:gd name="T11" fmla="*/ 5 h 39"/>
                <a:gd name="T12" fmla="*/ 32 w 35"/>
                <a:gd name="T13" fmla="*/ 14 h 39"/>
                <a:gd name="T14" fmla="*/ 33 w 35"/>
                <a:gd name="T15" fmla="*/ 26 h 39"/>
                <a:gd name="T16" fmla="*/ 33 w 35"/>
                <a:gd name="T17" fmla="*/ 33 h 39"/>
                <a:gd name="T18" fmla="*/ 35 w 35"/>
                <a:gd name="T19" fmla="*/ 38 h 39"/>
                <a:gd name="T20" fmla="*/ 25 w 35"/>
                <a:gd name="T21" fmla="*/ 38 h 39"/>
                <a:gd name="T22" fmla="*/ 24 w 35"/>
                <a:gd name="T23" fmla="*/ 35 h 39"/>
                <a:gd name="T24" fmla="*/ 24 w 35"/>
                <a:gd name="T25" fmla="*/ 34 h 39"/>
                <a:gd name="T26" fmla="*/ 19 w 35"/>
                <a:gd name="T27" fmla="*/ 38 h 39"/>
                <a:gd name="T28" fmla="*/ 12 w 35"/>
                <a:gd name="T29" fmla="*/ 39 h 39"/>
                <a:gd name="T30" fmla="*/ 3 w 35"/>
                <a:gd name="T31" fmla="*/ 36 h 39"/>
                <a:gd name="T32" fmla="*/ 0 w 35"/>
                <a:gd name="T33" fmla="*/ 28 h 39"/>
                <a:gd name="T34" fmla="*/ 1 w 35"/>
                <a:gd name="T35" fmla="*/ 23 h 39"/>
                <a:gd name="T36" fmla="*/ 5 w 35"/>
                <a:gd name="T37" fmla="*/ 19 h 39"/>
                <a:gd name="T38" fmla="*/ 13 w 35"/>
                <a:gd name="T39" fmla="*/ 16 h 39"/>
                <a:gd name="T40" fmla="*/ 23 w 35"/>
                <a:gd name="T41" fmla="*/ 14 h 39"/>
                <a:gd name="T42" fmla="*/ 23 w 35"/>
                <a:gd name="T43" fmla="*/ 13 h 39"/>
                <a:gd name="T44" fmla="*/ 21 w 35"/>
                <a:gd name="T45" fmla="*/ 9 h 39"/>
                <a:gd name="T46" fmla="*/ 16 w 35"/>
                <a:gd name="T47" fmla="*/ 8 h 39"/>
                <a:gd name="T48" fmla="*/ 12 w 35"/>
                <a:gd name="T49" fmla="*/ 9 h 39"/>
                <a:gd name="T50" fmla="*/ 10 w 35"/>
                <a:gd name="T51" fmla="*/ 12 h 39"/>
                <a:gd name="T52" fmla="*/ 23 w 35"/>
                <a:gd name="T53" fmla="*/ 20 h 39"/>
                <a:gd name="T54" fmla="*/ 17 w 35"/>
                <a:gd name="T55" fmla="*/ 22 h 39"/>
                <a:gd name="T56" fmla="*/ 12 w 35"/>
                <a:gd name="T57" fmla="*/ 24 h 39"/>
                <a:gd name="T58" fmla="*/ 10 w 35"/>
                <a:gd name="T59" fmla="*/ 27 h 39"/>
                <a:gd name="T60" fmla="*/ 11 w 35"/>
                <a:gd name="T61" fmla="*/ 31 h 39"/>
                <a:gd name="T62" fmla="*/ 15 w 35"/>
                <a:gd name="T63" fmla="*/ 32 h 39"/>
                <a:gd name="T64" fmla="*/ 20 w 35"/>
                <a:gd name="T65" fmla="*/ 30 h 39"/>
                <a:gd name="T66" fmla="*/ 23 w 35"/>
                <a:gd name="T67" fmla="*/ 27 h 39"/>
                <a:gd name="T68" fmla="*/ 23 w 35"/>
                <a:gd name="T69" fmla="*/ 22 h 39"/>
                <a:gd name="T70" fmla="*/ 23 w 35"/>
                <a:gd name="T71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" h="39">
                  <a:moveTo>
                    <a:pt x="1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7"/>
                    <a:pt x="3" y="5"/>
                    <a:pt x="6" y="3"/>
                  </a:cubicBezTo>
                  <a:cubicBezTo>
                    <a:pt x="8" y="1"/>
                    <a:pt x="12" y="0"/>
                    <a:pt x="17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2"/>
                    <a:pt x="30" y="4"/>
                    <a:pt x="31" y="5"/>
                  </a:cubicBezTo>
                  <a:cubicBezTo>
                    <a:pt x="32" y="7"/>
                    <a:pt x="32" y="10"/>
                    <a:pt x="32" y="14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9"/>
                    <a:pt x="33" y="31"/>
                    <a:pt x="33" y="33"/>
                  </a:cubicBezTo>
                  <a:cubicBezTo>
                    <a:pt x="34" y="35"/>
                    <a:pt x="34" y="36"/>
                    <a:pt x="3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7"/>
                    <a:pt x="25" y="37"/>
                    <a:pt x="24" y="35"/>
                  </a:cubicBezTo>
                  <a:cubicBezTo>
                    <a:pt x="24" y="35"/>
                    <a:pt x="24" y="34"/>
                    <a:pt x="24" y="34"/>
                  </a:cubicBezTo>
                  <a:cubicBezTo>
                    <a:pt x="22" y="36"/>
                    <a:pt x="20" y="37"/>
                    <a:pt x="19" y="38"/>
                  </a:cubicBezTo>
                  <a:cubicBezTo>
                    <a:pt x="17" y="39"/>
                    <a:pt x="15" y="39"/>
                    <a:pt x="12" y="39"/>
                  </a:cubicBezTo>
                  <a:cubicBezTo>
                    <a:pt x="9" y="39"/>
                    <a:pt x="6" y="38"/>
                    <a:pt x="3" y="36"/>
                  </a:cubicBezTo>
                  <a:cubicBezTo>
                    <a:pt x="1" y="34"/>
                    <a:pt x="0" y="32"/>
                    <a:pt x="0" y="28"/>
                  </a:cubicBezTo>
                  <a:cubicBezTo>
                    <a:pt x="0" y="26"/>
                    <a:pt x="0" y="24"/>
                    <a:pt x="1" y="23"/>
                  </a:cubicBezTo>
                  <a:cubicBezTo>
                    <a:pt x="2" y="21"/>
                    <a:pt x="4" y="20"/>
                    <a:pt x="5" y="19"/>
                  </a:cubicBezTo>
                  <a:cubicBezTo>
                    <a:pt x="7" y="18"/>
                    <a:pt x="10" y="17"/>
                    <a:pt x="13" y="16"/>
                  </a:cubicBezTo>
                  <a:cubicBezTo>
                    <a:pt x="18" y="15"/>
                    <a:pt x="21" y="15"/>
                    <a:pt x="23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2" y="10"/>
                    <a:pt x="21" y="9"/>
                  </a:cubicBezTo>
                  <a:cubicBezTo>
                    <a:pt x="20" y="8"/>
                    <a:pt x="19" y="8"/>
                    <a:pt x="16" y="8"/>
                  </a:cubicBezTo>
                  <a:cubicBezTo>
                    <a:pt x="14" y="8"/>
                    <a:pt x="13" y="8"/>
                    <a:pt x="12" y="9"/>
                  </a:cubicBezTo>
                  <a:cubicBezTo>
                    <a:pt x="11" y="9"/>
                    <a:pt x="10" y="11"/>
                    <a:pt x="10" y="12"/>
                  </a:cubicBezTo>
                  <a:close/>
                  <a:moveTo>
                    <a:pt x="23" y="20"/>
                  </a:moveTo>
                  <a:cubicBezTo>
                    <a:pt x="22" y="21"/>
                    <a:pt x="20" y="21"/>
                    <a:pt x="17" y="22"/>
                  </a:cubicBezTo>
                  <a:cubicBezTo>
                    <a:pt x="14" y="22"/>
                    <a:pt x="12" y="23"/>
                    <a:pt x="12" y="24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4" y="32"/>
                    <a:pt x="15" y="32"/>
                  </a:cubicBezTo>
                  <a:cubicBezTo>
                    <a:pt x="17" y="32"/>
                    <a:pt x="19" y="32"/>
                    <a:pt x="20" y="30"/>
                  </a:cubicBezTo>
                  <a:cubicBezTo>
                    <a:pt x="21" y="29"/>
                    <a:pt x="22" y="28"/>
                    <a:pt x="23" y="27"/>
                  </a:cubicBezTo>
                  <a:cubicBezTo>
                    <a:pt x="23" y="26"/>
                    <a:pt x="23" y="25"/>
                    <a:pt x="23" y="22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4D995700-80F1-4772-9CA2-BE559D197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08" y="1683354"/>
              <a:ext cx="62855" cy="148158"/>
            </a:xfrm>
            <a:custGeom>
              <a:avLst/>
              <a:gdLst>
                <a:gd name="T0" fmla="*/ 21 w 22"/>
                <a:gd name="T1" fmla="*/ 14 h 52"/>
                <a:gd name="T2" fmla="*/ 21 w 22"/>
                <a:gd name="T3" fmla="*/ 21 h 52"/>
                <a:gd name="T4" fmla="*/ 15 w 22"/>
                <a:gd name="T5" fmla="*/ 21 h 52"/>
                <a:gd name="T6" fmla="*/ 15 w 22"/>
                <a:gd name="T7" fmla="*/ 36 h 52"/>
                <a:gd name="T8" fmla="*/ 15 w 22"/>
                <a:gd name="T9" fmla="*/ 42 h 52"/>
                <a:gd name="T10" fmla="*/ 16 w 22"/>
                <a:gd name="T11" fmla="*/ 43 h 52"/>
                <a:gd name="T12" fmla="*/ 18 w 22"/>
                <a:gd name="T13" fmla="*/ 44 h 52"/>
                <a:gd name="T14" fmla="*/ 22 w 22"/>
                <a:gd name="T15" fmla="*/ 43 h 52"/>
                <a:gd name="T16" fmla="*/ 22 w 22"/>
                <a:gd name="T17" fmla="*/ 50 h 52"/>
                <a:gd name="T18" fmla="*/ 15 w 22"/>
                <a:gd name="T19" fmla="*/ 52 h 52"/>
                <a:gd name="T20" fmla="*/ 10 w 22"/>
                <a:gd name="T21" fmla="*/ 51 h 52"/>
                <a:gd name="T22" fmla="*/ 7 w 22"/>
                <a:gd name="T23" fmla="*/ 49 h 52"/>
                <a:gd name="T24" fmla="*/ 5 w 22"/>
                <a:gd name="T25" fmla="*/ 45 h 52"/>
                <a:gd name="T26" fmla="*/ 5 w 22"/>
                <a:gd name="T27" fmla="*/ 38 h 52"/>
                <a:gd name="T28" fmla="*/ 5 w 22"/>
                <a:gd name="T29" fmla="*/ 21 h 52"/>
                <a:gd name="T30" fmla="*/ 0 w 22"/>
                <a:gd name="T31" fmla="*/ 22 h 52"/>
                <a:gd name="T32" fmla="*/ 0 w 22"/>
                <a:gd name="T33" fmla="*/ 14 h 52"/>
                <a:gd name="T34" fmla="*/ 5 w 22"/>
                <a:gd name="T35" fmla="*/ 14 h 52"/>
                <a:gd name="T36" fmla="*/ 5 w 22"/>
                <a:gd name="T37" fmla="*/ 6 h 52"/>
                <a:gd name="T38" fmla="*/ 15 w 22"/>
                <a:gd name="T39" fmla="*/ 0 h 52"/>
                <a:gd name="T40" fmla="*/ 15 w 22"/>
                <a:gd name="T41" fmla="*/ 14 h 52"/>
                <a:gd name="T42" fmla="*/ 21 w 22"/>
                <a:gd name="T43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52">
                  <a:moveTo>
                    <a:pt x="21" y="14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1"/>
                    <a:pt x="15" y="42"/>
                  </a:cubicBezTo>
                  <a:cubicBezTo>
                    <a:pt x="15" y="42"/>
                    <a:pt x="15" y="43"/>
                    <a:pt x="16" y="43"/>
                  </a:cubicBezTo>
                  <a:cubicBezTo>
                    <a:pt x="16" y="43"/>
                    <a:pt x="17" y="44"/>
                    <a:pt x="18" y="44"/>
                  </a:cubicBezTo>
                  <a:cubicBezTo>
                    <a:pt x="18" y="44"/>
                    <a:pt x="20" y="43"/>
                    <a:pt x="22" y="43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0" y="51"/>
                    <a:pt x="17" y="52"/>
                    <a:pt x="15" y="52"/>
                  </a:cubicBezTo>
                  <a:cubicBezTo>
                    <a:pt x="13" y="52"/>
                    <a:pt x="11" y="51"/>
                    <a:pt x="10" y="51"/>
                  </a:cubicBezTo>
                  <a:cubicBezTo>
                    <a:pt x="8" y="50"/>
                    <a:pt x="7" y="50"/>
                    <a:pt x="7" y="49"/>
                  </a:cubicBezTo>
                  <a:cubicBezTo>
                    <a:pt x="6" y="48"/>
                    <a:pt x="5" y="46"/>
                    <a:pt x="5" y="45"/>
                  </a:cubicBezTo>
                  <a:cubicBezTo>
                    <a:pt x="5" y="44"/>
                    <a:pt x="5" y="41"/>
                    <a:pt x="5" y="38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2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3E0D029E-DF4D-470C-9774-D92A63C2DC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2739" y="1720768"/>
              <a:ext cx="100268" cy="110744"/>
            </a:xfrm>
            <a:custGeom>
              <a:avLst/>
              <a:gdLst>
                <a:gd name="T0" fmla="*/ 24 w 35"/>
                <a:gd name="T1" fmla="*/ 26 h 39"/>
                <a:gd name="T2" fmla="*/ 34 w 35"/>
                <a:gd name="T3" fmla="*/ 28 h 39"/>
                <a:gd name="T4" fmla="*/ 28 w 35"/>
                <a:gd name="T5" fmla="*/ 36 h 39"/>
                <a:gd name="T6" fmla="*/ 17 w 35"/>
                <a:gd name="T7" fmla="*/ 39 h 39"/>
                <a:gd name="T8" fmla="*/ 3 w 35"/>
                <a:gd name="T9" fmla="*/ 32 h 39"/>
                <a:gd name="T10" fmla="*/ 0 w 35"/>
                <a:gd name="T11" fmla="*/ 19 h 39"/>
                <a:gd name="T12" fmla="*/ 5 w 35"/>
                <a:gd name="T13" fmla="*/ 5 h 39"/>
                <a:gd name="T14" fmla="*/ 17 w 35"/>
                <a:gd name="T15" fmla="*/ 0 h 39"/>
                <a:gd name="T16" fmla="*/ 30 w 35"/>
                <a:gd name="T17" fmla="*/ 5 h 39"/>
                <a:gd name="T18" fmla="*/ 34 w 35"/>
                <a:gd name="T19" fmla="*/ 22 h 39"/>
                <a:gd name="T20" fmla="*/ 10 w 35"/>
                <a:gd name="T21" fmla="*/ 22 h 39"/>
                <a:gd name="T22" fmla="*/ 12 w 35"/>
                <a:gd name="T23" fmla="*/ 29 h 39"/>
                <a:gd name="T24" fmla="*/ 18 w 35"/>
                <a:gd name="T25" fmla="*/ 31 h 39"/>
                <a:gd name="T26" fmla="*/ 22 w 35"/>
                <a:gd name="T27" fmla="*/ 30 h 39"/>
                <a:gd name="T28" fmla="*/ 24 w 35"/>
                <a:gd name="T29" fmla="*/ 26 h 39"/>
                <a:gd name="T30" fmla="*/ 25 w 35"/>
                <a:gd name="T31" fmla="*/ 16 h 39"/>
                <a:gd name="T32" fmla="*/ 23 w 35"/>
                <a:gd name="T33" fmla="*/ 10 h 39"/>
                <a:gd name="T34" fmla="*/ 17 w 35"/>
                <a:gd name="T35" fmla="*/ 7 h 39"/>
                <a:gd name="T36" fmla="*/ 12 w 35"/>
                <a:gd name="T37" fmla="*/ 10 h 39"/>
                <a:gd name="T38" fmla="*/ 10 w 35"/>
                <a:gd name="T39" fmla="*/ 16 h 39"/>
                <a:gd name="T40" fmla="*/ 25 w 35"/>
                <a:gd name="T4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9">
                  <a:moveTo>
                    <a:pt x="24" y="26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3" y="32"/>
                    <a:pt x="31" y="34"/>
                    <a:pt x="28" y="36"/>
                  </a:cubicBezTo>
                  <a:cubicBezTo>
                    <a:pt x="25" y="38"/>
                    <a:pt x="22" y="39"/>
                    <a:pt x="17" y="39"/>
                  </a:cubicBezTo>
                  <a:cubicBezTo>
                    <a:pt x="11" y="39"/>
                    <a:pt x="6" y="37"/>
                    <a:pt x="3" y="32"/>
                  </a:cubicBezTo>
                  <a:cubicBezTo>
                    <a:pt x="1" y="29"/>
                    <a:pt x="0" y="25"/>
                    <a:pt x="0" y="19"/>
                  </a:cubicBezTo>
                  <a:cubicBezTo>
                    <a:pt x="0" y="13"/>
                    <a:pt x="1" y="8"/>
                    <a:pt x="5" y="5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7" y="2"/>
                    <a:pt x="30" y="5"/>
                  </a:cubicBezTo>
                  <a:cubicBezTo>
                    <a:pt x="33" y="9"/>
                    <a:pt x="35" y="15"/>
                    <a:pt x="34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5"/>
                    <a:pt x="10" y="27"/>
                    <a:pt x="12" y="29"/>
                  </a:cubicBezTo>
                  <a:cubicBezTo>
                    <a:pt x="13" y="31"/>
                    <a:pt x="15" y="31"/>
                    <a:pt x="18" y="31"/>
                  </a:cubicBezTo>
                  <a:cubicBezTo>
                    <a:pt x="19" y="32"/>
                    <a:pt x="21" y="31"/>
                    <a:pt x="22" y="30"/>
                  </a:cubicBezTo>
                  <a:cubicBezTo>
                    <a:pt x="23" y="29"/>
                    <a:pt x="23" y="28"/>
                    <a:pt x="24" y="26"/>
                  </a:cubicBezTo>
                  <a:close/>
                  <a:moveTo>
                    <a:pt x="25" y="16"/>
                  </a:moveTo>
                  <a:cubicBezTo>
                    <a:pt x="25" y="13"/>
                    <a:pt x="24" y="11"/>
                    <a:pt x="23" y="10"/>
                  </a:cubicBezTo>
                  <a:cubicBezTo>
                    <a:pt x="21" y="8"/>
                    <a:pt x="19" y="7"/>
                    <a:pt x="17" y="7"/>
                  </a:cubicBezTo>
                  <a:cubicBezTo>
                    <a:pt x="15" y="7"/>
                    <a:pt x="13" y="8"/>
                    <a:pt x="12" y="10"/>
                  </a:cubicBezTo>
                  <a:cubicBezTo>
                    <a:pt x="11" y="11"/>
                    <a:pt x="10" y="13"/>
                    <a:pt x="10" y="16"/>
                  </a:cubicBezTo>
                  <a:lnTo>
                    <a:pt x="2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3055681E-F04F-4428-9EB3-884CBF943F88}"/>
              </a:ext>
            </a:extLst>
          </p:cNvPr>
          <p:cNvGrpSpPr/>
          <p:nvPr/>
        </p:nvGrpSpPr>
        <p:grpSpPr>
          <a:xfrm>
            <a:off x="9588459" y="1630182"/>
            <a:ext cx="721041" cy="199827"/>
            <a:chOff x="8653442" y="1487308"/>
            <a:chExt cx="648001" cy="179585"/>
          </a:xfrm>
          <a:solidFill>
            <a:schemeClr val="accent1"/>
          </a:solidFill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2EEB182F-F991-42C1-8973-F1E7E5B81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42" y="1515742"/>
              <a:ext cx="46393" cy="151151"/>
            </a:xfrm>
            <a:custGeom>
              <a:avLst/>
              <a:gdLst>
                <a:gd name="T0" fmla="*/ 10 w 31"/>
                <a:gd name="T1" fmla="*/ 101 h 101"/>
                <a:gd name="T2" fmla="*/ 0 w 31"/>
                <a:gd name="T3" fmla="*/ 2 h 101"/>
                <a:gd name="T4" fmla="*/ 19 w 31"/>
                <a:gd name="T5" fmla="*/ 0 h 101"/>
                <a:gd name="T6" fmla="*/ 31 w 31"/>
                <a:gd name="T7" fmla="*/ 97 h 101"/>
                <a:gd name="T8" fmla="*/ 10 w 31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1">
                  <a:moveTo>
                    <a:pt x="10" y="101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31" y="97"/>
                  </a:lnTo>
                  <a:lnTo>
                    <a:pt x="10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31F22453-99A9-457B-9D42-3B71B0554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297" y="1544176"/>
              <a:ext cx="104758" cy="113737"/>
            </a:xfrm>
            <a:custGeom>
              <a:avLst/>
              <a:gdLst>
                <a:gd name="T0" fmla="*/ 37 w 37"/>
                <a:gd name="T1" fmla="*/ 37 h 40"/>
                <a:gd name="T2" fmla="*/ 27 w 37"/>
                <a:gd name="T3" fmla="*/ 38 h 40"/>
                <a:gd name="T4" fmla="*/ 26 w 37"/>
                <a:gd name="T5" fmla="*/ 19 h 40"/>
                <a:gd name="T6" fmla="*/ 24 w 37"/>
                <a:gd name="T7" fmla="*/ 12 h 40"/>
                <a:gd name="T8" fmla="*/ 22 w 37"/>
                <a:gd name="T9" fmla="*/ 9 h 40"/>
                <a:gd name="T10" fmla="*/ 18 w 37"/>
                <a:gd name="T11" fmla="*/ 8 h 40"/>
                <a:gd name="T12" fmla="*/ 14 w 37"/>
                <a:gd name="T13" fmla="*/ 10 h 40"/>
                <a:gd name="T14" fmla="*/ 12 w 37"/>
                <a:gd name="T15" fmla="*/ 14 h 40"/>
                <a:gd name="T16" fmla="*/ 12 w 37"/>
                <a:gd name="T17" fmla="*/ 23 h 40"/>
                <a:gd name="T18" fmla="*/ 13 w 37"/>
                <a:gd name="T19" fmla="*/ 40 h 40"/>
                <a:gd name="T20" fmla="*/ 3 w 37"/>
                <a:gd name="T21" fmla="*/ 40 h 40"/>
                <a:gd name="T22" fmla="*/ 0 w 37"/>
                <a:gd name="T23" fmla="*/ 3 h 40"/>
                <a:gd name="T24" fmla="*/ 9 w 37"/>
                <a:gd name="T25" fmla="*/ 2 h 40"/>
                <a:gd name="T26" fmla="*/ 9 w 37"/>
                <a:gd name="T27" fmla="*/ 8 h 40"/>
                <a:gd name="T28" fmla="*/ 21 w 37"/>
                <a:gd name="T29" fmla="*/ 0 h 40"/>
                <a:gd name="T30" fmla="*/ 27 w 37"/>
                <a:gd name="T31" fmla="*/ 1 h 40"/>
                <a:gd name="T32" fmla="*/ 32 w 37"/>
                <a:gd name="T33" fmla="*/ 4 h 40"/>
                <a:gd name="T34" fmla="*/ 34 w 37"/>
                <a:gd name="T35" fmla="*/ 8 h 40"/>
                <a:gd name="T36" fmla="*/ 35 w 37"/>
                <a:gd name="T37" fmla="*/ 14 h 40"/>
                <a:gd name="T38" fmla="*/ 37 w 37"/>
                <a:gd name="T3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0">
                  <a:moveTo>
                    <a:pt x="37" y="37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4" y="10"/>
                    <a:pt x="23" y="10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7" y="8"/>
                    <a:pt x="15" y="9"/>
                    <a:pt x="14" y="10"/>
                  </a:cubicBezTo>
                  <a:cubicBezTo>
                    <a:pt x="13" y="11"/>
                    <a:pt x="12" y="13"/>
                    <a:pt x="12" y="14"/>
                  </a:cubicBezTo>
                  <a:cubicBezTo>
                    <a:pt x="11" y="16"/>
                    <a:pt x="11" y="19"/>
                    <a:pt x="12" y="23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1"/>
                    <a:pt x="21" y="0"/>
                  </a:cubicBezTo>
                  <a:cubicBezTo>
                    <a:pt x="23" y="0"/>
                    <a:pt x="25" y="0"/>
                    <a:pt x="27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3" y="5"/>
                    <a:pt x="33" y="6"/>
                    <a:pt x="34" y="8"/>
                  </a:cubicBezTo>
                  <a:cubicBezTo>
                    <a:pt x="34" y="9"/>
                    <a:pt x="35" y="11"/>
                    <a:pt x="35" y="14"/>
                  </a:cubicBezTo>
                  <a:lnTo>
                    <a:pt x="3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CD85EE2B-C6C7-42B9-B4EF-9D7C68FF20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9013" y="1499280"/>
              <a:ext cx="38910" cy="149654"/>
            </a:xfrm>
            <a:custGeom>
              <a:avLst/>
              <a:gdLst>
                <a:gd name="T0" fmla="*/ 1 w 26"/>
                <a:gd name="T1" fmla="*/ 19 h 100"/>
                <a:gd name="T2" fmla="*/ 0 w 26"/>
                <a:gd name="T3" fmla="*/ 1 h 100"/>
                <a:gd name="T4" fmla="*/ 19 w 26"/>
                <a:gd name="T5" fmla="*/ 0 h 100"/>
                <a:gd name="T6" fmla="*/ 20 w 26"/>
                <a:gd name="T7" fmla="*/ 19 h 100"/>
                <a:gd name="T8" fmla="*/ 1 w 26"/>
                <a:gd name="T9" fmla="*/ 19 h 100"/>
                <a:gd name="T10" fmla="*/ 7 w 26"/>
                <a:gd name="T11" fmla="*/ 100 h 100"/>
                <a:gd name="T12" fmla="*/ 1 w 26"/>
                <a:gd name="T13" fmla="*/ 28 h 100"/>
                <a:gd name="T14" fmla="*/ 20 w 26"/>
                <a:gd name="T15" fmla="*/ 28 h 100"/>
                <a:gd name="T16" fmla="*/ 26 w 26"/>
                <a:gd name="T17" fmla="*/ 98 h 100"/>
                <a:gd name="T18" fmla="*/ 7 w 26"/>
                <a:gd name="T1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0">
                  <a:moveTo>
                    <a:pt x="1" y="19"/>
                  </a:moveTo>
                  <a:lnTo>
                    <a:pt x="0" y="1"/>
                  </a:lnTo>
                  <a:lnTo>
                    <a:pt x="19" y="0"/>
                  </a:lnTo>
                  <a:lnTo>
                    <a:pt x="20" y="19"/>
                  </a:lnTo>
                  <a:lnTo>
                    <a:pt x="1" y="19"/>
                  </a:lnTo>
                  <a:close/>
                  <a:moveTo>
                    <a:pt x="7" y="100"/>
                  </a:moveTo>
                  <a:lnTo>
                    <a:pt x="1" y="28"/>
                  </a:lnTo>
                  <a:lnTo>
                    <a:pt x="20" y="28"/>
                  </a:lnTo>
                  <a:lnTo>
                    <a:pt x="26" y="98"/>
                  </a:lnTo>
                  <a:lnTo>
                    <a:pt x="7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3D59CEF6-5F16-4627-8F49-DA0C8BCEE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6902" y="1499280"/>
              <a:ext cx="70338" cy="143668"/>
            </a:xfrm>
            <a:custGeom>
              <a:avLst/>
              <a:gdLst>
                <a:gd name="T0" fmla="*/ 21 w 25"/>
                <a:gd name="T1" fmla="*/ 13 h 51"/>
                <a:gd name="T2" fmla="*/ 22 w 25"/>
                <a:gd name="T3" fmla="*/ 21 h 51"/>
                <a:gd name="T4" fmla="*/ 15 w 25"/>
                <a:gd name="T5" fmla="*/ 21 h 51"/>
                <a:gd name="T6" fmla="*/ 16 w 25"/>
                <a:gd name="T7" fmla="*/ 36 h 51"/>
                <a:gd name="T8" fmla="*/ 17 w 25"/>
                <a:gd name="T9" fmla="*/ 41 h 51"/>
                <a:gd name="T10" fmla="*/ 18 w 25"/>
                <a:gd name="T11" fmla="*/ 43 h 51"/>
                <a:gd name="T12" fmla="*/ 19 w 25"/>
                <a:gd name="T13" fmla="*/ 43 h 51"/>
                <a:gd name="T14" fmla="*/ 23 w 25"/>
                <a:gd name="T15" fmla="*/ 42 h 51"/>
                <a:gd name="T16" fmla="*/ 25 w 25"/>
                <a:gd name="T17" fmla="*/ 49 h 51"/>
                <a:gd name="T18" fmla="*/ 17 w 25"/>
                <a:gd name="T19" fmla="*/ 51 h 51"/>
                <a:gd name="T20" fmla="*/ 12 w 25"/>
                <a:gd name="T21" fmla="*/ 51 h 51"/>
                <a:gd name="T22" fmla="*/ 9 w 25"/>
                <a:gd name="T23" fmla="*/ 49 h 51"/>
                <a:gd name="T24" fmla="*/ 7 w 25"/>
                <a:gd name="T25" fmla="*/ 45 h 51"/>
                <a:gd name="T26" fmla="*/ 6 w 25"/>
                <a:gd name="T27" fmla="*/ 38 h 51"/>
                <a:gd name="T28" fmla="*/ 5 w 25"/>
                <a:gd name="T29" fmla="*/ 22 h 51"/>
                <a:gd name="T30" fmla="*/ 1 w 25"/>
                <a:gd name="T31" fmla="*/ 22 h 51"/>
                <a:gd name="T32" fmla="*/ 0 w 25"/>
                <a:gd name="T33" fmla="*/ 14 h 51"/>
                <a:gd name="T34" fmla="*/ 5 w 25"/>
                <a:gd name="T35" fmla="*/ 14 h 51"/>
                <a:gd name="T36" fmla="*/ 4 w 25"/>
                <a:gd name="T37" fmla="*/ 6 h 51"/>
                <a:gd name="T38" fmla="*/ 14 w 25"/>
                <a:gd name="T39" fmla="*/ 0 h 51"/>
                <a:gd name="T40" fmla="*/ 15 w 25"/>
                <a:gd name="T41" fmla="*/ 13 h 51"/>
                <a:gd name="T42" fmla="*/ 21 w 25"/>
                <a:gd name="T43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51">
                  <a:moveTo>
                    <a:pt x="21" y="13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9"/>
                    <a:pt x="17" y="41"/>
                    <a:pt x="17" y="41"/>
                  </a:cubicBezTo>
                  <a:cubicBezTo>
                    <a:pt x="17" y="42"/>
                    <a:pt x="17" y="42"/>
                    <a:pt x="18" y="43"/>
                  </a:cubicBezTo>
                  <a:cubicBezTo>
                    <a:pt x="18" y="43"/>
                    <a:pt x="19" y="43"/>
                    <a:pt x="19" y="43"/>
                  </a:cubicBezTo>
                  <a:cubicBezTo>
                    <a:pt x="20" y="43"/>
                    <a:pt x="22" y="42"/>
                    <a:pt x="23" y="42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2" y="50"/>
                    <a:pt x="20" y="51"/>
                    <a:pt x="17" y="51"/>
                  </a:cubicBezTo>
                  <a:cubicBezTo>
                    <a:pt x="15" y="51"/>
                    <a:pt x="14" y="51"/>
                    <a:pt x="12" y="51"/>
                  </a:cubicBezTo>
                  <a:cubicBezTo>
                    <a:pt x="11" y="50"/>
                    <a:pt x="10" y="50"/>
                    <a:pt x="9" y="49"/>
                  </a:cubicBezTo>
                  <a:cubicBezTo>
                    <a:pt x="8" y="48"/>
                    <a:pt x="8" y="46"/>
                    <a:pt x="7" y="45"/>
                  </a:cubicBezTo>
                  <a:cubicBezTo>
                    <a:pt x="7" y="44"/>
                    <a:pt x="7" y="41"/>
                    <a:pt x="6" y="38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21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153F4651-5519-4CED-83CE-6197B653AE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6218" y="1493294"/>
              <a:ext cx="37414" cy="146661"/>
            </a:xfrm>
            <a:custGeom>
              <a:avLst/>
              <a:gdLst>
                <a:gd name="T0" fmla="*/ 0 w 25"/>
                <a:gd name="T1" fmla="*/ 17 h 98"/>
                <a:gd name="T2" fmla="*/ 0 w 25"/>
                <a:gd name="T3" fmla="*/ 0 h 98"/>
                <a:gd name="T4" fmla="*/ 19 w 25"/>
                <a:gd name="T5" fmla="*/ 0 h 98"/>
                <a:gd name="T6" fmla="*/ 19 w 25"/>
                <a:gd name="T7" fmla="*/ 17 h 98"/>
                <a:gd name="T8" fmla="*/ 0 w 25"/>
                <a:gd name="T9" fmla="*/ 17 h 98"/>
                <a:gd name="T10" fmla="*/ 6 w 25"/>
                <a:gd name="T11" fmla="*/ 98 h 98"/>
                <a:gd name="T12" fmla="*/ 2 w 25"/>
                <a:gd name="T13" fmla="*/ 26 h 98"/>
                <a:gd name="T14" fmla="*/ 19 w 25"/>
                <a:gd name="T15" fmla="*/ 26 h 98"/>
                <a:gd name="T16" fmla="*/ 25 w 25"/>
                <a:gd name="T17" fmla="*/ 97 h 98"/>
                <a:gd name="T18" fmla="*/ 6 w 25"/>
                <a:gd name="T1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98">
                  <a:moveTo>
                    <a:pt x="0" y="17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7"/>
                  </a:lnTo>
                  <a:lnTo>
                    <a:pt x="0" y="17"/>
                  </a:lnTo>
                  <a:close/>
                  <a:moveTo>
                    <a:pt x="6" y="98"/>
                  </a:moveTo>
                  <a:lnTo>
                    <a:pt x="2" y="26"/>
                  </a:lnTo>
                  <a:lnTo>
                    <a:pt x="19" y="26"/>
                  </a:lnTo>
                  <a:lnTo>
                    <a:pt x="25" y="97"/>
                  </a:lnTo>
                  <a:lnTo>
                    <a:pt x="6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C587BAE2-21FC-4C62-BE1D-0AFAE712D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0094" y="1524721"/>
              <a:ext cx="101764" cy="113737"/>
            </a:xfrm>
            <a:custGeom>
              <a:avLst/>
              <a:gdLst>
                <a:gd name="T0" fmla="*/ 10 w 36"/>
                <a:gd name="T1" fmla="*/ 13 h 40"/>
                <a:gd name="T2" fmla="*/ 1 w 36"/>
                <a:gd name="T3" fmla="*/ 12 h 40"/>
                <a:gd name="T4" fmla="*/ 5 w 36"/>
                <a:gd name="T5" fmla="*/ 4 h 40"/>
                <a:gd name="T6" fmla="*/ 16 w 36"/>
                <a:gd name="T7" fmla="*/ 1 h 40"/>
                <a:gd name="T8" fmla="*/ 26 w 36"/>
                <a:gd name="T9" fmla="*/ 2 h 40"/>
                <a:gd name="T10" fmla="*/ 31 w 36"/>
                <a:gd name="T11" fmla="*/ 5 h 40"/>
                <a:gd name="T12" fmla="*/ 33 w 36"/>
                <a:gd name="T13" fmla="*/ 14 h 40"/>
                <a:gd name="T14" fmla="*/ 33 w 36"/>
                <a:gd name="T15" fmla="*/ 26 h 40"/>
                <a:gd name="T16" fmla="*/ 34 w 36"/>
                <a:gd name="T17" fmla="*/ 33 h 40"/>
                <a:gd name="T18" fmla="*/ 36 w 36"/>
                <a:gd name="T19" fmla="*/ 38 h 40"/>
                <a:gd name="T20" fmla="*/ 26 w 36"/>
                <a:gd name="T21" fmla="*/ 38 h 40"/>
                <a:gd name="T22" fmla="*/ 25 w 36"/>
                <a:gd name="T23" fmla="*/ 35 h 40"/>
                <a:gd name="T24" fmla="*/ 25 w 36"/>
                <a:gd name="T25" fmla="*/ 34 h 40"/>
                <a:gd name="T26" fmla="*/ 19 w 36"/>
                <a:gd name="T27" fmla="*/ 38 h 40"/>
                <a:gd name="T28" fmla="*/ 13 w 36"/>
                <a:gd name="T29" fmla="*/ 40 h 40"/>
                <a:gd name="T30" fmla="*/ 4 w 36"/>
                <a:gd name="T31" fmla="*/ 37 h 40"/>
                <a:gd name="T32" fmla="*/ 0 w 36"/>
                <a:gd name="T33" fmla="*/ 29 h 40"/>
                <a:gd name="T34" fmla="*/ 2 w 36"/>
                <a:gd name="T35" fmla="*/ 24 h 40"/>
                <a:gd name="T36" fmla="*/ 6 w 36"/>
                <a:gd name="T37" fmla="*/ 20 h 40"/>
                <a:gd name="T38" fmla="*/ 13 w 36"/>
                <a:gd name="T39" fmla="*/ 17 h 40"/>
                <a:gd name="T40" fmla="*/ 23 w 36"/>
                <a:gd name="T41" fmla="*/ 14 h 40"/>
                <a:gd name="T42" fmla="*/ 23 w 36"/>
                <a:gd name="T43" fmla="*/ 13 h 40"/>
                <a:gd name="T44" fmla="*/ 21 w 36"/>
                <a:gd name="T45" fmla="*/ 9 h 40"/>
                <a:gd name="T46" fmla="*/ 16 w 36"/>
                <a:gd name="T47" fmla="*/ 8 h 40"/>
                <a:gd name="T48" fmla="*/ 12 w 36"/>
                <a:gd name="T49" fmla="*/ 9 h 40"/>
                <a:gd name="T50" fmla="*/ 10 w 36"/>
                <a:gd name="T51" fmla="*/ 13 h 40"/>
                <a:gd name="T52" fmla="*/ 23 w 36"/>
                <a:gd name="T53" fmla="*/ 21 h 40"/>
                <a:gd name="T54" fmla="*/ 17 w 36"/>
                <a:gd name="T55" fmla="*/ 22 h 40"/>
                <a:gd name="T56" fmla="*/ 12 w 36"/>
                <a:gd name="T57" fmla="*/ 24 h 40"/>
                <a:gd name="T58" fmla="*/ 10 w 36"/>
                <a:gd name="T59" fmla="*/ 28 h 40"/>
                <a:gd name="T60" fmla="*/ 12 w 36"/>
                <a:gd name="T61" fmla="*/ 31 h 40"/>
                <a:gd name="T62" fmla="*/ 16 w 36"/>
                <a:gd name="T63" fmla="*/ 33 h 40"/>
                <a:gd name="T64" fmla="*/ 21 w 36"/>
                <a:gd name="T65" fmla="*/ 31 h 40"/>
                <a:gd name="T66" fmla="*/ 23 w 36"/>
                <a:gd name="T67" fmla="*/ 27 h 40"/>
                <a:gd name="T68" fmla="*/ 23 w 36"/>
                <a:gd name="T69" fmla="*/ 23 h 40"/>
                <a:gd name="T70" fmla="*/ 23 w 36"/>
                <a:gd name="T71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" h="40">
                  <a:moveTo>
                    <a:pt x="10" y="13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8"/>
                    <a:pt x="3" y="6"/>
                    <a:pt x="5" y="4"/>
                  </a:cubicBezTo>
                  <a:cubicBezTo>
                    <a:pt x="8" y="2"/>
                    <a:pt x="11" y="1"/>
                    <a:pt x="16" y="1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8" y="3"/>
                    <a:pt x="30" y="4"/>
                    <a:pt x="31" y="5"/>
                  </a:cubicBezTo>
                  <a:cubicBezTo>
                    <a:pt x="32" y="7"/>
                    <a:pt x="32" y="10"/>
                    <a:pt x="33" y="14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9"/>
                    <a:pt x="34" y="31"/>
                    <a:pt x="34" y="33"/>
                  </a:cubicBezTo>
                  <a:cubicBezTo>
                    <a:pt x="34" y="35"/>
                    <a:pt x="35" y="36"/>
                    <a:pt x="3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5" y="37"/>
                    <a:pt x="25" y="35"/>
                  </a:cubicBezTo>
                  <a:cubicBezTo>
                    <a:pt x="25" y="35"/>
                    <a:pt x="25" y="35"/>
                    <a:pt x="25" y="34"/>
                  </a:cubicBezTo>
                  <a:cubicBezTo>
                    <a:pt x="23" y="36"/>
                    <a:pt x="21" y="37"/>
                    <a:pt x="19" y="38"/>
                  </a:cubicBezTo>
                  <a:cubicBezTo>
                    <a:pt x="18" y="39"/>
                    <a:pt x="16" y="40"/>
                    <a:pt x="13" y="40"/>
                  </a:cubicBezTo>
                  <a:cubicBezTo>
                    <a:pt x="9" y="40"/>
                    <a:pt x="6" y="39"/>
                    <a:pt x="4" y="37"/>
                  </a:cubicBezTo>
                  <a:cubicBezTo>
                    <a:pt x="2" y="35"/>
                    <a:pt x="1" y="33"/>
                    <a:pt x="0" y="29"/>
                  </a:cubicBezTo>
                  <a:cubicBezTo>
                    <a:pt x="0" y="27"/>
                    <a:pt x="1" y="25"/>
                    <a:pt x="2" y="24"/>
                  </a:cubicBezTo>
                  <a:cubicBezTo>
                    <a:pt x="3" y="22"/>
                    <a:pt x="4" y="21"/>
                    <a:pt x="6" y="20"/>
                  </a:cubicBezTo>
                  <a:cubicBezTo>
                    <a:pt x="8" y="19"/>
                    <a:pt x="10" y="18"/>
                    <a:pt x="13" y="17"/>
                  </a:cubicBezTo>
                  <a:cubicBezTo>
                    <a:pt x="18" y="16"/>
                    <a:pt x="21" y="15"/>
                    <a:pt x="23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2" y="10"/>
                    <a:pt x="21" y="9"/>
                  </a:cubicBezTo>
                  <a:cubicBezTo>
                    <a:pt x="20" y="8"/>
                    <a:pt x="19" y="8"/>
                    <a:pt x="16" y="8"/>
                  </a:cubicBezTo>
                  <a:cubicBezTo>
                    <a:pt x="14" y="8"/>
                    <a:pt x="13" y="9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lose/>
                  <a:moveTo>
                    <a:pt x="23" y="21"/>
                  </a:moveTo>
                  <a:cubicBezTo>
                    <a:pt x="22" y="21"/>
                    <a:pt x="20" y="22"/>
                    <a:pt x="17" y="22"/>
                  </a:cubicBezTo>
                  <a:cubicBezTo>
                    <a:pt x="15" y="23"/>
                    <a:pt x="13" y="24"/>
                    <a:pt x="12" y="24"/>
                  </a:cubicBezTo>
                  <a:cubicBezTo>
                    <a:pt x="11" y="25"/>
                    <a:pt x="10" y="26"/>
                    <a:pt x="10" y="28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2"/>
                    <a:pt x="14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3" y="29"/>
                    <a:pt x="23" y="27"/>
                  </a:cubicBezTo>
                  <a:cubicBezTo>
                    <a:pt x="23" y="26"/>
                    <a:pt x="23" y="25"/>
                    <a:pt x="23" y="23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F393719D-6745-41E6-ADFC-3D9C441BF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7844" y="1487308"/>
              <a:ext cx="65848" cy="145165"/>
            </a:xfrm>
            <a:custGeom>
              <a:avLst/>
              <a:gdLst>
                <a:gd name="T0" fmla="*/ 21 w 23"/>
                <a:gd name="T1" fmla="*/ 13 h 51"/>
                <a:gd name="T2" fmla="*/ 21 w 23"/>
                <a:gd name="T3" fmla="*/ 21 h 51"/>
                <a:gd name="T4" fmla="*/ 15 w 23"/>
                <a:gd name="T5" fmla="*/ 21 h 51"/>
                <a:gd name="T6" fmla="*/ 15 w 23"/>
                <a:gd name="T7" fmla="*/ 36 h 51"/>
                <a:gd name="T8" fmla="*/ 16 w 23"/>
                <a:gd name="T9" fmla="*/ 41 h 51"/>
                <a:gd name="T10" fmla="*/ 16 w 23"/>
                <a:gd name="T11" fmla="*/ 42 h 51"/>
                <a:gd name="T12" fmla="*/ 18 w 23"/>
                <a:gd name="T13" fmla="*/ 43 h 51"/>
                <a:gd name="T14" fmla="*/ 22 w 23"/>
                <a:gd name="T15" fmla="*/ 42 h 51"/>
                <a:gd name="T16" fmla="*/ 23 w 23"/>
                <a:gd name="T17" fmla="*/ 49 h 51"/>
                <a:gd name="T18" fmla="*/ 15 w 23"/>
                <a:gd name="T19" fmla="*/ 51 h 51"/>
                <a:gd name="T20" fmla="*/ 11 w 23"/>
                <a:gd name="T21" fmla="*/ 50 h 51"/>
                <a:gd name="T22" fmla="*/ 7 w 23"/>
                <a:gd name="T23" fmla="*/ 48 h 51"/>
                <a:gd name="T24" fmla="*/ 6 w 23"/>
                <a:gd name="T25" fmla="*/ 44 h 51"/>
                <a:gd name="T26" fmla="*/ 5 w 23"/>
                <a:gd name="T27" fmla="*/ 38 h 51"/>
                <a:gd name="T28" fmla="*/ 5 w 23"/>
                <a:gd name="T29" fmla="*/ 21 h 51"/>
                <a:gd name="T30" fmla="*/ 0 w 23"/>
                <a:gd name="T31" fmla="*/ 21 h 51"/>
                <a:gd name="T32" fmla="*/ 0 w 23"/>
                <a:gd name="T33" fmla="*/ 14 h 51"/>
                <a:gd name="T34" fmla="*/ 5 w 23"/>
                <a:gd name="T35" fmla="*/ 13 h 51"/>
                <a:gd name="T36" fmla="*/ 4 w 23"/>
                <a:gd name="T37" fmla="*/ 6 h 51"/>
                <a:gd name="T38" fmla="*/ 14 w 23"/>
                <a:gd name="T39" fmla="*/ 0 h 51"/>
                <a:gd name="T40" fmla="*/ 14 w 23"/>
                <a:gd name="T41" fmla="*/ 13 h 51"/>
                <a:gd name="T42" fmla="*/ 21 w 23"/>
                <a:gd name="T43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51">
                  <a:moveTo>
                    <a:pt x="21" y="13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9"/>
                    <a:pt x="15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7" y="43"/>
                    <a:pt x="17" y="43"/>
                    <a:pt x="18" y="43"/>
                  </a:cubicBezTo>
                  <a:cubicBezTo>
                    <a:pt x="19" y="43"/>
                    <a:pt x="20" y="43"/>
                    <a:pt x="22" y="42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1" y="51"/>
                    <a:pt x="18" y="51"/>
                    <a:pt x="15" y="51"/>
                  </a:cubicBezTo>
                  <a:cubicBezTo>
                    <a:pt x="14" y="51"/>
                    <a:pt x="12" y="51"/>
                    <a:pt x="11" y="50"/>
                  </a:cubicBezTo>
                  <a:cubicBezTo>
                    <a:pt x="9" y="50"/>
                    <a:pt x="8" y="49"/>
                    <a:pt x="7" y="48"/>
                  </a:cubicBezTo>
                  <a:cubicBezTo>
                    <a:pt x="7" y="47"/>
                    <a:pt x="6" y="46"/>
                    <a:pt x="6" y="44"/>
                  </a:cubicBezTo>
                  <a:cubicBezTo>
                    <a:pt x="6" y="43"/>
                    <a:pt x="5" y="41"/>
                    <a:pt x="5" y="38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21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BC48A71-341F-4892-B271-C9C47C58FE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01175" y="1518735"/>
              <a:ext cx="100268" cy="113737"/>
            </a:xfrm>
            <a:custGeom>
              <a:avLst/>
              <a:gdLst>
                <a:gd name="T0" fmla="*/ 24 w 35"/>
                <a:gd name="T1" fmla="*/ 27 h 40"/>
                <a:gd name="T2" fmla="*/ 34 w 35"/>
                <a:gd name="T3" fmla="*/ 28 h 40"/>
                <a:gd name="T4" fmla="*/ 29 w 35"/>
                <a:gd name="T5" fmla="*/ 36 h 40"/>
                <a:gd name="T6" fmla="*/ 18 w 35"/>
                <a:gd name="T7" fmla="*/ 39 h 40"/>
                <a:gd name="T8" fmla="*/ 4 w 35"/>
                <a:gd name="T9" fmla="*/ 33 h 40"/>
                <a:gd name="T10" fmla="*/ 0 w 35"/>
                <a:gd name="T11" fmla="*/ 21 h 40"/>
                <a:gd name="T12" fmla="*/ 4 w 35"/>
                <a:gd name="T13" fmla="*/ 6 h 40"/>
                <a:gd name="T14" fmla="*/ 17 w 35"/>
                <a:gd name="T15" fmla="*/ 0 h 40"/>
                <a:gd name="T16" fmla="*/ 30 w 35"/>
                <a:gd name="T17" fmla="*/ 6 h 40"/>
                <a:gd name="T18" fmla="*/ 35 w 35"/>
                <a:gd name="T19" fmla="*/ 22 h 40"/>
                <a:gd name="T20" fmla="*/ 10 w 35"/>
                <a:gd name="T21" fmla="*/ 23 h 40"/>
                <a:gd name="T22" fmla="*/ 13 w 35"/>
                <a:gd name="T23" fmla="*/ 30 h 40"/>
                <a:gd name="T24" fmla="*/ 18 w 35"/>
                <a:gd name="T25" fmla="*/ 32 h 40"/>
                <a:gd name="T26" fmla="*/ 22 w 35"/>
                <a:gd name="T27" fmla="*/ 31 h 40"/>
                <a:gd name="T28" fmla="*/ 24 w 35"/>
                <a:gd name="T29" fmla="*/ 27 h 40"/>
                <a:gd name="T30" fmla="*/ 25 w 35"/>
                <a:gd name="T31" fmla="*/ 17 h 40"/>
                <a:gd name="T32" fmla="*/ 23 w 35"/>
                <a:gd name="T33" fmla="*/ 10 h 40"/>
                <a:gd name="T34" fmla="*/ 17 w 35"/>
                <a:gd name="T35" fmla="*/ 8 h 40"/>
                <a:gd name="T36" fmla="*/ 12 w 35"/>
                <a:gd name="T37" fmla="*/ 10 h 40"/>
                <a:gd name="T38" fmla="*/ 10 w 35"/>
                <a:gd name="T39" fmla="*/ 17 h 40"/>
                <a:gd name="T40" fmla="*/ 25 w 35"/>
                <a:gd name="T4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40">
                  <a:moveTo>
                    <a:pt x="24" y="27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3" y="32"/>
                    <a:pt x="31" y="35"/>
                    <a:pt x="29" y="36"/>
                  </a:cubicBezTo>
                  <a:cubicBezTo>
                    <a:pt x="26" y="38"/>
                    <a:pt x="22" y="39"/>
                    <a:pt x="18" y="39"/>
                  </a:cubicBezTo>
                  <a:cubicBezTo>
                    <a:pt x="12" y="40"/>
                    <a:pt x="7" y="38"/>
                    <a:pt x="4" y="33"/>
                  </a:cubicBezTo>
                  <a:cubicBezTo>
                    <a:pt x="1" y="30"/>
                    <a:pt x="0" y="26"/>
                    <a:pt x="0" y="21"/>
                  </a:cubicBezTo>
                  <a:cubicBezTo>
                    <a:pt x="0" y="14"/>
                    <a:pt x="1" y="10"/>
                    <a:pt x="4" y="6"/>
                  </a:cubicBezTo>
                  <a:cubicBezTo>
                    <a:pt x="8" y="2"/>
                    <a:pt x="12" y="1"/>
                    <a:pt x="17" y="0"/>
                  </a:cubicBezTo>
                  <a:cubicBezTo>
                    <a:pt x="22" y="0"/>
                    <a:pt x="27" y="2"/>
                    <a:pt x="30" y="6"/>
                  </a:cubicBezTo>
                  <a:cubicBezTo>
                    <a:pt x="33" y="9"/>
                    <a:pt x="35" y="15"/>
                    <a:pt x="35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6"/>
                    <a:pt x="11" y="28"/>
                    <a:pt x="13" y="30"/>
                  </a:cubicBezTo>
                  <a:cubicBezTo>
                    <a:pt x="14" y="31"/>
                    <a:pt x="16" y="32"/>
                    <a:pt x="18" y="32"/>
                  </a:cubicBezTo>
                  <a:cubicBezTo>
                    <a:pt x="20" y="32"/>
                    <a:pt x="21" y="32"/>
                    <a:pt x="22" y="31"/>
                  </a:cubicBezTo>
                  <a:cubicBezTo>
                    <a:pt x="23" y="30"/>
                    <a:pt x="24" y="29"/>
                    <a:pt x="24" y="27"/>
                  </a:cubicBezTo>
                  <a:close/>
                  <a:moveTo>
                    <a:pt x="25" y="17"/>
                  </a:moveTo>
                  <a:cubicBezTo>
                    <a:pt x="25" y="14"/>
                    <a:pt x="24" y="12"/>
                    <a:pt x="23" y="10"/>
                  </a:cubicBezTo>
                  <a:cubicBezTo>
                    <a:pt x="21" y="9"/>
                    <a:pt x="19" y="8"/>
                    <a:pt x="17" y="8"/>
                  </a:cubicBezTo>
                  <a:cubicBezTo>
                    <a:pt x="15" y="8"/>
                    <a:pt x="13" y="9"/>
                    <a:pt x="12" y="10"/>
                  </a:cubicBezTo>
                  <a:cubicBezTo>
                    <a:pt x="11" y="12"/>
                    <a:pt x="10" y="14"/>
                    <a:pt x="10" y="17"/>
                  </a:cubicBezTo>
                  <a:lnTo>
                    <a:pt x="2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Freeform 61">
            <a:extLst>
              <a:ext uri="{FF2B5EF4-FFF2-40B4-BE49-F238E27FC236}">
                <a16:creationId xmlns:a16="http://schemas.microsoft.com/office/drawing/2014/main" id="{34B14FEB-D058-4604-B25A-3961AD20338D}"/>
              </a:ext>
            </a:extLst>
          </p:cNvPr>
          <p:cNvSpPr>
            <a:spLocks noEditPoints="1"/>
          </p:cNvSpPr>
          <p:nvPr/>
        </p:nvSpPr>
        <p:spPr bwMode="auto">
          <a:xfrm>
            <a:off x="3044140" y="3802715"/>
            <a:ext cx="742688" cy="850929"/>
          </a:xfrm>
          <a:custGeom>
            <a:avLst/>
            <a:gdLst>
              <a:gd name="T0" fmla="*/ 144 w 235"/>
              <a:gd name="T1" fmla="*/ 146 h 269"/>
              <a:gd name="T2" fmla="*/ 193 w 235"/>
              <a:gd name="T3" fmla="*/ 75 h 269"/>
              <a:gd name="T4" fmla="*/ 117 w 235"/>
              <a:gd name="T5" fmla="*/ 0 h 269"/>
              <a:gd name="T6" fmla="*/ 42 w 235"/>
              <a:gd name="T7" fmla="*/ 75 h 269"/>
              <a:gd name="T8" fmla="*/ 90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4 w 235"/>
              <a:gd name="T19" fmla="*/ 146 h 269"/>
              <a:gd name="T20" fmla="*/ 58 w 235"/>
              <a:gd name="T21" fmla="*/ 75 h 269"/>
              <a:gd name="T22" fmla="*/ 117 w 235"/>
              <a:gd name="T23" fmla="*/ 17 h 269"/>
              <a:gd name="T24" fmla="*/ 176 w 235"/>
              <a:gd name="T25" fmla="*/ 75 h 269"/>
              <a:gd name="T26" fmla="*/ 117 w 235"/>
              <a:gd name="T27" fmla="*/ 134 h 269"/>
              <a:gd name="T28" fmla="*/ 58 w 235"/>
              <a:gd name="T29" fmla="*/ 75 h 269"/>
              <a:gd name="T30" fmla="*/ 17 w 235"/>
              <a:gd name="T31" fmla="*/ 252 h 269"/>
              <a:gd name="T32" fmla="*/ 117 w 235"/>
              <a:gd name="T33" fmla="*/ 159 h 269"/>
              <a:gd name="T34" fmla="*/ 217 w 235"/>
              <a:gd name="T35" fmla="*/ 252 h 269"/>
              <a:gd name="T36" fmla="*/ 17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4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59" y="0"/>
                  <a:pt x="117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0" y="146"/>
                </a:cubicBezTo>
                <a:cubicBezTo>
                  <a:pt x="38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6" y="158"/>
                  <a:pt x="144" y="146"/>
                </a:cubicBezTo>
                <a:close/>
                <a:moveTo>
                  <a:pt x="58" y="75"/>
                </a:moveTo>
                <a:cubicBezTo>
                  <a:pt x="58" y="43"/>
                  <a:pt x="85" y="17"/>
                  <a:pt x="117" y="17"/>
                </a:cubicBezTo>
                <a:cubicBezTo>
                  <a:pt x="150" y="17"/>
                  <a:pt x="176" y="43"/>
                  <a:pt x="176" y="75"/>
                </a:cubicBezTo>
                <a:cubicBezTo>
                  <a:pt x="176" y="108"/>
                  <a:pt x="150" y="134"/>
                  <a:pt x="117" y="134"/>
                </a:cubicBezTo>
                <a:cubicBezTo>
                  <a:pt x="85" y="134"/>
                  <a:pt x="58" y="108"/>
                  <a:pt x="58" y="75"/>
                </a:cubicBezTo>
                <a:close/>
                <a:moveTo>
                  <a:pt x="17" y="252"/>
                </a:moveTo>
                <a:cubicBezTo>
                  <a:pt x="21" y="200"/>
                  <a:pt x="64" y="159"/>
                  <a:pt x="117" y="159"/>
                </a:cubicBezTo>
                <a:cubicBezTo>
                  <a:pt x="170" y="159"/>
                  <a:pt x="213" y="200"/>
                  <a:pt x="217" y="252"/>
                </a:cubicBezTo>
                <a:lnTo>
                  <a:pt x="17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45DA4C-8E61-9D4E-8DC4-6C9DE4EA3B49}"/>
              </a:ext>
            </a:extLst>
          </p:cNvPr>
          <p:cNvGrpSpPr/>
          <p:nvPr/>
        </p:nvGrpSpPr>
        <p:grpSpPr>
          <a:xfrm>
            <a:off x="3698572" y="3749429"/>
            <a:ext cx="258110" cy="259775"/>
            <a:chOff x="3698572" y="3749429"/>
            <a:chExt cx="258110" cy="259775"/>
          </a:xfrm>
        </p:grpSpPr>
        <p:sp>
          <p:nvSpPr>
            <p:cNvPr id="62" name="Oval 62">
              <a:extLst>
                <a:ext uri="{FF2B5EF4-FFF2-40B4-BE49-F238E27FC236}">
                  <a16:creationId xmlns:a16="http://schemas.microsoft.com/office/drawing/2014/main" id="{6D68F437-2A8C-4B00-AA6A-78BC830AE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572" y="3749429"/>
              <a:ext cx="258110" cy="259775"/>
            </a:xfrm>
            <a:prstGeom prst="ellipse">
              <a:avLst/>
            </a:prstGeom>
            <a:noFill/>
            <a:ln w="26497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CD36F5A9-840E-4277-B21B-9D4C2FB77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572" y="3834356"/>
              <a:ext cx="258110" cy="161528"/>
            </a:xfrm>
            <a:custGeom>
              <a:avLst/>
              <a:gdLst>
                <a:gd name="T0" fmla="*/ 81 w 82"/>
                <a:gd name="T1" fmla="*/ 7 h 51"/>
                <a:gd name="T2" fmla="*/ 78 w 82"/>
                <a:gd name="T3" fmla="*/ 7 h 51"/>
                <a:gd name="T4" fmla="*/ 49 w 82"/>
                <a:gd name="T5" fmla="*/ 1 h 51"/>
                <a:gd name="T6" fmla="*/ 28 w 82"/>
                <a:gd name="T7" fmla="*/ 1 h 51"/>
                <a:gd name="T8" fmla="*/ 3 w 82"/>
                <a:gd name="T9" fmla="*/ 7 h 51"/>
                <a:gd name="T10" fmla="*/ 2 w 82"/>
                <a:gd name="T11" fmla="*/ 7 h 51"/>
                <a:gd name="T12" fmla="*/ 0 w 82"/>
                <a:gd name="T13" fmla="*/ 7 h 51"/>
                <a:gd name="T14" fmla="*/ 0 w 82"/>
                <a:gd name="T15" fmla="*/ 17 h 51"/>
                <a:gd name="T16" fmla="*/ 9 w 82"/>
                <a:gd name="T17" fmla="*/ 19 h 51"/>
                <a:gd name="T18" fmla="*/ 15 w 82"/>
                <a:gd name="T19" fmla="*/ 23 h 51"/>
                <a:gd name="T20" fmla="*/ 17 w 82"/>
                <a:gd name="T21" fmla="*/ 31 h 51"/>
                <a:gd name="T22" fmla="*/ 11 w 82"/>
                <a:gd name="T23" fmla="*/ 44 h 51"/>
                <a:gd name="T24" fmla="*/ 19 w 82"/>
                <a:gd name="T25" fmla="*/ 49 h 51"/>
                <a:gd name="T26" fmla="*/ 24 w 82"/>
                <a:gd name="T27" fmla="*/ 45 h 51"/>
                <a:gd name="T28" fmla="*/ 38 w 82"/>
                <a:gd name="T29" fmla="*/ 41 h 51"/>
                <a:gd name="T30" fmla="*/ 50 w 82"/>
                <a:gd name="T31" fmla="*/ 42 h 51"/>
                <a:gd name="T32" fmla="*/ 61 w 82"/>
                <a:gd name="T33" fmla="*/ 48 h 51"/>
                <a:gd name="T34" fmla="*/ 63 w 82"/>
                <a:gd name="T35" fmla="*/ 51 h 51"/>
                <a:gd name="T36" fmla="*/ 63 w 82"/>
                <a:gd name="T37" fmla="*/ 51 h 51"/>
                <a:gd name="T38" fmla="*/ 64 w 82"/>
                <a:gd name="T39" fmla="*/ 50 h 51"/>
                <a:gd name="T40" fmla="*/ 70 w 82"/>
                <a:gd name="T41" fmla="*/ 45 h 51"/>
                <a:gd name="T42" fmla="*/ 64 w 82"/>
                <a:gd name="T43" fmla="*/ 32 h 51"/>
                <a:gd name="T44" fmla="*/ 72 w 82"/>
                <a:gd name="T45" fmla="*/ 19 h 51"/>
                <a:gd name="T46" fmla="*/ 80 w 82"/>
                <a:gd name="T47" fmla="*/ 17 h 51"/>
                <a:gd name="T48" fmla="*/ 82 w 82"/>
                <a:gd name="T49" fmla="*/ 17 h 51"/>
                <a:gd name="T50" fmla="*/ 81 w 82"/>
                <a:gd name="T51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51">
                  <a:moveTo>
                    <a:pt x="81" y="7"/>
                  </a:moveTo>
                  <a:cubicBezTo>
                    <a:pt x="80" y="7"/>
                    <a:pt x="79" y="7"/>
                    <a:pt x="78" y="7"/>
                  </a:cubicBezTo>
                  <a:cubicBezTo>
                    <a:pt x="69" y="4"/>
                    <a:pt x="59" y="2"/>
                    <a:pt x="49" y="1"/>
                  </a:cubicBezTo>
                  <a:cubicBezTo>
                    <a:pt x="42" y="0"/>
                    <a:pt x="35" y="0"/>
                    <a:pt x="28" y="1"/>
                  </a:cubicBezTo>
                  <a:cubicBezTo>
                    <a:pt x="20" y="3"/>
                    <a:pt x="11" y="5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1" y="6"/>
                    <a:pt x="0" y="17"/>
                    <a:pt x="0" y="17"/>
                  </a:cubicBezTo>
                  <a:cubicBezTo>
                    <a:pt x="3" y="17"/>
                    <a:pt x="6" y="18"/>
                    <a:pt x="9" y="19"/>
                  </a:cubicBezTo>
                  <a:cubicBezTo>
                    <a:pt x="11" y="20"/>
                    <a:pt x="13" y="21"/>
                    <a:pt x="15" y="23"/>
                  </a:cubicBezTo>
                  <a:cubicBezTo>
                    <a:pt x="16" y="26"/>
                    <a:pt x="17" y="28"/>
                    <a:pt x="17" y="31"/>
                  </a:cubicBezTo>
                  <a:cubicBezTo>
                    <a:pt x="16" y="36"/>
                    <a:pt x="14" y="40"/>
                    <a:pt x="11" y="44"/>
                  </a:cubicBezTo>
                  <a:cubicBezTo>
                    <a:pt x="11" y="44"/>
                    <a:pt x="18" y="50"/>
                    <a:pt x="19" y="49"/>
                  </a:cubicBezTo>
                  <a:cubicBezTo>
                    <a:pt x="20" y="48"/>
                    <a:pt x="22" y="46"/>
                    <a:pt x="24" y="45"/>
                  </a:cubicBezTo>
                  <a:cubicBezTo>
                    <a:pt x="28" y="43"/>
                    <a:pt x="33" y="41"/>
                    <a:pt x="38" y="41"/>
                  </a:cubicBezTo>
                  <a:cubicBezTo>
                    <a:pt x="42" y="41"/>
                    <a:pt x="46" y="41"/>
                    <a:pt x="50" y="42"/>
                  </a:cubicBezTo>
                  <a:cubicBezTo>
                    <a:pt x="54" y="43"/>
                    <a:pt x="58" y="45"/>
                    <a:pt x="61" y="48"/>
                  </a:cubicBezTo>
                  <a:cubicBezTo>
                    <a:pt x="62" y="49"/>
                    <a:pt x="62" y="50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4" y="50"/>
                  </a:cubicBezTo>
                  <a:cubicBezTo>
                    <a:pt x="65" y="50"/>
                    <a:pt x="71" y="44"/>
                    <a:pt x="70" y="45"/>
                  </a:cubicBezTo>
                  <a:cubicBezTo>
                    <a:pt x="68" y="41"/>
                    <a:pt x="65" y="36"/>
                    <a:pt x="64" y="32"/>
                  </a:cubicBezTo>
                  <a:cubicBezTo>
                    <a:pt x="64" y="25"/>
                    <a:pt x="66" y="21"/>
                    <a:pt x="72" y="19"/>
                  </a:cubicBezTo>
                  <a:cubicBezTo>
                    <a:pt x="75" y="18"/>
                    <a:pt x="78" y="17"/>
                    <a:pt x="80" y="17"/>
                  </a:cubicBezTo>
                  <a:cubicBezTo>
                    <a:pt x="81" y="17"/>
                    <a:pt x="81" y="17"/>
                    <a:pt x="82" y="17"/>
                  </a:cubicBezTo>
                  <a:cubicBezTo>
                    <a:pt x="82" y="17"/>
                    <a:pt x="81" y="7"/>
                    <a:pt x="81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101747" tIns="50873" rIns="101747" bIns="50873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Freeform 64">
            <a:extLst>
              <a:ext uri="{FF2B5EF4-FFF2-40B4-BE49-F238E27FC236}">
                <a16:creationId xmlns:a16="http://schemas.microsoft.com/office/drawing/2014/main" id="{AB517F38-E4BC-4AA5-85E0-CE31C821478C}"/>
              </a:ext>
            </a:extLst>
          </p:cNvPr>
          <p:cNvSpPr>
            <a:spLocks noEditPoints="1"/>
          </p:cNvSpPr>
          <p:nvPr/>
        </p:nvSpPr>
        <p:spPr bwMode="auto">
          <a:xfrm>
            <a:off x="5503671" y="3802715"/>
            <a:ext cx="742688" cy="850929"/>
          </a:xfrm>
          <a:custGeom>
            <a:avLst/>
            <a:gdLst>
              <a:gd name="T0" fmla="*/ 145 w 235"/>
              <a:gd name="T1" fmla="*/ 146 h 269"/>
              <a:gd name="T2" fmla="*/ 193 w 235"/>
              <a:gd name="T3" fmla="*/ 75 h 269"/>
              <a:gd name="T4" fmla="*/ 118 w 235"/>
              <a:gd name="T5" fmla="*/ 0 h 269"/>
              <a:gd name="T6" fmla="*/ 42 w 235"/>
              <a:gd name="T7" fmla="*/ 75 h 269"/>
              <a:gd name="T8" fmla="*/ 91 w 235"/>
              <a:gd name="T9" fmla="*/ 146 h 269"/>
              <a:gd name="T10" fmla="*/ 0 w 235"/>
              <a:gd name="T11" fmla="*/ 260 h 269"/>
              <a:gd name="T12" fmla="*/ 0 w 235"/>
              <a:gd name="T13" fmla="*/ 269 h 269"/>
              <a:gd name="T14" fmla="*/ 235 w 235"/>
              <a:gd name="T15" fmla="*/ 269 h 269"/>
              <a:gd name="T16" fmla="*/ 235 w 235"/>
              <a:gd name="T17" fmla="*/ 260 h 269"/>
              <a:gd name="T18" fmla="*/ 145 w 235"/>
              <a:gd name="T19" fmla="*/ 146 h 269"/>
              <a:gd name="T20" fmla="*/ 59 w 235"/>
              <a:gd name="T21" fmla="*/ 75 h 269"/>
              <a:gd name="T22" fmla="*/ 118 w 235"/>
              <a:gd name="T23" fmla="*/ 17 h 269"/>
              <a:gd name="T24" fmla="*/ 177 w 235"/>
              <a:gd name="T25" fmla="*/ 75 h 269"/>
              <a:gd name="T26" fmla="*/ 118 w 235"/>
              <a:gd name="T27" fmla="*/ 134 h 269"/>
              <a:gd name="T28" fmla="*/ 59 w 235"/>
              <a:gd name="T29" fmla="*/ 75 h 269"/>
              <a:gd name="T30" fmla="*/ 18 w 235"/>
              <a:gd name="T31" fmla="*/ 252 h 269"/>
              <a:gd name="T32" fmla="*/ 118 w 235"/>
              <a:gd name="T33" fmla="*/ 159 h 269"/>
              <a:gd name="T34" fmla="*/ 218 w 235"/>
              <a:gd name="T35" fmla="*/ 252 h 269"/>
              <a:gd name="T36" fmla="*/ 18 w 235"/>
              <a:gd name="T37" fmla="*/ 25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" h="269">
                <a:moveTo>
                  <a:pt x="145" y="146"/>
                </a:moveTo>
                <a:cubicBezTo>
                  <a:pt x="173" y="135"/>
                  <a:pt x="193" y="108"/>
                  <a:pt x="193" y="75"/>
                </a:cubicBezTo>
                <a:cubicBezTo>
                  <a:pt x="193" y="34"/>
                  <a:pt x="160" y="0"/>
                  <a:pt x="118" y="0"/>
                </a:cubicBezTo>
                <a:cubicBezTo>
                  <a:pt x="76" y="0"/>
                  <a:pt x="42" y="34"/>
                  <a:pt x="42" y="75"/>
                </a:cubicBezTo>
                <a:cubicBezTo>
                  <a:pt x="42" y="108"/>
                  <a:pt x="62" y="135"/>
                  <a:pt x="91" y="146"/>
                </a:cubicBezTo>
                <a:cubicBezTo>
                  <a:pt x="39" y="158"/>
                  <a:pt x="0" y="205"/>
                  <a:pt x="0" y="260"/>
                </a:cubicBezTo>
                <a:cubicBezTo>
                  <a:pt x="0" y="269"/>
                  <a:pt x="0" y="269"/>
                  <a:pt x="0" y="269"/>
                </a:cubicBezTo>
                <a:cubicBezTo>
                  <a:pt x="235" y="269"/>
                  <a:pt x="235" y="269"/>
                  <a:pt x="235" y="269"/>
                </a:cubicBezTo>
                <a:cubicBezTo>
                  <a:pt x="235" y="260"/>
                  <a:pt x="235" y="260"/>
                  <a:pt x="235" y="260"/>
                </a:cubicBezTo>
                <a:cubicBezTo>
                  <a:pt x="235" y="205"/>
                  <a:pt x="197" y="158"/>
                  <a:pt x="145" y="146"/>
                </a:cubicBezTo>
                <a:close/>
                <a:moveTo>
                  <a:pt x="59" y="75"/>
                </a:moveTo>
                <a:cubicBezTo>
                  <a:pt x="59" y="43"/>
                  <a:pt x="86" y="17"/>
                  <a:pt x="118" y="17"/>
                </a:cubicBezTo>
                <a:cubicBezTo>
                  <a:pt x="150" y="17"/>
                  <a:pt x="177" y="43"/>
                  <a:pt x="177" y="75"/>
                </a:cubicBezTo>
                <a:cubicBezTo>
                  <a:pt x="177" y="108"/>
                  <a:pt x="150" y="134"/>
                  <a:pt x="118" y="134"/>
                </a:cubicBezTo>
                <a:cubicBezTo>
                  <a:pt x="86" y="134"/>
                  <a:pt x="59" y="108"/>
                  <a:pt x="59" y="75"/>
                </a:cubicBezTo>
                <a:close/>
                <a:moveTo>
                  <a:pt x="18" y="252"/>
                </a:moveTo>
                <a:cubicBezTo>
                  <a:pt x="22" y="200"/>
                  <a:pt x="65" y="159"/>
                  <a:pt x="118" y="159"/>
                </a:cubicBezTo>
                <a:cubicBezTo>
                  <a:pt x="171" y="159"/>
                  <a:pt x="214" y="200"/>
                  <a:pt x="218" y="252"/>
                </a:cubicBezTo>
                <a:lnTo>
                  <a:pt x="18" y="2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D901ADE2-9BFC-4BDA-93FD-0E65D5742367}"/>
              </a:ext>
            </a:extLst>
          </p:cNvPr>
          <p:cNvSpPr>
            <a:spLocks/>
          </p:cNvSpPr>
          <p:nvPr/>
        </p:nvSpPr>
        <p:spPr bwMode="auto">
          <a:xfrm>
            <a:off x="6173090" y="3749429"/>
            <a:ext cx="233131" cy="236461"/>
          </a:xfrm>
          <a:custGeom>
            <a:avLst/>
            <a:gdLst>
              <a:gd name="T0" fmla="*/ 73 w 74"/>
              <a:gd name="T1" fmla="*/ 51 h 75"/>
              <a:gd name="T2" fmla="*/ 64 w 74"/>
              <a:gd name="T3" fmla="*/ 41 h 75"/>
              <a:gd name="T4" fmla="*/ 56 w 74"/>
              <a:gd name="T5" fmla="*/ 10 h 75"/>
              <a:gd name="T6" fmla="*/ 31 w 74"/>
              <a:gd name="T7" fmla="*/ 0 h 75"/>
              <a:gd name="T8" fmla="*/ 29 w 74"/>
              <a:gd name="T9" fmla="*/ 1 h 75"/>
              <a:gd name="T10" fmla="*/ 27 w 74"/>
              <a:gd name="T11" fmla="*/ 3 h 75"/>
              <a:gd name="T12" fmla="*/ 26 w 74"/>
              <a:gd name="T13" fmla="*/ 4 h 75"/>
              <a:gd name="T14" fmla="*/ 27 w 74"/>
              <a:gd name="T15" fmla="*/ 6 h 75"/>
              <a:gd name="T16" fmla="*/ 37 w 74"/>
              <a:gd name="T17" fmla="*/ 16 h 75"/>
              <a:gd name="T18" fmla="*/ 33 w 74"/>
              <a:gd name="T19" fmla="*/ 32 h 75"/>
              <a:gd name="T20" fmla="*/ 17 w 74"/>
              <a:gd name="T21" fmla="*/ 37 h 75"/>
              <a:gd name="T22" fmla="*/ 6 w 74"/>
              <a:gd name="T23" fmla="*/ 26 h 75"/>
              <a:gd name="T24" fmla="*/ 5 w 74"/>
              <a:gd name="T25" fmla="*/ 26 h 75"/>
              <a:gd name="T26" fmla="*/ 4 w 74"/>
              <a:gd name="T27" fmla="*/ 26 h 75"/>
              <a:gd name="T28" fmla="*/ 1 w 74"/>
              <a:gd name="T29" fmla="*/ 29 h 75"/>
              <a:gd name="T30" fmla="*/ 1 w 74"/>
              <a:gd name="T31" fmla="*/ 30 h 75"/>
              <a:gd name="T32" fmla="*/ 10 w 74"/>
              <a:gd name="T33" fmla="*/ 55 h 75"/>
              <a:gd name="T34" fmla="*/ 42 w 74"/>
              <a:gd name="T35" fmla="*/ 63 h 75"/>
              <a:gd name="T36" fmla="*/ 53 w 74"/>
              <a:gd name="T37" fmla="*/ 74 h 75"/>
              <a:gd name="T38" fmla="*/ 54 w 74"/>
              <a:gd name="T39" fmla="*/ 75 h 75"/>
              <a:gd name="T40" fmla="*/ 56 w 74"/>
              <a:gd name="T41" fmla="*/ 74 h 75"/>
              <a:gd name="T42" fmla="*/ 56 w 74"/>
              <a:gd name="T43" fmla="*/ 73 h 75"/>
              <a:gd name="T44" fmla="*/ 56 w 74"/>
              <a:gd name="T45" fmla="*/ 72 h 75"/>
              <a:gd name="T46" fmla="*/ 44 w 74"/>
              <a:gd name="T47" fmla="*/ 60 h 75"/>
              <a:gd name="T48" fmla="*/ 42 w 74"/>
              <a:gd name="T49" fmla="*/ 59 h 75"/>
              <a:gd name="T50" fmla="*/ 13 w 74"/>
              <a:gd name="T51" fmla="*/ 52 h 75"/>
              <a:gd name="T52" fmla="*/ 5 w 74"/>
              <a:gd name="T53" fmla="*/ 31 h 75"/>
              <a:gd name="T54" fmla="*/ 5 w 74"/>
              <a:gd name="T55" fmla="*/ 30 h 75"/>
              <a:gd name="T56" fmla="*/ 15 w 74"/>
              <a:gd name="T57" fmla="*/ 40 h 75"/>
              <a:gd name="T58" fmla="*/ 17 w 74"/>
              <a:gd name="T59" fmla="*/ 41 h 75"/>
              <a:gd name="T60" fmla="*/ 35 w 74"/>
              <a:gd name="T61" fmla="*/ 36 h 75"/>
              <a:gd name="T62" fmla="*/ 36 w 74"/>
              <a:gd name="T63" fmla="*/ 34 h 75"/>
              <a:gd name="T64" fmla="*/ 41 w 74"/>
              <a:gd name="T65" fmla="*/ 16 h 75"/>
              <a:gd name="T66" fmla="*/ 41 w 74"/>
              <a:gd name="T67" fmla="*/ 14 h 75"/>
              <a:gd name="T68" fmla="*/ 31 w 74"/>
              <a:gd name="T69" fmla="*/ 4 h 75"/>
              <a:gd name="T70" fmla="*/ 31 w 74"/>
              <a:gd name="T71" fmla="*/ 4 h 75"/>
              <a:gd name="T72" fmla="*/ 53 w 74"/>
              <a:gd name="T73" fmla="*/ 12 h 75"/>
              <a:gd name="T74" fmla="*/ 60 w 74"/>
              <a:gd name="T75" fmla="*/ 41 h 75"/>
              <a:gd name="T76" fmla="*/ 60 w 74"/>
              <a:gd name="T77" fmla="*/ 43 h 75"/>
              <a:gd name="T78" fmla="*/ 71 w 74"/>
              <a:gd name="T79" fmla="*/ 54 h 75"/>
              <a:gd name="T80" fmla="*/ 73 w 74"/>
              <a:gd name="T81" fmla="*/ 54 h 75"/>
              <a:gd name="T82" fmla="*/ 73 w 74"/>
              <a:gd name="T83" fmla="*/ 5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" h="75">
                <a:moveTo>
                  <a:pt x="73" y="51"/>
                </a:moveTo>
                <a:cubicBezTo>
                  <a:pt x="64" y="41"/>
                  <a:pt x="64" y="41"/>
                  <a:pt x="64" y="41"/>
                </a:cubicBezTo>
                <a:cubicBezTo>
                  <a:pt x="67" y="30"/>
                  <a:pt x="64" y="18"/>
                  <a:pt x="56" y="10"/>
                </a:cubicBezTo>
                <a:cubicBezTo>
                  <a:pt x="49" y="3"/>
                  <a:pt x="40" y="0"/>
                  <a:pt x="31" y="0"/>
                </a:cubicBezTo>
                <a:cubicBezTo>
                  <a:pt x="30" y="0"/>
                  <a:pt x="30" y="1"/>
                  <a:pt x="29" y="1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6" y="4"/>
                  <a:pt x="26" y="4"/>
                </a:cubicBezTo>
                <a:cubicBezTo>
                  <a:pt x="26" y="5"/>
                  <a:pt x="27" y="5"/>
                  <a:pt x="27" y="6"/>
                </a:cubicBezTo>
                <a:cubicBezTo>
                  <a:pt x="37" y="16"/>
                  <a:pt x="37" y="16"/>
                  <a:pt x="37" y="16"/>
                </a:cubicBezTo>
                <a:cubicBezTo>
                  <a:pt x="33" y="32"/>
                  <a:pt x="33" y="32"/>
                  <a:pt x="33" y="32"/>
                </a:cubicBezTo>
                <a:cubicBezTo>
                  <a:pt x="17" y="37"/>
                  <a:pt x="17" y="37"/>
                  <a:pt x="17" y="3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5" y="26"/>
                </a:cubicBezTo>
                <a:cubicBezTo>
                  <a:pt x="5" y="26"/>
                  <a:pt x="4" y="26"/>
                  <a:pt x="4" y="26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30"/>
                </a:cubicBezTo>
                <a:cubicBezTo>
                  <a:pt x="0" y="39"/>
                  <a:pt x="4" y="48"/>
                  <a:pt x="10" y="55"/>
                </a:cubicBezTo>
                <a:cubicBezTo>
                  <a:pt x="19" y="63"/>
                  <a:pt x="31" y="66"/>
                  <a:pt x="42" y="63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74"/>
                  <a:pt x="54" y="75"/>
                  <a:pt x="54" y="75"/>
                </a:cubicBezTo>
                <a:cubicBezTo>
                  <a:pt x="55" y="75"/>
                  <a:pt x="55" y="74"/>
                  <a:pt x="56" y="74"/>
                </a:cubicBezTo>
                <a:cubicBezTo>
                  <a:pt x="56" y="74"/>
                  <a:pt x="56" y="73"/>
                  <a:pt x="56" y="73"/>
                </a:cubicBezTo>
                <a:cubicBezTo>
                  <a:pt x="56" y="72"/>
                  <a:pt x="56" y="72"/>
                  <a:pt x="56" y="72"/>
                </a:cubicBezTo>
                <a:cubicBezTo>
                  <a:pt x="44" y="60"/>
                  <a:pt x="44" y="60"/>
                  <a:pt x="44" y="60"/>
                </a:cubicBezTo>
                <a:cubicBezTo>
                  <a:pt x="43" y="59"/>
                  <a:pt x="43" y="59"/>
                  <a:pt x="42" y="59"/>
                </a:cubicBezTo>
                <a:cubicBezTo>
                  <a:pt x="32" y="63"/>
                  <a:pt x="20" y="60"/>
                  <a:pt x="13" y="52"/>
                </a:cubicBezTo>
                <a:cubicBezTo>
                  <a:pt x="7" y="47"/>
                  <a:pt x="4" y="39"/>
                  <a:pt x="5" y="31"/>
                </a:cubicBezTo>
                <a:cubicBezTo>
                  <a:pt x="5" y="30"/>
                  <a:pt x="5" y="30"/>
                  <a:pt x="5" y="30"/>
                </a:cubicBezTo>
                <a:cubicBezTo>
                  <a:pt x="15" y="40"/>
                  <a:pt x="15" y="40"/>
                  <a:pt x="15" y="40"/>
                </a:cubicBezTo>
                <a:cubicBezTo>
                  <a:pt x="15" y="41"/>
                  <a:pt x="16" y="41"/>
                  <a:pt x="17" y="41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5"/>
                  <a:pt x="36" y="34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5"/>
                  <a:pt x="41" y="15"/>
                  <a:pt x="41" y="14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9" y="4"/>
                  <a:pt x="47" y="7"/>
                  <a:pt x="53" y="12"/>
                </a:cubicBezTo>
                <a:cubicBezTo>
                  <a:pt x="61" y="20"/>
                  <a:pt x="63" y="31"/>
                  <a:pt x="60" y="41"/>
                </a:cubicBezTo>
                <a:cubicBezTo>
                  <a:pt x="60" y="42"/>
                  <a:pt x="60" y="43"/>
                  <a:pt x="60" y="43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4"/>
                  <a:pt x="73" y="54"/>
                  <a:pt x="73" y="54"/>
                </a:cubicBezTo>
                <a:cubicBezTo>
                  <a:pt x="74" y="53"/>
                  <a:pt x="74" y="52"/>
                  <a:pt x="73" y="51"/>
                </a:cubicBezTo>
                <a:close/>
              </a:path>
            </a:pathLst>
          </a:custGeom>
          <a:solidFill>
            <a:schemeClr val="accent2"/>
          </a:solidFill>
          <a:ln w="12366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101747" tIns="50873" rIns="101747" bIns="5087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F8CAE1F9-6BA3-409D-9C4A-822119DC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74" y="4783532"/>
            <a:ext cx="750933" cy="32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OEMs</a:t>
            </a:r>
            <a:endParaRPr kumimoji="0" lang="en-US" altLang="de-DE" sz="1892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67">
            <a:extLst>
              <a:ext uri="{FF2B5EF4-FFF2-40B4-BE49-F238E27FC236}">
                <a16:creationId xmlns:a16="http://schemas.microsoft.com/office/drawing/2014/main" id="{22C031E4-9589-418D-AA3A-60A794C34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98" y="2797502"/>
            <a:ext cx="3210638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Integration of existing tools</a:t>
            </a:r>
          </a:p>
          <a:p>
            <a:pPr algn="ctr"/>
            <a:r>
              <a:rPr kumimoji="0" lang="en-US" altLang="de-DE" sz="1892" strike="noStrike" cap="none" normalizeH="0">
                <a:ln>
                  <a:noFill/>
                </a:ln>
                <a:solidFill>
                  <a:srgbClr val="000000"/>
                </a:solidFill>
                <a:effectLst/>
              </a:rPr>
              <a:t>(OSS and proprietary)</a:t>
            </a:r>
          </a:p>
        </p:txBody>
      </p:sp>
      <p:sp>
        <p:nvSpPr>
          <p:cNvPr id="68" name="Rectangle 69">
            <a:extLst>
              <a:ext uri="{FF2B5EF4-FFF2-40B4-BE49-F238E27FC236}">
                <a16:creationId xmlns:a16="http://schemas.microsoft.com/office/drawing/2014/main" id="{7C2A41AA-0123-45E3-B0DF-A5FBE8D1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992" y="2594345"/>
            <a:ext cx="3642292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Adjust existing OSS and</a:t>
            </a:r>
          </a:p>
          <a:p>
            <a:pPr algn="ctr"/>
            <a:r>
              <a:rPr kumimoji="0" lang="en-US" altLang="de-DE" sz="1892" strike="noStrike" cap="none" normalizeH="0">
                <a:ln>
                  <a:noFill/>
                </a:ln>
                <a:solidFill>
                  <a:srgbClr val="000000"/>
                </a:solidFill>
                <a:effectLst/>
              </a:rPr>
              <a:t>proprietary tools to your needs</a:t>
            </a:r>
          </a:p>
        </p:txBody>
      </p:sp>
      <p:sp>
        <p:nvSpPr>
          <p:cNvPr id="69" name="Rectangle 71">
            <a:extLst>
              <a:ext uri="{FF2B5EF4-FFF2-40B4-BE49-F238E27FC236}">
                <a16:creationId xmlns:a16="http://schemas.microsoft.com/office/drawing/2014/main" id="{46BF551A-0E5E-456D-94BE-1FAB748B3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515" y="2392854"/>
            <a:ext cx="2447220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</a:t>
            </a:r>
          </a:p>
          <a:p>
            <a:pPr algn="ctr"/>
            <a:r>
              <a:rPr kumimoji="0" lang="en-US" altLang="de-DE" sz="1892" strike="noStrike" cap="none" normalizeH="0">
                <a:ln>
                  <a:noFill/>
                </a:ln>
                <a:solidFill>
                  <a:srgbClr val="000000"/>
                </a:solidFill>
                <a:effectLst/>
              </a:rPr>
              <a:t>additional OSS tools</a:t>
            </a:r>
          </a:p>
        </p:txBody>
      </p:sp>
      <p:sp>
        <p:nvSpPr>
          <p:cNvPr id="70" name="Rectangle 73">
            <a:extLst>
              <a:ext uri="{FF2B5EF4-FFF2-40B4-BE49-F238E27FC236}">
                <a16:creationId xmlns:a16="http://schemas.microsoft.com/office/drawing/2014/main" id="{288D3BB6-31B5-459F-AD0B-70E5E034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358" y="4783532"/>
            <a:ext cx="1350251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Automotive</a:t>
            </a:r>
          </a:p>
          <a:p>
            <a:pPr algn="ctr"/>
            <a:r>
              <a:rPr kumimoji="0" lang="en-US" altLang="de-DE" sz="1892" strike="noStrike" cap="none" normalizeH="0">
                <a:ln>
                  <a:noFill/>
                </a:ln>
                <a:solidFill>
                  <a:srgbClr val="000000"/>
                </a:solidFill>
                <a:effectLst/>
              </a:rPr>
              <a:t>Tier 1</a:t>
            </a:r>
          </a:p>
        </p:txBody>
      </p:sp>
      <p:sp>
        <p:nvSpPr>
          <p:cNvPr id="71" name="Rectangle 76">
            <a:extLst>
              <a:ext uri="{FF2B5EF4-FFF2-40B4-BE49-F238E27FC236}">
                <a16:creationId xmlns:a16="http://schemas.microsoft.com/office/drawing/2014/main" id="{82D591F5-0C4B-4509-B624-2618CEE7B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5699" y="4783532"/>
            <a:ext cx="1173399" cy="58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IT/tech.</a:t>
            </a:r>
          </a:p>
          <a:p>
            <a:pPr algn="ctr"/>
            <a:r>
              <a:rPr kumimoji="0" lang="en-US" altLang="de-DE" sz="1892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</a:rPr>
              <a:t>companies</a:t>
            </a:r>
          </a:p>
        </p:txBody>
      </p:sp>
      <p:sp>
        <p:nvSpPr>
          <p:cNvPr id="72" name="Rectangle 78">
            <a:extLst>
              <a:ext uri="{FF2B5EF4-FFF2-40B4-BE49-F238E27FC236}">
                <a16:creationId xmlns:a16="http://schemas.microsoft.com/office/drawing/2014/main" id="{09651084-110E-4EF9-96A3-7F634EC2E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081" y="4783532"/>
            <a:ext cx="1319930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Semi-</a:t>
            </a:r>
          </a:p>
          <a:p>
            <a:pPr algn="ctr"/>
            <a:r>
              <a:rPr kumimoji="0" lang="en-US" altLang="de-DE" sz="1892" strike="noStrike" cap="none" normalizeH="0">
                <a:ln>
                  <a:noFill/>
                </a:ln>
                <a:solidFill>
                  <a:srgbClr val="000000"/>
                </a:solidFill>
                <a:effectLst/>
              </a:rPr>
              <a:t>conductors</a:t>
            </a:r>
          </a:p>
        </p:txBody>
      </p:sp>
      <p:sp>
        <p:nvSpPr>
          <p:cNvPr id="73" name="Rectangle 80">
            <a:extLst>
              <a:ext uri="{FF2B5EF4-FFF2-40B4-BE49-F238E27FC236}">
                <a16:creationId xmlns:a16="http://schemas.microsoft.com/office/drawing/2014/main" id="{0BCD564A-3ECE-4744-A953-700BD0912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638" y="4783532"/>
            <a:ext cx="2040539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92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Engineering</a:t>
            </a:r>
          </a:p>
          <a:p>
            <a:pPr algn="ctr"/>
            <a:r>
              <a:rPr kumimoji="0" lang="en-US" altLang="de-DE" sz="1892" strike="noStrike" cap="none" normalizeH="0">
                <a:ln>
                  <a:noFill/>
                </a:ln>
                <a:solidFill>
                  <a:srgbClr val="000000"/>
                </a:solidFill>
                <a:effectLst/>
              </a:rPr>
              <a:t>service providers</a:t>
            </a:r>
          </a:p>
        </p:txBody>
      </p:sp>
    </p:spTree>
    <p:extLst>
      <p:ext uri="{BB962C8B-B14F-4D97-AF65-F5344CB8AC3E}">
        <p14:creationId xmlns:p14="http://schemas.microsoft.com/office/powerpoint/2010/main" val="12118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ed71857f-bb8a-4f8d-9605-a0cbdcde921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DarkBlue;-1;-2;-2;-1;-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LightGray;-1;-2;-2;-1;-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DarkBlue;-1;-2;-2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LightBlue;-1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LightGreen;-1;-2;-2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2;-2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LightGray;-1;-1;-2"/>
</p:tagLst>
</file>

<file path=ppt/theme/theme1.xml><?xml version="1.0" encoding="utf-8"?>
<a:theme xmlns:a="http://schemas.openxmlformats.org/drawingml/2006/main" name="Open ADx">
  <a:themeElements>
    <a:clrScheme name="Open ADx">
      <a:dk1>
        <a:sysClr val="windowText" lastClr="000000"/>
      </a:dk1>
      <a:lt1>
        <a:sysClr val="window" lastClr="FFFFFF"/>
      </a:lt1>
      <a:dk2>
        <a:srgbClr val="44546A"/>
      </a:dk2>
      <a:lt2>
        <a:srgbClr val="D0CECE"/>
      </a:lt2>
      <a:accent1>
        <a:srgbClr val="008ECF"/>
      </a:accent1>
      <a:accent2>
        <a:srgbClr val="005A82"/>
      </a:accent2>
      <a:accent3>
        <a:srgbClr val="A7CEE0"/>
      </a:accent3>
      <a:accent4>
        <a:srgbClr val="00A8B0"/>
      </a:accent4>
      <a:accent5>
        <a:srgbClr val="50237F"/>
      </a:accent5>
      <a:accent6>
        <a:srgbClr val="78BE20"/>
      </a:accent6>
      <a:hlink>
        <a:srgbClr val="008ECF"/>
      </a:hlink>
      <a:folHlink>
        <a:srgbClr val="A7CEE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1026</Words>
  <Application>Microsoft Macintosh PowerPoint</Application>
  <PresentationFormat>Breitbild</PresentationFormat>
  <Paragraphs>302</Paragraphs>
  <Slides>19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Bosch Office Sans</vt:lpstr>
      <vt:lpstr>Calibri</vt:lpstr>
      <vt:lpstr>Century Gothic</vt:lpstr>
      <vt:lpstr>Mangal</vt:lpstr>
      <vt:lpstr>Symbol</vt:lpstr>
      <vt:lpstr>Wingdings</vt:lpstr>
      <vt:lpstr>Open ADx</vt:lpstr>
      <vt:lpstr>OpenADx – Open Automated Driving Xcelerator</vt:lpstr>
      <vt:lpstr>Who am I (we)?</vt:lpstr>
      <vt:lpstr>Automated Driving</vt:lpstr>
      <vt:lpstr>Automated driving is a complex challenge</vt:lpstr>
      <vt:lpstr>OpenADx</vt:lpstr>
      <vt:lpstr>State of Partnership</vt:lpstr>
      <vt:lpstr>Eclipse Foundation as community host</vt:lpstr>
      <vt:lpstr>OpenADx </vt:lpstr>
      <vt:lpstr>OpenADx Beneficial for OEMs, Tier1s and technology providers</vt:lpstr>
      <vt:lpstr>OpenADx and other initiatives</vt:lpstr>
      <vt:lpstr>OpenADx</vt:lpstr>
      <vt:lpstr>OpenADx</vt:lpstr>
      <vt:lpstr>OpenADx</vt:lpstr>
      <vt:lpstr>OpenADx</vt:lpstr>
      <vt:lpstr>OpenADx</vt:lpstr>
      <vt:lpstr>OpenADx on Bosch ConnectedWorld</vt:lpstr>
      <vt:lpstr>Simulation Demonstrator (Testbed 1)</vt:lpstr>
      <vt:lpstr>Summary and Outlook</vt:lpstr>
      <vt:lpstr>PowerPoint-Präsentation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Christina Dildey</dc:creator>
  <cp:lastModifiedBy>Microsoft Office-Benutzer</cp:lastModifiedBy>
  <cp:revision>98</cp:revision>
  <cp:lastPrinted>2017-10-13T08:24:02Z</cp:lastPrinted>
  <dcterms:created xsi:type="dcterms:W3CDTF">2017-10-12T07:17:42Z</dcterms:created>
  <dcterms:modified xsi:type="dcterms:W3CDTF">2018-02-04T07:59:12Z</dcterms:modified>
</cp:coreProperties>
</file>