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72" r:id="rId3"/>
    <p:sldId id="275" r:id="rId4"/>
    <p:sldId id="273" r:id="rId5"/>
    <p:sldId id="274" r:id="rId6"/>
    <p:sldId id="276" r:id="rId7"/>
    <p:sldId id="279" r:id="rId8"/>
    <p:sldId id="282" r:id="rId9"/>
    <p:sldId id="277" r:id="rId10"/>
    <p:sldId id="278" r:id="rId11"/>
    <p:sldId id="280"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2" autoAdjust="0"/>
    <p:restoredTop sz="72068" autoAdjust="0"/>
  </p:normalViewPr>
  <p:slideViewPr>
    <p:cSldViewPr snapToGrid="0">
      <p:cViewPr varScale="1">
        <p:scale>
          <a:sx n="71" d="100"/>
          <a:sy n="71" d="100"/>
        </p:scale>
        <p:origin x="-1147" y="-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B3556A-7DAF-4E60-82D2-E1DE6145689F}" type="datetimeFigureOut">
              <a:rPr lang="en-US" smtClean="0"/>
              <a:t>2/4/2018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A1B1C-3D11-4DC4-9834-8E7D526FD04A}" type="slidenum">
              <a:rPr lang="en-US" smtClean="0"/>
              <a:t>‹#›</a:t>
            </a:fld>
            <a:endParaRPr lang="en-US"/>
          </a:p>
        </p:txBody>
      </p:sp>
    </p:spTree>
    <p:extLst>
      <p:ext uri="{BB962C8B-B14F-4D97-AF65-F5344CB8AC3E}">
        <p14:creationId xmlns:p14="http://schemas.microsoft.com/office/powerpoint/2010/main" val="3396519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I am Kai and I am the maintainer of</a:t>
            </a:r>
            <a:r>
              <a:rPr lang="en-US" baseline="0" dirty="0" smtClean="0"/>
              <a:t> LDC, the LLVM based compiler.</a:t>
            </a:r>
          </a:p>
          <a:p>
            <a:r>
              <a:rPr lang="en-US" baseline="0" dirty="0" smtClean="0"/>
              <a:t>My talk today is about an exciting extension to the compiler: the ability to create applications which runs on normal CPU’s and which can use your graphic card (or GPU - </a:t>
            </a:r>
            <a:r>
              <a:rPr lang="en-US" i="1" dirty="0" smtClean="0"/>
              <a:t>graphics processing unit</a:t>
            </a:r>
            <a:r>
              <a:rPr lang="en-US" baseline="0" dirty="0" smtClean="0"/>
              <a:t>) for special computing tasks. Because the application runs on different hardware the is called heterogeneous computing.</a:t>
            </a:r>
          </a:p>
          <a:p>
            <a:endParaRPr lang="en-US" baseline="0" dirty="0" smtClean="0"/>
          </a:p>
          <a:p>
            <a:r>
              <a:rPr lang="en-US" baseline="0" dirty="0" smtClean="0"/>
              <a:t>The vision we try to realize is to minimize the difference between CPU and GPU programming at the source level. The application developer should be able to use one tool to target both CPUs and GPUs. He should also be able to use the same programming language. A system programming language like D seems to be a good choice.</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1</a:t>
            </a:fld>
            <a:endParaRPr lang="en-US"/>
          </a:p>
        </p:txBody>
      </p:sp>
    </p:spTree>
    <p:extLst>
      <p:ext uri="{BB962C8B-B14F-4D97-AF65-F5344CB8AC3E}">
        <p14:creationId xmlns:p14="http://schemas.microsoft.com/office/powerpoint/2010/main" val="3494909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a:t>
            </a:r>
            <a:r>
              <a:rPr lang="en-US" dirty="0" err="1" smtClean="0"/>
              <a:t>dcompute</a:t>
            </a:r>
            <a:r>
              <a:rPr lang="en-US" dirty="0" smtClean="0"/>
              <a:t> an application developer can seamlessly develop for CPU</a:t>
            </a:r>
            <a:r>
              <a:rPr lang="en-US" baseline="0" dirty="0" smtClean="0"/>
              <a:t> and GPU targets.</a:t>
            </a:r>
          </a:p>
          <a:p>
            <a:endParaRPr lang="en-US" baseline="0" dirty="0" smtClean="0"/>
          </a:p>
          <a:p>
            <a:r>
              <a:rPr lang="en-US" baseline="0" dirty="0" smtClean="0"/>
              <a:t>Adding the GPU targets was pretty easy. The tasks which had to be done were not that different from other CPU targets. Only the internal compiler structure with some global variables required some tricky work.</a:t>
            </a:r>
          </a:p>
          <a:p>
            <a:endParaRPr lang="en-US" baseline="0" dirty="0" smtClean="0"/>
          </a:p>
          <a:p>
            <a:r>
              <a:rPr lang="en-US" baseline="0" dirty="0" smtClean="0"/>
              <a:t>The runtime library already contains a lot of stuff. To reach the goal of uniform treatment of PTX and OpenCL targets more work needs to be done.</a:t>
            </a:r>
          </a:p>
          <a:p>
            <a:endParaRPr lang="en-US" baseline="0" dirty="0" smtClean="0"/>
          </a:p>
          <a:p>
            <a:r>
              <a:rPr lang="en-US" dirty="0" smtClean="0"/>
              <a:t>The only part we really miss is a SPIR-V backend in LLVM. Please add this!</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10</a:t>
            </a:fld>
            <a:endParaRPr lang="en-US"/>
          </a:p>
        </p:txBody>
      </p:sp>
    </p:spTree>
    <p:extLst>
      <p:ext uri="{BB962C8B-B14F-4D97-AF65-F5344CB8AC3E}">
        <p14:creationId xmlns:p14="http://schemas.microsoft.com/office/powerpoint/2010/main" val="1346716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very much! Do you have questions?</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11</a:t>
            </a:fld>
            <a:endParaRPr lang="en-US"/>
          </a:p>
        </p:txBody>
      </p:sp>
    </p:spTree>
    <p:extLst>
      <p:ext uri="{BB962C8B-B14F-4D97-AF65-F5344CB8AC3E}">
        <p14:creationId xmlns:p14="http://schemas.microsoft.com/office/powerpoint/2010/main" val="35302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lets have a closer look at GPU architecture. </a:t>
            </a:r>
          </a:p>
          <a:p>
            <a:endParaRPr lang="en-US" dirty="0" smtClean="0"/>
          </a:p>
          <a:p>
            <a:r>
              <a:rPr lang="en-US" dirty="0" smtClean="0"/>
              <a:t>GPU’s are different from normal CPU’s because they are massively parallel. They</a:t>
            </a:r>
            <a:r>
              <a:rPr lang="en-US" baseline="0" dirty="0" smtClean="0"/>
              <a:t> use a special model called SIMT – Single Instruction Multiple Thread.</a:t>
            </a:r>
          </a:p>
          <a:p>
            <a:r>
              <a:rPr lang="en-US" baseline="0" dirty="0" smtClean="0"/>
              <a:t>Basically there is a huge number of cores (or threads) which all execute the same code.</a:t>
            </a:r>
          </a:p>
          <a:p>
            <a:r>
              <a:rPr lang="en-US" baseline="0" dirty="0" smtClean="0"/>
              <a:t>Code callable from a host device is called a kernel.</a:t>
            </a:r>
          </a:p>
          <a:p>
            <a:endParaRPr lang="en-US" baseline="0" dirty="0" smtClean="0"/>
          </a:p>
          <a:p>
            <a:r>
              <a:rPr lang="en-US" baseline="0" dirty="0" smtClean="0"/>
              <a:t>Because there are so many cores (the graphic card in my notebook has 640 cores) they are managed in a hierarchy. A Warp contains N thread, usually 32. A block is made up of N warps. And the grid contains all the blocks.</a:t>
            </a:r>
          </a:p>
          <a:p>
            <a:r>
              <a:rPr lang="en-US" baseline="0" dirty="0" smtClean="0"/>
              <a:t>The cores of a warp (actually a half-warp) execute in parallel. This means they are all executing the same code but on different data. This is important for conditional instructions. If a condition on one thread has not the same state as the other threads then this threads stalls because some other code must be executed. You should try to distribute the code in such a way that for each warp each thread has the same code path.</a:t>
            </a:r>
          </a:p>
          <a:p>
            <a:endParaRPr lang="en-US" baseline="0" dirty="0" smtClean="0"/>
          </a:p>
          <a:p>
            <a:r>
              <a:rPr lang="en-US" baseline="0" dirty="0" smtClean="0"/>
              <a:t>Another difference to CPU’s is that a GPU has different memory types and usually no or only simple caching. The memory types differ in who can access and how long the data lives. Global memory is accessible from all threads and the host. Local memory and the register file is only accessible in one thread. And shared memory is shared between all threads.</a:t>
            </a:r>
          </a:p>
          <a:p>
            <a:endParaRPr lang="en-US" baseline="0" dirty="0" smtClean="0"/>
          </a:p>
          <a:p>
            <a:r>
              <a:rPr lang="en-US" baseline="0" dirty="0" smtClean="0"/>
              <a:t>All this happens independent of the CPU. The kernel is simply launched on the GPU and the CPU is free to do other stuff until the GPU has finished the task.</a:t>
            </a:r>
          </a:p>
          <a:p>
            <a:endParaRPr lang="en-US" baseline="0" dirty="0" smtClean="0"/>
          </a:p>
          <a:p>
            <a:r>
              <a:rPr lang="en-US" baseline="0" dirty="0" smtClean="0"/>
              <a:t>GPUs are restricted devices. For example, not all devices support the double data type or recursion. You have to be aware of these restrictions.</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2</a:t>
            </a:fld>
            <a:endParaRPr lang="en-US"/>
          </a:p>
        </p:txBody>
      </p:sp>
    </p:spTree>
    <p:extLst>
      <p:ext uri="{BB962C8B-B14F-4D97-AF65-F5344CB8AC3E}">
        <p14:creationId xmlns:p14="http://schemas.microsoft.com/office/powerpoint/2010/main" val="319971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kernel is written in some programming language. Usually it is C, C++</a:t>
            </a:r>
            <a:r>
              <a:rPr lang="en-US" baseline="0" dirty="0" smtClean="0"/>
              <a:t> or Fortran. With my talk I show how to do it with D.</a:t>
            </a:r>
          </a:p>
          <a:p>
            <a:endParaRPr lang="en-US" baseline="0" dirty="0" smtClean="0"/>
          </a:p>
          <a:p>
            <a:r>
              <a:rPr lang="en-US" baseline="0" dirty="0" smtClean="0"/>
              <a:t>There are two widely used APIs: OpenCL and CUDA. OpenCL is an open standard while CUDA is supported by only one vendor.</a:t>
            </a:r>
          </a:p>
          <a:p>
            <a:endParaRPr lang="en-US" baseline="0" dirty="0" smtClean="0"/>
          </a:p>
          <a:p>
            <a:r>
              <a:rPr lang="en-US" baseline="0" dirty="0" smtClean="0"/>
              <a:t>The kernel is compiled into an intermediate representation. For OpenCL, this is SPIR-V and for CUDA it is PTX.</a:t>
            </a:r>
          </a:p>
          <a:p>
            <a:endParaRPr lang="en-US" baseline="0" dirty="0" smtClean="0"/>
          </a:p>
          <a:p>
            <a:r>
              <a:rPr lang="en-US" baseline="0" dirty="0" smtClean="0"/>
              <a:t>This intermediate representation is compiled by the GPU driver into machine code at load time. (Saving the machine code is also possible.)</a:t>
            </a:r>
          </a:p>
          <a:p>
            <a:endParaRPr lang="en-US" baseline="0" dirty="0" smtClean="0"/>
          </a:p>
          <a:p>
            <a:r>
              <a:rPr lang="en-US" baseline="0" dirty="0" smtClean="0"/>
              <a:t>The kernel code cannot run standalone. A host application has to load and launch the kernel. The host application also provides and consumes the data the GPU uses.</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3</a:t>
            </a:fld>
            <a:endParaRPr lang="en-US"/>
          </a:p>
        </p:txBody>
      </p:sp>
    </p:spTree>
    <p:extLst>
      <p:ext uri="{BB962C8B-B14F-4D97-AF65-F5344CB8AC3E}">
        <p14:creationId xmlns:p14="http://schemas.microsoft.com/office/powerpoint/2010/main" val="2765509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a:t>
            </a:r>
            <a:r>
              <a:rPr lang="en-US" baseline="0" dirty="0" smtClean="0"/>
              <a:t> many scientific problems which fit very well on the SIMT model. Because GPUs are very cheap compared to CPUs they are very popular, e.g. in supercomputing.</a:t>
            </a:r>
          </a:p>
          <a:p>
            <a:endParaRPr lang="en-US" baseline="0" dirty="0" smtClean="0"/>
          </a:p>
          <a:p>
            <a:r>
              <a:rPr lang="en-US" baseline="0" dirty="0" smtClean="0"/>
              <a:t>Most applications have in common that they process a large amount of data in a uniform way. This includes</a:t>
            </a:r>
          </a:p>
          <a:p>
            <a:pPr marL="171450" indent="-171450">
              <a:buFontTx/>
              <a:buChar char="-"/>
            </a:pPr>
            <a:r>
              <a:rPr lang="en-US" baseline="0" dirty="0" smtClean="0"/>
              <a:t>Machine learning</a:t>
            </a:r>
          </a:p>
          <a:p>
            <a:pPr marL="171450" indent="-171450">
              <a:buFontTx/>
              <a:buChar char="-"/>
            </a:pPr>
            <a:r>
              <a:rPr lang="en-US" baseline="0" dirty="0" smtClean="0"/>
              <a:t>Monte-Carlo simulations (e.g. for financial problems)</a:t>
            </a:r>
          </a:p>
          <a:p>
            <a:pPr marL="171450" indent="-171450">
              <a:buFontTx/>
              <a:buChar char="-"/>
            </a:pPr>
            <a:r>
              <a:rPr lang="en-US" baseline="0" dirty="0" smtClean="0"/>
              <a:t>Pattern matching in a genome database</a:t>
            </a:r>
          </a:p>
          <a:p>
            <a:pPr marL="171450" indent="-171450">
              <a:buFontTx/>
              <a:buChar char="-"/>
            </a:pPr>
            <a:r>
              <a:rPr lang="en-US" baseline="0" dirty="0" smtClean="0"/>
              <a:t>Ray tracing</a:t>
            </a:r>
          </a:p>
          <a:p>
            <a:pPr marL="0" indent="0">
              <a:buFontTx/>
              <a:buNone/>
            </a:pPr>
            <a:r>
              <a:rPr lang="en-US" baseline="0" dirty="0" smtClean="0"/>
              <a:t>There are countless other examples.</a:t>
            </a:r>
          </a:p>
          <a:p>
            <a:pPr marL="0" indent="0">
              <a:buFontTx/>
              <a:buNone/>
            </a:pPr>
            <a:endParaRPr lang="en-US" baseline="0" dirty="0" smtClean="0"/>
          </a:p>
          <a:p>
            <a:pPr marL="0" indent="0">
              <a:buFontTx/>
              <a:buNone/>
            </a:pPr>
            <a:r>
              <a:rPr lang="en-US" baseline="0" dirty="0" smtClean="0"/>
              <a:t>Not to forgot is the origin of GPUs and a still very important application space: the acceleration of games, e.g. computation of physical effects</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4</a:t>
            </a:fld>
            <a:endParaRPr lang="en-US"/>
          </a:p>
        </p:txBody>
      </p:sp>
    </p:spTree>
    <p:extLst>
      <p:ext uri="{BB962C8B-B14F-4D97-AF65-F5344CB8AC3E}">
        <p14:creationId xmlns:p14="http://schemas.microsoft.com/office/powerpoint/2010/main" val="2041952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GPU programming has some</a:t>
            </a:r>
            <a:r>
              <a:rPr lang="en-US" baseline="0" dirty="0" smtClean="0"/>
              <a:t> challenges for the application and compiler developer.</a:t>
            </a:r>
          </a:p>
          <a:p>
            <a:endParaRPr lang="en-US" baseline="0" dirty="0" smtClean="0"/>
          </a:p>
          <a:p>
            <a:r>
              <a:rPr lang="en-US" baseline="0" dirty="0" smtClean="0"/>
              <a:t>The application developer has to think differently to benefit from SIMT. And he must be able to decide for which computation it is worth to use the GPU. If the problem is not suitable for parallel computation then there is no advantage in using a GPU.</a:t>
            </a:r>
          </a:p>
          <a:p>
            <a:r>
              <a:rPr lang="en-US" baseline="0" dirty="0" smtClean="0"/>
              <a:t>The different memory spaces increases the complexity of the application. Moreover, a GPU has often only simple caching. The memory layout of data structures is much more important than on a CPU. Bad memory access patterns can slow down computation significantly.</a:t>
            </a:r>
          </a:p>
          <a:p>
            <a:endParaRPr lang="en-US" baseline="0" dirty="0" smtClean="0"/>
          </a:p>
          <a:p>
            <a:r>
              <a:rPr lang="en-US" baseline="0" dirty="0" smtClean="0"/>
              <a:t>The compiler developer has different challenges. A source module can contain host and kernel code. The compiler must be able to produce code for several targets in one invocation. He must also deal with the different address spaces and how they are mapped to language constructs. Last but not least he must decide which features the compiler must know about and which belong into a library.</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5</a:t>
            </a:fld>
            <a:endParaRPr lang="en-US"/>
          </a:p>
        </p:txBody>
      </p:sp>
    </p:spTree>
    <p:extLst>
      <p:ext uri="{BB962C8B-B14F-4D97-AF65-F5344CB8AC3E}">
        <p14:creationId xmlns:p14="http://schemas.microsoft.com/office/powerpoint/2010/main" val="4244143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LDC uses the LLVM backend. LLVM has</a:t>
            </a:r>
            <a:r>
              <a:rPr lang="en-US" baseline="0" dirty="0" smtClean="0"/>
              <a:t> </a:t>
            </a:r>
            <a:r>
              <a:rPr lang="en-US" baseline="0" dirty="0" err="1" smtClean="0"/>
              <a:t>backends</a:t>
            </a:r>
            <a:r>
              <a:rPr lang="en-US" baseline="0" dirty="0" smtClean="0"/>
              <a:t> for NVIDIA and AMD GPUs. They can be used like the other LLVM targets. For details please have a look at the official documentation.</a:t>
            </a:r>
          </a:p>
          <a:p>
            <a:endParaRPr lang="en-US" baseline="0" dirty="0" smtClean="0"/>
          </a:p>
          <a:p>
            <a:r>
              <a:rPr lang="en-US" baseline="0" dirty="0" smtClean="0"/>
              <a:t>OpenCL uses an intermediate representation called SPIR-V. This IR is derived from LLVM IR but it is not compatible with it.</a:t>
            </a:r>
          </a:p>
          <a:p>
            <a:r>
              <a:rPr lang="en-US" baseline="0" dirty="0" smtClean="0"/>
              <a:t>At </a:t>
            </a:r>
            <a:r>
              <a:rPr lang="en-US" baseline="0" dirty="0" err="1" smtClean="0"/>
              <a:t>Khronos</a:t>
            </a:r>
            <a:r>
              <a:rPr lang="en-US" baseline="0" dirty="0" smtClean="0"/>
              <a:t> Group (the organization behind OpenCL) there exists an LLVM version with a SPIR-V backend. Unfortunately this version is somewhat old (based on LLVM 3.6.1) and there exists no official release of it.</a:t>
            </a:r>
          </a:p>
          <a:p>
            <a:r>
              <a:rPr lang="en-US" baseline="0" dirty="0" smtClean="0"/>
              <a:t>Because of this the </a:t>
            </a:r>
            <a:r>
              <a:rPr lang="en-US" baseline="0" dirty="0" err="1" smtClean="0"/>
              <a:t>dcompute</a:t>
            </a:r>
            <a:r>
              <a:rPr lang="en-US" baseline="0" dirty="0" smtClean="0"/>
              <a:t> developer ported the SPIR-V to newer LLVM versions. Please follow the link.</a:t>
            </a:r>
          </a:p>
          <a:p>
            <a:r>
              <a:rPr lang="en-US" baseline="0" dirty="0" smtClean="0"/>
              <a:t>Given the fact that OpenCL is an open API this situation is unsatisfying. There should be an SPIR-V backend in LLVM.</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6</a:t>
            </a:fld>
            <a:endParaRPr lang="en-US"/>
          </a:p>
        </p:txBody>
      </p:sp>
    </p:spTree>
    <p:extLst>
      <p:ext uri="{BB962C8B-B14F-4D97-AF65-F5344CB8AC3E}">
        <p14:creationId xmlns:p14="http://schemas.microsoft.com/office/powerpoint/2010/main" val="1595841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have a closer look at the PTX backend. What</a:t>
            </a:r>
            <a:r>
              <a:rPr lang="en-US" baseline="0" dirty="0" smtClean="0"/>
              <a:t> changes to the code generation do we have to implement?</a:t>
            </a:r>
          </a:p>
          <a:p>
            <a:endParaRPr lang="en-US" baseline="0" dirty="0" smtClean="0"/>
          </a:p>
          <a:p>
            <a:r>
              <a:rPr lang="en-US" baseline="0" dirty="0" smtClean="0"/>
              <a:t>First, global variables and pointer types need to be augmented with an address space. There are 6 different address spaces. </a:t>
            </a:r>
            <a:r>
              <a:rPr lang="en-US" baseline="0" dirty="0" err="1" smtClean="0"/>
              <a:t>Intrinsics</a:t>
            </a:r>
            <a:r>
              <a:rPr lang="en-US" baseline="0" dirty="0" smtClean="0"/>
              <a:t> are provided to convert pointers between address spaces.</a:t>
            </a:r>
          </a:p>
          <a:p>
            <a:endParaRPr lang="en-US" baseline="0" dirty="0" smtClean="0"/>
          </a:p>
          <a:p>
            <a:r>
              <a:rPr lang="en-US" baseline="0" dirty="0" smtClean="0"/>
              <a:t>Next, functions have a different calling convention. Kernel functions – the functions called from the host – use the </a:t>
            </a:r>
            <a:r>
              <a:rPr lang="en-US" baseline="0" dirty="0" err="1" smtClean="0"/>
              <a:t>ptx_kernel</a:t>
            </a:r>
            <a:r>
              <a:rPr lang="en-US" baseline="0" dirty="0" smtClean="0"/>
              <a:t> calling convention.</a:t>
            </a:r>
          </a:p>
          <a:p>
            <a:r>
              <a:rPr lang="en-US" baseline="0" dirty="0" smtClean="0"/>
              <a:t>Device functions (only called from kernels and other device functions) use the </a:t>
            </a:r>
            <a:r>
              <a:rPr lang="en-US" baseline="0" dirty="0" err="1" smtClean="0"/>
              <a:t>ptx_device</a:t>
            </a:r>
            <a:r>
              <a:rPr lang="en-US" baseline="0" dirty="0" smtClean="0"/>
              <a:t> calling convention.</a:t>
            </a:r>
          </a:p>
          <a:p>
            <a:endParaRPr lang="en-US" baseline="0" dirty="0" smtClean="0"/>
          </a:p>
          <a:p>
            <a:r>
              <a:rPr lang="en-US" baseline="0" dirty="0" smtClean="0"/>
              <a:t>And last, for each kernel function an annotation is required to identify this function as kernel.</a:t>
            </a:r>
          </a:p>
          <a:p>
            <a:endParaRPr lang="en-US" baseline="0" dirty="0" smtClean="0"/>
          </a:p>
          <a:p>
            <a:r>
              <a:rPr lang="en-US" dirty="0" smtClean="0"/>
              <a:t>Besides some special </a:t>
            </a:r>
            <a:r>
              <a:rPr lang="en-US" dirty="0" err="1" smtClean="0"/>
              <a:t>intrinsics</a:t>
            </a:r>
            <a:r>
              <a:rPr lang="en-US" dirty="0" smtClean="0"/>
              <a:t> for the target this is all you need to know.</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7</a:t>
            </a:fld>
            <a:endParaRPr lang="en-US"/>
          </a:p>
        </p:txBody>
      </p:sp>
    </p:spTree>
    <p:extLst>
      <p:ext uri="{BB962C8B-B14F-4D97-AF65-F5344CB8AC3E}">
        <p14:creationId xmlns:p14="http://schemas.microsoft.com/office/powerpoint/2010/main" val="1110601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D level, there are some new elements.</a:t>
            </a:r>
          </a:p>
          <a:p>
            <a:endParaRPr lang="en-US" dirty="0" smtClean="0"/>
          </a:p>
          <a:p>
            <a:r>
              <a:rPr lang="en-US" dirty="0" smtClean="0"/>
              <a:t>A modul</a:t>
            </a:r>
            <a:r>
              <a:rPr lang="en-US" baseline="0" dirty="0" smtClean="0"/>
              <a:t>e which contains device and kernel functions must be marked with the @compute() attribute. The value </a:t>
            </a:r>
            <a:r>
              <a:rPr lang="en-US" baseline="0" dirty="0" err="1" smtClean="0"/>
              <a:t>CompileFor.deviceOnly</a:t>
            </a:r>
            <a:r>
              <a:rPr lang="en-US" baseline="0" dirty="0" smtClean="0"/>
              <a:t> indicates that this module contains only code for a GPU. This attribute is defined in module </a:t>
            </a:r>
            <a:r>
              <a:rPr lang="en-US" baseline="0" dirty="0" err="1" smtClean="0"/>
              <a:t>ldc.dcompute</a:t>
            </a:r>
            <a:r>
              <a:rPr lang="en-US" baseline="0" dirty="0" smtClean="0"/>
              <a:t>. You have to import this module.</a:t>
            </a:r>
          </a:p>
          <a:p>
            <a:endParaRPr lang="en-US" baseline="0" dirty="0" smtClean="0"/>
          </a:p>
          <a:p>
            <a:r>
              <a:rPr lang="en-US" baseline="0" dirty="0" smtClean="0"/>
              <a:t>Because a GPU is a very limited device, it can’t support all D features. Notable, it makes no sense to generate module information. A pragma is used to turn this off.</a:t>
            </a:r>
          </a:p>
          <a:p>
            <a:endParaRPr lang="en-US" baseline="0" dirty="0" smtClean="0"/>
          </a:p>
          <a:p>
            <a:r>
              <a:rPr lang="en-US" baseline="0" dirty="0" smtClean="0"/>
              <a:t>A kernel function is marked with the @kernel attribute. All other functions are device functions.</a:t>
            </a:r>
          </a:p>
          <a:p>
            <a:endParaRPr lang="en-US" baseline="0" dirty="0" smtClean="0"/>
          </a:p>
          <a:p>
            <a:r>
              <a:rPr lang="en-US" dirty="0" smtClean="0"/>
              <a:t>There are templates</a:t>
            </a:r>
            <a:r>
              <a:rPr lang="en-US" baseline="0" dirty="0" smtClean="0"/>
              <a:t> </a:t>
            </a:r>
            <a:r>
              <a:rPr lang="en-US" dirty="0" smtClean="0"/>
              <a:t>to declare</a:t>
            </a:r>
            <a:r>
              <a:rPr lang="en-US" baseline="0" dirty="0" smtClean="0"/>
              <a:t> </a:t>
            </a:r>
            <a:r>
              <a:rPr lang="en-US" dirty="0" smtClean="0"/>
              <a:t>pointers to the various address spaces. </a:t>
            </a:r>
            <a:r>
              <a:rPr lang="en-US" dirty="0" err="1" smtClean="0"/>
              <a:t>GlobalPointer</a:t>
            </a:r>
            <a:r>
              <a:rPr lang="en-US" dirty="0" smtClean="0"/>
              <a:t> is one example.</a:t>
            </a:r>
            <a:r>
              <a:rPr lang="en-US" baseline="0" dirty="0" smtClean="0"/>
              <a:t> The other are </a:t>
            </a:r>
            <a:r>
              <a:rPr lang="en-US" baseline="0" dirty="0" err="1" smtClean="0"/>
              <a:t>PrivatePointer</a:t>
            </a:r>
            <a:r>
              <a:rPr lang="en-US" baseline="0" dirty="0" smtClean="0"/>
              <a:t> ,</a:t>
            </a:r>
            <a:r>
              <a:rPr lang="en-US" baseline="0" dirty="0" err="1" smtClean="0"/>
              <a:t>SharedPointer</a:t>
            </a:r>
            <a:r>
              <a:rPr lang="en-US" baseline="0" dirty="0" smtClean="0"/>
              <a:t>, </a:t>
            </a:r>
            <a:r>
              <a:rPr lang="en-US" baseline="0" dirty="0" err="1" smtClean="0"/>
              <a:t>ConstantPointer</a:t>
            </a:r>
            <a:r>
              <a:rPr lang="en-US" baseline="0" dirty="0" smtClean="0"/>
              <a:t> and  </a:t>
            </a:r>
            <a:r>
              <a:rPr lang="en-US" baseline="0" dirty="0" err="1" smtClean="0"/>
              <a:t>GenericPointer</a:t>
            </a:r>
            <a:r>
              <a:rPr lang="en-US" baseline="0" dirty="0" smtClean="0"/>
              <a:t>.</a:t>
            </a:r>
          </a:p>
          <a:p>
            <a:endParaRPr lang="en-US" baseline="0" dirty="0" smtClean="0"/>
          </a:p>
          <a:p>
            <a:r>
              <a:rPr lang="en-US" baseline="0" dirty="0" smtClean="0"/>
              <a:t>The runtime library provides some useful abstractions like </a:t>
            </a:r>
            <a:r>
              <a:rPr lang="en-US" baseline="0" dirty="0" err="1" smtClean="0"/>
              <a:t>GlobalIndex</a:t>
            </a:r>
            <a:r>
              <a:rPr lang="en-US" baseline="0" dirty="0" smtClean="0"/>
              <a:t> and </a:t>
            </a:r>
            <a:r>
              <a:rPr lang="en-US" baseline="0" dirty="0" err="1" smtClean="0"/>
              <a:t>GlobalDim</a:t>
            </a:r>
            <a:r>
              <a:rPr lang="en-US" baseline="0" dirty="0" smtClean="0"/>
              <a:t>. The implementation relays on </a:t>
            </a:r>
            <a:r>
              <a:rPr lang="en-US" baseline="0" dirty="0" err="1" smtClean="0"/>
              <a:t>intrinsics</a:t>
            </a:r>
            <a:r>
              <a:rPr lang="en-US" baseline="0" dirty="0" smtClean="0"/>
              <a:t> and is different for OpenCL and CUDA. The source shown can be compiled with both targets.</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8</a:t>
            </a:fld>
            <a:endParaRPr lang="en-US"/>
          </a:p>
        </p:txBody>
      </p:sp>
    </p:spTree>
    <p:extLst>
      <p:ext uri="{BB962C8B-B14F-4D97-AF65-F5344CB8AC3E}">
        <p14:creationId xmlns:p14="http://schemas.microsoft.com/office/powerpoint/2010/main" val="1658973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implementation in the compiler is not that complex. The compiler needs to know the new magic attributes and templates. Then it is easy to generate the necessary code.</a:t>
            </a:r>
          </a:p>
          <a:p>
            <a:r>
              <a:rPr lang="en-US" baseline="0" dirty="0" smtClean="0"/>
              <a:t>Because GPU code is very limited, it is not possible to implement all D features for these targets. Garbage collection, exceptions and type information are among these features. Luckily there is a compiler switch which turns these features off and simply let act D like a better C. Naturally, the command line switch is called –</a:t>
            </a:r>
            <a:r>
              <a:rPr lang="en-US" baseline="0" dirty="0" err="1" smtClean="0"/>
              <a:t>betterC</a:t>
            </a:r>
            <a:r>
              <a:rPr lang="en-US" baseline="0" dirty="0" smtClean="0"/>
              <a:t>.</a:t>
            </a:r>
          </a:p>
          <a:p>
            <a:endParaRPr lang="en-US" baseline="0" dirty="0" smtClean="0"/>
          </a:p>
          <a:p>
            <a:r>
              <a:rPr lang="en-US" baseline="0" dirty="0" smtClean="0"/>
              <a:t>For the ease of the developer, the compiler should be able to produce code for several devices in one invocation. The new –</a:t>
            </a:r>
            <a:r>
              <a:rPr lang="en-US" baseline="0" dirty="0" err="1" smtClean="0"/>
              <a:t>mdcompute</a:t>
            </a:r>
            <a:r>
              <a:rPr lang="en-US" baseline="0" dirty="0" smtClean="0"/>
              <a:t>-targets switch takes a comma separated list of GPU targets and generates code for them. This sounds easy. In reality, the compiler uses a handful of global variables, which makes it nasty to switch between different targets. Removing these global variables is a work in progress.</a:t>
            </a:r>
          </a:p>
          <a:p>
            <a:endParaRPr lang="en-US" baseline="0" dirty="0" smtClean="0"/>
          </a:p>
          <a:p>
            <a:r>
              <a:rPr lang="en-US" dirty="0" smtClean="0"/>
              <a:t>As usual with LLVM, if you use a new target you have to implement the ABI. Therefore</a:t>
            </a:r>
            <a:r>
              <a:rPr lang="en-US" baseline="0" dirty="0" smtClean="0"/>
              <a:t> LDC got 2 new ABI classes, for OpenCL and PTX.</a:t>
            </a:r>
          </a:p>
          <a:p>
            <a:endParaRPr lang="en-US" baseline="0" dirty="0" smtClean="0"/>
          </a:p>
          <a:p>
            <a:r>
              <a:rPr lang="en-US" dirty="0" smtClean="0"/>
              <a:t>The bulk work is in the </a:t>
            </a:r>
            <a:r>
              <a:rPr lang="en-US" dirty="0" err="1" smtClean="0"/>
              <a:t>dcompute</a:t>
            </a:r>
            <a:r>
              <a:rPr lang="en-US" dirty="0" smtClean="0"/>
              <a:t> library. This library</a:t>
            </a:r>
            <a:r>
              <a:rPr lang="en-US" baseline="0" dirty="0" smtClean="0"/>
              <a:t> aims to hide the differences between the different targets. A lot of stuff is already in this library. There are plans to further enhance it.</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9</a:t>
            </a:fld>
            <a:endParaRPr lang="en-US"/>
          </a:p>
        </p:txBody>
      </p:sp>
    </p:spTree>
    <p:extLst>
      <p:ext uri="{BB962C8B-B14F-4D97-AF65-F5344CB8AC3E}">
        <p14:creationId xmlns:p14="http://schemas.microsoft.com/office/powerpoint/2010/main" val="1001296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r>
              <a:rPr lang="en-US" smtClean="0"/>
              <a:t>03.02.2018</a:t>
            </a:r>
            <a:endParaRPr lang="de-DE"/>
          </a:p>
        </p:txBody>
      </p:sp>
      <p:sp>
        <p:nvSpPr>
          <p:cNvPr id="5" name="Footer Placeholder 4"/>
          <p:cNvSpPr>
            <a:spLocks noGrp="1"/>
          </p:cNvSpPr>
          <p:nvPr>
            <p:ph type="ftr" sz="quarter" idx="11"/>
          </p:nvPr>
        </p:nvSpPr>
        <p:spPr/>
        <p:txBody>
          <a:bodyPr/>
          <a:lstStyle/>
          <a:p>
            <a:r>
              <a:rPr lang="en-US" smtClean="0"/>
              <a:t>Heterogeneous Computing with D | Kai Nacke</a:t>
            </a:r>
            <a:endParaRPr lang="de-DE"/>
          </a:p>
        </p:txBody>
      </p:sp>
      <p:sp>
        <p:nvSpPr>
          <p:cNvPr id="6" name="Slide Number Placeholder 5"/>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4288568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r>
              <a:rPr lang="en-US" smtClean="0"/>
              <a:t>03.02.2018</a:t>
            </a:r>
            <a:endParaRPr lang="de-DE"/>
          </a:p>
        </p:txBody>
      </p:sp>
      <p:sp>
        <p:nvSpPr>
          <p:cNvPr id="5" name="Footer Placeholder 4"/>
          <p:cNvSpPr>
            <a:spLocks noGrp="1"/>
          </p:cNvSpPr>
          <p:nvPr>
            <p:ph type="ftr" sz="quarter" idx="11"/>
          </p:nvPr>
        </p:nvSpPr>
        <p:spPr/>
        <p:txBody>
          <a:bodyPr/>
          <a:lstStyle/>
          <a:p>
            <a:r>
              <a:rPr lang="en-US" smtClean="0"/>
              <a:t>Heterogeneous Computing with D | Kai Nacke</a:t>
            </a:r>
            <a:endParaRPr lang="de-DE"/>
          </a:p>
        </p:txBody>
      </p:sp>
      <p:sp>
        <p:nvSpPr>
          <p:cNvPr id="6" name="Slide Number Placeholder 5"/>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355855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r>
              <a:rPr lang="en-US" smtClean="0"/>
              <a:t>03.02.2018</a:t>
            </a:r>
            <a:endParaRPr lang="de-DE"/>
          </a:p>
        </p:txBody>
      </p:sp>
      <p:sp>
        <p:nvSpPr>
          <p:cNvPr id="5" name="Footer Placeholder 4"/>
          <p:cNvSpPr>
            <a:spLocks noGrp="1"/>
          </p:cNvSpPr>
          <p:nvPr>
            <p:ph type="ftr" sz="quarter" idx="11"/>
          </p:nvPr>
        </p:nvSpPr>
        <p:spPr/>
        <p:txBody>
          <a:bodyPr/>
          <a:lstStyle/>
          <a:p>
            <a:r>
              <a:rPr lang="en-US" smtClean="0"/>
              <a:t>Heterogeneous Computing with D | Kai Nacke</a:t>
            </a:r>
            <a:endParaRPr lang="de-DE"/>
          </a:p>
        </p:txBody>
      </p:sp>
      <p:sp>
        <p:nvSpPr>
          <p:cNvPr id="6" name="Slide Number Placeholder 5"/>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286326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r>
              <a:rPr lang="en-US" smtClean="0"/>
              <a:t>03.02.2018</a:t>
            </a:r>
            <a:endParaRPr lang="de-DE"/>
          </a:p>
        </p:txBody>
      </p:sp>
      <p:sp>
        <p:nvSpPr>
          <p:cNvPr id="5" name="Footer Placeholder 4"/>
          <p:cNvSpPr>
            <a:spLocks noGrp="1"/>
          </p:cNvSpPr>
          <p:nvPr>
            <p:ph type="ftr" sz="quarter" idx="11"/>
          </p:nvPr>
        </p:nvSpPr>
        <p:spPr/>
        <p:txBody>
          <a:bodyPr/>
          <a:lstStyle/>
          <a:p>
            <a:r>
              <a:rPr lang="en-US" smtClean="0"/>
              <a:t>Heterogeneous Computing with D | Kai Nacke</a:t>
            </a:r>
            <a:endParaRPr lang="de-DE"/>
          </a:p>
        </p:txBody>
      </p:sp>
      <p:sp>
        <p:nvSpPr>
          <p:cNvPr id="6" name="Slide Number Placeholder 5"/>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38233192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smtClean="0"/>
              <a:t>03.02.2018</a:t>
            </a:r>
            <a:endParaRPr lang="de-DE"/>
          </a:p>
        </p:txBody>
      </p:sp>
      <p:sp>
        <p:nvSpPr>
          <p:cNvPr id="5" name="Footer Placeholder 4"/>
          <p:cNvSpPr>
            <a:spLocks noGrp="1"/>
          </p:cNvSpPr>
          <p:nvPr>
            <p:ph type="ftr" sz="quarter" idx="11"/>
          </p:nvPr>
        </p:nvSpPr>
        <p:spPr/>
        <p:txBody>
          <a:bodyPr/>
          <a:lstStyle/>
          <a:p>
            <a:r>
              <a:rPr lang="en-US" smtClean="0"/>
              <a:t>Heterogeneous Computing with D | Kai Nacke</a:t>
            </a:r>
            <a:endParaRPr lang="de-DE"/>
          </a:p>
        </p:txBody>
      </p:sp>
      <p:sp>
        <p:nvSpPr>
          <p:cNvPr id="6" name="Slide Number Placeholder 5"/>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215148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p:cNvSpPr>
            <a:spLocks noGrp="1"/>
          </p:cNvSpPr>
          <p:nvPr>
            <p:ph type="dt" sz="half" idx="10"/>
          </p:nvPr>
        </p:nvSpPr>
        <p:spPr/>
        <p:txBody>
          <a:bodyPr/>
          <a:lstStyle/>
          <a:p>
            <a:r>
              <a:rPr lang="en-US" smtClean="0"/>
              <a:t>03.02.2018</a:t>
            </a:r>
            <a:endParaRPr lang="de-DE"/>
          </a:p>
        </p:txBody>
      </p:sp>
      <p:sp>
        <p:nvSpPr>
          <p:cNvPr id="6" name="Footer Placeholder 5"/>
          <p:cNvSpPr>
            <a:spLocks noGrp="1"/>
          </p:cNvSpPr>
          <p:nvPr>
            <p:ph type="ftr" sz="quarter" idx="11"/>
          </p:nvPr>
        </p:nvSpPr>
        <p:spPr/>
        <p:txBody>
          <a:bodyPr/>
          <a:lstStyle/>
          <a:p>
            <a:r>
              <a:rPr lang="en-US" smtClean="0"/>
              <a:t>Heterogeneous Computing with D | Kai Nacke</a:t>
            </a:r>
            <a:endParaRPr lang="de-DE"/>
          </a:p>
        </p:txBody>
      </p:sp>
      <p:sp>
        <p:nvSpPr>
          <p:cNvPr id="7" name="Slide Number Placeholder 6"/>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271161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p:cNvSpPr>
            <a:spLocks noGrp="1"/>
          </p:cNvSpPr>
          <p:nvPr>
            <p:ph type="dt" sz="half" idx="10"/>
          </p:nvPr>
        </p:nvSpPr>
        <p:spPr/>
        <p:txBody>
          <a:bodyPr/>
          <a:lstStyle/>
          <a:p>
            <a:r>
              <a:rPr lang="en-US" smtClean="0"/>
              <a:t>03.02.2018</a:t>
            </a:r>
            <a:endParaRPr lang="de-DE"/>
          </a:p>
        </p:txBody>
      </p:sp>
      <p:sp>
        <p:nvSpPr>
          <p:cNvPr id="8" name="Footer Placeholder 7"/>
          <p:cNvSpPr>
            <a:spLocks noGrp="1"/>
          </p:cNvSpPr>
          <p:nvPr>
            <p:ph type="ftr" sz="quarter" idx="11"/>
          </p:nvPr>
        </p:nvSpPr>
        <p:spPr/>
        <p:txBody>
          <a:bodyPr/>
          <a:lstStyle/>
          <a:p>
            <a:r>
              <a:rPr lang="en-US" smtClean="0"/>
              <a:t>Heterogeneous Computing with D | Kai Nacke</a:t>
            </a:r>
            <a:endParaRPr lang="de-DE"/>
          </a:p>
        </p:txBody>
      </p:sp>
      <p:sp>
        <p:nvSpPr>
          <p:cNvPr id="9" name="Slide Number Placeholder 8"/>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653814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r>
              <a:rPr lang="en-US" smtClean="0"/>
              <a:t>03.02.2018</a:t>
            </a:r>
            <a:endParaRPr lang="de-DE"/>
          </a:p>
        </p:txBody>
      </p:sp>
      <p:sp>
        <p:nvSpPr>
          <p:cNvPr id="4" name="Footer Placeholder 3"/>
          <p:cNvSpPr>
            <a:spLocks noGrp="1"/>
          </p:cNvSpPr>
          <p:nvPr>
            <p:ph type="ftr" sz="quarter" idx="11"/>
          </p:nvPr>
        </p:nvSpPr>
        <p:spPr/>
        <p:txBody>
          <a:bodyPr/>
          <a:lstStyle/>
          <a:p>
            <a:r>
              <a:rPr lang="en-US" smtClean="0"/>
              <a:t>Heterogeneous Computing with D | Kai Nacke</a:t>
            </a:r>
            <a:endParaRPr lang="de-DE"/>
          </a:p>
        </p:txBody>
      </p:sp>
      <p:sp>
        <p:nvSpPr>
          <p:cNvPr id="5" name="Slide Number Placeholder 4"/>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34145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03.02.2018</a:t>
            </a:r>
            <a:endParaRPr lang="de-DE"/>
          </a:p>
        </p:txBody>
      </p:sp>
      <p:sp>
        <p:nvSpPr>
          <p:cNvPr id="3" name="Footer Placeholder 2"/>
          <p:cNvSpPr>
            <a:spLocks noGrp="1"/>
          </p:cNvSpPr>
          <p:nvPr>
            <p:ph type="ftr" sz="quarter" idx="11"/>
          </p:nvPr>
        </p:nvSpPr>
        <p:spPr/>
        <p:txBody>
          <a:bodyPr/>
          <a:lstStyle/>
          <a:p>
            <a:r>
              <a:rPr lang="en-US" smtClean="0"/>
              <a:t>Heterogeneous Computing with D | Kai Nacke</a:t>
            </a:r>
            <a:endParaRPr lang="de-DE"/>
          </a:p>
        </p:txBody>
      </p:sp>
      <p:sp>
        <p:nvSpPr>
          <p:cNvPr id="4" name="Slide Number Placeholder 3"/>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83493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smtClean="0"/>
              <a:t>03.02.2018</a:t>
            </a:r>
            <a:endParaRPr lang="de-DE"/>
          </a:p>
        </p:txBody>
      </p:sp>
      <p:sp>
        <p:nvSpPr>
          <p:cNvPr id="6" name="Footer Placeholder 5"/>
          <p:cNvSpPr>
            <a:spLocks noGrp="1"/>
          </p:cNvSpPr>
          <p:nvPr>
            <p:ph type="ftr" sz="quarter" idx="11"/>
          </p:nvPr>
        </p:nvSpPr>
        <p:spPr/>
        <p:txBody>
          <a:bodyPr/>
          <a:lstStyle/>
          <a:p>
            <a:r>
              <a:rPr lang="en-US" smtClean="0"/>
              <a:t>Heterogeneous Computing with D | Kai Nacke</a:t>
            </a:r>
            <a:endParaRPr lang="de-DE"/>
          </a:p>
        </p:txBody>
      </p:sp>
      <p:sp>
        <p:nvSpPr>
          <p:cNvPr id="7" name="Slide Number Placeholder 6"/>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266769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smtClean="0"/>
              <a:t>03.02.2018</a:t>
            </a:r>
            <a:endParaRPr lang="de-DE"/>
          </a:p>
        </p:txBody>
      </p:sp>
      <p:sp>
        <p:nvSpPr>
          <p:cNvPr id="6" name="Footer Placeholder 5"/>
          <p:cNvSpPr>
            <a:spLocks noGrp="1"/>
          </p:cNvSpPr>
          <p:nvPr>
            <p:ph type="ftr" sz="quarter" idx="11"/>
          </p:nvPr>
        </p:nvSpPr>
        <p:spPr/>
        <p:txBody>
          <a:bodyPr/>
          <a:lstStyle/>
          <a:p>
            <a:r>
              <a:rPr lang="en-US" smtClean="0"/>
              <a:t>Heterogeneous Computing with D | Kai Nacke</a:t>
            </a:r>
            <a:endParaRPr lang="de-DE"/>
          </a:p>
        </p:txBody>
      </p:sp>
      <p:sp>
        <p:nvSpPr>
          <p:cNvPr id="7" name="Slide Number Placeholder 6"/>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275267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D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03.02.2018</a:t>
            </a:r>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Heterogeneous Computing with D | Kai Nacke</a:t>
            </a:r>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D1658D-EE43-4646-9BC9-9584854D8CB1}" type="slidenum">
              <a:rPr lang="de-DE" smtClean="0"/>
              <a:t>‹#›</a:t>
            </a:fld>
            <a:endParaRPr lang="de-DE"/>
          </a:p>
        </p:txBody>
      </p:sp>
      <p:sp>
        <p:nvSpPr>
          <p:cNvPr id="7" name="Rectangle 6"/>
          <p:cNvSpPr/>
          <p:nvPr userDrawn="1"/>
        </p:nvSpPr>
        <p:spPr>
          <a:xfrm>
            <a:off x="0" y="-1"/>
            <a:ext cx="12192000" cy="393107"/>
          </a:xfrm>
          <a:prstGeom prst="rect">
            <a:avLst/>
          </a:prstGeom>
          <a:gradFill flip="none" rotWithShape="1">
            <a:gsLst>
              <a:gs pos="0">
                <a:srgbClr val="002060"/>
              </a:gs>
              <a:gs pos="50000">
                <a:schemeClr val="accent1">
                  <a:lumMod val="75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rot="16200000">
            <a:off x="8560598" y="3226594"/>
            <a:ext cx="6855459" cy="407350"/>
          </a:xfrm>
          <a:prstGeom prst="rect">
            <a:avLst/>
          </a:prstGeom>
          <a:gradFill flip="none" rotWithShape="1">
            <a:gsLst>
              <a:gs pos="0">
                <a:srgbClr val="002060"/>
              </a:gs>
              <a:gs pos="50000">
                <a:schemeClr val="accent1">
                  <a:lumMod val="75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05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llvm.org/docs/NVPTXUsage.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github.com/thewilsonator/llvm/releases" TargetMode="External"/><Relationship Id="rId4" Type="http://schemas.openxmlformats.org/officeDocument/2006/relationships/hyperlink" Target="http://llvm.org/docs/AMDGPUUsage.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err="1" smtClean="0"/>
              <a:t>Heterogeneous</a:t>
            </a:r>
            <a:r>
              <a:rPr lang="de-DE" dirty="0" smtClean="0"/>
              <a:t> Computing </a:t>
            </a:r>
            <a:r>
              <a:rPr lang="de-DE" dirty="0" err="1" smtClean="0"/>
              <a:t>with</a:t>
            </a:r>
            <a:r>
              <a:rPr lang="de-DE" dirty="0" smtClean="0"/>
              <a:t> D</a:t>
            </a:r>
            <a:endParaRPr lang="de-DE" dirty="0"/>
          </a:p>
        </p:txBody>
      </p:sp>
      <p:sp>
        <p:nvSpPr>
          <p:cNvPr id="3" name="Subtitle 2"/>
          <p:cNvSpPr>
            <a:spLocks noGrp="1"/>
          </p:cNvSpPr>
          <p:nvPr>
            <p:ph type="subTitle" idx="1"/>
          </p:nvPr>
        </p:nvSpPr>
        <p:spPr>
          <a:xfrm>
            <a:off x="1524000" y="3602038"/>
            <a:ext cx="9144000" cy="2357328"/>
          </a:xfrm>
        </p:spPr>
        <p:txBody>
          <a:bodyPr>
            <a:normAutofit/>
          </a:bodyPr>
          <a:lstStyle/>
          <a:p>
            <a:r>
              <a:rPr lang="de-DE" dirty="0" err="1" smtClean="0"/>
              <a:t>Using</a:t>
            </a:r>
            <a:r>
              <a:rPr lang="de-DE" dirty="0" smtClean="0"/>
              <a:t> </a:t>
            </a:r>
            <a:r>
              <a:rPr lang="de-DE" dirty="0" err="1" smtClean="0"/>
              <a:t>the</a:t>
            </a:r>
            <a:r>
              <a:rPr lang="de-DE" dirty="0" smtClean="0"/>
              <a:t> PTX </a:t>
            </a:r>
            <a:r>
              <a:rPr lang="de-DE" dirty="0" err="1" smtClean="0"/>
              <a:t>and</a:t>
            </a:r>
            <a:r>
              <a:rPr lang="de-DE" dirty="0" smtClean="0"/>
              <a:t> SPIR-V </a:t>
            </a:r>
            <a:r>
              <a:rPr lang="de-DE" dirty="0" err="1" smtClean="0"/>
              <a:t>targets</a:t>
            </a:r>
            <a:r>
              <a:rPr lang="de-DE" dirty="0" smtClean="0"/>
              <a:t> </a:t>
            </a:r>
            <a:r>
              <a:rPr lang="de-DE" dirty="0" err="1" smtClean="0"/>
              <a:t>with</a:t>
            </a:r>
            <a:r>
              <a:rPr lang="de-DE" dirty="0" smtClean="0"/>
              <a:t> a </a:t>
            </a:r>
            <a:r>
              <a:rPr lang="de-DE" dirty="0" err="1" smtClean="0"/>
              <a:t>system</a:t>
            </a:r>
            <a:r>
              <a:rPr lang="de-DE" dirty="0" smtClean="0"/>
              <a:t> </a:t>
            </a:r>
            <a:r>
              <a:rPr lang="de-DE" dirty="0" err="1" smtClean="0"/>
              <a:t>programming</a:t>
            </a:r>
            <a:r>
              <a:rPr lang="de-DE" dirty="0" smtClean="0"/>
              <a:t> </a:t>
            </a:r>
            <a:r>
              <a:rPr lang="de-DE" dirty="0" err="1" smtClean="0"/>
              <a:t>language</a:t>
            </a:r>
            <a:endParaRPr lang="de-DE" dirty="0"/>
          </a:p>
          <a:p>
            <a:endParaRPr lang="de-DE" dirty="0"/>
          </a:p>
          <a:p>
            <a:r>
              <a:rPr lang="de-DE" dirty="0"/>
              <a:t>Kai Nacke</a:t>
            </a:r>
          </a:p>
          <a:p>
            <a:r>
              <a:rPr lang="de-DE" dirty="0" smtClean="0"/>
              <a:t>4 </a:t>
            </a:r>
            <a:r>
              <a:rPr lang="de-DE" dirty="0" err="1"/>
              <a:t>February</a:t>
            </a:r>
            <a:r>
              <a:rPr lang="de-DE" dirty="0"/>
              <a:t> </a:t>
            </a:r>
            <a:r>
              <a:rPr lang="de-DE" dirty="0" smtClean="0"/>
              <a:t>2018</a:t>
            </a:r>
            <a:endParaRPr lang="de-DE" dirty="0"/>
          </a:p>
          <a:p>
            <a:r>
              <a:rPr lang="de-DE" dirty="0"/>
              <a:t>LLVM dev room @ </a:t>
            </a:r>
            <a:r>
              <a:rPr lang="de-DE" dirty="0" smtClean="0"/>
              <a:t>FOSDEM‘</a:t>
            </a:r>
            <a:r>
              <a:rPr lang="de-DE" baseline="30000" dirty="0" smtClean="0"/>
              <a:t>18</a:t>
            </a:r>
            <a:endParaRPr lang="de-DE" baseline="30000" dirty="0"/>
          </a:p>
        </p:txBody>
      </p:sp>
    </p:spTree>
    <p:extLst>
      <p:ext uri="{BB962C8B-B14F-4D97-AF65-F5344CB8AC3E}">
        <p14:creationId xmlns:p14="http://schemas.microsoft.com/office/powerpoint/2010/main" val="4146678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Adding GPU targets was pretty easy</a:t>
            </a:r>
          </a:p>
          <a:p>
            <a:pPr lvl="1"/>
            <a:r>
              <a:rPr lang="en-US" dirty="0" smtClean="0"/>
              <a:t>Global variables in compiler were main obstacle</a:t>
            </a:r>
          </a:p>
          <a:p>
            <a:endParaRPr lang="en-US" dirty="0" smtClean="0"/>
          </a:p>
          <a:p>
            <a:r>
              <a:rPr lang="en-US" dirty="0" smtClean="0"/>
              <a:t>Still work in progress, especially the library</a:t>
            </a:r>
          </a:p>
          <a:p>
            <a:pPr lvl="1"/>
            <a:r>
              <a:rPr lang="en-US" dirty="0" smtClean="0"/>
              <a:t>Library should enable uniform handling of PTX and OpenCL</a:t>
            </a:r>
          </a:p>
          <a:p>
            <a:endParaRPr lang="en-US" dirty="0"/>
          </a:p>
          <a:p>
            <a:r>
              <a:rPr lang="en-US" dirty="0" smtClean="0"/>
              <a:t>What we really miss is a SPIR-V backend in official LLVM</a:t>
            </a:r>
            <a:endParaRPr lang="en-US" dirty="0"/>
          </a:p>
        </p:txBody>
      </p:sp>
      <p:sp>
        <p:nvSpPr>
          <p:cNvPr id="6" name="Footer Placeholder 5"/>
          <p:cNvSpPr>
            <a:spLocks noGrp="1"/>
          </p:cNvSpPr>
          <p:nvPr>
            <p:ph type="ftr" sz="quarter" idx="11"/>
          </p:nvPr>
        </p:nvSpPr>
        <p:spPr/>
        <p:txBody>
          <a:bodyPr/>
          <a:lstStyle/>
          <a:p>
            <a:r>
              <a:rPr lang="en-US" smtClean="0"/>
              <a:t>Heterogeneous Computing with D | Kai Nacke</a:t>
            </a:r>
            <a:endParaRPr lang="de-DE"/>
          </a:p>
        </p:txBody>
      </p:sp>
      <p:sp>
        <p:nvSpPr>
          <p:cNvPr id="7" name="Date Placeholder 6"/>
          <p:cNvSpPr>
            <a:spLocks noGrp="1"/>
          </p:cNvSpPr>
          <p:nvPr>
            <p:ph type="dt" sz="half" idx="10"/>
          </p:nvPr>
        </p:nvSpPr>
        <p:spPr/>
        <p:txBody>
          <a:bodyPr/>
          <a:lstStyle/>
          <a:p>
            <a:r>
              <a:rPr lang="en-US" smtClean="0"/>
              <a:t>03.02.2018</a:t>
            </a:r>
            <a:endParaRPr lang="de-DE"/>
          </a:p>
        </p:txBody>
      </p:sp>
      <p:sp>
        <p:nvSpPr>
          <p:cNvPr id="8" name="Slide Number Placeholder 7"/>
          <p:cNvSpPr>
            <a:spLocks noGrp="1"/>
          </p:cNvSpPr>
          <p:nvPr>
            <p:ph type="sldNum" sz="quarter" idx="12"/>
          </p:nvPr>
        </p:nvSpPr>
        <p:spPr/>
        <p:txBody>
          <a:bodyPr/>
          <a:lstStyle/>
          <a:p>
            <a:fld id="{60D1658D-EE43-4646-9BC9-9584854D8CB1}" type="slidenum">
              <a:rPr lang="de-DE" smtClean="0"/>
              <a:t>10</a:t>
            </a:fld>
            <a:endParaRPr lang="de-DE"/>
          </a:p>
        </p:txBody>
      </p:sp>
    </p:spTree>
    <p:extLst>
      <p:ext uri="{BB962C8B-B14F-4D97-AF65-F5344CB8AC3E}">
        <p14:creationId xmlns:p14="http://schemas.microsoft.com/office/powerpoint/2010/main" val="1557772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6" name="Picture 2" descr="http://dlang.org/images/compiler-ld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9510" y="2025966"/>
            <a:ext cx="3070704" cy="3070704"/>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Heterogeneous Computing with D | Kai Nacke</a:t>
            </a:r>
            <a:endParaRPr lang="de-DE"/>
          </a:p>
        </p:txBody>
      </p:sp>
      <p:sp>
        <p:nvSpPr>
          <p:cNvPr id="8" name="Date Placeholder 7"/>
          <p:cNvSpPr>
            <a:spLocks noGrp="1"/>
          </p:cNvSpPr>
          <p:nvPr>
            <p:ph type="dt" sz="half" idx="10"/>
          </p:nvPr>
        </p:nvSpPr>
        <p:spPr/>
        <p:txBody>
          <a:bodyPr/>
          <a:lstStyle/>
          <a:p>
            <a:r>
              <a:rPr lang="en-US" smtClean="0"/>
              <a:t>03.02.2018</a:t>
            </a:r>
            <a:endParaRPr lang="de-DE"/>
          </a:p>
        </p:txBody>
      </p:sp>
      <p:sp>
        <p:nvSpPr>
          <p:cNvPr id="9" name="Slide Number Placeholder 8"/>
          <p:cNvSpPr>
            <a:spLocks noGrp="1"/>
          </p:cNvSpPr>
          <p:nvPr>
            <p:ph type="sldNum" sz="quarter" idx="12"/>
          </p:nvPr>
        </p:nvSpPr>
        <p:spPr/>
        <p:txBody>
          <a:bodyPr/>
          <a:lstStyle/>
          <a:p>
            <a:fld id="{60D1658D-EE43-4646-9BC9-9584854D8CB1}" type="slidenum">
              <a:rPr lang="de-DE" smtClean="0"/>
              <a:t>11</a:t>
            </a:fld>
            <a:endParaRPr lang="de-DE"/>
          </a:p>
        </p:txBody>
      </p:sp>
    </p:spTree>
    <p:extLst>
      <p:ext uri="{BB962C8B-B14F-4D97-AF65-F5344CB8AC3E}">
        <p14:creationId xmlns:p14="http://schemas.microsoft.com/office/powerpoint/2010/main" val="3387634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GPU Architecture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Uses Single Instruction Multiple Thread (SIMT) model</a:t>
            </a:r>
          </a:p>
          <a:p>
            <a:pPr lvl="1"/>
            <a:r>
              <a:rPr lang="en-US" dirty="0" smtClean="0"/>
              <a:t>Contains a huge number of cores</a:t>
            </a:r>
          </a:p>
          <a:p>
            <a:pPr lvl="1"/>
            <a:r>
              <a:rPr lang="en-US" dirty="0" smtClean="0"/>
              <a:t>Blocks of threads executing the same code (“kernel”)</a:t>
            </a:r>
          </a:p>
          <a:p>
            <a:pPr lvl="1"/>
            <a:r>
              <a:rPr lang="en-US" dirty="0" smtClean="0"/>
              <a:t>Hierarchy of Grid / Block / Warp</a:t>
            </a:r>
          </a:p>
          <a:p>
            <a:endParaRPr lang="en-US" dirty="0" smtClean="0"/>
          </a:p>
          <a:p>
            <a:r>
              <a:rPr lang="en-US" dirty="0" smtClean="0"/>
              <a:t>Different memory types</a:t>
            </a:r>
          </a:p>
          <a:p>
            <a:pPr lvl="1"/>
            <a:r>
              <a:rPr lang="en-US" dirty="0"/>
              <a:t>Global and local </a:t>
            </a:r>
            <a:r>
              <a:rPr lang="en-US" dirty="0" smtClean="0"/>
              <a:t>memory</a:t>
            </a:r>
          </a:p>
          <a:p>
            <a:pPr lvl="1"/>
            <a:r>
              <a:rPr lang="en-US" dirty="0"/>
              <a:t>Shared memory</a:t>
            </a:r>
            <a:endParaRPr lang="en-US" dirty="0" smtClean="0"/>
          </a:p>
          <a:p>
            <a:pPr lvl="1"/>
            <a:r>
              <a:rPr lang="en-US" dirty="0" smtClean="0"/>
              <a:t>Constant memory</a:t>
            </a:r>
          </a:p>
          <a:p>
            <a:pPr lvl="1"/>
            <a:r>
              <a:rPr lang="en-US" dirty="0" smtClean="0"/>
              <a:t>Memory may be cached</a:t>
            </a:r>
          </a:p>
          <a:p>
            <a:pPr lvl="1"/>
            <a:r>
              <a:rPr lang="en-US" dirty="0" smtClean="0"/>
              <a:t>Register file uses memory, too</a:t>
            </a:r>
          </a:p>
          <a:p>
            <a:endParaRPr lang="en-US" dirty="0" smtClean="0"/>
          </a:p>
          <a:p>
            <a:r>
              <a:rPr lang="en-US" dirty="0" smtClean="0"/>
              <a:t>Possible lot of restrictions, e.g. no double data type or no recursion</a:t>
            </a:r>
            <a:endParaRPr lang="en-US" dirty="0"/>
          </a:p>
        </p:txBody>
      </p:sp>
      <p:sp>
        <p:nvSpPr>
          <p:cNvPr id="6" name="Footer Placeholder 5"/>
          <p:cNvSpPr>
            <a:spLocks noGrp="1"/>
          </p:cNvSpPr>
          <p:nvPr>
            <p:ph type="ftr" sz="quarter" idx="11"/>
          </p:nvPr>
        </p:nvSpPr>
        <p:spPr/>
        <p:txBody>
          <a:bodyPr/>
          <a:lstStyle/>
          <a:p>
            <a:r>
              <a:rPr lang="en-US" smtClean="0"/>
              <a:t>Heterogeneous Computing with D | Kai Nacke</a:t>
            </a:r>
            <a:endParaRPr lang="de-DE"/>
          </a:p>
        </p:txBody>
      </p:sp>
      <p:sp>
        <p:nvSpPr>
          <p:cNvPr id="7" name="Date Placeholder 6"/>
          <p:cNvSpPr>
            <a:spLocks noGrp="1"/>
          </p:cNvSpPr>
          <p:nvPr>
            <p:ph type="dt" sz="half" idx="10"/>
          </p:nvPr>
        </p:nvSpPr>
        <p:spPr/>
        <p:txBody>
          <a:bodyPr/>
          <a:lstStyle/>
          <a:p>
            <a:r>
              <a:rPr lang="en-US" smtClean="0"/>
              <a:t>03.02.2018</a:t>
            </a:r>
            <a:endParaRPr lang="de-DE"/>
          </a:p>
        </p:txBody>
      </p:sp>
      <p:sp>
        <p:nvSpPr>
          <p:cNvPr id="8" name="Slide Number Placeholder 7"/>
          <p:cNvSpPr>
            <a:spLocks noGrp="1"/>
          </p:cNvSpPr>
          <p:nvPr>
            <p:ph type="sldNum" sz="quarter" idx="12"/>
          </p:nvPr>
        </p:nvSpPr>
        <p:spPr/>
        <p:txBody>
          <a:bodyPr/>
          <a:lstStyle/>
          <a:p>
            <a:fld id="{60D1658D-EE43-4646-9BC9-9584854D8CB1}" type="slidenum">
              <a:rPr lang="de-DE" smtClean="0"/>
              <a:t>2</a:t>
            </a:fld>
            <a:endParaRPr lang="de-DE"/>
          </a:p>
        </p:txBody>
      </p:sp>
    </p:spTree>
    <p:extLst>
      <p:ext uri="{BB962C8B-B14F-4D97-AF65-F5344CB8AC3E}">
        <p14:creationId xmlns:p14="http://schemas.microsoft.com/office/powerpoint/2010/main" val="3285467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model</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open </a:t>
            </a:r>
            <a:r>
              <a:rPr lang="en-US" dirty="0"/>
              <a:t>and </a:t>
            </a:r>
            <a:r>
              <a:rPr lang="en-US" dirty="0" smtClean="0"/>
              <a:t>proprietary APIs</a:t>
            </a:r>
          </a:p>
          <a:p>
            <a:pPr lvl="1"/>
            <a:r>
              <a:rPr lang="en-US" dirty="0" smtClean="0"/>
              <a:t>OpenCL</a:t>
            </a:r>
          </a:p>
          <a:p>
            <a:pPr lvl="1"/>
            <a:r>
              <a:rPr lang="en-US" dirty="0" smtClean="0"/>
              <a:t>CUDA</a:t>
            </a:r>
          </a:p>
          <a:p>
            <a:endParaRPr lang="en-US" dirty="0"/>
          </a:p>
          <a:p>
            <a:r>
              <a:rPr lang="en-US" dirty="0" smtClean="0"/>
              <a:t>General development flow</a:t>
            </a:r>
          </a:p>
          <a:p>
            <a:pPr lvl="1"/>
            <a:r>
              <a:rPr lang="en-US" dirty="0" smtClean="0"/>
              <a:t>Kernels are developed in a high-level language</a:t>
            </a:r>
          </a:p>
          <a:p>
            <a:pPr lvl="1"/>
            <a:r>
              <a:rPr lang="en-US" dirty="0" smtClean="0"/>
              <a:t>Compiled into an intermediate representation</a:t>
            </a:r>
          </a:p>
          <a:p>
            <a:pPr lvl="1"/>
            <a:r>
              <a:rPr lang="en-US" dirty="0" smtClean="0"/>
              <a:t>GPU driver compiles to machine instructions during load time</a:t>
            </a:r>
          </a:p>
          <a:p>
            <a:endParaRPr lang="en-US" dirty="0"/>
          </a:p>
          <a:p>
            <a:r>
              <a:rPr lang="en-US" dirty="0" smtClean="0"/>
              <a:t>Host application loads and launches kernels</a:t>
            </a:r>
          </a:p>
          <a:p>
            <a:pPr lvl="1"/>
            <a:endParaRPr lang="en-US" dirty="0"/>
          </a:p>
        </p:txBody>
      </p:sp>
      <p:sp>
        <p:nvSpPr>
          <p:cNvPr id="10" name="Footer Placeholder 9"/>
          <p:cNvSpPr>
            <a:spLocks noGrp="1"/>
          </p:cNvSpPr>
          <p:nvPr>
            <p:ph type="ftr" sz="quarter" idx="11"/>
          </p:nvPr>
        </p:nvSpPr>
        <p:spPr/>
        <p:txBody>
          <a:bodyPr/>
          <a:lstStyle/>
          <a:p>
            <a:r>
              <a:rPr lang="en-US" smtClean="0"/>
              <a:t>Heterogeneous Computing with D | Kai Nacke</a:t>
            </a:r>
            <a:endParaRPr lang="de-DE"/>
          </a:p>
        </p:txBody>
      </p:sp>
      <p:sp>
        <p:nvSpPr>
          <p:cNvPr id="11" name="Date Placeholder 10"/>
          <p:cNvSpPr>
            <a:spLocks noGrp="1"/>
          </p:cNvSpPr>
          <p:nvPr>
            <p:ph type="dt" sz="half" idx="10"/>
          </p:nvPr>
        </p:nvSpPr>
        <p:spPr/>
        <p:txBody>
          <a:bodyPr/>
          <a:lstStyle/>
          <a:p>
            <a:r>
              <a:rPr lang="en-US" smtClean="0"/>
              <a:t>03.02.2018</a:t>
            </a:r>
            <a:endParaRPr lang="de-DE"/>
          </a:p>
        </p:txBody>
      </p:sp>
      <p:sp>
        <p:nvSpPr>
          <p:cNvPr id="12" name="Slide Number Placeholder 11"/>
          <p:cNvSpPr>
            <a:spLocks noGrp="1"/>
          </p:cNvSpPr>
          <p:nvPr>
            <p:ph type="sldNum" sz="quarter" idx="12"/>
          </p:nvPr>
        </p:nvSpPr>
        <p:spPr/>
        <p:txBody>
          <a:bodyPr/>
          <a:lstStyle/>
          <a:p>
            <a:fld id="{60D1658D-EE43-4646-9BC9-9584854D8CB1}" type="slidenum">
              <a:rPr lang="de-DE" smtClean="0"/>
              <a:t>3</a:t>
            </a:fld>
            <a:endParaRPr lang="de-DE"/>
          </a:p>
        </p:txBody>
      </p:sp>
    </p:spTree>
    <p:extLst>
      <p:ext uri="{BB962C8B-B14F-4D97-AF65-F5344CB8AC3E}">
        <p14:creationId xmlns:p14="http://schemas.microsoft.com/office/powerpoint/2010/main" val="888229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GPU computing</a:t>
            </a:r>
            <a:endParaRPr lang="en-US" dirty="0"/>
          </a:p>
        </p:txBody>
      </p:sp>
      <p:sp>
        <p:nvSpPr>
          <p:cNvPr id="3" name="Content Placeholder 2"/>
          <p:cNvSpPr>
            <a:spLocks noGrp="1"/>
          </p:cNvSpPr>
          <p:nvPr>
            <p:ph idx="1"/>
          </p:nvPr>
        </p:nvSpPr>
        <p:spPr/>
        <p:txBody>
          <a:bodyPr>
            <a:normAutofit lnSpcReduction="10000"/>
          </a:bodyPr>
          <a:lstStyle/>
          <a:p>
            <a:r>
              <a:rPr lang="en-US" dirty="0" smtClean="0"/>
              <a:t>Well suited for many scientific applications</a:t>
            </a:r>
          </a:p>
          <a:p>
            <a:endParaRPr lang="en-US" dirty="0"/>
          </a:p>
          <a:p>
            <a:r>
              <a:rPr lang="en-US" dirty="0" smtClean="0"/>
              <a:t>Examples</a:t>
            </a:r>
          </a:p>
          <a:p>
            <a:pPr lvl="1"/>
            <a:r>
              <a:rPr lang="en-US" dirty="0" smtClean="0"/>
              <a:t>Machine learning</a:t>
            </a:r>
          </a:p>
          <a:p>
            <a:pPr lvl="1"/>
            <a:r>
              <a:rPr lang="en-US" dirty="0" smtClean="0"/>
              <a:t>Monte-Carlo simulations</a:t>
            </a:r>
          </a:p>
          <a:p>
            <a:pPr lvl="1"/>
            <a:r>
              <a:rPr lang="en-US" dirty="0" smtClean="0"/>
              <a:t>Pattern matching</a:t>
            </a:r>
          </a:p>
          <a:p>
            <a:pPr lvl="1"/>
            <a:r>
              <a:rPr lang="en-US" dirty="0" smtClean="0"/>
              <a:t>Ray tracing</a:t>
            </a:r>
          </a:p>
          <a:p>
            <a:pPr lvl="1"/>
            <a:r>
              <a:rPr lang="en-US" dirty="0" smtClean="0"/>
              <a:t>…</a:t>
            </a:r>
          </a:p>
          <a:p>
            <a:endParaRPr lang="en-US" dirty="0"/>
          </a:p>
          <a:p>
            <a:r>
              <a:rPr lang="en-US" dirty="0" smtClean="0"/>
              <a:t>Games</a:t>
            </a:r>
            <a:endParaRPr lang="en-US" dirty="0"/>
          </a:p>
        </p:txBody>
      </p:sp>
      <p:sp>
        <p:nvSpPr>
          <p:cNvPr id="6" name="Footer Placeholder 5"/>
          <p:cNvSpPr>
            <a:spLocks noGrp="1"/>
          </p:cNvSpPr>
          <p:nvPr>
            <p:ph type="ftr" sz="quarter" idx="11"/>
          </p:nvPr>
        </p:nvSpPr>
        <p:spPr/>
        <p:txBody>
          <a:bodyPr/>
          <a:lstStyle/>
          <a:p>
            <a:r>
              <a:rPr lang="en-US" smtClean="0"/>
              <a:t>Heterogeneous Computing with D | Kai Nacke</a:t>
            </a:r>
            <a:endParaRPr lang="de-DE"/>
          </a:p>
        </p:txBody>
      </p:sp>
      <p:sp>
        <p:nvSpPr>
          <p:cNvPr id="7" name="Date Placeholder 6"/>
          <p:cNvSpPr>
            <a:spLocks noGrp="1"/>
          </p:cNvSpPr>
          <p:nvPr>
            <p:ph type="dt" sz="half" idx="10"/>
          </p:nvPr>
        </p:nvSpPr>
        <p:spPr/>
        <p:txBody>
          <a:bodyPr/>
          <a:lstStyle/>
          <a:p>
            <a:r>
              <a:rPr lang="en-US" smtClean="0"/>
              <a:t>03.02.2018</a:t>
            </a:r>
            <a:endParaRPr lang="de-DE"/>
          </a:p>
        </p:txBody>
      </p:sp>
      <p:sp>
        <p:nvSpPr>
          <p:cNvPr id="8" name="Slide Number Placeholder 7"/>
          <p:cNvSpPr>
            <a:spLocks noGrp="1"/>
          </p:cNvSpPr>
          <p:nvPr>
            <p:ph type="sldNum" sz="quarter" idx="12"/>
          </p:nvPr>
        </p:nvSpPr>
        <p:spPr/>
        <p:txBody>
          <a:bodyPr/>
          <a:lstStyle/>
          <a:p>
            <a:fld id="{60D1658D-EE43-4646-9BC9-9584854D8CB1}" type="slidenum">
              <a:rPr lang="de-DE" smtClean="0"/>
              <a:t>4</a:t>
            </a:fld>
            <a:endParaRPr lang="de-DE"/>
          </a:p>
        </p:txBody>
      </p:sp>
    </p:spTree>
    <p:extLst>
      <p:ext uri="{BB962C8B-B14F-4D97-AF65-F5344CB8AC3E}">
        <p14:creationId xmlns:p14="http://schemas.microsoft.com/office/powerpoint/2010/main" val="2506627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developers</a:t>
            </a:r>
            <a:endParaRPr lang="en-US" dirty="0"/>
          </a:p>
        </p:txBody>
      </p:sp>
      <p:sp>
        <p:nvSpPr>
          <p:cNvPr id="3" name="Content Placeholder 2"/>
          <p:cNvSpPr>
            <a:spLocks noGrp="1"/>
          </p:cNvSpPr>
          <p:nvPr>
            <p:ph idx="1"/>
          </p:nvPr>
        </p:nvSpPr>
        <p:spPr/>
        <p:txBody>
          <a:bodyPr/>
          <a:lstStyle/>
          <a:p>
            <a:r>
              <a:rPr lang="en-US" dirty="0" smtClean="0"/>
              <a:t>Application developer</a:t>
            </a:r>
          </a:p>
          <a:p>
            <a:pPr lvl="1"/>
            <a:r>
              <a:rPr lang="en-US" dirty="0" smtClean="0"/>
              <a:t>SIMT requires different thinking</a:t>
            </a:r>
          </a:p>
          <a:p>
            <a:pPr lvl="1"/>
            <a:r>
              <a:rPr lang="en-US" dirty="0" smtClean="0"/>
              <a:t>Different memory spaces increase complexity</a:t>
            </a:r>
          </a:p>
          <a:p>
            <a:endParaRPr lang="en-US" dirty="0"/>
          </a:p>
          <a:p>
            <a:r>
              <a:rPr lang="en-US" dirty="0" smtClean="0"/>
              <a:t>Compiler developer</a:t>
            </a:r>
          </a:p>
          <a:p>
            <a:pPr lvl="1"/>
            <a:r>
              <a:rPr lang="en-US" dirty="0" smtClean="0"/>
              <a:t>Application  source compiles to different targets</a:t>
            </a:r>
          </a:p>
          <a:p>
            <a:pPr lvl="1"/>
            <a:r>
              <a:rPr lang="en-US" dirty="0" smtClean="0"/>
              <a:t>Address spaces must be mapped to language constructs</a:t>
            </a:r>
          </a:p>
          <a:p>
            <a:pPr lvl="1"/>
            <a:r>
              <a:rPr lang="en-US" dirty="0"/>
              <a:t>Separation of compiler and library</a:t>
            </a:r>
            <a:endParaRPr lang="en-US" dirty="0" smtClean="0"/>
          </a:p>
          <a:p>
            <a:pPr lvl="1"/>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Heterogeneous Computing with D | Kai Nacke</a:t>
            </a:r>
            <a:endParaRPr lang="de-DE"/>
          </a:p>
        </p:txBody>
      </p:sp>
      <p:sp>
        <p:nvSpPr>
          <p:cNvPr id="7" name="Date Placeholder 6"/>
          <p:cNvSpPr>
            <a:spLocks noGrp="1"/>
          </p:cNvSpPr>
          <p:nvPr>
            <p:ph type="dt" sz="half" idx="10"/>
          </p:nvPr>
        </p:nvSpPr>
        <p:spPr/>
        <p:txBody>
          <a:bodyPr/>
          <a:lstStyle/>
          <a:p>
            <a:r>
              <a:rPr lang="en-US" smtClean="0"/>
              <a:t>03.02.2018</a:t>
            </a:r>
            <a:endParaRPr lang="de-DE"/>
          </a:p>
        </p:txBody>
      </p:sp>
      <p:sp>
        <p:nvSpPr>
          <p:cNvPr id="8" name="Slide Number Placeholder 7"/>
          <p:cNvSpPr>
            <a:spLocks noGrp="1"/>
          </p:cNvSpPr>
          <p:nvPr>
            <p:ph type="sldNum" sz="quarter" idx="12"/>
          </p:nvPr>
        </p:nvSpPr>
        <p:spPr/>
        <p:txBody>
          <a:bodyPr/>
          <a:lstStyle/>
          <a:p>
            <a:fld id="{60D1658D-EE43-4646-9BC9-9584854D8CB1}" type="slidenum">
              <a:rPr lang="de-DE" smtClean="0"/>
              <a:t>5</a:t>
            </a:fld>
            <a:endParaRPr lang="de-DE"/>
          </a:p>
        </p:txBody>
      </p:sp>
    </p:spTree>
    <p:extLst>
      <p:ext uri="{BB962C8B-B14F-4D97-AF65-F5344CB8AC3E}">
        <p14:creationId xmlns:p14="http://schemas.microsoft.com/office/powerpoint/2010/main" val="229629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LLVM support</a:t>
            </a:r>
            <a:endParaRPr lang="en-US" dirty="0"/>
          </a:p>
        </p:txBody>
      </p:sp>
      <p:sp>
        <p:nvSpPr>
          <p:cNvPr id="3" name="Content Placeholder 2"/>
          <p:cNvSpPr>
            <a:spLocks noGrp="1"/>
          </p:cNvSpPr>
          <p:nvPr>
            <p:ph idx="1"/>
          </p:nvPr>
        </p:nvSpPr>
        <p:spPr/>
        <p:txBody>
          <a:bodyPr/>
          <a:lstStyle/>
          <a:p>
            <a:r>
              <a:rPr lang="en-US" dirty="0" smtClean="0"/>
              <a:t>LLVM generates code for different GPU’s</a:t>
            </a:r>
          </a:p>
          <a:p>
            <a:pPr lvl="1"/>
            <a:r>
              <a:rPr lang="en-US" dirty="0" err="1" smtClean="0"/>
              <a:t>nvptx</a:t>
            </a:r>
            <a:r>
              <a:rPr lang="en-US" dirty="0" smtClean="0"/>
              <a:t>, nvptx64 (</a:t>
            </a:r>
            <a:r>
              <a:rPr lang="en-US" dirty="0" smtClean="0">
                <a:hlinkClick r:id="rId3"/>
              </a:rPr>
              <a:t>http://llvm.org/docs/NVPTXUsage.html</a:t>
            </a:r>
            <a:r>
              <a:rPr lang="en-US" dirty="0" smtClean="0"/>
              <a:t>)</a:t>
            </a:r>
          </a:p>
          <a:p>
            <a:pPr lvl="1"/>
            <a:r>
              <a:rPr lang="en-US" dirty="0" smtClean="0"/>
              <a:t>r600, </a:t>
            </a:r>
            <a:r>
              <a:rPr lang="en-US" dirty="0" err="1" smtClean="0"/>
              <a:t>amdgcn</a:t>
            </a:r>
            <a:r>
              <a:rPr lang="en-US" dirty="0" smtClean="0"/>
              <a:t> (</a:t>
            </a:r>
            <a:r>
              <a:rPr lang="en-US" dirty="0" smtClean="0">
                <a:hlinkClick r:id="rId4"/>
              </a:rPr>
              <a:t>http://llvm.org/docs/AMDGPUUsage.html</a:t>
            </a:r>
            <a:r>
              <a:rPr lang="en-US" dirty="0" smtClean="0"/>
              <a:t>)</a:t>
            </a:r>
            <a:endParaRPr lang="en-US" dirty="0"/>
          </a:p>
          <a:p>
            <a:endParaRPr lang="en-US" dirty="0" smtClean="0"/>
          </a:p>
          <a:p>
            <a:r>
              <a:rPr lang="en-US" dirty="0" smtClean="0"/>
              <a:t>OpenCL uses SPIR-V</a:t>
            </a:r>
          </a:p>
          <a:p>
            <a:pPr lvl="1"/>
            <a:r>
              <a:rPr lang="en-US" dirty="0" smtClean="0"/>
              <a:t>SPIR is derived from LLVM IR</a:t>
            </a:r>
          </a:p>
          <a:p>
            <a:pPr lvl="1"/>
            <a:r>
              <a:rPr lang="en-US" dirty="0" smtClean="0"/>
              <a:t>No SPIR-V backend in official LLVM</a:t>
            </a:r>
          </a:p>
          <a:p>
            <a:pPr lvl="1"/>
            <a:r>
              <a:rPr lang="en-US" dirty="0" smtClean="0"/>
              <a:t>Requires custom LLVM (</a:t>
            </a:r>
            <a:r>
              <a:rPr lang="en-US" dirty="0" smtClean="0">
                <a:hlinkClick r:id="rId5"/>
              </a:rPr>
              <a:t>https://github.com/thewilsonator/llvm/releases</a:t>
            </a:r>
            <a:r>
              <a:rPr lang="en-US" dirty="0" smtClean="0"/>
              <a:t>)</a:t>
            </a:r>
            <a:endParaRPr lang="en-US" dirty="0"/>
          </a:p>
        </p:txBody>
      </p:sp>
      <p:sp>
        <p:nvSpPr>
          <p:cNvPr id="6" name="Footer Placeholder 5"/>
          <p:cNvSpPr>
            <a:spLocks noGrp="1"/>
          </p:cNvSpPr>
          <p:nvPr>
            <p:ph type="ftr" sz="quarter" idx="11"/>
          </p:nvPr>
        </p:nvSpPr>
        <p:spPr/>
        <p:txBody>
          <a:bodyPr/>
          <a:lstStyle/>
          <a:p>
            <a:r>
              <a:rPr lang="en-US" smtClean="0"/>
              <a:t>Heterogeneous Computing with D | Kai Nacke</a:t>
            </a:r>
            <a:endParaRPr lang="de-DE"/>
          </a:p>
        </p:txBody>
      </p:sp>
      <p:sp>
        <p:nvSpPr>
          <p:cNvPr id="7" name="Date Placeholder 6"/>
          <p:cNvSpPr>
            <a:spLocks noGrp="1"/>
          </p:cNvSpPr>
          <p:nvPr>
            <p:ph type="dt" sz="half" idx="10"/>
          </p:nvPr>
        </p:nvSpPr>
        <p:spPr/>
        <p:txBody>
          <a:bodyPr/>
          <a:lstStyle/>
          <a:p>
            <a:r>
              <a:rPr lang="en-US" smtClean="0"/>
              <a:t>03.02.2018</a:t>
            </a:r>
            <a:endParaRPr lang="de-DE"/>
          </a:p>
        </p:txBody>
      </p:sp>
      <p:sp>
        <p:nvSpPr>
          <p:cNvPr id="8" name="Slide Number Placeholder 7"/>
          <p:cNvSpPr>
            <a:spLocks noGrp="1"/>
          </p:cNvSpPr>
          <p:nvPr>
            <p:ph type="sldNum" sz="quarter" idx="12"/>
          </p:nvPr>
        </p:nvSpPr>
        <p:spPr/>
        <p:txBody>
          <a:bodyPr/>
          <a:lstStyle/>
          <a:p>
            <a:fld id="{60D1658D-EE43-4646-9BC9-9584854D8CB1}" type="slidenum">
              <a:rPr lang="de-DE" smtClean="0"/>
              <a:t>6</a:t>
            </a:fld>
            <a:endParaRPr lang="de-DE"/>
          </a:p>
        </p:txBody>
      </p:sp>
    </p:spTree>
    <p:extLst>
      <p:ext uri="{BB962C8B-B14F-4D97-AF65-F5344CB8AC3E}">
        <p14:creationId xmlns:p14="http://schemas.microsoft.com/office/powerpoint/2010/main" val="735886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 at the PTX backend</a:t>
            </a:r>
            <a:endParaRPr lang="en-US" dirty="0"/>
          </a:p>
        </p:txBody>
      </p:sp>
      <p:sp>
        <p:nvSpPr>
          <p:cNvPr id="3" name="Content Placeholder 2"/>
          <p:cNvSpPr>
            <a:spLocks noGrp="1"/>
          </p:cNvSpPr>
          <p:nvPr>
            <p:ph idx="1"/>
          </p:nvPr>
        </p:nvSpPr>
        <p:spPr/>
        <p:txBody>
          <a:bodyPr/>
          <a:lstStyle/>
          <a:p>
            <a:r>
              <a:rPr lang="en-US" dirty="0" smtClean="0"/>
              <a:t>Global variables and pointer types need an address space</a:t>
            </a:r>
          </a:p>
          <a:p>
            <a:endParaRPr lang="en-US" dirty="0"/>
          </a:p>
          <a:p>
            <a:r>
              <a:rPr lang="en-US" dirty="0" smtClean="0"/>
              <a:t>Functions have a different calling convention</a:t>
            </a:r>
          </a:p>
          <a:p>
            <a:endParaRPr lang="en-US" dirty="0"/>
          </a:p>
          <a:p>
            <a:endParaRPr lang="en-US" dirty="0" smtClean="0"/>
          </a:p>
          <a:p>
            <a:r>
              <a:rPr lang="en-US" dirty="0" smtClean="0"/>
              <a:t>Kernel functions need special metadata</a:t>
            </a:r>
            <a:endParaRPr lang="en-US" dirty="0"/>
          </a:p>
        </p:txBody>
      </p:sp>
      <p:sp>
        <p:nvSpPr>
          <p:cNvPr id="4" name="TextBox 3"/>
          <p:cNvSpPr txBox="1"/>
          <p:nvPr/>
        </p:nvSpPr>
        <p:spPr>
          <a:xfrm>
            <a:off x="1058755" y="2359742"/>
            <a:ext cx="6268063" cy="461665"/>
          </a:xfrm>
          <a:prstGeom prst="rect">
            <a:avLst/>
          </a:prstGeom>
          <a:noFill/>
        </p:spPr>
        <p:txBody>
          <a:bodyPr wrap="none" rtlCol="0">
            <a:spAutoFit/>
          </a:bodyPr>
          <a:lstStyle/>
          <a:p>
            <a:r>
              <a:rPr lang="en-US" sz="2400" b="1" dirty="0">
                <a:latin typeface="Courier New" panose="02070309020205020404" pitchFamily="49" charset="0"/>
                <a:cs typeface="Courier New" panose="02070309020205020404" pitchFamily="49" charset="0"/>
              </a:rPr>
              <a:t>%res = </a:t>
            </a:r>
            <a:r>
              <a:rPr lang="en-US" sz="2400" b="1" dirty="0" err="1">
                <a:latin typeface="Courier New" panose="02070309020205020404" pitchFamily="49" charset="0"/>
                <a:cs typeface="Courier New" panose="02070309020205020404" pitchFamily="49" charset="0"/>
              </a:rPr>
              <a:t>alloca</a:t>
            </a:r>
            <a:r>
              <a:rPr lang="en-US" sz="2400" b="1" dirty="0">
                <a:latin typeface="Courier New" panose="02070309020205020404" pitchFamily="49" charset="0"/>
                <a:cs typeface="Courier New" panose="02070309020205020404" pitchFamily="49" charset="0"/>
              </a:rPr>
              <a:t> float </a:t>
            </a:r>
            <a:r>
              <a:rPr lang="en-US" sz="2400" b="1" dirty="0" err="1">
                <a:latin typeface="Courier New" panose="02070309020205020404" pitchFamily="49" charset="0"/>
                <a:cs typeface="Courier New" panose="02070309020205020404" pitchFamily="49" charset="0"/>
              </a:rPr>
              <a:t>addrspace</a:t>
            </a:r>
            <a:r>
              <a:rPr lang="en-US" sz="2400" b="1" dirty="0">
                <a:latin typeface="Courier New" panose="02070309020205020404" pitchFamily="49" charset="0"/>
                <a:cs typeface="Courier New" panose="02070309020205020404" pitchFamily="49" charset="0"/>
              </a:rPr>
              <a:t>(1)*</a:t>
            </a:r>
          </a:p>
        </p:txBody>
      </p:sp>
      <p:sp>
        <p:nvSpPr>
          <p:cNvPr id="5" name="TextBox 4"/>
          <p:cNvSpPr txBox="1"/>
          <p:nvPr/>
        </p:nvSpPr>
        <p:spPr>
          <a:xfrm>
            <a:off x="1140193" y="3411770"/>
            <a:ext cx="10876695" cy="830997"/>
          </a:xfrm>
          <a:prstGeom prst="rect">
            <a:avLst/>
          </a:prstGeom>
          <a:noFill/>
        </p:spPr>
        <p:txBody>
          <a:bodyPr wrap="none" rtlCol="0">
            <a:spAutoFit/>
          </a:bodyPr>
          <a:lstStyle/>
          <a:p>
            <a:r>
              <a:rPr lang="en-US" sz="2400" b="1" dirty="0">
                <a:latin typeface="Courier New" panose="02070309020205020404" pitchFamily="49" charset="0"/>
                <a:cs typeface="Courier New" panose="02070309020205020404" pitchFamily="49" charset="0"/>
              </a:rPr>
              <a:t>define </a:t>
            </a:r>
            <a:r>
              <a:rPr lang="en-US" sz="2400" b="1" dirty="0" err="1">
                <a:latin typeface="Courier New" panose="02070309020205020404" pitchFamily="49" charset="0"/>
                <a:cs typeface="Courier New" panose="02070309020205020404" pitchFamily="49" charset="0"/>
              </a:rPr>
              <a:t>ptx_kernel</a:t>
            </a:r>
            <a:r>
              <a:rPr lang="en-US" sz="2400" b="1" dirty="0">
                <a:latin typeface="Courier New" panose="02070309020205020404" pitchFamily="49" charset="0"/>
                <a:cs typeface="Courier New" panose="02070309020205020404" pitchFamily="49" charset="0"/>
              </a:rPr>
              <a:t> void @</a:t>
            </a:r>
            <a:r>
              <a:rPr lang="en-US" sz="2400" b="1" dirty="0" err="1">
                <a:latin typeface="Courier New" panose="02070309020205020404" pitchFamily="49" charset="0"/>
                <a:cs typeface="Courier New" panose="02070309020205020404" pitchFamily="49" charset="0"/>
              </a:rPr>
              <a:t>mykernel</a:t>
            </a:r>
            <a:r>
              <a:rPr lang="en-US" sz="2400" b="1" dirty="0" smtClean="0">
                <a:latin typeface="Courier New" panose="02070309020205020404" pitchFamily="49" charset="0"/>
                <a:cs typeface="Courier New" panose="02070309020205020404" pitchFamily="49" charset="0"/>
              </a:rPr>
              <a:t>()</a:t>
            </a:r>
          </a:p>
          <a:p>
            <a:r>
              <a:rPr lang="en-US" sz="2400" b="1" dirty="0">
                <a:latin typeface="Courier New" panose="02070309020205020404" pitchFamily="49" charset="0"/>
                <a:cs typeface="Courier New" panose="02070309020205020404" pitchFamily="49" charset="0"/>
              </a:rPr>
              <a:t>declare </a:t>
            </a:r>
            <a:r>
              <a:rPr lang="en-US" sz="2400" b="1" dirty="0" err="1">
                <a:latin typeface="Courier New" panose="02070309020205020404" pitchFamily="49" charset="0"/>
                <a:cs typeface="Courier New" panose="02070309020205020404" pitchFamily="49" charset="0"/>
              </a:rPr>
              <a:t>ptx_device</a:t>
            </a:r>
            <a:r>
              <a:rPr lang="en-US" sz="2400" b="1" dirty="0">
                <a:latin typeface="Courier New" panose="02070309020205020404" pitchFamily="49" charset="0"/>
                <a:cs typeface="Courier New" panose="02070309020205020404" pitchFamily="49" charset="0"/>
              </a:rPr>
              <a:t> i32 @</a:t>
            </a:r>
            <a:r>
              <a:rPr lang="en-US" sz="2400" b="1" dirty="0" err="1" smtClean="0">
                <a:latin typeface="Courier New" panose="02070309020205020404" pitchFamily="49" charset="0"/>
                <a:cs typeface="Courier New" panose="02070309020205020404" pitchFamily="49" charset="0"/>
              </a:rPr>
              <a:t>llvm.nvvm.read.ptx.sreg.warpsize</a:t>
            </a:r>
            <a:r>
              <a:rPr lang="en-US" sz="2400" b="1" dirty="0" smtClean="0">
                <a:latin typeface="Courier New" panose="02070309020205020404" pitchFamily="49" charset="0"/>
                <a:cs typeface="Courier New" panose="02070309020205020404" pitchFamily="49" charset="0"/>
              </a:rPr>
              <a:t>()</a:t>
            </a:r>
            <a:endParaRPr lang="en-US" sz="2400" b="1" dirty="0">
              <a:latin typeface="Courier New" panose="02070309020205020404" pitchFamily="49" charset="0"/>
              <a:cs typeface="Courier New" panose="02070309020205020404" pitchFamily="49" charset="0"/>
            </a:endParaRPr>
          </a:p>
        </p:txBody>
      </p:sp>
      <p:sp>
        <p:nvSpPr>
          <p:cNvPr id="6" name="TextBox 5"/>
          <p:cNvSpPr txBox="1"/>
          <p:nvPr/>
        </p:nvSpPr>
        <p:spPr>
          <a:xfrm>
            <a:off x="1073797" y="4891490"/>
            <a:ext cx="8295861" cy="830997"/>
          </a:xfrm>
          <a:prstGeom prst="rect">
            <a:avLst/>
          </a:prstGeom>
          <a:noFill/>
        </p:spPr>
        <p:txBody>
          <a:bodyPr wrap="none" rtlCol="0">
            <a:spAutoFit/>
          </a:bodyPr>
          <a:lstStyle/>
          <a:p>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nvvm.annotations</a:t>
            </a:r>
            <a:r>
              <a:rPr lang="en-US" sz="2400" b="1" dirty="0">
                <a:latin typeface="Courier New" panose="02070309020205020404" pitchFamily="49" charset="0"/>
                <a:cs typeface="Courier New" panose="02070309020205020404" pitchFamily="49" charset="0"/>
              </a:rPr>
              <a:t> = !{!</a:t>
            </a:r>
            <a:r>
              <a:rPr lang="en-US" sz="2400" b="1" dirty="0" smtClean="0">
                <a:latin typeface="Courier New" panose="02070309020205020404" pitchFamily="49" charset="0"/>
                <a:cs typeface="Courier New" panose="02070309020205020404" pitchFamily="49" charset="0"/>
              </a:rPr>
              <a:t>0}</a:t>
            </a:r>
          </a:p>
          <a:p>
            <a:r>
              <a:rPr lang="da-DK" sz="2400" b="1" dirty="0">
                <a:latin typeface="Courier New" panose="02070309020205020404" pitchFamily="49" charset="0"/>
                <a:cs typeface="Courier New" panose="02070309020205020404" pitchFamily="49" charset="0"/>
              </a:rPr>
              <a:t>!0 = !{void ()* </a:t>
            </a:r>
            <a:r>
              <a:rPr lang="da-DK" sz="2400" b="1" dirty="0" smtClean="0">
                <a:latin typeface="Courier New" panose="02070309020205020404" pitchFamily="49" charset="0"/>
                <a:cs typeface="Courier New" panose="02070309020205020404" pitchFamily="49" charset="0"/>
              </a:rPr>
              <a:t>@mykernel, </a:t>
            </a:r>
            <a:r>
              <a:rPr lang="da-DK" sz="2400" b="1" dirty="0">
                <a:latin typeface="Courier New" panose="02070309020205020404" pitchFamily="49" charset="0"/>
                <a:cs typeface="Courier New" panose="02070309020205020404" pitchFamily="49" charset="0"/>
              </a:rPr>
              <a:t>!"kernel", i32 1}</a:t>
            </a:r>
            <a:endParaRPr lang="en-US" sz="2400" b="1" dirty="0">
              <a:latin typeface="Courier New" panose="02070309020205020404" pitchFamily="49" charset="0"/>
              <a:cs typeface="Courier New" panose="02070309020205020404" pitchFamily="49" charset="0"/>
            </a:endParaRPr>
          </a:p>
        </p:txBody>
      </p:sp>
      <p:sp>
        <p:nvSpPr>
          <p:cNvPr id="9" name="Footer Placeholder 8"/>
          <p:cNvSpPr>
            <a:spLocks noGrp="1"/>
          </p:cNvSpPr>
          <p:nvPr>
            <p:ph type="ftr" sz="quarter" idx="11"/>
          </p:nvPr>
        </p:nvSpPr>
        <p:spPr/>
        <p:txBody>
          <a:bodyPr/>
          <a:lstStyle/>
          <a:p>
            <a:r>
              <a:rPr lang="en-US" smtClean="0"/>
              <a:t>Heterogeneous Computing with D | Kai Nacke</a:t>
            </a:r>
            <a:endParaRPr lang="de-DE"/>
          </a:p>
        </p:txBody>
      </p:sp>
      <p:sp>
        <p:nvSpPr>
          <p:cNvPr id="10" name="Date Placeholder 9"/>
          <p:cNvSpPr>
            <a:spLocks noGrp="1"/>
          </p:cNvSpPr>
          <p:nvPr>
            <p:ph type="dt" sz="half" idx="10"/>
          </p:nvPr>
        </p:nvSpPr>
        <p:spPr/>
        <p:txBody>
          <a:bodyPr/>
          <a:lstStyle/>
          <a:p>
            <a:r>
              <a:rPr lang="en-US" smtClean="0"/>
              <a:t>03.02.2018</a:t>
            </a:r>
            <a:endParaRPr lang="de-DE"/>
          </a:p>
        </p:txBody>
      </p:sp>
      <p:sp>
        <p:nvSpPr>
          <p:cNvPr id="11" name="Slide Number Placeholder 10"/>
          <p:cNvSpPr>
            <a:spLocks noGrp="1"/>
          </p:cNvSpPr>
          <p:nvPr>
            <p:ph type="sldNum" sz="quarter" idx="12"/>
          </p:nvPr>
        </p:nvSpPr>
        <p:spPr/>
        <p:txBody>
          <a:bodyPr/>
          <a:lstStyle/>
          <a:p>
            <a:fld id="{60D1658D-EE43-4646-9BC9-9584854D8CB1}" type="slidenum">
              <a:rPr lang="de-DE" smtClean="0"/>
              <a:t>7</a:t>
            </a:fld>
            <a:endParaRPr lang="de-DE"/>
          </a:p>
        </p:txBody>
      </p:sp>
    </p:spTree>
    <p:extLst>
      <p:ext uri="{BB962C8B-B14F-4D97-AF65-F5344CB8AC3E}">
        <p14:creationId xmlns:p14="http://schemas.microsoft.com/office/powerpoint/2010/main" val="3281736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source level</a:t>
            </a:r>
            <a:endParaRPr lang="en-US" dirty="0"/>
          </a:p>
        </p:txBody>
      </p:sp>
      <p:sp>
        <p:nvSpPr>
          <p:cNvPr id="6" name="TextBox 5"/>
          <p:cNvSpPr txBox="1"/>
          <p:nvPr/>
        </p:nvSpPr>
        <p:spPr>
          <a:xfrm>
            <a:off x="1578077" y="1327355"/>
            <a:ext cx="7109639" cy="5016758"/>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@compute(</a:t>
            </a:r>
            <a:r>
              <a:rPr lang="en-US" sz="2000" b="1" dirty="0" err="1">
                <a:latin typeface="Courier New" panose="02070309020205020404" pitchFamily="49" charset="0"/>
                <a:cs typeface="Courier New" panose="02070309020205020404" pitchFamily="49" charset="0"/>
              </a:rPr>
              <a:t>CompileFor.deviceOnly</a:t>
            </a:r>
            <a:r>
              <a:rPr lang="en-US" sz="2000" b="1" dirty="0">
                <a:latin typeface="Courier New" panose="02070309020205020404" pitchFamily="49" charset="0"/>
                <a:cs typeface="Courier New" panose="02070309020205020404" pitchFamily="49" charset="0"/>
              </a:rPr>
              <a:t>)</a:t>
            </a:r>
          </a:p>
          <a:p>
            <a:r>
              <a:rPr lang="en-US" sz="2000" b="1" dirty="0">
                <a:solidFill>
                  <a:schemeClr val="accent1">
                    <a:lumMod val="75000"/>
                  </a:schemeClr>
                </a:solidFill>
                <a:latin typeface="Courier New" panose="02070309020205020404" pitchFamily="49" charset="0"/>
                <a:cs typeface="Courier New" panose="02070309020205020404" pitchFamily="49" charset="0"/>
              </a:rPr>
              <a:t>module</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dcompute.tests.kernels</a:t>
            </a:r>
            <a:r>
              <a:rPr lang="en-US" sz="2000" b="1" dirty="0">
                <a:latin typeface="Courier New" panose="02070309020205020404" pitchFamily="49" charset="0"/>
                <a:cs typeface="Courier New" panose="02070309020205020404" pitchFamily="49" charset="0"/>
              </a:rPr>
              <a:t>;</a:t>
            </a:r>
          </a:p>
          <a:p>
            <a:r>
              <a:rPr lang="en-US" sz="2000" b="1" dirty="0">
                <a:solidFill>
                  <a:schemeClr val="accent1">
                    <a:lumMod val="75000"/>
                  </a:schemeClr>
                </a:solidFill>
                <a:latin typeface="Courier New" panose="02070309020205020404" pitchFamily="49" charset="0"/>
                <a:cs typeface="Courier New" panose="02070309020205020404" pitchFamily="49" charset="0"/>
              </a:rPr>
              <a:t>pragma</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LDC_no_moduleinfo</a:t>
            </a:r>
            <a:r>
              <a:rPr lang="en-US" sz="2000" b="1" dirty="0">
                <a:latin typeface="Courier New" panose="02070309020205020404" pitchFamily="49" charset="0"/>
                <a:cs typeface="Courier New" panose="02070309020205020404" pitchFamily="49" charset="0"/>
              </a:rPr>
              <a:t>);</a:t>
            </a:r>
          </a:p>
          <a:p>
            <a:endParaRPr lang="en-US" sz="2000" b="1" dirty="0">
              <a:latin typeface="Courier New" panose="02070309020205020404" pitchFamily="49" charset="0"/>
              <a:cs typeface="Courier New" panose="02070309020205020404" pitchFamily="49" charset="0"/>
            </a:endParaRPr>
          </a:p>
          <a:p>
            <a:r>
              <a:rPr lang="en-US" sz="2000" b="1" dirty="0">
                <a:solidFill>
                  <a:schemeClr val="accent1">
                    <a:lumMod val="75000"/>
                  </a:schemeClr>
                </a:solidFill>
                <a:latin typeface="Courier New" panose="02070309020205020404" pitchFamily="49" charset="0"/>
                <a:cs typeface="Courier New" panose="02070309020205020404" pitchFamily="49" charset="0"/>
              </a:rPr>
              <a:t>import</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ldc.dcompute</a:t>
            </a:r>
            <a:r>
              <a:rPr lang="en-US" sz="2000" b="1" dirty="0">
                <a:latin typeface="Courier New" panose="02070309020205020404" pitchFamily="49" charset="0"/>
                <a:cs typeface="Courier New" panose="02070309020205020404" pitchFamily="49" charset="0"/>
              </a:rPr>
              <a:t>;</a:t>
            </a:r>
          </a:p>
          <a:p>
            <a:r>
              <a:rPr lang="en-US" sz="2000" b="1" dirty="0">
                <a:solidFill>
                  <a:schemeClr val="accent1">
                    <a:lumMod val="75000"/>
                  </a:schemeClr>
                </a:solidFill>
                <a:latin typeface="Courier New" panose="02070309020205020404" pitchFamily="49" charset="0"/>
                <a:cs typeface="Courier New" panose="02070309020205020404" pitchFamily="49" charset="0"/>
              </a:rPr>
              <a:t>import</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dcompute.std.index</a:t>
            </a:r>
            <a:r>
              <a:rPr lang="en-US" sz="2000" b="1" dirty="0">
                <a:latin typeface="Courier New" panose="02070309020205020404" pitchFamily="49" charset="0"/>
                <a:cs typeface="Courier New" panose="02070309020205020404" pitchFamily="49" charset="0"/>
              </a:rPr>
              <a:t>;</a:t>
            </a:r>
          </a:p>
          <a:p>
            <a:endParaRPr lang="en-US" sz="2000" b="1"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@kernel </a:t>
            </a:r>
            <a:r>
              <a:rPr lang="en-US" sz="2000" b="1" dirty="0">
                <a:solidFill>
                  <a:schemeClr val="accent1">
                    <a:lumMod val="75000"/>
                  </a:schemeClr>
                </a:solidFill>
                <a:latin typeface="Courier New" panose="02070309020205020404" pitchFamily="49" charset="0"/>
                <a:cs typeface="Courier New" panose="02070309020205020404" pitchFamily="49" charset="0"/>
              </a:rPr>
              <a:t>void</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saxpy</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GlobalPointer</a:t>
            </a:r>
            <a:r>
              <a:rPr lang="en-US" sz="2000" b="1" dirty="0">
                <a:latin typeface="Courier New" panose="02070309020205020404" pitchFamily="49" charset="0"/>
                <a:cs typeface="Courier New" panose="02070309020205020404" pitchFamily="49" charset="0"/>
              </a:rPr>
              <a:t>!(</a:t>
            </a:r>
            <a:r>
              <a:rPr lang="en-US" sz="2000" b="1" dirty="0">
                <a:solidFill>
                  <a:schemeClr val="accent1">
                    <a:lumMod val="75000"/>
                  </a:schemeClr>
                </a:solidFill>
                <a:latin typeface="Courier New" panose="02070309020205020404" pitchFamily="49" charset="0"/>
                <a:cs typeface="Courier New" panose="02070309020205020404" pitchFamily="49" charset="0"/>
              </a:rPr>
              <a:t>float</a:t>
            </a:r>
            <a:r>
              <a:rPr lang="en-US" sz="2000" b="1" dirty="0">
                <a:latin typeface="Courier New" panose="02070309020205020404" pitchFamily="49" charset="0"/>
                <a:cs typeface="Courier New" panose="02070309020205020404" pitchFamily="49" charset="0"/>
              </a:rPr>
              <a:t>) res</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GlobalPointer</a:t>
            </a:r>
            <a:r>
              <a:rPr lang="en-US" sz="2000" b="1" dirty="0">
                <a:latin typeface="Courier New" panose="02070309020205020404" pitchFamily="49" charset="0"/>
                <a:cs typeface="Courier New" panose="02070309020205020404" pitchFamily="49" charset="0"/>
              </a:rPr>
              <a:t>!(</a:t>
            </a:r>
            <a:r>
              <a:rPr lang="en-US" sz="2000" b="1" dirty="0">
                <a:solidFill>
                  <a:schemeClr val="accent1">
                    <a:lumMod val="75000"/>
                  </a:schemeClr>
                </a:solidFill>
                <a:latin typeface="Courier New" panose="02070309020205020404" pitchFamily="49" charset="0"/>
                <a:cs typeface="Courier New" panose="02070309020205020404" pitchFamily="49" charset="0"/>
              </a:rPr>
              <a:t>float</a:t>
            </a:r>
            <a:r>
              <a:rPr lang="en-US" sz="2000" b="1" dirty="0">
                <a:latin typeface="Courier New" panose="02070309020205020404" pitchFamily="49" charset="0"/>
                <a:cs typeface="Courier New" panose="02070309020205020404" pitchFamily="49" charset="0"/>
              </a:rPr>
              <a:t>) x,</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GlobalPointer</a:t>
            </a:r>
            <a:r>
              <a:rPr lang="en-US" sz="2000" b="1" dirty="0">
                <a:latin typeface="Courier New" panose="02070309020205020404" pitchFamily="49" charset="0"/>
                <a:cs typeface="Courier New" panose="02070309020205020404" pitchFamily="49" charset="0"/>
              </a:rPr>
              <a:t>!(</a:t>
            </a:r>
            <a:r>
              <a:rPr lang="en-US" sz="2000" b="1" dirty="0">
                <a:solidFill>
                  <a:schemeClr val="accent1">
                    <a:lumMod val="75000"/>
                  </a:schemeClr>
                </a:solidFill>
                <a:latin typeface="Courier New" panose="02070309020205020404" pitchFamily="49" charset="0"/>
                <a:cs typeface="Courier New" panose="02070309020205020404" pitchFamily="49" charset="0"/>
              </a:rPr>
              <a:t>float</a:t>
            </a:r>
            <a:r>
              <a:rPr lang="en-US" sz="2000" b="1" dirty="0">
                <a:latin typeface="Courier New" panose="02070309020205020404" pitchFamily="49" charset="0"/>
                <a:cs typeface="Courier New" panose="02070309020205020404" pitchFamily="49" charset="0"/>
              </a:rPr>
              <a:t>) y, </a:t>
            </a:r>
          </a:p>
          <a:p>
            <a:r>
              <a:rPr lang="en-US" sz="2000" b="1" dirty="0">
                <a:latin typeface="Courier New" panose="02070309020205020404" pitchFamily="49" charset="0"/>
                <a:cs typeface="Courier New" panose="02070309020205020404" pitchFamily="49" charset="0"/>
              </a:rPr>
              <a:t>                   </a:t>
            </a:r>
            <a:r>
              <a:rPr lang="en-US" sz="2000" b="1" dirty="0" smtClean="0">
                <a:solidFill>
                  <a:schemeClr val="accent1">
                    <a:lumMod val="75000"/>
                  </a:schemeClr>
                </a:solidFill>
                <a:latin typeface="Courier New" panose="02070309020205020404" pitchFamily="49" charset="0"/>
                <a:cs typeface="Courier New" panose="02070309020205020404" pitchFamily="49" charset="0"/>
              </a:rPr>
              <a:t>float</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alpha</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size_t</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N)</a:t>
            </a:r>
          </a:p>
          <a:p>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    </a:t>
            </a:r>
            <a:r>
              <a:rPr lang="en-US" sz="2000" b="1" dirty="0">
                <a:solidFill>
                  <a:schemeClr val="accent1">
                    <a:lumMod val="75000"/>
                  </a:schemeClr>
                </a:solidFill>
                <a:latin typeface="Courier New" panose="02070309020205020404" pitchFamily="49" charset="0"/>
                <a:cs typeface="Courier New" panose="02070309020205020404" pitchFamily="49" charset="0"/>
              </a:rPr>
              <a:t>auto</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i</a:t>
            </a:r>
            <a:r>
              <a:rPr lang="en-US" sz="2000" b="1" dirty="0">
                <a:latin typeface="Courier New" panose="02070309020205020404" pitchFamily="49" charset="0"/>
                <a:cs typeface="Courier New" panose="02070309020205020404" pitchFamily="49" charset="0"/>
              </a:rPr>
              <a:t> = </a:t>
            </a:r>
            <a:r>
              <a:rPr lang="en-US" sz="2000" b="1" dirty="0" err="1">
                <a:latin typeface="Courier New" panose="02070309020205020404" pitchFamily="49" charset="0"/>
                <a:cs typeface="Courier New" panose="02070309020205020404" pitchFamily="49" charset="0"/>
              </a:rPr>
              <a:t>GlobalIndex.x</a:t>
            </a:r>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    </a:t>
            </a:r>
            <a:r>
              <a:rPr lang="en-US" sz="2000" b="1" dirty="0">
                <a:solidFill>
                  <a:schemeClr val="accent1">
                    <a:lumMod val="75000"/>
                  </a:schemeClr>
                </a:solidFill>
                <a:latin typeface="Courier New" panose="02070309020205020404" pitchFamily="49" charset="0"/>
                <a:cs typeface="Courier New" panose="02070309020205020404" pitchFamily="49" charset="0"/>
              </a:rPr>
              <a:t>if</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i</a:t>
            </a:r>
            <a:r>
              <a:rPr lang="en-US" sz="2000" b="1" dirty="0">
                <a:latin typeface="Courier New" panose="02070309020205020404" pitchFamily="49" charset="0"/>
                <a:cs typeface="Courier New" panose="02070309020205020404" pitchFamily="49" charset="0"/>
              </a:rPr>
              <a:t> &gt;= N) </a:t>
            </a:r>
            <a:r>
              <a:rPr lang="en-US" sz="2000" b="1" dirty="0">
                <a:solidFill>
                  <a:schemeClr val="accent1">
                    <a:lumMod val="75000"/>
                  </a:schemeClr>
                </a:solidFill>
                <a:latin typeface="Courier New" panose="02070309020205020404" pitchFamily="49" charset="0"/>
                <a:cs typeface="Courier New" panose="02070309020205020404" pitchFamily="49" charset="0"/>
              </a:rPr>
              <a:t>return</a:t>
            </a:r>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    res[</a:t>
            </a:r>
            <a:r>
              <a:rPr lang="en-US" sz="2000" b="1" dirty="0" err="1">
                <a:latin typeface="Courier New" panose="02070309020205020404" pitchFamily="49" charset="0"/>
                <a:cs typeface="Courier New" panose="02070309020205020404" pitchFamily="49" charset="0"/>
              </a:rPr>
              <a:t>i</a:t>
            </a:r>
            <a:r>
              <a:rPr lang="en-US" sz="2000" b="1" dirty="0">
                <a:latin typeface="Courier New" panose="02070309020205020404" pitchFamily="49" charset="0"/>
                <a:cs typeface="Courier New" panose="02070309020205020404" pitchFamily="49" charset="0"/>
              </a:rPr>
              <a:t>] = alpha*x[</a:t>
            </a:r>
            <a:r>
              <a:rPr lang="en-US" sz="2000" b="1" dirty="0" err="1">
                <a:latin typeface="Courier New" panose="02070309020205020404" pitchFamily="49" charset="0"/>
                <a:cs typeface="Courier New" panose="02070309020205020404" pitchFamily="49" charset="0"/>
              </a:rPr>
              <a:t>i</a:t>
            </a:r>
            <a:r>
              <a:rPr lang="en-US" sz="2000" b="1" dirty="0">
                <a:latin typeface="Courier New" panose="02070309020205020404" pitchFamily="49" charset="0"/>
                <a:cs typeface="Courier New" panose="02070309020205020404" pitchFamily="49" charset="0"/>
              </a:rPr>
              <a:t>] + y[</a:t>
            </a:r>
            <a:r>
              <a:rPr lang="en-US" sz="2000" b="1" dirty="0" err="1">
                <a:latin typeface="Courier New" panose="02070309020205020404" pitchFamily="49" charset="0"/>
                <a:cs typeface="Courier New" panose="02070309020205020404" pitchFamily="49" charset="0"/>
              </a:rPr>
              <a:t>i</a:t>
            </a:r>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a:t>
            </a:r>
            <a:endParaRPr lang="en-US" sz="2000" b="1" dirty="0" smtClean="0">
              <a:latin typeface="Courier New" panose="02070309020205020404" pitchFamily="49" charset="0"/>
              <a:cs typeface="Courier New" panose="02070309020205020404" pitchFamily="49" charset="0"/>
            </a:endParaRPr>
          </a:p>
        </p:txBody>
      </p:sp>
      <p:sp>
        <p:nvSpPr>
          <p:cNvPr id="7" name="Footer Placeholder 6"/>
          <p:cNvSpPr>
            <a:spLocks noGrp="1"/>
          </p:cNvSpPr>
          <p:nvPr>
            <p:ph type="ftr" sz="quarter" idx="11"/>
          </p:nvPr>
        </p:nvSpPr>
        <p:spPr/>
        <p:txBody>
          <a:bodyPr/>
          <a:lstStyle/>
          <a:p>
            <a:r>
              <a:rPr lang="en-US" smtClean="0"/>
              <a:t>Heterogeneous Computing with D | Kai Nacke</a:t>
            </a:r>
            <a:endParaRPr lang="de-DE"/>
          </a:p>
        </p:txBody>
      </p:sp>
      <p:sp>
        <p:nvSpPr>
          <p:cNvPr id="8" name="Date Placeholder 7"/>
          <p:cNvSpPr>
            <a:spLocks noGrp="1"/>
          </p:cNvSpPr>
          <p:nvPr>
            <p:ph type="dt" sz="half" idx="10"/>
          </p:nvPr>
        </p:nvSpPr>
        <p:spPr/>
        <p:txBody>
          <a:bodyPr/>
          <a:lstStyle/>
          <a:p>
            <a:r>
              <a:rPr lang="en-US" smtClean="0"/>
              <a:t>03.02.2018</a:t>
            </a:r>
            <a:endParaRPr lang="de-DE"/>
          </a:p>
        </p:txBody>
      </p:sp>
      <p:sp>
        <p:nvSpPr>
          <p:cNvPr id="9" name="Slide Number Placeholder 8"/>
          <p:cNvSpPr>
            <a:spLocks noGrp="1"/>
          </p:cNvSpPr>
          <p:nvPr>
            <p:ph type="sldNum" sz="quarter" idx="12"/>
          </p:nvPr>
        </p:nvSpPr>
        <p:spPr/>
        <p:txBody>
          <a:bodyPr/>
          <a:lstStyle/>
          <a:p>
            <a:fld id="{60D1658D-EE43-4646-9BC9-9584854D8CB1}" type="slidenum">
              <a:rPr lang="de-DE" smtClean="0"/>
              <a:t>8</a:t>
            </a:fld>
            <a:endParaRPr lang="de-DE"/>
          </a:p>
        </p:txBody>
      </p:sp>
    </p:spTree>
    <p:extLst>
      <p:ext uri="{BB962C8B-B14F-4D97-AF65-F5344CB8AC3E}">
        <p14:creationId xmlns:p14="http://schemas.microsoft.com/office/powerpoint/2010/main" val="3791944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details</a:t>
            </a:r>
            <a:endParaRPr lang="en-US" dirty="0"/>
          </a:p>
        </p:txBody>
      </p:sp>
      <p:sp>
        <p:nvSpPr>
          <p:cNvPr id="3" name="Content Placeholder 2"/>
          <p:cNvSpPr>
            <a:spLocks noGrp="1"/>
          </p:cNvSpPr>
          <p:nvPr>
            <p:ph idx="1"/>
          </p:nvPr>
        </p:nvSpPr>
        <p:spPr/>
        <p:txBody>
          <a:bodyPr/>
          <a:lstStyle/>
          <a:p>
            <a:r>
              <a:rPr lang="en-US" dirty="0" smtClean="0"/>
              <a:t>Uses attributes and templates</a:t>
            </a:r>
          </a:p>
          <a:p>
            <a:pPr lvl="1"/>
            <a:r>
              <a:rPr lang="en-US" dirty="0" smtClean="0"/>
              <a:t>@compute(), @kernel, </a:t>
            </a:r>
            <a:r>
              <a:rPr lang="en-US" dirty="0" err="1" smtClean="0"/>
              <a:t>struct</a:t>
            </a:r>
            <a:r>
              <a:rPr lang="en-US" dirty="0" smtClean="0"/>
              <a:t> Pointer(</a:t>
            </a:r>
            <a:r>
              <a:rPr lang="en-US" dirty="0" err="1" smtClean="0"/>
              <a:t>AddrSpace</a:t>
            </a:r>
            <a:r>
              <a:rPr lang="en-US" dirty="0" smtClean="0"/>
              <a:t> as, T)</a:t>
            </a:r>
          </a:p>
          <a:p>
            <a:pPr lvl="1"/>
            <a:r>
              <a:rPr lang="en-US" dirty="0" smtClean="0"/>
              <a:t>Requires </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betterC</a:t>
            </a:r>
            <a:r>
              <a:rPr lang="en-US" dirty="0" smtClean="0"/>
              <a:t> switch because of target limitations</a:t>
            </a:r>
            <a:br>
              <a:rPr lang="en-US" dirty="0" smtClean="0"/>
            </a:br>
            <a:r>
              <a:rPr lang="en-US" dirty="0" smtClean="0"/>
              <a:t>(no garbage collection, no exceptions, no module </a:t>
            </a:r>
            <a:r>
              <a:rPr lang="en-US" dirty="0" err="1" smtClean="0"/>
              <a:t>init</a:t>
            </a:r>
            <a:r>
              <a:rPr lang="en-US" dirty="0" smtClean="0"/>
              <a:t>, …)</a:t>
            </a:r>
          </a:p>
          <a:p>
            <a:r>
              <a:rPr lang="en-US" dirty="0" smtClean="0"/>
              <a:t>Compiles to different targets in one invocation</a:t>
            </a:r>
          </a:p>
          <a:p>
            <a:pPr lvl="1"/>
            <a:r>
              <a:rPr lang="en-US" dirty="0" smtClean="0"/>
              <a:t>Requires tweaks because of global variables (</a:t>
            </a:r>
            <a:r>
              <a:rPr lang="en-US" dirty="0" err="1" smtClean="0"/>
              <a:t>DataLayout</a:t>
            </a:r>
            <a:r>
              <a:rPr lang="en-US" dirty="0" smtClean="0"/>
              <a:t>, Target, …)</a:t>
            </a:r>
          </a:p>
          <a:p>
            <a:endParaRPr lang="en-US" dirty="0"/>
          </a:p>
          <a:p>
            <a:r>
              <a:rPr lang="en-US" dirty="0" smtClean="0"/>
              <a:t>New ABI implementation as usual</a:t>
            </a:r>
          </a:p>
          <a:p>
            <a:r>
              <a:rPr lang="en-US" dirty="0" smtClean="0"/>
              <a:t>A lot more stuff in </a:t>
            </a:r>
            <a:r>
              <a:rPr lang="en-US" smtClean="0"/>
              <a:t>runtime library</a:t>
            </a:r>
            <a:endParaRPr lang="en-US" dirty="0" smtClean="0"/>
          </a:p>
          <a:p>
            <a:pPr lvl="1"/>
            <a:endParaRPr lang="en-US" dirty="0"/>
          </a:p>
        </p:txBody>
      </p:sp>
      <p:sp>
        <p:nvSpPr>
          <p:cNvPr id="6" name="Footer Placeholder 5"/>
          <p:cNvSpPr>
            <a:spLocks noGrp="1"/>
          </p:cNvSpPr>
          <p:nvPr>
            <p:ph type="ftr" sz="quarter" idx="11"/>
          </p:nvPr>
        </p:nvSpPr>
        <p:spPr/>
        <p:txBody>
          <a:bodyPr/>
          <a:lstStyle/>
          <a:p>
            <a:r>
              <a:rPr lang="en-US" smtClean="0"/>
              <a:t>Heterogeneous Computing with D | Kai Nacke</a:t>
            </a:r>
            <a:endParaRPr lang="de-DE"/>
          </a:p>
        </p:txBody>
      </p:sp>
      <p:sp>
        <p:nvSpPr>
          <p:cNvPr id="7" name="Date Placeholder 6"/>
          <p:cNvSpPr>
            <a:spLocks noGrp="1"/>
          </p:cNvSpPr>
          <p:nvPr>
            <p:ph type="dt" sz="half" idx="10"/>
          </p:nvPr>
        </p:nvSpPr>
        <p:spPr/>
        <p:txBody>
          <a:bodyPr/>
          <a:lstStyle/>
          <a:p>
            <a:r>
              <a:rPr lang="en-US" smtClean="0"/>
              <a:t>03.02.2018</a:t>
            </a:r>
            <a:endParaRPr lang="de-DE"/>
          </a:p>
        </p:txBody>
      </p:sp>
      <p:sp>
        <p:nvSpPr>
          <p:cNvPr id="8" name="Slide Number Placeholder 7"/>
          <p:cNvSpPr>
            <a:spLocks noGrp="1"/>
          </p:cNvSpPr>
          <p:nvPr>
            <p:ph type="sldNum" sz="quarter" idx="12"/>
          </p:nvPr>
        </p:nvSpPr>
        <p:spPr/>
        <p:txBody>
          <a:bodyPr/>
          <a:lstStyle/>
          <a:p>
            <a:fld id="{60D1658D-EE43-4646-9BC9-9584854D8CB1}" type="slidenum">
              <a:rPr lang="de-DE" smtClean="0"/>
              <a:t>9</a:t>
            </a:fld>
            <a:endParaRPr lang="de-DE"/>
          </a:p>
        </p:txBody>
      </p:sp>
      <p:sp>
        <p:nvSpPr>
          <p:cNvPr id="9" name="TextBox 8"/>
          <p:cNvSpPr txBox="1"/>
          <p:nvPr/>
        </p:nvSpPr>
        <p:spPr>
          <a:xfrm>
            <a:off x="678426" y="4357203"/>
            <a:ext cx="10956846"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ldc2 -</a:t>
            </a:r>
            <a:r>
              <a:rPr lang="en-US" sz="2000" b="1" dirty="0" err="1">
                <a:latin typeface="Courier New" panose="02070309020205020404" pitchFamily="49" charset="0"/>
                <a:cs typeface="Courier New" panose="02070309020205020404" pitchFamily="49" charset="0"/>
              </a:rPr>
              <a:t>mdcompute</a:t>
            </a:r>
            <a:r>
              <a:rPr lang="en-US" sz="2000" b="1" dirty="0">
                <a:latin typeface="Courier New" panose="02070309020205020404" pitchFamily="49" charset="0"/>
                <a:cs typeface="Courier New" panose="02070309020205020404" pitchFamily="49" charset="0"/>
              </a:rPr>
              <a:t>-targets=cuda-500 -</a:t>
            </a:r>
            <a:r>
              <a:rPr lang="en-US" sz="2000" b="1" dirty="0" err="1">
                <a:latin typeface="Courier New" panose="02070309020205020404" pitchFamily="49" charset="0"/>
                <a:cs typeface="Courier New" panose="02070309020205020404" pitchFamily="49" charset="0"/>
              </a:rPr>
              <a:t>oq</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betterC</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dcompute</a:t>
            </a:r>
            <a:r>
              <a:rPr lang="en-US" sz="2000" b="1" dirty="0">
                <a:latin typeface="Courier New" panose="02070309020205020404" pitchFamily="49" charset="0"/>
                <a:cs typeface="Courier New" panose="02070309020205020404" pitchFamily="49" charset="0"/>
              </a:rPr>
              <a:t>\tests\</a:t>
            </a:r>
            <a:r>
              <a:rPr lang="en-US" sz="2000" b="1" dirty="0" err="1">
                <a:latin typeface="Courier New" panose="02070309020205020404" pitchFamily="49" charset="0"/>
                <a:cs typeface="Courier New" panose="02070309020205020404" pitchFamily="49" charset="0"/>
              </a:rPr>
              <a:t>kernels.d</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89639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3519</TotalTime>
  <Words>2235</Words>
  <Application>Microsoft Office PowerPoint</Application>
  <PresentationFormat>Custom</PresentationFormat>
  <Paragraphs>236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Heterogeneous Computing with D</vt:lpstr>
      <vt:lpstr>GPU Architecture</vt:lpstr>
      <vt:lpstr>Development model</vt:lpstr>
      <vt:lpstr>Applications of GPU computing</vt:lpstr>
      <vt:lpstr>Challenges for developers</vt:lpstr>
      <vt:lpstr>LLVM support</vt:lpstr>
      <vt:lpstr>A closer look at the PTX backend</vt:lpstr>
      <vt:lpstr>D source level</vt:lpstr>
      <vt:lpstr>Implementation details</vt:lpstr>
      <vt:lpstr>Conclusion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Profile-Guided Optimization in the LDC D compiler</dc:title>
  <dc:creator>knacke</dc:creator>
  <cp:lastModifiedBy>Kai</cp:lastModifiedBy>
  <cp:revision>300</cp:revision>
  <dcterms:created xsi:type="dcterms:W3CDTF">2017-01-29T12:37:39Z</dcterms:created>
  <dcterms:modified xsi:type="dcterms:W3CDTF">2018-02-04T06:42:56Z</dcterms:modified>
</cp:coreProperties>
</file>