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</p:sldMasterIdLst>
  <p:notesMasterIdLst>
    <p:notesMasterId r:id="rId28"/>
  </p:notesMasterIdLst>
  <p:handoutMasterIdLst>
    <p:handoutMasterId r:id="rId29"/>
  </p:handoutMasterIdLst>
  <p:sldIdLst>
    <p:sldId id="493" r:id="rId2"/>
    <p:sldId id="559" r:id="rId3"/>
    <p:sldId id="560" r:id="rId4"/>
    <p:sldId id="561" r:id="rId5"/>
    <p:sldId id="562" r:id="rId6"/>
    <p:sldId id="563" r:id="rId7"/>
    <p:sldId id="564" r:id="rId8"/>
    <p:sldId id="565" r:id="rId9"/>
    <p:sldId id="540" r:id="rId10"/>
    <p:sldId id="567" r:id="rId11"/>
    <p:sldId id="568" r:id="rId12"/>
    <p:sldId id="541" r:id="rId13"/>
    <p:sldId id="546" r:id="rId14"/>
    <p:sldId id="574" r:id="rId15"/>
    <p:sldId id="571" r:id="rId16"/>
    <p:sldId id="572" r:id="rId17"/>
    <p:sldId id="570" r:id="rId18"/>
    <p:sldId id="573" r:id="rId19"/>
    <p:sldId id="575" r:id="rId20"/>
    <p:sldId id="576" r:id="rId21"/>
    <p:sldId id="577" r:id="rId22"/>
    <p:sldId id="548" r:id="rId23"/>
    <p:sldId id="578" r:id="rId24"/>
    <p:sldId id="550" r:id="rId25"/>
    <p:sldId id="579" r:id="rId26"/>
    <p:sldId id="537" r:id="rId27"/>
  </p:sldIdLst>
  <p:sldSz cx="9144000" cy="5143500" type="screen16x9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9">
          <p15:clr>
            <a:srgbClr val="A4A3A4"/>
          </p15:clr>
        </p15:guide>
        <p15:guide id="2" orient="horz" pos="3002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F97"/>
    <a:srgbClr val="F6CE86"/>
    <a:srgbClr val="AEF8E5"/>
    <a:srgbClr val="0A8464"/>
    <a:srgbClr val="0DB78A"/>
    <a:srgbClr val="D68F10"/>
    <a:srgbClr val="F1B13D"/>
    <a:srgbClr val="10D6A2"/>
    <a:srgbClr val="2DEFBC"/>
    <a:srgbClr val="11D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518" autoAdjust="0"/>
    <p:restoredTop sz="92477" autoAdjust="0"/>
  </p:normalViewPr>
  <p:slideViewPr>
    <p:cSldViewPr snapToGrid="0">
      <p:cViewPr>
        <p:scale>
          <a:sx n="100" d="100"/>
          <a:sy n="100" d="100"/>
        </p:scale>
        <p:origin x="-416" y="1384"/>
      </p:cViewPr>
      <p:guideLst>
        <p:guide orient="horz" pos="679"/>
        <p:guide orient="horz" pos="300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4" d="100"/>
        <a:sy n="144" d="100"/>
      </p:scale>
      <p:origin x="0" y="0"/>
    </p:cViewPr>
  </p:sorterViewPr>
  <p:notesViewPr>
    <p:cSldViewPr snapToObjects="1">
      <p:cViewPr varScale="1">
        <p:scale>
          <a:sx n="165" d="100"/>
          <a:sy n="165" d="100"/>
        </p:scale>
        <p:origin x="-5256" y="-11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r">
              <a:defRPr sz="1100"/>
            </a:lvl1pPr>
          </a:lstStyle>
          <a:p>
            <a:fld id="{7A1D2F2F-8618-2143-A89B-2D6D3F007EBC}" type="datetimeFigureOut">
              <a:rPr lang="en-US" smtClean="0">
                <a:latin typeface="Arial"/>
              </a:rPr>
              <a:pPr/>
              <a:t>2/6/18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r">
              <a:defRPr sz="1100"/>
            </a:lvl1pPr>
          </a:lstStyle>
          <a:p>
            <a:fld id="{CE221CE3-F987-1944-AB66-8BE5522C5EC6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84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r">
              <a:defRPr sz="1100">
                <a:latin typeface="Arial"/>
              </a:defRPr>
            </a:lvl1pPr>
          </a:lstStyle>
          <a:p>
            <a:fld id="{D8B0A143-2353-BE4A-A6C4-57C9AE3FBC68}" type="datetimeFigureOut">
              <a:rPr lang="en-US" smtClean="0"/>
              <a:pPr/>
              <a:t>2/6/18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3" tIns="46627" rIns="93253" bIns="466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5"/>
            <a:ext cx="5618480" cy="4189095"/>
          </a:xfrm>
          <a:prstGeom prst="rect">
            <a:avLst/>
          </a:prstGeom>
        </p:spPr>
        <p:txBody>
          <a:bodyPr vert="horz" lIns="93253" tIns="46627" rIns="93253" bIns="4662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r">
              <a:defRPr sz="1100">
                <a:latin typeface="Arial"/>
              </a:defRPr>
            </a:lvl1pPr>
          </a:lstStyle>
          <a:p>
            <a:fld id="{4CFDF800-FE0E-A944-8AC1-D57C07B35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6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702310" y="4421825"/>
            <a:ext cx="5618480" cy="418909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3" name="Shape 48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6940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5332"/>
            <a:ext cx="9144000" cy="27432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378" y="4737717"/>
            <a:ext cx="9144000" cy="408660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dirty="0"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423844"/>
            <a:ext cx="8229600" cy="1085682"/>
          </a:xfrm>
        </p:spPr>
        <p:txBody>
          <a:bodyPr anchor="b" anchorCtr="0"/>
          <a:lstStyle>
            <a:lvl1pPr>
              <a:lnSpc>
                <a:spcPts val="3800"/>
              </a:lnSpc>
              <a:defRPr sz="2800" b="1" i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cs typeface="Calibri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1" y="1518647"/>
            <a:ext cx="5629274" cy="277416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1600" b="0">
                <a:latin typeface="Calibri"/>
                <a:cs typeface="Calibri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0" y="1812353"/>
            <a:ext cx="4572000" cy="453767"/>
          </a:xfrm>
        </p:spPr>
        <p:txBody>
          <a:bodyPr rIns="182880" anchor="b" anchorCtr="0">
            <a:noAutofit/>
          </a:bodyPr>
          <a:lstStyle>
            <a:lvl1pPr marL="57150" indent="0" algn="r">
              <a:spcBef>
                <a:spcPts val="0"/>
              </a:spcBef>
              <a:buNone/>
              <a:defRPr sz="1400" b="0"/>
            </a:lvl1pPr>
            <a:lvl2pPr marL="342900" indent="0" algn="r">
              <a:buNone/>
              <a:defRPr sz="1600" b="0"/>
            </a:lvl2pPr>
            <a:lvl3pPr marL="628650" indent="0" algn="r">
              <a:buNone/>
              <a:defRPr sz="1600" b="0"/>
            </a:lvl3pPr>
            <a:lvl4pPr marL="857250" indent="0" algn="r">
              <a:buNone/>
              <a:defRPr sz="1600" b="0"/>
            </a:lvl4pPr>
            <a:lvl5pPr marL="1085850" indent="0" algn="r">
              <a:buNone/>
              <a:defRPr sz="1600" b="0"/>
            </a:lvl5pPr>
          </a:lstStyle>
          <a:p>
            <a:pPr lvl="0"/>
            <a:r>
              <a:rPr lang="en-US" dirty="0"/>
              <a:t>Author’s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0963" y="4792854"/>
            <a:ext cx="3722600" cy="3536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rPr>
              <a:t> LLNL-PRES-745747</a:t>
            </a:r>
            <a:endParaRPr lang="en-US" sz="600" kern="1200" dirty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5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5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5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of Energy by Lawrence Livermore National Laboratory under contract DE-AC52-07NA27344.</a:t>
            </a:r>
            <a:r>
              <a:rPr lang="en-US" sz="5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5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</a:p>
        </p:txBody>
      </p:sp>
      <p:pic>
        <p:nvPicPr>
          <p:cNvPr id="18" name="Picture 17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84129" y="4818044"/>
            <a:ext cx="1588690" cy="268025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0"/>
            <a:ext cx="9144000" cy="8466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4078115"/>
            <a:ext cx="2710739" cy="45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8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D4018-A968-B84C-AAD7-EC580FBF3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D5491-EAB1-D94D-BC2F-FC9275F39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6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64631"/>
            <a:ext cx="8229600" cy="756578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side-tex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077516"/>
            <a:ext cx="3968496" cy="3661149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side-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6214" y="1077516"/>
            <a:ext cx="3968496" cy="3661149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831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077516"/>
            <a:ext cx="3968496" cy="3661149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077516"/>
            <a:ext cx="3968496" cy="3661149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9412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76178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" y="1"/>
            <a:ext cx="9143999" cy="921680"/>
          </a:xfrm>
          <a:solidFill>
            <a:schemeClr val="bg1"/>
          </a:solidFill>
          <a:effectLst/>
        </p:spPr>
        <p:txBody>
          <a:bodyPr vert="horz" lIns="457200" rIns="4572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2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76178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4766310"/>
            <a:ext cx="9144000" cy="37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5102"/>
            <a:ext cx="8229600" cy="754380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1143"/>
            <a:ext cx="8229600" cy="36801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4766310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988" y="5029055"/>
            <a:ext cx="873871" cy="769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US" sz="500" dirty="0">
                <a:latin typeface="+mn-lt"/>
                <a:cs typeface="Arial"/>
              </a:rPr>
              <a:t> LLNL-PRES-745747</a:t>
            </a:r>
            <a:endParaRPr lang="en-US" sz="500" dirty="0">
              <a:latin typeface="Arial"/>
              <a:cs typeface="Arial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826124" y="4802440"/>
            <a:ext cx="317877" cy="341060"/>
          </a:xfrm>
          <a:prstGeom prst="rect">
            <a:avLst/>
          </a:prstGeom>
        </p:spPr>
        <p:txBody>
          <a:bodyPr rIns="45720" anchor="ctr" anchorCtr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6059" y="950366"/>
            <a:ext cx="9150059" cy="0"/>
          </a:xfrm>
          <a:prstGeom prst="line">
            <a:avLst/>
          </a:prstGeom>
          <a:ln w="3810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NSA_trans.png"/>
          <p:cNvPicPr>
            <a:picLocks noChangeAspect="1"/>
          </p:cNvPicPr>
          <p:nvPr/>
        </p:nvPicPr>
        <p:blipFill>
          <a:blip r:embed="rId13">
            <a:alphaModFix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104" y="4841530"/>
            <a:ext cx="716993" cy="276372"/>
          </a:xfrm>
          <a:prstGeom prst="rect">
            <a:avLst/>
          </a:prstGeom>
        </p:spPr>
      </p:pic>
      <p:pic>
        <p:nvPicPr>
          <p:cNvPr id="17" name="Picture 16" descr="lab_icon_text_no_background_rgb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9" y="4872247"/>
            <a:ext cx="2043496" cy="20843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03638A6-A2FB-6549-8B7E-2135BB7C759E}"/>
              </a:ext>
            </a:extLst>
          </p:cNvPr>
          <p:cNvGrpSpPr/>
          <p:nvPr userDrawn="1"/>
        </p:nvGrpSpPr>
        <p:grpSpPr>
          <a:xfrm>
            <a:off x="5348539" y="4824666"/>
            <a:ext cx="1262344" cy="328681"/>
            <a:chOff x="6490241" y="4056017"/>
            <a:chExt cx="1816546" cy="47298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57FB3CD-BFE6-2949-AE52-1108A89DC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0241" y="4076031"/>
              <a:ext cx="452967" cy="45296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3EFB7F-299C-2A4A-946B-D82C65BC1098}"/>
                </a:ext>
              </a:extLst>
            </p:cNvPr>
            <p:cNvSpPr txBox="1"/>
            <p:nvPr/>
          </p:nvSpPr>
          <p:spPr>
            <a:xfrm>
              <a:off x="6835872" y="4056017"/>
              <a:ext cx="147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/>
                <a:t>@</a:t>
              </a:r>
              <a:r>
                <a:rPr lang="en-US" sz="1350" b="1" dirty="0" err="1"/>
                <a:t>spackpm</a:t>
              </a:r>
              <a:endParaRPr lang="en-US" sz="1350" b="1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D4870D-1D77-E140-ACCF-55EF7D97F42F}"/>
              </a:ext>
            </a:extLst>
          </p:cNvPr>
          <p:cNvGrpSpPr/>
          <p:nvPr userDrawn="1"/>
        </p:nvGrpSpPr>
        <p:grpSpPr>
          <a:xfrm>
            <a:off x="3203166" y="4814610"/>
            <a:ext cx="1998567" cy="349494"/>
            <a:chOff x="6638437" y="3419040"/>
            <a:chExt cx="2572645" cy="465993"/>
          </a:xfrm>
        </p:grpSpPr>
        <p:pic>
          <p:nvPicPr>
            <p:cNvPr id="18" name="Picture 17" descr="gh-logo.pdf">
              <a:extLst>
                <a:ext uri="{FF2B5EF4-FFF2-40B4-BE49-F238E27FC236}">
                  <a16:creationId xmlns:a16="http://schemas.microsoft.com/office/drawing/2014/main" id="{EECBC278-9170-DD4D-8D90-20D389DA9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8437" y="3419040"/>
              <a:ext cx="453729" cy="46599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BB3ED12-5553-9E4F-87BB-E0CFA0783016}"/>
                </a:ext>
              </a:extLst>
            </p:cNvPr>
            <p:cNvSpPr txBox="1"/>
            <p:nvPr/>
          </p:nvSpPr>
          <p:spPr>
            <a:xfrm>
              <a:off x="7025250" y="3422301"/>
              <a:ext cx="2185832" cy="430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 err="1">
                  <a:latin typeface="Calibri"/>
                  <a:cs typeface="Calibri"/>
                </a:rPr>
                <a:t>github.com</a:t>
              </a:r>
              <a:r>
                <a:rPr lang="en-US" sz="1500" b="1" dirty="0">
                  <a:latin typeface="Calibri"/>
                  <a:cs typeface="Calibri"/>
                </a:rPr>
                <a:t>/</a:t>
              </a:r>
              <a:r>
                <a:rPr lang="en-US" sz="1500" b="1" dirty="0" err="1">
                  <a:latin typeface="Calibri"/>
                  <a:cs typeface="Calibri"/>
                </a:rPr>
                <a:t>spack</a:t>
              </a:r>
              <a:endParaRPr lang="en-US" sz="1500" b="1" dirty="0">
                <a:latin typeface="Calibri"/>
                <a:cs typeface="Calibri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5" r:id="rId4"/>
    <p:sldLayoutId id="2147483722" r:id="rId5"/>
    <p:sldLayoutId id="2147483721" r:id="rId6"/>
    <p:sldLayoutId id="2147483717" r:id="rId7"/>
    <p:sldLayoutId id="2147483718" r:id="rId8"/>
    <p:sldLayoutId id="2147483719" r:id="rId9"/>
    <p:sldLayoutId id="2147483723" r:id="rId10"/>
    <p:sldLayoutId id="2147483724" r:id="rId11"/>
  </p:sldLayoutIdLst>
  <p:hf hdr="0" ftr="0" dt="0"/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kumimoji="0" sz="2400" b="1" kern="1200">
          <a:solidFill>
            <a:schemeClr val="accent1">
              <a:lumMod val="75000"/>
            </a:schemeClr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5750" indent="-228600" algn="l" rtl="0" eaLnBrk="1" latinLnBrk="0" hangingPunct="1">
        <a:spcBef>
          <a:spcPts val="1800"/>
        </a:spcBef>
        <a:spcAft>
          <a:spcPts val="0"/>
        </a:spcAft>
        <a:buClr>
          <a:schemeClr val="accent1">
            <a:lumMod val="75000"/>
          </a:schemeClr>
        </a:buClr>
        <a:buSzPct val="90000"/>
        <a:buFont typeface="Wingdings" charset="2"/>
        <a:buChar char="§"/>
        <a:tabLst/>
        <a:defRPr kumimoji="0" sz="18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8650" indent="-2857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Calibri" panose="020F0502020204030204" pitchFamily="34" charset="0"/>
        <a:buChar char="—"/>
        <a:defRPr kumimoji="0"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1714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700" indent="-171450" algn="l" rtl="0" eaLnBrk="1" latinLnBrk="0" hangingPunct="1"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kumimoji="0"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57300" indent="-171450" algn="l" rtl="0" eaLnBrk="1" latinLnBrk="0" hangingPunct="1">
        <a:spcBef>
          <a:spcPts val="0"/>
        </a:spcBef>
        <a:spcAft>
          <a:spcPts val="0"/>
        </a:spcAft>
        <a:buClrTx/>
        <a:buFont typeface="Arial"/>
        <a:buChar char="•"/>
        <a:tabLst>
          <a:tab pos="1200150" algn="l"/>
        </a:tabLst>
        <a:defRPr kumimoji="0" lang="en-US" sz="12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xample.spack-mirror.com/mirror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02586"/>
            <a:ext cx="8229600" cy="1085682"/>
          </a:xfrm>
        </p:spPr>
        <p:txBody>
          <a:bodyPr/>
          <a:lstStyle/>
          <a:p>
            <a:r>
              <a:rPr lang="en-US" dirty="0"/>
              <a:t>Binary packaging for HPC with </a:t>
            </a:r>
            <a:r>
              <a:rPr lang="en-US" dirty="0" err="1"/>
              <a:t>Spack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1" y="1410153"/>
            <a:ext cx="5629274" cy="277416"/>
          </a:xfrm>
        </p:spPr>
        <p:txBody>
          <a:bodyPr/>
          <a:lstStyle/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en-US" dirty="0">
                <a:cs typeface="Lucida Handwriting"/>
              </a:rPr>
              <a:t>HPC, Big Data, and Data Science </a:t>
            </a:r>
            <a:r>
              <a:rPr lang="en-US" dirty="0" err="1">
                <a:cs typeface="Lucida Handwriting"/>
              </a:rPr>
              <a:t>Devroom</a:t>
            </a:r>
            <a:r>
              <a:rPr lang="en-US" dirty="0">
                <a:cs typeface="Lucida Handwriting"/>
              </a:rPr>
              <a:t> at FOSDEM 2018</a:t>
            </a:r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en-US" dirty="0">
                <a:cs typeface="Lucida Handwriting"/>
              </a:rPr>
              <a:t>Brussels</a:t>
            </a:r>
            <a:r>
              <a:rPr lang="en-US">
                <a:cs typeface="Lucida Handwriting"/>
              </a:rPr>
              <a:t>, Belgium</a:t>
            </a:r>
            <a:endParaRPr lang="en-US" dirty="0">
              <a:cs typeface="Lucida Handwriting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0" y="2004747"/>
            <a:ext cx="4572000" cy="453767"/>
          </a:xfrm>
        </p:spPr>
        <p:txBody>
          <a:bodyPr/>
          <a:lstStyle/>
          <a:p>
            <a:pPr lvl="0"/>
            <a:r>
              <a:rPr lang="en-US" dirty="0"/>
              <a:t>Todd </a:t>
            </a:r>
            <a:r>
              <a:rPr lang="en-US" dirty="0" err="1"/>
              <a:t>Gamblin</a:t>
            </a:r>
            <a:endParaRPr lang="en-US" dirty="0"/>
          </a:p>
          <a:p>
            <a:pPr lvl="0"/>
            <a:r>
              <a:rPr lang="en-US" dirty="0"/>
              <a:t>Center for Applied Scientific Computing</a:t>
            </a:r>
          </a:p>
          <a:p>
            <a:pPr lvl="0"/>
            <a:r>
              <a:rPr lang="en-US" dirty="0"/>
              <a:t>LLNL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492103" y="2132372"/>
            <a:ext cx="4079897" cy="587581"/>
          </a:xfrm>
          <a:prstGeom prst="rect">
            <a:avLst/>
          </a:prstGeom>
        </p:spPr>
        <p:txBody>
          <a:bodyPr vert="horz" lIns="0" tIns="91440" rIns="0" rtlCol="0" anchor="ctr" anchorCtr="0">
            <a:noAutofit/>
          </a:bodyPr>
          <a:lstStyle/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en-US" sz="1400" dirty="0" err="1">
                <a:cs typeface="Lucida Handwriting"/>
              </a:rPr>
              <a:t>Feburary</a:t>
            </a:r>
            <a:r>
              <a:rPr lang="en-US" sz="1400" dirty="0">
                <a:cs typeface="Lucida Handwriting"/>
              </a:rPr>
              <a:t> 4, 2018</a:t>
            </a:r>
          </a:p>
          <a:p>
            <a:pPr lvl="0">
              <a:lnSpc>
                <a:spcPct val="80000"/>
              </a:lnSpc>
              <a:spcBef>
                <a:spcPts val="600"/>
              </a:spcBef>
            </a:pPr>
            <a:endParaRPr lang="en-US" sz="1400" dirty="0">
              <a:cs typeface="Lucida Handwriting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C0A0B-885F-8B4E-AB3A-5A05C5E0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recently released </a:t>
            </a:r>
            <a:r>
              <a:rPr lang="en-US" dirty="0" err="1"/>
              <a:t>Spack</a:t>
            </a:r>
            <a:r>
              <a:rPr lang="en-US" dirty="0"/>
              <a:t> v0.11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9B779-F4BA-AC42-9C24-21DE190EB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511" y="1170122"/>
            <a:ext cx="8527357" cy="3720286"/>
          </a:xfrm>
        </p:spPr>
        <p:txBody>
          <a:bodyPr>
            <a:normAutofit/>
          </a:bodyPr>
          <a:lstStyle/>
          <a:p>
            <a:r>
              <a:rPr lang="en-US" dirty="0"/>
              <a:t>2,178 packages (up from 1,114 a year ago)</a:t>
            </a:r>
          </a:p>
          <a:p>
            <a:r>
              <a:rPr lang="en-US" dirty="0"/>
              <a:t>Big features for users:</a:t>
            </a:r>
          </a:p>
          <a:p>
            <a:pPr lvl="1"/>
            <a:r>
              <a:rPr lang="en-US" sz="1500" b="1" dirty="0"/>
              <a:t>Relocatable binary packages (</a:t>
            </a:r>
            <a:r>
              <a:rPr lang="en-US" sz="1500" b="1" dirty="0" err="1"/>
              <a:t>spack</a:t>
            </a:r>
            <a:r>
              <a:rPr lang="en-US" sz="1500" b="1" dirty="0"/>
              <a:t> </a:t>
            </a:r>
            <a:r>
              <a:rPr lang="en-US" sz="1500" b="1" dirty="0" err="1"/>
              <a:t>buildcache</a:t>
            </a:r>
            <a:r>
              <a:rPr lang="en-US" sz="1500" b="1" dirty="0"/>
              <a:t>)</a:t>
            </a:r>
          </a:p>
          <a:p>
            <a:pPr lvl="1"/>
            <a:r>
              <a:rPr lang="en-US" sz="1500" dirty="0"/>
              <a:t>Full support for Python 3</a:t>
            </a:r>
          </a:p>
          <a:p>
            <a:pPr lvl="1"/>
            <a:r>
              <a:rPr lang="en-US" sz="1500" dirty="0"/>
              <a:t>Improved module support; custom module templates using jinja2</a:t>
            </a:r>
          </a:p>
          <a:p>
            <a:r>
              <a:rPr lang="en-US" dirty="0"/>
              <a:t>Many improvements for packagers:</a:t>
            </a:r>
          </a:p>
          <a:p>
            <a:pPr lvl="1"/>
            <a:r>
              <a:rPr lang="en-US" sz="1500" dirty="0"/>
              <a:t>Multi-valued variants</a:t>
            </a:r>
          </a:p>
          <a:p>
            <a:pPr lvl="1"/>
            <a:r>
              <a:rPr lang="en-US" sz="1500" dirty="0"/>
              <a:t>Test dependency type</a:t>
            </a:r>
          </a:p>
          <a:p>
            <a:pPr lvl="1"/>
            <a:r>
              <a:rPr lang="en-US" sz="1500" dirty="0"/>
              <a:t>Packages can patch their dependencies (not just themselves)</a:t>
            </a:r>
          </a:p>
          <a:p>
            <a:r>
              <a:rPr lang="en-US" dirty="0"/>
              <a:t>Many speed improvements (to </a:t>
            </a:r>
            <a:r>
              <a:rPr lang="en-US" dirty="0" err="1"/>
              <a:t>Spack</a:t>
            </a:r>
            <a:r>
              <a:rPr lang="en-US" dirty="0"/>
              <a:t> itself)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C39E90-7909-CF44-B581-34C84B8483E0}"/>
              </a:ext>
            </a:extLst>
          </p:cNvPr>
          <p:cNvSpPr/>
          <p:nvPr/>
        </p:nvSpPr>
        <p:spPr>
          <a:xfrm>
            <a:off x="5637572" y="96276"/>
            <a:ext cx="356059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/>
              <a:t>https://</a:t>
            </a:r>
            <a:r>
              <a:rPr lang="en-US" sz="1350" b="1" dirty="0" err="1"/>
              <a:t>github.com</a:t>
            </a:r>
            <a:r>
              <a:rPr lang="en-US" sz="1350" b="1" dirty="0"/>
              <a:t>/</a:t>
            </a:r>
            <a:r>
              <a:rPr lang="en-US" sz="1350" b="1" dirty="0" err="1"/>
              <a:t>spack</a:t>
            </a:r>
            <a:r>
              <a:rPr lang="en-US" sz="1350" b="1" dirty="0"/>
              <a:t>/</a:t>
            </a:r>
            <a:r>
              <a:rPr lang="en-US" sz="1350" b="1" dirty="0" err="1"/>
              <a:t>spack</a:t>
            </a:r>
            <a:r>
              <a:rPr lang="en-US" sz="1350" b="1" dirty="0"/>
              <a:t>/releases/</a:t>
            </a:r>
          </a:p>
        </p:txBody>
      </p:sp>
    </p:spTree>
    <p:extLst>
      <p:ext uri="{BB962C8B-B14F-4D97-AF65-F5344CB8AC3E}">
        <p14:creationId xmlns:p14="http://schemas.microsoft.com/office/powerpoint/2010/main" val="2002782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20772-7FDE-1042-8F52-EA2CE65D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packaging in </a:t>
            </a:r>
            <a:r>
              <a:rPr lang="en-US" dirty="0" err="1"/>
              <a:t>Spack</a:t>
            </a:r>
            <a:r>
              <a:rPr lang="en-US" dirty="0"/>
              <a:t> v0.11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06CE8-BFCD-DF4E-AFB5-9E42DC79E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Spack</a:t>
            </a:r>
            <a:r>
              <a:rPr lang="en-US" dirty="0"/>
              <a:t> v0.11 has a new </a:t>
            </a:r>
            <a:r>
              <a:rPr lang="en-US" sz="1600" dirty="0" err="1">
                <a:latin typeface="Monaco" pitchFamily="2" charset="0"/>
              </a:rPr>
              <a:t>spack</a:t>
            </a:r>
            <a:r>
              <a:rPr lang="en-US" sz="1600" dirty="0">
                <a:latin typeface="Monaco" pitchFamily="2" charset="0"/>
              </a:rPr>
              <a:t> </a:t>
            </a:r>
            <a:r>
              <a:rPr lang="en-US" sz="1600" dirty="0" err="1">
                <a:latin typeface="Monaco" pitchFamily="2" charset="0"/>
              </a:rPr>
              <a:t>buildcache</a:t>
            </a:r>
            <a:r>
              <a:rPr lang="en-US" sz="1600" dirty="0">
                <a:latin typeface="Monaco" pitchFamily="2" charset="0"/>
              </a:rPr>
              <a:t> </a:t>
            </a:r>
            <a:r>
              <a:rPr lang="en-US" dirty="0"/>
              <a:t>command:</a:t>
            </a:r>
          </a:p>
          <a:p>
            <a:pPr lvl="1"/>
            <a:endParaRPr lang="en-US" dirty="0"/>
          </a:p>
          <a:p>
            <a:pPr marL="342900" lvl="1" indent="0">
              <a:buNone/>
            </a:pPr>
            <a:r>
              <a:rPr lang="en-US" sz="1200" dirty="0" err="1">
                <a:latin typeface="Monaco" pitchFamily="2" charset="0"/>
              </a:rPr>
              <a:t>spack</a:t>
            </a:r>
            <a:r>
              <a:rPr lang="en-US" sz="1200" dirty="0">
                <a:latin typeface="Monaco" pitchFamily="2" charset="0"/>
              </a:rPr>
              <a:t> </a:t>
            </a:r>
            <a:r>
              <a:rPr lang="en-US" sz="1200" dirty="0" err="1">
                <a:latin typeface="Monaco" pitchFamily="2" charset="0"/>
              </a:rPr>
              <a:t>buildcache</a:t>
            </a:r>
            <a:r>
              <a:rPr lang="en-US" sz="1200" dirty="0">
                <a:latin typeface="Monaco" pitchFamily="2" charset="0"/>
              </a:rPr>
              <a:t> create &lt;spec&gt; 	</a:t>
            </a:r>
            <a:r>
              <a:rPr lang="en-US" sz="1200" dirty="0">
                <a:solidFill>
                  <a:schemeClr val="accent2"/>
                </a:solidFill>
                <a:latin typeface="Monaco" pitchFamily="2" charset="0"/>
              </a:rPr>
              <a:t># create a new binary package</a:t>
            </a:r>
          </a:p>
          <a:p>
            <a:pPr marL="342900" lvl="1" indent="0">
              <a:buNone/>
            </a:pPr>
            <a:r>
              <a:rPr lang="en-US" sz="1200" dirty="0" err="1">
                <a:latin typeface="Monaco" pitchFamily="2" charset="0"/>
              </a:rPr>
              <a:t>spack</a:t>
            </a:r>
            <a:r>
              <a:rPr lang="en-US" sz="1200" dirty="0">
                <a:latin typeface="Monaco" pitchFamily="2" charset="0"/>
              </a:rPr>
              <a:t> </a:t>
            </a:r>
            <a:r>
              <a:rPr lang="en-US" sz="1200" dirty="0" err="1">
                <a:latin typeface="Monaco" pitchFamily="2" charset="0"/>
              </a:rPr>
              <a:t>buildcache</a:t>
            </a:r>
            <a:r>
              <a:rPr lang="en-US" sz="1200" dirty="0">
                <a:latin typeface="Monaco" pitchFamily="2" charset="0"/>
              </a:rPr>
              <a:t> list		</a:t>
            </a:r>
            <a:r>
              <a:rPr lang="en-US" sz="1200" dirty="0">
                <a:solidFill>
                  <a:schemeClr val="accent2"/>
                </a:solidFill>
                <a:latin typeface="Monaco" pitchFamily="2" charset="0"/>
              </a:rPr>
              <a:t># list available binaries</a:t>
            </a:r>
          </a:p>
          <a:p>
            <a:pPr marL="342900" lvl="1" indent="0">
              <a:buNone/>
            </a:pPr>
            <a:r>
              <a:rPr lang="en-US" sz="1200" dirty="0" err="1">
                <a:latin typeface="Monaco" pitchFamily="2" charset="0"/>
              </a:rPr>
              <a:t>spack</a:t>
            </a:r>
            <a:r>
              <a:rPr lang="en-US" sz="1200" dirty="0">
                <a:latin typeface="Monaco" pitchFamily="2" charset="0"/>
              </a:rPr>
              <a:t> </a:t>
            </a:r>
            <a:r>
              <a:rPr lang="en-US" sz="1200" dirty="0" err="1">
                <a:latin typeface="Monaco" pitchFamily="2" charset="0"/>
              </a:rPr>
              <a:t>buildcache</a:t>
            </a:r>
            <a:r>
              <a:rPr lang="en-US" sz="1200" dirty="0">
                <a:latin typeface="Monaco" pitchFamily="2" charset="0"/>
              </a:rPr>
              <a:t> install		</a:t>
            </a:r>
            <a:r>
              <a:rPr lang="en-US" sz="1200" dirty="0">
                <a:solidFill>
                  <a:schemeClr val="accent2"/>
                </a:solidFill>
                <a:latin typeface="Monaco" pitchFamily="2" charset="0"/>
              </a:rPr>
              <a:t># install a binary package (specifically)</a:t>
            </a:r>
            <a:endParaRPr lang="en-US" dirty="0"/>
          </a:p>
          <a:p>
            <a:r>
              <a:rPr lang="en-US" dirty="0"/>
              <a:t>Typically, install is not needed; you can just do: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r>
              <a:rPr lang="en-US" sz="1200" dirty="0" err="1">
                <a:latin typeface="Monaco" pitchFamily="2" charset="0"/>
              </a:rPr>
              <a:t>spack</a:t>
            </a:r>
            <a:r>
              <a:rPr lang="en-US" sz="1200" dirty="0">
                <a:latin typeface="Monaco" pitchFamily="2" charset="0"/>
              </a:rPr>
              <a:t> install --use-cache		</a:t>
            </a:r>
            <a:r>
              <a:rPr lang="en-US" sz="1200" dirty="0">
                <a:solidFill>
                  <a:schemeClr val="accent2"/>
                </a:solidFill>
                <a:latin typeface="Monaco" pitchFamily="2" charset="0"/>
              </a:rPr>
              <a:t># prefer binaries if available</a:t>
            </a:r>
          </a:p>
          <a:p>
            <a:r>
              <a:rPr lang="en-US" dirty="0"/>
              <a:t>We don’t enable binaries by default yet </a:t>
            </a:r>
          </a:p>
          <a:p>
            <a:pPr lvl="1"/>
            <a:r>
              <a:rPr lang="en-US" dirty="0"/>
              <a:t>We’ll make –use-cache default when we start hosting stable binaries</a:t>
            </a:r>
          </a:p>
          <a:p>
            <a:r>
              <a:rPr lang="en-US" dirty="0"/>
              <a:t>Thanks to our collaboration with </a:t>
            </a:r>
            <a:r>
              <a:rPr lang="en-US" dirty="0" err="1"/>
              <a:t>Fermilab</a:t>
            </a:r>
            <a:r>
              <a:rPr lang="en-US" dirty="0"/>
              <a:t>, CERN, and </a:t>
            </a:r>
            <a:r>
              <a:rPr lang="en-US" dirty="0" err="1"/>
              <a:t>Kitware</a:t>
            </a:r>
            <a:r>
              <a:rPr lang="en-US" dirty="0"/>
              <a:t> for this feature!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581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3E0EC-D38C-2A4B-BA5A-403DC52BD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a binary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46820-69DB-B848-B05C-E8333ADC5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00050" indent="-342900">
              <a:buFont typeface="+mj-lt"/>
              <a:buAutoNum type="arabicPeriod"/>
            </a:pPr>
            <a:r>
              <a:rPr lang="en-US" dirty="0"/>
              <a:t>Set up GNU PG for binary signing</a:t>
            </a:r>
          </a:p>
          <a:p>
            <a:pPr lvl="1"/>
            <a:r>
              <a:rPr lang="en-US" dirty="0"/>
              <a:t>Unsigned binaries can be created but are discouraged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r>
              <a:rPr lang="en-US" sz="1200" dirty="0" err="1">
                <a:latin typeface="Monaco" pitchFamily="2" charset="0"/>
              </a:rPr>
              <a:t>spack</a:t>
            </a:r>
            <a:r>
              <a:rPr lang="en-US" sz="1200" dirty="0">
                <a:latin typeface="Monaco" pitchFamily="2" charset="0"/>
              </a:rPr>
              <a:t> </a:t>
            </a:r>
            <a:r>
              <a:rPr lang="en-US" sz="1200" dirty="0" err="1">
                <a:latin typeface="Monaco" pitchFamily="2" charset="0"/>
              </a:rPr>
              <a:t>gpg</a:t>
            </a:r>
            <a:r>
              <a:rPr lang="en-US" sz="1200" dirty="0">
                <a:latin typeface="Monaco" pitchFamily="2" charset="0"/>
              </a:rPr>
              <a:t> create "Todd </a:t>
            </a:r>
            <a:r>
              <a:rPr lang="en-US" sz="1200" dirty="0" err="1">
                <a:latin typeface="Monaco" pitchFamily="2" charset="0"/>
              </a:rPr>
              <a:t>Gamblin</a:t>
            </a:r>
            <a:r>
              <a:rPr lang="en-US" sz="1200" dirty="0">
                <a:latin typeface="Monaco" pitchFamily="2" charset="0"/>
              </a:rPr>
              <a:t>" </a:t>
            </a:r>
            <a:r>
              <a:rPr lang="en-US" sz="1200" dirty="0" err="1">
                <a:latin typeface="Monaco" pitchFamily="2" charset="0"/>
              </a:rPr>
              <a:t>tgamblin@gmail.com</a:t>
            </a:r>
            <a:r>
              <a:rPr lang="en-US" sz="1200" dirty="0">
                <a:latin typeface="Monaco" pitchFamily="2" charset="0"/>
              </a:rPr>
              <a:t>   </a:t>
            </a:r>
            <a:r>
              <a:rPr lang="en-US" sz="1200" dirty="0">
                <a:solidFill>
                  <a:schemeClr val="accent2"/>
                </a:solidFill>
                <a:latin typeface="Monaco" pitchFamily="2" charset="0"/>
              </a:rPr>
              <a:t># create a new signing </a:t>
            </a:r>
            <a:r>
              <a:rPr lang="en-US" sz="1200" dirty="0" err="1">
                <a:solidFill>
                  <a:schemeClr val="accent2"/>
                </a:solidFill>
                <a:latin typeface="Monaco" pitchFamily="2" charset="0"/>
              </a:rPr>
              <a:t>keypair</a:t>
            </a:r>
            <a:endParaRPr lang="en-US" sz="1200" dirty="0">
              <a:solidFill>
                <a:schemeClr val="accent2"/>
              </a:solidFill>
              <a:latin typeface="Monaco" pitchFamily="2" charset="0"/>
            </a:endParaRPr>
          </a:p>
          <a:p>
            <a:pPr marL="342900" lvl="1" indent="0">
              <a:buNone/>
            </a:pPr>
            <a:r>
              <a:rPr lang="en-US" sz="1200" dirty="0" err="1">
                <a:latin typeface="Monaco" pitchFamily="2" charset="0"/>
              </a:rPr>
              <a:t>spack</a:t>
            </a:r>
            <a:r>
              <a:rPr lang="en-US" sz="1200" dirty="0">
                <a:latin typeface="Monaco" pitchFamily="2" charset="0"/>
              </a:rPr>
              <a:t> </a:t>
            </a:r>
            <a:r>
              <a:rPr lang="en-US" sz="1200" dirty="0" err="1">
                <a:latin typeface="Monaco" pitchFamily="2" charset="0"/>
              </a:rPr>
              <a:t>gpg</a:t>
            </a:r>
            <a:r>
              <a:rPr lang="en-US" sz="1200" dirty="0">
                <a:latin typeface="Monaco" pitchFamily="2" charset="0"/>
              </a:rPr>
              <a:t> </a:t>
            </a:r>
            <a:r>
              <a:rPr lang="en-US" sz="1200" dirty="0" err="1">
                <a:latin typeface="Monaco" pitchFamily="2" charset="0"/>
              </a:rPr>
              <a:t>init</a:t>
            </a:r>
            <a:r>
              <a:rPr lang="en-US" sz="1200" dirty="0">
                <a:solidFill>
                  <a:schemeClr val="accent2"/>
                </a:solidFill>
                <a:latin typeface="Monaco" pitchFamily="2" charset="0"/>
              </a:rPr>
              <a:t> 			                 # trust initial </a:t>
            </a:r>
            <a:r>
              <a:rPr lang="en-US" sz="1200" dirty="0" err="1">
                <a:solidFill>
                  <a:schemeClr val="accent2"/>
                </a:solidFill>
                <a:latin typeface="Monaco" pitchFamily="2" charset="0"/>
              </a:rPr>
              <a:t>keypair</a:t>
            </a:r>
            <a:endParaRPr lang="en-US" sz="1200" dirty="0">
              <a:solidFill>
                <a:schemeClr val="accent2"/>
              </a:solidFill>
              <a:latin typeface="Monaco" pitchFamily="2" charset="0"/>
            </a:endParaRPr>
          </a:p>
          <a:p>
            <a:pPr marL="400050" indent="-342900">
              <a:buFont typeface="+mj-lt"/>
              <a:buAutoNum type="arabicPeriod"/>
            </a:pPr>
            <a:r>
              <a:rPr lang="en-US" dirty="0"/>
              <a:t>Install something</a:t>
            </a:r>
          </a:p>
          <a:p>
            <a:pPr marL="400050" lvl="1" indent="0">
              <a:buNone/>
            </a:pPr>
            <a:endParaRPr lang="en-US" dirty="0"/>
          </a:p>
          <a:p>
            <a:pPr marL="342900" lvl="1" indent="0">
              <a:buNone/>
            </a:pPr>
            <a:r>
              <a:rPr lang="en-US" sz="1200" dirty="0" err="1">
                <a:latin typeface="Monaco" pitchFamily="2" charset="0"/>
              </a:rPr>
              <a:t>spack</a:t>
            </a:r>
            <a:r>
              <a:rPr lang="en-US" sz="1200" dirty="0">
                <a:latin typeface="Monaco" pitchFamily="2" charset="0"/>
              </a:rPr>
              <a:t> install m4     </a:t>
            </a:r>
            <a:r>
              <a:rPr lang="en-US" sz="1200" dirty="0">
                <a:solidFill>
                  <a:schemeClr val="accent2"/>
                </a:solidFill>
                <a:latin typeface="Monaco" pitchFamily="2" charset="0"/>
              </a:rPr>
              <a:t># install m4</a:t>
            </a:r>
          </a:p>
          <a:p>
            <a:pPr marL="342900" lvl="1" indent="0">
              <a:buNone/>
            </a:pPr>
            <a:r>
              <a:rPr lang="en-US" sz="1200" dirty="0">
                <a:latin typeface="Monaco" pitchFamily="2" charset="0"/>
              </a:rPr>
              <a:t>...</a:t>
            </a:r>
          </a:p>
          <a:p>
            <a:pPr marL="342900" lvl="1" indent="0">
              <a:buNone/>
            </a:pPr>
            <a:r>
              <a:rPr lang="en-US" sz="1200" dirty="0" err="1">
                <a:latin typeface="Monaco" pitchFamily="2" charset="0"/>
              </a:rPr>
              <a:t>spack</a:t>
            </a:r>
            <a:r>
              <a:rPr lang="en-US" sz="1200" dirty="0">
                <a:latin typeface="Monaco" pitchFamily="2" charset="0"/>
              </a:rPr>
              <a:t> find</a:t>
            </a:r>
          </a:p>
          <a:p>
            <a:pPr marL="342900" lvl="1" indent="0">
              <a:buNone/>
            </a:pPr>
            <a:r>
              <a:rPr lang="en-US" sz="1200" dirty="0">
                <a:latin typeface="Monaco" pitchFamily="2" charset="0"/>
              </a:rPr>
              <a:t>==&gt; 2 installed packages.</a:t>
            </a:r>
          </a:p>
          <a:p>
            <a:pPr marL="342900" lvl="1" indent="0">
              <a:buNone/>
            </a:pPr>
            <a:r>
              <a:rPr lang="en-US" sz="1200" dirty="0">
                <a:latin typeface="Monaco" pitchFamily="2" charset="0"/>
              </a:rPr>
              <a:t>--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Monaco" pitchFamily="2" charset="0"/>
              </a:rPr>
              <a:t>darwin-elcapitan-x86_64</a:t>
            </a:r>
            <a:r>
              <a:rPr lang="en-US" sz="1200" dirty="0">
                <a:latin typeface="Monaco" pitchFamily="2" charset="0"/>
              </a:rPr>
              <a:t> / </a:t>
            </a:r>
            <a:r>
              <a:rPr lang="en-US" sz="1200" dirty="0">
                <a:solidFill>
                  <a:srgbClr val="00B050"/>
                </a:solidFill>
                <a:latin typeface="Monaco" pitchFamily="2" charset="0"/>
              </a:rPr>
              <a:t>clang@8.0.0-apple </a:t>
            </a:r>
            <a:r>
              <a:rPr lang="en-US" sz="1200" dirty="0">
                <a:latin typeface="Monaco" pitchFamily="2" charset="0"/>
              </a:rPr>
              <a:t>------------------</a:t>
            </a:r>
          </a:p>
          <a:p>
            <a:pPr marL="342900" lvl="1" indent="0">
              <a:buNone/>
            </a:pPr>
            <a:r>
              <a:rPr lang="en-US" sz="1200" dirty="0">
                <a:latin typeface="Monaco" pitchFamily="2" charset="0"/>
              </a:rPr>
              <a:t>libsigsegv</a:t>
            </a:r>
            <a:r>
              <a:rPr lang="en-US" sz="1200" dirty="0">
                <a:solidFill>
                  <a:schemeClr val="accent5"/>
                </a:solidFill>
                <a:latin typeface="Monaco" pitchFamily="2" charset="0"/>
              </a:rPr>
              <a:t>@2.11</a:t>
            </a:r>
            <a:r>
              <a:rPr lang="en-US" sz="1200" dirty="0">
                <a:latin typeface="Monaco" pitchFamily="2" charset="0"/>
              </a:rPr>
              <a:t>     m4</a:t>
            </a:r>
            <a:r>
              <a:rPr lang="en-US" sz="1200" dirty="0">
                <a:solidFill>
                  <a:schemeClr val="accent5"/>
                </a:solidFill>
                <a:latin typeface="Monaco" pitchFamily="2" charset="0"/>
              </a:rPr>
              <a:t>@1.4.18</a:t>
            </a:r>
          </a:p>
          <a:p>
            <a:pPr marL="342900" lvl="1" indent="0">
              <a:buNone/>
            </a:pPr>
            <a:endParaRPr lang="en-US" sz="1200" dirty="0">
              <a:solidFill>
                <a:schemeClr val="accent2"/>
              </a:solidFill>
              <a:latin typeface="Monaco" pitchFamily="2" charset="0"/>
            </a:endParaRPr>
          </a:p>
          <a:p>
            <a:pPr marL="400050" indent="-342900">
              <a:buFont typeface="+mj-lt"/>
              <a:buAutoNum type="arabicPeriod"/>
            </a:pPr>
            <a:r>
              <a:rPr lang="en-US" dirty="0"/>
              <a:t>Run </a:t>
            </a:r>
            <a:r>
              <a:rPr lang="en-US" dirty="0" err="1"/>
              <a:t>spack</a:t>
            </a:r>
            <a:r>
              <a:rPr lang="en-US" dirty="0"/>
              <a:t> </a:t>
            </a:r>
            <a:r>
              <a:rPr lang="en-US" dirty="0" err="1"/>
              <a:t>buildcache</a:t>
            </a:r>
            <a:r>
              <a:rPr lang="en-US" dirty="0"/>
              <a:t> create on that thing</a:t>
            </a:r>
          </a:p>
          <a:p>
            <a:pPr marL="400050" lvl="1" indent="0">
              <a:buNone/>
            </a:pPr>
            <a:endParaRPr lang="en-US" dirty="0"/>
          </a:p>
          <a:p>
            <a:pPr marL="342900" lvl="1" indent="0">
              <a:buNone/>
            </a:pPr>
            <a:r>
              <a:rPr lang="en-US" sz="1200" dirty="0" err="1">
                <a:latin typeface="Monaco" pitchFamily="2" charset="0"/>
              </a:rPr>
              <a:t>spack</a:t>
            </a:r>
            <a:r>
              <a:rPr lang="en-US" sz="1200" dirty="0">
                <a:latin typeface="Monaco" pitchFamily="2" charset="0"/>
              </a:rPr>
              <a:t> </a:t>
            </a:r>
            <a:r>
              <a:rPr lang="en-US" sz="1200" dirty="0" err="1">
                <a:latin typeface="Monaco" pitchFamily="2" charset="0"/>
              </a:rPr>
              <a:t>buildcache</a:t>
            </a:r>
            <a:r>
              <a:rPr lang="en-US" sz="1200" dirty="0">
                <a:latin typeface="Monaco" pitchFamily="2" charset="0"/>
              </a:rPr>
              <a:t> create -d /path/to/mirror m4    </a:t>
            </a:r>
            <a:r>
              <a:rPr lang="en-US" sz="1200" dirty="0">
                <a:solidFill>
                  <a:schemeClr val="accent2"/>
                </a:solidFill>
                <a:latin typeface="Monaco" pitchFamily="2" charset="0"/>
              </a:rPr>
              <a:t># create a binary package in mirror</a:t>
            </a:r>
          </a:p>
          <a:p>
            <a:r>
              <a:rPr lang="en-US" dirty="0"/>
              <a:t>Binaries and metadata for the package and its dependencies will be in:</a:t>
            </a:r>
          </a:p>
          <a:p>
            <a:pPr marL="400050" lvl="1" indent="0">
              <a:buNone/>
            </a:pPr>
            <a:r>
              <a:rPr lang="en-US" sz="1400" dirty="0">
                <a:latin typeface="Monaco" pitchFamily="2" charset="0"/>
              </a:rPr>
              <a:t>/path/to/mirror/</a:t>
            </a:r>
            <a:r>
              <a:rPr lang="en-US" sz="1400" dirty="0" err="1">
                <a:latin typeface="Monaco" pitchFamily="2" charset="0"/>
              </a:rPr>
              <a:t>build_cache</a:t>
            </a:r>
            <a:r>
              <a:rPr lang="en-US" sz="1400" dirty="0">
                <a:latin typeface="Monaco" pitchFamily="2" charset="0"/>
              </a:rPr>
              <a:t>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DBBD4-16B1-C941-8AA1-A935F87C70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F68EC71-1EF0-E44A-9962-EC97576301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49346-CBEF-9545-A69C-967EB7542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mirror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4E229-497A-3742-AA71-35300FBC5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044" y="2843782"/>
            <a:ext cx="8229600" cy="184716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Binaries go in </a:t>
            </a:r>
            <a:r>
              <a:rPr lang="en-US" dirty="0" err="1"/>
              <a:t>build_cache</a:t>
            </a:r>
            <a:r>
              <a:rPr lang="en-US" dirty="0"/>
              <a:t>/&lt;platform&gt;/&lt;compiler&gt;/&lt;</a:t>
            </a:r>
            <a:r>
              <a:rPr lang="en-US" dirty="0" err="1"/>
              <a:t>pkg</a:t>
            </a:r>
            <a:r>
              <a:rPr lang="en-US" dirty="0"/>
              <a:t>-version&gt;</a:t>
            </a:r>
          </a:p>
          <a:p>
            <a:r>
              <a:rPr lang="en-US" dirty="0"/>
              <a:t>Metadata for all packages is (currently) kept at the top level</a:t>
            </a:r>
          </a:p>
          <a:p>
            <a:pPr lvl="1"/>
            <a:r>
              <a:rPr lang="en-US" dirty="0"/>
              <a:t>We’ll need to index these files eventually</a:t>
            </a:r>
          </a:p>
          <a:p>
            <a:r>
              <a:rPr lang="en-US" dirty="0" err="1"/>
              <a:t>build_cache</a:t>
            </a:r>
            <a:r>
              <a:rPr lang="en-US" dirty="0"/>
              <a:t> subdirectory sits inside of a </a:t>
            </a:r>
            <a:r>
              <a:rPr lang="en-US" dirty="0" err="1"/>
              <a:t>Spack</a:t>
            </a:r>
            <a:r>
              <a:rPr lang="en-US" dirty="0"/>
              <a:t> mirror directory</a:t>
            </a:r>
          </a:p>
          <a:p>
            <a:pPr lvl="1"/>
            <a:r>
              <a:rPr lang="en-US" dirty="0"/>
              <a:t>Makes it easy to add binaries to an existing source mirror</a:t>
            </a:r>
          </a:p>
          <a:p>
            <a:r>
              <a:rPr lang="en-US" dirty="0"/>
              <a:t>This structure is very easy to host in something like S3, a web server, or a shared filesystem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4192A1-FC92-F541-A812-5F76238F057A}"/>
              </a:ext>
            </a:extLst>
          </p:cNvPr>
          <p:cNvSpPr txBox="1"/>
          <p:nvPr/>
        </p:nvSpPr>
        <p:spPr>
          <a:xfrm>
            <a:off x="81776" y="1027552"/>
            <a:ext cx="8831765" cy="170816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274320" tIns="91440" rIns="274320" bIns="91440" rtlCol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Monaco" pitchFamily="2" charset="0"/>
              </a:rPr>
              <a:t>mirror</a:t>
            </a:r>
            <a:r>
              <a:rPr lang="en-US" sz="900" dirty="0">
                <a:latin typeface="Monaco" pitchFamily="2" charset="0"/>
              </a:rPr>
              <a:t>/</a:t>
            </a:r>
          </a:p>
          <a:p>
            <a:r>
              <a:rPr lang="en-US" sz="900" dirty="0">
                <a:latin typeface="Monaco" pitchFamily="2" charset="0"/>
              </a:rPr>
              <a:t>└──</a:t>
            </a:r>
            <a:r>
              <a:rPr lang="en-US" sz="900" dirty="0" err="1">
                <a:solidFill>
                  <a:schemeClr val="tx2"/>
                </a:solidFill>
                <a:latin typeface="Monaco" pitchFamily="2" charset="0"/>
              </a:rPr>
              <a:t>build_cache</a:t>
            </a:r>
            <a:endParaRPr lang="en-US" sz="900" dirty="0">
              <a:solidFill>
                <a:schemeClr val="tx2"/>
              </a:solidFill>
              <a:latin typeface="Monaco" pitchFamily="2" charset="0"/>
            </a:endParaRPr>
          </a:p>
          <a:p>
            <a:r>
              <a:rPr lang="en-US" sz="900" dirty="0">
                <a:latin typeface="Monaco" pitchFamily="2" charset="0"/>
              </a:rPr>
              <a:t>   ├──</a:t>
            </a:r>
            <a:r>
              <a:rPr lang="en-US" sz="900" dirty="0">
                <a:solidFill>
                  <a:schemeClr val="tx2"/>
                </a:solidFill>
                <a:latin typeface="Monaco" pitchFamily="2" charset="0"/>
              </a:rPr>
              <a:t>darwin-elcapitan-x86_64</a:t>
            </a:r>
          </a:p>
          <a:p>
            <a:r>
              <a:rPr lang="en-US" sz="900" dirty="0">
                <a:latin typeface="Monaco" pitchFamily="2" charset="0"/>
              </a:rPr>
              <a:t>   │   └──</a:t>
            </a:r>
            <a:r>
              <a:rPr lang="en-US" sz="900" dirty="0">
                <a:solidFill>
                  <a:schemeClr val="tx2"/>
                </a:solidFill>
                <a:latin typeface="Monaco" pitchFamily="2" charset="0"/>
              </a:rPr>
              <a:t>clang-8.0.0-apple</a:t>
            </a:r>
          </a:p>
          <a:p>
            <a:r>
              <a:rPr lang="en-US" sz="900" dirty="0">
                <a:latin typeface="Monaco" pitchFamily="2" charset="0"/>
              </a:rPr>
              <a:t>   │     ├──</a:t>
            </a:r>
            <a:r>
              <a:rPr lang="en-US" sz="900" dirty="0">
                <a:solidFill>
                  <a:schemeClr val="tx2"/>
                </a:solidFill>
                <a:latin typeface="Monaco" pitchFamily="2" charset="0"/>
              </a:rPr>
              <a:t>libsigsegv-2.11</a:t>
            </a:r>
          </a:p>
          <a:p>
            <a:r>
              <a:rPr lang="en-US" sz="900" dirty="0">
                <a:latin typeface="Monaco" pitchFamily="2" charset="0"/>
              </a:rPr>
              <a:t>   │     │   └── darwin-elcapitan-x86_64-clang-8.0.0-apple-libsigsegv-2.11-</a:t>
            </a:r>
            <a:r>
              <a:rPr lang="en-US" sz="900" dirty="0">
                <a:solidFill>
                  <a:schemeClr val="accent2">
                    <a:lumMod val="75000"/>
                  </a:schemeClr>
                </a:solidFill>
                <a:latin typeface="Monaco" pitchFamily="2" charset="0"/>
              </a:rPr>
              <a:t>5rjv56uui3crfmsgsqgqab52yfhr6t4b</a:t>
            </a:r>
            <a:r>
              <a:rPr lang="en-US" sz="900" dirty="0">
                <a:latin typeface="Monaco" pitchFamily="2" charset="0"/>
              </a:rPr>
              <a:t>.spack</a:t>
            </a:r>
          </a:p>
          <a:p>
            <a:r>
              <a:rPr lang="en-US" sz="900" dirty="0">
                <a:latin typeface="Monaco" pitchFamily="2" charset="0"/>
              </a:rPr>
              <a:t>   │     └──</a:t>
            </a:r>
            <a:r>
              <a:rPr lang="en-US" sz="900" dirty="0">
                <a:solidFill>
                  <a:schemeClr val="tx2"/>
                </a:solidFill>
                <a:latin typeface="Monaco" pitchFamily="2" charset="0"/>
              </a:rPr>
              <a:t>m4-1.4.18</a:t>
            </a:r>
          </a:p>
          <a:p>
            <a:r>
              <a:rPr lang="en-US" sz="900" dirty="0">
                <a:latin typeface="Monaco" pitchFamily="2" charset="0"/>
              </a:rPr>
              <a:t>   │         └── darwin-elcapitan-x86_64-clang-8.0.0-apple-m4-1.4.18-</a:t>
            </a:r>
            <a:r>
              <a:rPr lang="en-US" sz="900" dirty="0">
                <a:solidFill>
                  <a:schemeClr val="accent2">
                    <a:lumMod val="75000"/>
                  </a:schemeClr>
                </a:solidFill>
                <a:latin typeface="Monaco" pitchFamily="2" charset="0"/>
              </a:rPr>
              <a:t>eqbzieloqiwxfe4drksmekvfqia7mqbu</a:t>
            </a:r>
            <a:r>
              <a:rPr lang="en-US" sz="900" dirty="0">
                <a:latin typeface="Monaco" pitchFamily="2" charset="0"/>
              </a:rPr>
              <a:t>.spack</a:t>
            </a:r>
          </a:p>
          <a:p>
            <a:r>
              <a:rPr lang="en-US" sz="900" dirty="0">
                <a:latin typeface="Monaco" pitchFamily="2" charset="0"/>
              </a:rPr>
              <a:t>   ├── darwin-elcapitan-x86_64-clang-8.0.0-apple-libsigsegv-2.11-</a:t>
            </a:r>
            <a:r>
              <a:rPr lang="en-US" sz="900" dirty="0">
                <a:solidFill>
                  <a:schemeClr val="accent2">
                    <a:lumMod val="75000"/>
                  </a:schemeClr>
                </a:solidFill>
                <a:latin typeface="Monaco" pitchFamily="2" charset="0"/>
              </a:rPr>
              <a:t>5rjv56uui3crfmsgsqgqab52yfhr6t4b</a:t>
            </a:r>
            <a:r>
              <a:rPr lang="en-US" sz="900" dirty="0">
                <a:latin typeface="Monaco" pitchFamily="2" charset="0"/>
              </a:rPr>
              <a:t>.spec.yaml</a:t>
            </a:r>
          </a:p>
          <a:p>
            <a:r>
              <a:rPr lang="en-US" sz="900" dirty="0">
                <a:latin typeface="Monaco" pitchFamily="2" charset="0"/>
              </a:rPr>
              <a:t>   ├── darwin-elcapitan-x86_64-clang-8.0.0-apple-m4-1.4.18-</a:t>
            </a:r>
            <a:r>
              <a:rPr lang="en-US" sz="900" dirty="0">
                <a:solidFill>
                  <a:schemeClr val="accent2">
                    <a:lumMod val="75000"/>
                  </a:schemeClr>
                </a:solidFill>
                <a:latin typeface="Monaco" pitchFamily="2" charset="0"/>
              </a:rPr>
              <a:t>eqbzieloqiwxfe4drksmekvfqia7mqbu</a:t>
            </a:r>
            <a:r>
              <a:rPr lang="en-US" sz="900" dirty="0">
                <a:latin typeface="Monaco" pitchFamily="2" charset="0"/>
              </a:rPr>
              <a:t>.spec.yaml</a:t>
            </a:r>
          </a:p>
          <a:p>
            <a:r>
              <a:rPr lang="en-US" sz="900" dirty="0">
                <a:latin typeface="Monaco" pitchFamily="2" charset="0"/>
              </a:rPr>
              <a:t>   └── </a:t>
            </a:r>
            <a:r>
              <a:rPr lang="en-US" sz="900" dirty="0" err="1">
                <a:latin typeface="Monaco" pitchFamily="2" charset="0"/>
              </a:rPr>
              <a:t>index.html</a:t>
            </a:r>
            <a:endParaRPr lang="en-US" sz="900" dirty="0">
              <a:latin typeface="Monac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944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4631"/>
            <a:ext cx="8229600" cy="756578"/>
          </a:xfrm>
        </p:spPr>
        <p:txBody>
          <a:bodyPr/>
          <a:lstStyle/>
          <a:p>
            <a:r>
              <a:rPr lang="en-US" dirty="0"/>
              <a:t>Pointing </a:t>
            </a:r>
            <a:r>
              <a:rPr lang="en-US" dirty="0" err="1"/>
              <a:t>Spack</a:t>
            </a:r>
            <a:r>
              <a:rPr lang="en-US" dirty="0"/>
              <a:t> to a mirror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26604C0-31DB-5140-AA6C-2D34157EA9F7}"/>
              </a:ext>
            </a:extLst>
          </p:cNvPr>
          <p:cNvSpPr txBox="1">
            <a:spLocks/>
          </p:cNvSpPr>
          <p:nvPr/>
        </p:nvSpPr>
        <p:spPr>
          <a:xfrm>
            <a:off x="311285" y="1167319"/>
            <a:ext cx="8754894" cy="37463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2860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charset="2"/>
              <a:buChar char="§"/>
              <a:tabLst/>
              <a:defRPr kumimoji="0" sz="18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28650" indent="-2857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Calibri" panose="020F0502020204030204" pitchFamily="34" charset="0"/>
              <a:buChar char="—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01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defRPr kumimoji="0"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Grande"/>
              <a:buChar char="–"/>
              <a:defRPr kumimoji="0"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573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  <a:tabLst>
                <a:tab pos="1200150" algn="l"/>
              </a:tabLst>
              <a:defRPr kumimoji="0" lang="en-US"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 err="1"/>
              <a:t>Spack</a:t>
            </a:r>
            <a:r>
              <a:rPr lang="en-US" dirty="0"/>
              <a:t> v0.11 has a new </a:t>
            </a:r>
            <a:r>
              <a:rPr lang="en-US" sz="1600" dirty="0" err="1">
                <a:latin typeface="Monaco" pitchFamily="2" charset="0"/>
              </a:rPr>
              <a:t>spack</a:t>
            </a:r>
            <a:r>
              <a:rPr lang="en-US" sz="1600" dirty="0">
                <a:latin typeface="Monaco" pitchFamily="2" charset="0"/>
              </a:rPr>
              <a:t> </a:t>
            </a:r>
            <a:r>
              <a:rPr lang="en-US" sz="1600" dirty="0" err="1">
                <a:latin typeface="Monaco" pitchFamily="2" charset="0"/>
              </a:rPr>
              <a:t>buildcache</a:t>
            </a:r>
            <a:r>
              <a:rPr lang="en-US" sz="1600" dirty="0">
                <a:latin typeface="Monaco" pitchFamily="2" charset="0"/>
              </a:rPr>
              <a:t> </a:t>
            </a:r>
            <a:r>
              <a:rPr lang="en-US" dirty="0"/>
              <a:t>command:</a:t>
            </a:r>
          </a:p>
          <a:p>
            <a:pPr lvl="1" defTabSz="914400"/>
            <a:endParaRPr lang="en-US" dirty="0"/>
          </a:p>
          <a:p>
            <a:pPr marL="342900" lvl="1" indent="0" defTabSz="914400">
              <a:buFont typeface="Calibri" panose="020F0502020204030204" pitchFamily="34" charset="0"/>
              <a:buNone/>
            </a:pPr>
            <a:r>
              <a:rPr lang="en-US" sz="1200" dirty="0">
                <a:latin typeface="Monaco" pitchFamily="2" charset="0"/>
              </a:rPr>
              <a:t>$ </a:t>
            </a:r>
            <a:r>
              <a:rPr lang="en-US" sz="1200" dirty="0" err="1">
                <a:latin typeface="Monaco" pitchFamily="2" charset="0"/>
              </a:rPr>
              <a:t>spack</a:t>
            </a:r>
            <a:r>
              <a:rPr lang="en-US" sz="1200" dirty="0">
                <a:latin typeface="Monaco" pitchFamily="2" charset="0"/>
              </a:rPr>
              <a:t> mirror add </a:t>
            </a:r>
            <a:r>
              <a:rPr lang="en-US" sz="1200" dirty="0" err="1">
                <a:latin typeface="Monaco" pitchFamily="2" charset="0"/>
              </a:rPr>
              <a:t>mypkgs</a:t>
            </a:r>
            <a:r>
              <a:rPr lang="en-US" sz="1200" dirty="0">
                <a:latin typeface="Monaco" pitchFamily="2" charset="0"/>
              </a:rPr>
              <a:t> </a:t>
            </a:r>
            <a:r>
              <a:rPr lang="en-US" sz="1200" dirty="0">
                <a:latin typeface="Monaco" pitchFamily="2" charset="0"/>
                <a:hlinkClick r:id="rId2"/>
              </a:rPr>
              <a:t>https://example.spack-mirror.com/mirror</a:t>
            </a:r>
            <a:endParaRPr lang="en-US" sz="1200" dirty="0">
              <a:latin typeface="Monaco" pitchFamily="2" charset="0"/>
            </a:endParaRPr>
          </a:p>
          <a:p>
            <a:pPr marL="342900" lvl="1" indent="0" defTabSz="914400">
              <a:buFont typeface="Calibri" panose="020F0502020204030204" pitchFamily="34" charset="0"/>
              <a:buNone/>
            </a:pPr>
            <a:endParaRPr lang="en-US" sz="1200" dirty="0">
              <a:latin typeface="Monaco" pitchFamily="2" charset="0"/>
            </a:endParaRPr>
          </a:p>
          <a:p>
            <a:pPr defTabSz="914400"/>
            <a:r>
              <a:rPr lang="en-US" dirty="0"/>
              <a:t>You can verify that it worked by looking at what mirrors are configured:</a:t>
            </a:r>
          </a:p>
          <a:p>
            <a:pPr marL="342900" lvl="1" indent="0" defTabSz="914400">
              <a:buNone/>
            </a:pPr>
            <a:endParaRPr lang="en-US" sz="1200" dirty="0">
              <a:latin typeface="Monaco" pitchFamily="2" charset="0"/>
            </a:endParaRPr>
          </a:p>
          <a:p>
            <a:pPr marL="342900" lvl="1" indent="0" defTabSz="914400">
              <a:buNone/>
            </a:pPr>
            <a:r>
              <a:rPr lang="en-US" sz="1200" dirty="0">
                <a:latin typeface="Monaco" pitchFamily="2" charset="0"/>
              </a:rPr>
              <a:t>$ </a:t>
            </a:r>
            <a:r>
              <a:rPr lang="en-US" sz="1200" dirty="0" err="1">
                <a:latin typeface="Monaco" pitchFamily="2" charset="0"/>
              </a:rPr>
              <a:t>spack</a:t>
            </a:r>
            <a:r>
              <a:rPr lang="en-US" sz="1200" dirty="0">
                <a:latin typeface="Monaco" pitchFamily="2" charset="0"/>
              </a:rPr>
              <a:t> mirror list</a:t>
            </a:r>
          </a:p>
          <a:p>
            <a:pPr marL="342900" lvl="1" indent="0" defTabSz="914400">
              <a:buNone/>
            </a:pPr>
            <a:r>
              <a:rPr lang="en-US" sz="1200" dirty="0" err="1">
                <a:latin typeface="Monaco" pitchFamily="2" charset="0"/>
              </a:rPr>
              <a:t>mypkgs</a:t>
            </a:r>
            <a:r>
              <a:rPr lang="en-US" sz="1200" dirty="0">
                <a:latin typeface="Monaco" pitchFamily="2" charset="0"/>
              </a:rPr>
              <a:t>    https://</a:t>
            </a:r>
            <a:r>
              <a:rPr lang="en-US" sz="1200" dirty="0" err="1">
                <a:latin typeface="Monaco" pitchFamily="2" charset="0"/>
              </a:rPr>
              <a:t>example.spack-mirror.com</a:t>
            </a:r>
            <a:r>
              <a:rPr lang="en-US" sz="1200" dirty="0">
                <a:latin typeface="Monaco" pitchFamily="2" charset="0"/>
              </a:rPr>
              <a:t>/mirror</a:t>
            </a:r>
            <a:endParaRPr lang="en-US" dirty="0"/>
          </a:p>
          <a:p>
            <a:pPr defTabSz="914400"/>
            <a:r>
              <a:rPr lang="en-US" dirty="0"/>
              <a:t>Mirrors can contain source </a:t>
            </a:r>
            <a:r>
              <a:rPr lang="en-US" dirty="0" err="1"/>
              <a:t>tarballs</a:t>
            </a:r>
            <a:r>
              <a:rPr lang="en-US" dirty="0"/>
              <a:t> and binaries</a:t>
            </a:r>
          </a:p>
          <a:p>
            <a:pPr lvl="1" defTabSz="914400"/>
            <a:r>
              <a:rPr lang="en-US" dirty="0"/>
              <a:t>Detailed info in docs on </a:t>
            </a:r>
            <a:r>
              <a:rPr lang="en-US" sz="1200" dirty="0" err="1">
                <a:latin typeface="Monaco" pitchFamily="2" charset="0"/>
              </a:rPr>
              <a:t>mirrors.yaml</a:t>
            </a:r>
            <a:endParaRPr lang="en-US" sz="1200" dirty="0">
              <a:latin typeface="Monaco" pitchFamily="2" charset="0"/>
            </a:endParaRPr>
          </a:p>
          <a:p>
            <a:pPr marL="57150" indent="0" defTabSz="914400">
              <a:buNone/>
            </a:pPr>
            <a:endParaRPr lang="en-US" dirty="0"/>
          </a:p>
          <a:p>
            <a:pPr defTabSz="914400"/>
            <a:endParaRPr lang="en-US" sz="1400" dirty="0">
              <a:latin typeface="Monaco" pitchFamily="2" charset="0"/>
            </a:endParaRPr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477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4631"/>
            <a:ext cx="8229600" cy="756578"/>
          </a:xfrm>
        </p:spPr>
        <p:txBody>
          <a:bodyPr/>
          <a:lstStyle/>
          <a:p>
            <a:r>
              <a:rPr lang="en-US" dirty="0"/>
              <a:t>How fetching works in </a:t>
            </a:r>
            <a:r>
              <a:rPr lang="en-US" dirty="0" err="1"/>
              <a:t>spack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45656" y="1842481"/>
            <a:ext cx="3284125" cy="2321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Concretize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45656" y="2196626"/>
            <a:ext cx="3313375" cy="2321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fetch source code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083207" y="4119808"/>
            <a:ext cx="3434576" cy="2321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build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647847" y="1525744"/>
            <a:ext cx="3279487" cy="2321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</a:rPr>
              <a:t>load </a:t>
            </a:r>
            <a:r>
              <a:rPr lang="en-US" sz="1200" dirty="0" err="1">
                <a:solidFill>
                  <a:schemeClr val="tx1"/>
                </a:solidFill>
                <a:latin typeface="Monaco" pitchFamily="2" charset="0"/>
              </a:rPr>
              <a:t>mpileaks</a:t>
            </a:r>
            <a:r>
              <a:rPr lang="en-US" sz="1200" dirty="0">
                <a:solidFill>
                  <a:schemeClr val="tx1"/>
                </a:solidFill>
                <a:latin typeface="Monaco" pitchFamily="2" charset="0"/>
              </a:rPr>
              <a:t>/</a:t>
            </a:r>
            <a:r>
              <a:rPr lang="en-US" sz="1200" dirty="0" err="1">
                <a:solidFill>
                  <a:schemeClr val="tx1"/>
                </a:solidFill>
                <a:latin typeface="Monaco" pitchFamily="2" charset="0"/>
              </a:rPr>
              <a:t>package.py</a:t>
            </a:r>
            <a:r>
              <a:rPr lang="en-US" sz="1400" dirty="0">
                <a:solidFill>
                  <a:schemeClr val="tx1"/>
                </a:solidFill>
              </a:rPr>
              <a:t> from repo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278927" y="2816143"/>
            <a:ext cx="2680104" cy="241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fetch from user mirrors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907220" y="2483420"/>
            <a:ext cx="3051812" cy="2541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from </a:t>
            </a:r>
            <a:r>
              <a:rPr lang="en-US" sz="1400" dirty="0" err="1">
                <a:solidFill>
                  <a:srgbClr val="000000"/>
                </a:solidFill>
              </a:rPr>
              <a:t>var</a:t>
            </a:r>
            <a:r>
              <a:rPr lang="en-US" sz="1400" dirty="0">
                <a:solidFill>
                  <a:srgbClr val="000000"/>
                </a:solidFill>
              </a:rPr>
              <a:t>/</a:t>
            </a:r>
            <a:r>
              <a:rPr lang="en-US" sz="1400" dirty="0" err="1">
                <a:solidFill>
                  <a:srgbClr val="000000"/>
                </a:solidFill>
              </a:rPr>
              <a:t>spack</a:t>
            </a:r>
            <a:r>
              <a:rPr lang="en-US" sz="1400" dirty="0">
                <a:solidFill>
                  <a:srgbClr val="000000"/>
                </a:solidFill>
              </a:rPr>
              <a:t>/cache (local mirror)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1583728" y="3135912"/>
            <a:ext cx="2375304" cy="2321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fetch from package URL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66A41B-74F6-3D42-9486-C8E5F268F842}"/>
              </a:ext>
            </a:extLst>
          </p:cNvPr>
          <p:cNvSpPr/>
          <p:nvPr/>
        </p:nvSpPr>
        <p:spPr bwMode="auto">
          <a:xfrm>
            <a:off x="5083207" y="4430592"/>
            <a:ext cx="3434576" cy="2321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install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A44F28-81A5-5B47-A93C-A5728BFCCE3A}"/>
              </a:ext>
            </a:extLst>
          </p:cNvPr>
          <p:cNvSpPr/>
          <p:nvPr/>
        </p:nvSpPr>
        <p:spPr bwMode="auto">
          <a:xfrm>
            <a:off x="5095946" y="1909833"/>
            <a:ext cx="3434576" cy="2321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install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057868-BAF0-8342-9871-F21C25C50528}"/>
              </a:ext>
            </a:extLst>
          </p:cNvPr>
          <p:cNvSpPr/>
          <p:nvPr/>
        </p:nvSpPr>
        <p:spPr bwMode="auto">
          <a:xfrm>
            <a:off x="5095946" y="2222380"/>
            <a:ext cx="3434576" cy="2321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relocate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11A787-8D13-9D42-90F8-FA9E217ACB5C}"/>
              </a:ext>
            </a:extLst>
          </p:cNvPr>
          <p:cNvSpPr/>
          <p:nvPr/>
        </p:nvSpPr>
        <p:spPr bwMode="auto">
          <a:xfrm>
            <a:off x="5083207" y="3809024"/>
            <a:ext cx="3434576" cy="2321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configure</a:t>
            </a: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F5B9C2EB-EBED-F84D-A3BF-F508A09B85FE}"/>
              </a:ext>
            </a:extLst>
          </p:cNvPr>
          <p:cNvSpPr/>
          <p:nvPr/>
        </p:nvSpPr>
        <p:spPr bwMode="auto">
          <a:xfrm>
            <a:off x="985025" y="3708505"/>
            <a:ext cx="2252546" cy="743570"/>
          </a:xfrm>
          <a:prstGeom prst="diamond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Binary available?</a:t>
            </a:r>
          </a:p>
        </p:txBody>
      </p: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EF93F884-5158-8941-977E-6D058317D5AD}"/>
              </a:ext>
            </a:extLst>
          </p:cNvPr>
          <p:cNvCxnSpPr>
            <a:cxnSpLocks/>
            <a:stCxn id="23" idx="1"/>
            <a:endCxn id="11" idx="1"/>
          </p:cNvCxnSpPr>
          <p:nvPr/>
        </p:nvCxnSpPr>
        <p:spPr>
          <a:xfrm rot="10800000" flipH="1" flipV="1">
            <a:off x="907219" y="2610472"/>
            <a:ext cx="77805" cy="1469817"/>
          </a:xfrm>
          <a:prstGeom prst="bentConnector3">
            <a:avLst>
              <a:gd name="adj1" fmla="val -389361"/>
            </a:avLst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F220328E-EEA8-734C-AE53-A9AC37C9E2C7}"/>
              </a:ext>
            </a:extLst>
          </p:cNvPr>
          <p:cNvCxnSpPr>
            <a:cxnSpLocks/>
            <a:stCxn id="22" idx="1"/>
            <a:endCxn id="11" idx="1"/>
          </p:cNvCxnSpPr>
          <p:nvPr/>
        </p:nvCxnSpPr>
        <p:spPr>
          <a:xfrm rot="10800000" flipV="1">
            <a:off x="985025" y="2936718"/>
            <a:ext cx="293902" cy="1143571"/>
          </a:xfrm>
          <a:prstGeom prst="bentConnector3">
            <a:avLst>
              <a:gd name="adj1" fmla="val 203076"/>
            </a:avLst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0183472B-2C72-584E-BDEE-458ADC30C287}"/>
              </a:ext>
            </a:extLst>
          </p:cNvPr>
          <p:cNvCxnSpPr>
            <a:cxnSpLocks/>
            <a:stCxn id="24" idx="1"/>
            <a:endCxn id="11" idx="1"/>
          </p:cNvCxnSpPr>
          <p:nvPr/>
        </p:nvCxnSpPr>
        <p:spPr>
          <a:xfrm rot="10800000" flipV="1">
            <a:off x="985026" y="3251994"/>
            <a:ext cx="598703" cy="828295"/>
          </a:xfrm>
          <a:prstGeom prst="bentConnector3">
            <a:avLst>
              <a:gd name="adj1" fmla="val 138183"/>
            </a:avLst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189F2DF9-8F77-EB49-973C-0533B18F4D62}"/>
              </a:ext>
            </a:extLst>
          </p:cNvPr>
          <p:cNvCxnSpPr>
            <a:cxnSpLocks/>
            <a:stCxn id="11" idx="3"/>
            <a:endCxn id="72" idx="0"/>
          </p:cNvCxnSpPr>
          <p:nvPr/>
        </p:nvCxnSpPr>
        <p:spPr>
          <a:xfrm flipV="1">
            <a:off x="3237571" y="1619000"/>
            <a:ext cx="3575663" cy="2461290"/>
          </a:xfrm>
          <a:prstGeom prst="bentConnector4">
            <a:avLst>
              <a:gd name="adj1" fmla="val 25986"/>
              <a:gd name="adj2" fmla="val 109288"/>
            </a:avLst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4D059F80-C95C-5D46-80EF-603836D6E7E2}"/>
              </a:ext>
            </a:extLst>
          </p:cNvPr>
          <p:cNvCxnSpPr>
            <a:cxnSpLocks/>
            <a:stCxn id="11" idx="2"/>
            <a:endCxn id="78" idx="0"/>
          </p:cNvCxnSpPr>
          <p:nvPr/>
        </p:nvCxnSpPr>
        <p:spPr>
          <a:xfrm rot="5400000" flipH="1" flipV="1">
            <a:off x="3859371" y="1508854"/>
            <a:ext cx="1195147" cy="4691295"/>
          </a:xfrm>
          <a:prstGeom prst="bentConnector5">
            <a:avLst>
              <a:gd name="adj1" fmla="val -19127"/>
              <a:gd name="adj2" fmla="val 50990"/>
              <a:gd name="adj3" fmla="val 119127"/>
            </a:avLst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78F5FD57-F8A8-A84B-BF1F-CD8DF1FA4CE9}"/>
              </a:ext>
            </a:extLst>
          </p:cNvPr>
          <p:cNvSpPr txBox="1"/>
          <p:nvPr/>
        </p:nvSpPr>
        <p:spPr>
          <a:xfrm>
            <a:off x="3137303" y="3708504"/>
            <a:ext cx="477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Yes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82BFC48-6711-F140-A40D-17BA7DE2F809}"/>
              </a:ext>
            </a:extLst>
          </p:cNvPr>
          <p:cNvSpPr txBox="1"/>
          <p:nvPr/>
        </p:nvSpPr>
        <p:spPr>
          <a:xfrm>
            <a:off x="2594610" y="4385011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534A837-0796-C74C-8A03-7F14D57AD25D}"/>
              </a:ext>
            </a:extLst>
          </p:cNvPr>
          <p:cNvSpPr txBox="1"/>
          <p:nvPr/>
        </p:nvSpPr>
        <p:spPr>
          <a:xfrm>
            <a:off x="6002039" y="1060218"/>
            <a:ext cx="1736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Install from binary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29C5A69-1D56-004C-9E42-42FAAF747F72}"/>
              </a:ext>
            </a:extLst>
          </p:cNvPr>
          <p:cNvSpPr txBox="1"/>
          <p:nvPr/>
        </p:nvSpPr>
        <p:spPr>
          <a:xfrm>
            <a:off x="6024395" y="2738281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Build from source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9AE25CF-7D22-4143-A8E7-BB88E28C9E0B}"/>
              </a:ext>
            </a:extLst>
          </p:cNvPr>
          <p:cNvSpPr/>
          <p:nvPr/>
        </p:nvSpPr>
        <p:spPr bwMode="auto">
          <a:xfrm>
            <a:off x="5095946" y="1619000"/>
            <a:ext cx="3434576" cy="2321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verify signature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A108B02-62CE-894B-8329-21D37D602A6D}"/>
              </a:ext>
            </a:extLst>
          </p:cNvPr>
          <p:cNvSpPr/>
          <p:nvPr/>
        </p:nvSpPr>
        <p:spPr bwMode="auto">
          <a:xfrm>
            <a:off x="5085305" y="3256928"/>
            <a:ext cx="3434576" cy="2321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verify checksum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C4CF245-0396-F64C-BBE2-EDE5FC93003F}"/>
              </a:ext>
            </a:extLst>
          </p:cNvPr>
          <p:cNvSpPr txBox="1"/>
          <p:nvPr/>
        </p:nvSpPr>
        <p:spPr>
          <a:xfrm>
            <a:off x="6611982" y="341993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...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CBED157-79F6-514B-8AE8-0EDCD6E6FD11}"/>
              </a:ext>
            </a:extLst>
          </p:cNvPr>
          <p:cNvSpPr/>
          <p:nvPr/>
        </p:nvSpPr>
        <p:spPr>
          <a:xfrm>
            <a:off x="38294" y="1044932"/>
            <a:ext cx="20730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 err="1">
                <a:solidFill>
                  <a:srgbClr val="000000"/>
                </a:solidFill>
              </a:rPr>
              <a:t>spack</a:t>
            </a:r>
            <a:r>
              <a:rPr lang="en-US" sz="1400" b="1" dirty="0">
                <a:solidFill>
                  <a:srgbClr val="000000"/>
                </a:solidFill>
              </a:rPr>
              <a:t> install </a:t>
            </a:r>
            <a:r>
              <a:rPr lang="en-US" sz="1400" b="1" dirty="0" err="1">
                <a:solidFill>
                  <a:srgbClr val="000000"/>
                </a:solidFill>
              </a:rPr>
              <a:t>mpileaks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cxnSp>
        <p:nvCxnSpPr>
          <p:cNvPr id="84" name="Elbow Connector 83">
            <a:extLst>
              <a:ext uri="{FF2B5EF4-FFF2-40B4-BE49-F238E27FC236}">
                <a16:creationId xmlns:a16="http://schemas.microsoft.com/office/drawing/2014/main" id="{DD5D58BA-3134-F148-9947-C34C27572BB8}"/>
              </a:ext>
            </a:extLst>
          </p:cNvPr>
          <p:cNvCxnSpPr>
            <a:cxnSpLocks/>
            <a:stCxn id="83" idx="3"/>
          </p:cNvCxnSpPr>
          <p:nvPr/>
        </p:nvCxnSpPr>
        <p:spPr>
          <a:xfrm>
            <a:off x="2111297" y="1198821"/>
            <a:ext cx="67699" cy="288332"/>
          </a:xfrm>
          <a:prstGeom prst="bentConnector2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746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49346-CBEF-9545-A69C-967EB7542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a </a:t>
            </a:r>
            <a:r>
              <a:rPr lang="en-US" dirty="0" err="1"/>
              <a:t>Spack</a:t>
            </a:r>
            <a:r>
              <a:rPr lang="en-US" dirty="0"/>
              <a:t> binary package?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4E229-497A-3742-AA71-35300FBC5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044" y="2217906"/>
            <a:ext cx="8229600" cy="2473040"/>
          </a:xfrm>
        </p:spPr>
        <p:txBody>
          <a:bodyPr>
            <a:normAutofit/>
          </a:bodyPr>
          <a:lstStyle/>
          <a:p>
            <a:r>
              <a:rPr lang="en-US" dirty="0"/>
              <a:t>The binary is just a </a:t>
            </a:r>
            <a:r>
              <a:rPr lang="en-US" dirty="0" err="1"/>
              <a:t>tarball</a:t>
            </a:r>
            <a:endParaRPr lang="en-US" dirty="0"/>
          </a:p>
          <a:p>
            <a:r>
              <a:rPr lang="en-US" dirty="0"/>
              <a:t>Contains: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Another </a:t>
            </a:r>
            <a:r>
              <a:rPr lang="en-US" dirty="0" err="1"/>
              <a:t>tarball</a:t>
            </a:r>
            <a:r>
              <a:rPr lang="en-US" dirty="0"/>
              <a:t> of the installed prefix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dirty="0" err="1"/>
              <a:t>spec.yaml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describes the build (</a:t>
            </a:r>
            <a:r>
              <a:rPr lang="en-US" dirty="0" err="1"/>
              <a:t>Spack</a:t>
            </a:r>
            <a:r>
              <a:rPr lang="en-US" dirty="0"/>
              <a:t> metadata)</a:t>
            </a:r>
          </a:p>
          <a:p>
            <a:pPr lvl="2"/>
            <a:r>
              <a:rPr lang="en-US" dirty="0"/>
              <a:t>Contains a special entry with the checksum of the source </a:t>
            </a:r>
            <a:r>
              <a:rPr lang="en-US" dirty="0" err="1"/>
              <a:t>tarball</a:t>
            </a:r>
            <a:r>
              <a:rPr lang="en-US" dirty="0"/>
              <a:t> (maps </a:t>
            </a:r>
            <a:r>
              <a:rPr lang="en-US" dirty="0" err="1"/>
              <a:t>spack</a:t>
            </a:r>
            <a:r>
              <a:rPr lang="en-US" dirty="0"/>
              <a:t> hash to SHA256)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A signature</a:t>
            </a:r>
          </a:p>
          <a:p>
            <a:pPr lvl="2"/>
            <a:r>
              <a:rPr lang="en-US" dirty="0"/>
              <a:t>tells us we can trust the </a:t>
            </a:r>
            <a:r>
              <a:rPr lang="en-US" dirty="0" err="1"/>
              <a:t>spec.yaml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4192A1-FC92-F541-A812-5F76238F057A}"/>
              </a:ext>
            </a:extLst>
          </p:cNvPr>
          <p:cNvSpPr txBox="1"/>
          <p:nvPr/>
        </p:nvSpPr>
        <p:spPr>
          <a:xfrm>
            <a:off x="81776" y="1027552"/>
            <a:ext cx="8831765" cy="95410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274320" tIns="91440" rIns="274320" bIns="91440" rtlCol="0">
            <a:spAutoFit/>
          </a:bodyPr>
          <a:lstStyle/>
          <a:p>
            <a:r>
              <a:rPr lang="en-US" sz="1000" dirty="0">
                <a:latin typeface="Monaco" pitchFamily="2" charset="0"/>
              </a:rPr>
              <a:t>$ tar </a:t>
            </a:r>
            <a:r>
              <a:rPr lang="en-US" sz="1000" dirty="0" err="1">
                <a:latin typeface="Monaco" pitchFamily="2" charset="0"/>
              </a:rPr>
              <a:t>tzf</a:t>
            </a:r>
            <a:r>
              <a:rPr lang="en-US" sz="1000" dirty="0">
                <a:latin typeface="Monaco" pitchFamily="2" charset="0"/>
              </a:rPr>
              <a:t> darwin-elcapitan-x86_64-clang-8.0.0-apple-m4-1.4.18-eqbzieloqiwxfe4drksmekvfqia7mqbu.spack </a:t>
            </a:r>
          </a:p>
          <a:p>
            <a:endParaRPr lang="en-US" sz="1000" dirty="0">
              <a:latin typeface="Monaco" pitchFamily="2" charset="0"/>
            </a:endParaRPr>
          </a:p>
          <a:p>
            <a:r>
              <a:rPr lang="en-US" sz="1000" dirty="0">
                <a:latin typeface="Monaco" pitchFamily="2" charset="0"/>
              </a:rPr>
              <a:t>darwin-elcapitan-x86_64-clang-8.0.0-apple-m4-1.4.18-eqbzieloqiwxfe4drksmekvfqia7mqbu.tar.gz</a:t>
            </a:r>
          </a:p>
          <a:p>
            <a:r>
              <a:rPr lang="en-US" sz="1000" dirty="0">
                <a:latin typeface="Monaco" pitchFamily="2" charset="0"/>
              </a:rPr>
              <a:t>darwin-elcapitan-x86_64-clang-8.0.0-apple-m4-1.4.18-eqbzieloqiwxfe4drksmekvfqia7mqbu.spec.yaml</a:t>
            </a:r>
          </a:p>
          <a:p>
            <a:r>
              <a:rPr lang="en-US" sz="1000" dirty="0">
                <a:latin typeface="Monaco" pitchFamily="2" charset="0"/>
              </a:rPr>
              <a:t>darwin-elcapitan-x86_64-clang-8.0.0-apple-m4-1.4.18-eqbzieloqiwxfe4drksmekvfqia7mqbu.spec.yaml.asc</a:t>
            </a:r>
          </a:p>
        </p:txBody>
      </p:sp>
    </p:spTree>
    <p:extLst>
      <p:ext uri="{BB962C8B-B14F-4D97-AF65-F5344CB8AC3E}">
        <p14:creationId xmlns:p14="http://schemas.microsoft.com/office/powerpoint/2010/main" val="3366527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084B-DCD1-3B4C-ADB9-D4B605DDC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checksum source but sign binaries?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973DD-7400-1040-BD50-F8D7ED2F4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Other systems provide checksums for sources and binaries in their package files</a:t>
            </a:r>
          </a:p>
          <a:p>
            <a:pPr lvl="1"/>
            <a:r>
              <a:rPr lang="en-US" dirty="0"/>
              <a:t>e.g., homebrew “bottles”</a:t>
            </a:r>
          </a:p>
          <a:p>
            <a:r>
              <a:rPr lang="en-US" dirty="0"/>
              <a:t>In </a:t>
            </a:r>
            <a:r>
              <a:rPr lang="en-US" dirty="0" err="1"/>
              <a:t>Spack</a:t>
            </a:r>
            <a:r>
              <a:rPr lang="en-US" dirty="0"/>
              <a:t>, the number of binaries associated with a source </a:t>
            </a:r>
            <a:r>
              <a:rPr lang="en-US" dirty="0" err="1"/>
              <a:t>tarball</a:t>
            </a:r>
            <a:r>
              <a:rPr lang="en-US" dirty="0"/>
              <a:t> can be very large!</a:t>
            </a:r>
          </a:p>
          <a:p>
            <a:pPr lvl="1"/>
            <a:r>
              <a:rPr lang="en-US" dirty="0"/>
              <a:t>We could have thousands of binaries for the same source:</a:t>
            </a:r>
          </a:p>
          <a:p>
            <a:pPr lvl="2"/>
            <a:r>
              <a:rPr lang="en-US" dirty="0"/>
              <a:t>Different flags, different build options etc.</a:t>
            </a:r>
          </a:p>
          <a:p>
            <a:pPr lvl="1"/>
            <a:r>
              <a:rPr lang="en-US" dirty="0"/>
              <a:t>Each of these would have a different </a:t>
            </a:r>
            <a:r>
              <a:rPr lang="en-US" dirty="0" err="1"/>
              <a:t>Spack</a:t>
            </a:r>
            <a:r>
              <a:rPr lang="en-US" dirty="0"/>
              <a:t> </a:t>
            </a:r>
          </a:p>
          <a:p>
            <a:r>
              <a:rPr lang="en-US" dirty="0"/>
              <a:t>Putting checksums for all of these in the package files:</a:t>
            </a:r>
          </a:p>
          <a:p>
            <a:pPr lvl="1"/>
            <a:r>
              <a:rPr lang="en-US" dirty="0"/>
              <a:t>Would add a lot of extra bytes to a package repository</a:t>
            </a:r>
          </a:p>
          <a:p>
            <a:pPr lvl="1"/>
            <a:r>
              <a:rPr lang="en-US" dirty="0"/>
              <a:t>Is unmaintainable</a:t>
            </a:r>
          </a:p>
          <a:p>
            <a:pPr lvl="1"/>
            <a:r>
              <a:rPr lang="en-US" dirty="0"/>
              <a:t>Means that we have to update </a:t>
            </a:r>
            <a:r>
              <a:rPr lang="en-US" dirty="0" err="1"/>
              <a:t>package.py</a:t>
            </a:r>
            <a:r>
              <a:rPr lang="en-US" dirty="0"/>
              <a:t> files whenever we update a mirror</a:t>
            </a:r>
          </a:p>
          <a:p>
            <a:r>
              <a:rPr lang="en-US" dirty="0"/>
              <a:t>With signing, the client can trust one or several keys and verify a large number of packages with a small number of public keys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138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58521-CB65-944B-99C1-A6713D4C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relocation?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4410E-572C-8049-9102-70260FF2A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1143"/>
            <a:ext cx="3803515" cy="368541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When </a:t>
            </a:r>
            <a:r>
              <a:rPr lang="en-US" dirty="0" err="1"/>
              <a:t>Spack</a:t>
            </a:r>
            <a:r>
              <a:rPr lang="en-US" dirty="0"/>
              <a:t> creates a binary package, it traverses the installation directory and examines the files</a:t>
            </a:r>
          </a:p>
          <a:p>
            <a:pPr lvl="1"/>
            <a:r>
              <a:rPr lang="en-US" dirty="0"/>
              <a:t>Uses the file command</a:t>
            </a:r>
          </a:p>
          <a:p>
            <a:r>
              <a:rPr lang="en-US" dirty="0"/>
              <a:t>It records the files that need to be relocated after installation:</a:t>
            </a:r>
          </a:p>
          <a:p>
            <a:pPr lvl="1"/>
            <a:r>
              <a:rPr lang="en-US" dirty="0"/>
              <a:t>Libraries with RPATHs</a:t>
            </a:r>
          </a:p>
          <a:p>
            <a:pPr lvl="1"/>
            <a:r>
              <a:rPr lang="en-US" dirty="0"/>
              <a:t>Shell scripts with #! Lines</a:t>
            </a:r>
          </a:p>
          <a:p>
            <a:r>
              <a:rPr lang="en-US" dirty="0"/>
              <a:t>After installation, </a:t>
            </a:r>
            <a:r>
              <a:rPr lang="en-US" dirty="0" err="1"/>
              <a:t>Spack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rewrites RPATHs with </a:t>
            </a:r>
            <a:r>
              <a:rPr lang="en-US" dirty="0" err="1"/>
              <a:t>patchelf</a:t>
            </a:r>
            <a:r>
              <a:rPr lang="en-US" dirty="0"/>
              <a:t> (Linux) or </a:t>
            </a:r>
            <a:r>
              <a:rPr lang="en-US" dirty="0" err="1"/>
              <a:t>install_name_tool</a:t>
            </a:r>
            <a:r>
              <a:rPr lang="en-US" dirty="0"/>
              <a:t> (</a:t>
            </a:r>
            <a:r>
              <a:rPr lang="en-US" dirty="0" err="1"/>
              <a:t>macOS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Rewrites #! lines to point to the </a:t>
            </a:r>
            <a:r>
              <a:rPr lang="en-US" dirty="0" err="1"/>
              <a:t>Spack</a:t>
            </a:r>
            <a:r>
              <a:rPr lang="en-US" dirty="0"/>
              <a:t> installation on the installing machine</a:t>
            </a:r>
          </a:p>
          <a:p>
            <a:r>
              <a:rPr lang="en-US" dirty="0"/>
              <a:t>Install is faster b/c we record the needed relocations at package creation time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9960CC-E039-7E48-9085-32B8F1611D9E}"/>
              </a:ext>
            </a:extLst>
          </p:cNvPr>
          <p:cNvSpPr txBox="1"/>
          <p:nvPr/>
        </p:nvSpPr>
        <p:spPr>
          <a:xfrm>
            <a:off x="4578360" y="1395100"/>
            <a:ext cx="4426085" cy="147732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274320" tIns="91440" rIns="274320" bIns="91440" rtlCol="0">
            <a:spAutoFit/>
          </a:bodyPr>
          <a:lstStyle/>
          <a:p>
            <a:r>
              <a:rPr lang="en-US" sz="1050" b="1" dirty="0" err="1">
                <a:latin typeface="Menlo Regular"/>
                <a:cs typeface="Menlo Regular"/>
              </a:rPr>
              <a:t>spack</a:t>
            </a:r>
            <a:r>
              <a:rPr lang="en-US" sz="1050" b="1" dirty="0">
                <a:latin typeface="Menlo Regular"/>
                <a:cs typeface="Menlo Regular"/>
              </a:rPr>
              <a:t>/opt/</a:t>
            </a:r>
          </a:p>
          <a:p>
            <a:r>
              <a:rPr lang="en-US" sz="1050" b="1" dirty="0">
                <a:latin typeface="Menlo Regular"/>
                <a:cs typeface="Menlo Regular"/>
              </a:rPr>
              <a:t>    linux-rhel7-x86_64/</a:t>
            </a:r>
          </a:p>
          <a:p>
            <a:r>
              <a:rPr lang="en-US" sz="1050" b="1" dirty="0">
                <a:latin typeface="Menlo Regular"/>
                <a:cs typeface="Menlo Regular"/>
              </a:rPr>
              <a:t>        gcc-4.7.2/</a:t>
            </a:r>
          </a:p>
          <a:p>
            <a:r>
              <a:rPr lang="en-US" sz="1050" b="1" dirty="0">
                <a:latin typeface="Menlo Regular"/>
                <a:cs typeface="Menlo Regular"/>
              </a:rPr>
              <a:t>            mpileaks-1.1-</a:t>
            </a:r>
            <a:r>
              <a:rPr lang="en-US" sz="1050" b="1" dirty="0">
                <a:solidFill>
                  <a:schemeClr val="accent2"/>
                </a:solidFill>
                <a:latin typeface="Menlo Regular"/>
                <a:cs typeface="Menlo Regular"/>
              </a:rPr>
              <a:t>0f54bf34cadk</a:t>
            </a:r>
            <a:r>
              <a:rPr lang="en-US" sz="1050" b="1" dirty="0">
                <a:latin typeface="Menlo Regular"/>
                <a:cs typeface="Menlo Regular"/>
              </a:rPr>
              <a:t>/</a:t>
            </a:r>
          </a:p>
          <a:p>
            <a:r>
              <a:rPr lang="en-US" sz="1050" b="1" dirty="0">
                <a:latin typeface="Menlo Regular"/>
                <a:cs typeface="Menlo Regular"/>
              </a:rPr>
              <a:t>        		bin/</a:t>
            </a:r>
          </a:p>
          <a:p>
            <a:r>
              <a:rPr lang="en-US" sz="1050" b="1" dirty="0">
                <a:latin typeface="Menlo Regular"/>
                <a:cs typeface="Menlo Regular"/>
              </a:rPr>
              <a:t>				</a:t>
            </a:r>
            <a:r>
              <a:rPr lang="en-US" sz="1050" b="1" dirty="0" err="1">
                <a:latin typeface="Menlo Regular"/>
                <a:cs typeface="Menlo Regular"/>
              </a:rPr>
              <a:t>mpileaks</a:t>
            </a:r>
            <a:r>
              <a:rPr lang="en-US" sz="1050" b="1" dirty="0">
                <a:latin typeface="Menlo Regular"/>
                <a:cs typeface="Menlo Regular"/>
              </a:rPr>
              <a:t>-run</a:t>
            </a:r>
          </a:p>
          <a:p>
            <a:r>
              <a:rPr lang="en-US" sz="1050" b="1" dirty="0">
                <a:latin typeface="Menlo Regular"/>
                <a:cs typeface="Menlo Regular"/>
              </a:rPr>
              <a:t>			lib/</a:t>
            </a:r>
          </a:p>
          <a:p>
            <a:r>
              <a:rPr lang="en-US" sz="1050" b="1" dirty="0">
                <a:latin typeface="Menlo Regular"/>
                <a:cs typeface="Menlo Regular"/>
              </a:rPr>
              <a:t>				</a:t>
            </a:r>
            <a:r>
              <a:rPr lang="en-US" sz="1050" b="1" dirty="0" err="1">
                <a:latin typeface="Menlo Regular"/>
                <a:cs typeface="Menlo Regular"/>
              </a:rPr>
              <a:t>libmpileaks.so</a:t>
            </a:r>
            <a:endParaRPr lang="en-US" sz="1050" b="1" dirty="0">
              <a:latin typeface="Menlo Regular"/>
              <a:cs typeface="Menlo Regula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77E92D-3625-1942-A86B-A0CAA9E02470}"/>
              </a:ext>
            </a:extLst>
          </p:cNvPr>
          <p:cNvSpPr txBox="1"/>
          <p:nvPr/>
        </p:nvSpPr>
        <p:spPr>
          <a:xfrm>
            <a:off x="4436462" y="1016896"/>
            <a:ext cx="1769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/>
                <a:cs typeface="Calibri"/>
              </a:rPr>
              <a:t>Installation Layout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195414-DDA9-7243-930C-55F27BA3C490}"/>
              </a:ext>
            </a:extLst>
          </p:cNvPr>
          <p:cNvSpPr txBox="1">
            <a:spLocks/>
          </p:cNvSpPr>
          <p:nvPr/>
        </p:nvSpPr>
        <p:spPr>
          <a:xfrm>
            <a:off x="4260715" y="3034089"/>
            <a:ext cx="4746972" cy="1722535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285750" indent="-22860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charset="2"/>
              <a:buChar char="§"/>
              <a:tabLst/>
              <a:defRPr kumimoji="0" sz="18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28650" indent="-2857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Calibri" panose="020F0502020204030204" pitchFamily="34" charset="0"/>
              <a:buChar char="—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01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defRPr kumimoji="0"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Grande"/>
              <a:buChar char="–"/>
              <a:defRPr kumimoji="0"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573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  <a:tabLst>
                <a:tab pos="1200150" algn="l"/>
              </a:tabLst>
              <a:defRPr kumimoji="0" lang="en-US" sz="120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We try to make root-relative RPATHs when possible, but don’t always get everything.</a:t>
            </a:r>
          </a:p>
          <a:p>
            <a:pPr defTabSz="914400"/>
            <a:r>
              <a:rPr lang="en-US" sz="1600" dirty="0"/>
              <a:t>We also rewrite RPATHs to directories </a:t>
            </a:r>
            <a:r>
              <a:rPr lang="en-US" sz="1600" i="1" dirty="0"/>
              <a:t>within</a:t>
            </a:r>
            <a:r>
              <a:rPr lang="en-US" sz="1600" dirty="0"/>
              <a:t> the </a:t>
            </a:r>
            <a:r>
              <a:rPr lang="en-US" sz="1600" dirty="0" err="1"/>
              <a:t>spack</a:t>
            </a:r>
            <a:r>
              <a:rPr lang="en-US" sz="1600" dirty="0"/>
              <a:t> root fi the install machine uses a different layout.</a:t>
            </a:r>
          </a:p>
          <a:p>
            <a:pPr defTabSz="914400"/>
            <a:r>
              <a:rPr lang="en-US" sz="1600" dirty="0"/>
              <a:t>We are not currently relocating compiler runtime paths</a:t>
            </a:r>
          </a:p>
          <a:p>
            <a:pPr lvl="1" defTabSz="914400"/>
            <a:r>
              <a:rPr lang="en-US" sz="1400" dirty="0"/>
              <a:t>We should.  This is work in progress</a:t>
            </a:r>
          </a:p>
        </p:txBody>
      </p:sp>
    </p:spTree>
    <p:extLst>
      <p:ext uri="{BB962C8B-B14F-4D97-AF65-F5344CB8AC3E}">
        <p14:creationId xmlns:p14="http://schemas.microsoft.com/office/powerpoint/2010/main" val="673315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22CBB-E7BA-AA44-9CDE-731C1822C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decide which binaries to fetch?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41AFF-A204-AF4C-B57D-D9F72D02F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952" y="1235413"/>
            <a:ext cx="3392480" cy="35258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currently only fetch binaries if they satisfy the exact hash result of concretization</a:t>
            </a:r>
          </a:p>
          <a:p>
            <a:r>
              <a:rPr lang="en-US" dirty="0"/>
              <a:t>This doesn’t leave a lot of room for change in the system</a:t>
            </a:r>
          </a:p>
          <a:p>
            <a:pPr lvl="1"/>
            <a:r>
              <a:rPr lang="en-US" dirty="0"/>
              <a:t>Small changes in </a:t>
            </a:r>
            <a:r>
              <a:rPr lang="en-US" dirty="0" err="1"/>
              <a:t>Spack</a:t>
            </a:r>
            <a:r>
              <a:rPr lang="en-US" dirty="0"/>
              <a:t> mean having to build from source again</a:t>
            </a:r>
          </a:p>
          <a:p>
            <a:pPr lvl="1"/>
            <a:r>
              <a:rPr lang="en-US" dirty="0"/>
              <a:t>Works best on a stable release</a:t>
            </a:r>
          </a:p>
          <a:p>
            <a:r>
              <a:rPr lang="en-US" dirty="0"/>
              <a:t>We are working on a new </a:t>
            </a:r>
            <a:r>
              <a:rPr lang="en-US" dirty="0" err="1"/>
              <a:t>concretizer</a:t>
            </a:r>
            <a:r>
              <a:rPr lang="en-US" dirty="0"/>
              <a:t> that will consider available binary specs</a:t>
            </a:r>
          </a:p>
          <a:p>
            <a:pPr lvl="1"/>
            <a:r>
              <a:rPr lang="en-US" dirty="0"/>
              <a:t>Doing this better requires a backtracking SAT solve</a:t>
            </a:r>
          </a:p>
          <a:p>
            <a:endParaRPr lang="en-US" dirty="0"/>
          </a:p>
        </p:txBody>
      </p:sp>
      <p:pic>
        <p:nvPicPr>
          <p:cNvPr id="6" name="Picture 5" descr="concrete.pdf">
            <a:extLst>
              <a:ext uri="{FF2B5EF4-FFF2-40B4-BE49-F238E27FC236}">
                <a16:creationId xmlns:a16="http://schemas.microsoft.com/office/drawing/2014/main" id="{FCF20A38-6A3E-FF42-87D1-19C0F30E8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421" y="1317474"/>
            <a:ext cx="972605" cy="1299308"/>
          </a:xfrm>
          <a:prstGeom prst="rect">
            <a:avLst/>
          </a:prstGeom>
        </p:spPr>
      </p:pic>
      <p:pic>
        <p:nvPicPr>
          <p:cNvPr id="9" name="Picture 8" descr="abstract.pdf">
            <a:extLst>
              <a:ext uri="{FF2B5EF4-FFF2-40B4-BE49-F238E27FC236}">
                <a16:creationId xmlns:a16="http://schemas.microsoft.com/office/drawing/2014/main" id="{E565AB28-D014-0445-A10E-80765E3F0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97" y="1335101"/>
            <a:ext cx="659219" cy="1299308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F883BA6B-5625-0848-AE77-F21DB7297745}"/>
              </a:ext>
            </a:extLst>
          </p:cNvPr>
          <p:cNvSpPr/>
          <p:nvPr/>
        </p:nvSpPr>
        <p:spPr bwMode="auto">
          <a:xfrm>
            <a:off x="890933" y="1700469"/>
            <a:ext cx="1074053" cy="568572"/>
          </a:xfrm>
          <a:prstGeom prst="rightArrow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</a:rPr>
              <a:t>Concretize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B8C911-6D68-1446-AD40-3F6CB8486272}"/>
              </a:ext>
            </a:extLst>
          </p:cNvPr>
          <p:cNvSpPr txBox="1"/>
          <p:nvPr/>
        </p:nvSpPr>
        <p:spPr>
          <a:xfrm>
            <a:off x="72836" y="94814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Current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937685-DB3A-394F-9425-81A01C84287D}"/>
              </a:ext>
            </a:extLst>
          </p:cNvPr>
          <p:cNvSpPr txBox="1"/>
          <p:nvPr/>
        </p:nvSpPr>
        <p:spPr>
          <a:xfrm>
            <a:off x="72836" y="2759044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 progress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D9DD90D8-41EE-8147-A5E0-890C629181A3}"/>
              </a:ext>
            </a:extLst>
          </p:cNvPr>
          <p:cNvSpPr/>
          <p:nvPr/>
        </p:nvSpPr>
        <p:spPr bwMode="auto">
          <a:xfrm>
            <a:off x="3079871" y="1700469"/>
            <a:ext cx="539032" cy="568572"/>
          </a:xfrm>
          <a:prstGeom prst="rightArrow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8E8105-0CED-FA44-8146-754F90DE5114}"/>
              </a:ext>
            </a:extLst>
          </p:cNvPr>
          <p:cNvSpPr txBox="1"/>
          <p:nvPr/>
        </p:nvSpPr>
        <p:spPr>
          <a:xfrm>
            <a:off x="3678748" y="1705518"/>
            <a:ext cx="1828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Fetch exact hashes, if available </a:t>
            </a:r>
          </a:p>
        </p:txBody>
      </p:sp>
      <p:pic>
        <p:nvPicPr>
          <p:cNvPr id="15" name="Picture 14" descr="concrete.pdf">
            <a:extLst>
              <a:ext uri="{FF2B5EF4-FFF2-40B4-BE49-F238E27FC236}">
                <a16:creationId xmlns:a16="http://schemas.microsoft.com/office/drawing/2014/main" id="{9C4B3B27-FDD8-204A-9032-4FFE0A677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6631" y="3155998"/>
            <a:ext cx="972605" cy="1299308"/>
          </a:xfrm>
          <a:prstGeom prst="rect">
            <a:avLst/>
          </a:prstGeom>
        </p:spPr>
      </p:pic>
      <p:pic>
        <p:nvPicPr>
          <p:cNvPr id="16" name="Picture 15" descr="abstract.pdf">
            <a:extLst>
              <a:ext uri="{FF2B5EF4-FFF2-40B4-BE49-F238E27FC236}">
                <a16:creationId xmlns:a16="http://schemas.microsoft.com/office/drawing/2014/main" id="{62EA1051-1421-5948-969D-E0B059C00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042" y="3288265"/>
            <a:ext cx="659219" cy="1299308"/>
          </a:xfrm>
          <a:prstGeom prst="rect">
            <a:avLst/>
          </a:prstGeom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B4836FD0-31E4-834E-9891-825BE6C49DB0}"/>
              </a:ext>
            </a:extLst>
          </p:cNvPr>
          <p:cNvSpPr/>
          <p:nvPr/>
        </p:nvSpPr>
        <p:spPr bwMode="auto">
          <a:xfrm>
            <a:off x="3276436" y="3510122"/>
            <a:ext cx="1074053" cy="568572"/>
          </a:xfrm>
          <a:prstGeom prst="rightArrow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</a:rPr>
              <a:t>Concretize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761982-389A-6D4A-8286-F944723CC475}"/>
              </a:ext>
            </a:extLst>
          </p:cNvPr>
          <p:cNvSpPr txBox="1"/>
          <p:nvPr/>
        </p:nvSpPr>
        <p:spPr>
          <a:xfrm>
            <a:off x="2684834" y="4121354"/>
            <a:ext cx="2144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Prefer available binaries in concretization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922BC741-21FA-524E-9A31-F50011CF4D41}"/>
              </a:ext>
            </a:extLst>
          </p:cNvPr>
          <p:cNvSpPr/>
          <p:nvPr/>
        </p:nvSpPr>
        <p:spPr bwMode="auto">
          <a:xfrm>
            <a:off x="975224" y="3510122"/>
            <a:ext cx="539032" cy="568572"/>
          </a:xfrm>
          <a:prstGeom prst="rightArrow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CE624C-1761-4D48-A6BB-8F5A9C6CFDC4}"/>
              </a:ext>
            </a:extLst>
          </p:cNvPr>
          <p:cNvSpPr txBox="1"/>
          <p:nvPr/>
        </p:nvSpPr>
        <p:spPr>
          <a:xfrm>
            <a:off x="1509480" y="3544042"/>
            <a:ext cx="1828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Download available specs from mirror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AE62218-A911-D247-BC7D-55E88CAB9CC6}"/>
              </a:ext>
            </a:extLst>
          </p:cNvPr>
          <p:cNvCxnSpPr/>
          <p:nvPr/>
        </p:nvCxnSpPr>
        <p:spPr>
          <a:xfrm>
            <a:off x="72836" y="2759044"/>
            <a:ext cx="5390313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016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20772-7FDE-1042-8F52-EA2CE65D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Spack</a:t>
            </a:r>
            <a:r>
              <a:rPr lang="en-US" dirty="0"/>
              <a:t> is a general purpose, from-source package manager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06CE8-BFCD-DF4E-AFB5-9E42DC79E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32" y="1055958"/>
            <a:ext cx="4719360" cy="368016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Inspired somewhat by homebrew and nix</a:t>
            </a:r>
          </a:p>
          <a:p>
            <a:r>
              <a:rPr lang="en-US" dirty="0"/>
              <a:t>Targets HPC and scientific computing</a:t>
            </a:r>
          </a:p>
          <a:p>
            <a:pPr lvl="1"/>
            <a:r>
              <a:rPr lang="en-US" dirty="0"/>
              <a:t>Community is growing!</a:t>
            </a:r>
          </a:p>
          <a:p>
            <a:r>
              <a:rPr lang="en-US" dirty="0"/>
              <a:t>Goals:</a:t>
            </a:r>
          </a:p>
          <a:p>
            <a:pPr lvl="1"/>
            <a:r>
              <a:rPr lang="en-US" dirty="0"/>
              <a:t>Facilitate experimenting with performance options</a:t>
            </a:r>
          </a:p>
          <a:p>
            <a:pPr lvl="1"/>
            <a:r>
              <a:rPr lang="en-US" dirty="0"/>
              <a:t>Flexibility.  Make these things easy:</a:t>
            </a:r>
          </a:p>
          <a:p>
            <a:pPr lvl="2"/>
            <a:r>
              <a:rPr lang="en-US" dirty="0"/>
              <a:t>Build packages with many different:</a:t>
            </a:r>
          </a:p>
          <a:p>
            <a:pPr lvl="3"/>
            <a:r>
              <a:rPr lang="en-US" dirty="0"/>
              <a:t>compilers/versions/build options</a:t>
            </a:r>
          </a:p>
          <a:p>
            <a:pPr lvl="2"/>
            <a:r>
              <a:rPr lang="en-US" dirty="0"/>
              <a:t>Change compilers and flags in builds (keep provenance)</a:t>
            </a:r>
          </a:p>
          <a:p>
            <a:pPr lvl="2"/>
            <a:r>
              <a:rPr lang="en-US" dirty="0"/>
              <a:t>Swap implementations of ABI-incompatible libraries</a:t>
            </a:r>
          </a:p>
          <a:p>
            <a:pPr lvl="3"/>
            <a:r>
              <a:rPr lang="en-US" dirty="0"/>
              <a:t>MPI, BLAS, LAPACK, others like jpeg/jpeg-turbo, etc.</a:t>
            </a:r>
          </a:p>
          <a:p>
            <a:pPr lvl="1"/>
            <a:r>
              <a:rPr lang="en-US" dirty="0"/>
              <a:t>Build software stacks for scientific simulation and analysis</a:t>
            </a:r>
          </a:p>
          <a:p>
            <a:pPr lvl="1"/>
            <a:r>
              <a:rPr lang="en-US" dirty="0"/>
              <a:t>Run on laptops, Linux clusters, and some of the largest supercomputers in the world</a:t>
            </a:r>
          </a:p>
          <a:p>
            <a:endParaRPr lang="en-US" dirty="0"/>
          </a:p>
        </p:txBody>
      </p:sp>
      <p:pic>
        <p:nvPicPr>
          <p:cNvPr id="4" name="Picture 3" descr="spack-logo.pdf">
            <a:extLst>
              <a:ext uri="{FF2B5EF4-FFF2-40B4-BE49-F238E27FC236}">
                <a16:creationId xmlns:a16="http://schemas.microsoft.com/office/drawing/2014/main" id="{9B60F148-1871-3646-BE63-18E367197B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024" y="1257305"/>
            <a:ext cx="932786" cy="9303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D2273B-8B2D-124E-A420-A76AC11F8430}"/>
              </a:ext>
            </a:extLst>
          </p:cNvPr>
          <p:cNvSpPr txBox="1"/>
          <p:nvPr/>
        </p:nvSpPr>
        <p:spPr>
          <a:xfrm>
            <a:off x="6424810" y="1304583"/>
            <a:ext cx="2000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Arial" charset="0"/>
                <a:ea typeface="Arial" charset="0"/>
                <a:cs typeface="Arial" charset="0"/>
              </a:rPr>
              <a:t>Spack</a:t>
            </a:r>
            <a:endParaRPr lang="en-US" sz="48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74BB16-C0DB-914B-B0A9-851D4D80F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304" y="2667897"/>
            <a:ext cx="4326666" cy="20087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95293D-2F09-F845-BD08-CA6E2B60DBD6}"/>
              </a:ext>
            </a:extLst>
          </p:cNvPr>
          <p:cNvSpPr txBox="1"/>
          <p:nvPr/>
        </p:nvSpPr>
        <p:spPr>
          <a:xfrm>
            <a:off x="6531409" y="204994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spack.io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767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10BD1-AF22-9B4B-ACC3-F3C9B83DC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Spack</a:t>
            </a:r>
            <a:r>
              <a:rPr lang="en-US" dirty="0"/>
              <a:t> can ship optimized binaries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53022-BB4D-2042-8710-179194286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dirty="0" err="1"/>
              <a:t>Spack</a:t>
            </a:r>
            <a:r>
              <a:rPr lang="en-US" dirty="0"/>
              <a:t> architecture descriptor currently includes:</a:t>
            </a:r>
          </a:p>
          <a:p>
            <a:pPr lvl="1"/>
            <a:r>
              <a:rPr lang="en-US" b="1" dirty="0"/>
              <a:t>Platform:</a:t>
            </a:r>
            <a:r>
              <a:rPr lang="en-US" dirty="0"/>
              <a:t> cray, mac, </a:t>
            </a:r>
            <a:r>
              <a:rPr lang="en-US" dirty="0" err="1"/>
              <a:t>linux</a:t>
            </a:r>
            <a:r>
              <a:rPr lang="en-US" dirty="0"/>
              <a:t>, </a:t>
            </a:r>
            <a:r>
              <a:rPr lang="en-US" dirty="0" err="1"/>
              <a:t>bgq</a:t>
            </a:r>
            <a:endParaRPr lang="en-US" dirty="0"/>
          </a:p>
          <a:p>
            <a:pPr lvl="2"/>
            <a:r>
              <a:rPr lang="en-US" dirty="0"/>
              <a:t>Meant to represent a family of machines with potentially many OS/target combinations</a:t>
            </a:r>
          </a:p>
          <a:p>
            <a:pPr lvl="1"/>
            <a:r>
              <a:rPr lang="en-US" b="1" dirty="0"/>
              <a:t>OS:</a:t>
            </a:r>
            <a:r>
              <a:rPr lang="en-US" dirty="0"/>
              <a:t> rhel6, rhel7, ubuntu14, </a:t>
            </a:r>
            <a:r>
              <a:rPr lang="en-US" dirty="0" err="1"/>
              <a:t>elcapitan</a:t>
            </a:r>
            <a:r>
              <a:rPr lang="en-US" dirty="0"/>
              <a:t>, sierra, centos6, centos7, etc.</a:t>
            </a:r>
          </a:p>
          <a:p>
            <a:pPr lvl="1"/>
            <a:r>
              <a:rPr lang="en-US" b="1" dirty="0"/>
              <a:t>Target:</a:t>
            </a:r>
          </a:p>
          <a:p>
            <a:pPr lvl="2"/>
            <a:r>
              <a:rPr lang="en-US" dirty="0"/>
              <a:t>Generic: x86_64, ppc64le, etc.</a:t>
            </a:r>
          </a:p>
          <a:p>
            <a:pPr lvl="2"/>
            <a:r>
              <a:rPr lang="en-US" dirty="0"/>
              <a:t>Specific: </a:t>
            </a:r>
            <a:r>
              <a:rPr lang="en-US" dirty="0" err="1"/>
              <a:t>haswell</a:t>
            </a:r>
            <a:r>
              <a:rPr lang="en-US" dirty="0"/>
              <a:t>, </a:t>
            </a:r>
            <a:r>
              <a:rPr lang="en-US" dirty="0" err="1"/>
              <a:t>ivybridge</a:t>
            </a:r>
            <a:r>
              <a:rPr lang="en-US" dirty="0"/>
              <a:t>, </a:t>
            </a:r>
            <a:r>
              <a:rPr lang="en-US" dirty="0" err="1"/>
              <a:t>knl</a:t>
            </a:r>
            <a:r>
              <a:rPr lang="en-US" dirty="0"/>
              <a:t>, power8, power9, etc.</a:t>
            </a:r>
          </a:p>
          <a:p>
            <a:r>
              <a:rPr lang="en-US" dirty="0"/>
              <a:t>Some triples:</a:t>
            </a:r>
          </a:p>
          <a:p>
            <a:pPr lvl="1"/>
            <a:r>
              <a:rPr lang="en-US" dirty="0"/>
              <a:t>darwin-sierra-x86_64</a:t>
            </a:r>
          </a:p>
          <a:p>
            <a:pPr lvl="1"/>
            <a:r>
              <a:rPr lang="en-US" dirty="0"/>
              <a:t>darwin-elcapitan-x86_64</a:t>
            </a:r>
          </a:p>
          <a:p>
            <a:pPr lvl="1"/>
            <a:r>
              <a:rPr lang="en-US" dirty="0"/>
              <a:t>cray-cnl6-knl</a:t>
            </a:r>
          </a:p>
          <a:p>
            <a:pPr lvl="1"/>
            <a:r>
              <a:rPr lang="en-US" dirty="0"/>
              <a:t>cray-cnl6-haswell</a:t>
            </a:r>
          </a:p>
          <a:p>
            <a:r>
              <a:rPr lang="en-US" dirty="0"/>
              <a:t>These architecture descriptors are part of the binary metadata</a:t>
            </a:r>
          </a:p>
          <a:p>
            <a:pPr lvl="1"/>
            <a:r>
              <a:rPr lang="en-US" dirty="0"/>
              <a:t>If we can fetch an index of available packages first, we can be picky about what binaries we want</a:t>
            </a:r>
          </a:p>
          <a:p>
            <a:pPr lvl="1"/>
            <a:r>
              <a:rPr lang="en-US" dirty="0"/>
              <a:t>This is a core spec parameter in </a:t>
            </a:r>
            <a:r>
              <a:rPr lang="en-US" dirty="0" err="1"/>
              <a:t>Spack</a:t>
            </a:r>
            <a:r>
              <a:rPr lang="en-US" dirty="0"/>
              <a:t>, not just a naming convention for packages</a:t>
            </a:r>
          </a:p>
        </p:txBody>
      </p:sp>
    </p:spTree>
    <p:extLst>
      <p:ext uri="{BB962C8B-B14F-4D97-AF65-F5344CB8AC3E}">
        <p14:creationId xmlns:p14="http://schemas.microsoft.com/office/powerpoint/2010/main" val="3073670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D2B26-B0C2-7841-85F2-CCF6BE7F3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optimized architectures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1585B-1A3B-2748-9FC6-27C9B6E4D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Currently </a:t>
            </a:r>
            <a:r>
              <a:rPr lang="en-US" sz="2000" dirty="0" err="1"/>
              <a:t>Spack</a:t>
            </a:r>
            <a:r>
              <a:rPr lang="en-US" sz="2000" dirty="0"/>
              <a:t> will only use an optimized architecture descriptor on Cray</a:t>
            </a:r>
          </a:p>
          <a:p>
            <a:pPr lvl="1"/>
            <a:r>
              <a:rPr lang="en-US" sz="1800" dirty="0"/>
              <a:t>We get the architecture name from the Cray Programming Environment</a:t>
            </a:r>
          </a:p>
          <a:p>
            <a:pPr lvl="1"/>
            <a:r>
              <a:rPr lang="en-US" sz="1800" dirty="0"/>
              <a:t>We can know whether we’re building for Haswell, Broadwell, KNL, etc.</a:t>
            </a:r>
          </a:p>
          <a:p>
            <a:r>
              <a:rPr lang="en-US" sz="2000" dirty="0"/>
              <a:t>We have work in progress that detects these names for Intel, AMD, Power, and ARM hardware (looking at available info in /proc/</a:t>
            </a:r>
            <a:r>
              <a:rPr lang="en-US" sz="2000" dirty="0" err="1"/>
              <a:t>cpuinfo</a:t>
            </a:r>
            <a:r>
              <a:rPr lang="en-US" sz="2000" dirty="0"/>
              <a:t>, etc.)</a:t>
            </a:r>
          </a:p>
          <a:p>
            <a:pPr lvl="1"/>
            <a:r>
              <a:rPr lang="en-US" sz="1800" dirty="0"/>
              <a:t>We’re planning to shift to a model where we use the specific descriptor by default</a:t>
            </a:r>
          </a:p>
          <a:p>
            <a:pPr lvl="1"/>
            <a:r>
              <a:rPr lang="en-US" sz="1800" dirty="0"/>
              <a:t>We would still allow a user to set preferences to build generic if they want</a:t>
            </a:r>
          </a:p>
          <a:p>
            <a:pPr lvl="1"/>
            <a:r>
              <a:rPr lang="en-US" sz="1800" dirty="0"/>
              <a:t>Important for CERN and Fermi collaborators who run heterogeneous clusters</a:t>
            </a:r>
          </a:p>
          <a:p>
            <a:r>
              <a:rPr lang="en-US" sz="2000" dirty="0"/>
              <a:t>Once this is done, we do plan to make arch-specific binaries available.</a:t>
            </a:r>
          </a:p>
        </p:txBody>
      </p:sp>
    </p:spTree>
    <p:extLst>
      <p:ext uri="{BB962C8B-B14F-4D97-AF65-F5344CB8AC3E}">
        <p14:creationId xmlns:p14="http://schemas.microsoft.com/office/powerpoint/2010/main" val="1003739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B5E40-A5BE-CB46-8EFA-E73D5F58D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issues with optimized binaries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D0282-7821-CF42-B2A7-5F17EDE64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Architectures like ARM don’t lend themselves to concise descriptors.</a:t>
            </a:r>
          </a:p>
          <a:p>
            <a:pPr lvl="1"/>
            <a:r>
              <a:rPr lang="en-US" dirty="0"/>
              <a:t>We may need to be more fine-grained here</a:t>
            </a:r>
          </a:p>
          <a:p>
            <a:r>
              <a:rPr lang="en-US" dirty="0"/>
              <a:t>We may need to add a more fine-grained architecture descriptor that just exposes the instruction sets available on the machine</a:t>
            </a:r>
          </a:p>
          <a:p>
            <a:pPr lvl="1"/>
            <a:r>
              <a:rPr lang="en-US" dirty="0"/>
              <a:t>E.g., instead of “</a:t>
            </a:r>
            <a:r>
              <a:rPr lang="en-US" dirty="0" err="1"/>
              <a:t>haswell</a:t>
            </a:r>
            <a:r>
              <a:rPr lang="en-US" dirty="0"/>
              <a:t>”, put “sse4.2, </a:t>
            </a:r>
            <a:r>
              <a:rPr lang="en-US" dirty="0" err="1"/>
              <a:t>avx</a:t>
            </a:r>
            <a:r>
              <a:rPr lang="en-US" dirty="0"/>
              <a:t>, avx2, etc.”</a:t>
            </a:r>
          </a:p>
          <a:p>
            <a:pPr lvl="1"/>
            <a:r>
              <a:rPr lang="en-US" dirty="0"/>
              <a:t>These attributes may actually be easier for packagers and maintainers to use</a:t>
            </a:r>
          </a:p>
          <a:p>
            <a:r>
              <a:rPr lang="en-US" dirty="0"/>
              <a:t>We need a setting on the user side (e.g. in </a:t>
            </a:r>
            <a:r>
              <a:rPr lang="en-US" dirty="0" err="1"/>
              <a:t>packages.yaml</a:t>
            </a:r>
            <a:r>
              <a:rPr lang="en-US" dirty="0"/>
              <a:t>) that lets them choose what the minimum architecture is for compatibility</a:t>
            </a:r>
          </a:p>
          <a:p>
            <a:pPr lvl="1"/>
            <a:r>
              <a:rPr lang="en-US" dirty="0"/>
              <a:t>This seems easier to do with well known system names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FA0B2-3B1E-BE4B-B680-BF9FB2BB674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F68EC71-1EF0-E44A-9962-EC97576301C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15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7E801-445E-284E-86A0-6AD49A1CB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 for optimized binaries may be tricky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73653-FBD5-1648-9DFC-ED8B821DF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compilers give you two knobs to control architecture-specific tuning:</a:t>
            </a:r>
          </a:p>
          <a:p>
            <a:pPr marL="342900" lvl="1" indent="0">
              <a:buNone/>
            </a:pPr>
            <a:r>
              <a:rPr lang="en-US" dirty="0">
                <a:latin typeface="Monaco" pitchFamily="2" charset="0"/>
              </a:rPr>
              <a:t>-march=[</a:t>
            </a:r>
            <a:r>
              <a:rPr lang="en-US" dirty="0" err="1">
                <a:latin typeface="Monaco" pitchFamily="2" charset="0"/>
              </a:rPr>
              <a:t>generic|native</a:t>
            </a:r>
            <a:r>
              <a:rPr lang="en-US" dirty="0">
                <a:latin typeface="Monaco" pitchFamily="2" charset="0"/>
              </a:rPr>
              <a:t>]</a:t>
            </a:r>
          </a:p>
          <a:p>
            <a:pPr marL="342900" lvl="1" indent="0">
              <a:buNone/>
            </a:pPr>
            <a:r>
              <a:rPr lang="en-US" dirty="0">
                <a:latin typeface="Monaco" pitchFamily="2" charset="0"/>
              </a:rPr>
              <a:t>-</a:t>
            </a:r>
            <a:r>
              <a:rPr lang="en-US" dirty="0" err="1">
                <a:latin typeface="Monaco" pitchFamily="2" charset="0"/>
              </a:rPr>
              <a:t>mtune</a:t>
            </a:r>
            <a:r>
              <a:rPr lang="en-US" dirty="0">
                <a:latin typeface="Monaco" pitchFamily="2" charset="0"/>
              </a:rPr>
              <a:t>=[</a:t>
            </a:r>
            <a:r>
              <a:rPr lang="en-US" dirty="0" err="1">
                <a:latin typeface="Monaco" pitchFamily="2" charset="0"/>
              </a:rPr>
              <a:t>generic|native</a:t>
            </a:r>
            <a:r>
              <a:rPr lang="en-US" dirty="0">
                <a:latin typeface="Monaco" pitchFamily="2" charset="0"/>
              </a:rPr>
              <a:t>]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you tune generic for an older architecture, it will run fine on that architecture </a:t>
            </a:r>
            <a:r>
              <a:rPr lang="en-US" i="1" dirty="0"/>
              <a:t>and </a:t>
            </a:r>
            <a:r>
              <a:rPr lang="en-US" dirty="0"/>
              <a:t>on newer architectures.</a:t>
            </a:r>
          </a:p>
          <a:p>
            <a:pPr lvl="1"/>
            <a:r>
              <a:rPr lang="en-US" dirty="0"/>
              <a:t>If you tune native, you’ll get code that </a:t>
            </a:r>
            <a:r>
              <a:rPr lang="en-US" i="1" dirty="0"/>
              <a:t>only</a:t>
            </a:r>
            <a:r>
              <a:rPr lang="en-US" dirty="0"/>
              <a:t> runs fast on the specific architecture, and may not perform as well on future chips.</a:t>
            </a:r>
          </a:p>
          <a:p>
            <a:r>
              <a:rPr lang="en-US" dirty="0"/>
              <a:t>In </a:t>
            </a:r>
            <a:r>
              <a:rPr lang="en-US" dirty="0" err="1"/>
              <a:t>Spack</a:t>
            </a:r>
            <a:r>
              <a:rPr lang="en-US" dirty="0"/>
              <a:t>, we might want policies like this:</a:t>
            </a:r>
          </a:p>
          <a:p>
            <a:pPr lvl="1"/>
            <a:r>
              <a:rPr lang="en-US" dirty="0"/>
              <a:t>“Generic tuning, with code no later than sandy bridge”, e.g. if sandy bridge is the older architecture on a heterogeneous cluster</a:t>
            </a:r>
          </a:p>
          <a:p>
            <a:pPr lvl="1"/>
            <a:r>
              <a:rPr lang="en-US" dirty="0"/>
              <a:t>“Native tuning, just for this machine”, e.g., if we know we want to optimize for a long-lived, homogeneous cluster.</a:t>
            </a:r>
          </a:p>
        </p:txBody>
      </p:sp>
    </p:spTree>
    <p:extLst>
      <p:ext uri="{BB962C8B-B14F-4D97-AF65-F5344CB8AC3E}">
        <p14:creationId xmlns:p14="http://schemas.microsoft.com/office/powerpoint/2010/main" val="2905431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773B7-39A0-6140-B6E2-69F04B3BD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primary binary mirror for </a:t>
            </a:r>
            <a:r>
              <a:rPr lang="en-US" dirty="0" err="1"/>
              <a:t>Spack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695E1-CC3C-2048-9C02-A281D4322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1144"/>
            <a:ext cx="8229600" cy="357840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We’re currently setting up build automation to create binaries for:</a:t>
            </a:r>
          </a:p>
          <a:p>
            <a:pPr lvl="1"/>
            <a:r>
              <a:rPr lang="en-US" dirty="0"/>
              <a:t>All default package configurations in releases (result of </a:t>
            </a:r>
            <a:r>
              <a:rPr lang="en-US" sz="1200" dirty="0" err="1">
                <a:latin typeface="Monaco" pitchFamily="2" charset="0"/>
              </a:rPr>
              <a:t>spack</a:t>
            </a:r>
            <a:r>
              <a:rPr lang="en-US" sz="1200" dirty="0">
                <a:latin typeface="Monaco" pitchFamily="2" charset="0"/>
              </a:rPr>
              <a:t> install &lt;name&gt;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Selected other slices of those configuration spaces, e.g.:</a:t>
            </a:r>
          </a:p>
          <a:p>
            <a:pPr lvl="2"/>
            <a:r>
              <a:rPr lang="en-US" dirty="0"/>
              <a:t>x MPI versions</a:t>
            </a:r>
          </a:p>
          <a:p>
            <a:pPr lvl="2"/>
            <a:r>
              <a:rPr lang="en-US" dirty="0"/>
              <a:t>x Compilers</a:t>
            </a:r>
          </a:p>
          <a:p>
            <a:pPr lvl="2"/>
            <a:r>
              <a:rPr lang="en-US" dirty="0"/>
              <a:t>x OS’s</a:t>
            </a:r>
          </a:p>
          <a:p>
            <a:pPr lvl="2"/>
            <a:r>
              <a:rPr lang="en-US" dirty="0"/>
              <a:t>x large-scale DOE machines (Cori, Theta, Titan, Summit, etc.)</a:t>
            </a:r>
          </a:p>
          <a:p>
            <a:r>
              <a:rPr lang="en-US" dirty="0"/>
              <a:t>Once this is done, we’ll also continuously build packages for the </a:t>
            </a:r>
            <a:r>
              <a:rPr lang="en-US" sz="1600" dirty="0"/>
              <a:t>develop</a:t>
            </a:r>
            <a:r>
              <a:rPr lang="en-US" dirty="0"/>
              <a:t> branch as PRs come in</a:t>
            </a:r>
          </a:p>
          <a:p>
            <a:pPr lvl="1"/>
            <a:r>
              <a:rPr lang="en-US" dirty="0"/>
              <a:t>We’ll need to determine when to purge old builds and binaries</a:t>
            </a:r>
          </a:p>
          <a:p>
            <a:pPr lvl="1"/>
            <a:r>
              <a:rPr lang="en-US" dirty="0"/>
              <a:t>Depends on analytics</a:t>
            </a:r>
          </a:p>
          <a:p>
            <a:pPr lvl="1"/>
            <a:endParaRPr lang="en-US" dirty="0"/>
          </a:p>
          <a:p>
            <a:r>
              <a:rPr lang="en-US" dirty="0"/>
              <a:t>We are currently planning to host binaries in S3</a:t>
            </a:r>
          </a:p>
          <a:p>
            <a:pPr lvl="1"/>
            <a:r>
              <a:rPr lang="en-US" dirty="0"/>
              <a:t>but </a:t>
            </a:r>
            <a:r>
              <a:rPr lang="en-US" dirty="0" err="1"/>
              <a:t>Jfrog</a:t>
            </a:r>
            <a:r>
              <a:rPr lang="en-US" dirty="0"/>
              <a:t>/</a:t>
            </a:r>
            <a:r>
              <a:rPr lang="en-US" dirty="0" err="1"/>
              <a:t>bintray</a:t>
            </a:r>
            <a:r>
              <a:rPr lang="en-US" dirty="0"/>
              <a:t> sounds interesting.  Maybe we should talk to them.</a:t>
            </a:r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842A4-B2BA-814A-89B9-FD0CDFB7E3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F68EC71-1EF0-E44A-9962-EC97576301C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80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2488E-CF62-904A-8C5E-83E91C430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614D9-2ED5-994C-A085-6166F5489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745" y="1014775"/>
            <a:ext cx="5007077" cy="3680167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b="1" dirty="0"/>
              <a:t>We built relocatable binary packaging into </a:t>
            </a:r>
            <a:r>
              <a:rPr lang="en-US" b="1" dirty="0" err="1"/>
              <a:t>Spack</a:t>
            </a:r>
            <a:endParaRPr lang="en-US" b="1" dirty="0"/>
          </a:p>
          <a:p>
            <a:pPr marL="57150" indent="0">
              <a:buNone/>
            </a:pPr>
            <a:r>
              <a:rPr lang="en-US" dirty="0"/>
              <a:t>Current projects:</a:t>
            </a:r>
          </a:p>
          <a:p>
            <a:pPr marL="400050" indent="-342900">
              <a:buFont typeface="+mj-lt"/>
              <a:buAutoNum type="arabicPeriod"/>
            </a:pPr>
            <a:r>
              <a:rPr lang="en-US" dirty="0"/>
              <a:t>Binary build infrastructure</a:t>
            </a:r>
          </a:p>
          <a:p>
            <a:pPr marL="400050" indent="-342900">
              <a:buFont typeface="+mj-lt"/>
              <a:buAutoNum type="arabicPeriod"/>
            </a:pPr>
            <a:r>
              <a:rPr lang="en-US" dirty="0"/>
              <a:t>Better concretization to support optimized binaries</a:t>
            </a:r>
          </a:p>
          <a:p>
            <a:pPr marL="400050" indent="-342900">
              <a:buFont typeface="+mj-lt"/>
              <a:buAutoNum type="arabicPeriod"/>
            </a:pPr>
            <a:r>
              <a:rPr lang="en-US" dirty="0"/>
              <a:t>Compiler library relocation</a:t>
            </a:r>
          </a:p>
          <a:p>
            <a:pPr marL="57150" indent="0">
              <a:buNone/>
            </a:pPr>
            <a:r>
              <a:rPr lang="en-US" dirty="0"/>
              <a:t>Shooting for September to have all of this done.</a:t>
            </a:r>
          </a:p>
        </p:txBody>
      </p:sp>
      <p:pic>
        <p:nvPicPr>
          <p:cNvPr id="4" name="Picture 3" descr="spack-logo.pdf">
            <a:extLst>
              <a:ext uri="{FF2B5EF4-FFF2-40B4-BE49-F238E27FC236}">
                <a16:creationId xmlns:a16="http://schemas.microsoft.com/office/drawing/2014/main" id="{0132414E-2A93-D141-A2C9-81CB4B741C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698" y="1132342"/>
            <a:ext cx="932786" cy="9303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769123-DF2D-8D4C-B7D6-1EB974FDA3ED}"/>
              </a:ext>
            </a:extLst>
          </p:cNvPr>
          <p:cNvSpPr txBox="1"/>
          <p:nvPr/>
        </p:nvSpPr>
        <p:spPr>
          <a:xfrm>
            <a:off x="6385484" y="1132342"/>
            <a:ext cx="2000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Arial" charset="0"/>
                <a:ea typeface="Arial" charset="0"/>
                <a:cs typeface="Arial" charset="0"/>
              </a:rPr>
              <a:t>Spack</a:t>
            </a:r>
            <a:endParaRPr lang="en-US" sz="4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DAE0F7C6-0F25-8643-93D1-1F16EC35C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633"/>
            <a:ext cx="9144000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b" anchorCtr="0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and get </a:t>
            </a:r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Spack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stickers!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B229AEA-4AE7-A140-88A8-D465F98D0971}"/>
              </a:ext>
            </a:extLst>
          </p:cNvPr>
          <p:cNvGrpSpPr/>
          <p:nvPr/>
        </p:nvGrpSpPr>
        <p:grpSpPr>
          <a:xfrm>
            <a:off x="5372548" y="2799595"/>
            <a:ext cx="3805074" cy="2092936"/>
            <a:chOff x="5372548" y="2799595"/>
            <a:chExt cx="3805074" cy="209293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37E9B79-F25C-9349-B300-8037E3CD7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558012">
              <a:off x="8172883" y="3387330"/>
              <a:ext cx="1004739" cy="1004739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70644FA-4C5F-504C-9623-17D9112475AE}"/>
                </a:ext>
              </a:extLst>
            </p:cNvPr>
            <p:cNvGrpSpPr/>
            <p:nvPr/>
          </p:nvGrpSpPr>
          <p:grpSpPr>
            <a:xfrm>
              <a:off x="5372548" y="2799595"/>
              <a:ext cx="3737824" cy="2092936"/>
              <a:chOff x="5372548" y="2799595"/>
              <a:chExt cx="3737824" cy="2092936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EDDAE6C-5BF4-F247-AF18-EA3BFB0663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468888">
                <a:off x="6157229" y="3575605"/>
                <a:ext cx="1065161" cy="1316926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3125F37-E5C6-1B49-860C-0E1BBE016F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366804">
                <a:off x="7180382" y="4105479"/>
                <a:ext cx="1929990" cy="734598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34A2CDD-19F1-714F-B9FE-8D0A355045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192020">
                <a:off x="5372548" y="2827873"/>
                <a:ext cx="2298700" cy="825905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9E7D42F-0A0E-CC41-8509-2823F60C46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24795">
                <a:off x="7525418" y="2799595"/>
                <a:ext cx="936648" cy="1167349"/>
              </a:xfrm>
              <a:prstGeom prst="rect">
                <a:avLst/>
              </a:prstGeom>
            </p:spPr>
          </p:pic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382640A-B212-C843-9604-205C958B044C}"/>
              </a:ext>
            </a:extLst>
          </p:cNvPr>
          <p:cNvSpPr txBox="1"/>
          <p:nvPr/>
        </p:nvSpPr>
        <p:spPr>
          <a:xfrm>
            <a:off x="6424435" y="187783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spack.io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38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Spec </a:t>
            </a:r>
            <a:r>
              <a:rPr lang="en-US" dirty="0"/>
              <a:t>CLI syntax makes it easy to install different ways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8246" y="1085414"/>
            <a:ext cx="8081518" cy="162501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274249" tIns="91416" rIns="274249" bIns="9141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000000"/>
                </a:solidFill>
                <a:latin typeface="Menlo Regular"/>
                <a:cs typeface="Menlo Regular"/>
              </a:rPr>
              <a:t>$ </a:t>
            </a:r>
            <a:r>
              <a:rPr lang="en-US" sz="1200" b="1" dirty="0" err="1">
                <a:solidFill>
                  <a:srgbClr val="000000"/>
                </a:solidFill>
                <a:latin typeface="Menlo Regular"/>
                <a:cs typeface="Menlo Regular"/>
              </a:rPr>
              <a:t>spack</a:t>
            </a:r>
            <a:r>
              <a:rPr lang="en-US" sz="1200" b="1" dirty="0">
                <a:solidFill>
                  <a:srgbClr val="000000"/>
                </a:solidFill>
                <a:latin typeface="Menlo Regular"/>
                <a:cs typeface="Menlo Regular"/>
              </a:rPr>
              <a:t> install </a:t>
            </a:r>
            <a:r>
              <a:rPr lang="en-US" sz="1200" b="1" dirty="0" err="1">
                <a:solidFill>
                  <a:srgbClr val="000000"/>
                </a:solidFill>
                <a:latin typeface="Menlo Regular"/>
                <a:cs typeface="Menlo Regular"/>
              </a:rPr>
              <a:t>mpileaks</a:t>
            </a:r>
            <a:r>
              <a:rPr lang="en-US" sz="1200" b="1" dirty="0">
                <a:solidFill>
                  <a:srgbClr val="000000"/>
                </a:solidFill>
                <a:latin typeface="Menlo Regular"/>
                <a:cs typeface="Menlo Regular"/>
              </a:rPr>
              <a:t>                             </a:t>
            </a:r>
            <a:r>
              <a:rPr lang="en-US" sz="1200" b="1" dirty="0">
                <a:solidFill>
                  <a:schemeClr val="accent2"/>
                </a:solidFill>
                <a:latin typeface="Menlo Regular"/>
                <a:cs typeface="Menlo Regular"/>
              </a:rPr>
              <a:t>unconstrained</a:t>
            </a:r>
            <a:endParaRPr lang="en-US" sz="1200" b="1" dirty="0">
              <a:solidFill>
                <a:srgbClr val="000000"/>
              </a:solidFill>
              <a:latin typeface="Menlo Regular"/>
              <a:cs typeface="Menlo Regular"/>
            </a:endParaRPr>
          </a:p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Menlo Regular"/>
                <a:cs typeface="Menlo Regular"/>
              </a:rPr>
              <a:t>$</a:t>
            </a:r>
            <a:r>
              <a:rPr lang="en-US" sz="1200" b="1" dirty="0">
                <a:latin typeface="Menlo Regular"/>
                <a:cs typeface="Menlo Regular"/>
              </a:rPr>
              <a:t> </a:t>
            </a:r>
            <a:r>
              <a:rPr lang="en-US" sz="1200" b="1" dirty="0" err="1">
                <a:latin typeface="Menlo Regular"/>
                <a:cs typeface="Menlo Regular"/>
              </a:rPr>
              <a:t>spack</a:t>
            </a:r>
            <a:r>
              <a:rPr lang="en-US" sz="1200" b="1" dirty="0">
                <a:latin typeface="Menlo Regular"/>
                <a:cs typeface="Menlo Regular"/>
              </a:rPr>
              <a:t> install </a:t>
            </a:r>
            <a:r>
              <a:rPr lang="en-US" sz="1200" b="1" dirty="0">
                <a:solidFill>
                  <a:srgbClr val="000000"/>
                </a:solidFill>
                <a:latin typeface="Menlo Regular"/>
                <a:cs typeface="Menlo Regular"/>
              </a:rPr>
              <a:t>mpileaks</a:t>
            </a:r>
            <a:r>
              <a:rPr lang="en-US" sz="1200" b="1" dirty="0">
                <a:solidFill>
                  <a:srgbClr val="009DD9"/>
                </a:solidFill>
                <a:latin typeface="Menlo Regular"/>
                <a:cs typeface="Menlo Regular"/>
              </a:rPr>
              <a:t>@3.3</a:t>
            </a:r>
            <a:r>
              <a:rPr lang="en-US" sz="1200" b="1" dirty="0">
                <a:latin typeface="Menlo Regular"/>
                <a:cs typeface="Menlo Regular"/>
              </a:rPr>
              <a:t>                         </a:t>
            </a:r>
            <a:r>
              <a:rPr lang="en-US" sz="1200" b="1" dirty="0">
                <a:solidFill>
                  <a:srgbClr val="C0504D"/>
                </a:solidFill>
                <a:latin typeface="Menlo Regular"/>
                <a:cs typeface="Menlo Regular"/>
              </a:rPr>
              <a:t>@ custom version</a:t>
            </a:r>
            <a:endParaRPr lang="en-US" sz="1200" dirty="0">
              <a:latin typeface="Menlo Regular"/>
              <a:cs typeface="Menlo Regular"/>
            </a:endParaRPr>
          </a:p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03495C"/>
                </a:solidFill>
                <a:latin typeface="Menlo Regular"/>
                <a:cs typeface="Menlo Regular"/>
              </a:rPr>
              <a:t>$</a:t>
            </a:r>
            <a:r>
              <a:rPr lang="en-US" sz="1200" b="1" dirty="0">
                <a:latin typeface="Menlo Regular"/>
                <a:cs typeface="Menlo Regular"/>
              </a:rPr>
              <a:t> </a:t>
            </a:r>
            <a:r>
              <a:rPr lang="en-US" sz="1200" b="1" dirty="0" err="1">
                <a:latin typeface="Menlo Regular"/>
                <a:cs typeface="Menlo Regular"/>
              </a:rPr>
              <a:t>spack</a:t>
            </a:r>
            <a:r>
              <a:rPr lang="en-US" sz="1200" b="1" dirty="0">
                <a:latin typeface="Menlo Regular"/>
                <a:cs typeface="Menlo Regular"/>
              </a:rPr>
              <a:t> install </a:t>
            </a:r>
            <a:r>
              <a:rPr lang="en-US" sz="1200" b="1" dirty="0">
                <a:solidFill>
                  <a:srgbClr val="000000"/>
                </a:solidFill>
                <a:latin typeface="Menlo Regular"/>
                <a:cs typeface="Menlo Regular"/>
              </a:rPr>
              <a:t>mpileaks</a:t>
            </a:r>
            <a:r>
              <a:rPr lang="en-US" sz="1200" b="1" dirty="0">
                <a:solidFill>
                  <a:srgbClr val="009DD9"/>
                </a:solidFill>
                <a:latin typeface="Menlo Regular"/>
                <a:cs typeface="Menlo Regular"/>
              </a:rPr>
              <a:t>@3.3</a:t>
            </a:r>
            <a:r>
              <a:rPr lang="en-US" sz="1200" b="1" dirty="0">
                <a:latin typeface="Menlo Regular"/>
                <a:cs typeface="Menlo Regular"/>
              </a:rPr>
              <a:t> </a:t>
            </a:r>
            <a:r>
              <a:rPr lang="en-US" sz="1200" b="1" dirty="0">
                <a:solidFill>
                  <a:srgbClr val="D31A17"/>
                </a:solidFill>
                <a:latin typeface="Menlo Regular"/>
                <a:cs typeface="Menlo Regular"/>
              </a:rPr>
              <a:t>%gcc@4.7.3</a:t>
            </a:r>
            <a:r>
              <a:rPr lang="en-US" sz="1200" b="1" dirty="0">
                <a:latin typeface="Menlo Regular"/>
                <a:cs typeface="Menlo Regular"/>
              </a:rPr>
              <a:t>        </a:t>
            </a:r>
            <a:r>
              <a:rPr lang="en-US" sz="1200" b="1" dirty="0">
                <a:solidFill>
                  <a:srgbClr val="C0504D"/>
                </a:solidFill>
                <a:latin typeface="Menlo Regular"/>
                <a:cs typeface="Menlo Regular"/>
              </a:rPr>
              <a:t>      % custom compiler</a:t>
            </a:r>
            <a:endParaRPr lang="en-US" sz="1200" dirty="0">
              <a:latin typeface="Menlo Regular"/>
              <a:cs typeface="Menlo Regular"/>
            </a:endParaRPr>
          </a:p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03495C"/>
                </a:solidFill>
                <a:latin typeface="Menlo Regular"/>
                <a:cs typeface="Menlo Regular"/>
              </a:rPr>
              <a:t>$</a:t>
            </a:r>
            <a:r>
              <a:rPr lang="en-US" sz="1200" b="1" dirty="0">
                <a:latin typeface="Menlo Regular"/>
                <a:cs typeface="Menlo Regular"/>
              </a:rPr>
              <a:t> </a:t>
            </a:r>
            <a:r>
              <a:rPr lang="en-US" sz="1200" b="1" dirty="0" err="1">
                <a:latin typeface="Menlo Regular"/>
                <a:cs typeface="Menlo Regular"/>
              </a:rPr>
              <a:t>spack</a:t>
            </a:r>
            <a:r>
              <a:rPr lang="en-US" sz="1200" b="1" dirty="0">
                <a:latin typeface="Menlo Regular"/>
                <a:cs typeface="Menlo Regular"/>
              </a:rPr>
              <a:t> install </a:t>
            </a:r>
            <a:r>
              <a:rPr lang="en-US" sz="1200" b="1" dirty="0">
                <a:solidFill>
                  <a:srgbClr val="000000"/>
                </a:solidFill>
                <a:latin typeface="Menlo Regular"/>
                <a:cs typeface="Menlo Regular"/>
              </a:rPr>
              <a:t>mpileaks</a:t>
            </a:r>
            <a:r>
              <a:rPr lang="en-US" sz="1200" b="1" dirty="0">
                <a:solidFill>
                  <a:srgbClr val="009DD9"/>
                </a:solidFill>
                <a:latin typeface="Menlo Regular"/>
                <a:cs typeface="Menlo Regular"/>
              </a:rPr>
              <a:t>@3.3</a:t>
            </a:r>
            <a:r>
              <a:rPr lang="en-US" sz="1200" b="1" dirty="0">
                <a:latin typeface="Menlo Regular"/>
                <a:cs typeface="Menlo Regular"/>
              </a:rPr>
              <a:t> </a:t>
            </a:r>
            <a:r>
              <a:rPr lang="en-US" sz="1200" b="1" dirty="0">
                <a:solidFill>
                  <a:srgbClr val="D31A17"/>
                </a:solidFill>
                <a:latin typeface="Menlo Regular"/>
                <a:cs typeface="Menlo Regular"/>
              </a:rPr>
              <a:t>%gcc@4.7.3</a:t>
            </a:r>
            <a:r>
              <a:rPr lang="en-US" sz="1200" b="1" dirty="0">
                <a:latin typeface="Menlo Regular"/>
                <a:cs typeface="Menlo Regular"/>
              </a:rPr>
              <a:t> </a:t>
            </a:r>
            <a:r>
              <a:rPr lang="en-US" sz="1200" b="1" dirty="0">
                <a:solidFill>
                  <a:srgbClr val="008000"/>
                </a:solidFill>
                <a:latin typeface="Menlo Regular"/>
                <a:cs typeface="Menlo Regular"/>
              </a:rPr>
              <a:t>+threads     </a:t>
            </a:r>
            <a:r>
              <a:rPr lang="en-US" sz="1200" b="1" dirty="0">
                <a:solidFill>
                  <a:srgbClr val="C0504D"/>
                </a:solidFill>
                <a:latin typeface="Menlo Regular"/>
                <a:cs typeface="Menlo Regular"/>
              </a:rPr>
              <a:t>+/- build option</a:t>
            </a:r>
            <a:endParaRPr lang="en-US" sz="1200" dirty="0">
              <a:latin typeface="Menlo Regular"/>
              <a:cs typeface="Menlo Regular"/>
            </a:endParaRPr>
          </a:p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03495C"/>
                </a:solidFill>
                <a:latin typeface="Menlo Regular"/>
                <a:cs typeface="Menlo Regular"/>
              </a:rPr>
              <a:t>$</a:t>
            </a:r>
            <a:r>
              <a:rPr lang="en-US" sz="1200" b="1" dirty="0">
                <a:latin typeface="Menlo Regular"/>
                <a:cs typeface="Menlo Regular"/>
              </a:rPr>
              <a:t> </a:t>
            </a:r>
            <a:r>
              <a:rPr lang="en-US" sz="1200" b="1" dirty="0" err="1">
                <a:latin typeface="Menlo Regular"/>
                <a:cs typeface="Menlo Regular"/>
              </a:rPr>
              <a:t>spack</a:t>
            </a:r>
            <a:r>
              <a:rPr lang="en-US" sz="1200" b="1" dirty="0">
                <a:latin typeface="Menlo Regular"/>
                <a:cs typeface="Menlo Regular"/>
              </a:rPr>
              <a:t> install </a:t>
            </a:r>
            <a:r>
              <a:rPr lang="en-US" sz="1200" b="1" dirty="0">
                <a:solidFill>
                  <a:srgbClr val="000000"/>
                </a:solidFill>
                <a:latin typeface="Menlo Regular"/>
                <a:cs typeface="Menlo Regular"/>
              </a:rPr>
              <a:t>mpileaks</a:t>
            </a:r>
            <a:r>
              <a:rPr lang="en-US" sz="1200" b="1" dirty="0">
                <a:solidFill>
                  <a:srgbClr val="009DD9"/>
                </a:solidFill>
                <a:latin typeface="Menlo Regular"/>
                <a:cs typeface="Menlo Regular"/>
              </a:rPr>
              <a:t>@3.3</a:t>
            </a:r>
            <a:r>
              <a:rPr lang="en-US" sz="1200" b="1" dirty="0">
                <a:latin typeface="Menlo Regular"/>
                <a:cs typeface="Menlo Regular"/>
              </a:rPr>
              <a:t> </a:t>
            </a:r>
            <a:r>
              <a:rPr lang="en-US" sz="1200" b="1" dirty="0" err="1">
                <a:solidFill>
                  <a:srgbClr val="660066"/>
                </a:solidFill>
                <a:latin typeface="Menlo Regular"/>
                <a:cs typeface="Menlo Regular"/>
              </a:rPr>
              <a:t>cflags</a:t>
            </a:r>
            <a:r>
              <a:rPr lang="en-US" sz="1200" b="1" dirty="0">
                <a:solidFill>
                  <a:srgbClr val="660066"/>
                </a:solidFill>
                <a:latin typeface="Menlo Regular"/>
                <a:cs typeface="Menlo Regular"/>
              </a:rPr>
              <a:t>="-O3 –g3" </a:t>
            </a:r>
            <a:r>
              <a:rPr lang="en-US" sz="1200" b="1" dirty="0">
                <a:latin typeface="Menlo Regular"/>
                <a:cs typeface="Menlo Regular"/>
              </a:rPr>
              <a:t>       </a:t>
            </a:r>
            <a:r>
              <a:rPr lang="en-US" sz="1200" b="1" dirty="0">
                <a:solidFill>
                  <a:srgbClr val="C0504D"/>
                </a:solidFill>
                <a:latin typeface="Menlo Regular"/>
                <a:cs typeface="Menlo Regular"/>
              </a:rPr>
              <a:t>setting compiler flags</a:t>
            </a:r>
            <a:endParaRPr lang="en-US" sz="1200" dirty="0">
              <a:latin typeface="Menlo Regular"/>
              <a:cs typeface="Menlo Regular"/>
            </a:endParaRPr>
          </a:p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03495C"/>
                </a:solidFill>
                <a:latin typeface="Menlo Regular"/>
                <a:cs typeface="Menlo Regular"/>
              </a:rPr>
              <a:t>$</a:t>
            </a:r>
            <a:r>
              <a:rPr lang="en-US" sz="1200" b="1" dirty="0">
                <a:latin typeface="Menlo Regular"/>
                <a:cs typeface="Menlo Regular"/>
              </a:rPr>
              <a:t> </a:t>
            </a:r>
            <a:r>
              <a:rPr lang="en-US" sz="1200" b="1" dirty="0" err="1">
                <a:latin typeface="Menlo Regular"/>
                <a:cs typeface="Menlo Regular"/>
              </a:rPr>
              <a:t>spack</a:t>
            </a:r>
            <a:r>
              <a:rPr lang="en-US" sz="1200" b="1" dirty="0">
                <a:latin typeface="Menlo Regular"/>
                <a:cs typeface="Menlo Regular"/>
              </a:rPr>
              <a:t> install </a:t>
            </a:r>
            <a:r>
              <a:rPr lang="en-US" sz="1200" b="1" dirty="0">
                <a:solidFill>
                  <a:srgbClr val="000000"/>
                </a:solidFill>
                <a:latin typeface="Menlo Regular"/>
                <a:cs typeface="Menlo Regular"/>
              </a:rPr>
              <a:t>mpileaks</a:t>
            </a:r>
            <a:r>
              <a:rPr lang="en-US" sz="1200" b="1" dirty="0">
                <a:solidFill>
                  <a:srgbClr val="009DD9"/>
                </a:solidFill>
                <a:latin typeface="Menlo Regular"/>
                <a:cs typeface="Menlo Regular"/>
              </a:rPr>
              <a:t>@3.3</a:t>
            </a:r>
            <a:r>
              <a:rPr lang="en-US" sz="1200" b="1" dirty="0">
                <a:latin typeface="Menlo Regular"/>
                <a:cs typeface="Menlo Regular"/>
              </a:rPr>
              <a:t> ^mpich</a:t>
            </a:r>
            <a:r>
              <a:rPr lang="en-US" sz="1200" b="1" dirty="0">
                <a:solidFill>
                  <a:srgbClr val="009DD9"/>
                </a:solidFill>
                <a:latin typeface="Menlo Regular"/>
                <a:cs typeface="Menlo Regular"/>
              </a:rPr>
              <a:t>@3.2</a:t>
            </a:r>
            <a:r>
              <a:rPr lang="en-US" sz="1200" b="1" dirty="0">
                <a:solidFill>
                  <a:srgbClr val="660066"/>
                </a:solidFill>
                <a:latin typeface="Menlo Regular"/>
                <a:cs typeface="Menlo Regular"/>
              </a:rPr>
              <a:t> </a:t>
            </a:r>
            <a:r>
              <a:rPr lang="en-US" sz="1200" b="1" dirty="0">
                <a:solidFill>
                  <a:srgbClr val="D31A17"/>
                </a:solidFill>
                <a:latin typeface="Menlo Regular"/>
                <a:cs typeface="Menlo Regular"/>
              </a:rPr>
              <a:t>%gcc@4.9.3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Menlo Regular"/>
                <a:cs typeface="Menlo Regular"/>
              </a:rPr>
              <a:t>   </a:t>
            </a:r>
            <a:r>
              <a:rPr lang="en-US" sz="1200" b="1" dirty="0">
                <a:solidFill>
                  <a:srgbClr val="C0504D"/>
                </a:solidFill>
                <a:latin typeface="Menlo Regular"/>
                <a:cs typeface="Menlo Regular"/>
              </a:rPr>
              <a:t>^ dependency constraints</a:t>
            </a:r>
            <a:endParaRPr lang="en-US" sz="1200" b="1" dirty="0">
              <a:latin typeface="Menlo Regular"/>
              <a:cs typeface="Menlo Regular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3D2C5B-C2A2-634E-AD89-654758D49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74631"/>
            <a:ext cx="8229600" cy="1886679"/>
          </a:xfrm>
        </p:spPr>
        <p:txBody>
          <a:bodyPr>
            <a:normAutofit/>
          </a:bodyPr>
          <a:lstStyle/>
          <a:p>
            <a:pPr defTabSz="914400"/>
            <a:r>
              <a:rPr lang="en-US" dirty="0"/>
              <a:t>Each expression is a </a:t>
            </a:r>
            <a:r>
              <a:rPr lang="en-US" b="1" i="1" dirty="0"/>
              <a:t>spec </a:t>
            </a:r>
            <a:r>
              <a:rPr lang="en-US" dirty="0"/>
              <a:t>for a particular configuration</a:t>
            </a:r>
          </a:p>
          <a:p>
            <a:pPr lvl="1" defTabSz="914400"/>
            <a:r>
              <a:rPr lang="en-US" dirty="0"/>
              <a:t>Each clause adds a constraint to the spec</a:t>
            </a:r>
          </a:p>
          <a:p>
            <a:pPr lvl="1" defTabSz="914400"/>
            <a:r>
              <a:rPr lang="en-US" dirty="0"/>
              <a:t>Constraints are optional – specify only what you need.</a:t>
            </a:r>
          </a:p>
          <a:p>
            <a:pPr lvl="1" defTabSz="914400"/>
            <a:r>
              <a:rPr lang="en-US" dirty="0"/>
              <a:t>Customize install on the command line!</a:t>
            </a:r>
          </a:p>
          <a:p>
            <a:pPr defTabSz="914400"/>
            <a:r>
              <a:rPr lang="en-US" dirty="0"/>
              <a:t>Spec syntax is recursive</a:t>
            </a:r>
          </a:p>
          <a:p>
            <a:pPr lvl="1" defTabSz="914400"/>
            <a:r>
              <a:rPr lang="en-US" b="1" dirty="0"/>
              <a:t>^</a:t>
            </a:r>
            <a:r>
              <a:rPr lang="en-US" dirty="0"/>
              <a:t> (caret) adds constraints on dependencies</a:t>
            </a:r>
          </a:p>
        </p:txBody>
      </p:sp>
    </p:spTree>
    <p:extLst>
      <p:ext uri="{BB962C8B-B14F-4D97-AF65-F5344CB8AC3E}">
        <p14:creationId xmlns:p14="http://schemas.microsoft.com/office/powerpoint/2010/main" val="319683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4DCBF4-A83B-9642-AA45-9D6DB2275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8" y="324235"/>
            <a:ext cx="8821105" cy="423766"/>
          </a:xfrm>
        </p:spPr>
        <p:txBody>
          <a:bodyPr/>
          <a:lstStyle/>
          <a:p>
            <a:r>
              <a:rPr lang="en-US" sz="2000" dirty="0" err="1"/>
              <a:t>Spack</a:t>
            </a:r>
            <a:r>
              <a:rPr lang="en-US" sz="2000" dirty="0"/>
              <a:t> packages are </a:t>
            </a:r>
            <a:r>
              <a:rPr lang="en-US" sz="2000" i="1" dirty="0"/>
              <a:t>templates</a:t>
            </a:r>
            <a:r>
              <a:rPr lang="en-US" sz="2000" dirty="0"/>
              <a:t>: they define how to build a spec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761242C-0FFB-AC4D-8D25-99E1E99187D4}"/>
              </a:ext>
            </a:extLst>
          </p:cNvPr>
          <p:cNvSpPr txBox="1">
            <a:spLocks/>
          </p:cNvSpPr>
          <p:nvPr/>
        </p:nvSpPr>
        <p:spPr>
          <a:xfrm>
            <a:off x="20076026" y="25937666"/>
            <a:ext cx="7593952" cy="928655"/>
          </a:xfrm>
          <a:prstGeom prst="rect">
            <a:avLst/>
          </a:prstGeom>
        </p:spPr>
        <p:txBody>
          <a:bodyPr vert="horz" lIns="410675" tIns="205338" rIns="410675" bIns="205338" rtlCol="0" anchor="ctr">
            <a:normAutofit fontScale="25000" lnSpcReduction="20000"/>
          </a:bodyPr>
          <a:lstStyle>
            <a:lvl1pPr algn="ctr" defTabSz="2053377" rtl="0" eaLnBrk="1" latinLnBrk="0" hangingPunct="1">
              <a:spcBef>
                <a:spcPct val="0"/>
              </a:spcBef>
              <a:buNone/>
              <a:defRPr sz="19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BAE139C0-01D7-1B44-9E07-EF6E71943DB7}"/>
              </a:ext>
            </a:extLst>
          </p:cNvPr>
          <p:cNvSpPr txBox="1">
            <a:spLocks/>
          </p:cNvSpPr>
          <p:nvPr/>
        </p:nvSpPr>
        <p:spPr>
          <a:xfrm>
            <a:off x="20228426" y="26090066"/>
            <a:ext cx="7593952" cy="928655"/>
          </a:xfrm>
          <a:prstGeom prst="rect">
            <a:avLst/>
          </a:prstGeom>
        </p:spPr>
        <p:txBody>
          <a:bodyPr vert="horz" lIns="410675" tIns="205338" rIns="410675" bIns="205338" rtlCol="0" anchor="ctr">
            <a:normAutofit fontScale="25000" lnSpcReduction="20000"/>
          </a:bodyPr>
          <a:lstStyle>
            <a:lvl1pPr algn="ctr" defTabSz="2053377" rtl="0" eaLnBrk="1" latinLnBrk="0" hangingPunct="1">
              <a:spcBef>
                <a:spcPct val="0"/>
              </a:spcBef>
              <a:buNone/>
              <a:defRPr sz="19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CF0F28-EF1C-8A4F-9723-33D725E98534}"/>
              </a:ext>
            </a:extLst>
          </p:cNvPr>
          <p:cNvSpPr txBox="1"/>
          <p:nvPr/>
        </p:nvSpPr>
        <p:spPr>
          <a:xfrm>
            <a:off x="93211" y="1221499"/>
            <a:ext cx="4563849" cy="329320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C200FF"/>
                </a:solidFill>
                <a:latin typeface="Monaco"/>
              </a:rPr>
              <a:t>from</a:t>
            </a:r>
            <a:r>
              <a:rPr lang="en-US" sz="8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Monaco"/>
              </a:rPr>
              <a:t>spack</a:t>
            </a:r>
            <a:r>
              <a:rPr lang="en-US" sz="8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800" dirty="0">
                <a:solidFill>
                  <a:srgbClr val="C200FF"/>
                </a:solidFill>
                <a:latin typeface="Monaco"/>
              </a:rPr>
              <a:t>import</a:t>
            </a:r>
            <a:r>
              <a:rPr lang="en-US" sz="800" dirty="0">
                <a:solidFill>
                  <a:srgbClr val="000000"/>
                </a:solidFill>
                <a:latin typeface="Monaco"/>
              </a:rPr>
              <a:t> *</a:t>
            </a:r>
          </a:p>
          <a:p>
            <a:endParaRPr lang="en-US" sz="800" dirty="0">
              <a:solidFill>
                <a:srgbClr val="000000"/>
              </a:solidFill>
              <a:latin typeface="Monaco"/>
            </a:endParaRPr>
          </a:p>
          <a:p>
            <a:r>
              <a:rPr lang="en-US" sz="800" dirty="0">
                <a:solidFill>
                  <a:srgbClr val="C200FF"/>
                </a:solidFill>
                <a:latin typeface="Monaco"/>
              </a:rPr>
              <a:t>class</a:t>
            </a:r>
            <a:r>
              <a:rPr lang="en-US" sz="8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800" dirty="0" err="1">
                <a:solidFill>
                  <a:srgbClr val="2D961E"/>
                </a:solidFill>
                <a:latin typeface="Monaco"/>
              </a:rPr>
              <a:t>Dyninst</a:t>
            </a:r>
            <a:r>
              <a:rPr lang="en-US" sz="800" dirty="0">
                <a:solidFill>
                  <a:srgbClr val="000000"/>
                </a:solidFill>
                <a:latin typeface="Monaco"/>
              </a:rPr>
              <a:t>(Package):</a:t>
            </a:r>
          </a:p>
          <a:p>
            <a:r>
              <a:rPr lang="en-US" sz="800" dirty="0">
                <a:solidFill>
                  <a:srgbClr val="000000"/>
                </a:solidFill>
                <a:latin typeface="Monaco"/>
              </a:rPr>
              <a:t>    </a:t>
            </a:r>
            <a:r>
              <a:rPr lang="en-US" sz="800" dirty="0">
                <a:solidFill>
                  <a:srgbClr val="9D206F"/>
                </a:solidFill>
                <a:latin typeface="Monaco"/>
              </a:rPr>
              <a:t>"""API for dynamic binary instrumentation.""”</a:t>
            </a:r>
          </a:p>
          <a:p>
            <a:endParaRPr lang="en-US" sz="800" dirty="0">
              <a:solidFill>
                <a:srgbClr val="000000"/>
              </a:solidFill>
              <a:latin typeface="Monaco"/>
            </a:endParaRPr>
          </a:p>
          <a:p>
            <a:r>
              <a:rPr lang="en-US" sz="800" dirty="0">
                <a:solidFill>
                  <a:srgbClr val="000000"/>
                </a:solidFill>
                <a:latin typeface="Monaco"/>
              </a:rPr>
              <a:t>    </a:t>
            </a:r>
            <a:r>
              <a:rPr lang="en-US" sz="800" dirty="0">
                <a:solidFill>
                  <a:srgbClr val="C1651C"/>
                </a:solidFill>
                <a:latin typeface="Monaco"/>
              </a:rPr>
              <a:t>homepage</a:t>
            </a:r>
            <a:r>
              <a:rPr lang="en-US" sz="800" dirty="0">
                <a:solidFill>
                  <a:srgbClr val="000000"/>
                </a:solidFill>
                <a:latin typeface="Monaco"/>
              </a:rPr>
              <a:t> = </a:t>
            </a:r>
            <a:r>
              <a:rPr lang="en-US" sz="800" dirty="0">
                <a:solidFill>
                  <a:srgbClr val="9D206F"/>
                </a:solidFill>
                <a:latin typeface="Monaco"/>
              </a:rPr>
              <a:t>"https://</a:t>
            </a:r>
            <a:r>
              <a:rPr lang="en-US" sz="800" dirty="0" err="1">
                <a:solidFill>
                  <a:srgbClr val="9D206F"/>
                </a:solidFill>
                <a:latin typeface="Monaco"/>
              </a:rPr>
              <a:t>paradyn.org</a:t>
            </a:r>
            <a:r>
              <a:rPr lang="en-US" sz="800" dirty="0">
                <a:solidFill>
                  <a:srgbClr val="9D206F"/>
                </a:solidFill>
                <a:latin typeface="Monaco"/>
              </a:rPr>
              <a:t>"</a:t>
            </a:r>
          </a:p>
          <a:p>
            <a:r>
              <a:rPr lang="tr-TR" sz="800" dirty="0">
                <a:solidFill>
                  <a:srgbClr val="9D206F"/>
                </a:solidFill>
                <a:latin typeface="Monaco"/>
              </a:rPr>
              <a:t>    </a:t>
            </a:r>
            <a:r>
              <a:rPr lang="en-US" sz="800" dirty="0" err="1">
                <a:solidFill>
                  <a:srgbClr val="C1651C"/>
                </a:solidFill>
                <a:latin typeface="Monaco"/>
              </a:rPr>
              <a:t>url</a:t>
            </a:r>
            <a:r>
              <a:rPr lang="en-US" sz="800" dirty="0">
                <a:solidFill>
                  <a:srgbClr val="C1651C"/>
                </a:solidFill>
                <a:latin typeface="Monaco"/>
              </a:rPr>
              <a:t> </a:t>
            </a:r>
            <a:r>
              <a:rPr lang="en-US" sz="800" dirty="0">
                <a:solidFill>
                  <a:srgbClr val="000000"/>
                </a:solidFill>
                <a:latin typeface="Monaco"/>
              </a:rPr>
              <a:t>= </a:t>
            </a:r>
            <a:r>
              <a:rPr lang="tr-TR" sz="800" dirty="0">
                <a:solidFill>
                  <a:srgbClr val="9D206F"/>
                </a:solidFill>
                <a:latin typeface="Monaco"/>
              </a:rPr>
              <a:t>"http://</a:t>
            </a:r>
            <a:r>
              <a:rPr lang="tr-TR" sz="800" dirty="0" err="1">
                <a:solidFill>
                  <a:srgbClr val="9D206F"/>
                </a:solidFill>
                <a:latin typeface="Monaco"/>
              </a:rPr>
              <a:t>www.paradyn.org</a:t>
            </a:r>
            <a:r>
              <a:rPr lang="tr-TR" sz="800" dirty="0">
                <a:solidFill>
                  <a:srgbClr val="9D206F"/>
                </a:solidFill>
                <a:latin typeface="Monaco"/>
              </a:rPr>
              <a:t>/release8.1.2/DyninstAPI-8.1.2.tgz"</a:t>
            </a:r>
            <a:endParaRPr lang="en-US" sz="800" dirty="0">
              <a:solidFill>
                <a:srgbClr val="000000"/>
              </a:solidFill>
              <a:latin typeface="Monaco"/>
            </a:endParaRPr>
          </a:p>
          <a:p>
            <a:endParaRPr lang="en-US" sz="800" dirty="0">
              <a:solidFill>
                <a:srgbClr val="000000"/>
              </a:solidFill>
              <a:latin typeface="Monaco"/>
            </a:endParaRPr>
          </a:p>
          <a:p>
            <a:r>
              <a:rPr lang="fr-FR" sz="800" dirty="0">
                <a:solidFill>
                  <a:srgbClr val="000000"/>
                </a:solidFill>
                <a:latin typeface="Monaco"/>
              </a:rPr>
              <a:t>    version(</a:t>
            </a:r>
            <a:r>
              <a:rPr lang="fr-FR" sz="800" dirty="0">
                <a:solidFill>
                  <a:srgbClr val="9D206F"/>
                </a:solidFill>
                <a:latin typeface="Monaco"/>
              </a:rPr>
              <a:t>'8.2.1'</a:t>
            </a:r>
            <a:r>
              <a:rPr lang="fr-FR" sz="800" dirty="0">
                <a:solidFill>
                  <a:srgbClr val="000000"/>
                </a:solidFill>
                <a:latin typeface="Monaco"/>
              </a:rPr>
              <a:t>, </a:t>
            </a:r>
            <a:r>
              <a:rPr lang="fr-FR" sz="800" dirty="0">
                <a:solidFill>
                  <a:srgbClr val="9D206F"/>
                </a:solidFill>
                <a:latin typeface="Monaco"/>
              </a:rPr>
              <a:t>'abf60b7faabe7a2e’</a:t>
            </a:r>
            <a:r>
              <a:rPr lang="tr-TR" sz="800" dirty="0">
                <a:solidFill>
                  <a:srgbClr val="000000"/>
                </a:solidFill>
                <a:latin typeface="Monaco"/>
              </a:rPr>
              <a:t>)</a:t>
            </a:r>
            <a:endParaRPr lang="fr-FR" sz="800" dirty="0">
              <a:solidFill>
                <a:srgbClr val="000000"/>
              </a:solidFill>
              <a:latin typeface="Monaco"/>
            </a:endParaRPr>
          </a:p>
          <a:p>
            <a:r>
              <a:rPr lang="tr-TR" sz="800" dirty="0">
                <a:solidFill>
                  <a:srgbClr val="000000"/>
                </a:solidFill>
                <a:latin typeface="Monaco"/>
              </a:rPr>
              <a:t>    </a:t>
            </a:r>
            <a:r>
              <a:rPr lang="tr-TR" sz="800" dirty="0" err="1">
                <a:solidFill>
                  <a:srgbClr val="000000"/>
                </a:solidFill>
                <a:latin typeface="Monaco"/>
              </a:rPr>
              <a:t>version</a:t>
            </a:r>
            <a:r>
              <a:rPr lang="tr-TR" sz="800" dirty="0">
                <a:solidFill>
                  <a:srgbClr val="000000"/>
                </a:solidFill>
                <a:latin typeface="Monaco"/>
              </a:rPr>
              <a:t>(</a:t>
            </a:r>
            <a:r>
              <a:rPr lang="tr-TR" sz="800" dirty="0">
                <a:solidFill>
                  <a:srgbClr val="9D206F"/>
                </a:solidFill>
                <a:latin typeface="Monaco"/>
              </a:rPr>
              <a:t>'8.1.2'</a:t>
            </a:r>
            <a:r>
              <a:rPr lang="tr-TR" sz="800" dirty="0">
                <a:solidFill>
                  <a:srgbClr val="000000"/>
                </a:solidFill>
                <a:latin typeface="Monaco"/>
              </a:rPr>
              <a:t>, </a:t>
            </a:r>
            <a:r>
              <a:rPr lang="tr-TR" sz="800" dirty="0">
                <a:solidFill>
                  <a:srgbClr val="9D206F"/>
                </a:solidFill>
                <a:latin typeface="Monaco"/>
              </a:rPr>
              <a:t>'bf03b33375afa66f’</a:t>
            </a:r>
            <a:r>
              <a:rPr lang="tr-TR" sz="800" dirty="0">
                <a:solidFill>
                  <a:srgbClr val="000000"/>
                </a:solidFill>
                <a:latin typeface="Monaco"/>
              </a:rPr>
              <a:t>)</a:t>
            </a:r>
          </a:p>
          <a:p>
            <a:r>
              <a:rPr lang="tr-TR" sz="800" dirty="0">
                <a:solidFill>
                  <a:srgbClr val="000000"/>
                </a:solidFill>
                <a:latin typeface="Monaco"/>
              </a:rPr>
              <a:t>    </a:t>
            </a:r>
            <a:r>
              <a:rPr lang="tr-TR" sz="800" dirty="0" err="1">
                <a:solidFill>
                  <a:srgbClr val="000000"/>
                </a:solidFill>
                <a:latin typeface="Monaco"/>
              </a:rPr>
              <a:t>version</a:t>
            </a:r>
            <a:r>
              <a:rPr lang="tr-TR" sz="800" dirty="0">
                <a:solidFill>
                  <a:srgbClr val="000000"/>
                </a:solidFill>
                <a:latin typeface="Monaco"/>
              </a:rPr>
              <a:t>(</a:t>
            </a:r>
            <a:r>
              <a:rPr lang="tr-TR" sz="800" dirty="0">
                <a:solidFill>
                  <a:srgbClr val="9D206F"/>
                </a:solidFill>
                <a:latin typeface="Monaco"/>
              </a:rPr>
              <a:t>'8.1.1'</a:t>
            </a:r>
            <a:r>
              <a:rPr lang="tr-TR" sz="800" dirty="0">
                <a:solidFill>
                  <a:srgbClr val="000000"/>
                </a:solidFill>
                <a:latin typeface="Monaco"/>
              </a:rPr>
              <a:t>, </a:t>
            </a:r>
            <a:r>
              <a:rPr lang="tr-TR" sz="800" dirty="0">
                <a:solidFill>
                  <a:srgbClr val="9D206F"/>
                </a:solidFill>
                <a:latin typeface="Monaco"/>
              </a:rPr>
              <a:t>'d1a04e995b7aa709’</a:t>
            </a:r>
            <a:r>
              <a:rPr lang="tr-TR" sz="800" dirty="0">
                <a:solidFill>
                  <a:srgbClr val="000000"/>
                </a:solidFill>
                <a:latin typeface="Monaco"/>
              </a:rPr>
              <a:t>)</a:t>
            </a:r>
          </a:p>
          <a:p>
            <a:endParaRPr lang="en-US" sz="800" dirty="0">
              <a:solidFill>
                <a:srgbClr val="000000"/>
              </a:solidFill>
              <a:latin typeface="Monaco"/>
            </a:endParaRPr>
          </a:p>
          <a:p>
            <a:r>
              <a:rPr lang="en-US" sz="800" dirty="0">
                <a:solidFill>
                  <a:srgbClr val="000000"/>
                </a:solidFill>
                <a:latin typeface="Monaco"/>
              </a:rPr>
              <a:t>    </a:t>
            </a:r>
            <a:r>
              <a:rPr lang="tr-TR" sz="800" dirty="0" err="1">
                <a:solidFill>
                  <a:srgbClr val="000000"/>
                </a:solidFill>
                <a:latin typeface="Monaco"/>
              </a:rPr>
              <a:t>depends_on</a:t>
            </a:r>
            <a:r>
              <a:rPr lang="tr-TR" sz="800" dirty="0">
                <a:solidFill>
                  <a:srgbClr val="000000"/>
                </a:solidFill>
                <a:latin typeface="Monaco"/>
              </a:rPr>
              <a:t>(</a:t>
            </a:r>
            <a:r>
              <a:rPr lang="tr-TR" sz="800" dirty="0">
                <a:solidFill>
                  <a:srgbClr val="9D206F"/>
                </a:solidFill>
                <a:latin typeface="Monaco"/>
              </a:rPr>
              <a:t>"</a:t>
            </a:r>
            <a:r>
              <a:rPr lang="en-US" sz="800" dirty="0" err="1">
                <a:solidFill>
                  <a:srgbClr val="9D206F"/>
                </a:solidFill>
                <a:latin typeface="Monaco"/>
              </a:rPr>
              <a:t>cmake</a:t>
            </a:r>
            <a:r>
              <a:rPr lang="en-US" sz="800" dirty="0">
                <a:solidFill>
                  <a:srgbClr val="9D206F"/>
                </a:solidFill>
                <a:latin typeface="Monaco"/>
              </a:rPr>
              <a:t>", type="build"</a:t>
            </a:r>
            <a:r>
              <a:rPr lang="tr-TR" sz="800" dirty="0">
                <a:solidFill>
                  <a:srgbClr val="000000"/>
                </a:solidFill>
                <a:latin typeface="Monaco"/>
              </a:rPr>
              <a:t>)</a:t>
            </a:r>
            <a:endParaRPr lang="en-US" sz="800" dirty="0">
              <a:solidFill>
                <a:srgbClr val="000000"/>
              </a:solidFill>
              <a:latin typeface="Monaco"/>
            </a:endParaRPr>
          </a:p>
          <a:p>
            <a:endParaRPr lang="tr-TR" sz="800" dirty="0">
              <a:solidFill>
                <a:srgbClr val="000000"/>
              </a:solidFill>
              <a:latin typeface="Monaco"/>
            </a:endParaRPr>
          </a:p>
          <a:p>
            <a:r>
              <a:rPr lang="tr-TR" sz="800" dirty="0">
                <a:solidFill>
                  <a:srgbClr val="000000"/>
                </a:solidFill>
                <a:latin typeface="Monaco"/>
              </a:rPr>
              <a:t>    </a:t>
            </a:r>
            <a:r>
              <a:rPr lang="tr-TR" sz="800" dirty="0" err="1">
                <a:solidFill>
                  <a:srgbClr val="000000"/>
                </a:solidFill>
                <a:latin typeface="Monaco"/>
              </a:rPr>
              <a:t>depends_on</a:t>
            </a:r>
            <a:r>
              <a:rPr lang="tr-TR" sz="800" dirty="0">
                <a:solidFill>
                  <a:srgbClr val="000000"/>
                </a:solidFill>
                <a:latin typeface="Monaco"/>
              </a:rPr>
              <a:t>(</a:t>
            </a:r>
            <a:r>
              <a:rPr lang="tr-TR" sz="800" dirty="0">
                <a:solidFill>
                  <a:srgbClr val="9D206F"/>
                </a:solidFill>
                <a:latin typeface="Monaco"/>
              </a:rPr>
              <a:t>"</a:t>
            </a:r>
            <a:r>
              <a:rPr lang="tr-TR" sz="800" dirty="0" err="1">
                <a:solidFill>
                  <a:srgbClr val="9D206F"/>
                </a:solidFill>
                <a:latin typeface="Monaco"/>
              </a:rPr>
              <a:t>libelf</a:t>
            </a:r>
            <a:r>
              <a:rPr lang="en-US" sz="800" dirty="0">
                <a:solidFill>
                  <a:srgbClr val="9D206F"/>
                </a:solidFill>
                <a:latin typeface="Monaco"/>
              </a:rPr>
              <a:t>", type="link"</a:t>
            </a:r>
            <a:r>
              <a:rPr lang="tr-TR" sz="800" dirty="0">
                <a:solidFill>
                  <a:srgbClr val="000000"/>
                </a:solidFill>
                <a:latin typeface="Monaco"/>
              </a:rPr>
              <a:t>)</a:t>
            </a:r>
          </a:p>
          <a:p>
            <a:r>
              <a:rPr lang="tr-TR" sz="800" dirty="0">
                <a:solidFill>
                  <a:srgbClr val="000000"/>
                </a:solidFill>
                <a:latin typeface="Monaco"/>
              </a:rPr>
              <a:t>    </a:t>
            </a:r>
            <a:r>
              <a:rPr lang="tr-TR" sz="800" dirty="0" err="1">
                <a:solidFill>
                  <a:srgbClr val="000000"/>
                </a:solidFill>
                <a:latin typeface="Monaco"/>
              </a:rPr>
              <a:t>depends_on</a:t>
            </a:r>
            <a:r>
              <a:rPr lang="tr-TR" sz="800" dirty="0">
                <a:solidFill>
                  <a:srgbClr val="000000"/>
                </a:solidFill>
                <a:latin typeface="Monaco"/>
              </a:rPr>
              <a:t>(</a:t>
            </a:r>
            <a:r>
              <a:rPr lang="tr-TR" sz="800" dirty="0">
                <a:solidFill>
                  <a:srgbClr val="9D206F"/>
                </a:solidFill>
                <a:latin typeface="Monaco"/>
              </a:rPr>
              <a:t>"</a:t>
            </a:r>
            <a:r>
              <a:rPr lang="tr-TR" sz="800" dirty="0" err="1">
                <a:solidFill>
                  <a:srgbClr val="9D206F"/>
                </a:solidFill>
                <a:latin typeface="Monaco"/>
              </a:rPr>
              <a:t>libdwarf</a:t>
            </a:r>
            <a:r>
              <a:rPr lang="en-US" sz="800" dirty="0">
                <a:solidFill>
                  <a:srgbClr val="9D206F"/>
                </a:solidFill>
                <a:latin typeface="Monaco"/>
              </a:rPr>
              <a:t>", type="link"</a:t>
            </a:r>
            <a:r>
              <a:rPr lang="tr-TR" sz="800" dirty="0">
                <a:solidFill>
                  <a:srgbClr val="000000"/>
                </a:solidFill>
                <a:latin typeface="Monaco"/>
              </a:rPr>
              <a:t>)</a:t>
            </a:r>
          </a:p>
          <a:p>
            <a:r>
              <a:rPr lang="nl-NL" sz="800" dirty="0">
                <a:solidFill>
                  <a:srgbClr val="000000"/>
                </a:solidFill>
                <a:latin typeface="Monaco"/>
              </a:rPr>
              <a:t>    </a:t>
            </a:r>
            <a:r>
              <a:rPr lang="nl-NL" sz="800" dirty="0" err="1">
                <a:solidFill>
                  <a:srgbClr val="000000"/>
                </a:solidFill>
                <a:latin typeface="Monaco"/>
              </a:rPr>
              <a:t>depends_on</a:t>
            </a:r>
            <a:r>
              <a:rPr lang="nl-NL" sz="800" dirty="0">
                <a:solidFill>
                  <a:srgbClr val="000000"/>
                </a:solidFill>
                <a:latin typeface="Monaco"/>
              </a:rPr>
              <a:t>(</a:t>
            </a:r>
            <a:r>
              <a:rPr lang="nl-NL" sz="800" dirty="0">
                <a:solidFill>
                  <a:srgbClr val="9D206F"/>
                </a:solidFill>
                <a:latin typeface="Monaco"/>
              </a:rPr>
              <a:t>"boost @1.42: +</a:t>
            </a:r>
            <a:r>
              <a:rPr lang="nl-NL" sz="800" dirty="0" err="1">
                <a:solidFill>
                  <a:srgbClr val="9D206F"/>
                </a:solidFill>
                <a:latin typeface="Monaco"/>
              </a:rPr>
              <a:t>multithreaded</a:t>
            </a:r>
            <a:r>
              <a:rPr lang="nl-NL" sz="800" dirty="0">
                <a:solidFill>
                  <a:srgbClr val="9D206F"/>
                </a:solidFill>
                <a:latin typeface="Monaco"/>
              </a:rPr>
              <a:t>"</a:t>
            </a:r>
            <a:r>
              <a:rPr lang="nl-NL" sz="800" dirty="0">
                <a:solidFill>
                  <a:srgbClr val="000000"/>
                </a:solidFill>
                <a:latin typeface="Monaco"/>
              </a:rPr>
              <a:t>)</a:t>
            </a:r>
          </a:p>
          <a:p>
            <a:endParaRPr lang="en-US" sz="800" dirty="0">
              <a:solidFill>
                <a:srgbClr val="C200FF"/>
              </a:solidFill>
              <a:latin typeface="Monaco"/>
            </a:endParaRPr>
          </a:p>
          <a:p>
            <a:r>
              <a:rPr lang="en-US" sz="800" dirty="0">
                <a:solidFill>
                  <a:srgbClr val="C200FF"/>
                </a:solidFill>
                <a:latin typeface="Monaco"/>
              </a:rPr>
              <a:t>    </a:t>
            </a:r>
            <a:r>
              <a:rPr lang="en-US" sz="800" dirty="0" err="1">
                <a:solidFill>
                  <a:srgbClr val="C200FF"/>
                </a:solidFill>
                <a:latin typeface="Monaco"/>
              </a:rPr>
              <a:t>def</a:t>
            </a:r>
            <a:r>
              <a:rPr lang="en-US" sz="8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800" dirty="0">
                <a:solidFill>
                  <a:srgbClr val="4A00FF"/>
                </a:solidFill>
                <a:latin typeface="Monaco"/>
              </a:rPr>
              <a:t>install</a:t>
            </a:r>
            <a:r>
              <a:rPr lang="en-US" sz="800" dirty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800" dirty="0">
                <a:solidFill>
                  <a:srgbClr val="C200FF"/>
                </a:solidFill>
                <a:latin typeface="Monaco"/>
              </a:rPr>
              <a:t>self</a:t>
            </a:r>
            <a:r>
              <a:rPr lang="en-US" sz="800" dirty="0">
                <a:solidFill>
                  <a:srgbClr val="000000"/>
                </a:solidFill>
                <a:latin typeface="Monaco"/>
              </a:rPr>
              <a:t>, spec, prefix):</a:t>
            </a:r>
          </a:p>
          <a:p>
            <a:r>
              <a:rPr lang="en-US" sz="800" dirty="0">
                <a:solidFill>
                  <a:srgbClr val="000000"/>
                </a:solidFill>
                <a:latin typeface="Monaco"/>
              </a:rPr>
              <a:t>        </a:t>
            </a:r>
            <a:r>
              <a:rPr lang="en-US" sz="800" dirty="0">
                <a:solidFill>
                  <a:srgbClr val="C200FF"/>
                </a:solidFill>
                <a:latin typeface="Monaco"/>
              </a:rPr>
              <a:t>with</a:t>
            </a:r>
            <a:r>
              <a:rPr lang="en-US" sz="8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Monaco"/>
              </a:rPr>
              <a:t>working_dir</a:t>
            </a:r>
            <a:r>
              <a:rPr lang="en-US" sz="800" dirty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800" dirty="0">
                <a:solidFill>
                  <a:srgbClr val="9D206F"/>
                </a:solidFill>
                <a:latin typeface="Monaco"/>
              </a:rPr>
              <a:t>'</a:t>
            </a:r>
            <a:r>
              <a:rPr lang="en-US" sz="800" dirty="0" err="1">
                <a:solidFill>
                  <a:srgbClr val="9D206F"/>
                </a:solidFill>
                <a:latin typeface="Monaco"/>
              </a:rPr>
              <a:t>spack</a:t>
            </a:r>
            <a:r>
              <a:rPr lang="en-US" sz="800" dirty="0">
                <a:solidFill>
                  <a:srgbClr val="9D206F"/>
                </a:solidFill>
                <a:latin typeface="Monaco"/>
              </a:rPr>
              <a:t>-build'</a:t>
            </a:r>
            <a:r>
              <a:rPr lang="en-US" sz="800" dirty="0">
                <a:solidFill>
                  <a:srgbClr val="000000"/>
                </a:solidFill>
                <a:latin typeface="Monaco"/>
              </a:rPr>
              <a:t>, create=</a:t>
            </a:r>
            <a:r>
              <a:rPr lang="en-US" sz="800" dirty="0">
                <a:solidFill>
                  <a:srgbClr val="2C9290"/>
                </a:solidFill>
                <a:latin typeface="Monaco"/>
              </a:rPr>
              <a:t>True</a:t>
            </a:r>
            <a:r>
              <a:rPr lang="en-US" sz="800" dirty="0">
                <a:solidFill>
                  <a:srgbClr val="000000"/>
                </a:solidFill>
                <a:latin typeface="Monaco"/>
              </a:rPr>
              <a:t>):</a:t>
            </a:r>
          </a:p>
          <a:p>
            <a:r>
              <a:rPr lang="tr-TR" sz="800" dirty="0">
                <a:solidFill>
                  <a:srgbClr val="000000"/>
                </a:solidFill>
                <a:latin typeface="Monaco"/>
              </a:rPr>
              <a:t>            </a:t>
            </a:r>
            <a:r>
              <a:rPr lang="tr-TR" sz="800" dirty="0" err="1">
                <a:solidFill>
                  <a:srgbClr val="000000"/>
                </a:solidFill>
                <a:latin typeface="Monaco"/>
              </a:rPr>
              <a:t>cmake</a:t>
            </a:r>
            <a:r>
              <a:rPr lang="tr-TR" sz="800" dirty="0">
                <a:solidFill>
                  <a:srgbClr val="000000"/>
                </a:solidFill>
                <a:latin typeface="Monaco"/>
              </a:rPr>
              <a:t>(</a:t>
            </a:r>
            <a:r>
              <a:rPr lang="tr-TR" sz="800" dirty="0">
                <a:solidFill>
                  <a:srgbClr val="9D206F"/>
                </a:solidFill>
                <a:latin typeface="Monaco"/>
              </a:rPr>
              <a:t>'-</a:t>
            </a:r>
            <a:r>
              <a:rPr lang="tr-TR" sz="800" dirty="0" err="1">
                <a:solidFill>
                  <a:srgbClr val="9D206F"/>
                </a:solidFill>
                <a:latin typeface="Monaco"/>
              </a:rPr>
              <a:t>DBoost_INCLUDE_DIR</a:t>
            </a:r>
            <a:r>
              <a:rPr lang="tr-TR" sz="800" dirty="0">
                <a:solidFill>
                  <a:srgbClr val="9D206F"/>
                </a:solidFill>
                <a:latin typeface="Monaco"/>
              </a:rPr>
              <a:t>=‘</a:t>
            </a:r>
            <a:r>
              <a:rPr lang="tr-TR" sz="8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800" dirty="0">
                <a:solidFill>
                  <a:srgbClr val="000000"/>
                </a:solidFill>
                <a:latin typeface="Monaco"/>
              </a:rPr>
              <a:t>+</a:t>
            </a:r>
            <a:r>
              <a:rPr lang="tr-TR" sz="800" dirty="0">
                <a:solidFill>
                  <a:srgbClr val="000000"/>
                </a:solidFill>
                <a:latin typeface="Monaco"/>
              </a:rPr>
              <a:t> </a:t>
            </a:r>
            <a:r>
              <a:rPr lang="tr-TR" sz="800" dirty="0" err="1">
                <a:solidFill>
                  <a:srgbClr val="000000"/>
                </a:solidFill>
                <a:latin typeface="Monaco"/>
              </a:rPr>
              <a:t>spec</a:t>
            </a:r>
            <a:r>
              <a:rPr lang="tr-TR" sz="800" dirty="0">
                <a:solidFill>
                  <a:srgbClr val="000000"/>
                </a:solidFill>
                <a:latin typeface="Monaco"/>
              </a:rPr>
              <a:t>[</a:t>
            </a:r>
            <a:r>
              <a:rPr lang="tr-TR" sz="800" dirty="0">
                <a:solidFill>
                  <a:srgbClr val="9D206F"/>
                </a:solidFill>
                <a:latin typeface="Monaco"/>
              </a:rPr>
              <a:t>'</a:t>
            </a:r>
            <a:r>
              <a:rPr lang="tr-TR" sz="800" dirty="0" err="1">
                <a:solidFill>
                  <a:srgbClr val="9D206F"/>
                </a:solidFill>
                <a:latin typeface="Monaco"/>
              </a:rPr>
              <a:t>boost</a:t>
            </a:r>
            <a:r>
              <a:rPr lang="tr-TR" sz="800" dirty="0">
                <a:solidFill>
                  <a:srgbClr val="9D206F"/>
                </a:solidFill>
                <a:latin typeface="Monaco"/>
              </a:rPr>
              <a:t>'</a:t>
            </a:r>
            <a:r>
              <a:rPr lang="tr-TR" sz="800" dirty="0">
                <a:solidFill>
                  <a:srgbClr val="000000"/>
                </a:solidFill>
                <a:latin typeface="Monaco"/>
              </a:rPr>
              <a:t>].</a:t>
            </a:r>
            <a:r>
              <a:rPr lang="tr-TR" sz="800" dirty="0" err="1">
                <a:solidFill>
                  <a:srgbClr val="000000"/>
                </a:solidFill>
                <a:latin typeface="Monaco"/>
              </a:rPr>
              <a:t>prefix.include</a:t>
            </a:r>
            <a:r>
              <a:rPr lang="tr-TR" sz="800" dirty="0">
                <a:solidFill>
                  <a:srgbClr val="000000"/>
                </a:solidFill>
                <a:latin typeface="Monaco"/>
              </a:rPr>
              <a:t>,</a:t>
            </a:r>
          </a:p>
          <a:p>
            <a:r>
              <a:rPr lang="nl-NL" sz="800" dirty="0">
                <a:solidFill>
                  <a:srgbClr val="000000"/>
                </a:solidFill>
                <a:latin typeface="Monaco"/>
              </a:rPr>
              <a:t>                  </a:t>
            </a:r>
            <a:r>
              <a:rPr lang="nl-NL" sz="800" dirty="0">
                <a:solidFill>
                  <a:srgbClr val="9D206F"/>
                </a:solidFill>
                <a:latin typeface="Monaco"/>
              </a:rPr>
              <a:t>'-</a:t>
            </a:r>
            <a:r>
              <a:rPr lang="nl-NL" sz="800" dirty="0" err="1">
                <a:solidFill>
                  <a:srgbClr val="9D206F"/>
                </a:solidFill>
                <a:latin typeface="Monaco"/>
              </a:rPr>
              <a:t>DBoost_LIBRARY_DIR</a:t>
            </a:r>
            <a:r>
              <a:rPr lang="nl-NL" sz="800" dirty="0">
                <a:solidFill>
                  <a:srgbClr val="9D206F"/>
                </a:solidFill>
                <a:latin typeface="Monaco"/>
              </a:rPr>
              <a:t>=‘</a:t>
            </a:r>
            <a:r>
              <a:rPr lang="nl-NL" sz="800" dirty="0">
                <a:solidFill>
                  <a:srgbClr val="000000"/>
                </a:solidFill>
                <a:latin typeface="Monaco"/>
              </a:rPr>
              <a:t> + </a:t>
            </a:r>
            <a:r>
              <a:rPr lang="nl-NL" sz="800" dirty="0" err="1">
                <a:solidFill>
                  <a:srgbClr val="000000"/>
                </a:solidFill>
                <a:latin typeface="Monaco"/>
              </a:rPr>
              <a:t>spec</a:t>
            </a:r>
            <a:r>
              <a:rPr lang="nl-NL" sz="800" dirty="0">
                <a:solidFill>
                  <a:srgbClr val="000000"/>
                </a:solidFill>
                <a:latin typeface="Monaco"/>
              </a:rPr>
              <a:t>[</a:t>
            </a:r>
            <a:r>
              <a:rPr lang="nl-NL" sz="800" dirty="0">
                <a:solidFill>
                  <a:srgbClr val="9D206F"/>
                </a:solidFill>
                <a:latin typeface="Monaco"/>
              </a:rPr>
              <a:t>'boost'</a:t>
            </a:r>
            <a:r>
              <a:rPr lang="nl-NL" sz="800" dirty="0">
                <a:solidFill>
                  <a:srgbClr val="000000"/>
                </a:solidFill>
                <a:latin typeface="Monaco"/>
              </a:rPr>
              <a:t>].</a:t>
            </a:r>
            <a:r>
              <a:rPr lang="nl-NL" sz="800" dirty="0" err="1">
                <a:solidFill>
                  <a:srgbClr val="000000"/>
                </a:solidFill>
                <a:latin typeface="Monaco"/>
              </a:rPr>
              <a:t>prefix.lib</a:t>
            </a:r>
            <a:r>
              <a:rPr lang="nl-NL" sz="800" dirty="0">
                <a:solidFill>
                  <a:srgbClr val="000000"/>
                </a:solidFill>
                <a:latin typeface="Monaco"/>
              </a:rPr>
              <a:t>,</a:t>
            </a:r>
          </a:p>
          <a:p>
            <a:r>
              <a:rPr lang="nl-NL" sz="800" dirty="0">
                <a:solidFill>
                  <a:srgbClr val="000000"/>
                </a:solidFill>
                <a:latin typeface="Monaco"/>
              </a:rPr>
              <a:t>                  </a:t>
            </a:r>
            <a:r>
              <a:rPr lang="nl-NL" sz="800" dirty="0">
                <a:solidFill>
                  <a:srgbClr val="9D206F"/>
                </a:solidFill>
                <a:latin typeface="Monaco"/>
              </a:rPr>
              <a:t>'-</a:t>
            </a:r>
            <a:r>
              <a:rPr lang="nl-NL" sz="800" dirty="0" err="1">
                <a:solidFill>
                  <a:srgbClr val="9D206F"/>
                </a:solidFill>
                <a:latin typeface="Monaco"/>
              </a:rPr>
              <a:t>DBoost_NO_SYSTEM_PATHS</a:t>
            </a:r>
            <a:r>
              <a:rPr lang="nl-NL" sz="800" dirty="0">
                <a:solidFill>
                  <a:srgbClr val="9D206F"/>
                </a:solidFill>
                <a:latin typeface="Monaco"/>
              </a:rPr>
              <a:t>=TRUE’</a:t>
            </a:r>
            <a:endParaRPr lang="nl-NL" sz="800" dirty="0">
              <a:solidFill>
                <a:srgbClr val="000000"/>
              </a:solidFill>
              <a:latin typeface="Monaco"/>
            </a:endParaRPr>
          </a:p>
          <a:p>
            <a:r>
              <a:rPr lang="sv-SE" sz="800" dirty="0">
                <a:solidFill>
                  <a:srgbClr val="000000"/>
                </a:solidFill>
                <a:latin typeface="Monaco"/>
              </a:rPr>
              <a:t>		   </a:t>
            </a:r>
            <a:r>
              <a:rPr lang="tr-TR" sz="800" dirty="0">
                <a:solidFill>
                  <a:srgbClr val="9D206F"/>
                </a:solidFill>
                <a:latin typeface="Monaco"/>
              </a:rPr>
              <a:t>'..'</a:t>
            </a:r>
            <a:r>
              <a:rPr lang="sv-SE" sz="800" dirty="0">
                <a:solidFill>
                  <a:srgbClr val="000000"/>
                </a:solidFill>
                <a:latin typeface="Monaco"/>
              </a:rPr>
              <a:t>)</a:t>
            </a:r>
          </a:p>
          <a:p>
            <a:r>
              <a:rPr lang="nl-NL" sz="800" dirty="0">
                <a:solidFill>
                  <a:srgbClr val="000000"/>
                </a:solidFill>
                <a:latin typeface="Monaco"/>
              </a:rPr>
              <a:t>            make()</a:t>
            </a:r>
          </a:p>
          <a:p>
            <a:r>
              <a:rPr lang="nl-NL" sz="800" dirty="0">
                <a:solidFill>
                  <a:srgbClr val="000000"/>
                </a:solidFill>
                <a:latin typeface="Monaco"/>
              </a:rPr>
              <a:t>            make(</a:t>
            </a:r>
            <a:r>
              <a:rPr lang="nl-NL" sz="800" dirty="0">
                <a:solidFill>
                  <a:srgbClr val="9D206F"/>
                </a:solidFill>
                <a:latin typeface="Monaco"/>
              </a:rPr>
              <a:t>"</a:t>
            </a:r>
            <a:r>
              <a:rPr lang="nl-NL" sz="800" dirty="0" err="1">
                <a:solidFill>
                  <a:srgbClr val="9D206F"/>
                </a:solidFill>
                <a:latin typeface="Monaco"/>
              </a:rPr>
              <a:t>install</a:t>
            </a:r>
            <a:r>
              <a:rPr lang="nl-NL" sz="800" dirty="0">
                <a:solidFill>
                  <a:srgbClr val="9D206F"/>
                </a:solidFill>
                <a:latin typeface="Monaco"/>
              </a:rPr>
              <a:t>"</a:t>
            </a:r>
            <a:r>
              <a:rPr lang="nl-NL" sz="800" dirty="0">
                <a:solidFill>
                  <a:srgbClr val="000000"/>
                </a:solidFill>
                <a:latin typeface="Monaco"/>
              </a:rPr>
              <a:t>)</a:t>
            </a:r>
            <a:endParaRPr lang="en-US" sz="800" kern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B433C9-EF48-524C-A080-08A471B070C2}"/>
              </a:ext>
            </a:extLst>
          </p:cNvPr>
          <p:cNvSpPr txBox="1"/>
          <p:nvPr/>
        </p:nvSpPr>
        <p:spPr>
          <a:xfrm>
            <a:off x="5260703" y="1702071"/>
            <a:ext cx="18517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Metadata at the class level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88D31F12-A4E2-ED40-B6E6-8F48AD42B852}"/>
              </a:ext>
            </a:extLst>
          </p:cNvPr>
          <p:cNvSpPr/>
          <p:nvPr/>
        </p:nvSpPr>
        <p:spPr>
          <a:xfrm flipH="1">
            <a:off x="4793735" y="1578326"/>
            <a:ext cx="412185" cy="523492"/>
          </a:xfrm>
          <a:prstGeom prst="leftBrace">
            <a:avLst/>
          </a:prstGeom>
          <a:ln w="317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ECFAE-2AC4-D143-9445-6CD37DCD8B67}"/>
              </a:ext>
            </a:extLst>
          </p:cNvPr>
          <p:cNvSpPr txBox="1"/>
          <p:nvPr/>
        </p:nvSpPr>
        <p:spPr>
          <a:xfrm>
            <a:off x="5287188" y="2277504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Versions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0732543A-59FF-7B4D-A145-90958898E2BF}"/>
              </a:ext>
            </a:extLst>
          </p:cNvPr>
          <p:cNvSpPr/>
          <p:nvPr/>
        </p:nvSpPr>
        <p:spPr>
          <a:xfrm flipH="1">
            <a:off x="4800986" y="2190474"/>
            <a:ext cx="412184" cy="403021"/>
          </a:xfrm>
          <a:prstGeom prst="leftBrace">
            <a:avLst/>
          </a:prstGeom>
          <a:ln w="317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9A57E0-B78D-FC4A-BD81-57D83BBF5CCA}"/>
              </a:ext>
            </a:extLst>
          </p:cNvPr>
          <p:cNvSpPr txBox="1"/>
          <p:nvPr/>
        </p:nvSpPr>
        <p:spPr>
          <a:xfrm>
            <a:off x="5300393" y="3842270"/>
            <a:ext cx="21755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Install logic in instance methods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62F83174-D62E-7142-83D1-396B858E45EC}"/>
              </a:ext>
            </a:extLst>
          </p:cNvPr>
          <p:cNvSpPr/>
          <p:nvPr/>
        </p:nvSpPr>
        <p:spPr>
          <a:xfrm flipH="1">
            <a:off x="4794799" y="3443687"/>
            <a:ext cx="479184" cy="1036010"/>
          </a:xfrm>
          <a:prstGeom prst="leftBrace">
            <a:avLst/>
          </a:prstGeom>
          <a:ln w="317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1D843C-2214-0045-A403-33E45E3D459F}"/>
              </a:ext>
            </a:extLst>
          </p:cNvPr>
          <p:cNvSpPr txBox="1"/>
          <p:nvPr/>
        </p:nvSpPr>
        <p:spPr>
          <a:xfrm>
            <a:off x="5288379" y="2754944"/>
            <a:ext cx="1088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Dependencies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93D6B3C2-609E-D94F-8A34-A38A84296450}"/>
              </a:ext>
            </a:extLst>
          </p:cNvPr>
          <p:cNvSpPr/>
          <p:nvPr/>
        </p:nvSpPr>
        <p:spPr>
          <a:xfrm flipH="1">
            <a:off x="4799471" y="2713966"/>
            <a:ext cx="412184" cy="391172"/>
          </a:xfrm>
          <a:prstGeom prst="leftBrace">
            <a:avLst/>
          </a:prstGeom>
          <a:ln w="317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BCEDB-DA9A-914E-8D69-4A01766F5D5D}"/>
              </a:ext>
            </a:extLst>
          </p:cNvPr>
          <p:cNvSpPr txBox="1"/>
          <p:nvPr/>
        </p:nvSpPr>
        <p:spPr>
          <a:xfrm>
            <a:off x="5300393" y="3125912"/>
            <a:ext cx="28504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Patches, variants, resources, conflicts, etc.</a:t>
            </a:r>
            <a:br>
              <a:rPr lang="en-US" sz="1100" dirty="0"/>
            </a:br>
            <a:r>
              <a:rPr lang="en-US" sz="1100" dirty="0"/>
              <a:t> (not shown)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79F8C5-390B-684D-B615-E5060A3DC5BE}"/>
              </a:ext>
            </a:extLst>
          </p:cNvPr>
          <p:cNvCxnSpPr>
            <a:cxnSpLocks/>
          </p:cNvCxnSpPr>
          <p:nvPr/>
        </p:nvCxnSpPr>
        <p:spPr>
          <a:xfrm flipH="1">
            <a:off x="4793737" y="3258472"/>
            <a:ext cx="547266" cy="0"/>
          </a:xfrm>
          <a:prstGeom prst="straightConnector1">
            <a:avLst/>
          </a:prstGeom>
          <a:ln w="31750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13F86B4-C5EA-364E-9625-F17CAA18B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1880" y="1014045"/>
            <a:ext cx="3331534" cy="655939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1400" dirty="0"/>
              <a:t>Simple Python DSL</a:t>
            </a:r>
          </a:p>
          <a:p>
            <a:pPr lvl="1"/>
            <a:r>
              <a:rPr lang="en-US" sz="1200" dirty="0"/>
              <a:t>Packages are classes (ala homebrew)</a:t>
            </a:r>
          </a:p>
          <a:p>
            <a:pPr lvl="1"/>
            <a:r>
              <a:rPr lang="en-US" sz="1200" dirty="0"/>
              <a:t>Directives use the same spec syntax</a:t>
            </a:r>
          </a:p>
        </p:txBody>
      </p:sp>
    </p:spTree>
    <p:extLst>
      <p:ext uri="{BB962C8B-B14F-4D97-AF65-F5344CB8AC3E}">
        <p14:creationId xmlns:p14="http://schemas.microsoft.com/office/powerpoint/2010/main" val="1072992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0745" y="1136619"/>
            <a:ext cx="4163339" cy="3550571"/>
          </a:xfrm>
        </p:spPr>
        <p:txBody>
          <a:bodyPr>
            <a:normAutofit fontScale="92500" lnSpcReduction="10000"/>
          </a:bodyPr>
          <a:lstStyle/>
          <a:p>
            <a:r>
              <a:rPr lang="en-US" sz="1500" dirty="0" err="1">
                <a:latin typeface="Monaco"/>
                <a:cs typeface="Monaco"/>
              </a:rPr>
              <a:t>mpi</a:t>
            </a:r>
            <a:r>
              <a:rPr lang="en-US" dirty="0"/>
              <a:t> is a </a:t>
            </a:r>
            <a:r>
              <a:rPr lang="en-US" i="1" dirty="0"/>
              <a:t>virtual dependency</a:t>
            </a:r>
          </a:p>
          <a:p>
            <a:r>
              <a:rPr lang="en-US" dirty="0"/>
              <a:t>Install the same package built with two different MPI implementations:</a:t>
            </a:r>
          </a:p>
          <a:p>
            <a:endParaRPr lang="en-US" dirty="0"/>
          </a:p>
          <a:p>
            <a:endParaRPr lang="en-US" dirty="0"/>
          </a:p>
          <a:p>
            <a:pPr marL="57150" indent="0">
              <a:buNone/>
            </a:pPr>
            <a:endParaRPr lang="en-US" dirty="0"/>
          </a:p>
          <a:p>
            <a:r>
              <a:rPr lang="en-US" dirty="0"/>
              <a:t>Virtual deps are replaced with a valid implementation at resolution time.</a:t>
            </a:r>
          </a:p>
          <a:p>
            <a:pPr lvl="1"/>
            <a:r>
              <a:rPr lang="en-US" dirty="0"/>
              <a:t>If the user didn’t pick something and there are multiple options, </a:t>
            </a:r>
            <a:r>
              <a:rPr lang="en-US" dirty="0" err="1"/>
              <a:t>Spack</a:t>
            </a:r>
            <a:r>
              <a:rPr lang="en-US" dirty="0"/>
              <a:t> picks.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 on interfaces (not implementations) </a:t>
            </a:r>
            <a:br>
              <a:rPr lang="en-US" dirty="0"/>
            </a:br>
            <a:r>
              <a:rPr lang="en-US" dirty="0"/>
              <a:t>with virtual dependencies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7252" y="2387003"/>
            <a:ext cx="4193511" cy="369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274249" tIns="91416" rIns="274249" bIns="91416" rtlCol="0">
            <a:spAutoFit/>
          </a:bodyPr>
          <a:lstStyle/>
          <a:p>
            <a:r>
              <a:rPr lang="en-US" sz="1200" b="1" dirty="0">
                <a:solidFill>
                  <a:srgbClr val="04617B">
                    <a:lumMod val="75000"/>
                  </a:srgbClr>
                </a:solidFill>
                <a:latin typeface="Menlo Regular"/>
                <a:cs typeface="Menlo Regular"/>
              </a:rPr>
              <a:t>$ </a:t>
            </a:r>
            <a:r>
              <a:rPr lang="en-US" sz="1200" b="1" dirty="0" err="1">
                <a:solidFill>
                  <a:prstClr val="black"/>
                </a:solidFill>
                <a:latin typeface="Menlo Regular"/>
                <a:cs typeface="Menlo Regular"/>
              </a:rPr>
              <a:t>spack</a:t>
            </a:r>
            <a:r>
              <a:rPr lang="en-US" sz="1200" b="1" dirty="0">
                <a:solidFill>
                  <a:prstClr val="black"/>
                </a:solidFill>
                <a:latin typeface="Menlo Regular"/>
                <a:cs typeface="Menlo Regular"/>
              </a:rPr>
              <a:t> install </a:t>
            </a:r>
            <a:r>
              <a:rPr lang="en-US" sz="1200" b="1" dirty="0" err="1">
                <a:solidFill>
                  <a:prstClr val="black"/>
                </a:solidFill>
                <a:latin typeface="Menlo Regular"/>
                <a:cs typeface="Menlo Regular"/>
              </a:rPr>
              <a:t>mpileaks</a:t>
            </a:r>
            <a:r>
              <a:rPr lang="en-US" sz="1200" b="1" dirty="0">
                <a:solidFill>
                  <a:prstClr val="black"/>
                </a:solidFill>
                <a:latin typeface="Menlo Regular"/>
                <a:cs typeface="Menlo Regular"/>
              </a:rPr>
              <a:t> </a:t>
            </a:r>
            <a:r>
              <a:rPr lang="en-US" sz="1200" b="1" dirty="0">
                <a:solidFill>
                  <a:srgbClr val="009DD9"/>
                </a:solidFill>
                <a:latin typeface="Menlo Regular"/>
                <a:cs typeface="Menlo Regular"/>
              </a:rPr>
              <a:t>^</a:t>
            </a:r>
            <a:r>
              <a:rPr lang="en-US" sz="1200" b="1" dirty="0" err="1">
                <a:solidFill>
                  <a:srgbClr val="009DD9"/>
                </a:solidFill>
                <a:latin typeface="Menlo Regular"/>
                <a:cs typeface="Menlo Regular"/>
              </a:rPr>
              <a:t>mvapich</a:t>
            </a:r>
            <a:endParaRPr lang="en-US" sz="1200" b="1" dirty="0">
              <a:solidFill>
                <a:srgbClr val="009DD9"/>
              </a:solidFill>
              <a:latin typeface="Menlo Regular"/>
              <a:cs typeface="Menlo Regula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252" y="3066143"/>
            <a:ext cx="4200139" cy="369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274249" tIns="91416" rIns="274249" bIns="91416" rtlCol="0">
            <a:spAutoFit/>
          </a:bodyPr>
          <a:lstStyle/>
          <a:p>
            <a:r>
              <a:rPr lang="en-US" sz="1200" b="1" dirty="0">
                <a:solidFill>
                  <a:srgbClr val="04617B">
                    <a:lumMod val="75000"/>
                  </a:srgbClr>
                </a:solidFill>
                <a:latin typeface="Menlo Regular"/>
                <a:cs typeface="Menlo Regular"/>
              </a:rPr>
              <a:t>$ </a:t>
            </a:r>
            <a:r>
              <a:rPr lang="en-US" sz="1200" b="1" dirty="0" err="1">
                <a:solidFill>
                  <a:prstClr val="black"/>
                </a:solidFill>
                <a:latin typeface="Menlo Regular"/>
                <a:cs typeface="Menlo Regular"/>
              </a:rPr>
              <a:t>spack</a:t>
            </a:r>
            <a:r>
              <a:rPr lang="en-US" sz="1200" b="1" dirty="0">
                <a:solidFill>
                  <a:prstClr val="black"/>
                </a:solidFill>
                <a:latin typeface="Menlo Regular"/>
                <a:cs typeface="Menlo Regular"/>
              </a:rPr>
              <a:t> install </a:t>
            </a:r>
            <a:r>
              <a:rPr lang="en-US" sz="1200" b="1" dirty="0" err="1">
                <a:solidFill>
                  <a:prstClr val="black"/>
                </a:solidFill>
                <a:latin typeface="Menlo Regular"/>
                <a:cs typeface="Menlo Regular"/>
              </a:rPr>
              <a:t>mpileaks</a:t>
            </a:r>
            <a:r>
              <a:rPr lang="en-US" sz="1200" b="1" dirty="0">
                <a:solidFill>
                  <a:prstClr val="black"/>
                </a:solidFill>
                <a:latin typeface="Menlo Regular"/>
                <a:cs typeface="Menlo Regular"/>
              </a:rPr>
              <a:t> </a:t>
            </a:r>
            <a:r>
              <a:rPr lang="en-US" sz="1200" b="1" dirty="0">
                <a:solidFill>
                  <a:srgbClr val="009DD9"/>
                </a:solidFill>
                <a:latin typeface="Menlo Regular"/>
                <a:cs typeface="Menlo Regular"/>
              </a:rPr>
              <a:t>^openmpi@1.4: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3905692" y="806285"/>
            <a:ext cx="5464118" cy="1759280"/>
            <a:chOff x="0" y="832973"/>
            <a:chExt cx="5371102" cy="1729332"/>
          </a:xfrm>
        </p:grpSpPr>
        <p:pic>
          <p:nvPicPr>
            <p:cNvPr id="43" name="Picture 42" descr="mpileaks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32973"/>
              <a:ext cx="5371102" cy="1729332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 bwMode="auto">
            <a:xfrm>
              <a:off x="2452648" y="1221538"/>
              <a:ext cx="562130" cy="386115"/>
            </a:xfrm>
            <a:prstGeom prst="rect">
              <a:avLst/>
            </a:prstGeom>
            <a:noFill/>
            <a:ln w="57150" cap="rnd" cmpd="sng" algn="ctr">
              <a:solidFill>
                <a:srgbClr val="009DD9"/>
              </a:solidFill>
              <a:prstDash val="solid"/>
              <a:headEnd/>
              <a:tailEnd/>
            </a:ln>
            <a:effectLst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 defTabSz="914171">
                <a:defRPr/>
              </a:pPr>
              <a:endParaRPr lang="en-US" sz="1600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3" name="Content Placeholder 1"/>
          <p:cNvSpPr txBox="1">
            <a:spLocks/>
          </p:cNvSpPr>
          <p:nvPr/>
        </p:nvSpPr>
        <p:spPr>
          <a:xfrm>
            <a:off x="355785" y="2403943"/>
            <a:ext cx="6402375" cy="404282"/>
          </a:xfrm>
          <a:prstGeom prst="rect">
            <a:avLst/>
          </a:prstGeom>
        </p:spPr>
        <p:txBody>
          <a:bodyPr vert="horz" lIns="54850" tIns="91416" rtlCol="0">
            <a:normAutofit/>
          </a:bodyPr>
          <a:lstStyle>
            <a:lvl1pPr marL="400050" indent="-280988" algn="l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  <a:defRPr kumimoji="0"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73050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85850" indent="-40163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Lucida Grande"/>
              <a:buChar char="—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144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Lucida Grande"/>
              <a:buChar char="–"/>
              <a:defRPr kumimoji="0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5430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  <a:defRPr kumimoji="0" lang="en-US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33" indent="0">
              <a:buNone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52820" y="1368436"/>
            <a:ext cx="6923159" cy="3333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2860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charset="2"/>
              <a:buChar char="§"/>
              <a:tabLst/>
              <a:defRPr kumimoji="0" sz="18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28650" indent="-2857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Calibri" panose="020F0502020204030204" pitchFamily="34" charset="0"/>
              <a:buChar char="—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01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defRPr kumimoji="0"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Grande"/>
              <a:buChar char="–"/>
              <a:defRPr kumimoji="0"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573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  <a:tabLst>
                <a:tab pos="1200150" algn="l"/>
              </a:tabLst>
              <a:defRPr kumimoji="0" lang="en-US"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33" indent="0">
              <a:buNone/>
            </a:pPr>
            <a:endParaRPr lang="en-US" sz="15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6910A5-5CF1-664C-9D5F-288C4E16D799}"/>
              </a:ext>
            </a:extLst>
          </p:cNvPr>
          <p:cNvSpPr txBox="1"/>
          <p:nvPr/>
        </p:nvSpPr>
        <p:spPr>
          <a:xfrm>
            <a:off x="4854785" y="2818432"/>
            <a:ext cx="4064323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200FF"/>
                </a:solidFill>
                <a:latin typeface="Monaco"/>
              </a:rPr>
              <a:t>class</a:t>
            </a:r>
            <a:r>
              <a:rPr lang="en-US" sz="10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000" dirty="0" err="1">
                <a:solidFill>
                  <a:srgbClr val="2D961E"/>
                </a:solidFill>
                <a:latin typeface="Monaco"/>
              </a:rPr>
              <a:t>Mpileaks</a:t>
            </a:r>
            <a:r>
              <a:rPr lang="en-US" sz="1000" dirty="0">
                <a:solidFill>
                  <a:srgbClr val="000000"/>
                </a:solidFill>
                <a:latin typeface="Monaco"/>
              </a:rPr>
              <a:t>(Package):</a:t>
            </a:r>
          </a:p>
          <a:p>
            <a:r>
              <a:rPr lang="en-US" sz="1000" dirty="0">
                <a:solidFill>
                  <a:srgbClr val="000000"/>
                </a:solidFill>
                <a:latin typeface="Monaco"/>
              </a:rPr>
              <a:t>    </a:t>
            </a:r>
            <a:r>
              <a:rPr lang="tr-TR" sz="1000" dirty="0" err="1">
                <a:solidFill>
                  <a:srgbClr val="000000"/>
                </a:solidFill>
                <a:latin typeface="Monaco"/>
              </a:rPr>
              <a:t>depends_on</a:t>
            </a:r>
            <a:r>
              <a:rPr lang="tr-TR" sz="1000" dirty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000" dirty="0">
                <a:solidFill>
                  <a:srgbClr val="9D206F"/>
                </a:solidFill>
                <a:latin typeface="Monaco"/>
              </a:rPr>
              <a:t>"mpi@2:"</a:t>
            </a:r>
            <a:r>
              <a:rPr lang="tr-TR" sz="1000" dirty="0">
                <a:solidFill>
                  <a:srgbClr val="000000"/>
                </a:solidFill>
                <a:latin typeface="Monaco"/>
              </a:rPr>
              <a:t>)</a:t>
            </a:r>
            <a:endParaRPr lang="en-US" sz="1000" dirty="0">
              <a:solidFill>
                <a:srgbClr val="000000"/>
              </a:solidFill>
              <a:latin typeface="Monaco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0959AA-C0A2-FA45-8267-C8FC1D39D4C5}"/>
              </a:ext>
            </a:extLst>
          </p:cNvPr>
          <p:cNvSpPr txBox="1"/>
          <p:nvPr/>
        </p:nvSpPr>
        <p:spPr>
          <a:xfrm>
            <a:off x="4865590" y="3514937"/>
            <a:ext cx="4076825" cy="55399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200FF"/>
                </a:solidFill>
                <a:latin typeface="Monaco"/>
              </a:rPr>
              <a:t>class</a:t>
            </a:r>
            <a:r>
              <a:rPr lang="en-US" sz="10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000" dirty="0" err="1">
                <a:solidFill>
                  <a:srgbClr val="2D961E"/>
                </a:solidFill>
                <a:latin typeface="Monaco"/>
              </a:rPr>
              <a:t>Mvapich</a:t>
            </a:r>
            <a:r>
              <a:rPr lang="en-US" sz="1000" dirty="0">
                <a:solidFill>
                  <a:srgbClr val="000000"/>
                </a:solidFill>
                <a:latin typeface="Monaco"/>
              </a:rPr>
              <a:t>(Package):</a:t>
            </a:r>
          </a:p>
          <a:p>
            <a:r>
              <a:rPr lang="en-US" sz="1000" dirty="0">
                <a:solidFill>
                  <a:srgbClr val="000000"/>
                </a:solidFill>
                <a:latin typeface="Monaco"/>
              </a:rPr>
              <a:t>    provides</a:t>
            </a:r>
            <a:r>
              <a:rPr lang="tr-TR" sz="1000" dirty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000" dirty="0">
                <a:solidFill>
                  <a:srgbClr val="9D206F"/>
                </a:solidFill>
                <a:latin typeface="Monaco"/>
              </a:rPr>
              <a:t>"mpi@1” when="@:1.8"</a:t>
            </a:r>
            <a:r>
              <a:rPr lang="tr-TR" sz="1000" dirty="0">
                <a:solidFill>
                  <a:srgbClr val="000000"/>
                </a:solidFill>
                <a:latin typeface="Monaco"/>
              </a:rPr>
              <a:t>)</a:t>
            </a:r>
            <a:endParaRPr lang="en-US" sz="1000" dirty="0">
              <a:solidFill>
                <a:srgbClr val="000000"/>
              </a:solidFill>
              <a:latin typeface="Monaco"/>
            </a:endParaRPr>
          </a:p>
          <a:p>
            <a:r>
              <a:rPr lang="en-US" sz="1000" dirty="0">
                <a:solidFill>
                  <a:srgbClr val="000000"/>
                </a:solidFill>
                <a:latin typeface="Monaco"/>
              </a:rPr>
              <a:t>    provides</a:t>
            </a:r>
            <a:r>
              <a:rPr lang="tr-TR" sz="1000" dirty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000" dirty="0">
                <a:solidFill>
                  <a:srgbClr val="9D206F"/>
                </a:solidFill>
                <a:latin typeface="Monaco"/>
              </a:rPr>
              <a:t>"mpi@2” when="@1.9:"</a:t>
            </a:r>
            <a:r>
              <a:rPr lang="tr-TR" sz="1000" dirty="0">
                <a:solidFill>
                  <a:srgbClr val="000000"/>
                </a:solidFill>
                <a:latin typeface="Monaco"/>
              </a:rPr>
              <a:t>)</a:t>
            </a:r>
            <a:endParaRPr lang="en-US" sz="1000" dirty="0">
              <a:solidFill>
                <a:srgbClr val="000000"/>
              </a:solidFill>
              <a:latin typeface="Monaco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22B90E-DBAD-4B4E-AF56-D9B0C8AEBE0F}"/>
              </a:ext>
            </a:extLst>
          </p:cNvPr>
          <p:cNvSpPr txBox="1"/>
          <p:nvPr/>
        </p:nvSpPr>
        <p:spPr>
          <a:xfrm>
            <a:off x="4878092" y="4206308"/>
            <a:ext cx="4076825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200FF"/>
                </a:solidFill>
                <a:latin typeface="Monaco"/>
              </a:rPr>
              <a:t>class</a:t>
            </a:r>
            <a:r>
              <a:rPr lang="en-US" sz="10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000" dirty="0" err="1">
                <a:solidFill>
                  <a:srgbClr val="2D961E"/>
                </a:solidFill>
                <a:latin typeface="Monaco"/>
              </a:rPr>
              <a:t>Openmpi</a:t>
            </a:r>
            <a:r>
              <a:rPr lang="en-US" sz="1000" dirty="0">
                <a:solidFill>
                  <a:srgbClr val="000000"/>
                </a:solidFill>
                <a:latin typeface="Monaco"/>
              </a:rPr>
              <a:t>(Package):</a:t>
            </a:r>
          </a:p>
          <a:p>
            <a:r>
              <a:rPr lang="en-US" sz="1000" dirty="0">
                <a:solidFill>
                  <a:srgbClr val="000000"/>
                </a:solidFill>
                <a:latin typeface="Monaco"/>
              </a:rPr>
              <a:t>    provides</a:t>
            </a:r>
            <a:r>
              <a:rPr lang="tr-TR" sz="1000" dirty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000" dirty="0">
                <a:solidFill>
                  <a:srgbClr val="9D206F"/>
                </a:solidFill>
                <a:latin typeface="Monaco"/>
              </a:rPr>
              <a:t>"</a:t>
            </a:r>
            <a:r>
              <a:rPr lang="en-US" sz="1000" dirty="0" err="1">
                <a:solidFill>
                  <a:srgbClr val="9D206F"/>
                </a:solidFill>
                <a:latin typeface="Monaco"/>
              </a:rPr>
              <a:t>mpi</a:t>
            </a:r>
            <a:r>
              <a:rPr lang="en-US" sz="1000" dirty="0">
                <a:solidFill>
                  <a:srgbClr val="9D206F"/>
                </a:solidFill>
                <a:latin typeface="Monaco"/>
              </a:rPr>
              <a:t>@:2.2" when="@1.6.5:"</a:t>
            </a:r>
            <a:r>
              <a:rPr lang="tr-TR" sz="1000" dirty="0">
                <a:solidFill>
                  <a:srgbClr val="000000"/>
                </a:solidFill>
                <a:latin typeface="Monaco"/>
              </a:rPr>
              <a:t>)</a:t>
            </a:r>
            <a:endParaRPr lang="en-US" sz="1000" dirty="0">
              <a:solidFill>
                <a:srgbClr val="000000"/>
              </a:solidFill>
              <a:latin typeface="Monaco"/>
            </a:endParaRP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04C8708-1825-D348-A8ED-54DE7AF10745}"/>
              </a:ext>
            </a:extLst>
          </p:cNvPr>
          <p:cNvSpPr txBox="1">
            <a:spLocks/>
          </p:cNvSpPr>
          <p:nvPr/>
        </p:nvSpPr>
        <p:spPr>
          <a:xfrm>
            <a:off x="4791578" y="2393736"/>
            <a:ext cx="4163339" cy="3092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2860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charset="2"/>
              <a:buChar char="§"/>
              <a:tabLst/>
              <a:defRPr kumimoji="0" sz="18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28650" indent="-2857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Calibri" panose="020F0502020204030204" pitchFamily="34" charset="0"/>
              <a:buChar char="—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01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defRPr kumimoji="0"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Grande"/>
              <a:buChar char="–"/>
              <a:defRPr kumimoji="0"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573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  <a:tabLst>
                <a:tab pos="1200150" algn="l"/>
              </a:tabLst>
              <a:defRPr kumimoji="0" lang="en-US"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defTabSz="914400">
              <a:buNone/>
            </a:pPr>
            <a:r>
              <a:rPr lang="en-US" dirty="0"/>
              <a:t>Virtual dependencies can be versioned: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AEAD5128-C34E-9947-A285-BC0A57E12431}"/>
              </a:ext>
            </a:extLst>
          </p:cNvPr>
          <p:cNvSpPr txBox="1">
            <a:spLocks/>
          </p:cNvSpPr>
          <p:nvPr/>
        </p:nvSpPr>
        <p:spPr>
          <a:xfrm>
            <a:off x="7978574" y="2911904"/>
            <a:ext cx="963841" cy="3092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2860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charset="2"/>
              <a:buChar char="§"/>
              <a:tabLst/>
              <a:defRPr kumimoji="0" sz="18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28650" indent="-2857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Calibri" panose="020F0502020204030204" pitchFamily="34" charset="0"/>
              <a:buChar char="—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01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defRPr kumimoji="0"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Grande"/>
              <a:buChar char="–"/>
              <a:defRPr kumimoji="0"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573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  <a:tabLst>
                <a:tab pos="1200150" algn="l"/>
              </a:tabLst>
              <a:defRPr kumimoji="0" lang="en-US"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defTabSz="914400">
              <a:buNone/>
            </a:pPr>
            <a:r>
              <a:rPr lang="en-US" sz="1400" b="1" dirty="0"/>
              <a:t>dependent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1D1A000B-AA8C-AD4E-AD4F-42E1147DEF8A}"/>
              </a:ext>
            </a:extLst>
          </p:cNvPr>
          <p:cNvSpPr txBox="1">
            <a:spLocks/>
          </p:cNvSpPr>
          <p:nvPr/>
        </p:nvSpPr>
        <p:spPr>
          <a:xfrm>
            <a:off x="7879758" y="3590910"/>
            <a:ext cx="963841" cy="3092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2860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charset="2"/>
              <a:buChar char="§"/>
              <a:tabLst/>
              <a:defRPr kumimoji="0" sz="18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28650" indent="-2857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Calibri" panose="020F0502020204030204" pitchFamily="34" charset="0"/>
              <a:buChar char="—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01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defRPr kumimoji="0"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Grande"/>
              <a:buChar char="–"/>
              <a:defRPr kumimoji="0"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573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  <a:tabLst>
                <a:tab pos="1200150" algn="l"/>
              </a:tabLst>
              <a:defRPr kumimoji="0" lang="en-US"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r" defTabSz="914400">
              <a:buNone/>
            </a:pPr>
            <a:r>
              <a:rPr lang="en-US" sz="1400" b="1" dirty="0"/>
              <a:t>provider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D1030FE2-12FB-E24C-A90B-D36551B8D724}"/>
              </a:ext>
            </a:extLst>
          </p:cNvPr>
          <p:cNvSpPr txBox="1">
            <a:spLocks/>
          </p:cNvSpPr>
          <p:nvPr/>
        </p:nvSpPr>
        <p:spPr>
          <a:xfrm>
            <a:off x="7901357" y="4297172"/>
            <a:ext cx="963841" cy="3092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2860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charset="2"/>
              <a:buChar char="§"/>
              <a:tabLst/>
              <a:defRPr kumimoji="0" sz="18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28650" indent="-2857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Calibri" panose="020F0502020204030204" pitchFamily="34" charset="0"/>
              <a:buChar char="—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01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defRPr kumimoji="0"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Grande"/>
              <a:buChar char="–"/>
              <a:defRPr kumimoji="0"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573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  <a:tabLst>
                <a:tab pos="1200150" algn="l"/>
              </a:tabLst>
              <a:defRPr kumimoji="0" lang="en-US"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r" defTabSz="914400">
              <a:buNone/>
            </a:pPr>
            <a:r>
              <a:rPr lang="en-US" sz="1400" b="1" dirty="0"/>
              <a:t>provider</a:t>
            </a:r>
          </a:p>
        </p:txBody>
      </p:sp>
    </p:spTree>
    <p:extLst>
      <p:ext uri="{BB962C8B-B14F-4D97-AF65-F5344CB8AC3E}">
        <p14:creationId xmlns:p14="http://schemas.microsoft.com/office/powerpoint/2010/main" val="2999416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title"/>
          </p:nvPr>
        </p:nvSpPr>
        <p:spPr>
          <a:xfrm>
            <a:off x="457200" y="164631"/>
            <a:ext cx="8229600" cy="756578"/>
          </a:xfrm>
          <a:prstGeom prst="rect">
            <a:avLst/>
          </a:prstGeom>
          <a:noFill/>
          <a:ln>
            <a:noFill/>
          </a:ln>
        </p:spPr>
        <p:txBody>
          <a:bodyPr lIns="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366092"/>
              </a:buClr>
              <a:buSzPct val="25000"/>
              <a:buFont typeface="Calibri"/>
              <a:buNone/>
            </a:pPr>
            <a:r>
              <a:rPr lang="en-US" sz="2400" b="1" i="0" u="none" strike="noStrike" cap="none" dirty="0" err="1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Spack</a:t>
            </a:r>
            <a:r>
              <a:rPr lang="en-US" sz="2400" b="1" i="0" u="none" strike="noStrike" cap="none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 builds packages with compiler wrappers</a:t>
            </a:r>
          </a:p>
        </p:txBody>
      </p:sp>
      <p:sp>
        <p:nvSpPr>
          <p:cNvPr id="486" name="Shape 486"/>
          <p:cNvSpPr/>
          <p:nvPr/>
        </p:nvSpPr>
        <p:spPr>
          <a:xfrm>
            <a:off x="65564" y="1039091"/>
            <a:ext cx="4351958" cy="1105028"/>
          </a:xfrm>
          <a:prstGeom prst="rect">
            <a:avLst/>
          </a:prstGeom>
          <a:noFill/>
          <a:ln w="12700" cap="flat" cmpd="sng">
            <a:solidFill>
              <a:srgbClr val="4F81BD"/>
            </a:solidFill>
            <a:prstDash val="dash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Spack</a:t>
            </a:r>
            <a:br>
              <a:rPr lang="en-US" sz="11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1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Process</a:t>
            </a:r>
          </a:p>
        </p:txBody>
      </p:sp>
      <p:sp>
        <p:nvSpPr>
          <p:cNvPr id="487" name="Shape 487"/>
          <p:cNvSpPr/>
          <p:nvPr/>
        </p:nvSpPr>
        <p:spPr>
          <a:xfrm>
            <a:off x="741506" y="2615281"/>
            <a:ext cx="4092505" cy="1413480"/>
          </a:xfrm>
          <a:prstGeom prst="rect">
            <a:avLst/>
          </a:prstGeom>
          <a:gradFill>
            <a:gsLst>
              <a:gs pos="0">
                <a:srgbClr val="972A26"/>
              </a:gs>
              <a:gs pos="55000">
                <a:srgbClr val="B3312F"/>
              </a:gs>
              <a:gs pos="100000">
                <a:srgbClr val="D33B36"/>
              </a:gs>
            </a:gsLst>
            <a:lin ang="16200000" scaled="0"/>
          </a:gradFill>
          <a:ln w="9525" cap="rnd" cmpd="sng">
            <a:solidFill>
              <a:srgbClr val="BD4B48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Set up environment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lt1"/>
              </a:solidFill>
              <a:latin typeface="Monaco" charset="0"/>
              <a:ea typeface="Monaco" charset="0"/>
              <a:cs typeface="Monaco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" dirty="0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CC  = </a:t>
            </a:r>
            <a:r>
              <a:rPr lang="en-US" sz="800" dirty="0" err="1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spack</a:t>
            </a:r>
            <a:r>
              <a:rPr lang="en-US" sz="800" dirty="0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/</a:t>
            </a:r>
            <a:r>
              <a:rPr lang="en-US" sz="800" dirty="0" err="1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env</a:t>
            </a:r>
            <a:r>
              <a:rPr lang="en-US" sz="800" dirty="0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/intel/</a:t>
            </a:r>
            <a:r>
              <a:rPr lang="en-US" sz="800" dirty="0" err="1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icc</a:t>
            </a:r>
            <a:r>
              <a:rPr lang="en-US" sz="800" dirty="0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     SPACK_CC  = /opt/ic-15.1/bin/</a:t>
            </a:r>
            <a:r>
              <a:rPr lang="en-US" sz="800" dirty="0" err="1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icc</a:t>
            </a:r>
            <a:endParaRPr lang="en-US" sz="800" dirty="0">
              <a:solidFill>
                <a:schemeClr val="lt1"/>
              </a:solidFill>
              <a:latin typeface="Monaco" charset="0"/>
              <a:ea typeface="Monaco" charset="0"/>
              <a:cs typeface="Monaco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" dirty="0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CXX = </a:t>
            </a:r>
            <a:r>
              <a:rPr lang="en-US" sz="800" dirty="0" err="1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spack</a:t>
            </a:r>
            <a:r>
              <a:rPr lang="en-US" sz="800" dirty="0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/</a:t>
            </a:r>
            <a:r>
              <a:rPr lang="en-US" sz="800" dirty="0" err="1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env</a:t>
            </a:r>
            <a:r>
              <a:rPr lang="en-US" sz="800" dirty="0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/intel/</a:t>
            </a:r>
            <a:r>
              <a:rPr lang="en-US" sz="800" dirty="0" err="1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icpc</a:t>
            </a:r>
            <a:r>
              <a:rPr lang="en-US" sz="800" dirty="0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    SPACK_CXX = /opt/ic-15.1/bin/</a:t>
            </a:r>
            <a:r>
              <a:rPr lang="en-US" sz="800" dirty="0" err="1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icpc</a:t>
            </a:r>
            <a:endParaRPr lang="en-US" sz="800" dirty="0">
              <a:solidFill>
                <a:schemeClr val="lt1"/>
              </a:solidFill>
              <a:latin typeface="Monaco" charset="0"/>
              <a:ea typeface="Monaco" charset="0"/>
              <a:cs typeface="Monaco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" dirty="0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F77 = </a:t>
            </a:r>
            <a:r>
              <a:rPr lang="en-US" sz="800" dirty="0" err="1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spack</a:t>
            </a:r>
            <a:r>
              <a:rPr lang="en-US" sz="800" dirty="0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/</a:t>
            </a:r>
            <a:r>
              <a:rPr lang="en-US" sz="800" dirty="0" err="1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env</a:t>
            </a:r>
            <a:r>
              <a:rPr lang="en-US" sz="800" dirty="0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/intel/</a:t>
            </a:r>
            <a:r>
              <a:rPr lang="en-US" sz="800" dirty="0" err="1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ifort</a:t>
            </a:r>
            <a:r>
              <a:rPr lang="en-US" sz="800" dirty="0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   SPACK_F77 = /opt/ic-15.1/bin/</a:t>
            </a:r>
            <a:r>
              <a:rPr lang="en-US" sz="800" dirty="0" err="1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ifort</a:t>
            </a:r>
            <a:endParaRPr lang="en-US" sz="800" dirty="0">
              <a:solidFill>
                <a:schemeClr val="lt1"/>
              </a:solidFill>
              <a:latin typeface="Monaco" charset="0"/>
              <a:ea typeface="Monaco" charset="0"/>
              <a:cs typeface="Monaco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" dirty="0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FC  = </a:t>
            </a:r>
            <a:r>
              <a:rPr lang="en-US" sz="800" dirty="0" err="1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spack</a:t>
            </a:r>
            <a:r>
              <a:rPr lang="en-US" sz="800" dirty="0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/</a:t>
            </a:r>
            <a:r>
              <a:rPr lang="en-US" sz="800" dirty="0" err="1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env</a:t>
            </a:r>
            <a:r>
              <a:rPr lang="en-US" sz="800" dirty="0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/intel/</a:t>
            </a:r>
            <a:r>
              <a:rPr lang="en-US" sz="800" dirty="0" err="1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ifort</a:t>
            </a:r>
            <a:r>
              <a:rPr lang="en-US" sz="800" dirty="0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   SPACK_FC  = /opt/ic-15.1/bin/</a:t>
            </a:r>
            <a:r>
              <a:rPr lang="en-US" sz="800" dirty="0" err="1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ifort</a:t>
            </a:r>
            <a:endParaRPr lang="en-US" sz="800" dirty="0">
              <a:solidFill>
                <a:schemeClr val="lt1"/>
              </a:solidFill>
              <a:latin typeface="Monaco" charset="0"/>
              <a:ea typeface="Monaco" charset="0"/>
              <a:cs typeface="Monaco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lt1"/>
              </a:solidFill>
              <a:latin typeface="Monaco" charset="0"/>
              <a:ea typeface="Monaco" charset="0"/>
              <a:cs typeface="Monaco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" dirty="0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PKG_CONFIG_PATH   = ...      PATH = </a:t>
            </a:r>
            <a:r>
              <a:rPr lang="en-US" sz="800" dirty="0" err="1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spack</a:t>
            </a:r>
            <a:r>
              <a:rPr lang="en-US" sz="800" dirty="0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/</a:t>
            </a:r>
            <a:r>
              <a:rPr lang="en-US" sz="800" dirty="0" err="1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env</a:t>
            </a:r>
            <a:r>
              <a:rPr lang="en-US" sz="800" dirty="0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:$PATH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" dirty="0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CMAKE_PREFIX_PATH = ...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" dirty="0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LIBRARY_PATH      = ...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Shape 488"/>
          <p:cNvSpPr/>
          <p:nvPr/>
        </p:nvSpPr>
        <p:spPr>
          <a:xfrm>
            <a:off x="712550" y="1108112"/>
            <a:ext cx="1172998" cy="275323"/>
          </a:xfrm>
          <a:prstGeom prst="rect">
            <a:avLst/>
          </a:prstGeom>
          <a:gradFill>
            <a:gsLst>
              <a:gs pos="0">
                <a:srgbClr val="295994"/>
              </a:gs>
              <a:gs pos="55000">
                <a:srgbClr val="306AB0"/>
              </a:gs>
              <a:gs pos="100000">
                <a:srgbClr val="397CCF"/>
              </a:gs>
            </a:gsLst>
            <a:lin ang="16200000" scaled="0"/>
          </a:gradFill>
          <a:ln w="9525" cap="rnd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do_install()</a:t>
            </a:r>
          </a:p>
        </p:txBody>
      </p:sp>
      <p:grpSp>
        <p:nvGrpSpPr>
          <p:cNvPr id="489" name="Shape 489"/>
          <p:cNvGrpSpPr/>
          <p:nvPr/>
        </p:nvGrpSpPr>
        <p:grpSpPr>
          <a:xfrm>
            <a:off x="291796" y="1383436"/>
            <a:ext cx="1172998" cy="630981"/>
            <a:chOff x="291796" y="1390264"/>
            <a:chExt cx="1172998" cy="630981"/>
          </a:xfrm>
        </p:grpSpPr>
        <p:cxnSp>
          <p:nvCxnSpPr>
            <p:cNvPr id="490" name="Shape 490"/>
            <p:cNvCxnSpPr>
              <a:stCxn id="488" idx="2"/>
              <a:endCxn id="491" idx="0"/>
            </p:cNvCxnSpPr>
            <p:nvPr/>
          </p:nvCxnSpPr>
          <p:spPr>
            <a:xfrm rot="5400000">
              <a:off x="910699" y="1357714"/>
              <a:ext cx="355800" cy="420900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rgbClr val="366092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sp>
          <p:nvSpPr>
            <p:cNvPr id="491" name="Shape 491"/>
            <p:cNvSpPr/>
            <p:nvPr/>
          </p:nvSpPr>
          <p:spPr>
            <a:xfrm>
              <a:off x="291796" y="1745921"/>
              <a:ext cx="1172998" cy="275323"/>
            </a:xfrm>
            <a:prstGeom prst="rect">
              <a:avLst/>
            </a:prstGeom>
            <a:gradFill>
              <a:gsLst>
                <a:gs pos="0">
                  <a:srgbClr val="295994"/>
                </a:gs>
                <a:gs pos="55000">
                  <a:srgbClr val="306AB0"/>
                </a:gs>
                <a:gs pos="100000">
                  <a:srgbClr val="397CCF"/>
                </a:gs>
              </a:gsLst>
              <a:lin ang="16200000" scaled="0"/>
            </a:gradFill>
            <a:ln w="9525" cap="rnd" cmpd="sng">
              <a:solidFill>
                <a:srgbClr val="4A7DBA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05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Install dep1</a:t>
              </a:r>
            </a:p>
          </p:txBody>
        </p:sp>
      </p:grpSp>
      <p:grpSp>
        <p:nvGrpSpPr>
          <p:cNvPr id="492" name="Shape 492"/>
          <p:cNvGrpSpPr/>
          <p:nvPr/>
        </p:nvGrpSpPr>
        <p:grpSpPr>
          <a:xfrm>
            <a:off x="1299049" y="1383436"/>
            <a:ext cx="1483130" cy="630981"/>
            <a:chOff x="1981820" y="1390264"/>
            <a:chExt cx="1483130" cy="630981"/>
          </a:xfrm>
        </p:grpSpPr>
        <p:sp>
          <p:nvSpPr>
            <p:cNvPr id="493" name="Shape 493"/>
            <p:cNvSpPr/>
            <p:nvPr/>
          </p:nvSpPr>
          <p:spPr>
            <a:xfrm>
              <a:off x="2291952" y="1745921"/>
              <a:ext cx="1172998" cy="275323"/>
            </a:xfrm>
            <a:prstGeom prst="rect">
              <a:avLst/>
            </a:prstGeom>
            <a:gradFill>
              <a:gsLst>
                <a:gs pos="0">
                  <a:srgbClr val="295994"/>
                </a:gs>
                <a:gs pos="55000">
                  <a:srgbClr val="306AB0"/>
                </a:gs>
                <a:gs pos="100000">
                  <a:srgbClr val="397CCF"/>
                </a:gs>
              </a:gsLst>
              <a:lin ang="16200000" scaled="0"/>
            </a:gradFill>
            <a:ln w="9525" cap="rnd" cmpd="sng">
              <a:solidFill>
                <a:srgbClr val="4A7DBA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05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Install dep2</a:t>
              </a:r>
            </a:p>
          </p:txBody>
        </p:sp>
        <p:cxnSp>
          <p:nvCxnSpPr>
            <p:cNvPr id="494" name="Shape 494"/>
            <p:cNvCxnSpPr>
              <a:stCxn id="488" idx="2"/>
              <a:endCxn id="493" idx="0"/>
            </p:cNvCxnSpPr>
            <p:nvPr/>
          </p:nvCxnSpPr>
          <p:spPr>
            <a:xfrm rot="-5400000" flipH="1">
              <a:off x="2252270" y="1119814"/>
              <a:ext cx="355800" cy="896700"/>
            </a:xfrm>
            <a:prstGeom prst="bentConnector3">
              <a:avLst>
                <a:gd name="adj1" fmla="val 51920"/>
              </a:avLst>
            </a:prstGeom>
            <a:noFill/>
            <a:ln w="28575" cap="flat" cmpd="sng">
              <a:solidFill>
                <a:srgbClr val="366092"/>
              </a:solidFill>
              <a:prstDash val="solid"/>
              <a:round/>
              <a:headEnd type="none" w="med" len="med"/>
              <a:tailEnd type="stealth" w="lg" len="lg"/>
            </a:ln>
          </p:spPr>
        </p:cxnSp>
      </p:grpSp>
      <p:grpSp>
        <p:nvGrpSpPr>
          <p:cNvPr id="495" name="Shape 495"/>
          <p:cNvGrpSpPr/>
          <p:nvPr/>
        </p:nvGrpSpPr>
        <p:grpSpPr>
          <a:xfrm>
            <a:off x="1299049" y="1383436"/>
            <a:ext cx="2954610" cy="630981"/>
            <a:chOff x="2036441" y="1390264"/>
            <a:chExt cx="2954610" cy="630981"/>
          </a:xfrm>
        </p:grpSpPr>
        <p:grpSp>
          <p:nvGrpSpPr>
            <p:cNvPr id="496" name="Shape 496"/>
            <p:cNvGrpSpPr/>
            <p:nvPr/>
          </p:nvGrpSpPr>
          <p:grpSpPr>
            <a:xfrm>
              <a:off x="2036441" y="1390264"/>
              <a:ext cx="2954610" cy="630981"/>
              <a:chOff x="2036441" y="1390264"/>
              <a:chExt cx="2954610" cy="630981"/>
            </a:xfrm>
          </p:grpSpPr>
          <p:sp>
            <p:nvSpPr>
              <p:cNvPr id="497" name="Shape 497"/>
              <p:cNvSpPr/>
              <p:nvPr/>
            </p:nvSpPr>
            <p:spPr>
              <a:xfrm>
                <a:off x="3818053" y="1745921"/>
                <a:ext cx="1172998" cy="275323"/>
              </a:xfrm>
              <a:prstGeom prst="rect">
                <a:avLst/>
              </a:prstGeom>
              <a:gradFill>
                <a:gsLst>
                  <a:gs pos="0">
                    <a:srgbClr val="295994"/>
                  </a:gs>
                  <a:gs pos="55000">
                    <a:srgbClr val="306AB0"/>
                  </a:gs>
                  <a:gs pos="100000">
                    <a:srgbClr val="397CCF"/>
                  </a:gs>
                </a:gsLst>
                <a:lin ang="16200000" scaled="0"/>
              </a:gradFill>
              <a:ln w="9525" cap="rnd" cmpd="sng">
                <a:solidFill>
                  <a:srgbClr val="4A7DBA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9000" dist="25400" dir="5400000" rotWithShape="0">
                  <a:srgbClr val="000000">
                    <a:alpha val="37647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105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Install package</a:t>
                </a:r>
              </a:p>
            </p:txBody>
          </p:sp>
          <p:cxnSp>
            <p:nvCxnSpPr>
              <p:cNvPr id="498" name="Shape 498"/>
              <p:cNvCxnSpPr>
                <a:stCxn id="488" idx="2"/>
                <a:endCxn id="497" idx="0"/>
              </p:cNvCxnSpPr>
              <p:nvPr/>
            </p:nvCxnSpPr>
            <p:spPr>
              <a:xfrm rot="-5400000" flipH="1">
                <a:off x="3042641" y="384064"/>
                <a:ext cx="355800" cy="2368199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366092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</p:grpSp>
        <p:sp>
          <p:nvSpPr>
            <p:cNvPr id="499" name="Shape 499"/>
            <p:cNvSpPr txBox="1"/>
            <p:nvPr/>
          </p:nvSpPr>
          <p:spPr>
            <a:xfrm>
              <a:off x="3463039" y="1678180"/>
              <a:ext cx="3642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</a:p>
          </p:txBody>
        </p:sp>
      </p:grpSp>
      <p:grpSp>
        <p:nvGrpSpPr>
          <p:cNvPr id="500" name="Shape 500"/>
          <p:cNvGrpSpPr/>
          <p:nvPr/>
        </p:nvGrpSpPr>
        <p:grpSpPr>
          <a:xfrm>
            <a:off x="65561" y="2014417"/>
            <a:ext cx="5034730" cy="2608416"/>
            <a:chOff x="65561" y="2014417"/>
            <a:chExt cx="5034730" cy="2608416"/>
          </a:xfrm>
        </p:grpSpPr>
        <p:sp>
          <p:nvSpPr>
            <p:cNvPr id="501" name="Shape 501"/>
            <p:cNvSpPr/>
            <p:nvPr/>
          </p:nvSpPr>
          <p:spPr>
            <a:xfrm>
              <a:off x="65561" y="2546997"/>
              <a:ext cx="5034730" cy="2075837"/>
            </a:xfrm>
            <a:prstGeom prst="rect">
              <a:avLst/>
            </a:prstGeom>
            <a:noFill/>
            <a:ln w="12700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blurRad="45000" dist="25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1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Build </a:t>
              </a:r>
              <a:br>
                <a:rPr lang="en-US" sz="11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1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Process</a:t>
              </a:r>
            </a:p>
          </p:txBody>
        </p:sp>
        <p:sp>
          <p:nvSpPr>
            <p:cNvPr id="502" name="Shape 502"/>
            <p:cNvSpPr txBox="1"/>
            <p:nvPr/>
          </p:nvSpPr>
          <p:spPr>
            <a:xfrm>
              <a:off x="2594526" y="2301175"/>
              <a:ext cx="492442" cy="2616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05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Fork</a:t>
              </a:r>
            </a:p>
          </p:txBody>
        </p:sp>
        <p:cxnSp>
          <p:nvCxnSpPr>
            <p:cNvPr id="503" name="Shape 503"/>
            <p:cNvCxnSpPr>
              <a:stCxn id="493" idx="2"/>
              <a:endCxn id="501" idx="0"/>
            </p:cNvCxnSpPr>
            <p:nvPr/>
          </p:nvCxnSpPr>
          <p:spPr>
            <a:xfrm rot="-5400000" flipH="1">
              <a:off x="2123080" y="2087017"/>
              <a:ext cx="532500" cy="387300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rgbClr val="366092"/>
              </a:solidFill>
              <a:prstDash val="solid"/>
              <a:round/>
              <a:headEnd type="none" w="med" len="med"/>
              <a:tailEnd type="stealth" w="lg" len="lg"/>
            </a:ln>
          </p:spPr>
        </p:cxnSp>
      </p:grpSp>
      <p:grpSp>
        <p:nvGrpSpPr>
          <p:cNvPr id="504" name="Shape 504"/>
          <p:cNvGrpSpPr/>
          <p:nvPr/>
        </p:nvGrpSpPr>
        <p:grpSpPr>
          <a:xfrm>
            <a:off x="741506" y="4028762"/>
            <a:ext cx="4092505" cy="464331"/>
            <a:chOff x="741506" y="4028762"/>
            <a:chExt cx="4092505" cy="464331"/>
          </a:xfrm>
        </p:grpSpPr>
        <p:sp>
          <p:nvSpPr>
            <p:cNvPr id="505" name="Shape 505"/>
            <p:cNvSpPr/>
            <p:nvPr/>
          </p:nvSpPr>
          <p:spPr>
            <a:xfrm>
              <a:off x="741506" y="4240442"/>
              <a:ext cx="4092505" cy="252650"/>
            </a:xfrm>
            <a:prstGeom prst="rect">
              <a:avLst/>
            </a:prstGeom>
            <a:gradFill>
              <a:gsLst>
                <a:gs pos="0">
                  <a:srgbClr val="972A26"/>
                </a:gs>
                <a:gs pos="55000">
                  <a:srgbClr val="B3312F"/>
                </a:gs>
                <a:gs pos="100000">
                  <a:srgbClr val="D33B36"/>
                </a:gs>
              </a:gsLst>
              <a:lin ang="16200000" scaled="0"/>
            </a:gradFill>
            <a:ln w="9525" cap="rnd" cmpd="sng">
              <a:solidFill>
                <a:srgbClr val="BD4B4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000" dirty="0">
                  <a:solidFill>
                    <a:schemeClr val="lt1"/>
                  </a:solidFill>
                  <a:latin typeface="Monaco" charset="0"/>
                  <a:ea typeface="Monaco" charset="0"/>
                  <a:cs typeface="Monaco" charset="0"/>
                  <a:sym typeface="Arial"/>
                </a:rPr>
                <a:t>install()</a:t>
              </a:r>
            </a:p>
          </p:txBody>
        </p:sp>
        <p:cxnSp>
          <p:nvCxnSpPr>
            <p:cNvPr id="506" name="Shape 506"/>
            <p:cNvCxnSpPr>
              <a:stCxn id="487" idx="2"/>
              <a:endCxn id="505" idx="0"/>
            </p:cNvCxnSpPr>
            <p:nvPr/>
          </p:nvCxnSpPr>
          <p:spPr>
            <a:xfrm>
              <a:off x="2787759" y="4028762"/>
              <a:ext cx="0" cy="211800"/>
            </a:xfrm>
            <a:prstGeom prst="straightConnector1">
              <a:avLst/>
            </a:prstGeom>
            <a:noFill/>
            <a:ln w="28575" cap="flat" cmpd="sng">
              <a:solidFill>
                <a:srgbClr val="366092"/>
              </a:solidFill>
              <a:prstDash val="solid"/>
              <a:round/>
              <a:headEnd type="none" w="med" len="med"/>
              <a:tailEnd type="stealth" w="lg" len="lg"/>
            </a:ln>
          </p:spPr>
        </p:cxnSp>
      </p:grpSp>
      <p:grpSp>
        <p:nvGrpSpPr>
          <p:cNvPr id="507" name="Shape 507"/>
          <p:cNvGrpSpPr/>
          <p:nvPr/>
        </p:nvGrpSpPr>
        <p:grpSpPr>
          <a:xfrm>
            <a:off x="4834012" y="4213128"/>
            <a:ext cx="1447472" cy="320936"/>
            <a:chOff x="4834012" y="4213128"/>
            <a:chExt cx="1447472" cy="320936"/>
          </a:xfrm>
        </p:grpSpPr>
        <p:cxnSp>
          <p:nvCxnSpPr>
            <p:cNvPr id="508" name="Shape 508"/>
            <p:cNvCxnSpPr>
              <a:stCxn id="505" idx="3"/>
              <a:endCxn id="509" idx="1"/>
            </p:cNvCxnSpPr>
            <p:nvPr/>
          </p:nvCxnSpPr>
          <p:spPr>
            <a:xfrm>
              <a:off x="4834012" y="4366767"/>
              <a:ext cx="532500" cy="6900"/>
            </a:xfrm>
            <a:prstGeom prst="straightConnector1">
              <a:avLst/>
            </a:prstGeom>
            <a:noFill/>
            <a:ln w="28575" cap="flat" cmpd="sng">
              <a:solidFill>
                <a:srgbClr val="366092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sp>
          <p:nvSpPr>
            <p:cNvPr id="509" name="Shape 509"/>
            <p:cNvSpPr/>
            <p:nvPr/>
          </p:nvSpPr>
          <p:spPr>
            <a:xfrm>
              <a:off x="5366573" y="4213128"/>
              <a:ext cx="914911" cy="320936"/>
            </a:xfrm>
            <a:prstGeom prst="rect">
              <a:avLst/>
            </a:prstGeom>
            <a:noFill/>
            <a:ln w="12700" cap="flat" cmpd="sng">
              <a:solidFill>
                <a:srgbClr val="4F81BD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blurRad="45000" dist="25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1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configure</a:t>
              </a:r>
            </a:p>
          </p:txBody>
        </p:sp>
      </p:grpSp>
      <p:grpSp>
        <p:nvGrpSpPr>
          <p:cNvPr id="510" name="Shape 510"/>
          <p:cNvGrpSpPr/>
          <p:nvPr/>
        </p:nvGrpSpPr>
        <p:grpSpPr>
          <a:xfrm>
            <a:off x="6281485" y="4213126"/>
            <a:ext cx="914911" cy="320936"/>
            <a:chOff x="6281485" y="4213126"/>
            <a:chExt cx="914911" cy="320936"/>
          </a:xfrm>
        </p:grpSpPr>
        <p:sp>
          <p:nvSpPr>
            <p:cNvPr id="511" name="Shape 511"/>
            <p:cNvSpPr/>
            <p:nvPr/>
          </p:nvSpPr>
          <p:spPr>
            <a:xfrm>
              <a:off x="6575075" y="4213126"/>
              <a:ext cx="621320" cy="320936"/>
            </a:xfrm>
            <a:prstGeom prst="rect">
              <a:avLst/>
            </a:prstGeom>
            <a:noFill/>
            <a:ln w="12700" cap="flat" cmpd="sng">
              <a:solidFill>
                <a:srgbClr val="4F81BD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blurRad="45000" dist="25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1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make</a:t>
              </a:r>
            </a:p>
          </p:txBody>
        </p:sp>
        <p:cxnSp>
          <p:nvCxnSpPr>
            <p:cNvPr id="512" name="Shape 512"/>
            <p:cNvCxnSpPr>
              <a:stCxn id="509" idx="3"/>
              <a:endCxn id="511" idx="1"/>
            </p:cNvCxnSpPr>
            <p:nvPr/>
          </p:nvCxnSpPr>
          <p:spPr>
            <a:xfrm>
              <a:off x="6281485" y="4373596"/>
              <a:ext cx="293699" cy="0"/>
            </a:xfrm>
            <a:prstGeom prst="straightConnector1">
              <a:avLst/>
            </a:prstGeom>
            <a:noFill/>
            <a:ln w="28575" cap="flat" cmpd="sng">
              <a:solidFill>
                <a:srgbClr val="366092"/>
              </a:solidFill>
              <a:prstDash val="solid"/>
              <a:round/>
              <a:headEnd type="none" w="med" len="med"/>
              <a:tailEnd type="stealth" w="lg" len="lg"/>
            </a:ln>
          </p:spPr>
        </p:cxnSp>
      </p:grpSp>
      <p:grpSp>
        <p:nvGrpSpPr>
          <p:cNvPr id="513" name="Shape 513"/>
          <p:cNvGrpSpPr/>
          <p:nvPr/>
        </p:nvGrpSpPr>
        <p:grpSpPr>
          <a:xfrm>
            <a:off x="7196396" y="4206298"/>
            <a:ext cx="1345059" cy="320936"/>
            <a:chOff x="7196396" y="4206298"/>
            <a:chExt cx="1345059" cy="320936"/>
          </a:xfrm>
        </p:grpSpPr>
        <p:sp>
          <p:nvSpPr>
            <p:cNvPr id="514" name="Shape 514"/>
            <p:cNvSpPr/>
            <p:nvPr/>
          </p:nvSpPr>
          <p:spPr>
            <a:xfrm>
              <a:off x="7496817" y="4206298"/>
              <a:ext cx="1044638" cy="320936"/>
            </a:xfrm>
            <a:prstGeom prst="rect">
              <a:avLst/>
            </a:prstGeom>
            <a:noFill/>
            <a:ln w="12700" cap="flat" cmpd="sng">
              <a:solidFill>
                <a:srgbClr val="4F81BD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blurRad="45000" dist="25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1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make install</a:t>
              </a:r>
            </a:p>
          </p:txBody>
        </p:sp>
        <p:cxnSp>
          <p:nvCxnSpPr>
            <p:cNvPr id="515" name="Shape 515"/>
            <p:cNvCxnSpPr>
              <a:stCxn id="511" idx="3"/>
              <a:endCxn id="514" idx="1"/>
            </p:cNvCxnSpPr>
            <p:nvPr/>
          </p:nvCxnSpPr>
          <p:spPr>
            <a:xfrm rot="10800000" flipH="1">
              <a:off x="7196396" y="4366695"/>
              <a:ext cx="300300" cy="6900"/>
            </a:xfrm>
            <a:prstGeom prst="straightConnector1">
              <a:avLst/>
            </a:prstGeom>
            <a:noFill/>
            <a:ln w="28575" cap="flat" cmpd="sng">
              <a:solidFill>
                <a:srgbClr val="366092"/>
              </a:solidFill>
              <a:prstDash val="solid"/>
              <a:round/>
              <a:headEnd type="none" w="med" len="med"/>
              <a:tailEnd type="stealth" w="lg" len="lg"/>
            </a:ln>
          </p:spPr>
        </p:cxnSp>
      </p:grpSp>
      <p:grpSp>
        <p:nvGrpSpPr>
          <p:cNvPr id="516" name="Shape 516"/>
          <p:cNvGrpSpPr/>
          <p:nvPr/>
        </p:nvGrpSpPr>
        <p:grpSpPr>
          <a:xfrm>
            <a:off x="5520780" y="2789090"/>
            <a:ext cx="3037160" cy="1424037"/>
            <a:chOff x="5513952" y="2717708"/>
            <a:chExt cx="3037160" cy="1235956"/>
          </a:xfrm>
        </p:grpSpPr>
        <p:grpSp>
          <p:nvGrpSpPr>
            <p:cNvPr id="517" name="Shape 517"/>
            <p:cNvGrpSpPr/>
            <p:nvPr/>
          </p:nvGrpSpPr>
          <p:grpSpPr>
            <a:xfrm>
              <a:off x="5513952" y="2717708"/>
              <a:ext cx="3037160" cy="969634"/>
              <a:chOff x="5309121" y="2676738"/>
              <a:chExt cx="3037160" cy="969634"/>
            </a:xfrm>
          </p:grpSpPr>
          <p:sp>
            <p:nvSpPr>
              <p:cNvPr id="518" name="Shape 518"/>
              <p:cNvSpPr/>
              <p:nvPr/>
            </p:nvSpPr>
            <p:spPr>
              <a:xfrm>
                <a:off x="5623307" y="3093925"/>
                <a:ext cx="2399242" cy="436362"/>
              </a:xfrm>
              <a:prstGeom prst="rect">
                <a:avLst/>
              </a:prstGeom>
              <a:gradFill>
                <a:gsLst>
                  <a:gs pos="0">
                    <a:srgbClr val="5A3E7B"/>
                  </a:gs>
                  <a:gs pos="55000">
                    <a:srgbClr val="6B4A91"/>
                  </a:gs>
                  <a:gs pos="100000">
                    <a:srgbClr val="7C57AB"/>
                  </a:gs>
                </a:gsLst>
                <a:lin ang="16200000" scaled="0"/>
              </a:gradFill>
              <a:ln w="9525" cap="rnd" cmpd="sng">
                <a:solidFill>
                  <a:srgbClr val="7C5F9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9000" dist="25400" dir="5400000" rotWithShape="0">
                  <a:srgbClr val="000000">
                    <a:alpha val="37647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800" dirty="0">
                    <a:solidFill>
                      <a:schemeClr val="lt1"/>
                    </a:solidFill>
                    <a:latin typeface="Monaco" charset="0"/>
                    <a:ea typeface="Monaco" charset="0"/>
                    <a:cs typeface="Monaco" charset="0"/>
                    <a:sym typeface="Arial"/>
                  </a:rPr>
                  <a:t>-I /dep1-prefix/include</a:t>
                </a: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800" dirty="0">
                    <a:solidFill>
                      <a:schemeClr val="lt1"/>
                    </a:solidFill>
                    <a:latin typeface="Monaco" charset="0"/>
                    <a:ea typeface="Monaco" charset="0"/>
                    <a:cs typeface="Monaco" charset="0"/>
                    <a:sym typeface="Arial"/>
                  </a:rPr>
                  <a:t>-L /dep1-prefix/lib</a:t>
                </a: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800" dirty="0">
                    <a:solidFill>
                      <a:schemeClr val="lt1"/>
                    </a:solidFill>
                    <a:latin typeface="Monaco" charset="0"/>
                    <a:ea typeface="Monaco" charset="0"/>
                    <a:cs typeface="Monaco" charset="0"/>
                    <a:sym typeface="Arial"/>
                  </a:rPr>
                  <a:t>-</a:t>
                </a:r>
                <a:r>
                  <a:rPr lang="en-US" sz="800" dirty="0" err="1">
                    <a:solidFill>
                      <a:schemeClr val="lt1"/>
                    </a:solidFill>
                    <a:latin typeface="Monaco" charset="0"/>
                    <a:ea typeface="Monaco" charset="0"/>
                    <a:cs typeface="Monaco" charset="0"/>
                    <a:sym typeface="Arial"/>
                  </a:rPr>
                  <a:t>Wl</a:t>
                </a:r>
                <a:r>
                  <a:rPr lang="en-US" sz="800" dirty="0">
                    <a:solidFill>
                      <a:schemeClr val="lt1"/>
                    </a:solidFill>
                    <a:latin typeface="Monaco" charset="0"/>
                    <a:ea typeface="Monaco" charset="0"/>
                    <a:cs typeface="Monaco" charset="0"/>
                    <a:sym typeface="Arial"/>
                  </a:rPr>
                  <a:t>,-</a:t>
                </a:r>
                <a:r>
                  <a:rPr lang="en-US" sz="800" dirty="0" err="1">
                    <a:solidFill>
                      <a:schemeClr val="lt1"/>
                    </a:solidFill>
                    <a:latin typeface="Monaco" charset="0"/>
                    <a:ea typeface="Monaco" charset="0"/>
                    <a:cs typeface="Monaco" charset="0"/>
                    <a:sym typeface="Arial"/>
                  </a:rPr>
                  <a:t>rpath</a:t>
                </a:r>
                <a:r>
                  <a:rPr lang="en-US" sz="800" dirty="0">
                    <a:solidFill>
                      <a:schemeClr val="lt1"/>
                    </a:solidFill>
                    <a:latin typeface="Monaco" charset="0"/>
                    <a:ea typeface="Monaco" charset="0"/>
                    <a:cs typeface="Monaco" charset="0"/>
                    <a:sym typeface="Arial"/>
                  </a:rPr>
                  <a:t>=/dep1-prefix/lib</a:t>
                </a:r>
              </a:p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800" dirty="0">
                  <a:solidFill>
                    <a:schemeClr val="lt1"/>
                  </a:solidFill>
                  <a:latin typeface="Monaco" charset="0"/>
                  <a:ea typeface="Monaco" charset="0"/>
                  <a:cs typeface="Monaco" charset="0"/>
                  <a:sym typeface="Arial"/>
                </a:endParaRPr>
              </a:p>
            </p:txBody>
          </p:sp>
          <p:sp>
            <p:nvSpPr>
              <p:cNvPr id="519" name="Shape 519"/>
              <p:cNvSpPr/>
              <p:nvPr/>
            </p:nvSpPr>
            <p:spPr>
              <a:xfrm>
                <a:off x="5309121" y="2676738"/>
                <a:ext cx="3037160" cy="969634"/>
              </a:xfrm>
              <a:prstGeom prst="rect">
                <a:avLst/>
              </a:prstGeom>
              <a:noFill/>
              <a:ln w="12700" cap="flat" cmpd="sng">
                <a:solidFill>
                  <a:schemeClr val="accent4"/>
                </a:solidFill>
                <a:prstDash val="dash"/>
                <a:round/>
                <a:headEnd type="none" w="med" len="med"/>
                <a:tailEnd type="none" w="med" len="med"/>
              </a:ln>
              <a:effectLst>
                <a:outerShdw blurRad="45000" dist="25000" dir="5400000" rotWithShape="0">
                  <a:srgbClr val="000000">
                    <a:alpha val="37647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US" sz="1100" b="1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Compiler wrappers </a:t>
                </a:r>
                <a:br>
                  <a:rPr lang="en-US" sz="1100" b="1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1100" b="1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</a:t>
                </a:r>
                <a:r>
                  <a:rPr lang="en-US" sz="1100" dirty="0" err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spack</a:t>
                </a:r>
                <a:r>
                  <a:rPr lang="en-US" sz="11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</a:t>
                </a:r>
                <a:r>
                  <a:rPr lang="en-US" sz="900" b="1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cc, </a:t>
                </a:r>
                <a:r>
                  <a:rPr lang="en-US" sz="900" b="1" dirty="0" err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spack-c</a:t>
                </a:r>
                <a:r>
                  <a:rPr lang="en-US" sz="900" b="1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++, spack-f77, spack-f90</a:t>
                </a:r>
                <a:r>
                  <a:rPr lang="en-US" sz="1100" b="1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)</a:t>
                </a:r>
              </a:p>
            </p:txBody>
          </p:sp>
        </p:grpSp>
        <p:cxnSp>
          <p:nvCxnSpPr>
            <p:cNvPr id="520" name="Shape 520"/>
            <p:cNvCxnSpPr>
              <a:stCxn id="509" idx="0"/>
            </p:cNvCxnSpPr>
            <p:nvPr/>
          </p:nvCxnSpPr>
          <p:spPr>
            <a:xfrm rot="10800000">
              <a:off x="5803401" y="3687264"/>
              <a:ext cx="13800" cy="266400"/>
            </a:xfrm>
            <a:prstGeom prst="straightConnector1">
              <a:avLst/>
            </a:prstGeom>
            <a:noFill/>
            <a:ln w="28575" cap="flat" cmpd="sng">
              <a:solidFill>
                <a:srgbClr val="366092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521" name="Shape 521"/>
            <p:cNvCxnSpPr>
              <a:stCxn id="511" idx="0"/>
            </p:cNvCxnSpPr>
            <p:nvPr/>
          </p:nvCxnSpPr>
          <p:spPr>
            <a:xfrm rot="10800000">
              <a:off x="6863908" y="3682463"/>
              <a:ext cx="15000" cy="271200"/>
            </a:xfrm>
            <a:prstGeom prst="straightConnector1">
              <a:avLst/>
            </a:prstGeom>
            <a:noFill/>
            <a:ln w="28575" cap="flat" cmpd="sng">
              <a:solidFill>
                <a:srgbClr val="366092"/>
              </a:solidFill>
              <a:prstDash val="solid"/>
              <a:round/>
              <a:headEnd type="none" w="med" len="med"/>
              <a:tailEnd type="stealth" w="lg" len="lg"/>
            </a:ln>
          </p:spPr>
        </p:cxnSp>
      </p:grpSp>
      <p:sp>
        <p:nvSpPr>
          <p:cNvPr id="523" name="Shape 523"/>
          <p:cNvSpPr/>
          <p:nvPr/>
        </p:nvSpPr>
        <p:spPr>
          <a:xfrm>
            <a:off x="5830857" y="2224519"/>
            <a:ext cx="559872" cy="304910"/>
          </a:xfrm>
          <a:prstGeom prst="rect">
            <a:avLst/>
          </a:prstGeom>
          <a:noFill/>
          <a:ln w="12700" cap="flat" cmpd="sng">
            <a:solidFill>
              <a:srgbClr val="4F81BD"/>
            </a:solidFill>
            <a:prstDash val="dash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1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icc</a:t>
            </a:r>
          </a:p>
        </p:txBody>
      </p:sp>
      <p:sp>
        <p:nvSpPr>
          <p:cNvPr id="524" name="Shape 524"/>
          <p:cNvSpPr/>
          <p:nvPr/>
        </p:nvSpPr>
        <p:spPr>
          <a:xfrm>
            <a:off x="6602387" y="2224519"/>
            <a:ext cx="559872" cy="304910"/>
          </a:xfrm>
          <a:prstGeom prst="rect">
            <a:avLst/>
          </a:prstGeom>
          <a:noFill/>
          <a:ln w="12700" cap="flat" cmpd="sng">
            <a:solidFill>
              <a:srgbClr val="4F81BD"/>
            </a:solidFill>
            <a:prstDash val="dash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1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icpc</a:t>
            </a:r>
          </a:p>
        </p:txBody>
      </p:sp>
      <p:sp>
        <p:nvSpPr>
          <p:cNvPr id="525" name="Shape 525"/>
          <p:cNvSpPr/>
          <p:nvPr/>
        </p:nvSpPr>
        <p:spPr>
          <a:xfrm>
            <a:off x="7449022" y="2224519"/>
            <a:ext cx="559872" cy="304910"/>
          </a:xfrm>
          <a:prstGeom prst="rect">
            <a:avLst/>
          </a:prstGeom>
          <a:noFill/>
          <a:ln w="12700" cap="flat" cmpd="sng">
            <a:solidFill>
              <a:srgbClr val="4F81BD"/>
            </a:solidFill>
            <a:prstDash val="dash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1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ifort</a:t>
            </a:r>
          </a:p>
        </p:txBody>
      </p:sp>
      <p:cxnSp>
        <p:nvCxnSpPr>
          <p:cNvPr id="526" name="Shape 526"/>
          <p:cNvCxnSpPr>
            <a:cxnSpLocks/>
          </p:cNvCxnSpPr>
          <p:nvPr/>
        </p:nvCxnSpPr>
        <p:spPr>
          <a:xfrm flipV="1">
            <a:off x="6117693" y="2546917"/>
            <a:ext cx="0" cy="265898"/>
          </a:xfrm>
          <a:prstGeom prst="straightConnector1">
            <a:avLst/>
          </a:prstGeom>
          <a:noFill/>
          <a:ln w="28575" cap="flat" cmpd="sng">
            <a:solidFill>
              <a:srgbClr val="366092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527" name="Shape 527"/>
          <p:cNvCxnSpPr>
            <a:cxnSpLocks/>
          </p:cNvCxnSpPr>
          <p:nvPr/>
        </p:nvCxnSpPr>
        <p:spPr>
          <a:xfrm flipH="1" flipV="1">
            <a:off x="6885736" y="2546917"/>
            <a:ext cx="12434" cy="261490"/>
          </a:xfrm>
          <a:prstGeom prst="straightConnector1">
            <a:avLst/>
          </a:prstGeom>
          <a:noFill/>
          <a:ln w="28575" cap="flat" cmpd="sng">
            <a:solidFill>
              <a:srgbClr val="366092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528" name="Shape 528"/>
          <p:cNvCxnSpPr>
            <a:cxnSpLocks/>
          </p:cNvCxnSpPr>
          <p:nvPr/>
        </p:nvCxnSpPr>
        <p:spPr>
          <a:xfrm flipH="1" flipV="1">
            <a:off x="7740167" y="2546917"/>
            <a:ext cx="1" cy="257069"/>
          </a:xfrm>
          <a:prstGeom prst="straightConnector1">
            <a:avLst/>
          </a:prstGeom>
          <a:noFill/>
          <a:ln w="28575" cap="flat" cmpd="sng">
            <a:solidFill>
              <a:srgbClr val="366092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529" name="Shape 529"/>
          <p:cNvSpPr txBox="1">
            <a:spLocks noGrp="1"/>
          </p:cNvSpPr>
          <p:nvPr>
            <p:ph type="body" idx="1"/>
          </p:nvPr>
        </p:nvSpPr>
        <p:spPr>
          <a:xfrm>
            <a:off x="4540421" y="1031875"/>
            <a:ext cx="4519938" cy="10398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85750" marR="0" lvl="0" indent="-234950" algn="l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ct val="90000"/>
              <a:buFont typeface="Noto Sans Symbols"/>
              <a:buChar char="▪"/>
            </a:pPr>
            <a:r>
              <a:rPr lang="en-US" sz="1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 to homebrew “shims”</a:t>
            </a:r>
          </a:p>
          <a:p>
            <a:pPr marL="285750" marR="0" lvl="0" indent="-234950" algn="l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ct val="90000"/>
              <a:buFont typeface="Noto Sans Symbols"/>
              <a:buChar char="▪"/>
            </a:pPr>
            <a:r>
              <a:rPr lang="en-US" sz="1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Forked build process isolates environment for each build</a:t>
            </a:r>
          </a:p>
          <a:p>
            <a:pPr marL="285750" marR="0" lvl="0" indent="-234950" algn="l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ct val="90000"/>
              <a:buFont typeface="Noto Sans Symbols"/>
              <a:buChar char="▪"/>
            </a:pPr>
            <a:r>
              <a:rPr lang="en-US" sz="1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compiler wrappers to add include, lib, and RPATH flags</a:t>
            </a:r>
            <a:endParaRPr lang="en-US"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34950" algn="l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ct val="90000"/>
              <a:buFont typeface="Noto Sans Symbols"/>
              <a:buChar char="▪"/>
            </a:pPr>
            <a:r>
              <a:rPr lang="en-US" sz="1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RPATHs 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nsure that the correct dependencies are found automatically at runtime.</a:t>
            </a:r>
          </a:p>
        </p:txBody>
      </p:sp>
    </p:spTree>
    <p:extLst>
      <p:ext uri="{BB962C8B-B14F-4D97-AF65-F5344CB8AC3E}">
        <p14:creationId xmlns:p14="http://schemas.microsoft.com/office/powerpoint/2010/main" val="1758054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0777" y="1078816"/>
            <a:ext cx="5051258" cy="3592454"/>
          </a:xfrm>
        </p:spPr>
        <p:txBody>
          <a:bodyPr>
            <a:normAutofit/>
          </a:bodyPr>
          <a:lstStyle/>
          <a:p>
            <a:r>
              <a:rPr lang="en-US" dirty="0"/>
              <a:t>Each unique dependency graph is a unique </a:t>
            </a:r>
            <a:r>
              <a:rPr lang="en-US" b="1" i="1" dirty="0"/>
              <a:t>configuration</a:t>
            </a:r>
            <a:r>
              <a:rPr lang="en-US" dirty="0"/>
              <a:t>.</a:t>
            </a:r>
          </a:p>
          <a:p>
            <a:r>
              <a:rPr lang="en-US" dirty="0"/>
              <a:t>Each configuration installed in a unique directory.</a:t>
            </a:r>
          </a:p>
          <a:p>
            <a:pPr lvl="1"/>
            <a:r>
              <a:rPr lang="en-US" dirty="0"/>
              <a:t>Configurations of the same package can coexist.</a:t>
            </a:r>
          </a:p>
          <a:p>
            <a:r>
              <a:rPr lang="en-US" b="1" dirty="0">
                <a:solidFill>
                  <a:srgbClr val="C0504D"/>
                </a:solidFill>
              </a:rPr>
              <a:t>Hash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dirty="0"/>
              <a:t>of directed acyclic graph (DAG) metadata is appended to each prefix</a:t>
            </a:r>
          </a:p>
          <a:p>
            <a:pPr lvl="1"/>
            <a:r>
              <a:rPr lang="en-US" dirty="0"/>
              <a:t>Note: we hash the metadata, not the artifact.</a:t>
            </a:r>
          </a:p>
          <a:p>
            <a:r>
              <a:rPr lang="en-US" dirty="0"/>
              <a:t>Installed packages automatically find dependencies</a:t>
            </a:r>
          </a:p>
          <a:p>
            <a:pPr lvl="1"/>
            <a:r>
              <a:rPr lang="en-US" dirty="0" err="1"/>
              <a:t>Spack</a:t>
            </a:r>
            <a:r>
              <a:rPr lang="en-US" dirty="0"/>
              <a:t> embeds RPATHs in binaries.</a:t>
            </a:r>
          </a:p>
          <a:p>
            <a:pPr lvl="1"/>
            <a:r>
              <a:rPr lang="en-US" dirty="0"/>
              <a:t>No need to set LD_LIBRARY_PATH</a:t>
            </a:r>
          </a:p>
          <a:p>
            <a:pPr lvl="1"/>
            <a:r>
              <a:rPr lang="en-US" dirty="0"/>
              <a:t>Things work </a:t>
            </a:r>
            <a:r>
              <a:rPr lang="en-US" i="1" dirty="0"/>
              <a:t>the way you built them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Hashes handle combinatorial software complexity.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36265" y="1053645"/>
            <a:ext cx="8229600" cy="18794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2860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charset="2"/>
              <a:buChar char="§"/>
              <a:tabLst/>
              <a:defRPr kumimoji="0" sz="18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28650" indent="-2857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Calibri" panose="020F0502020204030204" pitchFamily="34" charset="0"/>
              <a:buChar char="—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01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defRPr kumimoji="0"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Grande"/>
              <a:buChar char="–"/>
              <a:defRPr kumimoji="0"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573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  <a:tabLst>
                <a:tab pos="1200150" algn="l"/>
              </a:tabLst>
              <a:defRPr kumimoji="0" lang="en-US"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7895" y="2674032"/>
            <a:ext cx="3661976" cy="1800493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274320" tIns="91440" rIns="274320" bIns="91440" rtlCol="0">
            <a:spAutoFit/>
          </a:bodyPr>
          <a:lstStyle/>
          <a:p>
            <a:r>
              <a:rPr lang="en-US" sz="1050" b="1" dirty="0" err="1">
                <a:latin typeface="Menlo Regular"/>
                <a:cs typeface="Menlo Regular"/>
              </a:rPr>
              <a:t>spack</a:t>
            </a:r>
            <a:r>
              <a:rPr lang="en-US" sz="1050" b="1" dirty="0">
                <a:latin typeface="Menlo Regular"/>
                <a:cs typeface="Menlo Regular"/>
              </a:rPr>
              <a:t>/opt/</a:t>
            </a:r>
          </a:p>
          <a:p>
            <a:r>
              <a:rPr lang="en-US" sz="1050" b="1" dirty="0">
                <a:latin typeface="Menlo Regular"/>
                <a:cs typeface="Menlo Regular"/>
              </a:rPr>
              <a:t>    linux-rhel7-x86_64/</a:t>
            </a:r>
          </a:p>
          <a:p>
            <a:r>
              <a:rPr lang="en-US" sz="1050" b="1" dirty="0">
                <a:latin typeface="Menlo Regular"/>
                <a:cs typeface="Menlo Regular"/>
              </a:rPr>
              <a:t>        gcc-4.7.2/</a:t>
            </a:r>
          </a:p>
          <a:p>
            <a:r>
              <a:rPr lang="en-US" sz="1050" b="1" dirty="0">
                <a:latin typeface="Menlo Regular"/>
                <a:cs typeface="Menlo Regular"/>
              </a:rPr>
              <a:t>            mpileaks-1.1-</a:t>
            </a:r>
            <a:r>
              <a:rPr lang="en-US" sz="1050" b="1" dirty="0">
                <a:solidFill>
                  <a:schemeClr val="accent2"/>
                </a:solidFill>
                <a:latin typeface="Menlo Regular"/>
                <a:cs typeface="Menlo Regular"/>
              </a:rPr>
              <a:t>0f54bf34cadk</a:t>
            </a:r>
            <a:r>
              <a:rPr lang="en-US" sz="1050" b="1" dirty="0">
                <a:latin typeface="Menlo Regular"/>
                <a:cs typeface="Menlo Regular"/>
              </a:rPr>
              <a:t>/</a:t>
            </a:r>
          </a:p>
          <a:p>
            <a:r>
              <a:rPr lang="en-US" sz="1050" b="1" dirty="0">
                <a:latin typeface="Menlo Regular"/>
                <a:cs typeface="Menlo Regular"/>
              </a:rPr>
              <a:t>        intel-14.1/</a:t>
            </a:r>
          </a:p>
          <a:p>
            <a:r>
              <a:rPr lang="en-US" sz="1050" b="1" dirty="0">
                <a:latin typeface="Menlo Regular"/>
                <a:cs typeface="Menlo Regular"/>
              </a:rPr>
              <a:t>            hdf5-1.8.15-</a:t>
            </a:r>
            <a:r>
              <a:rPr lang="en-US" sz="1050" b="1" dirty="0">
                <a:solidFill>
                  <a:schemeClr val="accent2"/>
                </a:solidFill>
                <a:latin typeface="Menlo Regular"/>
                <a:cs typeface="Menlo Regular"/>
              </a:rPr>
              <a:t>lkf14aq3nqiz</a:t>
            </a:r>
            <a:r>
              <a:rPr lang="en-US" sz="1050" b="1" dirty="0">
                <a:latin typeface="Menlo Regular"/>
                <a:cs typeface="Menlo Regular"/>
              </a:rPr>
              <a:t>/</a:t>
            </a:r>
          </a:p>
          <a:p>
            <a:r>
              <a:rPr lang="en-US" sz="1050" b="1" dirty="0">
                <a:latin typeface="Menlo Regular"/>
                <a:cs typeface="Menlo Regular"/>
              </a:rPr>
              <a:t>    </a:t>
            </a:r>
            <a:r>
              <a:rPr lang="en-US" sz="1050" b="1" dirty="0" err="1">
                <a:latin typeface="Menlo Regular"/>
                <a:cs typeface="Menlo Regular"/>
              </a:rPr>
              <a:t>bgq</a:t>
            </a:r>
            <a:r>
              <a:rPr lang="en-US" sz="1050" b="1" dirty="0">
                <a:latin typeface="Menlo Regular"/>
                <a:cs typeface="Menlo Regular"/>
              </a:rPr>
              <a:t>/</a:t>
            </a:r>
          </a:p>
          <a:p>
            <a:r>
              <a:rPr lang="en-US" sz="1050" b="1" dirty="0">
                <a:latin typeface="Menlo Regular"/>
                <a:cs typeface="Menlo Regular"/>
              </a:rPr>
              <a:t>        xl-12.1/</a:t>
            </a:r>
          </a:p>
          <a:p>
            <a:r>
              <a:rPr lang="en-US" sz="1050" b="1" dirty="0">
                <a:latin typeface="Menlo Regular"/>
                <a:cs typeface="Menlo Regular"/>
              </a:rPr>
              <a:t>            hdf5-1-8.16-</a:t>
            </a:r>
            <a:r>
              <a:rPr lang="en-US" sz="1050" b="1" dirty="0">
                <a:solidFill>
                  <a:srgbClr val="C0504D"/>
                </a:solidFill>
                <a:latin typeface="Menlo Regular"/>
                <a:cs typeface="Menlo Regular"/>
              </a:rPr>
              <a:t>fqb3a15abrwx</a:t>
            </a:r>
            <a:r>
              <a:rPr lang="en-US" sz="1050" b="1" dirty="0">
                <a:latin typeface="Menlo Regular"/>
                <a:cs typeface="Menlo Regular"/>
              </a:rPr>
              <a:t>/</a:t>
            </a:r>
          </a:p>
          <a:p>
            <a:r>
              <a:rPr lang="en-US" sz="1050" b="1" dirty="0">
                <a:latin typeface="Menlo Regular"/>
                <a:cs typeface="Menlo Regular"/>
              </a:rPr>
              <a:t>    ...</a:t>
            </a:r>
          </a:p>
        </p:txBody>
      </p:sp>
      <p:pic>
        <p:nvPicPr>
          <p:cNvPr id="12" name="Picture 11" descr="mpileak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9775" y="1117071"/>
            <a:ext cx="4348743" cy="14001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6560" y="2325956"/>
            <a:ext cx="1769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/>
                <a:cs typeface="Calibri"/>
              </a:rPr>
              <a:t>Installation Layout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608" y="1055862"/>
            <a:ext cx="16781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/>
                <a:cs typeface="Calibri"/>
              </a:rPr>
              <a:t>Dependency DAG</a:t>
            </a:r>
          </a:p>
        </p:txBody>
      </p:sp>
      <p:sp>
        <p:nvSpPr>
          <p:cNvPr id="6" name="Striped Right Arrow 5"/>
          <p:cNvSpPr/>
          <p:nvPr/>
        </p:nvSpPr>
        <p:spPr bwMode="auto">
          <a:xfrm rot="5400000">
            <a:off x="2451879" y="2498127"/>
            <a:ext cx="933405" cy="374907"/>
          </a:xfrm>
          <a:prstGeom prst="stripedRightArrow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Hash</a:t>
            </a:r>
          </a:p>
        </p:txBody>
      </p:sp>
    </p:spTree>
    <p:extLst>
      <p:ext uri="{BB962C8B-B14F-4D97-AF65-F5344CB8AC3E}">
        <p14:creationId xmlns:p14="http://schemas.microsoft.com/office/powerpoint/2010/main" val="420967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ent Arrow 13"/>
          <p:cNvSpPr/>
          <p:nvPr/>
        </p:nvSpPr>
        <p:spPr bwMode="auto">
          <a:xfrm rot="10800000" flipH="1">
            <a:off x="81844" y="1371780"/>
            <a:ext cx="577376" cy="1639436"/>
          </a:xfrm>
          <a:prstGeom prst="bentArrow">
            <a:avLst>
              <a:gd name="adj1" fmla="val 32573"/>
              <a:gd name="adj2" fmla="val 30466"/>
              <a:gd name="adj3" fmla="val 35812"/>
              <a:gd name="adj4" fmla="val 3746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Spack’s</a:t>
            </a:r>
            <a:r>
              <a:rPr lang="en-US" dirty="0"/>
              <a:t> dependency model centers around “concretization”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1842" y="922651"/>
            <a:ext cx="4310915" cy="575215"/>
            <a:chOff x="203696" y="1482200"/>
            <a:chExt cx="4791396" cy="666806"/>
          </a:xfrm>
        </p:grpSpPr>
        <p:sp>
          <p:nvSpPr>
            <p:cNvPr id="5" name="TextBox 4"/>
            <p:cNvSpPr txBox="1"/>
            <p:nvPr/>
          </p:nvSpPr>
          <p:spPr>
            <a:xfrm>
              <a:off x="203696" y="1747681"/>
              <a:ext cx="4791396" cy="401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lIns="274249" tIns="91416" rIns="274249" bIns="91416" rtlCol="0">
              <a:spAutoFit/>
            </a:bodyPr>
            <a:lstStyle/>
            <a:p>
              <a:r>
                <a:rPr lang="en-US" sz="1050" b="1" dirty="0" err="1">
                  <a:latin typeface="Menlo Bold"/>
                  <a:cs typeface="Menlo Bold"/>
                </a:rPr>
                <a:t>mpileaks</a:t>
              </a:r>
              <a:r>
                <a:rPr lang="en-US" sz="1050" b="1" dirty="0">
                  <a:latin typeface="Menlo Bold"/>
                  <a:cs typeface="Menlo Bold"/>
                </a:rPr>
                <a:t> ^callpath</a:t>
              </a:r>
              <a:r>
                <a:rPr lang="en-US" sz="1050" b="1" dirty="0">
                  <a:solidFill>
                    <a:srgbClr val="009DD9"/>
                  </a:solidFill>
                  <a:latin typeface="Menlo Bold"/>
                  <a:cs typeface="Menlo Bold"/>
                </a:rPr>
                <a:t>@1.0</a:t>
              </a:r>
              <a:r>
                <a:rPr lang="en-US" sz="1050" b="1" dirty="0">
                  <a:solidFill>
                    <a:srgbClr val="008000"/>
                  </a:solidFill>
                  <a:latin typeface="Menlo Bold"/>
                  <a:cs typeface="Menlo Bold"/>
                </a:rPr>
                <a:t>+debug </a:t>
              </a:r>
              <a:r>
                <a:rPr lang="en-US" sz="1050" b="1" dirty="0">
                  <a:latin typeface="Menlo Bold"/>
                  <a:cs typeface="Menlo Bold"/>
                </a:rPr>
                <a:t>^libelf</a:t>
              </a:r>
              <a:r>
                <a:rPr lang="en-US" sz="1050" b="1" dirty="0">
                  <a:solidFill>
                    <a:srgbClr val="009DD9"/>
                  </a:solidFill>
                  <a:latin typeface="Menlo Bold"/>
                  <a:cs typeface="Menlo Bold"/>
                </a:rPr>
                <a:t>@0.8.11</a:t>
              </a:r>
              <a:endParaRPr lang="en-US" sz="1050" b="1" dirty="0">
                <a:solidFill>
                  <a:schemeClr val="accent2"/>
                </a:solidFill>
                <a:latin typeface="Menlo Bold"/>
                <a:cs typeface="Menlo Bold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3696" y="1482200"/>
              <a:ext cx="2093817" cy="321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User input: </a:t>
              </a:r>
              <a:r>
                <a:rPr lang="en-US" sz="1200" i="1" dirty="0"/>
                <a:t>abstract</a:t>
              </a:r>
              <a:r>
                <a:rPr lang="en-US" sz="1200" dirty="0"/>
                <a:t> spec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849849" y="1566329"/>
            <a:ext cx="2478564" cy="3207891"/>
            <a:chOff x="4130691" y="2983055"/>
            <a:chExt cx="3117418" cy="4034734"/>
          </a:xfrm>
        </p:grpSpPr>
        <p:sp>
          <p:nvSpPr>
            <p:cNvPr id="8" name="TextBox 7"/>
            <p:cNvSpPr txBox="1"/>
            <p:nvPr/>
          </p:nvSpPr>
          <p:spPr>
            <a:xfrm>
              <a:off x="4130691" y="6437129"/>
              <a:ext cx="3117418" cy="580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 dirty="0"/>
                <a:t>Concrete</a:t>
              </a:r>
              <a:r>
                <a:rPr lang="en-US" sz="1200" dirty="0"/>
                <a:t> spec is fully constrained</a:t>
              </a:r>
            </a:p>
            <a:p>
              <a:pPr algn="ctr"/>
              <a:r>
                <a:rPr lang="en-US" sz="1200" dirty="0"/>
                <a:t>and can be built.</a:t>
              </a:r>
            </a:p>
          </p:txBody>
        </p:sp>
        <p:pic>
          <p:nvPicPr>
            <p:cNvPr id="9" name="Picture 8" descr="concrete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20873" y="2983055"/>
              <a:ext cx="2578913" cy="3445188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43368" y="1553494"/>
            <a:ext cx="2020473" cy="3259703"/>
            <a:chOff x="-2138596" y="2512272"/>
            <a:chExt cx="2546762" cy="4118745"/>
          </a:xfrm>
        </p:grpSpPr>
        <p:sp>
          <p:nvSpPr>
            <p:cNvPr id="11" name="TextBox 10"/>
            <p:cNvSpPr txBox="1"/>
            <p:nvPr/>
          </p:nvSpPr>
          <p:spPr>
            <a:xfrm>
              <a:off x="-2138596" y="6047688"/>
              <a:ext cx="2546762" cy="58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/>
                <a:t>Abstract</a:t>
              </a:r>
              <a:r>
                <a:rPr lang="en-US" sz="1200" dirty="0"/>
                <a:t>, normalized spec</a:t>
              </a:r>
            </a:p>
            <a:p>
              <a:pPr algn="ctr"/>
              <a:r>
                <a:rPr lang="en-US" sz="1200" dirty="0"/>
                <a:t>with some dependencies.</a:t>
              </a:r>
            </a:p>
          </p:txBody>
        </p:sp>
        <p:pic>
          <p:nvPicPr>
            <p:cNvPr id="12" name="Picture 11" descr="abstract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61986" y="2512272"/>
              <a:ext cx="1757166" cy="3471730"/>
            </a:xfrm>
            <a:prstGeom prst="rect">
              <a:avLst/>
            </a:prstGeom>
          </p:spPr>
        </p:pic>
      </p:grpSp>
      <p:sp>
        <p:nvSpPr>
          <p:cNvPr id="16" name="Right Arrow 15"/>
          <p:cNvSpPr/>
          <p:nvPr/>
        </p:nvSpPr>
        <p:spPr bwMode="auto">
          <a:xfrm>
            <a:off x="1949055" y="2564321"/>
            <a:ext cx="1106033" cy="710161"/>
          </a:xfrm>
          <a:prstGeom prst="rightArrow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</a:rPr>
              <a:t>Concretize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5E3C2B3F-3487-FF49-A264-FFA1F8E6F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33993"/>
            <a:ext cx="4460488" cy="133365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Similar to other dependency resolvers, but solves for more than just package and version.</a:t>
            </a:r>
          </a:p>
          <a:p>
            <a:r>
              <a:rPr lang="en-US" dirty="0"/>
              <a:t>Full spec is stored in a file in the installation directory</a:t>
            </a:r>
          </a:p>
          <a:p>
            <a:pPr lvl="1"/>
            <a:r>
              <a:rPr lang="en-US" dirty="0"/>
              <a:t>Can reinstall same build with:</a:t>
            </a:r>
            <a:br>
              <a:rPr lang="en-US" dirty="0"/>
            </a:br>
            <a:r>
              <a:rPr lang="en-US" sz="1200" dirty="0" err="1">
                <a:latin typeface="Monaco" pitchFamily="2" charset="0"/>
              </a:rPr>
              <a:t>spack</a:t>
            </a:r>
            <a:r>
              <a:rPr lang="en-US" sz="1200" dirty="0">
                <a:latin typeface="Monaco" pitchFamily="2" charset="0"/>
              </a:rPr>
              <a:t> install –f </a:t>
            </a:r>
            <a:r>
              <a:rPr lang="en-US" sz="1200" dirty="0" err="1">
                <a:latin typeface="Monaco" pitchFamily="2" charset="0"/>
              </a:rPr>
              <a:t>spec.yaml</a:t>
            </a:r>
            <a:endParaRPr lang="en-US" sz="1200" dirty="0">
              <a:latin typeface="Monaco" pitchFamily="2" charset="0"/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90A6AFA6-92D5-A548-8A59-9E7C30A8E178}"/>
              </a:ext>
            </a:extLst>
          </p:cNvPr>
          <p:cNvSpPr/>
          <p:nvPr/>
        </p:nvSpPr>
        <p:spPr bwMode="auto">
          <a:xfrm>
            <a:off x="4995550" y="2564321"/>
            <a:ext cx="853461" cy="655526"/>
          </a:xfrm>
          <a:prstGeom prst="rightArrow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</a:rPr>
              <a:t>Store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6DBC9C-4F7F-194E-811C-3C1B3A7FB81C}"/>
              </a:ext>
            </a:extLst>
          </p:cNvPr>
          <p:cNvGrpSpPr/>
          <p:nvPr/>
        </p:nvGrpSpPr>
        <p:grpSpPr>
          <a:xfrm>
            <a:off x="5773907" y="2367650"/>
            <a:ext cx="2478457" cy="2474695"/>
            <a:chOff x="6438522" y="2350325"/>
            <a:chExt cx="2478457" cy="247469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7DF474F-6C49-2449-853D-C5CB8A6AB5D0}"/>
                </a:ext>
              </a:extLst>
            </p:cNvPr>
            <p:cNvGrpSpPr/>
            <p:nvPr/>
          </p:nvGrpSpPr>
          <p:grpSpPr>
            <a:xfrm>
              <a:off x="6665088" y="2350325"/>
              <a:ext cx="2171783" cy="1983940"/>
              <a:chOff x="6765638" y="1984220"/>
              <a:chExt cx="2171783" cy="198394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22E5FB2-3C37-EE43-A790-D24AEC0085D3}"/>
                  </a:ext>
                </a:extLst>
              </p:cNvPr>
              <p:cNvSpPr/>
              <p:nvPr/>
            </p:nvSpPr>
            <p:spPr bwMode="auto">
              <a:xfrm>
                <a:off x="6765638" y="2013310"/>
                <a:ext cx="2162848" cy="195485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accent1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t">
                <a:prstTxWarp prst="textNoShape">
                  <a:avLst/>
                </a:prstTxWarp>
              </a:bodyPr>
              <a:lstStyle/>
              <a:p>
                <a:r>
                  <a:rPr lang="en-US" sz="500" dirty="0">
                    <a:solidFill>
                      <a:srgbClr val="C1651C"/>
                    </a:solidFill>
                    <a:latin typeface="Monaco"/>
                  </a:rPr>
                  <a:t>spec</a:t>
                </a:r>
                <a:r>
                  <a:rPr lang="en-US" sz="500" dirty="0">
                    <a:solidFill>
                      <a:prstClr val="black"/>
                    </a:solidFill>
                    <a:latin typeface="Monaco"/>
                  </a:rPr>
                  <a:t>:</a:t>
                </a:r>
              </a:p>
              <a:p>
                <a:r>
                  <a:rPr lang="en-US" sz="500" dirty="0">
                    <a:solidFill>
                      <a:prstClr val="black"/>
                    </a:solidFill>
                    <a:latin typeface="Monaco"/>
                  </a:rPr>
                  <a:t>- </a:t>
                </a:r>
                <a:r>
                  <a:rPr lang="en-US" sz="500" dirty="0" err="1">
                    <a:solidFill>
                      <a:srgbClr val="C1651C"/>
                    </a:solidFill>
                    <a:latin typeface="Monaco"/>
                  </a:rPr>
                  <a:t>mpileaks</a:t>
                </a:r>
                <a:r>
                  <a:rPr lang="en-US" sz="500" dirty="0">
                    <a:solidFill>
                      <a:prstClr val="black"/>
                    </a:solidFill>
                    <a:latin typeface="Monaco"/>
                  </a:rPr>
                  <a:t>:</a:t>
                </a:r>
              </a:p>
              <a:p>
                <a:r>
                  <a:rPr lang="fr-FR" sz="500" dirty="0">
                    <a:solidFill>
                      <a:prstClr val="black"/>
                    </a:solidFill>
                    <a:latin typeface="Monaco"/>
                  </a:rPr>
                  <a:t>    </a:t>
                </a:r>
                <a:r>
                  <a:rPr lang="fr-FR" sz="500" dirty="0" err="1">
                    <a:solidFill>
                      <a:srgbClr val="C1651C"/>
                    </a:solidFill>
                    <a:latin typeface="Monaco"/>
                  </a:rPr>
                  <a:t>arch</a:t>
                </a:r>
                <a:r>
                  <a:rPr lang="fr-FR" sz="500" dirty="0">
                    <a:solidFill>
                      <a:prstClr val="black"/>
                    </a:solidFill>
                    <a:latin typeface="Monaco"/>
                  </a:rPr>
                  <a:t>: linux-x86_64</a:t>
                </a:r>
              </a:p>
              <a:p>
                <a:r>
                  <a:rPr lang="fr-FR" sz="500" dirty="0">
                    <a:solidFill>
                      <a:prstClr val="black"/>
                    </a:solidFill>
                    <a:latin typeface="Monaco"/>
                  </a:rPr>
                  <a:t>    </a:t>
                </a:r>
                <a:r>
                  <a:rPr lang="fr-FR" sz="500" dirty="0">
                    <a:solidFill>
                      <a:srgbClr val="C1651C"/>
                    </a:solidFill>
                    <a:latin typeface="Monaco"/>
                  </a:rPr>
                  <a:t>compiler</a:t>
                </a:r>
                <a:r>
                  <a:rPr lang="fr-FR" sz="500" dirty="0">
                    <a:solidFill>
                      <a:prstClr val="black"/>
                    </a:solidFill>
                    <a:latin typeface="Monaco"/>
                  </a:rPr>
                  <a:t>:</a:t>
                </a:r>
              </a:p>
              <a:p>
                <a:r>
                  <a:rPr lang="en-US" sz="500" dirty="0">
                    <a:solidFill>
                      <a:prstClr val="black"/>
                    </a:solidFill>
                    <a:latin typeface="Monaco"/>
                  </a:rPr>
                  <a:t>      </a:t>
                </a:r>
                <a:r>
                  <a:rPr lang="en-US" sz="500" dirty="0">
                    <a:solidFill>
                      <a:srgbClr val="C1651C"/>
                    </a:solidFill>
                    <a:latin typeface="Monaco"/>
                  </a:rPr>
                  <a:t>name</a:t>
                </a:r>
                <a:r>
                  <a:rPr lang="en-US" sz="500" dirty="0">
                    <a:solidFill>
                      <a:prstClr val="black"/>
                    </a:solidFill>
                    <a:latin typeface="Monaco"/>
                  </a:rPr>
                  <a:t>: </a:t>
                </a:r>
                <a:r>
                  <a:rPr lang="en-US" sz="500" dirty="0" err="1">
                    <a:solidFill>
                      <a:prstClr val="black"/>
                    </a:solidFill>
                    <a:latin typeface="Monaco"/>
                  </a:rPr>
                  <a:t>gcc</a:t>
                </a:r>
                <a:endParaRPr lang="en-US" sz="500" dirty="0">
                  <a:solidFill>
                    <a:prstClr val="black"/>
                  </a:solidFill>
                  <a:latin typeface="Monaco"/>
                </a:endParaRPr>
              </a:p>
              <a:p>
                <a:r>
                  <a:rPr lang="en-US" sz="500" dirty="0">
                    <a:solidFill>
                      <a:prstClr val="black"/>
                    </a:solidFill>
                    <a:latin typeface="Monaco"/>
                  </a:rPr>
                  <a:t>      </a:t>
                </a:r>
                <a:r>
                  <a:rPr lang="en-US" sz="500" dirty="0">
                    <a:solidFill>
                      <a:srgbClr val="C1651C"/>
                    </a:solidFill>
                    <a:latin typeface="Monaco"/>
                  </a:rPr>
                  <a:t>version</a:t>
                </a:r>
                <a:r>
                  <a:rPr lang="en-US" sz="500" dirty="0">
                    <a:solidFill>
                      <a:prstClr val="black"/>
                    </a:solidFill>
                    <a:latin typeface="Monaco"/>
                  </a:rPr>
                  <a:t>: 4.9.2</a:t>
                </a:r>
              </a:p>
              <a:p>
                <a:r>
                  <a:rPr lang="en-US" sz="500" dirty="0">
                    <a:solidFill>
                      <a:prstClr val="black"/>
                    </a:solidFill>
                    <a:latin typeface="Monaco"/>
                  </a:rPr>
                  <a:t>    </a:t>
                </a:r>
                <a:r>
                  <a:rPr lang="en-US" sz="500" dirty="0">
                    <a:solidFill>
                      <a:srgbClr val="C1651C"/>
                    </a:solidFill>
                    <a:latin typeface="Monaco"/>
                  </a:rPr>
                  <a:t>dependencies</a:t>
                </a:r>
                <a:r>
                  <a:rPr lang="en-US" sz="500" dirty="0">
                    <a:solidFill>
                      <a:prstClr val="black"/>
                    </a:solidFill>
                    <a:latin typeface="Monaco"/>
                  </a:rPr>
                  <a:t>:</a:t>
                </a:r>
              </a:p>
              <a:p>
                <a:r>
                  <a:rPr lang="en-US" sz="500" dirty="0">
                    <a:solidFill>
                      <a:prstClr val="black"/>
                    </a:solidFill>
                    <a:latin typeface="Monaco"/>
                  </a:rPr>
                  <a:t>      </a:t>
                </a:r>
                <a:r>
                  <a:rPr lang="en-US" sz="500" dirty="0">
                    <a:solidFill>
                      <a:srgbClr val="C1651C"/>
                    </a:solidFill>
                    <a:latin typeface="Monaco"/>
                  </a:rPr>
                  <a:t>adept-</a:t>
                </a:r>
                <a:r>
                  <a:rPr lang="en-US" sz="500" dirty="0" err="1">
                    <a:solidFill>
                      <a:srgbClr val="C1651C"/>
                    </a:solidFill>
                    <a:latin typeface="Monaco"/>
                  </a:rPr>
                  <a:t>utils</a:t>
                </a:r>
                <a:r>
                  <a:rPr lang="en-US" sz="500" dirty="0">
                    <a:solidFill>
                      <a:prstClr val="black"/>
                    </a:solidFill>
                    <a:latin typeface="Monaco"/>
                  </a:rPr>
                  <a:t>: kszrtkpbzac3ss2ixcjkcorlaybnptp4</a:t>
                </a:r>
              </a:p>
              <a:p>
                <a:r>
                  <a:rPr lang="en-US" sz="500" dirty="0">
                    <a:solidFill>
                      <a:prstClr val="black"/>
                    </a:solidFill>
                    <a:latin typeface="Monaco"/>
                  </a:rPr>
                  <a:t>      </a:t>
                </a:r>
                <a:r>
                  <a:rPr lang="en-US" sz="500" dirty="0" err="1">
                    <a:solidFill>
                      <a:srgbClr val="C1651C"/>
                    </a:solidFill>
                    <a:latin typeface="Monaco"/>
                  </a:rPr>
                  <a:t>callpath</a:t>
                </a:r>
                <a:r>
                  <a:rPr lang="en-US" sz="500" dirty="0">
                    <a:solidFill>
                      <a:prstClr val="black"/>
                    </a:solidFill>
                    <a:latin typeface="Monaco"/>
                  </a:rPr>
                  <a:t>: bah5f4h4d2n47mgycej2mtrnrivvxy77</a:t>
                </a:r>
              </a:p>
              <a:p>
                <a:r>
                  <a:rPr lang="en-US" sz="500" dirty="0">
                    <a:solidFill>
                      <a:prstClr val="black"/>
                    </a:solidFill>
                    <a:latin typeface="Monaco"/>
                  </a:rPr>
                  <a:t>      </a:t>
                </a:r>
                <a:r>
                  <a:rPr lang="en-US" sz="500" dirty="0" err="1">
                    <a:solidFill>
                      <a:srgbClr val="C1651C"/>
                    </a:solidFill>
                    <a:latin typeface="Monaco"/>
                  </a:rPr>
                  <a:t>mpich</a:t>
                </a:r>
                <a:r>
                  <a:rPr lang="en-US" sz="500" dirty="0">
                    <a:solidFill>
                      <a:prstClr val="black"/>
                    </a:solidFill>
                    <a:latin typeface="Monaco"/>
                  </a:rPr>
                  <a:t>: aa4ar6ifj23yijqmdabeakpejcli72t3</a:t>
                </a:r>
              </a:p>
              <a:p>
                <a:r>
                  <a:rPr lang="en-US" sz="500" dirty="0">
                    <a:solidFill>
                      <a:prstClr val="black"/>
                    </a:solidFill>
                    <a:latin typeface="Monaco"/>
                  </a:rPr>
                  <a:t>    </a:t>
                </a:r>
                <a:r>
                  <a:rPr lang="en-US" sz="500" dirty="0">
                    <a:solidFill>
                      <a:srgbClr val="C1651C"/>
                    </a:solidFill>
                    <a:latin typeface="Monaco"/>
                  </a:rPr>
                  <a:t>hash</a:t>
                </a:r>
                <a:r>
                  <a:rPr lang="en-US" sz="500" dirty="0">
                    <a:solidFill>
                      <a:prstClr val="black"/>
                    </a:solidFill>
                    <a:latin typeface="Monaco"/>
                  </a:rPr>
                  <a:t>: 33hjjhxi7p6gyzn5ptgyes7sghyprujh</a:t>
                </a:r>
              </a:p>
              <a:p>
                <a:r>
                  <a:rPr lang="fr-FR" sz="500" dirty="0">
                    <a:solidFill>
                      <a:prstClr val="black"/>
                    </a:solidFill>
                    <a:latin typeface="Monaco"/>
                  </a:rPr>
                  <a:t>    </a:t>
                </a:r>
                <a:r>
                  <a:rPr lang="fr-FR" sz="500" dirty="0" err="1">
                    <a:solidFill>
                      <a:srgbClr val="C1651C"/>
                    </a:solidFill>
                    <a:latin typeface="Monaco"/>
                  </a:rPr>
                  <a:t>variants</a:t>
                </a:r>
                <a:r>
                  <a:rPr lang="fr-FR" sz="500" dirty="0">
                    <a:solidFill>
                      <a:prstClr val="black"/>
                    </a:solidFill>
                    <a:latin typeface="Monaco"/>
                  </a:rPr>
                  <a:t>: {</a:t>
                </a:r>
                <a:r>
                  <a:rPr lang="fr-FR" sz="500" dirty="0">
                    <a:solidFill>
                      <a:srgbClr val="C1651C"/>
                    </a:solidFill>
                    <a:latin typeface="Monaco"/>
                  </a:rPr>
                  <a:t>}                                                                                                         </a:t>
                </a:r>
                <a:endParaRPr lang="fr-FR" sz="500" dirty="0">
                  <a:solidFill>
                    <a:prstClr val="black"/>
                  </a:solidFill>
                  <a:latin typeface="Monaco"/>
                </a:endParaRPr>
              </a:p>
              <a:p>
                <a:r>
                  <a:rPr lang="tr-TR" sz="500" dirty="0">
                    <a:solidFill>
                      <a:srgbClr val="C1651C"/>
                    </a:solidFill>
                    <a:latin typeface="Monaco"/>
                  </a:rPr>
                  <a:t>    </a:t>
                </a:r>
                <a:r>
                  <a:rPr lang="tr-TR" sz="500" dirty="0" err="1">
                    <a:solidFill>
                      <a:srgbClr val="C1651C"/>
                    </a:solidFill>
                    <a:latin typeface="Monaco"/>
                  </a:rPr>
                  <a:t>version</a:t>
                </a:r>
                <a:r>
                  <a:rPr lang="tr-TR" sz="500" dirty="0">
                    <a:solidFill>
                      <a:prstClr val="black"/>
                    </a:solidFill>
                    <a:latin typeface="Monaco"/>
                  </a:rPr>
                  <a:t>: </a:t>
                </a:r>
                <a:r>
                  <a:rPr lang="tr-TR" sz="500" dirty="0">
                    <a:solidFill>
                      <a:srgbClr val="9D206F"/>
                    </a:solidFill>
                    <a:latin typeface="Monaco"/>
                  </a:rPr>
                  <a:t>'1.0'</a:t>
                </a:r>
                <a:endParaRPr lang="tr-TR" sz="500" dirty="0">
                  <a:solidFill>
                    <a:prstClr val="black"/>
                  </a:solidFill>
                  <a:latin typeface="Monaco"/>
                </a:endParaRPr>
              </a:p>
              <a:p>
                <a:r>
                  <a:rPr lang="tr-TR" sz="500" dirty="0">
                    <a:solidFill>
                      <a:prstClr val="black"/>
                    </a:solidFill>
                    <a:latin typeface="Monaco"/>
                  </a:rPr>
                  <a:t>- </a:t>
                </a:r>
                <a:r>
                  <a:rPr lang="tr-TR" sz="500" dirty="0" err="1">
                    <a:solidFill>
                      <a:srgbClr val="C1651C"/>
                    </a:solidFill>
                    <a:latin typeface="Monaco"/>
                  </a:rPr>
                  <a:t>adept-utils</a:t>
                </a:r>
                <a:r>
                  <a:rPr lang="tr-TR" sz="500" dirty="0">
                    <a:solidFill>
                      <a:prstClr val="black"/>
                    </a:solidFill>
                    <a:latin typeface="Monaco"/>
                  </a:rPr>
                  <a:t>:</a:t>
                </a:r>
              </a:p>
              <a:p>
                <a:r>
                  <a:rPr lang="fr-FR" sz="500" dirty="0">
                    <a:solidFill>
                      <a:prstClr val="black"/>
                    </a:solidFill>
                    <a:latin typeface="Monaco"/>
                  </a:rPr>
                  <a:t>    </a:t>
                </a:r>
                <a:r>
                  <a:rPr lang="fr-FR" sz="500" dirty="0" err="1">
                    <a:solidFill>
                      <a:srgbClr val="C1651C"/>
                    </a:solidFill>
                    <a:latin typeface="Monaco"/>
                  </a:rPr>
                  <a:t>arch</a:t>
                </a:r>
                <a:r>
                  <a:rPr lang="fr-FR" sz="500" dirty="0">
                    <a:solidFill>
                      <a:prstClr val="black"/>
                    </a:solidFill>
                    <a:latin typeface="Monaco"/>
                  </a:rPr>
                  <a:t>: linux-x86_64</a:t>
                </a:r>
              </a:p>
              <a:p>
                <a:r>
                  <a:rPr lang="fr-FR" sz="500" dirty="0">
                    <a:solidFill>
                      <a:prstClr val="black"/>
                    </a:solidFill>
                    <a:latin typeface="Monaco"/>
                  </a:rPr>
                  <a:t>    </a:t>
                </a:r>
                <a:r>
                  <a:rPr lang="fr-FR" sz="500" dirty="0">
                    <a:solidFill>
                      <a:srgbClr val="C1651C"/>
                    </a:solidFill>
                    <a:latin typeface="Monaco"/>
                  </a:rPr>
                  <a:t>compiler</a:t>
                </a:r>
                <a:r>
                  <a:rPr lang="fr-FR" sz="500" dirty="0">
                    <a:solidFill>
                      <a:prstClr val="black"/>
                    </a:solidFill>
                    <a:latin typeface="Monaco"/>
                  </a:rPr>
                  <a:t>:</a:t>
                </a:r>
              </a:p>
              <a:p>
                <a:r>
                  <a:rPr lang="en-US" sz="500" dirty="0">
                    <a:solidFill>
                      <a:prstClr val="black"/>
                    </a:solidFill>
                    <a:latin typeface="Monaco"/>
                  </a:rPr>
                  <a:t>      </a:t>
                </a:r>
                <a:r>
                  <a:rPr lang="en-US" sz="500" dirty="0">
                    <a:solidFill>
                      <a:srgbClr val="C1651C"/>
                    </a:solidFill>
                    <a:latin typeface="Monaco"/>
                  </a:rPr>
                  <a:t>name</a:t>
                </a:r>
                <a:r>
                  <a:rPr lang="en-US" sz="500" dirty="0">
                    <a:solidFill>
                      <a:prstClr val="black"/>
                    </a:solidFill>
                    <a:latin typeface="Monaco"/>
                  </a:rPr>
                  <a:t>: </a:t>
                </a:r>
                <a:r>
                  <a:rPr lang="en-US" sz="500" dirty="0" err="1">
                    <a:solidFill>
                      <a:prstClr val="black"/>
                    </a:solidFill>
                    <a:latin typeface="Monaco"/>
                  </a:rPr>
                  <a:t>gcc</a:t>
                </a:r>
                <a:endParaRPr lang="en-US" sz="500" dirty="0">
                  <a:solidFill>
                    <a:prstClr val="black"/>
                  </a:solidFill>
                  <a:latin typeface="Monaco"/>
                </a:endParaRPr>
              </a:p>
              <a:p>
                <a:r>
                  <a:rPr lang="en-US" sz="500" dirty="0">
                    <a:solidFill>
                      <a:prstClr val="black"/>
                    </a:solidFill>
                    <a:latin typeface="Monaco"/>
                  </a:rPr>
                  <a:t>      </a:t>
                </a:r>
                <a:r>
                  <a:rPr lang="en-US" sz="500" dirty="0">
                    <a:solidFill>
                      <a:srgbClr val="C1651C"/>
                    </a:solidFill>
                    <a:latin typeface="Monaco"/>
                  </a:rPr>
                  <a:t>version</a:t>
                </a:r>
                <a:r>
                  <a:rPr lang="en-US" sz="500" dirty="0">
                    <a:solidFill>
                      <a:prstClr val="black"/>
                    </a:solidFill>
                    <a:latin typeface="Monaco"/>
                  </a:rPr>
                  <a:t>: 4.9.2</a:t>
                </a:r>
              </a:p>
              <a:p>
                <a:r>
                  <a:rPr lang="en-US" sz="500" dirty="0">
                    <a:solidFill>
                      <a:prstClr val="black"/>
                    </a:solidFill>
                    <a:latin typeface="Monaco"/>
                  </a:rPr>
                  <a:t>    </a:t>
                </a:r>
                <a:r>
                  <a:rPr lang="en-US" sz="500" dirty="0">
                    <a:solidFill>
                      <a:srgbClr val="C1651C"/>
                    </a:solidFill>
                    <a:latin typeface="Monaco"/>
                  </a:rPr>
                  <a:t>dependencies</a:t>
                </a:r>
                <a:r>
                  <a:rPr lang="en-US" sz="500" dirty="0">
                    <a:solidFill>
                      <a:prstClr val="black"/>
                    </a:solidFill>
                    <a:latin typeface="Monaco"/>
                  </a:rPr>
                  <a:t>:</a:t>
                </a:r>
              </a:p>
              <a:p>
                <a:r>
                  <a:rPr lang="en-US" sz="500" dirty="0">
                    <a:solidFill>
                      <a:prstClr val="black"/>
                    </a:solidFill>
                    <a:latin typeface="Monaco"/>
                  </a:rPr>
                  <a:t>      </a:t>
                </a:r>
                <a:r>
                  <a:rPr lang="en-US" sz="500" dirty="0">
                    <a:solidFill>
                      <a:srgbClr val="C1651C"/>
                    </a:solidFill>
                    <a:latin typeface="Monaco"/>
                  </a:rPr>
                  <a:t>boost</a:t>
                </a:r>
                <a:r>
                  <a:rPr lang="en-US" sz="500" dirty="0">
                    <a:solidFill>
                      <a:prstClr val="black"/>
                    </a:solidFill>
                    <a:latin typeface="Monaco"/>
                  </a:rPr>
                  <a:t>: teesjv7ehpe5ksspjim5dk43a7qnowlq</a:t>
                </a:r>
              </a:p>
              <a:p>
                <a:r>
                  <a:rPr lang="en-US" sz="500" dirty="0">
                    <a:solidFill>
                      <a:prstClr val="black"/>
                    </a:solidFill>
                    <a:latin typeface="Monaco"/>
                  </a:rPr>
                  <a:t>      </a:t>
                </a:r>
                <a:r>
                  <a:rPr lang="en-US" sz="500" dirty="0" err="1">
                    <a:solidFill>
                      <a:srgbClr val="C1651C"/>
                    </a:solidFill>
                    <a:latin typeface="Monaco"/>
                  </a:rPr>
                  <a:t>mpich</a:t>
                </a:r>
                <a:r>
                  <a:rPr lang="en-US" sz="500" dirty="0">
                    <a:solidFill>
                      <a:prstClr val="black"/>
                    </a:solidFill>
                    <a:latin typeface="Monaco"/>
                  </a:rPr>
                  <a:t>: aa4ar6ifj23yijqmdabeakpejcli72t3</a:t>
                </a:r>
              </a:p>
              <a:p>
                <a:r>
                  <a:rPr lang="en-US" sz="500" dirty="0">
                    <a:solidFill>
                      <a:prstClr val="black"/>
                    </a:solidFill>
                    <a:latin typeface="Monaco"/>
                  </a:rPr>
                  <a:t>    </a:t>
                </a:r>
                <a:r>
                  <a:rPr lang="en-US" sz="500" dirty="0">
                    <a:solidFill>
                      <a:srgbClr val="C1651C"/>
                    </a:solidFill>
                    <a:latin typeface="Monaco"/>
                  </a:rPr>
                  <a:t>hash</a:t>
                </a:r>
                <a:r>
                  <a:rPr lang="en-US" sz="500" dirty="0">
                    <a:solidFill>
                      <a:prstClr val="black"/>
                    </a:solidFill>
                    <a:latin typeface="Monaco"/>
                  </a:rPr>
                  <a:t>: kszrtkpbzac3ss2ixcjkcorlaybnptp4</a:t>
                </a:r>
              </a:p>
              <a:p>
                <a:r>
                  <a:rPr lang="fr-FR" sz="500" dirty="0">
                    <a:solidFill>
                      <a:prstClr val="black"/>
                    </a:solidFill>
                    <a:latin typeface="Monaco"/>
                  </a:rPr>
                  <a:t>    </a:t>
                </a:r>
                <a:r>
                  <a:rPr lang="fr-FR" sz="500" dirty="0" err="1">
                    <a:solidFill>
                      <a:srgbClr val="C1651C"/>
                    </a:solidFill>
                    <a:latin typeface="Monaco"/>
                  </a:rPr>
                  <a:t>variants</a:t>
                </a:r>
                <a:r>
                  <a:rPr lang="fr-FR" sz="500" dirty="0">
                    <a:solidFill>
                      <a:prstClr val="black"/>
                    </a:solidFill>
                    <a:latin typeface="Monaco"/>
                  </a:rPr>
                  <a:t>: {</a:t>
                </a:r>
                <a:r>
                  <a:rPr lang="fr-FR" sz="500" dirty="0">
                    <a:solidFill>
                      <a:srgbClr val="C1651C"/>
                    </a:solidFill>
                    <a:latin typeface="Monaco"/>
                  </a:rPr>
                  <a:t>}                                                                                                         </a:t>
                </a:r>
                <a:endParaRPr lang="fr-FR" sz="500" dirty="0">
                  <a:solidFill>
                    <a:prstClr val="black"/>
                  </a:solidFill>
                  <a:latin typeface="Monaco"/>
                </a:endParaRPr>
              </a:p>
              <a:p>
                <a:r>
                  <a:rPr lang="fr-FR" sz="500" dirty="0">
                    <a:solidFill>
                      <a:srgbClr val="C1651C"/>
                    </a:solidFill>
                    <a:latin typeface="Monaco"/>
                  </a:rPr>
                  <a:t>    version</a:t>
                </a:r>
                <a:r>
                  <a:rPr lang="fr-FR" sz="500" dirty="0">
                    <a:solidFill>
                      <a:prstClr val="black"/>
                    </a:solidFill>
                    <a:latin typeface="Monaco"/>
                  </a:rPr>
                  <a:t>: 1.0.1</a:t>
                </a:r>
              </a:p>
              <a:p>
                <a:r>
                  <a:rPr lang="fr-FR" sz="500" dirty="0">
                    <a:solidFill>
                      <a:prstClr val="black"/>
                    </a:solidFill>
                    <a:latin typeface="Monaco"/>
                  </a:rPr>
                  <a:t>...</a:t>
                </a:r>
                <a:endParaRPr lang="en-US" sz="500" dirty="0">
                  <a:solidFill>
                    <a:srgbClr val="000000"/>
                  </a:solidFill>
                </a:endParaRPr>
              </a:p>
              <a:p>
                <a:pPr algn="ctr">
                  <a:spcBef>
                    <a:spcPct val="0"/>
                  </a:spcBef>
                </a:pPr>
                <a:endParaRPr lang="en-US" sz="5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0BC4BFA-DD98-E54B-8525-747D5A26096E}"/>
                  </a:ext>
                </a:extLst>
              </p:cNvPr>
              <p:cNvSpPr txBox="1"/>
              <p:nvPr/>
            </p:nvSpPr>
            <p:spPr>
              <a:xfrm>
                <a:off x="6797664" y="1984220"/>
                <a:ext cx="21397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b="1" dirty="0" err="1">
                    <a:latin typeface="Monaco"/>
                    <a:cs typeface="Monaco"/>
                  </a:rPr>
                  <a:t>spec.yaml</a:t>
                </a:r>
                <a:endParaRPr lang="en-US" sz="1200" b="1" dirty="0">
                  <a:latin typeface="Monaco"/>
                  <a:cs typeface="Monaco"/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5E8FF86-3A0A-5A48-AB12-70F74BF1FFEB}"/>
                </a:ext>
              </a:extLst>
            </p:cNvPr>
            <p:cNvSpPr/>
            <p:nvPr/>
          </p:nvSpPr>
          <p:spPr>
            <a:xfrm>
              <a:off x="6438522" y="4363355"/>
              <a:ext cx="24784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/>
                <a:t>Detailed provenance is stored</a:t>
              </a:r>
            </a:p>
            <a:p>
              <a:pPr algn="ctr"/>
              <a:r>
                <a:rPr lang="en-US" sz="1200" dirty="0"/>
                <a:t>with the installed package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620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20772-7FDE-1042-8F52-EA2CE65D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installs are great, but they’re slow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06CE8-BFCD-DF4E-AFB5-9E42DC79E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people prefer using a binary package manager</a:t>
            </a:r>
          </a:p>
          <a:p>
            <a:pPr lvl="1"/>
            <a:r>
              <a:rPr lang="en-US" dirty="0"/>
              <a:t>Binary packages typically use portable code</a:t>
            </a:r>
          </a:p>
          <a:p>
            <a:pPr lvl="1"/>
            <a:r>
              <a:rPr lang="en-US" dirty="0"/>
              <a:t>Binary installs are typically a lot slower than what you get from building from source</a:t>
            </a:r>
          </a:p>
          <a:p>
            <a:r>
              <a:rPr lang="en-US" dirty="0"/>
              <a:t>We’d like to have the best of both worlds:</a:t>
            </a:r>
          </a:p>
          <a:p>
            <a:pPr lvl="1"/>
            <a:r>
              <a:rPr lang="en-US" dirty="0"/>
              <a:t>Optimized </a:t>
            </a:r>
            <a:r>
              <a:rPr lang="en-US" dirty="0" err="1"/>
              <a:t>buids</a:t>
            </a:r>
            <a:r>
              <a:rPr lang="en-US" dirty="0"/>
              <a:t> for specific machine models (</a:t>
            </a:r>
            <a:r>
              <a:rPr lang="en-US" dirty="0" err="1"/>
              <a:t>skylake</a:t>
            </a:r>
            <a:r>
              <a:rPr lang="en-US" dirty="0"/>
              <a:t>, </a:t>
            </a:r>
            <a:r>
              <a:rPr lang="en-US" dirty="0" err="1"/>
              <a:t>haswell</a:t>
            </a:r>
            <a:r>
              <a:rPr lang="en-US" dirty="0"/>
              <a:t>, ivy bridge, etc.)</a:t>
            </a:r>
          </a:p>
          <a:p>
            <a:pPr lvl="1"/>
            <a:r>
              <a:rPr lang="en-US" dirty="0"/>
              <a:t>Binary packages available without having to build from source</a:t>
            </a:r>
          </a:p>
          <a:p>
            <a:r>
              <a:rPr lang="en-US" dirty="0"/>
              <a:t>What’s needed?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Binary packaging capability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Metadata describing architecture-specific builds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Good dependency resolution to select optimized or generic versions of packages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094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LNL-PPT-UNC-Template-2015-V07.06-2-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LLNL-PPT-UNC-Template-2015-V07</Template>
  <TotalTime>574</TotalTime>
  <Words>2725</Words>
  <Application>Microsoft Macintosh PowerPoint</Application>
  <PresentationFormat>On-screen Show (16:9)</PresentationFormat>
  <Paragraphs>431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Lucida Grande</vt:lpstr>
      <vt:lpstr>Lucida Handwriting</vt:lpstr>
      <vt:lpstr>Menlo Bold</vt:lpstr>
      <vt:lpstr>Menlo Regular</vt:lpstr>
      <vt:lpstr>Monaco</vt:lpstr>
      <vt:lpstr>Noto Sans Symbols</vt:lpstr>
      <vt:lpstr>Wingdings</vt:lpstr>
      <vt:lpstr>Wingdings 2</vt:lpstr>
      <vt:lpstr>LLNL-PPT-UNC-Template-2015-V07.06-2-16x9</vt:lpstr>
      <vt:lpstr>Binary packaging for HPC with Spack</vt:lpstr>
      <vt:lpstr>Spack is a general purpose, from-source package manager</vt:lpstr>
      <vt:lpstr>Spec CLI syntax makes it easy to install different ways</vt:lpstr>
      <vt:lpstr>Spack packages are templates: they define how to build a spec</vt:lpstr>
      <vt:lpstr>Depend on interfaces (not implementations)  with virtual dependencies</vt:lpstr>
      <vt:lpstr>Spack builds packages with compiler wrappers</vt:lpstr>
      <vt:lpstr>Hashes handle combinatorial software complexity.</vt:lpstr>
      <vt:lpstr>Spack’s dependency model centers around “concretization”</vt:lpstr>
      <vt:lpstr>Source installs are great, but they’re slow</vt:lpstr>
      <vt:lpstr>We recently released Spack v0.11</vt:lpstr>
      <vt:lpstr>Binary packaging in Spack v0.11</vt:lpstr>
      <vt:lpstr>How to make a binary</vt:lpstr>
      <vt:lpstr>Binary mirror structure</vt:lpstr>
      <vt:lpstr>Pointing Spack to a mirror</vt:lpstr>
      <vt:lpstr>How fetching works in spack</vt:lpstr>
      <vt:lpstr>What’s in a Spack binary package?</vt:lpstr>
      <vt:lpstr>Why do we checksum source but sign binaries?</vt:lpstr>
      <vt:lpstr>What’s relocation?</vt:lpstr>
      <vt:lpstr>How do we decide which binaries to fetch?</vt:lpstr>
      <vt:lpstr>Spack can ship optimized binaries</vt:lpstr>
      <vt:lpstr>Detecting optimized architectures</vt:lpstr>
      <vt:lpstr>Some issues with optimized binaries</vt:lpstr>
      <vt:lpstr>Tuning for optimized binaries may be tricky</vt:lpstr>
      <vt:lpstr>Building a primary binary mirror for Spack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Should not exceed two lines</dc:title>
  <dc:creator>Gamblin, Todd</dc:creator>
  <cp:lastModifiedBy>Gamblin, Todd</cp:lastModifiedBy>
  <cp:revision>80</cp:revision>
  <cp:lastPrinted>2015-04-28T22:04:16Z</cp:lastPrinted>
  <dcterms:created xsi:type="dcterms:W3CDTF">2018-02-01T20:17:48Z</dcterms:created>
  <dcterms:modified xsi:type="dcterms:W3CDTF">2018-02-06T17:45:02Z</dcterms:modified>
</cp:coreProperties>
</file>