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493" r:id="rId2"/>
    <p:sldId id="582" r:id="rId3"/>
    <p:sldId id="584" r:id="rId4"/>
    <p:sldId id="546" r:id="rId5"/>
    <p:sldId id="570" r:id="rId6"/>
    <p:sldId id="573" r:id="rId7"/>
    <p:sldId id="572" r:id="rId8"/>
    <p:sldId id="571" r:id="rId9"/>
    <p:sldId id="574" r:id="rId10"/>
    <p:sldId id="575" r:id="rId11"/>
    <p:sldId id="552" r:id="rId12"/>
    <p:sldId id="555" r:id="rId13"/>
    <p:sldId id="556" r:id="rId14"/>
    <p:sldId id="557" r:id="rId15"/>
    <p:sldId id="558" r:id="rId16"/>
    <p:sldId id="559" r:id="rId17"/>
    <p:sldId id="560" r:id="rId18"/>
    <p:sldId id="561" r:id="rId19"/>
    <p:sldId id="562" r:id="rId20"/>
    <p:sldId id="579" r:id="rId21"/>
    <p:sldId id="563" r:id="rId22"/>
    <p:sldId id="564" r:id="rId23"/>
    <p:sldId id="580" r:id="rId24"/>
    <p:sldId id="566" r:id="rId25"/>
    <p:sldId id="567" r:id="rId26"/>
    <p:sldId id="569" r:id="rId27"/>
    <p:sldId id="537" r:id="rId28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orient="horz" pos="3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29" autoAdjust="0"/>
    <p:restoredTop sz="95103" autoAdjust="0"/>
  </p:normalViewPr>
  <p:slideViewPr>
    <p:cSldViewPr snapToGrid="0">
      <p:cViewPr>
        <p:scale>
          <a:sx n="93" d="100"/>
          <a:sy n="93" d="100"/>
        </p:scale>
        <p:origin x="1392" y="1520"/>
      </p:cViewPr>
      <p:guideLst>
        <p:guide orient="horz" pos="679"/>
        <p:guide orient="horz" pos="3002"/>
        <p:guide pos="2880"/>
      </p:guideLst>
    </p:cSldViewPr>
  </p:slideViewPr>
  <p:outlineViewPr>
    <p:cViewPr>
      <p:scale>
        <a:sx n="33" d="100"/>
        <a:sy n="33" d="100"/>
      </p:scale>
      <p:origin x="0" y="-8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2/6/18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2/6/18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6563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At least </a:t>
            </a:r>
            <a:r>
              <a:rPr lang="en-US" baseline="0" dirty="0">
                <a:solidFill>
                  <a:schemeClr val="accent1">
                    <a:lumMod val="50000"/>
                  </a:schemeClr>
                </a:solidFill>
              </a:rPr>
              <a:t>a couple of the committee members are new, so this might be useful.</a:t>
            </a:r>
          </a:p>
          <a:p>
            <a:pPr defTabSz="466563">
              <a:defRPr/>
            </a:pPr>
            <a:endParaRPr lang="en-US" baseline="0" dirty="0">
              <a:solidFill>
                <a:schemeClr val="accent1">
                  <a:lumMod val="50000"/>
                </a:schemeClr>
              </a:solidFill>
            </a:endParaRPr>
          </a:p>
          <a:p>
            <a:pPr defTabSz="466563">
              <a:defRPr/>
            </a:pPr>
            <a:endParaRPr lang="en-US" baseline="0" dirty="0">
              <a:solidFill>
                <a:schemeClr val="accent1">
                  <a:lumMod val="50000"/>
                </a:schemeClr>
              </a:solidFill>
            </a:endParaRPr>
          </a:p>
          <a:p>
            <a:pPr defTabSz="466563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Owned by the Federal Gov’t, operated by LLNS, LLC</a:t>
            </a:r>
          </a:p>
          <a:p>
            <a:endParaRPr lang="en-US" dirty="0"/>
          </a:p>
          <a:p>
            <a:r>
              <a:rPr lang="en-US" dirty="0"/>
              <a:t>LLNS,</a:t>
            </a:r>
            <a:r>
              <a:rPr lang="en-US" baseline="0" dirty="0"/>
              <a:t> LLC: Bechtel, UC, B&amp;W, URS Corp., Battelle</a:t>
            </a:r>
          </a:p>
          <a:p>
            <a:endParaRPr lang="en-US" baseline="0" dirty="0"/>
          </a:p>
          <a:p>
            <a:r>
              <a:rPr lang="en-US" baseline="0" dirty="0"/>
              <a:t>Population per SHRM March 1,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C621F-8824-9642-B134-F0BF3EFFB48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72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89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76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332"/>
            <a:ext cx="9144000" cy="27432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378" y="4737717"/>
            <a:ext cx="9144000" cy="40866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423844"/>
            <a:ext cx="8229600" cy="1085682"/>
          </a:xfrm>
        </p:spPr>
        <p:txBody>
          <a:bodyPr anchor="b" anchorCtr="0"/>
          <a:lstStyle>
            <a:lvl1pPr>
              <a:lnSpc>
                <a:spcPts val="3800"/>
              </a:lnSpc>
              <a:defRPr sz="2800" b="1" i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1518647"/>
            <a:ext cx="5629274" cy="277416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1600" b="0">
                <a:latin typeface="Calibri"/>
                <a:cs typeface="Calibri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1812353"/>
            <a:ext cx="4572000" cy="453767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4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0963" y="4792854"/>
            <a:ext cx="3722600" cy="3536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LLNL-PRES-745770</a:t>
            </a:r>
            <a:endParaRPr lang="en-US" sz="6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5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5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4129" y="4818044"/>
            <a:ext cx="1588690" cy="26802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8466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4078115"/>
            <a:ext cx="2710739" cy="4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4018-A968-B84C-AAD7-EC580FBF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D5491-EAB1-D94D-BC2F-FC9275F39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0C55-21D5-6449-80BE-8600D904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4274-7287-5A4B-89BD-F5AA22084817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12EDC-ACC6-0948-8BFB-2CF6EA73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F68BC-7D41-664D-B19A-0EEE6195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EC71-1EF0-E44A-9962-EC975763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4065" y="4857749"/>
            <a:ext cx="384195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21BA9E-024D-DE4D-A8C8-2AC39C7987F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3672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64631"/>
            <a:ext cx="8229600" cy="756578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077516"/>
            <a:ext cx="3968496" cy="366114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"/>
            <a:ext cx="9143999" cy="921680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617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766310"/>
            <a:ext cx="9144000" cy="377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102"/>
            <a:ext cx="8229600" cy="75438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143"/>
            <a:ext cx="8229600" cy="36801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476631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988" y="5029055"/>
            <a:ext cx="873871" cy="769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500" dirty="0">
                <a:latin typeface="+mn-lt"/>
                <a:cs typeface="Arial"/>
              </a:rPr>
              <a:t>LLNL-PRES-745770</a:t>
            </a:r>
            <a:endParaRPr lang="en-US" sz="5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4" y="4802440"/>
            <a:ext cx="317877" cy="341060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950366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04" y="4841530"/>
            <a:ext cx="716993" cy="276372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9" y="4872247"/>
            <a:ext cx="2043496" cy="2084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7E6588-47C6-8443-88B3-98BF124024EA}"/>
              </a:ext>
            </a:extLst>
          </p:cNvPr>
          <p:cNvGrpSpPr/>
          <p:nvPr userDrawn="1"/>
        </p:nvGrpSpPr>
        <p:grpSpPr>
          <a:xfrm>
            <a:off x="5348539" y="4824666"/>
            <a:ext cx="1262344" cy="328681"/>
            <a:chOff x="6490241" y="4056017"/>
            <a:chExt cx="1816546" cy="47298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72EAEF-7480-1844-9ACE-448FF6702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241" y="4076031"/>
              <a:ext cx="452967" cy="45296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B83295-8C37-2C4D-A7C4-7E829220541D}"/>
                </a:ext>
              </a:extLst>
            </p:cNvPr>
            <p:cNvSpPr txBox="1"/>
            <p:nvPr/>
          </p:nvSpPr>
          <p:spPr>
            <a:xfrm>
              <a:off x="6835872" y="4056017"/>
              <a:ext cx="147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/>
                <a:t>@</a:t>
              </a:r>
              <a:r>
                <a:rPr lang="en-US" sz="1350" b="1" dirty="0" err="1"/>
                <a:t>spackpm</a:t>
              </a:r>
              <a:endParaRPr lang="en-US" sz="1350" b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76BC6-1CB2-F04F-B521-E617190F162E}"/>
              </a:ext>
            </a:extLst>
          </p:cNvPr>
          <p:cNvGrpSpPr/>
          <p:nvPr userDrawn="1"/>
        </p:nvGrpSpPr>
        <p:grpSpPr>
          <a:xfrm>
            <a:off x="3203166" y="4814610"/>
            <a:ext cx="1998567" cy="349494"/>
            <a:chOff x="6638437" y="3419040"/>
            <a:chExt cx="2572645" cy="465993"/>
          </a:xfrm>
        </p:grpSpPr>
        <p:pic>
          <p:nvPicPr>
            <p:cNvPr id="18" name="Picture 17" descr="gh-logo.pdf">
              <a:extLst>
                <a:ext uri="{FF2B5EF4-FFF2-40B4-BE49-F238E27FC236}">
                  <a16:creationId xmlns:a16="http://schemas.microsoft.com/office/drawing/2014/main" id="{B949CBCD-E6EE-E543-8F7A-4540EE5E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437" y="3419040"/>
              <a:ext cx="453729" cy="46599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624EAD-77E9-484E-AB5E-E0F2F7893CE5}"/>
                </a:ext>
              </a:extLst>
            </p:cNvPr>
            <p:cNvSpPr txBox="1"/>
            <p:nvPr/>
          </p:nvSpPr>
          <p:spPr>
            <a:xfrm>
              <a:off x="7025250" y="3422301"/>
              <a:ext cx="2185832" cy="43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 err="1">
                  <a:latin typeface="Calibri"/>
                  <a:cs typeface="Calibri"/>
                </a:rPr>
                <a:t>github.com</a:t>
              </a:r>
              <a:r>
                <a:rPr lang="en-US" sz="1500" b="1" dirty="0">
                  <a:latin typeface="Calibri"/>
                  <a:cs typeface="Calibri"/>
                </a:rPr>
                <a:t>/</a:t>
              </a:r>
              <a:r>
                <a:rPr lang="en-US" sz="1500" b="1" dirty="0" err="1">
                  <a:latin typeface="Calibri"/>
                  <a:cs typeface="Calibri"/>
                </a:rPr>
                <a:t>spack</a:t>
              </a:r>
              <a:endParaRPr lang="en-US" sz="1500" b="1" dirty="0">
                <a:latin typeface="Calibri"/>
                <a:cs typeface="Calibri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  <p:sldLayoutId id="2147483725" r:id="rId11"/>
    <p:sldLayoutId id="2147483726" r:id="rId12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24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18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2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2586"/>
            <a:ext cx="8229600" cy="108568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/>
              <a:t>How compilers affect dependency resolution in </a:t>
            </a:r>
            <a:r>
              <a:rPr lang="en-US" dirty="0" err="1"/>
              <a:t>Spack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410153"/>
            <a:ext cx="5629274" cy="27741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cs typeface="Lucida Handwriting"/>
              </a:rPr>
              <a:t>Package Management </a:t>
            </a:r>
            <a:r>
              <a:rPr lang="en-US" dirty="0" err="1">
                <a:cs typeface="Lucida Handwriting"/>
              </a:rPr>
              <a:t>Devroom</a:t>
            </a:r>
            <a:r>
              <a:rPr lang="en-US" dirty="0">
                <a:cs typeface="Lucida Handwriting"/>
              </a:rPr>
              <a:t> at FOSDEM 2018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cs typeface="Lucida Handwriting"/>
              </a:rPr>
              <a:t>Brussels, Belgium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0" y="1621975"/>
            <a:ext cx="4572000" cy="453767"/>
          </a:xfrm>
        </p:spPr>
        <p:txBody>
          <a:bodyPr/>
          <a:lstStyle/>
          <a:p>
            <a:pPr lvl="0"/>
            <a:r>
              <a:rPr lang="en-US" dirty="0"/>
              <a:t>Todd </a:t>
            </a:r>
            <a:r>
              <a:rPr lang="en-US" dirty="0" err="1"/>
              <a:t>Gamblin</a:t>
            </a:r>
            <a:endParaRPr lang="en-US" dirty="0"/>
          </a:p>
          <a:p>
            <a:pPr lvl="0"/>
            <a:r>
              <a:rPr lang="en-US" dirty="0"/>
              <a:t>Center for Applied Scientific Computing, LLNL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2132372"/>
            <a:ext cx="4079897" cy="587581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1400" dirty="0" err="1">
                <a:cs typeface="Lucida Handwriting"/>
              </a:rPr>
              <a:t>Feburary</a:t>
            </a:r>
            <a:r>
              <a:rPr lang="en-US" sz="1400" dirty="0">
                <a:cs typeface="Lucida Handwriting"/>
              </a:rPr>
              <a:t> 3, 2018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1400" dirty="0">
              <a:cs typeface="Lucida Handwriting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9BEF91-00D7-0B40-895E-0B856FF7BAC7}"/>
              </a:ext>
            </a:extLst>
          </p:cNvPr>
          <p:cNvGrpSpPr/>
          <p:nvPr/>
        </p:nvGrpSpPr>
        <p:grpSpPr>
          <a:xfrm>
            <a:off x="7513688" y="2096932"/>
            <a:ext cx="1538163" cy="339724"/>
            <a:chOff x="6562238" y="4067511"/>
            <a:chExt cx="2050879" cy="4529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D8AFF-6394-7249-85A4-2E3BD667F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238" y="4067511"/>
              <a:ext cx="452967" cy="45296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795E64-8098-134B-A00C-29580DC9A368}"/>
                </a:ext>
              </a:extLst>
            </p:cNvPr>
            <p:cNvSpPr txBox="1"/>
            <p:nvPr/>
          </p:nvSpPr>
          <p:spPr>
            <a:xfrm>
              <a:off x="6958394" y="4069071"/>
              <a:ext cx="1654723" cy="451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@</a:t>
              </a:r>
              <a:r>
                <a:rPr lang="en-US" sz="1600" b="1" dirty="0" err="1"/>
                <a:t>tgamblin</a:t>
              </a:r>
              <a:endParaRPr lang="en-US" sz="16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nt Arrow 13"/>
          <p:cNvSpPr/>
          <p:nvPr/>
        </p:nvSpPr>
        <p:spPr bwMode="auto">
          <a:xfrm rot="10800000" flipH="1">
            <a:off x="81844" y="1371780"/>
            <a:ext cx="577376" cy="1639436"/>
          </a:xfrm>
          <a:prstGeom prst="bentArrow">
            <a:avLst>
              <a:gd name="adj1" fmla="val 32573"/>
              <a:gd name="adj2" fmla="val 30466"/>
              <a:gd name="adj3" fmla="val 35812"/>
              <a:gd name="adj4" fmla="val 3746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Spack’s</a:t>
            </a:r>
            <a:r>
              <a:rPr lang="en-US" dirty="0"/>
              <a:t> dependency model centers around “concretization”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842" y="922651"/>
            <a:ext cx="4310915" cy="575215"/>
            <a:chOff x="203696" y="1482200"/>
            <a:chExt cx="4791396" cy="666806"/>
          </a:xfrm>
        </p:grpSpPr>
        <p:sp>
          <p:nvSpPr>
            <p:cNvPr id="5" name="TextBox 4"/>
            <p:cNvSpPr txBox="1"/>
            <p:nvPr/>
          </p:nvSpPr>
          <p:spPr>
            <a:xfrm>
              <a:off x="203696" y="1747681"/>
              <a:ext cx="4791396" cy="40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lIns="274249" tIns="91416" rIns="274249" bIns="91416" rtlCol="0">
              <a:spAutoFit/>
            </a:bodyPr>
            <a:lstStyle/>
            <a:p>
              <a:r>
                <a:rPr lang="en-US" sz="1050" b="1" dirty="0" err="1">
                  <a:latin typeface="Menlo Bold"/>
                  <a:cs typeface="Menlo Bold"/>
                </a:rPr>
                <a:t>mpileaks</a:t>
              </a:r>
              <a:r>
                <a:rPr lang="en-US" sz="1050" b="1" dirty="0">
                  <a:latin typeface="Menlo Bold"/>
                  <a:cs typeface="Menlo Bold"/>
                </a:rPr>
                <a:t> ^callpath</a:t>
              </a:r>
              <a:r>
                <a:rPr lang="en-US" sz="1050" b="1" dirty="0">
                  <a:solidFill>
                    <a:srgbClr val="009DD9"/>
                  </a:solidFill>
                  <a:latin typeface="Menlo Bold"/>
                  <a:cs typeface="Menlo Bold"/>
                </a:rPr>
                <a:t>@1.0</a:t>
              </a:r>
              <a:r>
                <a:rPr lang="en-US" sz="1050" b="1" dirty="0">
                  <a:solidFill>
                    <a:srgbClr val="008000"/>
                  </a:solidFill>
                  <a:latin typeface="Menlo Bold"/>
                  <a:cs typeface="Menlo Bold"/>
                </a:rPr>
                <a:t>+debug </a:t>
              </a:r>
              <a:r>
                <a:rPr lang="en-US" sz="1050" b="1" dirty="0">
                  <a:latin typeface="Menlo Bold"/>
                  <a:cs typeface="Menlo Bold"/>
                </a:rPr>
                <a:t>^libelf</a:t>
              </a:r>
              <a:r>
                <a:rPr lang="en-US" sz="1050" b="1" dirty="0">
                  <a:solidFill>
                    <a:srgbClr val="009DD9"/>
                  </a:solidFill>
                  <a:latin typeface="Menlo Bold"/>
                  <a:cs typeface="Menlo Bold"/>
                </a:rPr>
                <a:t>@0.8.11</a:t>
              </a:r>
              <a:endParaRPr lang="en-US" sz="1050" b="1" dirty="0">
                <a:solidFill>
                  <a:schemeClr val="accent2"/>
                </a:solidFill>
                <a:latin typeface="Menlo Bold"/>
                <a:cs typeface="Menlo Bol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3696" y="1482200"/>
              <a:ext cx="2093817" cy="321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User input: </a:t>
              </a:r>
              <a:r>
                <a:rPr lang="en-US" sz="1200" i="1" dirty="0"/>
                <a:t>abstract</a:t>
              </a:r>
              <a:r>
                <a:rPr lang="en-US" sz="1200" dirty="0"/>
                <a:t> spec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49849" y="1566329"/>
            <a:ext cx="2478564" cy="3207891"/>
            <a:chOff x="4130691" y="2983055"/>
            <a:chExt cx="3117418" cy="4034734"/>
          </a:xfrm>
        </p:grpSpPr>
        <p:sp>
          <p:nvSpPr>
            <p:cNvPr id="8" name="TextBox 7"/>
            <p:cNvSpPr txBox="1"/>
            <p:nvPr/>
          </p:nvSpPr>
          <p:spPr>
            <a:xfrm>
              <a:off x="4130691" y="6437129"/>
              <a:ext cx="3117418" cy="580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/>
                <a:t>Concrete</a:t>
              </a:r>
              <a:r>
                <a:rPr lang="en-US" sz="1200" dirty="0"/>
                <a:t> spec is fully constrained</a:t>
              </a:r>
            </a:p>
            <a:p>
              <a:pPr algn="ctr"/>
              <a:r>
                <a:rPr lang="en-US" sz="1200" dirty="0"/>
                <a:t>and can be built.</a:t>
              </a:r>
            </a:p>
          </p:txBody>
        </p:sp>
        <p:pic>
          <p:nvPicPr>
            <p:cNvPr id="9" name="Picture 8" descr="concre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0873" y="2983055"/>
              <a:ext cx="2578913" cy="344518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43368" y="1553494"/>
            <a:ext cx="2020473" cy="3259703"/>
            <a:chOff x="-2138596" y="2512272"/>
            <a:chExt cx="2546762" cy="4118745"/>
          </a:xfrm>
        </p:grpSpPr>
        <p:sp>
          <p:nvSpPr>
            <p:cNvPr id="11" name="TextBox 10"/>
            <p:cNvSpPr txBox="1"/>
            <p:nvPr/>
          </p:nvSpPr>
          <p:spPr>
            <a:xfrm>
              <a:off x="-2138596" y="6047688"/>
              <a:ext cx="2546762" cy="58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Abstract</a:t>
              </a:r>
              <a:r>
                <a:rPr lang="en-US" sz="1200" dirty="0"/>
                <a:t>, normalized spec</a:t>
              </a:r>
            </a:p>
            <a:p>
              <a:pPr algn="ctr"/>
              <a:r>
                <a:rPr lang="en-US" sz="1200" dirty="0"/>
                <a:t>with some dependencies.</a:t>
              </a:r>
            </a:p>
          </p:txBody>
        </p:sp>
        <p:pic>
          <p:nvPicPr>
            <p:cNvPr id="12" name="Picture 11" descr="abstrac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61986" y="2512272"/>
              <a:ext cx="1757166" cy="3471730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 bwMode="auto">
          <a:xfrm>
            <a:off x="1949055" y="2564321"/>
            <a:ext cx="1106033" cy="710161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Concretize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E3C2B3F-3487-FF49-A264-FFA1F8E6F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042" y="1070963"/>
            <a:ext cx="3926958" cy="3742234"/>
          </a:xfrm>
        </p:spPr>
        <p:txBody>
          <a:bodyPr>
            <a:normAutofit/>
          </a:bodyPr>
          <a:lstStyle/>
          <a:p>
            <a:r>
              <a:rPr lang="en-US" dirty="0"/>
              <a:t>Solves for more than package/version, but similar to other resolvers</a:t>
            </a:r>
          </a:p>
          <a:p>
            <a:r>
              <a:rPr lang="en-US" dirty="0"/>
              <a:t>Dependencies need to be a DAG</a:t>
            </a:r>
          </a:p>
          <a:p>
            <a:r>
              <a:rPr lang="en-US" dirty="0"/>
              <a:t>Different dependency types:</a:t>
            </a:r>
          </a:p>
          <a:p>
            <a:pPr lvl="1"/>
            <a:r>
              <a:rPr lang="en-US" b="1" dirty="0"/>
              <a:t>Build</a:t>
            </a:r>
            <a:r>
              <a:rPr lang="en-US" dirty="0"/>
              <a:t>: tools run at build time</a:t>
            </a:r>
          </a:p>
          <a:p>
            <a:pPr lvl="1"/>
            <a:r>
              <a:rPr lang="en-US" b="1" dirty="0"/>
              <a:t>Link</a:t>
            </a:r>
            <a:r>
              <a:rPr lang="en-US" dirty="0"/>
              <a:t>: things linked with</a:t>
            </a:r>
          </a:p>
          <a:p>
            <a:pPr lvl="1"/>
            <a:r>
              <a:rPr lang="en-US" b="1" dirty="0"/>
              <a:t>Run</a:t>
            </a:r>
            <a:r>
              <a:rPr lang="en-US" dirty="0"/>
              <a:t>: things invoked at runtime</a:t>
            </a:r>
          </a:p>
          <a:p>
            <a:r>
              <a:rPr lang="en-US" dirty="0"/>
              <a:t>Only one instance of any dependency can be in the concrete DAG.</a:t>
            </a:r>
          </a:p>
          <a:p>
            <a:r>
              <a:rPr lang="en-US" dirty="0"/>
              <a:t>Nodes can have different compilers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D42A-3975-6A48-87BF-04F56BC7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one configuration of a package per DAG?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706A-30E3-B74D-A64B-9341AE67A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143"/>
            <a:ext cx="7517958" cy="3680167"/>
          </a:xfrm>
        </p:spPr>
        <p:txBody>
          <a:bodyPr/>
          <a:lstStyle/>
          <a:p>
            <a:r>
              <a:rPr lang="en-US" dirty="0"/>
              <a:t>Languages like </a:t>
            </a:r>
            <a:r>
              <a:rPr lang="en-US" dirty="0" err="1"/>
              <a:t>Javascript</a:t>
            </a:r>
            <a:r>
              <a:rPr lang="en-US" dirty="0"/>
              <a:t> have support for multi-versions in a DAG</a:t>
            </a:r>
          </a:p>
          <a:p>
            <a:pPr lvl="1"/>
            <a:r>
              <a:rPr lang="en-US" dirty="0"/>
              <a:t>(most?) native linkers do not</a:t>
            </a:r>
          </a:p>
          <a:p>
            <a:r>
              <a:rPr lang="en-US" dirty="0"/>
              <a:t>You </a:t>
            </a:r>
            <a:r>
              <a:rPr lang="en-US" i="1" dirty="0"/>
              <a:t>can</a:t>
            </a:r>
            <a:r>
              <a:rPr lang="en-US" dirty="0"/>
              <a:t> link an executable with libraries that depend on two different versions of, say, </a:t>
            </a:r>
            <a:r>
              <a:rPr lang="en-US" dirty="0" err="1"/>
              <a:t>libstdc</a:t>
            </a:r>
            <a:r>
              <a:rPr lang="en-US" dirty="0"/>
              <a:t>++</a:t>
            </a:r>
          </a:p>
          <a:p>
            <a:r>
              <a:rPr lang="en-US" dirty="0"/>
              <a:t>You don’t want to do that:</a:t>
            </a:r>
          </a:p>
          <a:p>
            <a:pPr lvl="1"/>
            <a:r>
              <a:rPr lang="en-US" dirty="0"/>
              <a:t>First one in which a function is called is loaded (this is a nasty race case)</a:t>
            </a:r>
          </a:p>
          <a:p>
            <a:pPr lvl="1"/>
            <a:r>
              <a:rPr lang="en-US" dirty="0"/>
              <a:t>If ABI is different, you’ll get a fatal error when the second function version is called</a:t>
            </a:r>
          </a:p>
          <a:p>
            <a:r>
              <a:rPr lang="en-US" dirty="0"/>
              <a:t>In general, we can’t have two versions of one library </a:t>
            </a:r>
            <a:br>
              <a:rPr lang="en-US" dirty="0"/>
            </a:br>
            <a:r>
              <a:rPr lang="en-US" i="1" dirty="0"/>
              <a:t>in the same process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8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54B2-1B0F-C346-8439-17881CF6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compilers proper dependencies?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C9DA8-6A74-E248-A8DD-7ED96898A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2" y="1070345"/>
            <a:ext cx="4919330" cy="206174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600" dirty="0"/>
              <a:t>They should be, but…</a:t>
            </a:r>
          </a:p>
          <a:p>
            <a:pPr marL="400050" indent="-342900">
              <a:buFont typeface="+mj-lt"/>
              <a:buAutoNum type="arabicPeriod"/>
            </a:pPr>
            <a:r>
              <a:rPr lang="en-US" sz="1600" dirty="0"/>
              <a:t>We want to mix compilers in one DAG</a:t>
            </a:r>
          </a:p>
          <a:p>
            <a:pPr lvl="1"/>
            <a:r>
              <a:rPr lang="en-US" sz="1400" dirty="0"/>
              <a:t>Can’t do this with our restriction</a:t>
            </a:r>
          </a:p>
          <a:p>
            <a:pPr lvl="1"/>
            <a:r>
              <a:rPr lang="en-US" sz="1400" dirty="0"/>
              <a:t>Dependency model flattens compilers</a:t>
            </a:r>
          </a:p>
          <a:p>
            <a:pPr marL="400050" indent="-342900">
              <a:buFont typeface="+mj-lt"/>
              <a:buAutoNum type="arabicPeriod"/>
            </a:pPr>
            <a:r>
              <a:rPr lang="en-US" sz="1600" dirty="0"/>
              <a:t>We needed to auto-detect vendor compilers</a:t>
            </a:r>
          </a:p>
          <a:p>
            <a:pPr marL="742950" lvl="1" indent="-342900"/>
            <a:r>
              <a:rPr lang="en-US" sz="1400" dirty="0"/>
              <a:t>Often required for fastest builds</a:t>
            </a:r>
          </a:p>
          <a:p>
            <a:pPr marL="742950" lvl="1" indent="-342900"/>
            <a:r>
              <a:rPr lang="en-US" sz="1400" dirty="0"/>
              <a:t>Needed an expedient way to use what’s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3CD4C-C458-1E47-ABEF-D937229A2718}"/>
              </a:ext>
            </a:extLst>
          </p:cNvPr>
          <p:cNvSpPr txBox="1"/>
          <p:nvPr/>
        </p:nvSpPr>
        <p:spPr>
          <a:xfrm>
            <a:off x="5439271" y="1243146"/>
            <a:ext cx="3434236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DB78A"/>
                </a:solidFill>
                <a:latin typeface="Monaco"/>
                <a:cs typeface="Monaco"/>
              </a:rPr>
              <a:t>compilers</a:t>
            </a:r>
            <a:r>
              <a:rPr lang="en-US" sz="1000" dirty="0">
                <a:latin typeface="Monaco"/>
                <a:cs typeface="Monaco"/>
              </a:rPr>
              <a:t>:</a:t>
            </a:r>
          </a:p>
          <a:p>
            <a:r>
              <a:rPr lang="en-US" sz="1000" dirty="0">
                <a:latin typeface="Monaco"/>
                <a:cs typeface="Monaco"/>
              </a:rPr>
              <a:t>- </a:t>
            </a:r>
            <a:r>
              <a:rPr lang="en-US" sz="1000" dirty="0">
                <a:solidFill>
                  <a:srgbClr val="0DB78A"/>
                </a:solidFill>
                <a:latin typeface="Monaco"/>
                <a:cs typeface="Monaco"/>
              </a:rPr>
              <a:t>compiler</a:t>
            </a:r>
            <a:r>
              <a:rPr lang="en-US" sz="1000" dirty="0">
                <a:latin typeface="Monaco"/>
                <a:cs typeface="Monaco"/>
              </a:rPr>
              <a:t>:</a:t>
            </a:r>
          </a:p>
          <a:p>
            <a:r>
              <a:rPr lang="en-US" sz="1000" dirty="0">
                <a:latin typeface="Monaco"/>
                <a:cs typeface="Monaco"/>
              </a:rPr>
              <a:t>    </a:t>
            </a:r>
            <a:r>
              <a:rPr lang="en-US" sz="1000" dirty="0">
                <a:solidFill>
                  <a:srgbClr val="0DB78A"/>
                </a:solidFill>
                <a:latin typeface="Monaco"/>
                <a:cs typeface="Monaco"/>
              </a:rPr>
              <a:t>modules</a:t>
            </a:r>
            <a:r>
              <a:rPr lang="en-US" sz="1000" dirty="0">
                <a:latin typeface="Monaco"/>
                <a:cs typeface="Monaco"/>
              </a:rPr>
              <a:t>: []</a:t>
            </a:r>
          </a:p>
          <a:p>
            <a:r>
              <a:rPr lang="en-US" sz="1000" dirty="0">
                <a:latin typeface="Monaco"/>
                <a:cs typeface="Monaco"/>
              </a:rPr>
              <a:t>    </a:t>
            </a:r>
            <a:r>
              <a:rPr lang="en-US" sz="1000" dirty="0" err="1">
                <a:solidFill>
                  <a:srgbClr val="0DB78A"/>
                </a:solidFill>
                <a:latin typeface="Monaco"/>
                <a:cs typeface="Monaco"/>
              </a:rPr>
              <a:t>operating_system</a:t>
            </a:r>
            <a:r>
              <a:rPr lang="en-US" sz="1000" dirty="0">
                <a:latin typeface="Monaco"/>
                <a:cs typeface="Monaco"/>
              </a:rPr>
              <a:t>: ubuntu14</a:t>
            </a:r>
          </a:p>
          <a:p>
            <a:r>
              <a:rPr lang="en-US" sz="1000" dirty="0">
                <a:latin typeface="Monaco"/>
                <a:cs typeface="Monaco"/>
              </a:rPr>
              <a:t>    </a:t>
            </a:r>
            <a:r>
              <a:rPr lang="en-US" sz="1000" dirty="0">
                <a:solidFill>
                  <a:srgbClr val="0DB78A"/>
                </a:solidFill>
                <a:latin typeface="Monaco"/>
                <a:cs typeface="Monaco"/>
              </a:rPr>
              <a:t>paths</a:t>
            </a:r>
            <a:r>
              <a:rPr lang="en-US" sz="1000" dirty="0">
                <a:latin typeface="Monaco"/>
                <a:cs typeface="Monaco"/>
              </a:rPr>
              <a:t>:</a:t>
            </a:r>
          </a:p>
          <a:p>
            <a:r>
              <a:rPr lang="en-US" sz="1000" dirty="0">
                <a:latin typeface="Monaco"/>
                <a:cs typeface="Monaco"/>
              </a:rPr>
              <a:t>      </a:t>
            </a:r>
            <a:r>
              <a:rPr lang="en-US" sz="1000" dirty="0">
                <a:solidFill>
                  <a:srgbClr val="FF6600"/>
                </a:solidFill>
                <a:latin typeface="Monaco"/>
                <a:cs typeface="Monaco"/>
              </a:rPr>
              <a:t>cc</a:t>
            </a:r>
            <a:r>
              <a:rPr lang="en-US" sz="1000" dirty="0">
                <a:latin typeface="Monaco"/>
                <a:cs typeface="Monaco"/>
              </a:rPr>
              <a:t>: /</a:t>
            </a:r>
            <a:r>
              <a:rPr lang="en-US" sz="1000" dirty="0" err="1">
                <a:latin typeface="Monaco"/>
                <a:cs typeface="Monaco"/>
              </a:rPr>
              <a:t>usr</a:t>
            </a:r>
            <a:r>
              <a:rPr lang="en-US" sz="1000" dirty="0">
                <a:latin typeface="Monaco"/>
                <a:cs typeface="Monaco"/>
              </a:rPr>
              <a:t>/bin/</a:t>
            </a:r>
            <a:r>
              <a:rPr lang="en-US" sz="1000" dirty="0" err="1">
                <a:latin typeface="Monaco"/>
                <a:cs typeface="Monaco"/>
              </a:rPr>
              <a:t>gcc</a:t>
            </a:r>
            <a:r>
              <a:rPr lang="en-US" sz="1000" dirty="0">
                <a:latin typeface="Monaco"/>
                <a:cs typeface="Monaco"/>
              </a:rPr>
              <a:t>/4.9.3/</a:t>
            </a:r>
            <a:r>
              <a:rPr lang="en-US" sz="1000" dirty="0" err="1">
                <a:latin typeface="Monaco"/>
                <a:cs typeface="Monaco"/>
              </a:rPr>
              <a:t>gcc</a:t>
            </a:r>
            <a:endParaRPr lang="en-US" sz="1000" dirty="0">
              <a:latin typeface="Monaco"/>
              <a:cs typeface="Monaco"/>
            </a:endParaRPr>
          </a:p>
          <a:p>
            <a:r>
              <a:rPr lang="en-US" sz="1000" dirty="0">
                <a:latin typeface="Monaco"/>
                <a:cs typeface="Monaco"/>
              </a:rPr>
              <a:t>      </a:t>
            </a:r>
            <a:r>
              <a:rPr lang="en-US" sz="1000" dirty="0">
                <a:solidFill>
                  <a:srgbClr val="FF6600"/>
                </a:solidFill>
                <a:latin typeface="Monaco"/>
                <a:cs typeface="Monaco"/>
              </a:rPr>
              <a:t>cxx</a:t>
            </a:r>
            <a:r>
              <a:rPr lang="en-US" sz="1000" dirty="0">
                <a:latin typeface="Monaco"/>
                <a:cs typeface="Monaco"/>
              </a:rPr>
              <a:t>: /</a:t>
            </a:r>
            <a:r>
              <a:rPr lang="en-US" sz="1000" dirty="0" err="1">
                <a:latin typeface="Monaco"/>
                <a:cs typeface="Monaco"/>
              </a:rPr>
              <a:t>usr</a:t>
            </a:r>
            <a:r>
              <a:rPr lang="en-US" sz="1000" dirty="0">
                <a:latin typeface="Monaco"/>
                <a:cs typeface="Monaco"/>
              </a:rPr>
              <a:t>/bin/</a:t>
            </a:r>
            <a:r>
              <a:rPr lang="en-US" sz="1000" dirty="0" err="1">
                <a:latin typeface="Monaco"/>
                <a:cs typeface="Monaco"/>
              </a:rPr>
              <a:t>gcc</a:t>
            </a:r>
            <a:r>
              <a:rPr lang="en-US" sz="1000" dirty="0">
                <a:latin typeface="Monaco"/>
                <a:cs typeface="Monaco"/>
              </a:rPr>
              <a:t>/4.9.3/g++</a:t>
            </a:r>
          </a:p>
          <a:p>
            <a:r>
              <a:rPr lang="ro-RO" sz="1000" dirty="0">
                <a:latin typeface="Monaco"/>
                <a:cs typeface="Monaco"/>
              </a:rPr>
              <a:t>      </a:t>
            </a:r>
            <a:r>
              <a:rPr lang="ro-RO" sz="1000" dirty="0">
                <a:solidFill>
                  <a:srgbClr val="FF6600"/>
                </a:solidFill>
                <a:latin typeface="Monaco"/>
                <a:cs typeface="Monaco"/>
              </a:rPr>
              <a:t>f77</a:t>
            </a:r>
            <a:r>
              <a:rPr lang="ro-RO" sz="1000" dirty="0">
                <a:latin typeface="Monaco"/>
                <a:cs typeface="Monaco"/>
              </a:rPr>
              <a:t>: /usr/bin/gcc/4.9.3/gfortran</a:t>
            </a:r>
          </a:p>
          <a:p>
            <a:r>
              <a:rPr lang="ro-RO" sz="1000" dirty="0">
                <a:latin typeface="Monaco"/>
                <a:cs typeface="Monaco"/>
              </a:rPr>
              <a:t>      </a:t>
            </a:r>
            <a:r>
              <a:rPr lang="ro-RO" sz="1000" dirty="0">
                <a:solidFill>
                  <a:srgbClr val="FF6600"/>
                </a:solidFill>
                <a:latin typeface="Monaco"/>
                <a:cs typeface="Monaco"/>
              </a:rPr>
              <a:t>fc</a:t>
            </a:r>
            <a:r>
              <a:rPr lang="ro-RO" sz="1000" dirty="0">
                <a:latin typeface="Monaco"/>
                <a:cs typeface="Monaco"/>
              </a:rPr>
              <a:t>: /usr/bin/gcc/4.9.3/gfortran</a:t>
            </a:r>
          </a:p>
          <a:p>
            <a:r>
              <a:rPr lang="ro-RO" sz="1000" dirty="0">
                <a:latin typeface="Monaco"/>
                <a:cs typeface="Monaco"/>
              </a:rPr>
              <a:t>    </a:t>
            </a:r>
            <a:r>
              <a:rPr lang="ro-RO" sz="1000" dirty="0">
                <a:solidFill>
                  <a:srgbClr val="0DB78A"/>
                </a:solidFill>
                <a:latin typeface="Monaco"/>
                <a:cs typeface="Monaco"/>
              </a:rPr>
              <a:t>spec</a:t>
            </a:r>
            <a:r>
              <a:rPr lang="ro-RO" sz="1000" dirty="0">
                <a:latin typeface="Monaco"/>
                <a:cs typeface="Monaco"/>
              </a:rPr>
              <a:t>: gcc@4.9.3</a:t>
            </a:r>
          </a:p>
          <a:p>
            <a:r>
              <a:rPr lang="ro-RO" sz="1000" dirty="0">
                <a:latin typeface="Monaco"/>
                <a:cs typeface="Monaco"/>
              </a:rPr>
              <a:t>- </a:t>
            </a:r>
            <a:r>
              <a:rPr lang="ro-RO" sz="1000" dirty="0">
                <a:solidFill>
                  <a:srgbClr val="0DB78A"/>
                </a:solidFill>
                <a:latin typeface="Monaco"/>
                <a:cs typeface="Monaco"/>
              </a:rPr>
              <a:t>compiler</a:t>
            </a:r>
            <a:r>
              <a:rPr lang="ro-RO" sz="1000" dirty="0">
                <a:latin typeface="Monaco"/>
                <a:cs typeface="Monaco"/>
              </a:rPr>
              <a:t>:</a:t>
            </a:r>
          </a:p>
          <a:p>
            <a:r>
              <a:rPr lang="ro-RO" sz="1000" dirty="0">
                <a:latin typeface="Monaco"/>
                <a:cs typeface="Monaco"/>
              </a:rPr>
              <a:t>    </a:t>
            </a:r>
            <a:r>
              <a:rPr lang="ro-RO" sz="1000" dirty="0">
                <a:solidFill>
                  <a:srgbClr val="0DB78A"/>
                </a:solidFill>
                <a:latin typeface="Monaco"/>
                <a:cs typeface="Monaco"/>
              </a:rPr>
              <a:t>modules</a:t>
            </a:r>
            <a:r>
              <a:rPr lang="ro-RO" sz="1000" dirty="0">
                <a:latin typeface="Monaco"/>
                <a:cs typeface="Monaco"/>
              </a:rPr>
              <a:t>: []</a:t>
            </a:r>
          </a:p>
          <a:p>
            <a:r>
              <a:rPr lang="ro-RO" sz="1000" dirty="0">
                <a:latin typeface="Monaco"/>
                <a:cs typeface="Monaco"/>
              </a:rPr>
              <a:t>    </a:t>
            </a:r>
            <a:r>
              <a:rPr lang="ro-RO" sz="1000" dirty="0">
                <a:solidFill>
                  <a:srgbClr val="0DB78A"/>
                </a:solidFill>
                <a:latin typeface="Monaco"/>
                <a:cs typeface="Monaco"/>
              </a:rPr>
              <a:t>operating_system</a:t>
            </a:r>
            <a:r>
              <a:rPr lang="ro-RO" sz="1000" dirty="0">
                <a:latin typeface="Monaco"/>
                <a:cs typeface="Monaco"/>
              </a:rPr>
              <a:t>: ubuntu14</a:t>
            </a:r>
          </a:p>
          <a:p>
            <a:r>
              <a:rPr lang="en-US" sz="1000" dirty="0">
                <a:latin typeface="Monaco"/>
                <a:cs typeface="Monaco"/>
              </a:rPr>
              <a:t>    </a:t>
            </a:r>
            <a:r>
              <a:rPr lang="en-US" sz="1000" dirty="0">
                <a:solidFill>
                  <a:srgbClr val="0DB78A"/>
                </a:solidFill>
                <a:latin typeface="Monaco"/>
                <a:cs typeface="Monaco"/>
              </a:rPr>
              <a:t>paths</a:t>
            </a:r>
            <a:r>
              <a:rPr lang="en-US" sz="1000" dirty="0">
                <a:latin typeface="Monaco"/>
                <a:cs typeface="Monaco"/>
              </a:rPr>
              <a:t>:</a:t>
            </a:r>
          </a:p>
          <a:p>
            <a:r>
              <a:rPr lang="en-US" sz="1000" dirty="0">
                <a:latin typeface="Monaco"/>
                <a:cs typeface="Monaco"/>
              </a:rPr>
              <a:t>      </a:t>
            </a:r>
            <a:r>
              <a:rPr lang="en-US" sz="1000" dirty="0">
                <a:solidFill>
                  <a:srgbClr val="FF6600"/>
                </a:solidFill>
                <a:latin typeface="Monaco"/>
                <a:cs typeface="Monaco"/>
              </a:rPr>
              <a:t>cc</a:t>
            </a:r>
            <a:r>
              <a:rPr lang="en-US" sz="1000" dirty="0">
                <a:latin typeface="Monaco"/>
                <a:cs typeface="Monaco"/>
              </a:rPr>
              <a:t>: /opt/intel/17.0.1/bin/</a:t>
            </a:r>
            <a:r>
              <a:rPr lang="en-US" sz="1000" dirty="0" err="1">
                <a:latin typeface="Monaco"/>
                <a:cs typeface="Monaco"/>
              </a:rPr>
              <a:t>icc</a:t>
            </a:r>
            <a:endParaRPr lang="en-US" sz="1000" dirty="0">
              <a:latin typeface="Monaco"/>
              <a:cs typeface="Monaco"/>
            </a:endParaRPr>
          </a:p>
          <a:p>
            <a:r>
              <a:rPr lang="en-US" sz="1000" dirty="0">
                <a:latin typeface="Monaco"/>
                <a:cs typeface="Monaco"/>
              </a:rPr>
              <a:t>      </a:t>
            </a:r>
            <a:r>
              <a:rPr lang="en-US" sz="1000" dirty="0">
                <a:solidFill>
                  <a:srgbClr val="FF6600"/>
                </a:solidFill>
                <a:latin typeface="Monaco"/>
                <a:cs typeface="Monaco"/>
              </a:rPr>
              <a:t>cxx</a:t>
            </a:r>
            <a:r>
              <a:rPr lang="en-US" sz="1000" dirty="0">
                <a:latin typeface="Monaco"/>
                <a:cs typeface="Monaco"/>
              </a:rPr>
              <a:t>: /opt/intel/17.0.1/bin/</a:t>
            </a:r>
            <a:r>
              <a:rPr lang="en-US" sz="1000" dirty="0" err="1">
                <a:latin typeface="Monaco"/>
                <a:cs typeface="Monaco"/>
              </a:rPr>
              <a:t>icpc</a:t>
            </a:r>
            <a:endParaRPr lang="en-US" sz="1000" dirty="0">
              <a:latin typeface="Monaco"/>
              <a:cs typeface="Monaco"/>
            </a:endParaRPr>
          </a:p>
          <a:p>
            <a:r>
              <a:rPr lang="ro-RO" sz="1000" dirty="0">
                <a:latin typeface="Monaco"/>
                <a:cs typeface="Monaco"/>
              </a:rPr>
              <a:t>      </a:t>
            </a:r>
            <a:r>
              <a:rPr lang="ro-RO" sz="1000" dirty="0">
                <a:solidFill>
                  <a:srgbClr val="FF6600"/>
                </a:solidFill>
                <a:latin typeface="Monaco"/>
                <a:cs typeface="Monaco"/>
              </a:rPr>
              <a:t>f77</a:t>
            </a:r>
            <a:r>
              <a:rPr lang="ro-RO" sz="1000" dirty="0">
                <a:latin typeface="Monaco"/>
                <a:cs typeface="Monaco"/>
              </a:rPr>
              <a:t>: </a:t>
            </a:r>
            <a:r>
              <a:rPr lang="en-US" sz="1000" dirty="0">
                <a:latin typeface="Monaco"/>
                <a:cs typeface="Monaco"/>
              </a:rPr>
              <a:t>/opt/intel/17.0.1/bin/</a:t>
            </a:r>
            <a:r>
              <a:rPr lang="en-US" sz="1000" dirty="0" err="1">
                <a:latin typeface="Monaco"/>
                <a:cs typeface="Monaco"/>
              </a:rPr>
              <a:t>ifort</a:t>
            </a:r>
            <a:endParaRPr lang="ro-RO" sz="1000" dirty="0">
              <a:solidFill>
                <a:srgbClr val="ED38FF"/>
              </a:solidFill>
              <a:latin typeface="Monaco"/>
              <a:cs typeface="Monaco"/>
            </a:endParaRPr>
          </a:p>
          <a:p>
            <a:r>
              <a:rPr lang="ro-RO" sz="1000" dirty="0">
                <a:latin typeface="Monaco"/>
                <a:cs typeface="Monaco"/>
              </a:rPr>
              <a:t>      </a:t>
            </a:r>
            <a:r>
              <a:rPr lang="ro-RO" sz="1000" dirty="0">
                <a:solidFill>
                  <a:srgbClr val="FF6600"/>
                </a:solidFill>
                <a:latin typeface="Monaco"/>
                <a:cs typeface="Monaco"/>
              </a:rPr>
              <a:t>fc</a:t>
            </a:r>
            <a:r>
              <a:rPr lang="ro-RO" sz="1000" dirty="0">
                <a:latin typeface="Monaco"/>
                <a:cs typeface="Monaco"/>
              </a:rPr>
              <a:t>: </a:t>
            </a:r>
            <a:r>
              <a:rPr lang="en-US" sz="1000" dirty="0">
                <a:latin typeface="Monaco"/>
                <a:cs typeface="Monaco"/>
              </a:rPr>
              <a:t>/opt/intel/17.0.1/bin/</a:t>
            </a:r>
            <a:r>
              <a:rPr lang="en-US" sz="1000" dirty="0" err="1">
                <a:latin typeface="Monaco"/>
                <a:cs typeface="Monaco"/>
              </a:rPr>
              <a:t>ifort</a:t>
            </a:r>
            <a:endParaRPr lang="ro-RO" sz="1000" dirty="0">
              <a:solidFill>
                <a:srgbClr val="ED38FF"/>
              </a:solidFill>
              <a:latin typeface="Monaco"/>
              <a:cs typeface="Monaco"/>
            </a:endParaRPr>
          </a:p>
          <a:p>
            <a:r>
              <a:rPr lang="ro-RO" sz="1000" dirty="0">
                <a:latin typeface="Monaco"/>
                <a:cs typeface="Monaco"/>
              </a:rPr>
              <a:t>    </a:t>
            </a:r>
            <a:r>
              <a:rPr lang="ro-RO" sz="1000" dirty="0">
                <a:solidFill>
                  <a:srgbClr val="0DB78A"/>
                </a:solidFill>
                <a:latin typeface="Monaco"/>
                <a:cs typeface="Monaco"/>
              </a:rPr>
              <a:t>spec</a:t>
            </a:r>
            <a:r>
              <a:rPr lang="ro-RO" sz="1000" dirty="0">
                <a:latin typeface="Monaco"/>
                <a:cs typeface="Monaco"/>
              </a:rPr>
              <a:t>: </a:t>
            </a:r>
            <a:r>
              <a:rPr lang="en-US" sz="1000" dirty="0">
                <a:latin typeface="Monaco"/>
                <a:cs typeface="Monaco"/>
              </a:rPr>
              <a:t>intel</a:t>
            </a:r>
            <a:r>
              <a:rPr lang="ro-RO" sz="1000" dirty="0">
                <a:latin typeface="Monaco"/>
                <a:cs typeface="Monaco"/>
              </a:rPr>
              <a:t>@</a:t>
            </a:r>
            <a:r>
              <a:rPr lang="en-US" sz="1000" dirty="0">
                <a:latin typeface="Monaco"/>
                <a:cs typeface="Monaco"/>
              </a:rPr>
              <a:t>17</a:t>
            </a:r>
            <a:r>
              <a:rPr lang="ro-RO" sz="1000" dirty="0">
                <a:latin typeface="Monaco"/>
                <a:cs typeface="Monaco"/>
              </a:rPr>
              <a:t>.0</a:t>
            </a:r>
            <a:r>
              <a:rPr lang="en-US" sz="1000" dirty="0">
                <a:latin typeface="Monaco"/>
                <a:cs typeface="Monaco"/>
              </a:rPr>
              <a:t>.1</a:t>
            </a:r>
            <a:r>
              <a:rPr lang="ro-RO" sz="1000" dirty="0">
                <a:latin typeface="Monaco"/>
                <a:cs typeface="Monaco"/>
              </a:rPr>
              <a:t> </a:t>
            </a:r>
          </a:p>
          <a:p>
            <a:pPr marL="171407" indent="-171407">
              <a:buFontTx/>
              <a:buChar char="-"/>
            </a:pPr>
            <a:r>
              <a:rPr lang="ro-RO" sz="1000" dirty="0">
                <a:latin typeface="Monaco"/>
                <a:cs typeface="Monaco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C5F25-1B81-4340-9CDF-3FD156B7A8EC}"/>
              </a:ext>
            </a:extLst>
          </p:cNvPr>
          <p:cNvSpPr txBox="1"/>
          <p:nvPr/>
        </p:nvSpPr>
        <p:spPr>
          <a:xfrm>
            <a:off x="7657696" y="966147"/>
            <a:ext cx="1486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Monaco"/>
                <a:cs typeface="Monaco"/>
              </a:rPr>
              <a:t>compilers.yaml</a:t>
            </a:r>
            <a:endParaRPr lang="en-US" sz="1200" dirty="0">
              <a:latin typeface="Monaco"/>
              <a:cs typeface="Monac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EF749E-BA7B-1C43-955F-9D4B2F44A661}"/>
              </a:ext>
            </a:extLst>
          </p:cNvPr>
          <p:cNvSpPr txBox="1"/>
          <p:nvPr/>
        </p:nvSpPr>
        <p:spPr>
          <a:xfrm>
            <a:off x="5741412" y="4436387"/>
            <a:ext cx="3039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Auto-generated by searching 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B3D60-F42C-874D-818E-0A5E674DC87D}"/>
              </a:ext>
            </a:extLst>
          </p:cNvPr>
          <p:cNvSpPr txBox="1"/>
          <p:nvPr/>
        </p:nvSpPr>
        <p:spPr>
          <a:xfrm>
            <a:off x="450332" y="3331250"/>
            <a:ext cx="4443970" cy="12234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onaco"/>
                <a:cs typeface="Monaco"/>
              </a:rPr>
              <a:t>$ </a:t>
            </a:r>
            <a:r>
              <a:rPr lang="en-US" sz="1050" dirty="0" err="1">
                <a:latin typeface="Monaco"/>
                <a:cs typeface="Monaco"/>
              </a:rPr>
              <a:t>spack</a:t>
            </a:r>
            <a:r>
              <a:rPr lang="en-US" sz="1050" dirty="0">
                <a:latin typeface="Monaco"/>
                <a:cs typeface="Monaco"/>
              </a:rPr>
              <a:t> compilers</a:t>
            </a:r>
          </a:p>
          <a:p>
            <a:r>
              <a:rPr lang="en-US" sz="1050" b="1" dirty="0">
                <a:latin typeface="Monaco"/>
                <a:cs typeface="Monaco"/>
              </a:rPr>
              <a:t>==&gt;</a:t>
            </a:r>
            <a:r>
              <a:rPr lang="en-US" sz="1050" dirty="0">
                <a:latin typeface="Monaco"/>
                <a:cs typeface="Monaco"/>
              </a:rPr>
              <a:t> Available compilers</a:t>
            </a:r>
          </a:p>
          <a:p>
            <a:r>
              <a:rPr lang="en-US" sz="1050" dirty="0">
                <a:latin typeface="Monaco"/>
                <a:cs typeface="Monaco"/>
              </a:rPr>
              <a:t>-- </a:t>
            </a:r>
            <a:r>
              <a:rPr lang="en-US" sz="1050" dirty="0" err="1">
                <a:solidFill>
                  <a:srgbClr val="0DB78A"/>
                </a:solidFill>
                <a:latin typeface="Monaco"/>
                <a:cs typeface="Monaco"/>
              </a:rPr>
              <a:t>gcc</a:t>
            </a:r>
            <a:r>
              <a:rPr lang="en-US" sz="1050" dirty="0">
                <a:solidFill>
                  <a:srgbClr val="0DB78A"/>
                </a:solidFill>
                <a:latin typeface="Monaco"/>
                <a:cs typeface="Monaco"/>
              </a:rPr>
              <a:t> </a:t>
            </a:r>
            <a:r>
              <a:rPr lang="en-US" sz="1050" dirty="0">
                <a:latin typeface="Monaco"/>
                <a:cs typeface="Monaco"/>
              </a:rPr>
              <a:t>----------------------------------</a:t>
            </a:r>
          </a:p>
          <a:p>
            <a:r>
              <a:rPr lang="en-US" sz="1050" dirty="0">
                <a:latin typeface="Monaco"/>
                <a:cs typeface="Monaco"/>
              </a:rPr>
              <a:t>gcc@4.9.3    gcc@7.2.0</a:t>
            </a:r>
          </a:p>
          <a:p>
            <a:endParaRPr lang="en-US" sz="1050" dirty="0">
              <a:latin typeface="Monaco"/>
              <a:cs typeface="Monaco"/>
            </a:endParaRPr>
          </a:p>
          <a:p>
            <a:r>
              <a:rPr lang="de-DE" sz="1050" dirty="0">
                <a:latin typeface="Monaco"/>
                <a:cs typeface="Monaco"/>
              </a:rPr>
              <a:t>-- </a:t>
            </a:r>
            <a:r>
              <a:rPr lang="de-DE" sz="1050" dirty="0" err="1">
                <a:solidFill>
                  <a:srgbClr val="0DB78A"/>
                </a:solidFill>
                <a:latin typeface="Monaco"/>
                <a:cs typeface="Monaco"/>
              </a:rPr>
              <a:t>clang</a:t>
            </a:r>
            <a:r>
              <a:rPr lang="de-DE" sz="1050" dirty="0">
                <a:latin typeface="Monaco"/>
                <a:cs typeface="Monaco"/>
              </a:rPr>
              <a:t> --------------------------------</a:t>
            </a:r>
          </a:p>
          <a:p>
            <a:r>
              <a:rPr lang="de-DE" sz="1050" dirty="0">
                <a:latin typeface="Monaco"/>
                <a:cs typeface="Monaco"/>
              </a:rPr>
              <a:t>intel@17.0.1</a:t>
            </a:r>
            <a:endParaRPr lang="en-US" sz="11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209503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3377-58CF-A649-ADD0-4D13F84B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HPC people care about compilers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183A-7475-0144-86F5-5FF2019E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730"/>
            <a:ext cx="8229600" cy="3499580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HPC people want to use fancy compilers for high performance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On many machines, this requires cross-compiling for the compute nodes</a:t>
            </a:r>
          </a:p>
          <a:p>
            <a:pPr lvl="1"/>
            <a:r>
              <a:rPr lang="en-US" dirty="0"/>
              <a:t>Xeon Phi, Blue Gene, etc.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Some packages require compiler features, e.g.:</a:t>
            </a:r>
          </a:p>
          <a:p>
            <a:pPr lvl="1"/>
            <a:r>
              <a:rPr lang="en-US" dirty="0" err="1"/>
              <a:t>OpenMP</a:t>
            </a:r>
            <a:r>
              <a:rPr lang="en-US" dirty="0"/>
              <a:t> versions</a:t>
            </a:r>
          </a:p>
          <a:p>
            <a:pPr lvl="1"/>
            <a:r>
              <a:rPr lang="en-US" dirty="0"/>
              <a:t>Language levels/</a:t>
            </a:r>
            <a:r>
              <a:rPr lang="en-US" dirty="0" err="1"/>
              <a:t>verisons</a:t>
            </a:r>
            <a:r>
              <a:rPr lang="en-US" dirty="0"/>
              <a:t> (C, C++, and Fortran have this)</a:t>
            </a:r>
          </a:p>
          <a:p>
            <a:pPr lvl="1"/>
            <a:r>
              <a:rPr lang="en-US" dirty="0"/>
              <a:t>CUDA</a:t>
            </a:r>
          </a:p>
          <a:p>
            <a:pPr lvl="1"/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dirty="0"/>
              <a:t>All of these pose some challenges for the dependency model</a:t>
            </a:r>
          </a:p>
        </p:txBody>
      </p:sp>
    </p:spTree>
    <p:extLst>
      <p:ext uri="{BB962C8B-B14F-4D97-AF65-F5344CB8AC3E}">
        <p14:creationId xmlns:p14="http://schemas.microsoft.com/office/powerpoint/2010/main" val="89230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4921-9DB2-DD4A-8EFA-002E2D71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Fancy vendor compilers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C857-F551-604D-8420-15DF61E83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Advantages:</a:t>
            </a:r>
          </a:p>
          <a:p>
            <a:r>
              <a:rPr lang="en-US" dirty="0"/>
              <a:t>Intel compiler gets better performance and vectorization than </a:t>
            </a:r>
            <a:r>
              <a:rPr lang="en-US" dirty="0" err="1"/>
              <a:t>gcc</a:t>
            </a:r>
            <a:endParaRPr lang="en-US" dirty="0"/>
          </a:p>
          <a:p>
            <a:r>
              <a:rPr lang="en-US" dirty="0"/>
              <a:t>Similar for Cray, PGI, XL compilers</a:t>
            </a:r>
          </a:p>
          <a:p>
            <a:pPr marL="0" indent="0">
              <a:buNone/>
            </a:pPr>
            <a:r>
              <a:rPr lang="en-US" b="1" dirty="0"/>
              <a:t>Issues:</a:t>
            </a:r>
          </a:p>
          <a:p>
            <a:r>
              <a:rPr lang="en-US" dirty="0"/>
              <a:t>Fancy compilers tend to be hard to work with</a:t>
            </a:r>
          </a:p>
          <a:p>
            <a:pPr lvl="1"/>
            <a:r>
              <a:rPr lang="en-US" dirty="0"/>
              <a:t>At least most of the CLI options are consistent these days</a:t>
            </a:r>
          </a:p>
          <a:p>
            <a:r>
              <a:rPr lang="en-US" dirty="0"/>
              <a:t>Most OSS projects don’t test with them, so builds are fraught with peril</a:t>
            </a:r>
          </a:p>
          <a:p>
            <a:pPr lvl="1"/>
            <a:r>
              <a:rPr lang="en-US" dirty="0"/>
              <a:t>Things like </a:t>
            </a:r>
            <a:r>
              <a:rPr lang="en-US" dirty="0" err="1"/>
              <a:t>CMake</a:t>
            </a:r>
            <a:r>
              <a:rPr lang="en-US" dirty="0"/>
              <a:t> (and its dependencies) don’t always build with XL</a:t>
            </a:r>
          </a:p>
          <a:p>
            <a:pPr lvl="1"/>
            <a:r>
              <a:rPr lang="en-US" dirty="0"/>
              <a:t>Typically no reason to build these with anything but the system compiler</a:t>
            </a:r>
          </a:p>
          <a:p>
            <a:pPr lvl="1"/>
            <a:r>
              <a:rPr lang="en-US" dirty="0"/>
              <a:t>No performance benefit for </a:t>
            </a:r>
            <a:r>
              <a:rPr lang="en-US" dirty="0" err="1"/>
              <a:t>vectorizing</a:t>
            </a:r>
            <a:r>
              <a:rPr lang="en-US" dirty="0"/>
              <a:t> build tools</a:t>
            </a:r>
          </a:p>
        </p:txBody>
      </p:sp>
    </p:spTree>
    <p:extLst>
      <p:ext uri="{BB962C8B-B14F-4D97-AF65-F5344CB8AC3E}">
        <p14:creationId xmlns:p14="http://schemas.microsoft.com/office/powerpoint/2010/main" val="266418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30DD-F77E-2E42-87A7-98BF65AA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handle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A8937-C695-0B49-8302-14F5DCA85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143"/>
            <a:ext cx="4741962" cy="36801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want to:</a:t>
            </a:r>
          </a:p>
          <a:p>
            <a:pPr lvl="1"/>
            <a:r>
              <a:rPr lang="en-US" dirty="0"/>
              <a:t>Build build dependencies with the "easy" compilers</a:t>
            </a:r>
          </a:p>
          <a:p>
            <a:pPr lvl="1"/>
            <a:r>
              <a:rPr lang="en-US" dirty="0"/>
              <a:t>Build rest of DAG (the link/run dependencies) with the fancy compiler</a:t>
            </a:r>
          </a:p>
          <a:p>
            <a:r>
              <a:rPr lang="en-US" dirty="0"/>
              <a:t>Works well for porting most scientific codes</a:t>
            </a:r>
          </a:p>
          <a:p>
            <a:pPr lvl="1"/>
            <a:r>
              <a:rPr lang="en-US" dirty="0"/>
              <a:t>Results in consistent compilers within processes</a:t>
            </a:r>
          </a:p>
          <a:p>
            <a:r>
              <a:rPr lang="en-US" dirty="0"/>
              <a:t>What we actually do is run the </a:t>
            </a:r>
            <a:r>
              <a:rPr lang="en-US" dirty="0" err="1"/>
              <a:t>concretizer</a:t>
            </a:r>
            <a:r>
              <a:rPr lang="en-US" dirty="0"/>
              <a:t> separately for the pure build dependencies and the link dependencies</a:t>
            </a:r>
          </a:p>
          <a:p>
            <a:pPr lvl="1"/>
            <a:r>
              <a:rPr lang="en-US" dirty="0"/>
              <a:t>If something is shared between build and link, go with the link version.</a:t>
            </a:r>
          </a:p>
          <a:p>
            <a:pPr lvl="1"/>
            <a:endParaRPr lang="en-US" dirty="0"/>
          </a:p>
          <a:p>
            <a:r>
              <a:rPr lang="en-US" dirty="0"/>
              <a:t>This is soon to be merged in.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53F1E9-C0A8-0447-A3ED-6655653DF040}"/>
              </a:ext>
            </a:extLst>
          </p:cNvPr>
          <p:cNvSpPr/>
          <p:nvPr/>
        </p:nvSpPr>
        <p:spPr bwMode="auto">
          <a:xfrm>
            <a:off x="6890598" y="1462075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E5D6A2-99B5-2143-B29E-E5FDCE6F2C37}"/>
              </a:ext>
            </a:extLst>
          </p:cNvPr>
          <p:cNvSpPr/>
          <p:nvPr/>
        </p:nvSpPr>
        <p:spPr bwMode="auto">
          <a:xfrm>
            <a:off x="5941248" y="2223523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C6F175-030D-3547-8FE1-2FD4E783A9FF}"/>
              </a:ext>
            </a:extLst>
          </p:cNvPr>
          <p:cNvSpPr/>
          <p:nvPr/>
        </p:nvSpPr>
        <p:spPr bwMode="auto">
          <a:xfrm>
            <a:off x="7919513" y="2223267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A74EFC-8803-9342-ACE2-BF970E588418}"/>
              </a:ext>
            </a:extLst>
          </p:cNvPr>
          <p:cNvCxnSpPr>
            <a:cxnSpLocks/>
            <a:stCxn id="4" idx="3"/>
            <a:endCxn id="5" idx="7"/>
          </p:cNvCxnSpPr>
          <p:nvPr/>
        </p:nvCxnSpPr>
        <p:spPr>
          <a:xfrm flipH="1">
            <a:off x="6340568" y="1861395"/>
            <a:ext cx="618543" cy="43064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CE2A76-98D2-894A-8BF7-6E4CA3D94C98}"/>
              </a:ext>
            </a:extLst>
          </p:cNvPr>
          <p:cNvCxnSpPr>
            <a:cxnSpLocks/>
            <a:stCxn id="4" idx="5"/>
            <a:endCxn id="6" idx="1"/>
          </p:cNvCxnSpPr>
          <p:nvPr/>
        </p:nvCxnSpPr>
        <p:spPr>
          <a:xfrm>
            <a:off x="7289918" y="1861395"/>
            <a:ext cx="698108" cy="43038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272EFBA-E411-4049-ACFC-973591D2B094}"/>
              </a:ext>
            </a:extLst>
          </p:cNvPr>
          <p:cNvSpPr/>
          <p:nvPr/>
        </p:nvSpPr>
        <p:spPr bwMode="auto">
          <a:xfrm>
            <a:off x="5409607" y="3108378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33AB4-2400-064C-8C37-A86115FFF682}"/>
              </a:ext>
            </a:extLst>
          </p:cNvPr>
          <p:cNvCxnSpPr>
            <a:cxnSpLocks/>
            <a:stCxn id="5" idx="3"/>
            <a:endCxn id="17" idx="0"/>
          </p:cNvCxnSpPr>
          <p:nvPr/>
        </p:nvCxnSpPr>
        <p:spPr>
          <a:xfrm flipH="1">
            <a:off x="5643524" y="2622843"/>
            <a:ext cx="366237" cy="48553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639D21-E47C-6541-BA28-4B89186061F4}"/>
              </a:ext>
            </a:extLst>
          </p:cNvPr>
          <p:cNvCxnSpPr>
            <a:cxnSpLocks/>
            <a:stCxn id="5" idx="5"/>
            <a:endCxn id="25" idx="0"/>
          </p:cNvCxnSpPr>
          <p:nvPr/>
        </p:nvCxnSpPr>
        <p:spPr>
          <a:xfrm>
            <a:off x="6340568" y="2622843"/>
            <a:ext cx="373312" cy="4840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ECD2AA5-E2EC-EE4F-A136-5CFABDA6AF86}"/>
              </a:ext>
            </a:extLst>
          </p:cNvPr>
          <p:cNvSpPr/>
          <p:nvPr/>
        </p:nvSpPr>
        <p:spPr bwMode="auto">
          <a:xfrm>
            <a:off x="6479963" y="3106847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9AD1E1-6984-E74B-AA1E-11492BCF421D}"/>
              </a:ext>
            </a:extLst>
          </p:cNvPr>
          <p:cNvSpPr txBox="1"/>
          <p:nvPr/>
        </p:nvSpPr>
        <p:spPr>
          <a:xfrm>
            <a:off x="5598482" y="268186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772DB0-95D3-D448-8F6C-B1C957D295F2}"/>
              </a:ext>
            </a:extLst>
          </p:cNvPr>
          <p:cNvSpPr txBox="1"/>
          <p:nvPr/>
        </p:nvSpPr>
        <p:spPr>
          <a:xfrm>
            <a:off x="6426329" y="180005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D3C90C-E616-DB4E-8CC5-2F8AF0E03419}"/>
              </a:ext>
            </a:extLst>
          </p:cNvPr>
          <p:cNvSpPr/>
          <p:nvPr/>
        </p:nvSpPr>
        <p:spPr bwMode="auto">
          <a:xfrm>
            <a:off x="8381432" y="3106591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FB97B0-A80E-D94A-85F6-204A6D375FEA}"/>
              </a:ext>
            </a:extLst>
          </p:cNvPr>
          <p:cNvCxnSpPr>
            <a:cxnSpLocks/>
            <a:stCxn id="6" idx="5"/>
            <a:endCxn id="32" idx="0"/>
          </p:cNvCxnSpPr>
          <p:nvPr/>
        </p:nvCxnSpPr>
        <p:spPr>
          <a:xfrm>
            <a:off x="8318833" y="2622587"/>
            <a:ext cx="296516" cy="4840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39FF96E-C7F3-9948-A1B4-3390D4CA8063}"/>
              </a:ext>
            </a:extLst>
          </p:cNvPr>
          <p:cNvSpPr/>
          <p:nvPr/>
        </p:nvSpPr>
        <p:spPr bwMode="auto">
          <a:xfrm>
            <a:off x="7451680" y="3098318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26BDBF-D2CC-0046-9B68-B892533BC523}"/>
              </a:ext>
            </a:extLst>
          </p:cNvPr>
          <p:cNvCxnSpPr>
            <a:cxnSpLocks/>
            <a:stCxn id="6" idx="3"/>
            <a:endCxn id="36" idx="0"/>
          </p:cNvCxnSpPr>
          <p:nvPr/>
        </p:nvCxnSpPr>
        <p:spPr>
          <a:xfrm flipH="1">
            <a:off x="7685597" y="2622587"/>
            <a:ext cx="302429" cy="47573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4CCF4DE-B7A6-5D44-890D-60494B76909F}"/>
              </a:ext>
            </a:extLst>
          </p:cNvPr>
          <p:cNvSpPr txBox="1"/>
          <p:nvPr/>
        </p:nvSpPr>
        <p:spPr>
          <a:xfrm>
            <a:off x="7535443" y="1799492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0DC433F-582A-0F46-953A-C5BD63627004}"/>
              </a:ext>
            </a:extLst>
          </p:cNvPr>
          <p:cNvSpPr txBox="1"/>
          <p:nvPr/>
        </p:nvSpPr>
        <p:spPr>
          <a:xfrm>
            <a:off x="8436277" y="2650071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93E186E-68F0-8843-9B01-098CC94C335F}"/>
              </a:ext>
            </a:extLst>
          </p:cNvPr>
          <p:cNvSpPr/>
          <p:nvPr/>
        </p:nvSpPr>
        <p:spPr bwMode="auto">
          <a:xfrm>
            <a:off x="8473588" y="3938045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BE19092-5579-C948-981D-4AD8AD64EF6B}"/>
              </a:ext>
            </a:extLst>
          </p:cNvPr>
          <p:cNvCxnSpPr>
            <a:cxnSpLocks/>
            <a:stCxn id="32" idx="4"/>
            <a:endCxn id="53" idx="0"/>
          </p:cNvCxnSpPr>
          <p:nvPr/>
        </p:nvCxnSpPr>
        <p:spPr>
          <a:xfrm>
            <a:off x="8615349" y="3574424"/>
            <a:ext cx="92156" cy="36362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B61A624-E8A3-344A-8112-3508803D09A3}"/>
              </a:ext>
            </a:extLst>
          </p:cNvPr>
          <p:cNvSpPr txBox="1"/>
          <p:nvPr/>
        </p:nvSpPr>
        <p:spPr>
          <a:xfrm>
            <a:off x="8688849" y="362542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5EA91D-BED2-5745-800A-00AAF36D5E67}"/>
              </a:ext>
            </a:extLst>
          </p:cNvPr>
          <p:cNvSpPr txBox="1"/>
          <p:nvPr/>
        </p:nvSpPr>
        <p:spPr>
          <a:xfrm>
            <a:off x="7584239" y="263309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2CD963-F055-D14E-8494-D2F8F5EE7152}"/>
              </a:ext>
            </a:extLst>
          </p:cNvPr>
          <p:cNvSpPr txBox="1"/>
          <p:nvPr/>
        </p:nvSpPr>
        <p:spPr>
          <a:xfrm>
            <a:off x="6498706" y="2646420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D0613D-8F5A-D745-B875-6B49CBFE214B}"/>
              </a:ext>
            </a:extLst>
          </p:cNvPr>
          <p:cNvSpPr txBox="1"/>
          <p:nvPr/>
        </p:nvSpPr>
        <p:spPr>
          <a:xfrm>
            <a:off x="5391346" y="4503962"/>
            <a:ext cx="2382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B: build    L: link    R: run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AECF674-B166-7649-8BF7-0FAA2D560686}"/>
              </a:ext>
            </a:extLst>
          </p:cNvPr>
          <p:cNvSpPr txBox="1"/>
          <p:nvPr/>
        </p:nvSpPr>
        <p:spPr>
          <a:xfrm>
            <a:off x="6498706" y="1013828"/>
            <a:ext cx="2574957" cy="34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r>
              <a:rPr lang="en-US" sz="1050" b="1" dirty="0" err="1">
                <a:latin typeface="Menlo Bold"/>
                <a:cs typeface="Menlo Bold"/>
              </a:rPr>
              <a:t>spack</a:t>
            </a:r>
            <a:r>
              <a:rPr lang="en-US" sz="1050" b="1" dirty="0">
                <a:latin typeface="Menlo Bold"/>
                <a:cs typeface="Menlo Bold"/>
              </a:rPr>
              <a:t> install pkg1 %intel</a:t>
            </a:r>
            <a:endParaRPr lang="en-US" sz="1050" b="1" dirty="0">
              <a:solidFill>
                <a:schemeClr val="accent2"/>
              </a:solidFill>
              <a:latin typeface="Menlo Bold"/>
              <a:cs typeface="Menlo Bold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F8CA139-0B3D-9C4E-9AF0-1584E1EF921C}"/>
              </a:ext>
            </a:extLst>
          </p:cNvPr>
          <p:cNvGrpSpPr/>
          <p:nvPr/>
        </p:nvGrpSpPr>
        <p:grpSpPr>
          <a:xfrm>
            <a:off x="5134561" y="1462075"/>
            <a:ext cx="3839951" cy="3072775"/>
            <a:chOff x="5134561" y="1462075"/>
            <a:chExt cx="3839951" cy="307277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9007F1-BA7C-284C-AC40-55894D0F4EA3}"/>
                </a:ext>
              </a:extLst>
            </p:cNvPr>
            <p:cNvSpPr/>
            <p:nvPr/>
          </p:nvSpPr>
          <p:spPr bwMode="auto">
            <a:xfrm>
              <a:off x="5134561" y="4247202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521AD5F-B392-FC4E-8764-E26C0A01CB43}"/>
                </a:ext>
              </a:extLst>
            </p:cNvPr>
            <p:cNvSpPr/>
            <p:nvPr/>
          </p:nvSpPr>
          <p:spPr bwMode="auto">
            <a:xfrm>
              <a:off x="5134562" y="3888587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1B1CAFC-90DC-3A4F-B502-4658DA7680B8}"/>
                </a:ext>
              </a:extLst>
            </p:cNvPr>
            <p:cNvSpPr txBox="1"/>
            <p:nvPr/>
          </p:nvSpPr>
          <p:spPr>
            <a:xfrm>
              <a:off x="5364962" y="3851421"/>
              <a:ext cx="1309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Easy compiler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C1B058-6441-464D-A1F4-96EDAA1531FA}"/>
                </a:ext>
              </a:extLst>
            </p:cNvPr>
            <p:cNvSpPr txBox="1"/>
            <p:nvPr/>
          </p:nvSpPr>
          <p:spPr>
            <a:xfrm>
              <a:off x="5374629" y="4227073"/>
              <a:ext cx="1398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Fancy compiler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C72CFC4-E146-5A4D-A98E-FEB617CB25D8}"/>
                </a:ext>
              </a:extLst>
            </p:cNvPr>
            <p:cNvGrpSpPr/>
            <p:nvPr/>
          </p:nvGrpSpPr>
          <p:grpSpPr>
            <a:xfrm>
              <a:off x="5408012" y="1462075"/>
              <a:ext cx="3566500" cy="2943803"/>
              <a:chOff x="5562007" y="1614475"/>
              <a:chExt cx="3566500" cy="294380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FD25147-B9F8-A549-A4D6-67C038BB549F}"/>
                  </a:ext>
                </a:extLst>
              </p:cNvPr>
              <p:cNvSpPr/>
              <p:nvPr/>
            </p:nvSpPr>
            <p:spPr bwMode="auto">
              <a:xfrm>
                <a:off x="7042998" y="1614475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0375F2D-1BC9-AA47-A9B1-1992F52FED56}"/>
                  </a:ext>
                </a:extLst>
              </p:cNvPr>
              <p:cNvSpPr/>
              <p:nvPr/>
            </p:nvSpPr>
            <p:spPr bwMode="auto">
              <a:xfrm>
                <a:off x="6093648" y="2375923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20B0C9E-F605-A242-998C-A47D8254405A}"/>
                  </a:ext>
                </a:extLst>
              </p:cNvPr>
              <p:cNvSpPr/>
              <p:nvPr/>
            </p:nvSpPr>
            <p:spPr bwMode="auto">
              <a:xfrm>
                <a:off x="8071913" y="2375667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E96FD8E8-412E-3A4F-8396-1A23E727C138}"/>
                  </a:ext>
                </a:extLst>
              </p:cNvPr>
              <p:cNvCxnSpPr>
                <a:cxnSpLocks/>
                <a:stCxn id="74" idx="3"/>
                <a:endCxn id="75" idx="7"/>
              </p:cNvCxnSpPr>
              <p:nvPr/>
            </p:nvCxnSpPr>
            <p:spPr>
              <a:xfrm flipH="1">
                <a:off x="6492968" y="2013795"/>
                <a:ext cx="618543" cy="430641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7441B11B-73AF-944E-8207-876EBAF9D1EA}"/>
                  </a:ext>
                </a:extLst>
              </p:cNvPr>
              <p:cNvCxnSpPr>
                <a:cxnSpLocks/>
                <a:stCxn id="74" idx="5"/>
                <a:endCxn id="76" idx="1"/>
              </p:cNvCxnSpPr>
              <p:nvPr/>
            </p:nvCxnSpPr>
            <p:spPr>
              <a:xfrm>
                <a:off x="7442318" y="2013795"/>
                <a:ext cx="698108" cy="430385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01F37AA0-315E-1247-939B-C03C34DD1EBE}"/>
                  </a:ext>
                </a:extLst>
              </p:cNvPr>
              <p:cNvSpPr/>
              <p:nvPr/>
            </p:nvSpPr>
            <p:spPr bwMode="auto">
              <a:xfrm>
                <a:off x="5562007" y="3260778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9004C84-5DC3-8D45-A6B6-6A88FC117202}"/>
                  </a:ext>
                </a:extLst>
              </p:cNvPr>
              <p:cNvCxnSpPr>
                <a:cxnSpLocks/>
                <a:stCxn id="75" idx="3"/>
                <a:endCxn id="87" idx="0"/>
              </p:cNvCxnSpPr>
              <p:nvPr/>
            </p:nvCxnSpPr>
            <p:spPr>
              <a:xfrm flipH="1">
                <a:off x="5795924" y="2775243"/>
                <a:ext cx="366237" cy="485535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889EC1EB-E4B0-294F-8C0C-52D0E0C72E74}"/>
                  </a:ext>
                </a:extLst>
              </p:cNvPr>
              <p:cNvCxnSpPr>
                <a:cxnSpLocks/>
                <a:stCxn id="75" idx="5"/>
              </p:cNvCxnSpPr>
              <p:nvPr/>
            </p:nvCxnSpPr>
            <p:spPr>
              <a:xfrm>
                <a:off x="6492968" y="2775243"/>
                <a:ext cx="373312" cy="484004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A8628CAE-09A3-A445-98FA-85B36B99EB0C}"/>
                  </a:ext>
                </a:extLst>
              </p:cNvPr>
              <p:cNvSpPr/>
              <p:nvPr/>
            </p:nvSpPr>
            <p:spPr bwMode="auto">
              <a:xfrm>
                <a:off x="6632363" y="3259247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E7F79D7-DAB3-AC4A-8D19-A906891D29BC}"/>
                  </a:ext>
                </a:extLst>
              </p:cNvPr>
              <p:cNvSpPr txBox="1"/>
              <p:nvPr/>
            </p:nvSpPr>
            <p:spPr>
              <a:xfrm>
                <a:off x="5750882" y="2834262"/>
                <a:ext cx="2872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B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822327E-5E32-2745-A091-9166680F4992}"/>
                  </a:ext>
                </a:extLst>
              </p:cNvPr>
              <p:cNvSpPr txBox="1"/>
              <p:nvPr/>
            </p:nvSpPr>
            <p:spPr>
              <a:xfrm>
                <a:off x="6578729" y="1952454"/>
                <a:ext cx="2872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B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5A4E2B1-7D4C-1E43-98D4-8FD65A3D1C14}"/>
                  </a:ext>
                </a:extLst>
              </p:cNvPr>
              <p:cNvSpPr/>
              <p:nvPr/>
            </p:nvSpPr>
            <p:spPr bwMode="auto">
              <a:xfrm>
                <a:off x="8533832" y="3258991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37F41226-13ED-B642-AD89-7CE32874EBF6}"/>
                  </a:ext>
                </a:extLst>
              </p:cNvPr>
              <p:cNvCxnSpPr>
                <a:cxnSpLocks/>
                <a:stCxn id="76" idx="5"/>
              </p:cNvCxnSpPr>
              <p:nvPr/>
            </p:nvCxnSpPr>
            <p:spPr>
              <a:xfrm>
                <a:off x="8471233" y="2774987"/>
                <a:ext cx="296516" cy="484004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1DE3FF1-61BB-944B-8337-82DC76AB8F99}"/>
                  </a:ext>
                </a:extLst>
              </p:cNvPr>
              <p:cNvSpPr/>
              <p:nvPr/>
            </p:nvSpPr>
            <p:spPr bwMode="auto">
              <a:xfrm>
                <a:off x="7604080" y="3250718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19E1E413-0967-0949-8D95-6C6AFD6C3974}"/>
                  </a:ext>
                </a:extLst>
              </p:cNvPr>
              <p:cNvCxnSpPr>
                <a:cxnSpLocks/>
                <a:stCxn id="76" idx="3"/>
              </p:cNvCxnSpPr>
              <p:nvPr/>
            </p:nvCxnSpPr>
            <p:spPr>
              <a:xfrm flipH="1">
                <a:off x="7837997" y="2774987"/>
                <a:ext cx="302429" cy="475731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3964E86-403C-E449-B688-7326CF68CB21}"/>
                  </a:ext>
                </a:extLst>
              </p:cNvPr>
              <p:cNvSpPr txBox="1"/>
              <p:nvPr/>
            </p:nvSpPr>
            <p:spPr>
              <a:xfrm>
                <a:off x="7687843" y="1951892"/>
                <a:ext cx="2712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L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00F37BA-1832-4B4C-887F-B6E3E66173AE}"/>
                  </a:ext>
                </a:extLst>
              </p:cNvPr>
              <p:cNvSpPr txBox="1"/>
              <p:nvPr/>
            </p:nvSpPr>
            <p:spPr>
              <a:xfrm>
                <a:off x="8588677" y="2802471"/>
                <a:ext cx="2712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L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A0299CA-99AA-3A40-AB77-CE447D8DC17D}"/>
                  </a:ext>
                </a:extLst>
              </p:cNvPr>
              <p:cNvSpPr/>
              <p:nvPr/>
            </p:nvSpPr>
            <p:spPr bwMode="auto">
              <a:xfrm>
                <a:off x="8625988" y="4090445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9414CE3-6B09-054D-8121-44D3950C4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7749" y="3726824"/>
                <a:ext cx="92156" cy="363621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E679D74-2187-904D-B96B-0EE3D70E9ECB}"/>
                  </a:ext>
                </a:extLst>
              </p:cNvPr>
              <p:cNvSpPr txBox="1"/>
              <p:nvPr/>
            </p:nvSpPr>
            <p:spPr>
              <a:xfrm>
                <a:off x="8841249" y="3777829"/>
                <a:ext cx="2872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R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88993D58-E4B9-DE41-B07A-3C01455E375A}"/>
                  </a:ext>
                </a:extLst>
              </p:cNvPr>
              <p:cNvSpPr txBox="1"/>
              <p:nvPr/>
            </p:nvSpPr>
            <p:spPr>
              <a:xfrm>
                <a:off x="7736639" y="2785499"/>
                <a:ext cx="2872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B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2B82574-B6B5-FA49-9479-B0C7897512BE}"/>
                  </a:ext>
                </a:extLst>
              </p:cNvPr>
              <p:cNvSpPr txBox="1"/>
              <p:nvPr/>
            </p:nvSpPr>
            <p:spPr>
              <a:xfrm>
                <a:off x="6651106" y="2798820"/>
                <a:ext cx="2712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L</a:t>
                </a:r>
              </a:p>
            </p:txBody>
          </p:sp>
        </p:grp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4A63911-6AB2-2841-82C3-96773B8336DA}"/>
              </a:ext>
            </a:extLst>
          </p:cNvPr>
          <p:cNvCxnSpPr>
            <a:cxnSpLocks/>
          </p:cNvCxnSpPr>
          <p:nvPr/>
        </p:nvCxnSpPr>
        <p:spPr>
          <a:xfrm>
            <a:off x="7235581" y="1912553"/>
            <a:ext cx="698108" cy="43038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316CB77-3E42-B647-A1A5-0EAB93DCE809}"/>
              </a:ext>
            </a:extLst>
          </p:cNvPr>
          <p:cNvSpPr txBox="1"/>
          <p:nvPr/>
        </p:nvSpPr>
        <p:spPr>
          <a:xfrm>
            <a:off x="7340576" y="207671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881D78-6D45-E647-A595-074DD0EA3565}"/>
              </a:ext>
            </a:extLst>
          </p:cNvPr>
          <p:cNvCxnSpPr>
            <a:cxnSpLocks/>
          </p:cNvCxnSpPr>
          <p:nvPr/>
        </p:nvCxnSpPr>
        <p:spPr>
          <a:xfrm>
            <a:off x="7851000" y="3497638"/>
            <a:ext cx="691101" cy="50892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89FEADA-D19A-8D40-95AC-36AA79C230C0}"/>
              </a:ext>
            </a:extLst>
          </p:cNvPr>
          <p:cNvSpPr txBox="1"/>
          <p:nvPr/>
        </p:nvSpPr>
        <p:spPr>
          <a:xfrm>
            <a:off x="7989730" y="343534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872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1E8C-8C4E-4C4D-9534-0BB386A3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717C-910F-2E4B-9519-B2D1A33B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22" y="979386"/>
            <a:ext cx="8229600" cy="988662"/>
          </a:xfrm>
        </p:spPr>
        <p:txBody>
          <a:bodyPr>
            <a:normAutofit/>
          </a:bodyPr>
          <a:lstStyle/>
          <a:p>
            <a:r>
              <a:rPr lang="en-US" dirty="0"/>
              <a:t>Why cross-compile?</a:t>
            </a:r>
          </a:p>
          <a:p>
            <a:pPr lvl="1"/>
            <a:r>
              <a:rPr lang="en-US" dirty="0"/>
              <a:t>Your machine has Xeon Phi processors or maybe it’s a </a:t>
            </a:r>
            <a:r>
              <a:rPr lang="en-US" dirty="0" err="1"/>
              <a:t>BlueGene</a:t>
            </a:r>
            <a:r>
              <a:rPr lang="en-US" dirty="0"/>
              <a:t>/Q</a:t>
            </a:r>
          </a:p>
          <a:p>
            <a:pPr lvl="1"/>
            <a:r>
              <a:rPr lang="en-US" dirty="0"/>
              <a:t>You need to run a cross-compiler to build for the compute nodes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8ECD8C-1375-FF45-BD67-6F46D9247FA8}"/>
              </a:ext>
            </a:extLst>
          </p:cNvPr>
          <p:cNvSpPr txBox="1"/>
          <p:nvPr/>
        </p:nvSpPr>
        <p:spPr>
          <a:xfrm>
            <a:off x="594147" y="2416012"/>
            <a:ext cx="172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Login/build nodes</a:t>
            </a:r>
          </a:p>
        </p:txBody>
      </p:sp>
      <p:pic>
        <p:nvPicPr>
          <p:cNvPr id="1026" name="Picture 2" descr="Afbeeldingsresultaat voor llnl ibm sierra">
            <a:extLst>
              <a:ext uri="{FF2B5EF4-FFF2-40B4-BE49-F238E27FC236}">
                <a16:creationId xmlns:a16="http://schemas.microsoft.com/office/drawing/2014/main" id="{84C30A88-7CB9-3047-9B35-95234908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48" y="1863102"/>
            <a:ext cx="3033447" cy="202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B76F6C-F543-454D-889C-FD52EF519F31}"/>
              </a:ext>
            </a:extLst>
          </p:cNvPr>
          <p:cNvSpPr txBox="1"/>
          <p:nvPr/>
        </p:nvSpPr>
        <p:spPr>
          <a:xfrm>
            <a:off x="6097195" y="4053376"/>
            <a:ext cx="27155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Compute nodes</a:t>
            </a:r>
          </a:p>
          <a:p>
            <a:pPr algn="ctr"/>
            <a:r>
              <a:rPr lang="en-US" sz="1400" dirty="0"/>
              <a:t>PowerPC A2 (incompatible ISA)</a:t>
            </a:r>
          </a:p>
          <a:p>
            <a:pPr algn="ctr"/>
            <a:r>
              <a:rPr lang="en-US" sz="1400" dirty="0"/>
              <a:t>Incompatible OS/runtime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1B5681-52C4-2B41-B3A4-DA959F3FDA3C}"/>
              </a:ext>
            </a:extLst>
          </p:cNvPr>
          <p:cNvGrpSpPr/>
          <p:nvPr/>
        </p:nvGrpSpPr>
        <p:grpSpPr>
          <a:xfrm>
            <a:off x="158064" y="2723789"/>
            <a:ext cx="2629131" cy="1166185"/>
            <a:chOff x="158064" y="2723789"/>
            <a:chExt cx="2629131" cy="116618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7BB58C-237F-E942-A97A-83EBF0AAA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328" y="2723789"/>
              <a:ext cx="1166185" cy="11661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4141BC-5268-4A42-8029-BD47DB5C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018" y="3452661"/>
              <a:ext cx="803574" cy="349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394067-1C4D-C347-B545-048D2E756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064" y="2723789"/>
              <a:ext cx="1166185" cy="11661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FCFD20-D180-544D-ADFC-3A7CBF1F9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754" y="3452661"/>
              <a:ext cx="803574" cy="3497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460FCB-FB00-A648-8C5F-EB1BB241C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2716" y="2905628"/>
              <a:ext cx="564479" cy="62318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25ABA80-F83B-DD49-B927-F296E499B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149" y="2905627"/>
              <a:ext cx="564479" cy="623185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DB91D1D-9C41-BC43-8B86-927C8C4E3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97" y="2619122"/>
            <a:ext cx="910972" cy="833539"/>
          </a:xfrm>
          <a:prstGeom prst="rect">
            <a:avLst/>
          </a:prstGeom>
        </p:spPr>
      </p:pic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01B06E7-821D-DE4A-BE26-A56A94CCE99B}"/>
              </a:ext>
            </a:extLst>
          </p:cNvPr>
          <p:cNvCxnSpPr>
            <a:cxnSpLocks/>
            <a:stCxn id="28" idx="3"/>
            <a:endCxn id="30" idx="0"/>
          </p:cNvCxnSpPr>
          <p:nvPr/>
        </p:nvCxnSpPr>
        <p:spPr>
          <a:xfrm flipV="1">
            <a:off x="2787195" y="2619122"/>
            <a:ext cx="1462088" cy="598099"/>
          </a:xfrm>
          <a:prstGeom prst="bentConnector4">
            <a:avLst>
              <a:gd name="adj1" fmla="val 34423"/>
              <a:gd name="adj2" fmla="val 138221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07AC522-DE6C-3446-86AF-8C5B24D952A5}"/>
              </a:ext>
            </a:extLst>
          </p:cNvPr>
          <p:cNvSpPr txBox="1"/>
          <p:nvPr/>
        </p:nvSpPr>
        <p:spPr>
          <a:xfrm>
            <a:off x="2919199" y="2046680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Submit jobs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6CDD88-C15E-3449-B1D7-73B567CFBFFA}"/>
              </a:ext>
            </a:extLst>
          </p:cNvPr>
          <p:cNvSpPr txBox="1"/>
          <p:nvPr/>
        </p:nvSpPr>
        <p:spPr>
          <a:xfrm>
            <a:off x="4348624" y="3705308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Run jobs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265794A-0BFD-DA47-8A5C-1A96F6A139BD}"/>
              </a:ext>
            </a:extLst>
          </p:cNvPr>
          <p:cNvCxnSpPr>
            <a:cxnSpLocks/>
            <a:stCxn id="30" idx="2"/>
            <a:endCxn id="1026" idx="1"/>
          </p:cNvCxnSpPr>
          <p:nvPr/>
        </p:nvCxnSpPr>
        <p:spPr>
          <a:xfrm rot="5400000" flipH="1" flipV="1">
            <a:off x="4804125" y="2318538"/>
            <a:ext cx="579280" cy="1688965"/>
          </a:xfrm>
          <a:prstGeom prst="bentConnector4">
            <a:avLst>
              <a:gd name="adj1" fmla="val -39463"/>
              <a:gd name="adj2" fmla="val 63484"/>
            </a:avLst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4D2DED49-E748-3048-905A-7160009AE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786" y="4199724"/>
            <a:ext cx="594905" cy="594905"/>
          </a:xfrm>
          <a:prstGeom prst="rect">
            <a:avLst/>
          </a:prstGeom>
        </p:spPr>
      </p:pic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DA6B4F57-2326-6344-8CD3-2C94ACB21EA3}"/>
              </a:ext>
            </a:extLst>
          </p:cNvPr>
          <p:cNvCxnSpPr>
            <a:cxnSpLocks/>
            <a:stCxn id="41" idx="1"/>
            <a:endCxn id="17" idx="2"/>
          </p:cNvCxnSpPr>
          <p:nvPr/>
        </p:nvCxnSpPr>
        <p:spPr>
          <a:xfrm rot="10800000">
            <a:off x="741158" y="3889975"/>
            <a:ext cx="2479629" cy="607203"/>
          </a:xfrm>
          <a:prstGeom prst="bentConnector2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163C5D2-B1F4-6B47-9E86-1D083D81CEDC}"/>
              </a:ext>
            </a:extLst>
          </p:cNvPr>
          <p:cNvSpPr txBox="1"/>
          <p:nvPr/>
        </p:nvSpPr>
        <p:spPr>
          <a:xfrm>
            <a:off x="1281543" y="4124124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User login</a:t>
            </a:r>
          </a:p>
        </p:txBody>
      </p:sp>
    </p:spTree>
    <p:extLst>
      <p:ext uri="{BB962C8B-B14F-4D97-AF65-F5344CB8AC3E}">
        <p14:creationId xmlns:p14="http://schemas.microsoft.com/office/powerpoint/2010/main" val="2449306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02B8-BA40-5C48-A61E-DDB6750A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build natively on the compute nodes?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DE21-A085-E347-AE9E-1ECD788C4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many cases, building on the compute nodes is very slow</a:t>
            </a:r>
          </a:p>
          <a:p>
            <a:pPr lvl="1"/>
            <a:r>
              <a:rPr lang="en-US" dirty="0"/>
              <a:t>There are 72 Atom cores on a Knights Landing (Xeon Phi)</a:t>
            </a:r>
          </a:p>
          <a:p>
            <a:pPr lvl="1"/>
            <a:r>
              <a:rPr lang="en-US" dirty="0"/>
              <a:t>Each is only 1.4 </a:t>
            </a:r>
            <a:r>
              <a:rPr lang="en-US" dirty="0" err="1"/>
              <a:t>Ghz</a:t>
            </a:r>
            <a:endParaRPr lang="en-US" dirty="0"/>
          </a:p>
          <a:p>
            <a:pPr lvl="1"/>
            <a:r>
              <a:rPr lang="en-US" dirty="0"/>
              <a:t>Typically only talk to network filesystem (diskless nodes)</a:t>
            </a:r>
          </a:p>
          <a:p>
            <a:r>
              <a:rPr lang="en-US" dirty="0"/>
              <a:t>Many tools (like compilers) are not ported to the compute node</a:t>
            </a:r>
          </a:p>
          <a:p>
            <a:pPr lvl="1"/>
            <a:r>
              <a:rPr lang="en-US" dirty="0"/>
              <a:t>Compute node uses a stripped down OS (e.g., BG/Q)</a:t>
            </a:r>
          </a:p>
          <a:p>
            <a:pPr lvl="1"/>
            <a:r>
              <a:rPr lang="en-US" dirty="0"/>
              <a:t>Maybe you don’t have that many licenses for your fancy compiler!</a:t>
            </a:r>
          </a:p>
          <a:p>
            <a:r>
              <a:rPr lang="en-US" dirty="0"/>
              <a:t>Generally you want to build on the machines with the big cores</a:t>
            </a:r>
          </a:p>
          <a:p>
            <a:pPr lvl="1"/>
            <a:r>
              <a:rPr lang="en-US" dirty="0"/>
              <a:t>Fast Xeon front-end nodes</a:t>
            </a:r>
          </a:p>
          <a:p>
            <a:pPr lvl="1"/>
            <a:r>
              <a:rPr lang="en-US" dirty="0"/>
              <a:t>Power8/Power9 nodes</a:t>
            </a:r>
          </a:p>
        </p:txBody>
      </p:sp>
    </p:spTree>
    <p:extLst>
      <p:ext uri="{BB962C8B-B14F-4D97-AF65-F5344CB8AC3E}">
        <p14:creationId xmlns:p14="http://schemas.microsoft.com/office/powerpoint/2010/main" val="72951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0FC3-8D0E-7444-B556-A79CE3A0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build dependencies work with cross-compiles?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97D2-C135-5E40-8CAF-1CE62A9D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1143"/>
            <a:ext cx="7970874" cy="3680167"/>
          </a:xfrm>
        </p:spPr>
        <p:txBody>
          <a:bodyPr>
            <a:normAutofit/>
          </a:bodyPr>
          <a:lstStyle/>
          <a:p>
            <a:r>
              <a:rPr lang="en-US" dirty="0"/>
              <a:t>Recall some of the dependency types:</a:t>
            </a:r>
          </a:p>
          <a:p>
            <a:pPr lvl="1"/>
            <a:r>
              <a:rPr lang="en-US" b="1" dirty="0"/>
              <a:t>Build</a:t>
            </a:r>
            <a:r>
              <a:rPr lang="en-US" dirty="0"/>
              <a:t>: tools run at build time.</a:t>
            </a:r>
          </a:p>
          <a:p>
            <a:pPr lvl="1"/>
            <a:r>
              <a:rPr lang="en-US" b="1" dirty="0"/>
              <a:t>Link</a:t>
            </a:r>
            <a:r>
              <a:rPr lang="en-US" dirty="0"/>
              <a:t>: things the package links with</a:t>
            </a:r>
          </a:p>
          <a:p>
            <a:pPr lvl="1"/>
            <a:r>
              <a:rPr lang="en-US" b="1" dirty="0"/>
              <a:t>Run</a:t>
            </a:r>
            <a:r>
              <a:rPr lang="en-US" dirty="0"/>
              <a:t>: things the package invokes at runtime.</a:t>
            </a:r>
          </a:p>
          <a:p>
            <a:r>
              <a:rPr lang="en-US" dirty="0"/>
              <a:t>Well, now you have an issue:</a:t>
            </a:r>
          </a:p>
          <a:p>
            <a:pPr lvl="1"/>
            <a:r>
              <a:rPr lang="en-US" dirty="0"/>
              <a:t>you need your build dependencies built for a the </a:t>
            </a:r>
            <a:r>
              <a:rPr lang="en-US" b="1" dirty="0"/>
              <a:t>architecture where you’re building</a:t>
            </a:r>
            <a:endParaRPr lang="en-US" dirty="0"/>
          </a:p>
          <a:p>
            <a:pPr lvl="1"/>
            <a:r>
              <a:rPr lang="en-US" dirty="0"/>
              <a:t>Sometimes you can get away with cheating (build everything for the compute arch)</a:t>
            </a:r>
          </a:p>
          <a:p>
            <a:pPr lvl="2"/>
            <a:r>
              <a:rPr lang="en-US" dirty="0"/>
              <a:t>Depends how close the compute OS and ISA are to the build nodes</a:t>
            </a:r>
          </a:p>
          <a:p>
            <a:pPr lvl="2"/>
            <a:endParaRPr lang="en-US" dirty="0"/>
          </a:p>
          <a:p>
            <a:r>
              <a:rPr lang="en-US" dirty="0"/>
              <a:t>We can use our build dependency trick here, but it’s a bit more complex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27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14B9-E746-7E4E-986C-5D6BC250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compiling and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35EE-4917-3C41-AD9F-55243816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26" y="1667040"/>
            <a:ext cx="4956522" cy="2089194"/>
          </a:xfrm>
        </p:spPr>
        <p:txBody>
          <a:bodyPr>
            <a:normAutofit/>
          </a:bodyPr>
          <a:lstStyle/>
          <a:p>
            <a:r>
              <a:rPr lang="en-US" dirty="0"/>
              <a:t>Suppose you have a dependency that is both a build dependency AND a link dependency.</a:t>
            </a:r>
          </a:p>
          <a:p>
            <a:r>
              <a:rPr lang="en-US" dirty="0"/>
              <a:t>Build dependency trick definitely helps</a:t>
            </a:r>
          </a:p>
          <a:p>
            <a:r>
              <a:rPr lang="en-US" dirty="0"/>
              <a:t>Could previously share the fancy compiler version</a:t>
            </a:r>
          </a:p>
          <a:p>
            <a:pPr lvl="1"/>
            <a:r>
              <a:rPr lang="en-US" dirty="0"/>
              <a:t>But now you can’t b/c the compute version won’t run in the build environment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FA4254-DB66-7048-827F-FB50E26CE6FA}"/>
              </a:ext>
            </a:extLst>
          </p:cNvPr>
          <p:cNvSpPr/>
          <p:nvPr/>
        </p:nvSpPr>
        <p:spPr bwMode="auto">
          <a:xfrm>
            <a:off x="6890598" y="1462075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907B8D-C356-0144-9254-8D89F5BEC416}"/>
              </a:ext>
            </a:extLst>
          </p:cNvPr>
          <p:cNvSpPr/>
          <p:nvPr/>
        </p:nvSpPr>
        <p:spPr bwMode="auto">
          <a:xfrm>
            <a:off x="5941248" y="2223523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5CBAB6-0DBA-5F4B-A650-7465EB31EBAB}"/>
              </a:ext>
            </a:extLst>
          </p:cNvPr>
          <p:cNvSpPr/>
          <p:nvPr/>
        </p:nvSpPr>
        <p:spPr bwMode="auto">
          <a:xfrm>
            <a:off x="7919513" y="2223267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0AF93B-9BE7-3F43-A30C-29BABBD78A3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40568" y="1861395"/>
            <a:ext cx="618543" cy="43064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755DF3A-E476-3643-91DE-F47D0D5EAF90}"/>
              </a:ext>
            </a:extLst>
          </p:cNvPr>
          <p:cNvSpPr/>
          <p:nvPr/>
        </p:nvSpPr>
        <p:spPr bwMode="auto">
          <a:xfrm>
            <a:off x="5409607" y="3108378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C895FF-EF05-A14B-9F3C-ABD148EBD3AB}"/>
              </a:ext>
            </a:extLst>
          </p:cNvPr>
          <p:cNvCxnSpPr>
            <a:cxnSpLocks/>
            <a:stCxn id="8" idx="3"/>
            <a:endCxn id="20" idx="0"/>
          </p:cNvCxnSpPr>
          <p:nvPr/>
        </p:nvCxnSpPr>
        <p:spPr>
          <a:xfrm flipH="1">
            <a:off x="5643524" y="2622843"/>
            <a:ext cx="366237" cy="48553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289CEB-3A2F-5049-A296-F046169BB5EB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6340568" y="2622843"/>
            <a:ext cx="373312" cy="4840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8979879-EB75-BA48-9AD1-59BFC8FB2C4A}"/>
              </a:ext>
            </a:extLst>
          </p:cNvPr>
          <p:cNvSpPr/>
          <p:nvPr/>
        </p:nvSpPr>
        <p:spPr bwMode="auto">
          <a:xfrm>
            <a:off x="6479963" y="3106847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66405-6507-A54C-8397-2B5DC8C067B1}"/>
              </a:ext>
            </a:extLst>
          </p:cNvPr>
          <p:cNvSpPr txBox="1"/>
          <p:nvPr/>
        </p:nvSpPr>
        <p:spPr>
          <a:xfrm>
            <a:off x="5598482" y="268186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678B8-E0C4-3A49-8331-BD161804E8BD}"/>
              </a:ext>
            </a:extLst>
          </p:cNvPr>
          <p:cNvSpPr txBox="1"/>
          <p:nvPr/>
        </p:nvSpPr>
        <p:spPr>
          <a:xfrm>
            <a:off x="6426329" y="180005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1E338D-421E-8C4C-BF0F-6A7B327C3745}"/>
              </a:ext>
            </a:extLst>
          </p:cNvPr>
          <p:cNvSpPr/>
          <p:nvPr/>
        </p:nvSpPr>
        <p:spPr bwMode="auto">
          <a:xfrm>
            <a:off x="8381432" y="3106591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047C32-61B8-A342-AC43-635BE6DAB69E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318833" y="2622587"/>
            <a:ext cx="296516" cy="4840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3D2E109-763C-AF42-A9B7-F8DE041B9AF7}"/>
              </a:ext>
            </a:extLst>
          </p:cNvPr>
          <p:cNvSpPr/>
          <p:nvPr/>
        </p:nvSpPr>
        <p:spPr bwMode="auto">
          <a:xfrm>
            <a:off x="7451680" y="3098318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F57F9E-ECEE-BC4E-B5EB-12E00DE74C8D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7685597" y="2622587"/>
            <a:ext cx="302429" cy="47573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DBC2DF-E5B0-7C40-A209-4E65EE7845D2}"/>
              </a:ext>
            </a:extLst>
          </p:cNvPr>
          <p:cNvSpPr txBox="1"/>
          <p:nvPr/>
        </p:nvSpPr>
        <p:spPr>
          <a:xfrm>
            <a:off x="7535443" y="1799492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4892D0-52AA-084A-8045-98403E958C2F}"/>
              </a:ext>
            </a:extLst>
          </p:cNvPr>
          <p:cNvSpPr txBox="1"/>
          <p:nvPr/>
        </p:nvSpPr>
        <p:spPr>
          <a:xfrm>
            <a:off x="8436277" y="2650071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07942D-EB5B-8146-9114-A5BDC438A18F}"/>
              </a:ext>
            </a:extLst>
          </p:cNvPr>
          <p:cNvSpPr/>
          <p:nvPr/>
        </p:nvSpPr>
        <p:spPr bwMode="auto">
          <a:xfrm>
            <a:off x="8473588" y="3938045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DFD41F-1A2B-6748-9E05-BD12E74109EB}"/>
              </a:ext>
            </a:extLst>
          </p:cNvPr>
          <p:cNvCxnSpPr>
            <a:cxnSpLocks/>
            <a:stCxn id="35" idx="4"/>
            <a:endCxn id="56" idx="0"/>
          </p:cNvCxnSpPr>
          <p:nvPr/>
        </p:nvCxnSpPr>
        <p:spPr>
          <a:xfrm>
            <a:off x="8615349" y="3574424"/>
            <a:ext cx="92156" cy="36362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51D977-811B-1247-A3DC-BFB166CEE572}"/>
              </a:ext>
            </a:extLst>
          </p:cNvPr>
          <p:cNvSpPr txBox="1"/>
          <p:nvPr/>
        </p:nvSpPr>
        <p:spPr>
          <a:xfrm>
            <a:off x="8688849" y="362542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E86ED-2264-6C4B-B16F-F896C388B64C}"/>
              </a:ext>
            </a:extLst>
          </p:cNvPr>
          <p:cNvSpPr txBox="1"/>
          <p:nvPr/>
        </p:nvSpPr>
        <p:spPr>
          <a:xfrm>
            <a:off x="7584239" y="263309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E6196E-1B87-1145-A29A-53FD2723D207}"/>
              </a:ext>
            </a:extLst>
          </p:cNvPr>
          <p:cNvSpPr txBox="1"/>
          <p:nvPr/>
        </p:nvSpPr>
        <p:spPr>
          <a:xfrm>
            <a:off x="6498706" y="2646420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24C71-E542-614A-936D-33D5ADCB9F24}"/>
              </a:ext>
            </a:extLst>
          </p:cNvPr>
          <p:cNvSpPr txBox="1"/>
          <p:nvPr/>
        </p:nvSpPr>
        <p:spPr>
          <a:xfrm>
            <a:off x="4960058" y="4510265"/>
            <a:ext cx="2382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B: build    L: link    R: run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8786FF8-AB76-6E42-8DB2-5790E19B6C51}"/>
              </a:ext>
            </a:extLst>
          </p:cNvPr>
          <p:cNvCxnSpPr>
            <a:cxnSpLocks/>
          </p:cNvCxnSpPr>
          <p:nvPr/>
        </p:nvCxnSpPr>
        <p:spPr>
          <a:xfrm>
            <a:off x="7235581" y="1912553"/>
            <a:ext cx="698108" cy="43038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502E3E-CBA0-264C-91BA-B72D5154E405}"/>
              </a:ext>
            </a:extLst>
          </p:cNvPr>
          <p:cNvCxnSpPr>
            <a:cxnSpLocks/>
          </p:cNvCxnSpPr>
          <p:nvPr/>
        </p:nvCxnSpPr>
        <p:spPr>
          <a:xfrm>
            <a:off x="7304094" y="1837382"/>
            <a:ext cx="698108" cy="43038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6761C1D-CA96-C248-BCDD-207151B7D090}"/>
              </a:ext>
            </a:extLst>
          </p:cNvPr>
          <p:cNvSpPr txBox="1"/>
          <p:nvPr/>
        </p:nvSpPr>
        <p:spPr>
          <a:xfrm>
            <a:off x="7340576" y="207671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B6634A-D9D8-AE4F-ACD7-4AE04070C20E}"/>
              </a:ext>
            </a:extLst>
          </p:cNvPr>
          <p:cNvSpPr txBox="1"/>
          <p:nvPr/>
        </p:nvSpPr>
        <p:spPr>
          <a:xfrm>
            <a:off x="5391346" y="1013828"/>
            <a:ext cx="3682317" cy="34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r>
              <a:rPr lang="en-US" sz="1050" b="1" dirty="0" err="1">
                <a:latin typeface="Menlo Bold"/>
                <a:cs typeface="Menlo Bold"/>
              </a:rPr>
              <a:t>spack</a:t>
            </a:r>
            <a:r>
              <a:rPr lang="en-US" sz="1050" b="1" dirty="0">
                <a:latin typeface="Menlo Bold"/>
                <a:cs typeface="Menlo Bold"/>
              </a:rPr>
              <a:t> install pkg1 target=</a:t>
            </a:r>
            <a:r>
              <a:rPr lang="en-US" sz="1050" b="1" dirty="0" err="1">
                <a:latin typeface="Menlo Bold"/>
                <a:cs typeface="Menlo Bold"/>
              </a:rPr>
              <a:t>knl</a:t>
            </a:r>
            <a:endParaRPr lang="en-US" sz="1050" b="1" dirty="0">
              <a:solidFill>
                <a:schemeClr val="accent2"/>
              </a:solidFill>
              <a:latin typeface="Menlo Bold"/>
              <a:cs typeface="Menlo Bold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4979E5-6523-F34D-BB10-3FC3786E27D3}"/>
              </a:ext>
            </a:extLst>
          </p:cNvPr>
          <p:cNvGrpSpPr/>
          <p:nvPr/>
        </p:nvGrpSpPr>
        <p:grpSpPr>
          <a:xfrm>
            <a:off x="5047878" y="1462075"/>
            <a:ext cx="3928229" cy="3080655"/>
            <a:chOff x="5046283" y="1462075"/>
            <a:chExt cx="3928229" cy="308065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811AB36-5056-8947-81EA-482CDEDDCBC9}"/>
                </a:ext>
              </a:extLst>
            </p:cNvPr>
            <p:cNvSpPr/>
            <p:nvPr/>
          </p:nvSpPr>
          <p:spPr bwMode="auto">
            <a:xfrm>
              <a:off x="5046283" y="4255082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04F6E9-3FA2-7548-84C3-6E2FCB037840}"/>
                </a:ext>
              </a:extLst>
            </p:cNvPr>
            <p:cNvSpPr/>
            <p:nvPr/>
          </p:nvSpPr>
          <p:spPr bwMode="auto">
            <a:xfrm>
              <a:off x="5046284" y="3896467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4303033-E569-C74E-9C2F-4C856A94D189}"/>
                </a:ext>
              </a:extLst>
            </p:cNvPr>
            <p:cNvSpPr txBox="1"/>
            <p:nvPr/>
          </p:nvSpPr>
          <p:spPr>
            <a:xfrm>
              <a:off x="5276684" y="3859301"/>
              <a:ext cx="1535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Front end (Xeon)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8C8314-9933-9E4D-A8AD-D6AF79269BEB}"/>
                </a:ext>
              </a:extLst>
            </p:cNvPr>
            <p:cNvSpPr txBox="1"/>
            <p:nvPr/>
          </p:nvSpPr>
          <p:spPr>
            <a:xfrm>
              <a:off x="5286351" y="4234953"/>
              <a:ext cx="1428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Compute (KNL)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06BFE4-7873-A646-8396-E7036BB07159}"/>
                </a:ext>
              </a:extLst>
            </p:cNvPr>
            <p:cNvGrpSpPr/>
            <p:nvPr/>
          </p:nvGrpSpPr>
          <p:grpSpPr>
            <a:xfrm>
              <a:off x="5408012" y="1462075"/>
              <a:ext cx="3566500" cy="2943803"/>
              <a:chOff x="5562007" y="1614475"/>
              <a:chExt cx="3566500" cy="294380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3B71C90-1AB2-1443-A9BF-AE9B263F5ACC}"/>
                  </a:ext>
                </a:extLst>
              </p:cNvPr>
              <p:cNvSpPr/>
              <p:nvPr/>
            </p:nvSpPr>
            <p:spPr bwMode="auto">
              <a:xfrm>
                <a:off x="7042998" y="1614475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AB492DA-E7EF-0D48-B574-30581F07305A}"/>
                  </a:ext>
                </a:extLst>
              </p:cNvPr>
              <p:cNvSpPr/>
              <p:nvPr/>
            </p:nvSpPr>
            <p:spPr bwMode="auto">
              <a:xfrm>
                <a:off x="6093648" y="2375923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D5694D-9BD1-D244-BFE9-87E36A529E5A}"/>
                  </a:ext>
                </a:extLst>
              </p:cNvPr>
              <p:cNvSpPr/>
              <p:nvPr/>
            </p:nvSpPr>
            <p:spPr bwMode="auto">
              <a:xfrm>
                <a:off x="8071913" y="2375667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E5CA6BA-4082-8D41-AA8C-F0F74A54A9EE}"/>
                  </a:ext>
                </a:extLst>
              </p:cNvPr>
              <p:cNvSpPr/>
              <p:nvPr/>
            </p:nvSpPr>
            <p:spPr bwMode="auto">
              <a:xfrm>
                <a:off x="5562007" y="3260778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B83518C-D6D3-0A42-A8AC-989AB4BE5D93}"/>
                  </a:ext>
                </a:extLst>
              </p:cNvPr>
              <p:cNvSpPr/>
              <p:nvPr/>
            </p:nvSpPr>
            <p:spPr bwMode="auto">
              <a:xfrm>
                <a:off x="6632363" y="3259247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4E0B3D9-288A-4B4F-B85C-74BA771EA0C7}"/>
                  </a:ext>
                </a:extLst>
              </p:cNvPr>
              <p:cNvSpPr/>
              <p:nvPr/>
            </p:nvSpPr>
            <p:spPr bwMode="auto">
              <a:xfrm>
                <a:off x="8533832" y="3258991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5E7AB03-47DA-6D4D-8004-579066FE50CD}"/>
                  </a:ext>
                </a:extLst>
              </p:cNvPr>
              <p:cNvSpPr/>
              <p:nvPr/>
            </p:nvSpPr>
            <p:spPr bwMode="auto">
              <a:xfrm>
                <a:off x="7604080" y="3250718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9E50BAB-E649-F448-8D9D-774E3E8B2FCF}"/>
                  </a:ext>
                </a:extLst>
              </p:cNvPr>
              <p:cNvSpPr/>
              <p:nvPr/>
            </p:nvSpPr>
            <p:spPr bwMode="auto">
              <a:xfrm>
                <a:off x="8625988" y="4090445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0250E-D541-6F47-A07B-48C1C65ACA7B}"/>
                  </a:ext>
                </a:extLst>
              </p:cNvPr>
              <p:cNvSpPr txBox="1"/>
              <p:nvPr/>
            </p:nvSpPr>
            <p:spPr>
              <a:xfrm>
                <a:off x="8841249" y="3777829"/>
                <a:ext cx="2872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R</a:t>
                </a: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0AA58A-6736-3A4E-968C-950699CC1594}"/>
              </a:ext>
            </a:extLst>
          </p:cNvPr>
          <p:cNvGrpSpPr/>
          <p:nvPr/>
        </p:nvGrpSpPr>
        <p:grpSpPr>
          <a:xfrm>
            <a:off x="7680930" y="1525172"/>
            <a:ext cx="1202308" cy="1411450"/>
            <a:chOff x="7680930" y="1525172"/>
            <a:chExt cx="1202308" cy="141145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BDCB2B2-4FB6-6C43-8814-6641599219E3}"/>
                </a:ext>
              </a:extLst>
            </p:cNvPr>
            <p:cNvSpPr/>
            <p:nvPr/>
          </p:nvSpPr>
          <p:spPr bwMode="auto">
            <a:xfrm>
              <a:off x="7680930" y="2005782"/>
              <a:ext cx="930840" cy="9308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7B3190C-33BD-9343-9CC6-CE3860DF91BF}"/>
                </a:ext>
              </a:extLst>
            </p:cNvPr>
            <p:cNvSpPr txBox="1"/>
            <p:nvPr/>
          </p:nvSpPr>
          <p:spPr>
            <a:xfrm>
              <a:off x="7919513" y="1525172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Can’t be a </a:t>
              </a:r>
              <a:br>
                <a:rPr lang="en-US" sz="1200" b="1" dirty="0">
                  <a:solidFill>
                    <a:srgbClr val="FF0000"/>
                  </a:solidFill>
                </a:rPr>
              </a:br>
              <a:r>
                <a:rPr lang="en-US" sz="1200" b="1" dirty="0">
                  <a:solidFill>
                    <a:srgbClr val="FF0000"/>
                  </a:solidFill>
                </a:rPr>
                <a:t>build dep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DB81C35-2EC2-5E4C-886D-06CEECC5C1F3}"/>
              </a:ext>
            </a:extLst>
          </p:cNvPr>
          <p:cNvCxnSpPr>
            <a:cxnSpLocks/>
            <a:stCxn id="93" idx="5"/>
            <a:endCxn id="97" idx="1"/>
          </p:cNvCxnSpPr>
          <p:nvPr/>
        </p:nvCxnSpPr>
        <p:spPr>
          <a:xfrm>
            <a:off x="7851000" y="3497638"/>
            <a:ext cx="691101" cy="50892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9DAEC87-4289-FC4B-8ECF-34FBAB4FBB26}"/>
              </a:ext>
            </a:extLst>
          </p:cNvPr>
          <p:cNvGrpSpPr/>
          <p:nvPr/>
        </p:nvGrpSpPr>
        <p:grpSpPr>
          <a:xfrm>
            <a:off x="7154066" y="3706541"/>
            <a:ext cx="1981131" cy="930840"/>
            <a:chOff x="11417210" y="1987923"/>
            <a:chExt cx="1981131" cy="93084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2640ED7-E570-4146-B62B-E60AE3D47060}"/>
                </a:ext>
              </a:extLst>
            </p:cNvPr>
            <p:cNvSpPr/>
            <p:nvPr/>
          </p:nvSpPr>
          <p:spPr bwMode="auto">
            <a:xfrm>
              <a:off x="12467501" y="1987923"/>
              <a:ext cx="930840" cy="9308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F350029-D70E-0D4B-B208-B48B205E7A94}"/>
                </a:ext>
              </a:extLst>
            </p:cNvPr>
            <p:cNvSpPr txBox="1"/>
            <p:nvPr/>
          </p:nvSpPr>
          <p:spPr>
            <a:xfrm>
              <a:off x="11417210" y="2186645"/>
              <a:ext cx="10205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Can’t be a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run dep of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a build dep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CC6B154-9F01-8D4B-B4AB-CA8836050B06}"/>
              </a:ext>
            </a:extLst>
          </p:cNvPr>
          <p:cNvSpPr txBox="1"/>
          <p:nvPr/>
        </p:nvSpPr>
        <p:spPr>
          <a:xfrm>
            <a:off x="7989730" y="343534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299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24 at 3.26.53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51" b="12254"/>
          <a:stretch/>
        </p:blipFill>
        <p:spPr>
          <a:xfrm>
            <a:off x="0" y="1"/>
            <a:ext cx="9139748" cy="4754880"/>
          </a:xfrm>
          <a:prstGeom prst="rect">
            <a:avLst/>
          </a:prstGeom>
        </p:spPr>
      </p:pic>
      <p:sp>
        <p:nvSpPr>
          <p:cNvPr id="14" name="Rectangle 6"/>
          <p:cNvSpPr txBox="1">
            <a:spLocks noChangeArrowheads="1"/>
          </p:cNvSpPr>
          <p:nvPr/>
        </p:nvSpPr>
        <p:spPr>
          <a:xfrm>
            <a:off x="1" y="0"/>
            <a:ext cx="9136048" cy="89262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1000"/>
                </a:schemeClr>
              </a:gs>
              <a:gs pos="100000">
                <a:schemeClr val="bg1">
                  <a:alpha val="91000"/>
                </a:schemeClr>
              </a:gs>
            </a:gsLst>
            <a:lin ang="16200000" scaled="0"/>
            <a:tileRect/>
          </a:gradFill>
          <a:effectLst/>
        </p:spPr>
        <p:txBody>
          <a:bodyPr vert="horz" lIns="205740" rIns="13716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defTabSz="685800">
              <a:spcBef>
                <a:spcPct val="0"/>
              </a:spcBef>
            </a:pPr>
            <a:endParaRPr lang="en-US" sz="1575" dirty="0">
              <a:solidFill>
                <a:srgbClr val="94B6D2">
                  <a:lumMod val="50000"/>
                </a:srgbClr>
              </a:solidFill>
              <a:latin typeface="Candara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157444" y="127066"/>
            <a:ext cx="8437915" cy="638495"/>
          </a:xfrm>
        </p:spPr>
        <p:txBody>
          <a:bodyPr vert="horz" lIns="0" rIns="6858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>
              <a:lnSpc>
                <a:spcPts val="2865"/>
              </a:lnSpc>
            </a:pPr>
            <a:r>
              <a:rPr lang="en-US" sz="2700" dirty="0">
                <a:solidFill>
                  <a:srgbClr val="355D7E"/>
                </a:solidFill>
              </a:rPr>
              <a:t>LLNL is a multidisciplinary national security laboratory</a:t>
            </a:r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-2" y="3950603"/>
            <a:ext cx="9144001" cy="8042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1000"/>
                </a:schemeClr>
              </a:gs>
              <a:gs pos="100000">
                <a:schemeClr val="bg1">
                  <a:alpha val="91000"/>
                </a:schemeClr>
              </a:gs>
            </a:gsLst>
            <a:lin ang="16200000" scaled="0"/>
            <a:tileRect/>
          </a:gradFill>
          <a:effectLst/>
        </p:spPr>
        <p:txBody>
          <a:bodyPr vert="horz" lIns="274320" rIns="137160" numCol="2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445770" indent="-240030" defTabSz="685800">
              <a:lnSpc>
                <a:spcPts val="1800"/>
              </a:lnSpc>
              <a:spcBef>
                <a:spcPct val="0"/>
              </a:spcBef>
              <a:spcAft>
                <a:spcPts val="750"/>
              </a:spcAft>
              <a:buClr>
                <a:srgbClr val="94B6D2">
                  <a:lumMod val="50000"/>
                </a:srgb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94B6D2">
                    <a:lumMod val="50000"/>
                  </a:srgbClr>
                </a:solidFill>
                <a:latin typeface="Candara"/>
              </a:rPr>
              <a:t>Established in 1952</a:t>
            </a:r>
          </a:p>
          <a:p>
            <a:pPr marL="445770" indent="-240030" defTabSz="685800">
              <a:lnSpc>
                <a:spcPts val="1800"/>
              </a:lnSpc>
              <a:spcBef>
                <a:spcPct val="0"/>
              </a:spcBef>
              <a:spcAft>
                <a:spcPts val="750"/>
              </a:spcAft>
              <a:buClr>
                <a:srgbClr val="94B6D2">
                  <a:lumMod val="50000"/>
                </a:srgb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94B6D2">
                    <a:lumMod val="50000"/>
                  </a:srgbClr>
                </a:solidFill>
                <a:latin typeface="Candara"/>
              </a:rPr>
              <a:t>Approximately 6,000 employees</a:t>
            </a:r>
          </a:p>
          <a:p>
            <a:pPr marL="445770" indent="-240030" defTabSz="685800">
              <a:lnSpc>
                <a:spcPts val="1800"/>
              </a:lnSpc>
              <a:spcBef>
                <a:spcPct val="0"/>
              </a:spcBef>
              <a:spcAft>
                <a:spcPts val="750"/>
              </a:spcAft>
              <a:buClr>
                <a:srgbClr val="94B6D2">
                  <a:lumMod val="50000"/>
                </a:srgb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94B6D2">
                    <a:lumMod val="50000"/>
                  </a:srgbClr>
                </a:solidFill>
                <a:latin typeface="Candara"/>
              </a:rPr>
              <a:t>1 square mile, 684 facilities</a:t>
            </a:r>
          </a:p>
          <a:p>
            <a:pPr marL="445770" indent="-240030" defTabSz="685800">
              <a:lnSpc>
                <a:spcPts val="1800"/>
              </a:lnSpc>
              <a:spcBef>
                <a:spcPct val="0"/>
              </a:spcBef>
              <a:spcAft>
                <a:spcPts val="750"/>
              </a:spcAft>
              <a:buClr>
                <a:srgbClr val="94B6D2">
                  <a:lumMod val="50000"/>
                </a:srgbClr>
              </a:buClr>
              <a:buFont typeface="Wingdings" charset="2"/>
              <a:buChar char="§"/>
            </a:pPr>
            <a:r>
              <a:rPr lang="en-US" sz="1500" dirty="0">
                <a:solidFill>
                  <a:srgbClr val="94B6D2">
                    <a:lumMod val="50000"/>
                  </a:srgbClr>
                </a:solidFill>
                <a:latin typeface="Candara"/>
              </a:rPr>
              <a:t>Annual federal budget: ~ $1.42B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7641163" y="4898718"/>
            <a:ext cx="288146" cy="2057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621BA9E-024D-DE4D-A8C8-2AC39C7987FF}" type="slidenum">
              <a:rPr lang="en-US" sz="900">
                <a:solidFill>
                  <a:prstClr val="black">
                    <a:lumMod val="50000"/>
                    <a:lumOff val="50000"/>
                  </a:prstClr>
                </a:solidFill>
                <a:latin typeface="Candara"/>
              </a:rPr>
              <a:pPr algn="r"/>
              <a:t>2</a:t>
            </a:fld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86589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14B9-E746-7E4E-986C-5D6BC250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compiling and DAG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235EE-4917-3C41-AD9F-55243816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26" y="1119963"/>
            <a:ext cx="4652166" cy="3501656"/>
          </a:xfrm>
        </p:spPr>
        <p:txBody>
          <a:bodyPr>
            <a:normAutofit/>
          </a:bodyPr>
          <a:lstStyle/>
          <a:p>
            <a:r>
              <a:rPr lang="en-US" dirty="0"/>
              <a:t>We can solve this problem by building two versions of the conflicting libraries</a:t>
            </a:r>
          </a:p>
          <a:p>
            <a:pPr lvl="1"/>
            <a:r>
              <a:rPr lang="en-US" dirty="0"/>
              <a:t>Need to relax our DAG constraint</a:t>
            </a:r>
          </a:p>
          <a:p>
            <a:r>
              <a:rPr lang="en-US" dirty="0"/>
              <a:t>It’s ok to split these because the build and run environments are separate process spaces</a:t>
            </a:r>
          </a:p>
          <a:p>
            <a:pPr lvl="1"/>
            <a:r>
              <a:rPr lang="en-US" dirty="0"/>
              <a:t>not actually going to ever cause a race in </a:t>
            </a:r>
            <a:r>
              <a:rPr lang="en-US" dirty="0" err="1"/>
              <a:t>ld.so</a:t>
            </a:r>
            <a:endParaRPr lang="en-US" dirty="0"/>
          </a:p>
          <a:p>
            <a:r>
              <a:rPr lang="en-US" dirty="0"/>
              <a:t>Now there are 2 versions of 5 and 8, though</a:t>
            </a:r>
          </a:p>
          <a:p>
            <a:pPr lvl="1"/>
            <a:r>
              <a:rPr lang="en-US" dirty="0"/>
              <a:t>We’d like to minimize redundant versions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FA4254-DB66-7048-827F-FB50E26CE6FA}"/>
              </a:ext>
            </a:extLst>
          </p:cNvPr>
          <p:cNvSpPr/>
          <p:nvPr/>
        </p:nvSpPr>
        <p:spPr bwMode="auto">
          <a:xfrm>
            <a:off x="6890598" y="1462075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907B8D-C356-0144-9254-8D89F5BEC416}"/>
              </a:ext>
            </a:extLst>
          </p:cNvPr>
          <p:cNvSpPr/>
          <p:nvPr/>
        </p:nvSpPr>
        <p:spPr bwMode="auto">
          <a:xfrm>
            <a:off x="5941248" y="2223523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5CBAB6-0DBA-5F4B-A650-7465EB31EBAB}"/>
              </a:ext>
            </a:extLst>
          </p:cNvPr>
          <p:cNvSpPr/>
          <p:nvPr/>
        </p:nvSpPr>
        <p:spPr bwMode="auto">
          <a:xfrm>
            <a:off x="7919513" y="2223267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0AF93B-9BE7-3F43-A30C-29BABBD78A3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340568" y="1861395"/>
            <a:ext cx="618543" cy="43064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755DF3A-E476-3643-91DE-F47D0D5EAF90}"/>
              </a:ext>
            </a:extLst>
          </p:cNvPr>
          <p:cNvSpPr/>
          <p:nvPr/>
        </p:nvSpPr>
        <p:spPr bwMode="auto">
          <a:xfrm>
            <a:off x="5409607" y="3108378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C895FF-EF05-A14B-9F3C-ABD148EBD3AB}"/>
              </a:ext>
            </a:extLst>
          </p:cNvPr>
          <p:cNvCxnSpPr>
            <a:cxnSpLocks/>
            <a:stCxn id="8" idx="3"/>
            <a:endCxn id="20" idx="0"/>
          </p:cNvCxnSpPr>
          <p:nvPr/>
        </p:nvCxnSpPr>
        <p:spPr>
          <a:xfrm flipH="1">
            <a:off x="5643524" y="2622843"/>
            <a:ext cx="366237" cy="48553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289CEB-3A2F-5049-A296-F046169BB5EB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6340568" y="2622843"/>
            <a:ext cx="373312" cy="4840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8979879-EB75-BA48-9AD1-59BFC8FB2C4A}"/>
              </a:ext>
            </a:extLst>
          </p:cNvPr>
          <p:cNvSpPr/>
          <p:nvPr/>
        </p:nvSpPr>
        <p:spPr bwMode="auto">
          <a:xfrm>
            <a:off x="6479963" y="3106847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66405-6507-A54C-8397-2B5DC8C067B1}"/>
              </a:ext>
            </a:extLst>
          </p:cNvPr>
          <p:cNvSpPr txBox="1"/>
          <p:nvPr/>
        </p:nvSpPr>
        <p:spPr>
          <a:xfrm>
            <a:off x="5598482" y="268186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678B8-E0C4-3A49-8331-BD161804E8BD}"/>
              </a:ext>
            </a:extLst>
          </p:cNvPr>
          <p:cNvSpPr txBox="1"/>
          <p:nvPr/>
        </p:nvSpPr>
        <p:spPr>
          <a:xfrm>
            <a:off x="6426329" y="1800054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1E338D-421E-8C4C-BF0F-6A7B327C3745}"/>
              </a:ext>
            </a:extLst>
          </p:cNvPr>
          <p:cNvSpPr/>
          <p:nvPr/>
        </p:nvSpPr>
        <p:spPr bwMode="auto">
          <a:xfrm>
            <a:off x="8381432" y="3106591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047C32-61B8-A342-AC43-635BE6DAB69E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318833" y="2622587"/>
            <a:ext cx="296516" cy="48400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3D2E109-763C-AF42-A9B7-F8DE041B9AF7}"/>
              </a:ext>
            </a:extLst>
          </p:cNvPr>
          <p:cNvSpPr/>
          <p:nvPr/>
        </p:nvSpPr>
        <p:spPr bwMode="auto">
          <a:xfrm>
            <a:off x="7451680" y="3098318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6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F57F9E-ECEE-BC4E-B5EB-12E00DE74C8D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7685597" y="2622587"/>
            <a:ext cx="302429" cy="47573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DBC2DF-E5B0-7C40-A209-4E65EE7845D2}"/>
              </a:ext>
            </a:extLst>
          </p:cNvPr>
          <p:cNvSpPr txBox="1"/>
          <p:nvPr/>
        </p:nvSpPr>
        <p:spPr>
          <a:xfrm>
            <a:off x="7535443" y="1799492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4892D0-52AA-084A-8045-98403E958C2F}"/>
              </a:ext>
            </a:extLst>
          </p:cNvPr>
          <p:cNvSpPr txBox="1"/>
          <p:nvPr/>
        </p:nvSpPr>
        <p:spPr>
          <a:xfrm>
            <a:off x="8436277" y="2650071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07942D-EB5B-8146-9114-A5BDC438A18F}"/>
              </a:ext>
            </a:extLst>
          </p:cNvPr>
          <p:cNvSpPr/>
          <p:nvPr/>
        </p:nvSpPr>
        <p:spPr bwMode="auto">
          <a:xfrm>
            <a:off x="8473588" y="3938045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8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DFD41F-1A2B-6748-9E05-BD12E74109EB}"/>
              </a:ext>
            </a:extLst>
          </p:cNvPr>
          <p:cNvCxnSpPr>
            <a:cxnSpLocks/>
            <a:stCxn id="35" idx="4"/>
            <a:endCxn id="56" idx="0"/>
          </p:cNvCxnSpPr>
          <p:nvPr/>
        </p:nvCxnSpPr>
        <p:spPr>
          <a:xfrm>
            <a:off x="8615349" y="3574424"/>
            <a:ext cx="92156" cy="36362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51D977-811B-1247-A3DC-BFB166CEE572}"/>
              </a:ext>
            </a:extLst>
          </p:cNvPr>
          <p:cNvSpPr txBox="1"/>
          <p:nvPr/>
        </p:nvSpPr>
        <p:spPr>
          <a:xfrm>
            <a:off x="8688849" y="362542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E6196E-1B87-1145-A29A-53FD2723D207}"/>
              </a:ext>
            </a:extLst>
          </p:cNvPr>
          <p:cNvSpPr txBox="1"/>
          <p:nvPr/>
        </p:nvSpPr>
        <p:spPr>
          <a:xfrm>
            <a:off x="6498706" y="2646420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24C71-E542-614A-936D-33D5ADCB9F24}"/>
              </a:ext>
            </a:extLst>
          </p:cNvPr>
          <p:cNvSpPr txBox="1"/>
          <p:nvPr/>
        </p:nvSpPr>
        <p:spPr>
          <a:xfrm>
            <a:off x="4960058" y="4510265"/>
            <a:ext cx="2382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B: build    L: link    R: run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502E3E-CBA0-264C-91BA-B72D5154E405}"/>
              </a:ext>
            </a:extLst>
          </p:cNvPr>
          <p:cNvCxnSpPr>
            <a:cxnSpLocks/>
          </p:cNvCxnSpPr>
          <p:nvPr/>
        </p:nvCxnSpPr>
        <p:spPr>
          <a:xfrm>
            <a:off x="7304094" y="1837382"/>
            <a:ext cx="698108" cy="43038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6B6634A-D9D8-AE4F-ACD7-4AE04070C20E}"/>
              </a:ext>
            </a:extLst>
          </p:cNvPr>
          <p:cNvSpPr txBox="1"/>
          <p:nvPr/>
        </p:nvSpPr>
        <p:spPr>
          <a:xfrm>
            <a:off x="5391346" y="1013828"/>
            <a:ext cx="3682317" cy="34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r>
              <a:rPr lang="en-US" sz="1050" b="1" dirty="0" err="1">
                <a:latin typeface="Menlo Bold"/>
                <a:cs typeface="Menlo Bold"/>
              </a:rPr>
              <a:t>spack</a:t>
            </a:r>
            <a:r>
              <a:rPr lang="en-US" sz="1050" b="1" dirty="0">
                <a:latin typeface="Menlo Bold"/>
                <a:cs typeface="Menlo Bold"/>
              </a:rPr>
              <a:t> install pkg1 target=</a:t>
            </a:r>
            <a:r>
              <a:rPr lang="en-US" sz="1050" b="1" dirty="0" err="1">
                <a:latin typeface="Menlo Bold"/>
                <a:cs typeface="Menlo Bold"/>
              </a:rPr>
              <a:t>knl</a:t>
            </a:r>
            <a:endParaRPr lang="en-US" sz="1050" b="1" dirty="0">
              <a:solidFill>
                <a:schemeClr val="accent2"/>
              </a:solidFill>
              <a:latin typeface="Menlo Bold"/>
              <a:cs typeface="Menlo Bold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4979E5-6523-F34D-BB10-3FC3786E27D3}"/>
              </a:ext>
            </a:extLst>
          </p:cNvPr>
          <p:cNvGrpSpPr/>
          <p:nvPr/>
        </p:nvGrpSpPr>
        <p:grpSpPr>
          <a:xfrm>
            <a:off x="5047878" y="1462075"/>
            <a:ext cx="3928229" cy="3080655"/>
            <a:chOff x="5046283" y="1462075"/>
            <a:chExt cx="3928229" cy="308065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811AB36-5056-8947-81EA-482CDEDDCBC9}"/>
                </a:ext>
              </a:extLst>
            </p:cNvPr>
            <p:cNvSpPr/>
            <p:nvPr/>
          </p:nvSpPr>
          <p:spPr bwMode="auto">
            <a:xfrm>
              <a:off x="5046283" y="4255082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304F6E9-3FA2-7548-84C3-6E2FCB037840}"/>
                </a:ext>
              </a:extLst>
            </p:cNvPr>
            <p:cNvSpPr/>
            <p:nvPr/>
          </p:nvSpPr>
          <p:spPr bwMode="auto">
            <a:xfrm>
              <a:off x="5046284" y="3896467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4303033-E569-C74E-9C2F-4C856A94D189}"/>
                </a:ext>
              </a:extLst>
            </p:cNvPr>
            <p:cNvSpPr txBox="1"/>
            <p:nvPr/>
          </p:nvSpPr>
          <p:spPr>
            <a:xfrm>
              <a:off x="5276684" y="3859301"/>
              <a:ext cx="1535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Front end (Xeon)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8C8314-9933-9E4D-A8AD-D6AF79269BEB}"/>
                </a:ext>
              </a:extLst>
            </p:cNvPr>
            <p:cNvSpPr txBox="1"/>
            <p:nvPr/>
          </p:nvSpPr>
          <p:spPr>
            <a:xfrm>
              <a:off x="5286351" y="4234953"/>
              <a:ext cx="1428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Compute (KNL)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606BFE4-7873-A646-8396-E7036BB07159}"/>
                </a:ext>
              </a:extLst>
            </p:cNvPr>
            <p:cNvGrpSpPr/>
            <p:nvPr/>
          </p:nvGrpSpPr>
          <p:grpSpPr>
            <a:xfrm>
              <a:off x="5408012" y="1462075"/>
              <a:ext cx="3566500" cy="2943803"/>
              <a:chOff x="5562007" y="1614475"/>
              <a:chExt cx="3566500" cy="294380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3B71C90-1AB2-1443-A9BF-AE9B263F5ACC}"/>
                  </a:ext>
                </a:extLst>
              </p:cNvPr>
              <p:cNvSpPr/>
              <p:nvPr/>
            </p:nvSpPr>
            <p:spPr bwMode="auto">
              <a:xfrm>
                <a:off x="7042998" y="1614475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AB492DA-E7EF-0D48-B574-30581F07305A}"/>
                  </a:ext>
                </a:extLst>
              </p:cNvPr>
              <p:cNvSpPr/>
              <p:nvPr/>
            </p:nvSpPr>
            <p:spPr bwMode="auto">
              <a:xfrm>
                <a:off x="6093648" y="2375923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CD5694D-9BD1-D244-BFE9-87E36A529E5A}"/>
                  </a:ext>
                </a:extLst>
              </p:cNvPr>
              <p:cNvSpPr/>
              <p:nvPr/>
            </p:nvSpPr>
            <p:spPr bwMode="auto">
              <a:xfrm>
                <a:off x="8071913" y="2375667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E5CA6BA-4082-8D41-AA8C-F0F74A54A9EE}"/>
                  </a:ext>
                </a:extLst>
              </p:cNvPr>
              <p:cNvSpPr/>
              <p:nvPr/>
            </p:nvSpPr>
            <p:spPr bwMode="auto">
              <a:xfrm>
                <a:off x="5562007" y="3260778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B83518C-D6D3-0A42-A8AC-989AB4BE5D93}"/>
                  </a:ext>
                </a:extLst>
              </p:cNvPr>
              <p:cNvSpPr/>
              <p:nvPr/>
            </p:nvSpPr>
            <p:spPr bwMode="auto">
              <a:xfrm>
                <a:off x="6632363" y="3259247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4E0B3D9-288A-4B4F-B85C-74BA771EA0C7}"/>
                  </a:ext>
                </a:extLst>
              </p:cNvPr>
              <p:cNvSpPr/>
              <p:nvPr/>
            </p:nvSpPr>
            <p:spPr bwMode="auto">
              <a:xfrm>
                <a:off x="8533832" y="3258991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5E7AB03-47DA-6D4D-8004-579066FE50CD}"/>
                  </a:ext>
                </a:extLst>
              </p:cNvPr>
              <p:cNvSpPr/>
              <p:nvPr/>
            </p:nvSpPr>
            <p:spPr bwMode="auto">
              <a:xfrm>
                <a:off x="7604080" y="3250718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9E50BAB-E649-F448-8D9D-774E3E8B2FCF}"/>
                  </a:ext>
                </a:extLst>
              </p:cNvPr>
              <p:cNvSpPr/>
              <p:nvPr/>
            </p:nvSpPr>
            <p:spPr bwMode="auto">
              <a:xfrm>
                <a:off x="8625988" y="4090445"/>
                <a:ext cx="467833" cy="467833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b">
                <a:prstTxWarp prst="textNoShape">
                  <a:avLst/>
                </a:prstTxWarp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0250E-D541-6F47-A07B-48C1C65ACA7B}"/>
                  </a:ext>
                </a:extLst>
              </p:cNvPr>
              <p:cNvSpPr txBox="1"/>
              <p:nvPr/>
            </p:nvSpPr>
            <p:spPr>
              <a:xfrm>
                <a:off x="8841249" y="3777829"/>
                <a:ext cx="2872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R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1E4329-FB2C-5448-806D-6F6A26DAE9AA}"/>
              </a:ext>
            </a:extLst>
          </p:cNvPr>
          <p:cNvGrpSpPr/>
          <p:nvPr/>
        </p:nvGrpSpPr>
        <p:grpSpPr>
          <a:xfrm>
            <a:off x="7851000" y="3435346"/>
            <a:ext cx="691101" cy="571212"/>
            <a:chOff x="7851000" y="3435346"/>
            <a:chExt cx="691101" cy="571212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DB81C35-2EC2-5E4C-886D-06CEECC5C1F3}"/>
                </a:ext>
              </a:extLst>
            </p:cNvPr>
            <p:cNvCxnSpPr>
              <a:cxnSpLocks/>
              <a:stCxn id="93" idx="5"/>
              <a:endCxn id="97" idx="1"/>
            </p:cNvCxnSpPr>
            <p:nvPr/>
          </p:nvCxnSpPr>
          <p:spPr>
            <a:xfrm>
              <a:off x="7851000" y="3497638"/>
              <a:ext cx="691101" cy="508920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CC6B154-9F01-8D4B-B4AB-CA8836050B06}"/>
                </a:ext>
              </a:extLst>
            </p:cNvPr>
            <p:cNvSpPr txBox="1"/>
            <p:nvPr/>
          </p:nvSpPr>
          <p:spPr>
            <a:xfrm>
              <a:off x="7989730" y="3435346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9A9FD7A-6C5D-DD40-BB00-8A1A0A5EC5F0}"/>
              </a:ext>
            </a:extLst>
          </p:cNvPr>
          <p:cNvGrpSpPr/>
          <p:nvPr/>
        </p:nvGrpSpPr>
        <p:grpSpPr>
          <a:xfrm>
            <a:off x="6959111" y="1912553"/>
            <a:ext cx="561082" cy="1254278"/>
            <a:chOff x="6959111" y="1912553"/>
            <a:chExt cx="561082" cy="125427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CE86ED-2264-6C4B-B16F-F896C388B64C}"/>
                </a:ext>
              </a:extLst>
            </p:cNvPr>
            <p:cNvSpPr txBox="1"/>
            <p:nvPr/>
          </p:nvSpPr>
          <p:spPr>
            <a:xfrm>
              <a:off x="7077092" y="2893204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B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8786FF8-AB76-6E42-8DB2-5790E19B6C51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 flipH="1">
              <a:off x="7193028" y="1912553"/>
              <a:ext cx="42554" cy="388440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761C1D-CA96-C248-BCDD-207151B7D090}"/>
                </a:ext>
              </a:extLst>
            </p:cNvPr>
            <p:cNvSpPr txBox="1"/>
            <p:nvPr/>
          </p:nvSpPr>
          <p:spPr>
            <a:xfrm>
              <a:off x="7190910" y="1988779"/>
              <a:ext cx="287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B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71904A7-5A23-1448-836A-F39A8F0B6846}"/>
                </a:ext>
              </a:extLst>
            </p:cNvPr>
            <p:cNvSpPr/>
            <p:nvPr/>
          </p:nvSpPr>
          <p:spPr bwMode="auto">
            <a:xfrm>
              <a:off x="6959111" y="2300993"/>
              <a:ext cx="467833" cy="4678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5’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A71EBC7-CC5F-1F4A-802A-1CEE04ACEE74}"/>
                </a:ext>
              </a:extLst>
            </p:cNvPr>
            <p:cNvCxnSpPr>
              <a:cxnSpLocks/>
              <a:stCxn id="53" idx="4"/>
              <a:endCxn id="93" idx="1"/>
            </p:cNvCxnSpPr>
            <p:nvPr/>
          </p:nvCxnSpPr>
          <p:spPr>
            <a:xfrm>
              <a:off x="7193028" y="2768826"/>
              <a:ext cx="327165" cy="398005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3CC9DB-8869-6F48-B5B7-AF130DB47CD0}"/>
              </a:ext>
            </a:extLst>
          </p:cNvPr>
          <p:cNvGrpSpPr/>
          <p:nvPr/>
        </p:nvGrpSpPr>
        <p:grpSpPr>
          <a:xfrm>
            <a:off x="7235581" y="1912553"/>
            <a:ext cx="698108" cy="430385"/>
            <a:chOff x="7235581" y="1912553"/>
            <a:chExt cx="698108" cy="430385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F955149-338B-874E-9E48-ACD767B6F3DE}"/>
                </a:ext>
              </a:extLst>
            </p:cNvPr>
            <p:cNvCxnSpPr>
              <a:cxnSpLocks/>
            </p:cNvCxnSpPr>
            <p:nvPr/>
          </p:nvCxnSpPr>
          <p:spPr>
            <a:xfrm>
              <a:off x="7235581" y="1912553"/>
              <a:ext cx="698108" cy="430385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7861C18-A569-4F4A-92AC-7EC6316366FA}"/>
                </a:ext>
              </a:extLst>
            </p:cNvPr>
            <p:cNvSpPr txBox="1"/>
            <p:nvPr/>
          </p:nvSpPr>
          <p:spPr>
            <a:xfrm>
              <a:off x="7340576" y="2076715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B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D8C441F-FA55-514B-B389-DE8B87B5A205}"/>
              </a:ext>
            </a:extLst>
          </p:cNvPr>
          <p:cNvSpPr txBox="1"/>
          <p:nvPr/>
        </p:nvSpPr>
        <p:spPr>
          <a:xfrm>
            <a:off x="7584239" y="263309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F3D76A-CC32-9E4B-A847-DB3E5C899ECE}"/>
              </a:ext>
            </a:extLst>
          </p:cNvPr>
          <p:cNvGrpSpPr/>
          <p:nvPr/>
        </p:nvGrpSpPr>
        <p:grpSpPr>
          <a:xfrm>
            <a:off x="7501054" y="3566151"/>
            <a:ext cx="538367" cy="983906"/>
            <a:chOff x="7501054" y="3566151"/>
            <a:chExt cx="538367" cy="98390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013EC0E-F712-744C-A48D-A8DF581DD21B}"/>
                </a:ext>
              </a:extLst>
            </p:cNvPr>
            <p:cNvSpPr/>
            <p:nvPr/>
          </p:nvSpPr>
          <p:spPr bwMode="auto">
            <a:xfrm>
              <a:off x="7571588" y="4082224"/>
              <a:ext cx="467833" cy="4678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8’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7200C13-97F1-F74C-902F-682CFCA294CA}"/>
                </a:ext>
              </a:extLst>
            </p:cNvPr>
            <p:cNvCxnSpPr>
              <a:cxnSpLocks/>
              <a:stCxn id="93" idx="4"/>
              <a:endCxn id="66" idx="0"/>
            </p:cNvCxnSpPr>
            <p:nvPr/>
          </p:nvCxnSpPr>
          <p:spPr>
            <a:xfrm>
              <a:off x="7685597" y="3566151"/>
              <a:ext cx="119908" cy="516073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AD4FB22-4DD9-3D41-810B-33183AC367C8}"/>
                </a:ext>
              </a:extLst>
            </p:cNvPr>
            <p:cNvSpPr txBox="1"/>
            <p:nvPr/>
          </p:nvSpPr>
          <p:spPr>
            <a:xfrm>
              <a:off x="7501054" y="3714987"/>
              <a:ext cx="2872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6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349E-D6B9-F34B-ACEC-7BC0AE63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2"/>
            <a:ext cx="8229600" cy="754380"/>
          </a:xfrm>
        </p:spPr>
        <p:txBody>
          <a:bodyPr>
            <a:normAutofit/>
          </a:bodyPr>
          <a:lstStyle/>
          <a:p>
            <a:r>
              <a:rPr lang="en-US" dirty="0"/>
              <a:t>Interesting cross-architecture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DC86-192D-CD42-9067-B71F78320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03" y="1153220"/>
            <a:ext cx="5145606" cy="3533522"/>
          </a:xfrm>
        </p:spPr>
        <p:txBody>
          <a:bodyPr>
            <a:normAutofit/>
          </a:bodyPr>
          <a:lstStyle/>
          <a:p>
            <a:r>
              <a:rPr lang="en-US" sz="1400" dirty="0"/>
              <a:t>Python doesn’t really understand cross-compilation</a:t>
            </a:r>
          </a:p>
          <a:p>
            <a:pPr lvl="1"/>
            <a:r>
              <a:rPr lang="en-US" sz="1200" dirty="0"/>
              <a:t>you might not think it’d need to</a:t>
            </a:r>
          </a:p>
          <a:p>
            <a:r>
              <a:rPr lang="en-US" sz="1400" dirty="0" err="1"/>
              <a:t>Setuptools</a:t>
            </a:r>
            <a:r>
              <a:rPr lang="en-US" sz="1400" dirty="0"/>
              <a:t> is a </a:t>
            </a:r>
            <a:r>
              <a:rPr lang="en-US" sz="1400" b="1" dirty="0"/>
              <a:t>build tool</a:t>
            </a:r>
            <a:r>
              <a:rPr lang="en-US" sz="1400" dirty="0"/>
              <a:t> that </a:t>
            </a:r>
            <a:r>
              <a:rPr lang="en-US" sz="1400" b="1" dirty="0"/>
              <a:t>adds code</a:t>
            </a:r>
            <a:r>
              <a:rPr lang="en-US" sz="1400" dirty="0"/>
              <a:t> to the installed package</a:t>
            </a:r>
          </a:p>
          <a:p>
            <a:pPr lvl="1"/>
            <a:r>
              <a:rPr lang="en-US" sz="1200" dirty="0"/>
              <a:t>generated code is python version-dependent.</a:t>
            </a:r>
          </a:p>
          <a:p>
            <a:pPr lvl="1"/>
            <a:r>
              <a:rPr lang="en-US" sz="1200" dirty="0"/>
              <a:t>now you need front-end python and back-end and compute python to be the same version</a:t>
            </a:r>
          </a:p>
          <a:p>
            <a:pPr lvl="1"/>
            <a:r>
              <a:rPr lang="en-US" sz="1200" dirty="0"/>
              <a:t>this constraint spans two parts of your DAG!</a:t>
            </a:r>
          </a:p>
          <a:p>
            <a:r>
              <a:rPr lang="en-US" sz="1400" dirty="0"/>
              <a:t>Your build </a:t>
            </a:r>
            <a:r>
              <a:rPr lang="en-US" sz="1400" dirty="0" err="1"/>
              <a:t>env</a:t>
            </a:r>
            <a:r>
              <a:rPr lang="en-US" sz="1400" dirty="0"/>
              <a:t> is </a:t>
            </a:r>
            <a:r>
              <a:rPr lang="en-US" sz="1400" i="1" dirty="0"/>
              <a:t>not</a:t>
            </a:r>
            <a:r>
              <a:rPr lang="en-US" sz="1400" dirty="0"/>
              <a:t> entirely separate from your run </a:t>
            </a:r>
            <a:r>
              <a:rPr lang="en-US" sz="1400" dirty="0" err="1"/>
              <a:t>env</a:t>
            </a:r>
            <a:endParaRPr lang="en-US" sz="1400" dirty="0"/>
          </a:p>
          <a:p>
            <a:pPr lvl="1"/>
            <a:r>
              <a:rPr lang="en-US" sz="1200" dirty="0"/>
              <a:t>Can’t just do independent resolution for build dependencies!</a:t>
            </a:r>
          </a:p>
          <a:p>
            <a:r>
              <a:rPr lang="en-US" sz="1400" dirty="0"/>
              <a:t>This is one reason we’re moving to SAT for dependency resolution</a:t>
            </a:r>
          </a:p>
          <a:p>
            <a:pPr lvl="2"/>
            <a:r>
              <a:rPr lang="en-US" sz="1100" dirty="0"/>
              <a:t>Easier and more general to express constraints like this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7A5D2C-1C2B-8149-8EC5-C9B7C32229D0}"/>
              </a:ext>
            </a:extLst>
          </p:cNvPr>
          <p:cNvSpPr/>
          <p:nvPr/>
        </p:nvSpPr>
        <p:spPr bwMode="auto">
          <a:xfrm>
            <a:off x="6657890" y="1712578"/>
            <a:ext cx="1504364" cy="3922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native-</a:t>
            </a:r>
            <a:r>
              <a:rPr lang="en-US" sz="1400" dirty="0" err="1">
                <a:solidFill>
                  <a:srgbClr val="000000"/>
                </a:solidFill>
              </a:rPr>
              <a:t>pkg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9C174E-DBC9-BA40-9E28-CD4F5869B7A9}"/>
              </a:ext>
            </a:extLst>
          </p:cNvPr>
          <p:cNvSpPr/>
          <p:nvPr/>
        </p:nvSpPr>
        <p:spPr bwMode="auto">
          <a:xfrm>
            <a:off x="7834151" y="2551526"/>
            <a:ext cx="1138461" cy="396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python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83957C-AA1F-354B-8D42-884C56A8549B}"/>
              </a:ext>
            </a:extLst>
          </p:cNvPr>
          <p:cNvSpPr txBox="1"/>
          <p:nvPr/>
        </p:nvSpPr>
        <p:spPr>
          <a:xfrm>
            <a:off x="8237628" y="2053947"/>
            <a:ext cx="282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B4DC79-816D-304E-95DA-E003982DEF9F}"/>
              </a:ext>
            </a:extLst>
          </p:cNvPr>
          <p:cNvCxnSpPr>
            <a:cxnSpLocks/>
            <a:stCxn id="4" idx="5"/>
            <a:endCxn id="5" idx="0"/>
          </p:cNvCxnSpPr>
          <p:nvPr/>
        </p:nvCxnSpPr>
        <p:spPr>
          <a:xfrm>
            <a:off x="7941945" y="2047366"/>
            <a:ext cx="461437" cy="50416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DCD910-D1A5-8949-9936-280D5921D2DB}"/>
              </a:ext>
            </a:extLst>
          </p:cNvPr>
          <p:cNvCxnSpPr>
            <a:cxnSpLocks/>
            <a:stCxn id="4" idx="3"/>
            <a:endCxn id="16" idx="0"/>
          </p:cNvCxnSpPr>
          <p:nvPr/>
        </p:nvCxnSpPr>
        <p:spPr>
          <a:xfrm flipH="1">
            <a:off x="6261033" y="2047366"/>
            <a:ext cx="617166" cy="51383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79AAA6-22EA-C94D-9469-BC86B2C55B72}"/>
              </a:ext>
            </a:extLst>
          </p:cNvPr>
          <p:cNvSpPr txBox="1"/>
          <p:nvPr/>
        </p:nvSpPr>
        <p:spPr>
          <a:xfrm>
            <a:off x="6278552" y="2031482"/>
            <a:ext cx="341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F67A5B-3CC0-8A4E-BC3A-8FE0672A92B0}"/>
              </a:ext>
            </a:extLst>
          </p:cNvPr>
          <p:cNvSpPr/>
          <p:nvPr/>
        </p:nvSpPr>
        <p:spPr bwMode="auto">
          <a:xfrm>
            <a:off x="5550196" y="2561198"/>
            <a:ext cx="1421674" cy="396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 err="1">
                <a:solidFill>
                  <a:srgbClr val="000000"/>
                </a:solidFill>
              </a:rPr>
              <a:t>setuptools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BDAF49-E12B-1048-B323-231F7D508C93}"/>
              </a:ext>
            </a:extLst>
          </p:cNvPr>
          <p:cNvCxnSpPr>
            <a:cxnSpLocks/>
            <a:stCxn id="16" idx="4"/>
            <a:endCxn id="32" idx="0"/>
          </p:cNvCxnSpPr>
          <p:nvPr/>
        </p:nvCxnSpPr>
        <p:spPr>
          <a:xfrm>
            <a:off x="6261033" y="2957946"/>
            <a:ext cx="0" cy="782073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C7FB07-4E61-5548-81EC-69CAA3429072}"/>
              </a:ext>
            </a:extLst>
          </p:cNvPr>
          <p:cNvSpPr txBox="1"/>
          <p:nvPr/>
        </p:nvSpPr>
        <p:spPr>
          <a:xfrm>
            <a:off x="6316239" y="3246096"/>
            <a:ext cx="3416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722CDA-64FF-B74F-8C1F-582604E2F3C3}"/>
              </a:ext>
            </a:extLst>
          </p:cNvPr>
          <p:cNvSpPr/>
          <p:nvPr/>
        </p:nvSpPr>
        <p:spPr bwMode="auto">
          <a:xfrm>
            <a:off x="5600691" y="3740019"/>
            <a:ext cx="1320683" cy="3873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</a:rPr>
              <a:t>python’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92D6F68-8EDF-064D-81F4-56E8E4850826}"/>
              </a:ext>
            </a:extLst>
          </p:cNvPr>
          <p:cNvGrpSpPr/>
          <p:nvPr/>
        </p:nvGrpSpPr>
        <p:grpSpPr>
          <a:xfrm>
            <a:off x="6890383" y="2948274"/>
            <a:ext cx="2147292" cy="848739"/>
            <a:chOff x="7026681" y="2427517"/>
            <a:chExt cx="1805431" cy="701748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7AF09C7-D169-F34B-BC3A-589689C60023}"/>
                </a:ext>
              </a:extLst>
            </p:cNvPr>
            <p:cNvCxnSpPr/>
            <p:nvPr/>
          </p:nvCxnSpPr>
          <p:spPr>
            <a:xfrm flipV="1">
              <a:off x="7026681" y="2427517"/>
              <a:ext cx="956930" cy="701748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prstDash val="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EEF6770-D755-E845-9E0E-C681276ED17F}"/>
                </a:ext>
              </a:extLst>
            </p:cNvPr>
            <p:cNvSpPr txBox="1"/>
            <p:nvPr/>
          </p:nvSpPr>
          <p:spPr>
            <a:xfrm>
              <a:off x="7555438" y="2778391"/>
              <a:ext cx="1276674" cy="343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Must be same version!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8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1207-DA74-614D-A12B-8B0B3EAF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issue: Compiler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0E80E-8B7B-7249-9331-503CC7ED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" y="1105786"/>
            <a:ext cx="8194221" cy="3597951"/>
          </a:xfrm>
        </p:spPr>
        <p:txBody>
          <a:bodyPr>
            <a:normAutofit/>
          </a:bodyPr>
          <a:lstStyle/>
          <a:p>
            <a:r>
              <a:rPr lang="en-US" dirty="0"/>
              <a:t>Compilers are still a special case in </a:t>
            </a:r>
            <a:r>
              <a:rPr lang="en-US" dirty="0" err="1"/>
              <a:t>Spack</a:t>
            </a:r>
            <a:endParaRPr lang="en-US" dirty="0"/>
          </a:p>
          <a:p>
            <a:pPr lvl="1"/>
            <a:r>
              <a:rPr lang="en-US" dirty="0"/>
              <a:t>Represented as attributes of nodes, not as dependencies</a:t>
            </a:r>
          </a:p>
          <a:p>
            <a:r>
              <a:rPr lang="en-US" dirty="0"/>
              <a:t>Two issues: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Compiler can’t </a:t>
            </a:r>
            <a:r>
              <a:rPr lang="en-US" i="1" dirty="0"/>
              <a:t>provide</a:t>
            </a:r>
            <a:r>
              <a:rPr lang="en-US" dirty="0"/>
              <a:t> virtual dependencies like packages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Compilers can’t easily have their own dependencies</a:t>
            </a:r>
          </a:p>
          <a:p>
            <a:r>
              <a:rPr lang="en-US" dirty="0"/>
              <a:t>We’d like packages to be able to </a:t>
            </a:r>
            <a:r>
              <a:rPr lang="en-US" i="1" dirty="0"/>
              <a:t>depend on</a:t>
            </a:r>
            <a:r>
              <a:rPr lang="en-US" dirty="0"/>
              <a:t> C++11, C++17, </a:t>
            </a:r>
            <a:r>
              <a:rPr lang="en-US" dirty="0" err="1"/>
              <a:t>OpenMP</a:t>
            </a:r>
            <a:r>
              <a:rPr lang="en-US" dirty="0"/>
              <a:t> 4.5, etc.</a:t>
            </a:r>
          </a:p>
          <a:p>
            <a:pPr lvl="1"/>
            <a:r>
              <a:rPr lang="en-US" dirty="0"/>
              <a:t>Requires compiler to provide C++ and </a:t>
            </a:r>
            <a:r>
              <a:rPr lang="en-US" dirty="0" err="1"/>
              <a:t>OpenMP</a:t>
            </a:r>
            <a:r>
              <a:rPr lang="en-US" dirty="0"/>
              <a:t> as virtual deps</a:t>
            </a:r>
          </a:p>
          <a:p>
            <a:r>
              <a:rPr lang="en-US" dirty="0"/>
              <a:t>Some compilers actually </a:t>
            </a:r>
            <a:r>
              <a:rPr lang="en-US" i="1" dirty="0"/>
              <a:t>depend on other compilers!</a:t>
            </a:r>
            <a:endParaRPr lang="en-US" dirty="0"/>
          </a:p>
          <a:p>
            <a:pPr lvl="1"/>
            <a:r>
              <a:rPr lang="en-US" dirty="0"/>
              <a:t>Intel compilers rely on </a:t>
            </a:r>
            <a:r>
              <a:rPr lang="en-US" dirty="0" err="1"/>
              <a:t>gcc</a:t>
            </a:r>
            <a:r>
              <a:rPr lang="en-US" dirty="0"/>
              <a:t> to provide </a:t>
            </a:r>
            <a:r>
              <a:rPr lang="en-US" dirty="0" err="1"/>
              <a:t>libstdc</a:t>
            </a:r>
            <a:r>
              <a:rPr lang="en-US" dirty="0"/>
              <a:t>++</a:t>
            </a:r>
          </a:p>
          <a:p>
            <a:pPr lvl="1"/>
            <a:r>
              <a:rPr lang="en-US" dirty="0" err="1"/>
              <a:t>Verison</a:t>
            </a:r>
            <a:r>
              <a:rPr lang="en-US" dirty="0"/>
              <a:t> ranges need to match for this to work properly!</a:t>
            </a:r>
          </a:p>
          <a:p>
            <a:pPr lvl="1"/>
            <a:r>
              <a:rPr lang="en-US" dirty="0"/>
              <a:t>Coordinating this is a constant source of user frustration at HPC centers</a:t>
            </a:r>
          </a:p>
        </p:txBody>
      </p:sp>
    </p:spTree>
    <p:extLst>
      <p:ext uri="{BB962C8B-B14F-4D97-AF65-F5344CB8AC3E}">
        <p14:creationId xmlns:p14="http://schemas.microsoft.com/office/powerpoint/2010/main" val="163366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1207-DA74-614D-A12B-8B0B3EAF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102"/>
            <a:ext cx="8229600" cy="754380"/>
          </a:xfrm>
        </p:spPr>
        <p:txBody>
          <a:bodyPr/>
          <a:lstStyle/>
          <a:p>
            <a:r>
              <a:rPr lang="en-US" dirty="0"/>
              <a:t>Compiler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0E80E-8B7B-7249-9331-503CC7ED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" y="1023570"/>
            <a:ext cx="4332091" cy="3680167"/>
          </a:xfrm>
        </p:spPr>
        <p:txBody>
          <a:bodyPr>
            <a:normAutofit/>
          </a:bodyPr>
          <a:lstStyle/>
          <a:p>
            <a:r>
              <a:rPr lang="en-US" sz="1600" dirty="0"/>
              <a:t>Suppose we build a simple C++11 package with the Intel compiler</a:t>
            </a:r>
          </a:p>
          <a:p>
            <a:pPr lvl="1"/>
            <a:r>
              <a:rPr lang="en-US" sz="1400" dirty="0"/>
              <a:t>We’ll model it as a build dependency</a:t>
            </a:r>
          </a:p>
          <a:p>
            <a:pPr lvl="1"/>
            <a:r>
              <a:rPr lang="en-US" sz="1400" dirty="0"/>
              <a:t>Easy enough to represent this</a:t>
            </a:r>
          </a:p>
          <a:p>
            <a:r>
              <a:rPr lang="en-US" sz="1600" dirty="0"/>
              <a:t>Suppose we want to reuse an already-installed package built with an older Intel compiler version (that isn’t available anymore)</a:t>
            </a:r>
          </a:p>
          <a:p>
            <a:pPr lvl="1"/>
            <a:r>
              <a:rPr lang="en-US" sz="1400" dirty="0"/>
              <a:t>With our relaxed constraint, build dependencies allow us to mix compilers</a:t>
            </a:r>
          </a:p>
          <a:p>
            <a:r>
              <a:rPr lang="en-US" sz="1600" dirty="0"/>
              <a:t>But how can we ensure that the </a:t>
            </a:r>
            <a:br>
              <a:rPr lang="en-US" sz="1600" dirty="0"/>
            </a:br>
            <a:r>
              <a:rPr lang="en-US" sz="1600" dirty="0" err="1"/>
              <a:t>libstdc</a:t>
            </a:r>
            <a:r>
              <a:rPr lang="en-US" sz="1600" dirty="0"/>
              <a:t>++ implementations are consistent?</a:t>
            </a:r>
            <a:endParaRPr lang="en-US" sz="1400" dirty="0"/>
          </a:p>
          <a:p>
            <a:pPr lvl="1"/>
            <a:r>
              <a:rPr lang="en-US" sz="1400" dirty="0" err="1"/>
              <a:t>ld.so</a:t>
            </a:r>
            <a:r>
              <a:rPr lang="en-US" sz="1400" dirty="0"/>
              <a:t> race!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600" dirty="0"/>
          </a:p>
          <a:p>
            <a:endParaRPr lang="en-US" sz="1600" dirty="0"/>
          </a:p>
          <a:p>
            <a:pPr lvl="1"/>
            <a:endParaRPr lang="en-US" sz="140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4C72BB2-E639-BA48-A203-4CDAA65CAE02}"/>
              </a:ext>
            </a:extLst>
          </p:cNvPr>
          <p:cNvSpPr/>
          <p:nvPr/>
        </p:nvSpPr>
        <p:spPr bwMode="auto">
          <a:xfrm>
            <a:off x="7785627" y="1305616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94C5EEA-39EC-AB42-8731-4784DE499DA3}"/>
              </a:ext>
            </a:extLst>
          </p:cNvPr>
          <p:cNvSpPr/>
          <p:nvPr/>
        </p:nvSpPr>
        <p:spPr bwMode="auto">
          <a:xfrm>
            <a:off x="7348427" y="2349422"/>
            <a:ext cx="1357426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intel@17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1F0C90-E0E9-264F-AF5B-BD696429E30C}"/>
              </a:ext>
            </a:extLst>
          </p:cNvPr>
          <p:cNvCxnSpPr>
            <a:cxnSpLocks/>
            <a:stCxn id="79" idx="4"/>
            <a:endCxn id="81" idx="0"/>
          </p:cNvCxnSpPr>
          <p:nvPr/>
        </p:nvCxnSpPr>
        <p:spPr>
          <a:xfrm>
            <a:off x="8019544" y="1773449"/>
            <a:ext cx="7596" cy="575973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F4318696-EDDE-674B-A60B-36245BB599B7}"/>
              </a:ext>
            </a:extLst>
          </p:cNvPr>
          <p:cNvSpPr/>
          <p:nvPr/>
        </p:nvSpPr>
        <p:spPr bwMode="auto">
          <a:xfrm>
            <a:off x="7626134" y="3548961"/>
            <a:ext cx="786811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gcc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B18550B-41B6-8A4F-8CBE-B921C0C0BCBC}"/>
              </a:ext>
            </a:extLst>
          </p:cNvPr>
          <p:cNvCxnSpPr>
            <a:cxnSpLocks/>
            <a:stCxn id="81" idx="4"/>
            <a:endCxn id="90" idx="0"/>
          </p:cNvCxnSpPr>
          <p:nvPr/>
        </p:nvCxnSpPr>
        <p:spPr>
          <a:xfrm flipH="1">
            <a:off x="8019540" y="2817255"/>
            <a:ext cx="7600" cy="731706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C919F302-8C3F-2940-8100-CFE055852307}"/>
              </a:ext>
            </a:extLst>
          </p:cNvPr>
          <p:cNvSpPr txBox="1"/>
          <p:nvPr/>
        </p:nvSpPr>
        <p:spPr>
          <a:xfrm>
            <a:off x="8041316" y="1919389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0899815-384C-8F47-B4B8-505769606934}"/>
              </a:ext>
            </a:extLst>
          </p:cNvPr>
          <p:cNvSpPr txBox="1"/>
          <p:nvPr/>
        </p:nvSpPr>
        <p:spPr>
          <a:xfrm>
            <a:off x="8019540" y="292618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193077C-AEEB-1F46-ACAC-F646666E2D2D}"/>
              </a:ext>
            </a:extLst>
          </p:cNvPr>
          <p:cNvGrpSpPr/>
          <p:nvPr/>
        </p:nvGrpSpPr>
        <p:grpSpPr>
          <a:xfrm>
            <a:off x="4782375" y="1593401"/>
            <a:ext cx="4277658" cy="3110336"/>
            <a:chOff x="4825757" y="1628765"/>
            <a:chExt cx="4277658" cy="3110336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848D7CFD-7C3D-F846-9376-B75808B6BFC8}"/>
                </a:ext>
              </a:extLst>
            </p:cNvPr>
            <p:cNvGrpSpPr/>
            <p:nvPr/>
          </p:nvGrpSpPr>
          <p:grpSpPr>
            <a:xfrm>
              <a:off x="4825757" y="1628765"/>
              <a:ext cx="3028383" cy="2453590"/>
              <a:chOff x="4334065" y="1619366"/>
              <a:chExt cx="3028383" cy="2453590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76213A2-E127-1842-882B-6669FBF465B7}"/>
                  </a:ext>
                </a:extLst>
              </p:cNvPr>
              <p:cNvGrpSpPr/>
              <p:nvPr/>
            </p:nvGrpSpPr>
            <p:grpSpPr>
              <a:xfrm>
                <a:off x="4334065" y="1695537"/>
                <a:ext cx="3028383" cy="2377419"/>
                <a:chOff x="4334065" y="1695537"/>
                <a:chExt cx="3028383" cy="2377419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8E8659E-A95B-D64D-953B-CAE982E0A714}"/>
                    </a:ext>
                  </a:extLst>
                </p:cNvPr>
                <p:cNvSpPr/>
                <p:nvPr/>
              </p:nvSpPr>
              <p:spPr bwMode="auto">
                <a:xfrm>
                  <a:off x="6050813" y="1983563"/>
                  <a:ext cx="467833" cy="46783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3"/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00D82E5D-B584-D349-B340-0CD9F7344D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50133" y="1695537"/>
                  <a:ext cx="912315" cy="356539"/>
                </a:xfrm>
                <a:prstGeom prst="straightConnector1">
                  <a:avLst/>
                </a:prstGeom>
                <a:ln w="28575" cmpd="sng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3E099C67-D5BF-704C-8C51-2B52ADF462A6}"/>
                    </a:ext>
                  </a:extLst>
                </p:cNvPr>
                <p:cNvSpPr/>
                <p:nvPr/>
              </p:nvSpPr>
              <p:spPr bwMode="auto">
                <a:xfrm>
                  <a:off x="4707597" y="2757278"/>
                  <a:ext cx="1577132" cy="46783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intel@16</a:t>
                  </a:r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27637109-23C6-AF4F-9689-0B54BB2ABB0E}"/>
                    </a:ext>
                  </a:extLst>
                </p:cNvPr>
                <p:cNvSpPr txBox="1"/>
                <p:nvPr/>
              </p:nvSpPr>
              <p:spPr>
                <a:xfrm>
                  <a:off x="5545064" y="2338842"/>
                  <a:ext cx="2872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/>
                    <a:t>B</a:t>
                  </a:r>
                </a:p>
              </p:txBody>
            </p:sp>
            <p:cxnSp>
              <p:nvCxnSpPr>
                <p:cNvPr id="188" name="Straight Arrow Connector 187">
                  <a:extLst>
                    <a:ext uri="{FF2B5EF4-FFF2-40B4-BE49-F238E27FC236}">
                      <a16:creationId xmlns:a16="http://schemas.microsoft.com/office/drawing/2014/main" id="{63B35FAF-E786-4A45-AA08-5C7CD368F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96163" y="2382883"/>
                  <a:ext cx="623163" cy="374395"/>
                </a:xfrm>
                <a:prstGeom prst="straightConnector1">
                  <a:avLst/>
                </a:prstGeom>
                <a:ln w="28575" cmpd="sng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2C309461-B4CF-6B48-B2BA-79D8AF013E1C}"/>
                    </a:ext>
                  </a:extLst>
                </p:cNvPr>
                <p:cNvSpPr/>
                <p:nvPr/>
              </p:nvSpPr>
              <p:spPr bwMode="auto">
                <a:xfrm>
                  <a:off x="4334065" y="3605123"/>
                  <a:ext cx="1464862" cy="467833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b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400" dirty="0">
                      <a:solidFill>
                        <a:srgbClr val="000000"/>
                      </a:solidFill>
                    </a:rPr>
                    <a:t>gcc@4.9.3</a:t>
                  </a:r>
                </a:p>
              </p:txBody>
            </p:sp>
            <p:cxnSp>
              <p:nvCxnSpPr>
                <p:cNvPr id="190" name="Straight Arrow Connector 189">
                  <a:extLst>
                    <a:ext uri="{FF2B5EF4-FFF2-40B4-BE49-F238E27FC236}">
                      <a16:creationId xmlns:a16="http://schemas.microsoft.com/office/drawing/2014/main" id="{B9E9F4E4-37B5-E64B-AAE5-A4DED1CF3B4B}"/>
                    </a:ext>
                  </a:extLst>
                </p:cNvPr>
                <p:cNvCxnSpPr>
                  <a:cxnSpLocks/>
                  <a:endCxn id="189" idx="0"/>
                </p:cNvCxnSpPr>
                <p:nvPr/>
              </p:nvCxnSpPr>
              <p:spPr>
                <a:xfrm flipH="1">
                  <a:off x="5066496" y="3225111"/>
                  <a:ext cx="429668" cy="380012"/>
                </a:xfrm>
                <a:prstGeom prst="straightConnector1">
                  <a:avLst/>
                </a:prstGeom>
                <a:ln w="28575" cmpd="sng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39A2F0CF-1FE4-BD4C-8FAC-5152426550F4}"/>
                    </a:ext>
                  </a:extLst>
                </p:cNvPr>
                <p:cNvSpPr txBox="1"/>
                <p:nvPr/>
              </p:nvSpPr>
              <p:spPr>
                <a:xfrm>
                  <a:off x="4859416" y="3304121"/>
                  <a:ext cx="28725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/>
                    <a:t>R</a:t>
                  </a:r>
                </a:p>
              </p:txBody>
            </p:sp>
          </p:grp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893BC786-7F97-F849-988F-778B0B037AB8}"/>
                  </a:ext>
                </a:extLst>
              </p:cNvPr>
              <p:cNvSpPr txBox="1"/>
              <p:nvPr/>
            </p:nvSpPr>
            <p:spPr>
              <a:xfrm>
                <a:off x="6663578" y="1619366"/>
                <a:ext cx="27122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/>
                  <a:t>L</a:t>
                </a:r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8D4F0F09-6EEF-B94D-B512-6B52641F7B1D}"/>
                </a:ext>
              </a:extLst>
            </p:cNvPr>
            <p:cNvSpPr/>
            <p:nvPr/>
          </p:nvSpPr>
          <p:spPr bwMode="auto">
            <a:xfrm>
              <a:off x="6339949" y="4468490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E9E1C85F-7A9F-FA49-9BD3-DA5F565AA568}"/>
                </a:ext>
              </a:extLst>
            </p:cNvPr>
            <p:cNvSpPr txBox="1"/>
            <p:nvPr/>
          </p:nvSpPr>
          <p:spPr>
            <a:xfrm>
              <a:off x="6570349" y="4431324"/>
              <a:ext cx="2533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Already-installed dependency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7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576D8-510D-1548-998B-56F19AD0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a compiler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F569-049C-E94C-816F-9FF9A5B51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compiler is a build dependency that </a:t>
            </a:r>
            <a:r>
              <a:rPr lang="en-US" b="1" dirty="0"/>
              <a:t>IMPOSES</a:t>
            </a:r>
            <a:r>
              <a:rPr lang="en-US" dirty="0"/>
              <a:t> a link dependency on a DAG</a:t>
            </a:r>
          </a:p>
          <a:p>
            <a:r>
              <a:rPr lang="en-US" dirty="0"/>
              <a:t>Each compiler has “hidden” dependencies </a:t>
            </a:r>
          </a:p>
          <a:p>
            <a:pPr lvl="1"/>
            <a:r>
              <a:rPr lang="en-US" dirty="0"/>
              <a:t>These are proper runtime libraries, so we need to model them like they are</a:t>
            </a:r>
          </a:p>
          <a:p>
            <a:r>
              <a:rPr lang="en-US" dirty="0"/>
              <a:t>New plan:</a:t>
            </a:r>
          </a:p>
          <a:p>
            <a:pPr lvl="1"/>
            <a:r>
              <a:rPr lang="en-US" dirty="0"/>
              <a:t>Still model compilers as build dependencies</a:t>
            </a:r>
          </a:p>
          <a:p>
            <a:pPr lvl="1"/>
            <a:r>
              <a:rPr lang="en-US" dirty="0"/>
              <a:t>Bring out </a:t>
            </a:r>
            <a:r>
              <a:rPr lang="en-US" dirty="0" err="1"/>
              <a:t>libstdc</a:t>
            </a:r>
            <a:r>
              <a:rPr lang="en-US" dirty="0"/>
              <a:t>++ and other libraries from compilers as link dependencies</a:t>
            </a:r>
            <a:br>
              <a:rPr lang="en-US" dirty="0"/>
            </a:br>
            <a:r>
              <a:rPr lang="en-US" i="1" dirty="0"/>
              <a:t>of the thing being built</a:t>
            </a:r>
          </a:p>
          <a:p>
            <a:pPr lvl="2"/>
            <a:r>
              <a:rPr lang="en-US" dirty="0"/>
              <a:t>Ensures consistency across each DAG</a:t>
            </a:r>
          </a:p>
          <a:p>
            <a:pPr lvl="1"/>
            <a:r>
              <a:rPr lang="en-US" dirty="0"/>
              <a:t>We’ll Still “normalize” or “flatten” the (hidden) link dependencies in the DAG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70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289C-D133-1741-9A7F-10BE9290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compiler dependency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6433-D16F-2741-8051-C463C2F6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08" y="1857520"/>
            <a:ext cx="4244148" cy="27155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Now consistency is enforced via link dependencies from 1 and 2</a:t>
            </a:r>
          </a:p>
          <a:p>
            <a:r>
              <a:rPr lang="en-US" dirty="0"/>
              <a:t>If the </a:t>
            </a:r>
            <a:r>
              <a:rPr lang="en-US" dirty="0" err="1"/>
              <a:t>libstdc</a:t>
            </a:r>
            <a:r>
              <a:rPr lang="en-US" dirty="0"/>
              <a:t>++ versions from 1 and 2 don’t match, then this won’t resolve</a:t>
            </a:r>
          </a:p>
          <a:p>
            <a:r>
              <a:rPr lang="en-US" dirty="0"/>
              <a:t>If they do, then we know that the C++ libs are compatible and can build this, even with the old dependency.</a:t>
            </a:r>
          </a:p>
          <a:p>
            <a:r>
              <a:rPr lang="en-US" dirty="0"/>
              <a:t>We currently use some heuristics to enforce</a:t>
            </a:r>
          </a:p>
          <a:p>
            <a:pPr lvl="1"/>
            <a:r>
              <a:rPr lang="en-US" dirty="0"/>
              <a:t>Moving to SAT makes a lot of sense, again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5B3895-F34C-C347-97E1-BF6679DD5470}"/>
              </a:ext>
            </a:extLst>
          </p:cNvPr>
          <p:cNvSpPr/>
          <p:nvPr/>
        </p:nvSpPr>
        <p:spPr bwMode="auto">
          <a:xfrm>
            <a:off x="7792716" y="1227644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F6913A-2B06-A34B-B51E-1FA7A0F09AFD}"/>
              </a:ext>
            </a:extLst>
          </p:cNvPr>
          <p:cNvSpPr/>
          <p:nvPr/>
        </p:nvSpPr>
        <p:spPr bwMode="auto">
          <a:xfrm>
            <a:off x="7705177" y="2281295"/>
            <a:ext cx="1357426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intel@17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B9B442-7F2E-EE49-A3DF-77F5FDFA1E5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8146483" y="1699389"/>
            <a:ext cx="237407" cy="581906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31F2FEC-5935-494A-B167-265E7B766E6A}"/>
              </a:ext>
            </a:extLst>
          </p:cNvPr>
          <p:cNvSpPr/>
          <p:nvPr/>
        </p:nvSpPr>
        <p:spPr bwMode="auto">
          <a:xfrm>
            <a:off x="7633223" y="3470989"/>
            <a:ext cx="786811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gcc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ADAF3D-9564-0549-99B3-9016AD0AAD46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8146480" y="2749128"/>
            <a:ext cx="237410" cy="725773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0907E1-54B1-2044-9AD8-D696540D7FA4}"/>
              </a:ext>
            </a:extLst>
          </p:cNvPr>
          <p:cNvSpPr txBox="1"/>
          <p:nvPr/>
        </p:nvSpPr>
        <p:spPr>
          <a:xfrm>
            <a:off x="8240261" y="182795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CD8AF4-2509-9248-A209-01FBC5377352}"/>
              </a:ext>
            </a:extLst>
          </p:cNvPr>
          <p:cNvSpPr txBox="1"/>
          <p:nvPr/>
        </p:nvSpPr>
        <p:spPr>
          <a:xfrm>
            <a:off x="8258333" y="297546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BFD0BC-05F6-AC42-944B-A64F6EF4644C}"/>
              </a:ext>
            </a:extLst>
          </p:cNvPr>
          <p:cNvSpPr/>
          <p:nvPr/>
        </p:nvSpPr>
        <p:spPr bwMode="auto">
          <a:xfrm>
            <a:off x="6256219" y="1490922"/>
            <a:ext cx="467833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7B44D1-6E48-EF4F-9CC0-D75C95224A6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655540" y="1461561"/>
            <a:ext cx="1137176" cy="97874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C6D3F35-3323-3C41-89C4-47448BF6C1B8}"/>
              </a:ext>
            </a:extLst>
          </p:cNvPr>
          <p:cNvSpPr/>
          <p:nvPr/>
        </p:nvSpPr>
        <p:spPr bwMode="auto">
          <a:xfrm>
            <a:off x="4913003" y="2264637"/>
            <a:ext cx="1577132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intel@16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564F51-23C2-F74E-BD83-AE788E8327FC}"/>
              </a:ext>
            </a:extLst>
          </p:cNvPr>
          <p:cNvSpPr txBox="1"/>
          <p:nvPr/>
        </p:nvSpPr>
        <p:spPr>
          <a:xfrm>
            <a:off x="5750470" y="1846201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B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919702-62C4-CF4B-A2CF-19A0308E9652}"/>
              </a:ext>
            </a:extLst>
          </p:cNvPr>
          <p:cNvCxnSpPr>
            <a:cxnSpLocks/>
          </p:cNvCxnSpPr>
          <p:nvPr/>
        </p:nvCxnSpPr>
        <p:spPr>
          <a:xfrm flipH="1">
            <a:off x="5701569" y="1890242"/>
            <a:ext cx="623163" cy="374395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3A5E623-AA3F-034E-9695-CAE3D44C85DB}"/>
              </a:ext>
            </a:extLst>
          </p:cNvPr>
          <p:cNvSpPr/>
          <p:nvPr/>
        </p:nvSpPr>
        <p:spPr bwMode="auto">
          <a:xfrm>
            <a:off x="4539471" y="3112482"/>
            <a:ext cx="1464862" cy="467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gcc@4.9.3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D35CF1-D735-214D-83E2-3E7146D53775}"/>
              </a:ext>
            </a:extLst>
          </p:cNvPr>
          <p:cNvCxnSpPr>
            <a:cxnSpLocks/>
          </p:cNvCxnSpPr>
          <p:nvPr/>
        </p:nvCxnSpPr>
        <p:spPr>
          <a:xfrm flipH="1">
            <a:off x="5271902" y="2732470"/>
            <a:ext cx="429668" cy="38001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81A24BB-2897-304F-87C7-F8081EE5AFEE}"/>
              </a:ext>
            </a:extLst>
          </p:cNvPr>
          <p:cNvSpPr txBox="1"/>
          <p:nvPr/>
        </p:nvSpPr>
        <p:spPr>
          <a:xfrm>
            <a:off x="5064822" y="281148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B3B9CD-89D7-0646-9C8E-C75109A041F7}"/>
              </a:ext>
            </a:extLst>
          </p:cNvPr>
          <p:cNvSpPr txBox="1"/>
          <p:nvPr/>
        </p:nvSpPr>
        <p:spPr>
          <a:xfrm>
            <a:off x="7192558" y="1523027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C16764-D335-6D42-8181-8964C11D8157}"/>
              </a:ext>
            </a:extLst>
          </p:cNvPr>
          <p:cNvGrpSpPr/>
          <p:nvPr/>
        </p:nvGrpSpPr>
        <p:grpSpPr>
          <a:xfrm>
            <a:off x="3882067" y="1055129"/>
            <a:ext cx="2086998" cy="307777"/>
            <a:chOff x="4328476" y="963523"/>
            <a:chExt cx="2086998" cy="307777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93AC5EB-FA60-BD43-B67B-A18F7CEF1097}"/>
                </a:ext>
              </a:extLst>
            </p:cNvPr>
            <p:cNvSpPr/>
            <p:nvPr/>
          </p:nvSpPr>
          <p:spPr bwMode="auto">
            <a:xfrm>
              <a:off x="4328476" y="1000689"/>
              <a:ext cx="255183" cy="2551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1F98603-D684-2049-847B-16BBEAA18A9D}"/>
                </a:ext>
              </a:extLst>
            </p:cNvPr>
            <p:cNvSpPr txBox="1"/>
            <p:nvPr/>
          </p:nvSpPr>
          <p:spPr>
            <a:xfrm>
              <a:off x="4558876" y="963523"/>
              <a:ext cx="18565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Already-installed dep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187609-6940-F248-BC3D-B873015199DF}"/>
              </a:ext>
            </a:extLst>
          </p:cNvPr>
          <p:cNvGrpSpPr/>
          <p:nvPr/>
        </p:nvGrpSpPr>
        <p:grpSpPr>
          <a:xfrm>
            <a:off x="3738233" y="1429524"/>
            <a:ext cx="4122996" cy="3176283"/>
            <a:chOff x="3738233" y="1429524"/>
            <a:chExt cx="4122996" cy="317628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2568991-EF23-5142-A0DA-F93963B00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8233" y="1429524"/>
              <a:ext cx="448483" cy="290901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41DBFD6-3EAA-D242-8B03-61BD3DF811D0}"/>
                </a:ext>
              </a:extLst>
            </p:cNvPr>
            <p:cNvSpPr txBox="1"/>
            <p:nvPr/>
          </p:nvSpPr>
          <p:spPr>
            <a:xfrm>
              <a:off x="4071720" y="1429524"/>
              <a:ext cx="1984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Compiler-imposed dep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EB4B3F9-78EE-4348-A42C-EDF848F463DD}"/>
                </a:ext>
              </a:extLst>
            </p:cNvPr>
            <p:cNvSpPr/>
            <p:nvPr/>
          </p:nvSpPr>
          <p:spPr bwMode="auto">
            <a:xfrm>
              <a:off x="5142001" y="4137974"/>
              <a:ext cx="1724664" cy="4678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 err="1">
                  <a:solidFill>
                    <a:srgbClr val="000000"/>
                  </a:solidFill>
                </a:rPr>
                <a:t>libstdc</a:t>
              </a:r>
              <a:r>
                <a:rPr lang="en-US" sz="1400" dirty="0">
                  <a:solidFill>
                    <a:srgbClr val="000000"/>
                  </a:solidFill>
                </a:rPr>
                <a:t>++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31FC680-B1A9-5B44-A3D1-FBD249EAF393}"/>
                </a:ext>
              </a:extLst>
            </p:cNvPr>
            <p:cNvCxnSpPr>
              <a:cxnSpLocks/>
              <a:stCxn id="4" idx="3"/>
              <a:endCxn id="30" idx="7"/>
            </p:cNvCxnSpPr>
            <p:nvPr/>
          </p:nvCxnSpPr>
          <p:spPr>
            <a:xfrm flipH="1">
              <a:off x="6614094" y="1626964"/>
              <a:ext cx="1247135" cy="2579523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lg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CBFF281-7208-354B-9877-B5631BA24967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 flipH="1">
              <a:off x="6396338" y="1890242"/>
              <a:ext cx="259201" cy="2247732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lg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197BCC5-D0D5-194B-8D4C-EFAB61CCE511}"/>
                </a:ext>
              </a:extLst>
            </p:cNvPr>
            <p:cNvSpPr txBox="1"/>
            <p:nvPr/>
          </p:nvSpPr>
          <p:spPr>
            <a:xfrm>
              <a:off x="6601083" y="2470860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L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5B7C14E-172F-DB45-B7A8-0769CFF4722C}"/>
                </a:ext>
              </a:extLst>
            </p:cNvPr>
            <p:cNvSpPr txBox="1"/>
            <p:nvPr/>
          </p:nvSpPr>
          <p:spPr>
            <a:xfrm>
              <a:off x="7309005" y="2662589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6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488E-CF62-904A-8C5E-83E91C43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14D9-2ED5-994C-A085-6166F548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45" y="1014775"/>
            <a:ext cx="5007077" cy="368016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Working out constraints for compiler integration isn’t easy</a:t>
            </a:r>
          </a:p>
          <a:p>
            <a:r>
              <a:rPr lang="en-US" dirty="0"/>
              <a:t>Weird things can happen</a:t>
            </a:r>
          </a:p>
          <a:p>
            <a:pPr lvl="1"/>
            <a:r>
              <a:rPr lang="en-US" dirty="0"/>
              <a:t>build/link/run environment distinctions</a:t>
            </a:r>
          </a:p>
          <a:p>
            <a:pPr lvl="1"/>
            <a:r>
              <a:rPr lang="en-US" dirty="0"/>
              <a:t>Architecture distinctions</a:t>
            </a:r>
          </a:p>
          <a:p>
            <a:pPr lvl="1"/>
            <a:r>
              <a:rPr lang="en-US" dirty="0"/>
              <a:t>Constraints that manifest in strange ways across seemingly separate parts of the DAG</a:t>
            </a:r>
          </a:p>
          <a:p>
            <a:pPr lvl="2"/>
            <a:r>
              <a:rPr lang="en-US" dirty="0" err="1"/>
              <a:t>Setuptools</a:t>
            </a:r>
            <a:endParaRPr lang="en-US" dirty="0"/>
          </a:p>
          <a:p>
            <a:pPr lvl="2"/>
            <a:r>
              <a:rPr lang="en-US" dirty="0" err="1"/>
              <a:t>Stdlib</a:t>
            </a:r>
            <a:r>
              <a:rPr lang="en-US" dirty="0"/>
              <a:t> compatibility</a:t>
            </a:r>
          </a:p>
          <a:p>
            <a:r>
              <a:rPr lang="en-US" dirty="0"/>
              <a:t>We are aiming to automate this part of build configuration</a:t>
            </a:r>
          </a:p>
          <a:p>
            <a:pPr lvl="1"/>
            <a:r>
              <a:rPr lang="en-US" dirty="0"/>
              <a:t>Better automate experimentation with build options</a:t>
            </a:r>
          </a:p>
          <a:p>
            <a:pPr lvl="1"/>
            <a:r>
              <a:rPr lang="en-US" dirty="0"/>
              <a:t>Lower cost of supporting multiple compilers for code teams</a:t>
            </a:r>
          </a:p>
          <a:p>
            <a:r>
              <a:rPr lang="en-US" dirty="0"/>
              <a:t>Working on bringing out this new compiler model with the new dependency resolver (</a:t>
            </a:r>
            <a:r>
              <a:rPr lang="en-US" dirty="0" err="1"/>
              <a:t>concretizer</a:t>
            </a:r>
            <a:r>
              <a:rPr lang="en-US" dirty="0"/>
              <a:t>) in </a:t>
            </a:r>
            <a:r>
              <a:rPr lang="en-US" dirty="0" err="1"/>
              <a:t>Spack</a:t>
            </a:r>
            <a:r>
              <a:rPr lang="en-US" dirty="0"/>
              <a:t> this year.</a:t>
            </a:r>
          </a:p>
        </p:txBody>
      </p:sp>
      <p:pic>
        <p:nvPicPr>
          <p:cNvPr id="4" name="Picture 3" descr="spack-logo.pdf">
            <a:extLst>
              <a:ext uri="{FF2B5EF4-FFF2-40B4-BE49-F238E27FC236}">
                <a16:creationId xmlns:a16="http://schemas.microsoft.com/office/drawing/2014/main" id="{0132414E-2A93-D141-A2C9-81CB4B741C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698" y="1132342"/>
            <a:ext cx="932786" cy="930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769123-DF2D-8D4C-B7D6-1EB974FDA3ED}"/>
              </a:ext>
            </a:extLst>
          </p:cNvPr>
          <p:cNvSpPr txBox="1"/>
          <p:nvPr/>
        </p:nvSpPr>
        <p:spPr>
          <a:xfrm>
            <a:off x="6385484" y="1132342"/>
            <a:ext cx="200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charset="0"/>
                <a:ea typeface="Arial" charset="0"/>
                <a:cs typeface="Arial" charset="0"/>
              </a:rPr>
              <a:t>Spack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DAE0F7C6-0F25-8643-93D1-1F16EC35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633"/>
            <a:ext cx="91440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and get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Spack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stickers!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29AEA-4AE7-A140-88A8-D465F98D0971}"/>
              </a:ext>
            </a:extLst>
          </p:cNvPr>
          <p:cNvGrpSpPr/>
          <p:nvPr/>
        </p:nvGrpSpPr>
        <p:grpSpPr>
          <a:xfrm>
            <a:off x="5372548" y="2799595"/>
            <a:ext cx="3805074" cy="2092936"/>
            <a:chOff x="5372548" y="2799595"/>
            <a:chExt cx="3805074" cy="209293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7E9B79-F25C-9349-B300-8037E3CD7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58012">
              <a:off x="8172883" y="3387330"/>
              <a:ext cx="1004739" cy="1004739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0644FA-4C5F-504C-9623-17D9112475AE}"/>
                </a:ext>
              </a:extLst>
            </p:cNvPr>
            <p:cNvGrpSpPr/>
            <p:nvPr/>
          </p:nvGrpSpPr>
          <p:grpSpPr>
            <a:xfrm>
              <a:off x="5372548" y="2799595"/>
              <a:ext cx="3737824" cy="2092936"/>
              <a:chOff x="5372548" y="2799595"/>
              <a:chExt cx="3737824" cy="209293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DDAE6C-5BF4-F247-AF18-EA3BFB066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68888">
                <a:off x="6157229" y="3575605"/>
                <a:ext cx="1065161" cy="131692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125F37-E5C6-1B49-860C-0E1BBE016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66804">
                <a:off x="7180382" y="4105479"/>
                <a:ext cx="1929990" cy="73459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34A2CDD-19F1-714F-B9FE-8D0A3550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192020">
                <a:off x="5372548" y="2827873"/>
                <a:ext cx="2298700" cy="825905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9E7D42F-0A0E-CC41-8509-2823F60C4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24795">
                <a:off x="7525418" y="2799595"/>
                <a:ext cx="936648" cy="1167349"/>
              </a:xfrm>
              <a:prstGeom prst="rect">
                <a:avLst/>
              </a:prstGeom>
            </p:spPr>
          </p:pic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82640A-B212-C843-9604-205C958B044C}"/>
              </a:ext>
            </a:extLst>
          </p:cNvPr>
          <p:cNvSpPr txBox="1"/>
          <p:nvPr/>
        </p:nvSpPr>
        <p:spPr>
          <a:xfrm>
            <a:off x="6424435" y="187783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spack.io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582D89-C022-6C43-9010-9DB375181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0" b="15757"/>
          <a:stretch/>
        </p:blipFill>
        <p:spPr>
          <a:xfrm>
            <a:off x="1584" y="-3253"/>
            <a:ext cx="9158317" cy="48096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-14319" y="-3254"/>
            <a:ext cx="9174220" cy="92886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28636" y="2323910"/>
            <a:ext cx="9158318" cy="1043890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17277" y="147240"/>
            <a:ext cx="8909445" cy="627874"/>
          </a:xfrm>
        </p:spPr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>
              <a:lnSpc>
                <a:spcPts val="2580"/>
              </a:lnSpc>
            </a:pPr>
            <a:r>
              <a:rPr lang="en-US" dirty="0">
                <a:latin typeface="+mn-lt"/>
              </a:rPr>
              <a:t>High-Performance Computing (HPC) is in the Lab’s DNA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7339" y="2415525"/>
            <a:ext cx="113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8549" y="4857749"/>
            <a:ext cx="288146" cy="205740"/>
          </a:xfrm>
        </p:spPr>
        <p:txBody>
          <a:bodyPr/>
          <a:lstStyle/>
          <a:p>
            <a:fld id="{F621BA9E-024D-DE4D-A8C8-2AC39C7987F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ndara"/>
              </a:rPr>
              <a:pPr/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ndara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54359" y="1973748"/>
            <a:ext cx="1847273" cy="1110254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1" name="Picture 10" descr="Top5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44" y="2115483"/>
            <a:ext cx="1824291" cy="82678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2569223" y="1973748"/>
            <a:ext cx="1847273" cy="1110254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3" name="Picture 2" descr="graph5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304" y="1818684"/>
            <a:ext cx="2036251" cy="144347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 bwMode="auto">
          <a:xfrm>
            <a:off x="4809041" y="1973748"/>
            <a:ext cx="1847273" cy="1110254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7" name="Picture 6" descr="green5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280" y="2150635"/>
            <a:ext cx="1222529" cy="75648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-14319" y="4448644"/>
            <a:ext cx="9158319" cy="3600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137" y="4437886"/>
            <a:ext cx="89094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prstClr val="white"/>
                </a:solidFill>
                <a:latin typeface="Candara"/>
              </a:rPr>
              <a:t>Sequoia, a 1.5M-core Blue Gene/Q system.</a:t>
            </a:r>
          </a:p>
        </p:txBody>
      </p:sp>
    </p:spTree>
    <p:extLst>
      <p:ext uri="{BB962C8B-B14F-4D97-AF65-F5344CB8AC3E}">
        <p14:creationId xmlns:p14="http://schemas.microsoft.com/office/powerpoint/2010/main" val="224363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0772-7FDE-1042-8F52-EA2CE65D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Spack</a:t>
            </a:r>
            <a:r>
              <a:rPr lang="en-US" dirty="0"/>
              <a:t> is a general purpose, from-source package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6CE8-BFCD-DF4E-AFB5-9E42DC79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32" y="1055958"/>
            <a:ext cx="4719360" cy="36801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Inspired somewhat by homebrew and nix</a:t>
            </a:r>
          </a:p>
          <a:p>
            <a:r>
              <a:rPr lang="en-US" dirty="0"/>
              <a:t>Targets HPC and scientific computing</a:t>
            </a:r>
          </a:p>
          <a:p>
            <a:pPr lvl="1"/>
            <a:r>
              <a:rPr lang="en-US" dirty="0"/>
              <a:t>Community is growing!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Facilitate experimenting with performance options</a:t>
            </a:r>
          </a:p>
          <a:p>
            <a:pPr lvl="1"/>
            <a:r>
              <a:rPr lang="en-US" dirty="0"/>
              <a:t>Flexibility.  Make these things easy:</a:t>
            </a:r>
          </a:p>
          <a:p>
            <a:pPr lvl="2"/>
            <a:r>
              <a:rPr lang="en-US" dirty="0"/>
              <a:t>Build packages with many different:</a:t>
            </a:r>
          </a:p>
          <a:p>
            <a:pPr lvl="3"/>
            <a:r>
              <a:rPr lang="en-US" dirty="0"/>
              <a:t>compilers/versions/build options</a:t>
            </a:r>
          </a:p>
          <a:p>
            <a:pPr lvl="2"/>
            <a:r>
              <a:rPr lang="en-US" dirty="0"/>
              <a:t>Change compilers and flags in builds (keep provenance)</a:t>
            </a:r>
          </a:p>
          <a:p>
            <a:pPr lvl="2"/>
            <a:r>
              <a:rPr lang="en-US" dirty="0"/>
              <a:t>Swap implementations of ABI-incompatible libraries</a:t>
            </a:r>
          </a:p>
          <a:p>
            <a:pPr lvl="3"/>
            <a:r>
              <a:rPr lang="en-US" dirty="0"/>
              <a:t>MPI, BLAS, LAPACK, others like jpeg/jpeg-turbo, etc.</a:t>
            </a:r>
          </a:p>
          <a:p>
            <a:pPr lvl="1"/>
            <a:r>
              <a:rPr lang="en-US" dirty="0"/>
              <a:t>Build software stacks for scientific simulation and analysis</a:t>
            </a:r>
          </a:p>
          <a:p>
            <a:pPr lvl="1"/>
            <a:r>
              <a:rPr lang="en-US" dirty="0"/>
              <a:t>Run on laptops, Linux clusters, and some of the largest supercomputers in the world</a:t>
            </a:r>
          </a:p>
          <a:p>
            <a:endParaRPr lang="en-US" dirty="0"/>
          </a:p>
        </p:txBody>
      </p:sp>
      <p:pic>
        <p:nvPicPr>
          <p:cNvPr id="4" name="Picture 3" descr="spack-logo.pdf">
            <a:extLst>
              <a:ext uri="{FF2B5EF4-FFF2-40B4-BE49-F238E27FC236}">
                <a16:creationId xmlns:a16="http://schemas.microsoft.com/office/drawing/2014/main" id="{9B60F148-1871-3646-BE63-18E367197B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024" y="1257305"/>
            <a:ext cx="932786" cy="930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2273B-8B2D-124E-A420-A76AC11F8430}"/>
              </a:ext>
            </a:extLst>
          </p:cNvPr>
          <p:cNvSpPr txBox="1"/>
          <p:nvPr/>
        </p:nvSpPr>
        <p:spPr>
          <a:xfrm>
            <a:off x="6424810" y="1304583"/>
            <a:ext cx="2000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" charset="0"/>
                <a:ea typeface="Arial" charset="0"/>
                <a:cs typeface="Arial" charset="0"/>
              </a:rPr>
              <a:t>Spack</a:t>
            </a:r>
            <a:endParaRPr lang="en-US" sz="4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4BB16-C0DB-914B-B0A9-851D4D80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4" y="2667897"/>
            <a:ext cx="4326666" cy="2008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95293D-2F09-F845-BD08-CA6E2B60DBD6}"/>
              </a:ext>
            </a:extLst>
          </p:cNvPr>
          <p:cNvSpPr txBox="1"/>
          <p:nvPr/>
        </p:nvSpPr>
        <p:spPr>
          <a:xfrm>
            <a:off x="6531409" y="204994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spack.io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4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Spec </a:t>
            </a:r>
            <a:r>
              <a:rPr lang="en-US" dirty="0"/>
              <a:t>CLI syntax makes it easy to install different 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246" y="1085414"/>
            <a:ext cx="8081518" cy="162501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$ </a:t>
            </a:r>
            <a:r>
              <a:rPr lang="en-US" sz="1200" b="1" dirty="0" err="1">
                <a:solidFill>
                  <a:srgbClr val="000000"/>
                </a:solidFill>
                <a:latin typeface="Menlo Regular"/>
                <a:cs typeface="Menlo Regular"/>
              </a:rPr>
              <a:t>spack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 install </a:t>
            </a:r>
            <a:r>
              <a:rPr lang="en-US" sz="1200" b="1" dirty="0" err="1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                             </a:t>
            </a:r>
            <a:r>
              <a:rPr lang="en-US" sz="1200" b="1" dirty="0">
                <a:solidFill>
                  <a:schemeClr val="accent2"/>
                </a:solidFill>
                <a:latin typeface="Menlo Regular"/>
                <a:cs typeface="Menlo Regular"/>
              </a:rPr>
              <a:t>unconstrained</a:t>
            </a:r>
            <a:endParaRPr lang="en-US" sz="1200" b="1" dirty="0">
              <a:solidFill>
                <a:srgbClr val="000000"/>
              </a:solidFill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                   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@ custom version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%gcc@4.7.3</a:t>
            </a:r>
            <a:r>
              <a:rPr lang="en-US" sz="1200" b="1" dirty="0">
                <a:latin typeface="Menlo Regular"/>
                <a:cs typeface="Menlo Regular"/>
              </a:rPr>
              <a:t>   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      % custom compiler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%gcc@4.7.3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Menlo Regular"/>
                <a:cs typeface="Menlo Regular"/>
              </a:rPr>
              <a:t>+threads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+/- build option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solidFill>
                  <a:srgbClr val="660066"/>
                </a:solidFill>
                <a:latin typeface="Menlo Regular"/>
                <a:cs typeface="Menlo Regular"/>
              </a:rPr>
              <a:t>cflags</a:t>
            </a:r>
            <a:r>
              <a:rPr lang="en-US" sz="1200" b="1" dirty="0">
                <a:solidFill>
                  <a:srgbClr val="660066"/>
                </a:solidFill>
                <a:latin typeface="Menlo Regular"/>
                <a:cs typeface="Menlo Regular"/>
              </a:rPr>
              <a:t>="-O3 –g3" </a:t>
            </a:r>
            <a:r>
              <a:rPr lang="en-US" sz="1200" b="1" dirty="0">
                <a:latin typeface="Menlo Regular"/>
                <a:cs typeface="Menlo Regular"/>
              </a:rPr>
              <a:t>    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setting compiler flags</a:t>
            </a:r>
            <a:endParaRPr lang="en-US" sz="1200" dirty="0">
              <a:latin typeface="Menlo Regular"/>
              <a:cs typeface="Menlo Regular"/>
            </a:endParaRPr>
          </a:p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03495C"/>
                </a:solidFill>
                <a:latin typeface="Menlo Regular"/>
                <a:cs typeface="Menlo Regular"/>
              </a:rPr>
              <a:t>$</a:t>
            </a:r>
            <a:r>
              <a:rPr lang="en-US" sz="1200" b="1" dirty="0">
                <a:latin typeface="Menlo Regular"/>
                <a:cs typeface="Menlo Regular"/>
              </a:rPr>
              <a:t> </a:t>
            </a:r>
            <a:r>
              <a:rPr lang="en-US" sz="1200" b="1" dirty="0" err="1">
                <a:latin typeface="Menlo Regular"/>
                <a:cs typeface="Menlo Regular"/>
              </a:rPr>
              <a:t>spack</a:t>
            </a:r>
            <a:r>
              <a:rPr lang="en-US" sz="1200" b="1" dirty="0">
                <a:latin typeface="Menlo Regular"/>
                <a:cs typeface="Menlo Regular"/>
              </a:rPr>
              <a:t> install </a:t>
            </a:r>
            <a:r>
              <a:rPr lang="en-US" sz="1200" b="1" dirty="0">
                <a:solidFill>
                  <a:srgbClr val="000000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@3.3</a:t>
            </a:r>
            <a:r>
              <a:rPr lang="en-US" sz="1200" b="1" dirty="0">
                <a:latin typeface="Menlo Regular"/>
                <a:cs typeface="Menlo Regular"/>
              </a:rPr>
              <a:t> ^mpich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@3.2</a:t>
            </a:r>
            <a:r>
              <a:rPr lang="en-US" sz="1200" b="1" dirty="0">
                <a:solidFill>
                  <a:srgbClr val="660066"/>
                </a:solidFill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D31A17"/>
                </a:solidFill>
                <a:latin typeface="Menlo Regular"/>
                <a:cs typeface="Menlo Regular"/>
              </a:rPr>
              <a:t>%gcc@4.9.3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Menlo Regular"/>
                <a:cs typeface="Menlo Regular"/>
              </a:rPr>
              <a:t>   </a:t>
            </a:r>
            <a:r>
              <a:rPr lang="en-US" sz="1200" b="1" dirty="0">
                <a:solidFill>
                  <a:srgbClr val="C0504D"/>
                </a:solidFill>
                <a:latin typeface="Menlo Regular"/>
                <a:cs typeface="Menlo Regular"/>
              </a:rPr>
              <a:t>^ dependency constraints</a:t>
            </a:r>
            <a:endParaRPr lang="en-US" sz="1200" b="1" dirty="0">
              <a:latin typeface="Menlo Regular"/>
              <a:cs typeface="Menlo Regular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D2C5B-C2A2-634E-AD89-654758D4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74631"/>
            <a:ext cx="8229600" cy="1886679"/>
          </a:xfrm>
        </p:spPr>
        <p:txBody>
          <a:bodyPr>
            <a:normAutofit/>
          </a:bodyPr>
          <a:lstStyle/>
          <a:p>
            <a:pPr defTabSz="914400"/>
            <a:r>
              <a:rPr lang="en-US" dirty="0"/>
              <a:t>Each expression is a </a:t>
            </a:r>
            <a:r>
              <a:rPr lang="en-US" b="1" i="1" dirty="0"/>
              <a:t>spec </a:t>
            </a:r>
            <a:r>
              <a:rPr lang="en-US" dirty="0"/>
              <a:t>for a particular configuration</a:t>
            </a:r>
          </a:p>
          <a:p>
            <a:pPr lvl="1" defTabSz="914400"/>
            <a:r>
              <a:rPr lang="en-US" dirty="0"/>
              <a:t>Each clause adds a constraint to the spec</a:t>
            </a:r>
          </a:p>
          <a:p>
            <a:pPr lvl="1" defTabSz="914400"/>
            <a:r>
              <a:rPr lang="en-US" dirty="0"/>
              <a:t>Constraints are optional – specify only what you need.</a:t>
            </a:r>
          </a:p>
          <a:p>
            <a:pPr lvl="1" defTabSz="914400"/>
            <a:r>
              <a:rPr lang="en-US" dirty="0"/>
              <a:t>Customize install on the command line!</a:t>
            </a:r>
          </a:p>
          <a:p>
            <a:pPr defTabSz="914400"/>
            <a:r>
              <a:rPr lang="en-US" dirty="0"/>
              <a:t>Spec syntax is recursive</a:t>
            </a:r>
          </a:p>
          <a:p>
            <a:pPr lvl="1" defTabSz="914400"/>
            <a:r>
              <a:rPr lang="en-US" b="1" dirty="0"/>
              <a:t>^</a:t>
            </a:r>
            <a:r>
              <a:rPr lang="en-US" dirty="0"/>
              <a:t> (caret) adds constraints on dependencies</a:t>
            </a:r>
          </a:p>
        </p:txBody>
      </p:sp>
    </p:spTree>
    <p:extLst>
      <p:ext uri="{BB962C8B-B14F-4D97-AF65-F5344CB8AC3E}">
        <p14:creationId xmlns:p14="http://schemas.microsoft.com/office/powerpoint/2010/main" val="29729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DCBF4-A83B-9642-AA45-9D6DB227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8" y="324235"/>
            <a:ext cx="8821105" cy="423766"/>
          </a:xfrm>
        </p:spPr>
        <p:txBody>
          <a:bodyPr/>
          <a:lstStyle/>
          <a:p>
            <a:r>
              <a:rPr lang="en-US" sz="2000" dirty="0" err="1"/>
              <a:t>Spack</a:t>
            </a:r>
            <a:r>
              <a:rPr lang="en-US" sz="2000" dirty="0"/>
              <a:t> packages are </a:t>
            </a:r>
            <a:r>
              <a:rPr lang="en-US" sz="2000" i="1" dirty="0"/>
              <a:t>templates</a:t>
            </a:r>
            <a:r>
              <a:rPr lang="en-US" sz="2000" dirty="0"/>
              <a:t>: they define how to build a spec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761242C-0FFB-AC4D-8D25-99E1E99187D4}"/>
              </a:ext>
            </a:extLst>
          </p:cNvPr>
          <p:cNvSpPr txBox="1">
            <a:spLocks/>
          </p:cNvSpPr>
          <p:nvPr/>
        </p:nvSpPr>
        <p:spPr>
          <a:xfrm>
            <a:off x="20076026" y="25937666"/>
            <a:ext cx="7593952" cy="928655"/>
          </a:xfrm>
          <a:prstGeom prst="rect">
            <a:avLst/>
          </a:prstGeom>
        </p:spPr>
        <p:txBody>
          <a:bodyPr vert="horz" lIns="410675" tIns="205338" rIns="410675" bIns="205338" rtlCol="0" anchor="ctr">
            <a:normAutofit fontScale="25000" lnSpcReduction="20000"/>
          </a:bodyPr>
          <a:lstStyle>
            <a:lvl1pPr algn="ctr" defTabSz="2053377" rtl="0" eaLnBrk="1" latinLnBrk="0" hangingPunct="1">
              <a:spcBef>
                <a:spcPct val="0"/>
              </a:spcBef>
              <a:buNone/>
              <a:defRPr sz="19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AE139C0-01D7-1B44-9E07-EF6E71943DB7}"/>
              </a:ext>
            </a:extLst>
          </p:cNvPr>
          <p:cNvSpPr txBox="1">
            <a:spLocks/>
          </p:cNvSpPr>
          <p:nvPr/>
        </p:nvSpPr>
        <p:spPr>
          <a:xfrm>
            <a:off x="20228426" y="26090066"/>
            <a:ext cx="7593952" cy="928655"/>
          </a:xfrm>
          <a:prstGeom prst="rect">
            <a:avLst/>
          </a:prstGeom>
        </p:spPr>
        <p:txBody>
          <a:bodyPr vert="horz" lIns="410675" tIns="205338" rIns="410675" bIns="205338" rtlCol="0" anchor="ctr">
            <a:normAutofit fontScale="25000" lnSpcReduction="20000"/>
          </a:bodyPr>
          <a:lstStyle>
            <a:lvl1pPr algn="ctr" defTabSz="2053377" rtl="0" eaLnBrk="1" latinLnBrk="0" hangingPunct="1">
              <a:spcBef>
                <a:spcPct val="0"/>
              </a:spcBef>
              <a:buNone/>
              <a:defRPr sz="19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F0F28-EF1C-8A4F-9723-33D725E98534}"/>
              </a:ext>
            </a:extLst>
          </p:cNvPr>
          <p:cNvSpPr txBox="1"/>
          <p:nvPr/>
        </p:nvSpPr>
        <p:spPr>
          <a:xfrm>
            <a:off x="93211" y="1221499"/>
            <a:ext cx="4563849" cy="329320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200FF"/>
                </a:solidFill>
                <a:latin typeface="Monaco"/>
              </a:rPr>
              <a:t>from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onaco"/>
              </a:rPr>
              <a:t>spack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C200FF"/>
                </a:solidFill>
                <a:latin typeface="Monaco"/>
              </a:rPr>
              <a:t>import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*</a:t>
            </a: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en-US" sz="8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 err="1">
                <a:solidFill>
                  <a:srgbClr val="2D961E"/>
                </a:solidFill>
                <a:latin typeface="Monaco"/>
              </a:rPr>
              <a:t>Dyninst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"""API for dynamic binary instrumentation.""”</a:t>
            </a: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800" dirty="0">
                <a:solidFill>
                  <a:srgbClr val="C1651C"/>
                </a:solidFill>
                <a:latin typeface="Monaco"/>
              </a:rPr>
              <a:t>homepage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= 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"https://</a:t>
            </a:r>
            <a:r>
              <a:rPr lang="en-US" sz="800" dirty="0" err="1">
                <a:solidFill>
                  <a:srgbClr val="9D206F"/>
                </a:solidFill>
                <a:latin typeface="Monaco"/>
              </a:rPr>
              <a:t>paradyn.org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</a:t>
            </a:r>
          </a:p>
          <a:p>
            <a:r>
              <a:rPr lang="tr-TR" sz="800" dirty="0">
                <a:solidFill>
                  <a:srgbClr val="9D206F"/>
                </a:solidFill>
                <a:latin typeface="Monaco"/>
              </a:rPr>
              <a:t>    </a:t>
            </a:r>
            <a:r>
              <a:rPr lang="en-US" sz="800" dirty="0" err="1">
                <a:solidFill>
                  <a:srgbClr val="C1651C"/>
                </a:solidFill>
                <a:latin typeface="Monaco"/>
              </a:rPr>
              <a:t>url</a:t>
            </a:r>
            <a:r>
              <a:rPr lang="en-US" sz="800" dirty="0">
                <a:solidFill>
                  <a:srgbClr val="C1651C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=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"http://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www.paradyn.org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/release8.1.2/DyninstAPI-8.1.2.tgz"</a:t>
            </a:r>
            <a:endParaRPr lang="en-US" sz="800" dirty="0">
              <a:solidFill>
                <a:srgbClr val="000000"/>
              </a:solidFill>
              <a:latin typeface="Monaco"/>
            </a:endParaRP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fr-FR" sz="800" dirty="0">
                <a:solidFill>
                  <a:srgbClr val="000000"/>
                </a:solidFill>
                <a:latin typeface="Monaco"/>
              </a:rPr>
              <a:t>    version(</a:t>
            </a:r>
            <a:r>
              <a:rPr lang="fr-FR" sz="800" dirty="0">
                <a:solidFill>
                  <a:srgbClr val="9D206F"/>
                </a:solidFill>
                <a:latin typeface="Monaco"/>
              </a:rPr>
              <a:t>'8.2.1'</a:t>
            </a:r>
            <a:r>
              <a:rPr lang="fr-FR" sz="8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fr-FR" sz="800" dirty="0">
                <a:solidFill>
                  <a:srgbClr val="9D206F"/>
                </a:solidFill>
                <a:latin typeface="Monaco"/>
              </a:rPr>
              <a:t>'abf60b7faabe7a2e’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  <a:endParaRPr lang="fr-FR" sz="800" dirty="0">
              <a:solidFill>
                <a:srgbClr val="000000"/>
              </a:solidFill>
              <a:latin typeface="Monaco"/>
            </a:endParaRP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version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'8.1.2'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'bf03b33375afa66f’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version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'8.1.1'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'd1a04e995b7aa709’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endParaRPr lang="en-US" sz="800" dirty="0">
              <a:solidFill>
                <a:srgbClr val="000000"/>
              </a:solidFill>
              <a:latin typeface="Monaco"/>
            </a:endParaRP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en-US" sz="800" dirty="0" err="1">
                <a:solidFill>
                  <a:srgbClr val="9D206F"/>
                </a:solidFill>
                <a:latin typeface="Monaco"/>
              </a:rPr>
              <a:t>cmake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", type="build"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  <a:endParaRPr lang="en-US" sz="800" dirty="0">
              <a:solidFill>
                <a:srgbClr val="000000"/>
              </a:solidFill>
              <a:latin typeface="Monaco"/>
            </a:endParaRPr>
          </a:p>
          <a:p>
            <a:endParaRPr lang="tr-TR" sz="800" dirty="0">
              <a:solidFill>
                <a:srgbClr val="000000"/>
              </a:solidFill>
              <a:latin typeface="Monaco"/>
            </a:endParaRP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libelf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", type="link"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libdwarf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", type="link"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nl-NL" sz="8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"boost @1.42: +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multithreaded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endParaRPr lang="en-US" sz="800" dirty="0">
              <a:solidFill>
                <a:srgbClr val="C200FF"/>
              </a:solidFill>
              <a:latin typeface="Monaco"/>
            </a:endParaRPr>
          </a:p>
          <a:p>
            <a:r>
              <a:rPr lang="en-US" sz="800" dirty="0">
                <a:solidFill>
                  <a:srgbClr val="C200FF"/>
                </a:solidFill>
                <a:latin typeface="Monaco"/>
              </a:rPr>
              <a:t>    </a:t>
            </a:r>
            <a:r>
              <a:rPr lang="en-US" sz="800" dirty="0" err="1">
                <a:solidFill>
                  <a:srgbClr val="C200FF"/>
                </a:solidFill>
                <a:latin typeface="Monaco"/>
              </a:rPr>
              <a:t>def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4A00FF"/>
                </a:solidFill>
                <a:latin typeface="Monaco"/>
              </a:rPr>
              <a:t>install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800" dirty="0">
                <a:solidFill>
                  <a:srgbClr val="C200FF"/>
                </a:solidFill>
                <a:latin typeface="Monaco"/>
              </a:rPr>
              <a:t>self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, spec, prefix):</a:t>
            </a:r>
          </a:p>
          <a:p>
            <a:r>
              <a:rPr lang="en-US" sz="8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800" dirty="0">
                <a:solidFill>
                  <a:srgbClr val="C200FF"/>
                </a:solidFill>
                <a:latin typeface="Monaco"/>
              </a:rPr>
              <a:t>with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Monaco"/>
              </a:rPr>
              <a:t>working_dir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'</a:t>
            </a:r>
            <a:r>
              <a:rPr lang="en-US" sz="800" dirty="0" err="1">
                <a:solidFill>
                  <a:srgbClr val="9D206F"/>
                </a:solidFill>
                <a:latin typeface="Monaco"/>
              </a:rPr>
              <a:t>spack</a:t>
            </a:r>
            <a:r>
              <a:rPr lang="en-US" sz="800" dirty="0">
                <a:solidFill>
                  <a:srgbClr val="9D206F"/>
                </a:solidFill>
                <a:latin typeface="Monaco"/>
              </a:rPr>
              <a:t>-build'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, create=</a:t>
            </a:r>
            <a:r>
              <a:rPr lang="en-US" sz="800" dirty="0">
                <a:solidFill>
                  <a:srgbClr val="2C9290"/>
                </a:solidFill>
                <a:latin typeface="Monaco"/>
              </a:rPr>
              <a:t>True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):</a:t>
            </a:r>
          </a:p>
          <a:p>
            <a:r>
              <a:rPr lang="tr-TR" sz="8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cmake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DBoost_INCLUDE_DIR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=‘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800" dirty="0">
                <a:solidFill>
                  <a:srgbClr val="000000"/>
                </a:solidFill>
                <a:latin typeface="Monaco"/>
              </a:rPr>
              <a:t>+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spec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[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</a:t>
            </a:r>
            <a:r>
              <a:rPr lang="tr-TR" sz="800" dirty="0" err="1">
                <a:solidFill>
                  <a:srgbClr val="9D206F"/>
                </a:solidFill>
                <a:latin typeface="Monaco"/>
              </a:rPr>
              <a:t>boost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].</a:t>
            </a:r>
            <a:r>
              <a:rPr lang="tr-TR" sz="800" dirty="0" err="1">
                <a:solidFill>
                  <a:srgbClr val="000000"/>
                </a:solidFill>
                <a:latin typeface="Monaco"/>
              </a:rPr>
              <a:t>prefix.include</a:t>
            </a:r>
            <a:r>
              <a:rPr lang="tr-TR" sz="800" dirty="0">
                <a:solidFill>
                  <a:srgbClr val="000000"/>
                </a:solidFill>
                <a:latin typeface="Monaco"/>
              </a:rPr>
              <a:t>,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DBoost_LIBRARY_DIR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=‘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 + </a:t>
            </a:r>
            <a:r>
              <a:rPr lang="nl-NL" sz="800" dirty="0" err="1">
                <a:solidFill>
                  <a:srgbClr val="000000"/>
                </a:solidFill>
                <a:latin typeface="Monaco"/>
              </a:rPr>
              <a:t>spec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[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'boost'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].</a:t>
            </a:r>
            <a:r>
              <a:rPr lang="nl-NL" sz="800" dirty="0" err="1">
                <a:solidFill>
                  <a:srgbClr val="000000"/>
                </a:solidFill>
                <a:latin typeface="Monaco"/>
              </a:rPr>
              <a:t>prefix.lib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,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      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'-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DBoost_NO_SYSTEM_PATHS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=TRUE’</a:t>
            </a:r>
            <a:endParaRPr lang="nl-NL" sz="800" dirty="0">
              <a:solidFill>
                <a:srgbClr val="000000"/>
              </a:solidFill>
              <a:latin typeface="Monaco"/>
            </a:endParaRPr>
          </a:p>
          <a:p>
            <a:r>
              <a:rPr lang="sv-SE" sz="800" dirty="0">
                <a:solidFill>
                  <a:srgbClr val="000000"/>
                </a:solidFill>
                <a:latin typeface="Monaco"/>
              </a:rPr>
              <a:t>		   </a:t>
            </a:r>
            <a:r>
              <a:rPr lang="tr-TR" sz="800" dirty="0">
                <a:solidFill>
                  <a:srgbClr val="9D206F"/>
                </a:solidFill>
                <a:latin typeface="Monaco"/>
              </a:rPr>
              <a:t>'..'</a:t>
            </a:r>
            <a:r>
              <a:rPr lang="sv-SE" sz="8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make()</a:t>
            </a:r>
          </a:p>
          <a:p>
            <a:r>
              <a:rPr lang="nl-NL" sz="800" dirty="0">
                <a:solidFill>
                  <a:srgbClr val="000000"/>
                </a:solidFill>
                <a:latin typeface="Monaco"/>
              </a:rPr>
              <a:t>            make(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800" dirty="0" err="1">
                <a:solidFill>
                  <a:srgbClr val="9D206F"/>
                </a:solidFill>
                <a:latin typeface="Monaco"/>
              </a:rPr>
              <a:t>install</a:t>
            </a:r>
            <a:r>
              <a:rPr lang="nl-NL" sz="800" dirty="0">
                <a:solidFill>
                  <a:srgbClr val="9D206F"/>
                </a:solidFill>
                <a:latin typeface="Monaco"/>
              </a:rPr>
              <a:t>"</a:t>
            </a:r>
            <a:r>
              <a:rPr lang="nl-NL" sz="800" dirty="0">
                <a:solidFill>
                  <a:srgbClr val="000000"/>
                </a:solidFill>
                <a:latin typeface="Monaco"/>
              </a:rPr>
              <a:t>)</a:t>
            </a:r>
            <a:endParaRPr lang="en-US" sz="800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433C9-EF48-524C-A080-08A471B070C2}"/>
              </a:ext>
            </a:extLst>
          </p:cNvPr>
          <p:cNvSpPr txBox="1"/>
          <p:nvPr/>
        </p:nvSpPr>
        <p:spPr>
          <a:xfrm>
            <a:off x="5260703" y="1702071"/>
            <a:ext cx="1851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Metadata at the class level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8D31F12-A4E2-ED40-B6E6-8F48AD42B852}"/>
              </a:ext>
            </a:extLst>
          </p:cNvPr>
          <p:cNvSpPr/>
          <p:nvPr/>
        </p:nvSpPr>
        <p:spPr>
          <a:xfrm flipH="1">
            <a:off x="4793735" y="1578326"/>
            <a:ext cx="412185" cy="523492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ECFAE-2AC4-D143-9445-6CD37DCD8B67}"/>
              </a:ext>
            </a:extLst>
          </p:cNvPr>
          <p:cNvSpPr txBox="1"/>
          <p:nvPr/>
        </p:nvSpPr>
        <p:spPr>
          <a:xfrm>
            <a:off x="5287188" y="2277504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Versions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732543A-59FF-7B4D-A145-90958898E2BF}"/>
              </a:ext>
            </a:extLst>
          </p:cNvPr>
          <p:cNvSpPr/>
          <p:nvPr/>
        </p:nvSpPr>
        <p:spPr>
          <a:xfrm flipH="1">
            <a:off x="4800986" y="2190474"/>
            <a:ext cx="412184" cy="403021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A57E0-B78D-FC4A-BD81-57D83BBF5CCA}"/>
              </a:ext>
            </a:extLst>
          </p:cNvPr>
          <p:cNvSpPr txBox="1"/>
          <p:nvPr/>
        </p:nvSpPr>
        <p:spPr>
          <a:xfrm>
            <a:off x="5300393" y="3842270"/>
            <a:ext cx="21755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Install logic in instance methods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2F83174-D62E-7142-83D1-396B858E45EC}"/>
              </a:ext>
            </a:extLst>
          </p:cNvPr>
          <p:cNvSpPr/>
          <p:nvPr/>
        </p:nvSpPr>
        <p:spPr>
          <a:xfrm flipH="1">
            <a:off x="4794799" y="3443687"/>
            <a:ext cx="479184" cy="1036010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1D843C-2214-0045-A403-33E45E3D459F}"/>
              </a:ext>
            </a:extLst>
          </p:cNvPr>
          <p:cNvSpPr txBox="1"/>
          <p:nvPr/>
        </p:nvSpPr>
        <p:spPr>
          <a:xfrm>
            <a:off x="5288379" y="2754944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Dependencies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3D6B3C2-609E-D94F-8A34-A38A84296450}"/>
              </a:ext>
            </a:extLst>
          </p:cNvPr>
          <p:cNvSpPr/>
          <p:nvPr/>
        </p:nvSpPr>
        <p:spPr>
          <a:xfrm flipH="1">
            <a:off x="4799471" y="2713966"/>
            <a:ext cx="412184" cy="391172"/>
          </a:xfrm>
          <a:prstGeom prst="leftBrace">
            <a:avLst/>
          </a:prstGeom>
          <a:ln w="317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BCEDB-DA9A-914E-8D69-4A01766F5D5D}"/>
              </a:ext>
            </a:extLst>
          </p:cNvPr>
          <p:cNvSpPr txBox="1"/>
          <p:nvPr/>
        </p:nvSpPr>
        <p:spPr>
          <a:xfrm>
            <a:off x="5300393" y="3125912"/>
            <a:ext cx="2850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Patches, variants, resources, conflicts, etc.</a:t>
            </a:r>
            <a:br>
              <a:rPr lang="en-US" sz="1100" dirty="0"/>
            </a:br>
            <a:r>
              <a:rPr lang="en-US" sz="1100" dirty="0"/>
              <a:t> (not shown)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79F8C5-390B-684D-B615-E5060A3DC5BE}"/>
              </a:ext>
            </a:extLst>
          </p:cNvPr>
          <p:cNvCxnSpPr>
            <a:cxnSpLocks/>
          </p:cNvCxnSpPr>
          <p:nvPr/>
        </p:nvCxnSpPr>
        <p:spPr>
          <a:xfrm flipH="1">
            <a:off x="4793737" y="3258472"/>
            <a:ext cx="547266" cy="0"/>
          </a:xfrm>
          <a:prstGeom prst="straightConnector1">
            <a:avLst/>
          </a:prstGeom>
          <a:ln w="3175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13F86B4-C5EA-364E-9625-F17CAA18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1880" y="1014045"/>
            <a:ext cx="3331534" cy="655939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400" dirty="0"/>
              <a:t>Simple Python DSL</a:t>
            </a:r>
          </a:p>
          <a:p>
            <a:pPr lvl="1"/>
            <a:r>
              <a:rPr lang="en-US" sz="1200" dirty="0"/>
              <a:t>Packages are classes (ala homebrew)</a:t>
            </a:r>
          </a:p>
          <a:p>
            <a:pPr lvl="1"/>
            <a:r>
              <a:rPr lang="en-US" sz="1200" dirty="0"/>
              <a:t>Directives use the same spec syntax</a:t>
            </a:r>
          </a:p>
        </p:txBody>
      </p:sp>
    </p:spTree>
    <p:extLst>
      <p:ext uri="{BB962C8B-B14F-4D97-AF65-F5344CB8AC3E}">
        <p14:creationId xmlns:p14="http://schemas.microsoft.com/office/powerpoint/2010/main" val="148038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0745" y="1136619"/>
            <a:ext cx="4163339" cy="3550571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err="1">
                <a:latin typeface="Monaco"/>
                <a:cs typeface="Monaco"/>
              </a:rPr>
              <a:t>mpi</a:t>
            </a:r>
            <a:r>
              <a:rPr lang="en-US" dirty="0"/>
              <a:t> is a </a:t>
            </a:r>
            <a:r>
              <a:rPr lang="en-US" i="1" dirty="0"/>
              <a:t>virtual dependency</a:t>
            </a:r>
          </a:p>
          <a:p>
            <a:r>
              <a:rPr lang="en-US" dirty="0"/>
              <a:t>Install the same package built with two different MPI implementations:</a:t>
            </a:r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  <a:p>
            <a:r>
              <a:rPr lang="en-US" dirty="0"/>
              <a:t>Virtual deps are replaced with a valid implementation at resolution time.</a:t>
            </a:r>
          </a:p>
          <a:p>
            <a:pPr lvl="1"/>
            <a:r>
              <a:rPr lang="en-US" dirty="0"/>
              <a:t>If the user didn’t pick something and there are multiple options, </a:t>
            </a:r>
            <a:r>
              <a:rPr lang="en-US" dirty="0" err="1"/>
              <a:t>Spack</a:t>
            </a:r>
            <a:r>
              <a:rPr lang="en-US" dirty="0"/>
              <a:t> picks.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 on interfaces (not implementations) </a:t>
            </a:r>
            <a:br>
              <a:rPr lang="en-US" dirty="0"/>
            </a:br>
            <a:r>
              <a:rPr lang="en-US" dirty="0"/>
              <a:t>with virtual dependencies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252" y="2387003"/>
            <a:ext cx="4193511" cy="369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r>
              <a:rPr lang="en-US" sz="1200" b="1" dirty="0">
                <a:solidFill>
                  <a:srgbClr val="04617B">
                    <a:lumMod val="75000"/>
                  </a:srgbClr>
                </a:solidFill>
                <a:latin typeface="Menlo Regular"/>
                <a:cs typeface="Menlo Regular"/>
              </a:rPr>
              <a:t>$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spack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install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^</a:t>
            </a:r>
            <a:r>
              <a:rPr lang="en-US" sz="1200" b="1" dirty="0" err="1">
                <a:solidFill>
                  <a:srgbClr val="009DD9"/>
                </a:solidFill>
                <a:latin typeface="Menlo Regular"/>
                <a:cs typeface="Menlo Regular"/>
              </a:rPr>
              <a:t>mvapich</a:t>
            </a:r>
            <a:endParaRPr lang="en-US" sz="1200" b="1" dirty="0">
              <a:solidFill>
                <a:srgbClr val="009DD9"/>
              </a:solidFill>
              <a:latin typeface="Menlo Regular"/>
              <a:cs typeface="Menl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252" y="3066143"/>
            <a:ext cx="4200139" cy="369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249" tIns="91416" rIns="274249" bIns="91416" rtlCol="0">
            <a:spAutoFit/>
          </a:bodyPr>
          <a:lstStyle/>
          <a:p>
            <a:r>
              <a:rPr lang="en-US" sz="1200" b="1" dirty="0">
                <a:solidFill>
                  <a:srgbClr val="04617B">
                    <a:lumMod val="75000"/>
                  </a:srgbClr>
                </a:solidFill>
                <a:latin typeface="Menlo Regular"/>
                <a:cs typeface="Menlo Regular"/>
              </a:rPr>
              <a:t>$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spack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install </a:t>
            </a:r>
            <a:r>
              <a:rPr lang="en-US" sz="1200" b="1" dirty="0" err="1">
                <a:solidFill>
                  <a:prstClr val="black"/>
                </a:solidFill>
                <a:latin typeface="Menlo Regular"/>
                <a:cs typeface="Menlo Regular"/>
              </a:rPr>
              <a:t>mpileaks</a:t>
            </a:r>
            <a:r>
              <a:rPr lang="en-US" sz="1200" b="1" dirty="0">
                <a:solidFill>
                  <a:prstClr val="black"/>
                </a:solidFill>
                <a:latin typeface="Menlo Regular"/>
                <a:cs typeface="Menlo Regular"/>
              </a:rPr>
              <a:t> </a:t>
            </a:r>
            <a:r>
              <a:rPr lang="en-US" sz="1200" b="1" dirty="0">
                <a:solidFill>
                  <a:srgbClr val="009DD9"/>
                </a:solidFill>
                <a:latin typeface="Menlo Regular"/>
                <a:cs typeface="Menlo Regular"/>
              </a:rPr>
              <a:t>^openmpi@1.4: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905692" y="806285"/>
            <a:ext cx="5464118" cy="1759280"/>
            <a:chOff x="0" y="832973"/>
            <a:chExt cx="5371102" cy="1729332"/>
          </a:xfrm>
        </p:grpSpPr>
        <p:pic>
          <p:nvPicPr>
            <p:cNvPr id="43" name="Picture 42" descr="mpileak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32973"/>
              <a:ext cx="5371102" cy="172933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 bwMode="auto">
            <a:xfrm>
              <a:off x="2452648" y="1221538"/>
              <a:ext cx="562130" cy="386115"/>
            </a:xfrm>
            <a:prstGeom prst="rect">
              <a:avLst/>
            </a:prstGeom>
            <a:noFill/>
            <a:ln w="57150" cap="rnd" cmpd="sng" algn="ctr">
              <a:solidFill>
                <a:srgbClr val="009DD9"/>
              </a:solidFill>
              <a:prstDash val="solid"/>
              <a:headEnd/>
              <a:tailEnd/>
            </a:ln>
            <a:effectLst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 defTabSz="914171">
                <a:defRPr/>
              </a:pPr>
              <a:endParaRPr lang="en-US" sz="1600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Content Placeholder 1"/>
          <p:cNvSpPr txBox="1">
            <a:spLocks/>
          </p:cNvSpPr>
          <p:nvPr/>
        </p:nvSpPr>
        <p:spPr>
          <a:xfrm>
            <a:off x="355785" y="2403943"/>
            <a:ext cx="6402375" cy="404282"/>
          </a:xfrm>
          <a:prstGeom prst="rect">
            <a:avLst/>
          </a:prstGeom>
        </p:spPr>
        <p:txBody>
          <a:bodyPr vert="horz" lIns="54850" tIns="91416" rtlCol="0">
            <a:normAutofit/>
          </a:bodyPr>
          <a:lstStyle>
            <a:lvl1pPr marL="400050" indent="-280988" algn="l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7305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85850" indent="-40163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33" indent="0">
              <a:buNone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52820" y="1368436"/>
            <a:ext cx="6923159" cy="333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33" indent="0">
              <a:buNone/>
            </a:pP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910A5-5CF1-664C-9D5F-288C4E16D799}"/>
              </a:ext>
            </a:extLst>
          </p:cNvPr>
          <p:cNvSpPr txBox="1"/>
          <p:nvPr/>
        </p:nvSpPr>
        <p:spPr>
          <a:xfrm>
            <a:off x="4854785" y="2818432"/>
            <a:ext cx="4064323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000" dirty="0" err="1">
                <a:solidFill>
                  <a:srgbClr val="2D961E"/>
                </a:solidFill>
                <a:latin typeface="Monaco"/>
              </a:rPr>
              <a:t>Mpileaks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tr-TR" sz="1000" dirty="0" err="1">
                <a:solidFill>
                  <a:srgbClr val="000000"/>
                </a:solidFill>
                <a:latin typeface="Monaco"/>
              </a:rPr>
              <a:t>depends_on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"mpi@2:"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959AA-C0A2-FA45-8267-C8FC1D39D4C5}"/>
              </a:ext>
            </a:extLst>
          </p:cNvPr>
          <p:cNvSpPr txBox="1"/>
          <p:nvPr/>
        </p:nvSpPr>
        <p:spPr>
          <a:xfrm>
            <a:off x="4865590" y="3514937"/>
            <a:ext cx="4076825" cy="5539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000" dirty="0" err="1">
                <a:solidFill>
                  <a:srgbClr val="2D961E"/>
                </a:solidFill>
                <a:latin typeface="Monaco"/>
              </a:rPr>
              <a:t>Mvapich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provides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"mpi@1” when="@:1.8"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provides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"mpi@2” when="@1.9:"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2B90E-DBAD-4B4E-AF56-D9B0C8AEBE0F}"/>
              </a:ext>
            </a:extLst>
          </p:cNvPr>
          <p:cNvSpPr txBox="1"/>
          <p:nvPr/>
        </p:nvSpPr>
        <p:spPr>
          <a:xfrm>
            <a:off x="4878092" y="4206308"/>
            <a:ext cx="4076825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200FF"/>
                </a:solidFill>
                <a:latin typeface="Monaco"/>
              </a:rPr>
              <a:t>class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000" dirty="0" err="1">
                <a:solidFill>
                  <a:srgbClr val="2D961E"/>
                </a:solidFill>
                <a:latin typeface="Monaco"/>
              </a:rPr>
              <a:t>Openmpi</a:t>
            </a:r>
            <a:r>
              <a:rPr lang="en-US" sz="1000" dirty="0">
                <a:solidFill>
                  <a:srgbClr val="000000"/>
                </a:solidFill>
                <a:latin typeface="Monaco"/>
              </a:rPr>
              <a:t>(Package):</a:t>
            </a:r>
          </a:p>
          <a:p>
            <a:r>
              <a:rPr lang="en-US" sz="1000" dirty="0">
                <a:solidFill>
                  <a:srgbClr val="000000"/>
                </a:solidFill>
                <a:latin typeface="Monaco"/>
              </a:rPr>
              <a:t>    provides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"</a:t>
            </a:r>
            <a:r>
              <a:rPr lang="en-US" sz="1000" dirty="0" err="1">
                <a:solidFill>
                  <a:srgbClr val="9D206F"/>
                </a:solidFill>
                <a:latin typeface="Monaco"/>
              </a:rPr>
              <a:t>mpi</a:t>
            </a:r>
            <a:r>
              <a:rPr lang="en-US" sz="1000" dirty="0">
                <a:solidFill>
                  <a:srgbClr val="9D206F"/>
                </a:solidFill>
                <a:latin typeface="Monaco"/>
              </a:rPr>
              <a:t>@:2.2" when="@1.6.5:"</a:t>
            </a:r>
            <a:r>
              <a:rPr lang="tr-TR" sz="1000" dirty="0">
                <a:solidFill>
                  <a:srgbClr val="000000"/>
                </a:solidFill>
                <a:latin typeface="Monaco"/>
              </a:rPr>
              <a:t>)</a:t>
            </a:r>
            <a:endParaRPr lang="en-US" sz="1000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4C8708-1825-D348-A8ED-54DE7AF10745}"/>
              </a:ext>
            </a:extLst>
          </p:cNvPr>
          <p:cNvSpPr txBox="1">
            <a:spLocks/>
          </p:cNvSpPr>
          <p:nvPr/>
        </p:nvSpPr>
        <p:spPr>
          <a:xfrm>
            <a:off x="4791578" y="2393736"/>
            <a:ext cx="4163339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</a:pPr>
            <a:r>
              <a:rPr lang="en-US" dirty="0"/>
              <a:t>Virtual dependencies can be versioned: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EAD5128-C34E-9947-A285-BC0A57E12431}"/>
              </a:ext>
            </a:extLst>
          </p:cNvPr>
          <p:cNvSpPr txBox="1">
            <a:spLocks/>
          </p:cNvSpPr>
          <p:nvPr/>
        </p:nvSpPr>
        <p:spPr>
          <a:xfrm>
            <a:off x="7978574" y="2911904"/>
            <a:ext cx="963841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defTabSz="914400">
              <a:buNone/>
            </a:pPr>
            <a:r>
              <a:rPr lang="en-US" sz="1400" b="1" dirty="0"/>
              <a:t>dependent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D1A000B-AA8C-AD4E-AD4F-42E1147DEF8A}"/>
              </a:ext>
            </a:extLst>
          </p:cNvPr>
          <p:cNvSpPr txBox="1">
            <a:spLocks/>
          </p:cNvSpPr>
          <p:nvPr/>
        </p:nvSpPr>
        <p:spPr>
          <a:xfrm>
            <a:off x="7879758" y="3590910"/>
            <a:ext cx="963841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 defTabSz="914400">
              <a:buNone/>
            </a:pPr>
            <a:r>
              <a:rPr lang="en-US" sz="1400" b="1" dirty="0"/>
              <a:t>provider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1030FE2-12FB-E24C-A90B-D36551B8D724}"/>
              </a:ext>
            </a:extLst>
          </p:cNvPr>
          <p:cNvSpPr txBox="1">
            <a:spLocks/>
          </p:cNvSpPr>
          <p:nvPr/>
        </p:nvSpPr>
        <p:spPr>
          <a:xfrm>
            <a:off x="7901357" y="4297172"/>
            <a:ext cx="963841" cy="3092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 defTabSz="914400">
              <a:buNone/>
            </a:pPr>
            <a:r>
              <a:rPr lang="en-US" sz="1400" b="1" dirty="0"/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371821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57200" y="164631"/>
            <a:ext cx="8229600" cy="756578"/>
          </a:xfrm>
          <a:prstGeom prst="rect">
            <a:avLst/>
          </a:prstGeom>
          <a:noFill/>
          <a:ln>
            <a:noFill/>
          </a:ln>
        </p:spPr>
        <p:txBody>
          <a:bodyPr lIns="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366092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Spack</a:t>
            </a:r>
            <a:r>
              <a:rPr lang="en-US" sz="2400" b="1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builds packages with compiler wrappers</a:t>
            </a:r>
          </a:p>
        </p:txBody>
      </p:sp>
      <p:sp>
        <p:nvSpPr>
          <p:cNvPr id="486" name="Shape 486"/>
          <p:cNvSpPr/>
          <p:nvPr/>
        </p:nvSpPr>
        <p:spPr>
          <a:xfrm>
            <a:off x="65564" y="1039091"/>
            <a:ext cx="4351958" cy="1105028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Spack</a:t>
            </a:r>
            <a:b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</a:p>
        </p:txBody>
      </p:sp>
      <p:sp>
        <p:nvSpPr>
          <p:cNvPr id="487" name="Shape 487"/>
          <p:cNvSpPr/>
          <p:nvPr/>
        </p:nvSpPr>
        <p:spPr>
          <a:xfrm>
            <a:off x="741506" y="2615281"/>
            <a:ext cx="4092505" cy="1413480"/>
          </a:xfrm>
          <a:prstGeom prst="rect">
            <a:avLst/>
          </a:prstGeom>
          <a:gradFill>
            <a:gsLst>
              <a:gs pos="0">
                <a:srgbClr val="972A26"/>
              </a:gs>
              <a:gs pos="55000">
                <a:srgbClr val="B3312F"/>
              </a:gs>
              <a:gs pos="100000">
                <a:srgbClr val="D33B36"/>
              </a:gs>
            </a:gsLst>
            <a:lin ang="16200000" scaled="0"/>
          </a:gradFill>
          <a:ln w="9525" cap="rnd" cmpd="sng">
            <a:solidFill>
              <a:srgbClr val="BD4B48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 up environment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CC 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icc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  SPACK_CC 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icc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CXX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icpc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 SPACK_CXX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icpc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F77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SPACK_F77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FC 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/intel/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   SPACK_FC  = /opt/ic-15.1/bin/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ifort</a:t>
            </a:r>
            <a:endParaRPr lang="en-US"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Monaco" charset="0"/>
              <a:ea typeface="Monaco" charset="0"/>
              <a:cs typeface="Monaco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PKG_CONFIG_PATH   = ...      PATH = 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spack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/</a:t>
            </a:r>
            <a:r>
              <a:rPr lang="en-US" sz="800" dirty="0" err="1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env</a:t>
            </a: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:$PATH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CMAKE_PREFIX_PATH = 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00" dirty="0">
                <a:solidFill>
                  <a:schemeClr val="lt1"/>
                </a:solidFill>
                <a:latin typeface="Monaco" charset="0"/>
                <a:ea typeface="Monaco" charset="0"/>
                <a:cs typeface="Monaco" charset="0"/>
                <a:sym typeface="Arial"/>
              </a:rPr>
              <a:t>LIBRARY_PATH      = ...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712550" y="1108112"/>
            <a:ext cx="1172998" cy="275323"/>
          </a:xfrm>
          <a:prstGeom prst="rect">
            <a:avLst/>
          </a:prstGeom>
          <a:gradFill>
            <a:gsLst>
              <a:gs pos="0">
                <a:srgbClr val="295994"/>
              </a:gs>
              <a:gs pos="55000">
                <a:srgbClr val="306AB0"/>
              </a:gs>
              <a:gs pos="100000">
                <a:srgbClr val="397CCF"/>
              </a:gs>
            </a:gsLst>
            <a:lin ang="16200000" scaled="0"/>
          </a:gradFill>
          <a:ln w="9525" cap="rnd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do_install()</a:t>
            </a:r>
          </a:p>
        </p:txBody>
      </p:sp>
      <p:grpSp>
        <p:nvGrpSpPr>
          <p:cNvPr id="489" name="Shape 489"/>
          <p:cNvGrpSpPr/>
          <p:nvPr/>
        </p:nvGrpSpPr>
        <p:grpSpPr>
          <a:xfrm>
            <a:off x="291796" y="1383436"/>
            <a:ext cx="1172998" cy="630981"/>
            <a:chOff x="291796" y="1390264"/>
            <a:chExt cx="1172998" cy="630981"/>
          </a:xfrm>
        </p:grpSpPr>
        <p:cxnSp>
          <p:nvCxnSpPr>
            <p:cNvPr id="490" name="Shape 490"/>
            <p:cNvCxnSpPr>
              <a:stCxn id="488" idx="2"/>
              <a:endCxn id="491" idx="0"/>
            </p:cNvCxnSpPr>
            <p:nvPr/>
          </p:nvCxnSpPr>
          <p:spPr>
            <a:xfrm rot="5400000">
              <a:off x="910699" y="1357714"/>
              <a:ext cx="355800" cy="420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491" name="Shape 491"/>
            <p:cNvSpPr/>
            <p:nvPr/>
          </p:nvSpPr>
          <p:spPr>
            <a:xfrm>
              <a:off x="291796" y="1745921"/>
              <a:ext cx="1172998" cy="275323"/>
            </a:xfrm>
            <a:prstGeom prst="rect">
              <a:avLst/>
            </a:prstGeom>
            <a:gradFill>
              <a:gsLst>
                <a:gs pos="0">
                  <a:srgbClr val="295994"/>
                </a:gs>
                <a:gs pos="55000">
                  <a:srgbClr val="306AB0"/>
                </a:gs>
                <a:gs pos="100000">
                  <a:srgbClr val="397CCF"/>
                </a:gs>
              </a:gsLst>
              <a:lin ang="16200000" scaled="0"/>
            </a:gradFill>
            <a:ln w="9525" cap="rnd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Install dep1</a:t>
              </a:r>
            </a:p>
          </p:txBody>
        </p:sp>
      </p:grpSp>
      <p:grpSp>
        <p:nvGrpSpPr>
          <p:cNvPr id="492" name="Shape 492"/>
          <p:cNvGrpSpPr/>
          <p:nvPr/>
        </p:nvGrpSpPr>
        <p:grpSpPr>
          <a:xfrm>
            <a:off x="1299049" y="1383436"/>
            <a:ext cx="1483130" cy="630981"/>
            <a:chOff x="1981820" y="1390264"/>
            <a:chExt cx="1483130" cy="630981"/>
          </a:xfrm>
        </p:grpSpPr>
        <p:sp>
          <p:nvSpPr>
            <p:cNvPr id="493" name="Shape 493"/>
            <p:cNvSpPr/>
            <p:nvPr/>
          </p:nvSpPr>
          <p:spPr>
            <a:xfrm>
              <a:off x="2291952" y="1745921"/>
              <a:ext cx="1172998" cy="275323"/>
            </a:xfrm>
            <a:prstGeom prst="rect">
              <a:avLst/>
            </a:prstGeom>
            <a:gradFill>
              <a:gsLst>
                <a:gs pos="0">
                  <a:srgbClr val="295994"/>
                </a:gs>
                <a:gs pos="55000">
                  <a:srgbClr val="306AB0"/>
                </a:gs>
                <a:gs pos="100000">
                  <a:srgbClr val="397CCF"/>
                </a:gs>
              </a:gsLst>
              <a:lin ang="16200000" scaled="0"/>
            </a:gradFill>
            <a:ln w="9525" cap="rnd" cmpd="sng">
              <a:solidFill>
                <a:srgbClr val="4A7DB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Install dep2</a:t>
              </a:r>
            </a:p>
          </p:txBody>
        </p:sp>
        <p:cxnSp>
          <p:nvCxnSpPr>
            <p:cNvPr id="494" name="Shape 494"/>
            <p:cNvCxnSpPr>
              <a:stCxn id="488" idx="2"/>
              <a:endCxn id="493" idx="0"/>
            </p:cNvCxnSpPr>
            <p:nvPr/>
          </p:nvCxnSpPr>
          <p:spPr>
            <a:xfrm rot="-5400000" flipH="1">
              <a:off x="2252270" y="1119814"/>
              <a:ext cx="355800" cy="896700"/>
            </a:xfrm>
            <a:prstGeom prst="bentConnector3">
              <a:avLst>
                <a:gd name="adj1" fmla="val 51920"/>
              </a:avLst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495" name="Shape 495"/>
          <p:cNvGrpSpPr/>
          <p:nvPr/>
        </p:nvGrpSpPr>
        <p:grpSpPr>
          <a:xfrm>
            <a:off x="1299049" y="1383436"/>
            <a:ext cx="2954610" cy="630981"/>
            <a:chOff x="2036441" y="1390264"/>
            <a:chExt cx="2954610" cy="630981"/>
          </a:xfrm>
        </p:grpSpPr>
        <p:grpSp>
          <p:nvGrpSpPr>
            <p:cNvPr id="496" name="Shape 496"/>
            <p:cNvGrpSpPr/>
            <p:nvPr/>
          </p:nvGrpSpPr>
          <p:grpSpPr>
            <a:xfrm>
              <a:off x="2036441" y="1390264"/>
              <a:ext cx="2954610" cy="630981"/>
              <a:chOff x="2036441" y="1390264"/>
              <a:chExt cx="2954610" cy="630981"/>
            </a:xfrm>
          </p:grpSpPr>
          <p:sp>
            <p:nvSpPr>
              <p:cNvPr id="497" name="Shape 497"/>
              <p:cNvSpPr/>
              <p:nvPr/>
            </p:nvSpPr>
            <p:spPr>
              <a:xfrm>
                <a:off x="3818053" y="1745921"/>
                <a:ext cx="1172998" cy="275323"/>
              </a:xfrm>
              <a:prstGeom prst="rect">
                <a:avLst/>
              </a:prstGeom>
              <a:gradFill>
                <a:gsLst>
                  <a:gs pos="0">
                    <a:srgbClr val="295994"/>
                  </a:gs>
                  <a:gs pos="55000">
                    <a:srgbClr val="306AB0"/>
                  </a:gs>
                  <a:gs pos="100000">
                    <a:srgbClr val="397CCF"/>
                  </a:gs>
                </a:gsLst>
                <a:lin ang="16200000" scaled="0"/>
              </a:gradFill>
              <a:ln w="9525" cap="rnd" cmpd="sng">
                <a:solidFill>
                  <a:srgbClr val="4A7DB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000" dist="254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105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Install package</a:t>
                </a:r>
              </a:p>
            </p:txBody>
          </p:sp>
          <p:cxnSp>
            <p:nvCxnSpPr>
              <p:cNvPr id="498" name="Shape 498"/>
              <p:cNvCxnSpPr>
                <a:stCxn id="488" idx="2"/>
                <a:endCxn id="497" idx="0"/>
              </p:cNvCxnSpPr>
              <p:nvPr/>
            </p:nvCxnSpPr>
            <p:spPr>
              <a:xfrm rot="-5400000" flipH="1">
                <a:off x="3042641" y="384064"/>
                <a:ext cx="355800" cy="236819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366092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sp>
          <p:nvSpPr>
            <p:cNvPr id="499" name="Shape 499"/>
            <p:cNvSpPr txBox="1"/>
            <p:nvPr/>
          </p:nvSpPr>
          <p:spPr>
            <a:xfrm>
              <a:off x="3463039" y="1678180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</a:p>
          </p:txBody>
        </p:sp>
      </p:grpSp>
      <p:grpSp>
        <p:nvGrpSpPr>
          <p:cNvPr id="500" name="Shape 500"/>
          <p:cNvGrpSpPr/>
          <p:nvPr/>
        </p:nvGrpSpPr>
        <p:grpSpPr>
          <a:xfrm>
            <a:off x="65561" y="2014417"/>
            <a:ext cx="5034730" cy="2608416"/>
            <a:chOff x="65561" y="2014417"/>
            <a:chExt cx="5034730" cy="2608416"/>
          </a:xfrm>
        </p:grpSpPr>
        <p:sp>
          <p:nvSpPr>
            <p:cNvPr id="501" name="Shape 501"/>
            <p:cNvSpPr/>
            <p:nvPr/>
          </p:nvSpPr>
          <p:spPr>
            <a:xfrm>
              <a:off x="65561" y="2546997"/>
              <a:ext cx="5034730" cy="2075837"/>
            </a:xfrm>
            <a:prstGeom prst="rect">
              <a:avLst/>
            </a:prstGeom>
            <a:noFill/>
            <a:ln w="12700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Build </a:t>
              </a:r>
              <a:b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Process</a:t>
              </a:r>
            </a:p>
          </p:txBody>
        </p:sp>
        <p:sp>
          <p:nvSpPr>
            <p:cNvPr id="502" name="Shape 502"/>
            <p:cNvSpPr txBox="1"/>
            <p:nvPr/>
          </p:nvSpPr>
          <p:spPr>
            <a:xfrm>
              <a:off x="2594526" y="2301175"/>
              <a:ext cx="492442" cy="261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05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Fork</a:t>
              </a:r>
            </a:p>
          </p:txBody>
        </p:sp>
        <p:cxnSp>
          <p:nvCxnSpPr>
            <p:cNvPr id="503" name="Shape 503"/>
            <p:cNvCxnSpPr>
              <a:stCxn id="493" idx="2"/>
              <a:endCxn id="501" idx="0"/>
            </p:cNvCxnSpPr>
            <p:nvPr/>
          </p:nvCxnSpPr>
          <p:spPr>
            <a:xfrm rot="-5400000" flipH="1">
              <a:off x="2123080" y="2087017"/>
              <a:ext cx="532500" cy="3873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04" name="Shape 504"/>
          <p:cNvGrpSpPr/>
          <p:nvPr/>
        </p:nvGrpSpPr>
        <p:grpSpPr>
          <a:xfrm>
            <a:off x="741506" y="4028762"/>
            <a:ext cx="4092505" cy="464331"/>
            <a:chOff x="741506" y="4028762"/>
            <a:chExt cx="4092505" cy="464331"/>
          </a:xfrm>
        </p:grpSpPr>
        <p:sp>
          <p:nvSpPr>
            <p:cNvPr id="505" name="Shape 505"/>
            <p:cNvSpPr/>
            <p:nvPr/>
          </p:nvSpPr>
          <p:spPr>
            <a:xfrm>
              <a:off x="741506" y="4240442"/>
              <a:ext cx="4092505" cy="252650"/>
            </a:xfrm>
            <a:prstGeom prst="rect">
              <a:avLst/>
            </a:prstGeom>
            <a:gradFill>
              <a:gsLst>
                <a:gs pos="0">
                  <a:srgbClr val="972A26"/>
                </a:gs>
                <a:gs pos="55000">
                  <a:srgbClr val="B3312F"/>
                </a:gs>
                <a:gs pos="100000">
                  <a:srgbClr val="D33B36"/>
                </a:gs>
              </a:gsLst>
              <a:lin ang="16200000" scaled="0"/>
            </a:gradFill>
            <a:ln w="9525" cap="rnd" cmpd="sng">
              <a:solidFill>
                <a:srgbClr val="BD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dirty="0">
                  <a:solidFill>
                    <a:schemeClr val="lt1"/>
                  </a:solidFill>
                  <a:latin typeface="Monaco" charset="0"/>
                  <a:ea typeface="Monaco" charset="0"/>
                  <a:cs typeface="Monaco" charset="0"/>
                  <a:sym typeface="Arial"/>
                </a:rPr>
                <a:t>install()</a:t>
              </a:r>
            </a:p>
          </p:txBody>
        </p:sp>
        <p:cxnSp>
          <p:nvCxnSpPr>
            <p:cNvPr id="506" name="Shape 506"/>
            <p:cNvCxnSpPr>
              <a:stCxn id="487" idx="2"/>
              <a:endCxn id="505" idx="0"/>
            </p:cNvCxnSpPr>
            <p:nvPr/>
          </p:nvCxnSpPr>
          <p:spPr>
            <a:xfrm>
              <a:off x="2787759" y="4028762"/>
              <a:ext cx="0" cy="2118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07" name="Shape 507"/>
          <p:cNvGrpSpPr/>
          <p:nvPr/>
        </p:nvGrpSpPr>
        <p:grpSpPr>
          <a:xfrm>
            <a:off x="4834012" y="4213128"/>
            <a:ext cx="1447472" cy="320936"/>
            <a:chOff x="4834012" y="4213128"/>
            <a:chExt cx="1447472" cy="320936"/>
          </a:xfrm>
        </p:grpSpPr>
        <p:cxnSp>
          <p:nvCxnSpPr>
            <p:cNvPr id="508" name="Shape 508"/>
            <p:cNvCxnSpPr>
              <a:stCxn id="505" idx="3"/>
              <a:endCxn id="509" idx="1"/>
            </p:cNvCxnSpPr>
            <p:nvPr/>
          </p:nvCxnSpPr>
          <p:spPr>
            <a:xfrm>
              <a:off x="4834012" y="4366767"/>
              <a:ext cx="532500" cy="69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509" name="Shape 509"/>
            <p:cNvSpPr/>
            <p:nvPr/>
          </p:nvSpPr>
          <p:spPr>
            <a:xfrm>
              <a:off x="5366573" y="4213128"/>
              <a:ext cx="914911" cy="320936"/>
            </a:xfrm>
            <a:prstGeom prst="rect">
              <a:avLst/>
            </a:prstGeom>
            <a:noFill/>
            <a:ln w="12700" cap="flat" cmpd="sng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configure</a:t>
              </a:r>
            </a:p>
          </p:txBody>
        </p:sp>
      </p:grpSp>
      <p:grpSp>
        <p:nvGrpSpPr>
          <p:cNvPr id="510" name="Shape 510"/>
          <p:cNvGrpSpPr/>
          <p:nvPr/>
        </p:nvGrpSpPr>
        <p:grpSpPr>
          <a:xfrm>
            <a:off x="6281485" y="4213126"/>
            <a:ext cx="914911" cy="320936"/>
            <a:chOff x="6281485" y="4213126"/>
            <a:chExt cx="914911" cy="320936"/>
          </a:xfrm>
        </p:grpSpPr>
        <p:sp>
          <p:nvSpPr>
            <p:cNvPr id="511" name="Shape 511"/>
            <p:cNvSpPr/>
            <p:nvPr/>
          </p:nvSpPr>
          <p:spPr>
            <a:xfrm>
              <a:off x="6575075" y="4213126"/>
              <a:ext cx="621320" cy="320936"/>
            </a:xfrm>
            <a:prstGeom prst="rect">
              <a:avLst/>
            </a:prstGeom>
            <a:noFill/>
            <a:ln w="12700" cap="flat" cmpd="sng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make</a:t>
              </a:r>
            </a:p>
          </p:txBody>
        </p:sp>
        <p:cxnSp>
          <p:nvCxnSpPr>
            <p:cNvPr id="512" name="Shape 512"/>
            <p:cNvCxnSpPr>
              <a:stCxn id="509" idx="3"/>
              <a:endCxn id="511" idx="1"/>
            </p:cNvCxnSpPr>
            <p:nvPr/>
          </p:nvCxnSpPr>
          <p:spPr>
            <a:xfrm>
              <a:off x="6281485" y="4373596"/>
              <a:ext cx="293699" cy="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13" name="Shape 513"/>
          <p:cNvGrpSpPr/>
          <p:nvPr/>
        </p:nvGrpSpPr>
        <p:grpSpPr>
          <a:xfrm>
            <a:off x="7196396" y="4206298"/>
            <a:ext cx="1345059" cy="320936"/>
            <a:chOff x="7196396" y="4206298"/>
            <a:chExt cx="1345059" cy="320936"/>
          </a:xfrm>
        </p:grpSpPr>
        <p:sp>
          <p:nvSpPr>
            <p:cNvPr id="514" name="Shape 514"/>
            <p:cNvSpPr/>
            <p:nvPr/>
          </p:nvSpPr>
          <p:spPr>
            <a:xfrm>
              <a:off x="7496817" y="4206298"/>
              <a:ext cx="1044638" cy="320936"/>
            </a:xfrm>
            <a:prstGeom prst="rect">
              <a:avLst/>
            </a:prstGeom>
            <a:noFill/>
            <a:ln w="12700" cap="flat" cmpd="sng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45000" dist="25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make install</a:t>
              </a:r>
            </a:p>
          </p:txBody>
        </p:sp>
        <p:cxnSp>
          <p:nvCxnSpPr>
            <p:cNvPr id="515" name="Shape 515"/>
            <p:cNvCxnSpPr>
              <a:stCxn id="511" idx="3"/>
              <a:endCxn id="514" idx="1"/>
            </p:cNvCxnSpPr>
            <p:nvPr/>
          </p:nvCxnSpPr>
          <p:spPr>
            <a:xfrm rot="10800000" flipH="1">
              <a:off x="7196396" y="4366695"/>
              <a:ext cx="300300" cy="69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grpSp>
        <p:nvGrpSpPr>
          <p:cNvPr id="516" name="Shape 516"/>
          <p:cNvGrpSpPr/>
          <p:nvPr/>
        </p:nvGrpSpPr>
        <p:grpSpPr>
          <a:xfrm>
            <a:off x="5520780" y="2789090"/>
            <a:ext cx="3037160" cy="1424037"/>
            <a:chOff x="5513952" y="2717708"/>
            <a:chExt cx="3037160" cy="1235956"/>
          </a:xfrm>
        </p:grpSpPr>
        <p:grpSp>
          <p:nvGrpSpPr>
            <p:cNvPr id="517" name="Shape 517"/>
            <p:cNvGrpSpPr/>
            <p:nvPr/>
          </p:nvGrpSpPr>
          <p:grpSpPr>
            <a:xfrm>
              <a:off x="5513952" y="2717708"/>
              <a:ext cx="3037160" cy="969634"/>
              <a:chOff x="5309121" y="2676738"/>
              <a:chExt cx="3037160" cy="969634"/>
            </a:xfrm>
          </p:grpSpPr>
          <p:sp>
            <p:nvSpPr>
              <p:cNvPr id="518" name="Shape 518"/>
              <p:cNvSpPr/>
              <p:nvPr/>
            </p:nvSpPr>
            <p:spPr>
              <a:xfrm>
                <a:off x="5623307" y="3093925"/>
                <a:ext cx="2399242" cy="436362"/>
              </a:xfrm>
              <a:prstGeom prst="rect">
                <a:avLst/>
              </a:prstGeom>
              <a:gradFill>
                <a:gsLst>
                  <a:gs pos="0">
                    <a:srgbClr val="5A3E7B"/>
                  </a:gs>
                  <a:gs pos="55000">
                    <a:srgbClr val="6B4A91"/>
                  </a:gs>
                  <a:gs pos="100000">
                    <a:srgbClr val="7C57AB"/>
                  </a:gs>
                </a:gsLst>
                <a:lin ang="16200000" scaled="0"/>
              </a:gradFill>
              <a:ln w="9525" cap="rnd" cmpd="sng">
                <a:solidFill>
                  <a:srgbClr val="7C5F9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000" dist="254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-I /dep1-prefix/include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-L /dep1-prefix/lib</a:t>
                </a: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-</a:t>
                </a:r>
                <a:r>
                  <a:rPr lang="en-US" sz="800" dirty="0" err="1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Wl</a:t>
                </a: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,-</a:t>
                </a:r>
                <a:r>
                  <a:rPr lang="en-US" sz="800" dirty="0" err="1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rpath</a:t>
                </a:r>
                <a:r>
                  <a:rPr lang="en-US" sz="800" dirty="0">
                    <a:solidFill>
                      <a:schemeClr val="lt1"/>
                    </a:solidFill>
                    <a:latin typeface="Monaco" charset="0"/>
                    <a:ea typeface="Monaco" charset="0"/>
                    <a:cs typeface="Monaco" charset="0"/>
                    <a:sym typeface="Arial"/>
                  </a:rPr>
                  <a:t>=/dep1-prefix/lib</a:t>
                </a:r>
              </a:p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800" dirty="0">
                  <a:solidFill>
                    <a:schemeClr val="lt1"/>
                  </a:solidFill>
                  <a:latin typeface="Monaco" charset="0"/>
                  <a:ea typeface="Monaco" charset="0"/>
                  <a:cs typeface="Monaco" charset="0"/>
                  <a:sym typeface="Arial"/>
                </a:endParaRP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5309121" y="2676738"/>
                <a:ext cx="3037160" cy="969634"/>
              </a:xfrm>
              <a:prstGeom prst="rect">
                <a:avLst/>
              </a:prstGeom>
              <a:noFill/>
              <a:ln w="12700" cap="flat" cmpd="sng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45000" dist="25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Compiler wrappers </a:t>
                </a:r>
                <a:b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</a:t>
                </a:r>
                <a:r>
                  <a:rPr lang="en-US" sz="1100" dirty="0" err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spack</a:t>
                </a:r>
                <a:r>
                  <a:rPr lang="en-US" sz="11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</a:t>
                </a:r>
                <a:r>
                  <a:rPr lang="en-US" sz="900" b="1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cc, </a:t>
                </a:r>
                <a:r>
                  <a:rPr lang="en-US" sz="900" b="1" dirty="0" err="1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spack-c</a:t>
                </a:r>
                <a:r>
                  <a:rPr lang="en-US" sz="900" b="1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++, spack-f77, spack-f90</a:t>
                </a:r>
                <a:r>
                  <a:rPr lang="en-US" sz="1100" b="1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)</a:t>
                </a:r>
              </a:p>
            </p:txBody>
          </p:sp>
        </p:grpSp>
        <p:cxnSp>
          <p:nvCxnSpPr>
            <p:cNvPr id="520" name="Shape 520"/>
            <p:cNvCxnSpPr>
              <a:stCxn id="509" idx="0"/>
            </p:cNvCxnSpPr>
            <p:nvPr/>
          </p:nvCxnSpPr>
          <p:spPr>
            <a:xfrm rot="10800000">
              <a:off x="5803401" y="3687264"/>
              <a:ext cx="13800" cy="2664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521" name="Shape 521"/>
            <p:cNvCxnSpPr>
              <a:stCxn id="511" idx="0"/>
            </p:cNvCxnSpPr>
            <p:nvPr/>
          </p:nvCxnSpPr>
          <p:spPr>
            <a:xfrm rot="10800000">
              <a:off x="6863908" y="3682463"/>
              <a:ext cx="15000" cy="271200"/>
            </a:xfrm>
            <a:prstGeom prst="straightConnector1">
              <a:avLst/>
            </a:prstGeom>
            <a:noFill/>
            <a:ln w="28575" cap="flat" cmpd="sng">
              <a:solidFill>
                <a:srgbClr val="366092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sp>
        <p:nvSpPr>
          <p:cNvPr id="523" name="Shape 523"/>
          <p:cNvSpPr/>
          <p:nvPr/>
        </p:nvSpPr>
        <p:spPr>
          <a:xfrm>
            <a:off x="5830857" y="2224519"/>
            <a:ext cx="559872" cy="304910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icc</a:t>
            </a:r>
          </a:p>
        </p:txBody>
      </p:sp>
      <p:sp>
        <p:nvSpPr>
          <p:cNvPr id="524" name="Shape 524"/>
          <p:cNvSpPr/>
          <p:nvPr/>
        </p:nvSpPr>
        <p:spPr>
          <a:xfrm>
            <a:off x="6602387" y="2224519"/>
            <a:ext cx="559872" cy="304910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icpc</a:t>
            </a:r>
          </a:p>
        </p:txBody>
      </p:sp>
      <p:sp>
        <p:nvSpPr>
          <p:cNvPr id="525" name="Shape 525"/>
          <p:cNvSpPr/>
          <p:nvPr/>
        </p:nvSpPr>
        <p:spPr>
          <a:xfrm>
            <a:off x="7449022" y="2224519"/>
            <a:ext cx="559872" cy="304910"/>
          </a:xfrm>
          <a:prstGeom prst="rect">
            <a:avLst/>
          </a:prstGeom>
          <a:noFill/>
          <a:ln w="12700" cap="flat" cmpd="sng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>
            <a:outerShdw blurRad="45000" dist="25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ifort</a:t>
            </a:r>
          </a:p>
        </p:txBody>
      </p:sp>
      <p:cxnSp>
        <p:nvCxnSpPr>
          <p:cNvPr id="526" name="Shape 526"/>
          <p:cNvCxnSpPr>
            <a:cxnSpLocks/>
          </p:cNvCxnSpPr>
          <p:nvPr/>
        </p:nvCxnSpPr>
        <p:spPr>
          <a:xfrm flipV="1">
            <a:off x="6117693" y="2546917"/>
            <a:ext cx="0" cy="265898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27" name="Shape 527"/>
          <p:cNvCxnSpPr>
            <a:cxnSpLocks/>
          </p:cNvCxnSpPr>
          <p:nvPr/>
        </p:nvCxnSpPr>
        <p:spPr>
          <a:xfrm flipH="1" flipV="1">
            <a:off x="6885736" y="2546917"/>
            <a:ext cx="12434" cy="261490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28" name="Shape 528"/>
          <p:cNvCxnSpPr>
            <a:cxnSpLocks/>
          </p:cNvCxnSpPr>
          <p:nvPr/>
        </p:nvCxnSpPr>
        <p:spPr>
          <a:xfrm flipH="1" flipV="1">
            <a:off x="7740167" y="2546917"/>
            <a:ext cx="1" cy="257069"/>
          </a:xfrm>
          <a:prstGeom prst="straightConnector1">
            <a:avLst/>
          </a:prstGeom>
          <a:noFill/>
          <a:ln w="28575" cap="flat" cmpd="sng">
            <a:solidFill>
              <a:srgbClr val="36609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4540421" y="1031875"/>
            <a:ext cx="4519938" cy="10398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homebrew “shims”</a:t>
            </a:r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Forked build process isolates environment for each build</a:t>
            </a:r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compiler wrappers to add include, lib, and RPATH flags</a:t>
            </a:r>
            <a:endParaRPr lang="en-US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90000"/>
              <a:buFont typeface="Noto Sans Symbols"/>
              <a:buChar char="▪"/>
            </a:pP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RPATHs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1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nsure that the correct dependencies are found automatically at runtime.</a:t>
            </a:r>
          </a:p>
        </p:txBody>
      </p:sp>
    </p:spTree>
    <p:extLst>
      <p:ext uri="{BB962C8B-B14F-4D97-AF65-F5344CB8AC3E}">
        <p14:creationId xmlns:p14="http://schemas.microsoft.com/office/powerpoint/2010/main" val="55008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0777" y="1078816"/>
            <a:ext cx="5051258" cy="3592454"/>
          </a:xfrm>
        </p:spPr>
        <p:txBody>
          <a:bodyPr>
            <a:normAutofit/>
          </a:bodyPr>
          <a:lstStyle/>
          <a:p>
            <a:r>
              <a:rPr lang="en-US" dirty="0"/>
              <a:t>Each unique dependency graph is a unique </a:t>
            </a:r>
            <a:r>
              <a:rPr lang="en-US" b="1" i="1" dirty="0"/>
              <a:t>configuration</a:t>
            </a:r>
            <a:r>
              <a:rPr lang="en-US" dirty="0"/>
              <a:t>.</a:t>
            </a:r>
          </a:p>
          <a:p>
            <a:r>
              <a:rPr lang="en-US" dirty="0"/>
              <a:t>Each configuration installed in a unique directory.</a:t>
            </a:r>
          </a:p>
          <a:p>
            <a:pPr lvl="1"/>
            <a:r>
              <a:rPr lang="en-US" dirty="0"/>
              <a:t>Configurations of the same package can coexist.</a:t>
            </a:r>
          </a:p>
          <a:p>
            <a:r>
              <a:rPr lang="en-US" b="1" dirty="0">
                <a:solidFill>
                  <a:srgbClr val="C0504D"/>
                </a:solidFill>
              </a:rPr>
              <a:t>Hash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dirty="0"/>
              <a:t>of directed acyclic graph (DAG) metadata is appended to each prefix</a:t>
            </a:r>
          </a:p>
          <a:p>
            <a:pPr lvl="1"/>
            <a:r>
              <a:rPr lang="en-US" dirty="0"/>
              <a:t>Note: we hash the metadata, not the artifact.</a:t>
            </a:r>
          </a:p>
          <a:p>
            <a:r>
              <a:rPr lang="en-US" dirty="0"/>
              <a:t>Installed packages automatically find dependencies</a:t>
            </a:r>
          </a:p>
          <a:p>
            <a:pPr lvl="1"/>
            <a:r>
              <a:rPr lang="en-US" dirty="0" err="1"/>
              <a:t>Spack</a:t>
            </a:r>
            <a:r>
              <a:rPr lang="en-US" dirty="0"/>
              <a:t> embeds RPATHs in binaries.</a:t>
            </a:r>
          </a:p>
          <a:p>
            <a:pPr lvl="1"/>
            <a:r>
              <a:rPr lang="en-US" dirty="0"/>
              <a:t>No need to set LD_LIBRARY_PATH</a:t>
            </a:r>
          </a:p>
          <a:p>
            <a:pPr lvl="1"/>
            <a:r>
              <a:rPr lang="en-US" dirty="0"/>
              <a:t>Things work </a:t>
            </a:r>
            <a:r>
              <a:rPr lang="en-US" i="1" dirty="0"/>
              <a:t>the way you built 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handle combinatorial software complexity.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6265" y="1053645"/>
            <a:ext cx="8229600" cy="18794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5750" indent="-22860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charset="2"/>
              <a:buChar char="§"/>
              <a:tabLst/>
              <a:defRPr kumimoji="0" sz="18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8650" indent="-2857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Calibri" panose="020F0502020204030204" pitchFamily="34" charset="0"/>
              <a:buChar char="—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01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defRPr kumimoji="0"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Char char="–"/>
              <a:defRPr kumimoji="0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57300" indent="-171450" algn="l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/>
              <a:buChar char="•"/>
              <a:tabLst>
                <a:tab pos="1200150" algn="l"/>
              </a:tabLst>
              <a:defRPr kumimoji="0" lang="en-US"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895" y="2674032"/>
            <a:ext cx="3661976" cy="180049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274320" tIns="91440" rIns="274320" bIns="91440" rtlCol="0">
            <a:spAutoFit/>
          </a:bodyPr>
          <a:lstStyle/>
          <a:p>
            <a:r>
              <a:rPr lang="en-US" sz="1050" b="1" dirty="0" err="1">
                <a:latin typeface="Menlo Regular"/>
                <a:cs typeface="Menlo Regular"/>
              </a:rPr>
              <a:t>spack</a:t>
            </a:r>
            <a:r>
              <a:rPr lang="en-US" sz="1050" b="1" dirty="0">
                <a:latin typeface="Menlo Regular"/>
                <a:cs typeface="Menlo Regular"/>
              </a:rPr>
              <a:t>/opt/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linux-x86_64/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gcc-4.7.2/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mpileaks-1.1-</a:t>
            </a:r>
            <a:r>
              <a:rPr lang="en-US" sz="1050" b="1" dirty="0">
                <a:solidFill>
                  <a:schemeClr val="accent2"/>
                </a:solidFill>
                <a:latin typeface="Menlo Regular"/>
                <a:cs typeface="Menlo Regular"/>
              </a:rPr>
              <a:t>0f54bf34cadk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intel-14.1/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hdf5-1.8.15-</a:t>
            </a:r>
            <a:r>
              <a:rPr lang="en-US" sz="1050" b="1" dirty="0">
                <a:solidFill>
                  <a:schemeClr val="accent2"/>
                </a:solidFill>
                <a:latin typeface="Menlo Regular"/>
                <a:cs typeface="Menlo Regular"/>
              </a:rPr>
              <a:t>lkf14aq3nqiz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</a:t>
            </a:r>
            <a:r>
              <a:rPr lang="en-US" sz="1050" b="1" dirty="0" err="1">
                <a:latin typeface="Menlo Regular"/>
                <a:cs typeface="Menlo Regular"/>
              </a:rPr>
              <a:t>bgq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xl-12.1/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        hdf5-1-8.16-</a:t>
            </a:r>
            <a:r>
              <a:rPr lang="en-US" sz="1050" b="1" dirty="0">
                <a:solidFill>
                  <a:srgbClr val="C0504D"/>
                </a:solidFill>
                <a:latin typeface="Menlo Regular"/>
                <a:cs typeface="Menlo Regular"/>
              </a:rPr>
              <a:t>fqb3a15abrwx</a:t>
            </a:r>
            <a:r>
              <a:rPr lang="en-US" sz="1050" b="1" dirty="0">
                <a:latin typeface="Menlo Regular"/>
                <a:cs typeface="Menlo Regular"/>
              </a:rPr>
              <a:t>/</a:t>
            </a:r>
          </a:p>
          <a:p>
            <a:r>
              <a:rPr lang="en-US" sz="1050" b="1" dirty="0">
                <a:latin typeface="Menlo Regular"/>
                <a:cs typeface="Menlo Regular"/>
              </a:rPr>
              <a:t>    ...</a:t>
            </a:r>
          </a:p>
        </p:txBody>
      </p:sp>
      <p:pic>
        <p:nvPicPr>
          <p:cNvPr id="12" name="Picture 11" descr="mpilea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775" y="1117071"/>
            <a:ext cx="4348743" cy="14001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60" y="2325956"/>
            <a:ext cx="1769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Installation Layout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608" y="1055862"/>
            <a:ext cx="167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Dependency DAG</a:t>
            </a:r>
          </a:p>
        </p:txBody>
      </p:sp>
      <p:sp>
        <p:nvSpPr>
          <p:cNvPr id="6" name="Striped Right Arrow 5"/>
          <p:cNvSpPr/>
          <p:nvPr/>
        </p:nvSpPr>
        <p:spPr bwMode="auto">
          <a:xfrm rot="5400000">
            <a:off x="2451879" y="2498127"/>
            <a:ext cx="933405" cy="374907"/>
          </a:xfrm>
          <a:prstGeom prst="stripedRightArrow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Calibri"/>
                <a:cs typeface="Calibri"/>
              </a:rPr>
              <a:t>Hash</a:t>
            </a:r>
          </a:p>
        </p:txBody>
      </p:sp>
    </p:spTree>
    <p:extLst>
      <p:ext uri="{BB962C8B-B14F-4D97-AF65-F5344CB8AC3E}">
        <p14:creationId xmlns:p14="http://schemas.microsoft.com/office/powerpoint/2010/main" val="30486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LNL-PPT-UNC-Template-2015-V07.06-2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LLNL-PPT-UNC-Template-2015-V07</Template>
  <TotalTime>1417</TotalTime>
  <Words>2867</Words>
  <Application>Microsoft Macintosh PowerPoint</Application>
  <PresentationFormat>On-screen Show (16:9)</PresentationFormat>
  <Paragraphs>511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Candara</vt:lpstr>
      <vt:lpstr>Lucida Grande</vt:lpstr>
      <vt:lpstr>Lucida Handwriting</vt:lpstr>
      <vt:lpstr>Menlo Bold</vt:lpstr>
      <vt:lpstr>Menlo Regular</vt:lpstr>
      <vt:lpstr>Monaco</vt:lpstr>
      <vt:lpstr>Noto Sans Symbols</vt:lpstr>
      <vt:lpstr>Wingdings</vt:lpstr>
      <vt:lpstr>Wingdings 2</vt:lpstr>
      <vt:lpstr>LLNL-PPT-UNC-Template-2015-V07.06-2-16x9</vt:lpstr>
      <vt:lpstr>How compilers affect dependency resolution in Spack</vt:lpstr>
      <vt:lpstr>LLNL is a multidisciplinary national security laboratory</vt:lpstr>
      <vt:lpstr>High-Performance Computing (HPC) is in the Lab’s DNA</vt:lpstr>
      <vt:lpstr>Spack is a general purpose, from-source package manager</vt:lpstr>
      <vt:lpstr>Spec CLI syntax makes it easy to install different ways</vt:lpstr>
      <vt:lpstr>Spack packages are templates: they define how to build a spec</vt:lpstr>
      <vt:lpstr>Depend on interfaces (not implementations)  with virtual dependencies</vt:lpstr>
      <vt:lpstr>Spack builds packages with compiler wrappers</vt:lpstr>
      <vt:lpstr>Hashes handle combinatorial software complexity.</vt:lpstr>
      <vt:lpstr>Spack’s dependency model centers around “concretization”</vt:lpstr>
      <vt:lpstr>Why one configuration of a package per DAG?</vt:lpstr>
      <vt:lpstr>Why aren’t compilers proper dependencies?</vt:lpstr>
      <vt:lpstr>Why do HPC people care about compilers so much?</vt:lpstr>
      <vt:lpstr>Fancy vendor compilers</vt:lpstr>
      <vt:lpstr>How do we handle this?</vt:lpstr>
      <vt:lpstr>Cross-compilation</vt:lpstr>
      <vt:lpstr>Why not build natively on the compute nodes?</vt:lpstr>
      <vt:lpstr>How do build dependencies work with cross-compiles?</vt:lpstr>
      <vt:lpstr>Cross compiling and dependencies</vt:lpstr>
      <vt:lpstr>Cross compiling and DAG splitting</vt:lpstr>
      <vt:lpstr>Interesting cross-architecture constraints</vt:lpstr>
      <vt:lpstr>Last issue: Compiler dependencies</vt:lpstr>
      <vt:lpstr>Compiler dependencies</vt:lpstr>
      <vt:lpstr>So what is a compiler anyway?</vt:lpstr>
      <vt:lpstr>New compiler dependency model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Gamblin, Todd</dc:creator>
  <cp:lastModifiedBy>Gamblin, Todd</cp:lastModifiedBy>
  <cp:revision>177</cp:revision>
  <cp:lastPrinted>2015-04-28T22:04:16Z</cp:lastPrinted>
  <dcterms:created xsi:type="dcterms:W3CDTF">2018-02-01T20:17:48Z</dcterms:created>
  <dcterms:modified xsi:type="dcterms:W3CDTF">2018-02-06T17:44:02Z</dcterms:modified>
</cp:coreProperties>
</file>