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5" r:id="rId1"/>
  </p:sldMasterIdLst>
  <p:sldIdLst>
    <p:sldId id="256" r:id="rId2"/>
    <p:sldId id="277" r:id="rId3"/>
    <p:sldId id="276" r:id="rId4"/>
    <p:sldId id="258" r:id="rId5"/>
    <p:sldId id="259" r:id="rId6"/>
    <p:sldId id="260" r:id="rId7"/>
    <p:sldId id="262" r:id="rId8"/>
    <p:sldId id="271" r:id="rId9"/>
    <p:sldId id="264" r:id="rId10"/>
    <p:sldId id="266" r:id="rId11"/>
    <p:sldId id="265" r:id="rId12"/>
    <p:sldId id="267" r:id="rId13"/>
    <p:sldId id="280" r:id="rId14"/>
    <p:sldId id="281" r:id="rId15"/>
    <p:sldId id="282" r:id="rId16"/>
    <p:sldId id="284" r:id="rId17"/>
    <p:sldId id="283" r:id="rId18"/>
    <p:sldId id="263" r:id="rId19"/>
    <p:sldId id="270" r:id="rId20"/>
    <p:sldId id="274" r:id="rId21"/>
    <p:sldId id="275" r:id="rId22"/>
    <p:sldId id="285" r:id="rId23"/>
    <p:sldId id="273" r:id="rId24"/>
  </p:sldIdLst>
  <p:sldSz cx="9144000" cy="6858000" type="screen4x3"/>
  <p:notesSz cx="7559675" cy="10691813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7"/>
    <a:srgbClr val="1CB3E7"/>
    <a:srgbClr val="8DD9F3"/>
    <a:srgbClr val="58C7ED"/>
    <a:srgbClr val="1CADE4"/>
    <a:srgbClr val="2F5897"/>
    <a:srgbClr val="FFD160"/>
    <a:srgbClr val="F37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7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5FE7-499D-44AB-9E61-F247D7185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146C5-1B40-4BFB-A0B7-D51147332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79BC9-9324-4450-BF3C-54A3772D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C4833-576D-4853-AEDC-0040A5BE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A102-762B-4009-B6B7-899746B7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68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4EAC-25DC-4793-B770-E25F5685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CAF56-09AE-4953-9FDD-60608679C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C8DC5-2F2C-40BB-9244-FA9A07B7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3EE7-9941-47FC-925F-9DC7696E6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8BEC2-5BB5-4863-909E-5A9D3133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228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64374-D2A4-4990-A673-BEE0AF4B7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76FB1-1F9B-41C8-AC92-8B49E20EC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468B5-5413-45AB-B878-37540D5D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2E915-9592-4DF9-83BF-F7E63659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34C22-AF42-450A-9C99-61B06755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601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1599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nl-NL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B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40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08F7-0118-4116-9002-87E38FA1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29111-5E56-4B2D-A851-0D88FDA8A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896C0-CAE0-497E-95F5-BE0274C9E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D0471-2D4E-47B1-882C-5DD58238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47D65-B8C4-429D-A245-D68DF0E1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6989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635E-E064-47A0-BA3A-686A016B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8FB33-B2BF-48FE-8945-2172B87CB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2C221-D591-4BED-B4D3-3C99860A2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18A03-F186-40E7-9CD8-FFE9FD45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5B4F5-847E-4C2B-A236-2424D753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920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49B6B-D00B-4563-B0C7-9C49C29D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FF83-DC4B-4751-80D6-4C3A4EA64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CB534-D910-4091-B5F8-DB3F40667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EEA16-591D-42B4-B3DF-A4454089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35148-DD5F-4B6A-856D-25F4C5FB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D507A-7E10-4345-838E-70DE410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1583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D2B1-8081-4189-9261-8A5C556E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018C-730B-4B3A-B4BC-EADA85F71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68F55-A701-4008-8CEB-759CD8E79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1B2658-BA1C-4215-881D-F052A892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DF2291-B5AB-4075-BE26-AB93AA821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FD77F-D7AB-4305-AE5A-D39101C8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E4F16-2217-4154-A5D7-78792529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22426-0777-4AD4-BBB0-39089CC6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412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AAA78-957A-4AA3-B2A4-DF6F688D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1D204D-332E-41A8-B6B7-7F974597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0115-2321-4A71-9EF4-C60D815A489D}" type="datetimeFigureOut">
              <a:rPr lang="en-BE" smtClean="0"/>
              <a:t>02/02/2019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16298-4B22-4B83-9668-14903D97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61C72-4EDD-480E-9FCB-49BD49C6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32C7-75A5-4ACB-BECE-1DCDDFF808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6932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9755B-90E1-4A95-BDDB-D69978D5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10AEF-DC30-499A-A956-D2AFDC1D6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BB711-AFD5-40F0-BC3A-E2843794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567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CCDB-B93D-43D1-8DA9-C26DBDC3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C1427-9E90-4500-A5E7-213894978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B59BC-8DAE-452F-A86E-8E6F8F1F9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DB77-2A83-4F81-8870-F934D4A3A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47A3E-7771-4792-9E4D-11362A6D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FD2EF-BCFB-4E96-9665-DCB1E2166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801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11B53-986E-4E6C-9FC6-00B875B7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86A91-DDE8-49C7-9451-C2D59ECE3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1B95-D375-46F1-BEAA-814D16E42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7C997-E29E-4809-94C7-98733052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8D8E3-D5C8-43A5-9226-3D88BB6D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724E-7D9C-471F-8B2A-8638A3B6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7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52B11-A110-4E4B-9B13-B5387095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84B27-7C96-4244-8986-E308049B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CEB9-936F-443B-A95F-6C8554D43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7E2C2B44-25AB-4AC9-A233-960ED426F320}" type="datetime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02-02-19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375CE-150C-46C7-AA3E-307F378A9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BBDB-0E72-4624-ABA3-DA2DE6491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4E768E7A-72DF-4D66-965E-CB77C108B9B6}" type="slidenum">
              <a:rPr lang="fr-BE" sz="1200" b="0" strike="noStrike" spc="-1" smtClean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fr-BE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873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1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87960" y="1484640"/>
            <a:ext cx="7772040" cy="25995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r>
              <a:rPr lang="en-US" sz="4800" b="1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Emitter</a:t>
            </a:r>
            <a:r>
              <a:rPr lang="en-US" sz="48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Scalable, fast and secure pub/sub platform in Go</a:t>
            </a:r>
            <a:endParaRPr lang="nl-NL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1371600" y="4581128"/>
            <a:ext cx="6400440" cy="15907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spcBef>
                <a:spcPts val="479"/>
              </a:spcBef>
            </a:pPr>
            <a:r>
              <a:rPr lang="fr-BE" sz="2400" b="1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emitter.io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fr-BE" sz="2400" spc="-1" dirty="0">
              <a:solidFill>
                <a:srgbClr val="8B8B8B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fr-BE" sz="2000" spc="-1" dirty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b</a:t>
            </a:r>
            <a:r>
              <a:rPr lang="fr-BE" sz="2000" b="0" strike="noStrike" spc="-1" dirty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y Tom Marechal</a:t>
            </a:r>
            <a:r>
              <a:rPr lang="fr-BE" sz="2000" spc="-1" dirty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and Florimond Husquinet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0"/>
            <a:ext cx="914400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48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Smart cities</a:t>
            </a:r>
            <a:endParaRPr lang="nl-NL" sz="4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683568" y="2420888"/>
            <a:ext cx="4852000" cy="3096344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12379"/>
              </p:ext>
            </p:extLst>
          </p:nvPr>
        </p:nvGraphicFramePr>
        <p:xfrm>
          <a:off x="6012160" y="2449202"/>
          <a:ext cx="267428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Publisher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fillingrate/bin1/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fillingrate/bin2/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fillingrate/bin3/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fillingrate/bin4/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16789"/>
              </p:ext>
            </p:extLst>
          </p:nvPr>
        </p:nvGraphicFramePr>
        <p:xfrm>
          <a:off x="6011214" y="4653136"/>
          <a:ext cx="270261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Subscriber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fillingrate/#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FD42392-2436-4E78-9D36-AF9DBAEB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OT monitoring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0899"/>
            <a:ext cx="4804334" cy="3126544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051720" y="1988840"/>
            <a:ext cx="144016" cy="309989"/>
          </a:xfrm>
          <a:prstGeom prst="wedgeRectCallout">
            <a:avLst>
              <a:gd name="adj1" fmla="val -387201"/>
              <a:gd name="adj2" fmla="val 1263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Publish channel: furnace1/silo/temperature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039344" y="4653136"/>
            <a:ext cx="2548880" cy="440291"/>
          </a:xfrm>
          <a:prstGeom prst="wedgeRectCallout">
            <a:avLst>
              <a:gd name="adj1" fmla="val -58059"/>
              <a:gd name="adj2" fmla="val -395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Publish channel: furnace1/chamber/temperature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63288"/>
            <a:ext cx="3154968" cy="1603232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6310176" y="3605476"/>
            <a:ext cx="2376264" cy="557879"/>
          </a:xfrm>
          <a:prstGeom prst="wedgeRectCallout">
            <a:avLst>
              <a:gd name="adj1" fmla="val -49355"/>
              <a:gd name="adj2" fmla="val -115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Subscribe channel example: furnace1/+/temperature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26223"/>
              </p:ext>
            </p:extLst>
          </p:nvPr>
        </p:nvGraphicFramePr>
        <p:xfrm>
          <a:off x="6147003" y="3513575"/>
          <a:ext cx="270261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Subscriber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furnace1/+/temperature/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245747"/>
              </p:ext>
            </p:extLst>
          </p:nvPr>
        </p:nvGraphicFramePr>
        <p:xfrm>
          <a:off x="4031613" y="4635558"/>
          <a:ext cx="338503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Publisher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furnace1/chamber/temperature/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925534"/>
              </p:ext>
            </p:extLst>
          </p:nvPr>
        </p:nvGraphicFramePr>
        <p:xfrm>
          <a:off x="2040902" y="1967060"/>
          <a:ext cx="287093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Publisher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furnace1/silo/temperature/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D6EECB4-213B-43F1-AFE6-A8F30A08B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Online Games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4500"/>
            <a:ext cx="3880100" cy="437879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30976"/>
              </p:ext>
            </p:extLst>
          </p:nvPr>
        </p:nvGraphicFramePr>
        <p:xfrm>
          <a:off x="5580112" y="2132856"/>
          <a:ext cx="310632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6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Publisher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bomberman/[ID]/player1/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bomberman/[ID]/player2/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bomberman/[ID]/player3/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bomberman/[ID]/player4/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09266"/>
              </p:ext>
            </p:extLst>
          </p:nvPr>
        </p:nvGraphicFramePr>
        <p:xfrm>
          <a:off x="5580112" y="4077072"/>
          <a:ext cx="310632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6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Subscriber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bomberman/[ID]/#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503CEB0-B1A7-421E-8860-D934C9A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C012B32-10BF-4564-A719-FCD501621041}"/>
              </a:ext>
            </a:extLst>
          </p:cNvPr>
          <p:cNvSpPr txBox="1"/>
          <p:nvPr/>
        </p:nvSpPr>
        <p:spPr>
          <a:xfrm>
            <a:off x="457200" y="-26377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API: subscribe 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12340F-A9A5-4EBD-A36C-0AE8918411A3}"/>
              </a:ext>
            </a:extLst>
          </p:cNvPr>
          <p:cNvSpPr/>
          <p:nvPr/>
        </p:nvSpPr>
        <p:spPr>
          <a:xfrm>
            <a:off x="761861" y="2492896"/>
            <a:ext cx="7924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// once we're connected, subscribe to the 'chat' channel</a:t>
            </a:r>
          </a:p>
          <a:p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emitter</a:t>
            </a:r>
            <a:r>
              <a:rPr lang="en-US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on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'connect'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function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emitter</a:t>
            </a:r>
            <a:r>
              <a:rPr lang="en-US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subscribe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key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"h-uvYdPeY8zdIhr-YaHgaFfFpP84OtRp"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channel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"chat/#"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last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})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})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D7D9-08B7-40AD-AD9A-71ADAFB0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C012B32-10BF-4564-A719-FCD501621041}"/>
              </a:ext>
            </a:extLst>
          </p:cNvPr>
          <p:cNvSpPr txBox="1"/>
          <p:nvPr/>
        </p:nvSpPr>
        <p:spPr>
          <a:xfrm>
            <a:off x="457200" y="-26377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API: publish 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D7D9-08B7-40AD-AD9A-71ADAFB0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D3D745-D4E0-4E56-9210-A97F9A8196B9}"/>
              </a:ext>
            </a:extLst>
          </p:cNvPr>
          <p:cNvSpPr/>
          <p:nvPr/>
        </p:nvSpPr>
        <p:spPr>
          <a:xfrm>
            <a:off x="1475656" y="2708920"/>
            <a:ext cx="6318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emitter</a:t>
            </a:r>
            <a:r>
              <a:rPr lang="en-US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publish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key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"h-uvYdPeY8zdIhr-YaHgaFfFpP84OtRp"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channel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"chat/</a:t>
            </a:r>
            <a:r>
              <a:rPr lang="en-US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florimond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ttl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1200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message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"hello, emitter!"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6893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C012B32-10BF-4564-A719-FCD501621041}"/>
              </a:ext>
            </a:extLst>
          </p:cNvPr>
          <p:cNvSpPr txBox="1"/>
          <p:nvPr/>
        </p:nvSpPr>
        <p:spPr>
          <a:xfrm>
            <a:off x="457200" y="-26377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API: presence 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D7D9-08B7-40AD-AD9A-71ADAFB0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pic>
        <p:nvPicPr>
          <p:cNvPr id="1026" name="Picture 2" descr="screen">
            <a:extLst>
              <a:ext uri="{FF2B5EF4-FFF2-40B4-BE49-F238E27FC236}">
                <a16:creationId xmlns:a16="http://schemas.microsoft.com/office/drawing/2014/main" id="{FE4739FC-092F-45E6-9961-E11CE9B298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2" y="1844824"/>
            <a:ext cx="627697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7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C012B32-10BF-4564-A719-FCD501621041}"/>
              </a:ext>
            </a:extLst>
          </p:cNvPr>
          <p:cNvSpPr txBox="1"/>
          <p:nvPr/>
        </p:nvSpPr>
        <p:spPr>
          <a:xfrm>
            <a:off x="457200" y="-26377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API: presence 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D7D9-08B7-40AD-AD9A-71ADAFB0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4E510-7B4C-4275-9279-1DC7BE76D3E9}"/>
              </a:ext>
            </a:extLst>
          </p:cNvPr>
          <p:cNvSpPr/>
          <p:nvPr/>
        </p:nvSpPr>
        <p:spPr>
          <a:xfrm>
            <a:off x="1475656" y="2780928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emitter</a:t>
            </a:r>
            <a:r>
              <a:rPr lang="en-US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presence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key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"h-uvYdPeY8zdIhr-YaHgaFfFpP84OtRp"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channel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"chat/sports"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status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true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changes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</a:p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});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8418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FC012B32-10BF-4564-A719-FCD501621041}"/>
              </a:ext>
            </a:extLst>
          </p:cNvPr>
          <p:cNvSpPr txBox="1"/>
          <p:nvPr/>
        </p:nvSpPr>
        <p:spPr>
          <a:xfrm>
            <a:off x="457200" y="-52754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API: presence 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D7D9-08B7-40AD-AD9A-71ADAFB0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48EF45-5562-4129-B63D-0362CCE0DB55}"/>
              </a:ext>
            </a:extLst>
          </p:cNvPr>
          <p:cNvSpPr/>
          <p:nvPr/>
        </p:nvSpPr>
        <p:spPr>
          <a:xfrm>
            <a:off x="421695" y="202578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event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"status"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channel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"chat/sports"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time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1471771395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who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id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"Ekm4hAAAAABesHHK"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username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"user1"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},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id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"A4EcAAAAABesHHE"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username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"user2"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}]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6D836-CFE3-4435-AE89-4C51C11CCB4D}"/>
              </a:ext>
            </a:extLst>
          </p:cNvPr>
          <p:cNvSpPr/>
          <p:nvPr/>
        </p:nvSpPr>
        <p:spPr>
          <a:xfrm>
            <a:off x="4572000" y="202589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event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“unsubscribe"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channel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"chat/sports"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time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1471771395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who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[{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id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"Ekm4hAAAAABesHHK"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username</a:t>
            </a:r>
            <a:r>
              <a:rPr lang="en-US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"user1"</a:t>
            </a:r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}]</a:t>
            </a:r>
            <a:endParaRPr lang="en-BE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BE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15050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457200" y="0"/>
            <a:ext cx="8229240" cy="1291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Emitter API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2483640" y="3874680"/>
            <a:ext cx="1151640" cy="35028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BE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</a:rPr>
              <a:t>Channel X</a:t>
            </a:r>
            <a:endParaRPr lang="fr-B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5652000" y="3879000"/>
            <a:ext cx="1151640" cy="35028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BE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</a:rPr>
              <a:t>Channel X</a:t>
            </a:r>
            <a:endParaRPr lang="fr-B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4"/>
          <p:cNvSpPr/>
          <p:nvPr/>
        </p:nvSpPr>
        <p:spPr>
          <a:xfrm>
            <a:off x="179640" y="3139560"/>
            <a:ext cx="1810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Publisher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9" name="CustomShape 5"/>
          <p:cNvSpPr/>
          <p:nvPr/>
        </p:nvSpPr>
        <p:spPr>
          <a:xfrm>
            <a:off x="6372360" y="1413720"/>
            <a:ext cx="2098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Subscriber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0" name="CustomShape 6"/>
          <p:cNvSpPr/>
          <p:nvPr/>
        </p:nvSpPr>
        <p:spPr>
          <a:xfrm>
            <a:off x="4033522" y="1933989"/>
            <a:ext cx="994947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Brokers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21" name="Picture 73"/>
          <p:cNvPicPr/>
          <p:nvPr/>
        </p:nvPicPr>
        <p:blipFill>
          <a:blip r:embed="rId2"/>
          <a:srcRect r="61234" b="13215"/>
          <a:stretch/>
        </p:blipFill>
        <p:spPr>
          <a:xfrm>
            <a:off x="560880" y="4996800"/>
            <a:ext cx="3557160" cy="1312200"/>
          </a:xfrm>
          <a:prstGeom prst="rect">
            <a:avLst/>
          </a:prstGeom>
          <a:ln w="9360">
            <a:noFill/>
          </a:ln>
        </p:spPr>
      </p:pic>
      <p:pic>
        <p:nvPicPr>
          <p:cNvPr id="122" name="Picture 74"/>
          <p:cNvPicPr/>
          <p:nvPr/>
        </p:nvPicPr>
        <p:blipFill>
          <a:blip r:embed="rId3"/>
          <a:srcRect r="70533"/>
          <a:stretch/>
        </p:blipFill>
        <p:spPr>
          <a:xfrm>
            <a:off x="5940000" y="4960800"/>
            <a:ext cx="2736720" cy="1079640"/>
          </a:xfrm>
          <a:prstGeom prst="rect">
            <a:avLst/>
          </a:prstGeom>
          <a:ln w="9360">
            <a:noFill/>
          </a:ln>
        </p:spPr>
      </p:pic>
      <p:sp>
        <p:nvSpPr>
          <p:cNvPr id="123" name="CustomShape 7"/>
          <p:cNvSpPr/>
          <p:nvPr/>
        </p:nvSpPr>
        <p:spPr>
          <a:xfrm>
            <a:off x="468720" y="1116415"/>
            <a:ext cx="1810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Publisher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4" name="CustomShape 8"/>
          <p:cNvSpPr/>
          <p:nvPr/>
        </p:nvSpPr>
        <p:spPr>
          <a:xfrm>
            <a:off x="6942240" y="3248280"/>
            <a:ext cx="2098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BE" sz="1800" b="0" strike="noStrike" spc="-1" dirty="0">
                <a:solidFill>
                  <a:srgbClr val="A6A6A6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Subscriber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5" name="CustomShape 9"/>
          <p:cNvSpPr/>
          <p:nvPr/>
        </p:nvSpPr>
        <p:spPr>
          <a:xfrm rot="1471219">
            <a:off x="2279821" y="2422370"/>
            <a:ext cx="1212726" cy="35028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BE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</a:rPr>
              <a:t>Channel X</a:t>
            </a:r>
            <a:endParaRPr lang="fr-BE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10"/>
          <p:cNvSpPr/>
          <p:nvPr/>
        </p:nvSpPr>
        <p:spPr>
          <a:xfrm rot="19489800">
            <a:off x="5364000" y="2778840"/>
            <a:ext cx="1151640" cy="35028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BE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</a:rPr>
              <a:t>Channel X</a:t>
            </a:r>
            <a:endParaRPr lang="fr-BE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Picture 126"/>
          <p:cNvPicPr/>
          <p:nvPr/>
        </p:nvPicPr>
        <p:blipFill>
          <a:blip r:embed="rId4"/>
          <a:stretch/>
        </p:blipFill>
        <p:spPr>
          <a:xfrm>
            <a:off x="736560" y="3556080"/>
            <a:ext cx="774720" cy="1104840"/>
          </a:xfrm>
          <a:prstGeom prst="rect">
            <a:avLst/>
          </a:prstGeom>
          <a:ln>
            <a:noFill/>
          </a:ln>
        </p:spPr>
      </p:pic>
      <p:pic>
        <p:nvPicPr>
          <p:cNvPr id="128" name="Picture 127"/>
          <p:cNvPicPr/>
          <p:nvPr/>
        </p:nvPicPr>
        <p:blipFill>
          <a:blip r:embed="rId5"/>
          <a:stretch/>
        </p:blipFill>
        <p:spPr>
          <a:xfrm>
            <a:off x="6972480" y="1841400"/>
            <a:ext cx="635040" cy="1168560"/>
          </a:xfrm>
          <a:prstGeom prst="rect">
            <a:avLst/>
          </a:prstGeom>
          <a:ln>
            <a:noFill/>
          </a:ln>
        </p:spPr>
      </p:pic>
      <p:pic>
        <p:nvPicPr>
          <p:cNvPr id="130" name="Picture 129"/>
          <p:cNvPicPr/>
          <p:nvPr/>
        </p:nvPicPr>
        <p:blipFill>
          <a:blip r:embed="rId4"/>
          <a:stretch/>
        </p:blipFill>
        <p:spPr>
          <a:xfrm>
            <a:off x="1082699" y="1511100"/>
            <a:ext cx="774720" cy="1104840"/>
          </a:xfrm>
          <a:prstGeom prst="rect">
            <a:avLst/>
          </a:prstGeom>
          <a:ln>
            <a:noFill/>
          </a:ln>
        </p:spPr>
      </p:pic>
      <p:pic>
        <p:nvPicPr>
          <p:cNvPr id="131" name="Picture 130"/>
          <p:cNvPicPr/>
          <p:nvPr/>
        </p:nvPicPr>
        <p:blipFill>
          <a:blip r:embed="rId5"/>
          <a:stretch/>
        </p:blipFill>
        <p:spPr>
          <a:xfrm>
            <a:off x="7531200" y="3670200"/>
            <a:ext cx="635040" cy="1168560"/>
          </a:xfrm>
          <a:prstGeom prst="rect">
            <a:avLst/>
          </a:prstGeom>
          <a:ln>
            <a:noFill/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F58B5AA-9329-4E60-B729-9EA0C40F4342}"/>
              </a:ext>
            </a:extLst>
          </p:cNvPr>
          <p:cNvSpPr/>
          <p:nvPr/>
        </p:nvSpPr>
        <p:spPr>
          <a:xfrm>
            <a:off x="3663848" y="2226473"/>
            <a:ext cx="1728810" cy="26592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DBA50E-F5D3-476E-B013-715B2B0992F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219165" y="3657861"/>
            <a:ext cx="691920" cy="659808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B3EB76-5329-4A16-979F-3A4A33D4504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219165" y="2713050"/>
            <a:ext cx="691920" cy="659808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47890F-4AB2-49CB-B858-056190537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5400" b="0" strike="noStrike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mitter</a:t>
            </a:r>
          </a:p>
        </p:txBody>
      </p:sp>
      <p:sp>
        <p:nvSpPr>
          <p:cNvPr id="153" name="CustomShape 2"/>
          <p:cNvSpPr/>
          <p:nvPr/>
        </p:nvSpPr>
        <p:spPr>
          <a:xfrm>
            <a:off x="940680" y="1628640"/>
            <a:ext cx="543152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Open Source</a:t>
            </a:r>
            <a:endParaRPr lang="fr-BE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github.com/</a:t>
            </a:r>
            <a:r>
              <a:rPr lang="fr-BE" sz="24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emitter-io</a:t>
            </a: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AGPL 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licence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Free as in free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beer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Set up in minutes (docker container)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Host on your own servers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fr-BE" sz="2400" b="1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Emitter</a:t>
            </a: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Cloud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Don’t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worry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about servers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Don’t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worry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about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scaling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00000"/>
              </a:lnSpc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Pay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per usage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54" name="Picture 5"/>
          <p:cNvPicPr/>
          <p:nvPr/>
        </p:nvPicPr>
        <p:blipFill>
          <a:blip r:embed="rId2"/>
          <a:stretch/>
        </p:blipFill>
        <p:spPr>
          <a:xfrm>
            <a:off x="6660232" y="4581128"/>
            <a:ext cx="1411920" cy="1166400"/>
          </a:xfrm>
          <a:prstGeom prst="rect">
            <a:avLst/>
          </a:prstGeom>
          <a:ln>
            <a:noFill/>
          </a:ln>
        </p:spPr>
      </p:pic>
      <p:pic>
        <p:nvPicPr>
          <p:cNvPr id="155" name="Picture 4"/>
          <p:cNvPicPr/>
          <p:nvPr/>
        </p:nvPicPr>
        <p:blipFill>
          <a:blip r:embed="rId3"/>
          <a:stretch/>
        </p:blipFill>
        <p:spPr>
          <a:xfrm>
            <a:off x="6372200" y="1988840"/>
            <a:ext cx="2268360" cy="177336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82AC0-5663-4C0E-A2BD-1C0EB9BDE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8AAA-6A80-40B3-AFAF-2D0DC54B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Visit us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5B1E-AF86-4204-A222-C61AB5F72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825625"/>
            <a:ext cx="4191322" cy="955303"/>
          </a:xfrm>
        </p:spPr>
        <p:txBody>
          <a:bodyPr>
            <a:normAutofit fontScale="92500" lnSpcReduction="10000"/>
          </a:bodyPr>
          <a:lstStyle/>
          <a:p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Building K2.19</a:t>
            </a:r>
          </a:p>
          <a:p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Level</a:t>
            </a:r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2</a:t>
            </a:r>
            <a:endParaRPr lang="en-BE"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6BD39-51EF-417F-A575-B5DCCF25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87BE3-5915-43B3-B113-C38D90A0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484784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FF13-5AE1-403B-A200-58F9F0A3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0" strike="noStrike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Stargazers</a:t>
            </a:r>
            <a:br>
              <a:rPr lang="en-US" sz="1800" b="0" strike="noStrike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11C65-4933-44D6-8F78-EC5BF0FA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02075A-A5D7-48B9-A65C-0854ED47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07" y="1052736"/>
            <a:ext cx="71342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1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>
            <a:extLst>
              <a:ext uri="{FF2B5EF4-FFF2-40B4-BE49-F238E27FC236}">
                <a16:creationId xmlns:a16="http://schemas.microsoft.com/office/drawing/2014/main" id="{B533693F-FF38-489C-9892-E090C84BF55C}"/>
              </a:ext>
            </a:extLst>
          </p:cNvPr>
          <p:cNvSpPr/>
          <p:nvPr/>
        </p:nvSpPr>
        <p:spPr>
          <a:xfrm>
            <a:off x="940680" y="1628640"/>
            <a:ext cx="543152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2400" b="1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Available</a:t>
            </a: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SDKs</a:t>
            </a:r>
            <a:endParaRPr lang="fr-BE" sz="24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endParaRPr lang="fr-BE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Go</a:t>
            </a: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CSharp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Python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JavaScript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Java</a:t>
            </a:r>
          </a:p>
          <a:p>
            <a:pPr marL="743040" lvl="1" indent="-285480">
              <a:buClr>
                <a:srgbClr val="808080"/>
              </a:buClr>
              <a:buFont typeface="StarSymbol"/>
              <a:buChar char="-"/>
            </a:pP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…more to come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B6DDD-6D89-4999-8D51-45FDF680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Contributions and SDKs</a:t>
            </a:r>
            <a:endParaRPr lang="en-BE" sz="5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B03DE-F5C9-443A-B028-0A63A1A81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268760"/>
            <a:ext cx="3981450" cy="54006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73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8AAA-6A80-40B3-AFAF-2D0DC54B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Visit us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5B1E-AF86-4204-A222-C61AB5F72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825625"/>
            <a:ext cx="4191322" cy="955303"/>
          </a:xfrm>
        </p:spPr>
        <p:txBody>
          <a:bodyPr>
            <a:normAutofit fontScale="92500" lnSpcReduction="10000"/>
          </a:bodyPr>
          <a:lstStyle/>
          <a:p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Building K2.19</a:t>
            </a:r>
          </a:p>
          <a:p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Level</a:t>
            </a:r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2</a:t>
            </a:r>
            <a:endParaRPr lang="en-BE" sz="32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6BD39-51EF-417F-A575-B5DCCF251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87BE3-5915-43B3-B113-C38D90A0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484784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22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-8280" y="0"/>
            <a:ext cx="9152280" cy="6879271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-8280" y="6303960"/>
            <a:ext cx="345600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3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</a:rPr>
              <a:t>emitter.io</a:t>
            </a:r>
            <a:endParaRPr lang="fr-BE" sz="3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8AAA-6A80-40B3-AFAF-2D0DC54B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Who are we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75B1E-AF86-4204-A222-C61AB5F72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655318" cy="4351338"/>
          </a:xfrm>
        </p:spPr>
        <p:txBody>
          <a:bodyPr>
            <a:normAutofit/>
          </a:bodyPr>
          <a:lstStyle/>
          <a:p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Based</a:t>
            </a:r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in the Benelux and Singapore</a:t>
            </a:r>
          </a:p>
          <a:p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Don’t </a:t>
            </a:r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reinvent</a:t>
            </a:r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the </a:t>
            </a:r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wheel</a:t>
            </a:r>
            <a:endParaRPr lang="fr-BE" sz="3200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fr-BE" sz="32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Short time to </a:t>
            </a:r>
            <a:r>
              <a:rPr lang="fr-BE" sz="3200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market</a:t>
            </a:r>
            <a:endParaRPr lang="en-BE" sz="3200" dirty="0">
              <a:latin typeface="+mj-lt"/>
            </a:endParaRPr>
          </a:p>
        </p:txBody>
      </p:sp>
      <p:pic>
        <p:nvPicPr>
          <p:cNvPr id="1028" name="Picture 4" descr="Settings Gears Cogs Options Preferences Configure">
            <a:extLst>
              <a:ext uri="{FF2B5EF4-FFF2-40B4-BE49-F238E27FC236}">
                <a16:creationId xmlns:a16="http://schemas.microsoft.com/office/drawing/2014/main" id="{23B82F4A-BE37-41C8-8191-7C1A26A3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133156" cy="32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DAA39-F09F-4137-A9EC-A9F46AC70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Communication Problem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612360" y="2024586"/>
            <a:ext cx="4103656" cy="421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BE" sz="20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How can Alice talk to Bob?</a:t>
            </a: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What’s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Bob’s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address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Is Bob </a:t>
            </a: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available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How to </a:t>
            </a: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bring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Eve </a:t>
            </a:r>
            <a:r>
              <a:rPr lang="fr-B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into</a:t>
            </a: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the conversation?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Security?</a:t>
            </a:r>
          </a:p>
          <a:p>
            <a:pPr>
              <a:lnSpc>
                <a:spcPct val="100000"/>
              </a:lnSpc>
            </a:pPr>
            <a:endParaRPr lang="fr-BE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8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/>
          <p:cNvGrpSpPr/>
          <p:nvPr/>
        </p:nvGrpSpPr>
        <p:grpSpPr>
          <a:xfrm>
            <a:off x="824090" y="2833373"/>
            <a:ext cx="2987504" cy="1297576"/>
            <a:chOff x="2720688" y="4797152"/>
            <a:chExt cx="2987504" cy="1297576"/>
          </a:xfrm>
        </p:grpSpPr>
        <p:sp>
          <p:nvSpPr>
            <p:cNvPr id="92" name="CustomShape 2"/>
            <p:cNvSpPr/>
            <p:nvPr/>
          </p:nvSpPr>
          <p:spPr>
            <a:xfrm>
              <a:off x="4996185" y="5730048"/>
              <a:ext cx="712007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BE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Palatino Linotype"/>
                </a:rPr>
                <a:t>Bob</a:t>
              </a:r>
              <a:endPara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93" name="CustomShape 3"/>
            <p:cNvSpPr/>
            <p:nvPr/>
          </p:nvSpPr>
          <p:spPr>
            <a:xfrm>
              <a:off x="2720688" y="5730048"/>
              <a:ext cx="756056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fr-BE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Palatino Linotype"/>
                </a:rPr>
                <a:t>Alice</a:t>
              </a:r>
              <a:endParaRPr lang="fr-BE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pic>
          <p:nvPicPr>
            <p:cNvPr id="105" name="Picture 104"/>
            <p:cNvPicPr/>
            <p:nvPr/>
          </p:nvPicPr>
          <p:blipFill>
            <a:blip r:embed="rId2"/>
            <a:stretch/>
          </p:blipFill>
          <p:spPr>
            <a:xfrm>
              <a:off x="2843808" y="4797152"/>
              <a:ext cx="507960" cy="927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/>
            <p:cNvPicPr/>
            <p:nvPr/>
          </p:nvPicPr>
          <p:blipFill>
            <a:blip r:embed="rId2"/>
            <a:stretch/>
          </p:blipFill>
          <p:spPr>
            <a:xfrm>
              <a:off x="5106211" y="4797152"/>
              <a:ext cx="507960" cy="927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Up-Down Arrow 11"/>
            <p:cNvSpPr/>
            <p:nvPr/>
          </p:nvSpPr>
          <p:spPr>
            <a:xfrm rot="5400000">
              <a:off x="4070804" y="4520720"/>
              <a:ext cx="288032" cy="1479865"/>
            </a:xfrm>
            <a:prstGeom prst="upDownArrow">
              <a:avLst/>
            </a:prstGeom>
            <a:solidFill>
              <a:srgbClr val="1CAD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6" name="Picture 2" descr="https://filedn.com/l9m6JhTwHmXF431OvYMOABY/slides/emitter-invest/img/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21" y="2490668"/>
            <a:ext cx="4552075" cy="2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74BBB-462A-4075-A71A-499D4B56D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Space Decoupling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pic>
        <p:nvPicPr>
          <p:cNvPr id="2" name="Picture 2" descr="Image result for mqtt bro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24" y="3443137"/>
            <a:ext cx="5652660" cy="30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Shape 2"/>
          <p:cNvSpPr txBox="1"/>
          <p:nvPr/>
        </p:nvSpPr>
        <p:spPr>
          <a:xfrm>
            <a:off x="755576" y="1600312"/>
            <a:ext cx="7382880" cy="233274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Publish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/Subscribe systems are one of the ways to simplify network communication.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Publishers and subscribers don’t nee</a:t>
            </a: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 to be aware of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Central server: the broker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Channels: </a:t>
            </a:r>
            <a:r>
              <a:rPr lang="en-US" sz="2400" dirty="0">
                <a:solidFill>
                  <a:srgbClr val="1CB3E7"/>
                </a:solidFill>
                <a:latin typeface="+mj-lt"/>
              </a:rPr>
              <a:t>/hello/world/#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Storage</a:t>
            </a:r>
            <a:endParaRPr lang="fr-BE" sz="2400" spc="-1" dirty="0">
              <a:solidFill>
                <a:srgbClr val="979797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fr-BE" b="0" strike="noStrike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7E5E1-123B-4E9F-80E2-EF9D2B5CB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nl-NL" sz="5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611560" y="2060848"/>
            <a:ext cx="4176464" cy="417646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nl-NL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Brokered pub/sub systems have their challenges:</a:t>
            </a:r>
          </a:p>
          <a:p>
            <a:pPr marL="343080" indent="-342720">
              <a:spcBef>
                <a:spcPts val="479"/>
              </a:spcBef>
              <a:buClr>
                <a:srgbClr val="808080"/>
              </a:buClr>
              <a:buFont typeface="Arial"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Scaling </a:t>
            </a:r>
          </a:p>
          <a:p>
            <a:pPr marL="343080" indent="-342720">
              <a:spcBef>
                <a:spcPts val="479"/>
              </a:spcBef>
              <a:buClr>
                <a:srgbClr val="808080"/>
              </a:buClr>
              <a:buFont typeface="Arial"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Message Routing</a:t>
            </a:r>
          </a:p>
          <a:p>
            <a:pPr marL="343080" indent="-342720">
              <a:spcBef>
                <a:spcPts val="479"/>
              </a:spcBef>
              <a:buClr>
                <a:srgbClr val="808080"/>
              </a:buClr>
              <a:buFont typeface="Arial"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</a:rPr>
              <a:t>Partition tolerance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808080"/>
              </a:buClr>
              <a:buFont typeface="Arial"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...</a:t>
            </a:r>
          </a:p>
        </p:txBody>
      </p:sp>
      <p:pic>
        <p:nvPicPr>
          <p:cNvPr id="4102" name="Picture 6" descr="Auto-sca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4896168" cy="28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50BD7-043F-468C-B164-A87DEDE62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endParaRPr lang="nl-NL" sz="5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529609" y="1844824"/>
            <a:ext cx="4834479" cy="453650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479"/>
              </a:spcBef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Wouldn’t it be nice if there would be an off-the-shelf and open source solution to overcome all these challenges?</a:t>
            </a: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lang="nl-NL" sz="2400" b="0" strike="noStrike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nl-NL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Emitter:</a:t>
            </a:r>
          </a:p>
          <a:p>
            <a:pPr marL="342900" indent="-342900">
              <a:lnSpc>
                <a:spcPct val="100000"/>
              </a:lnSpc>
              <a:spcBef>
                <a:spcPts val="479"/>
              </a:spcBef>
              <a:buFontTx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Scalable publish/subscribe plateform written in Go.</a:t>
            </a:r>
          </a:p>
          <a:p>
            <a:pPr marL="342900" indent="-342900">
              <a:lnSpc>
                <a:spcPct val="100000"/>
              </a:lnSpc>
              <a:spcBef>
                <a:spcPts val="479"/>
              </a:spcBef>
              <a:buFontTx/>
              <a:buChar char="-"/>
            </a:pP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Uses standard MQTT protocol with </a:t>
            </a:r>
            <a:r>
              <a:rPr lang="nl-NL" sz="2400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  <a:sym typeface="Wingdings" panose="05000000000000000000" pitchFamily="2" charset="2"/>
              </a:rPr>
              <a:t>support for most languages.</a:t>
            </a:r>
            <a:endParaRPr lang="nl-NL" sz="2400" b="0" strike="noStrike" spc="-1" dirty="0">
              <a:solidFill>
                <a:srgbClr val="80808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5" name="Picture 2"/>
          <p:cNvPicPr/>
          <p:nvPr/>
        </p:nvPicPr>
        <p:blipFill>
          <a:blip r:embed="rId2"/>
          <a:stretch/>
        </p:blipFill>
        <p:spPr>
          <a:xfrm>
            <a:off x="7688345" y="1844824"/>
            <a:ext cx="936104" cy="935904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20276"/>
            <a:ext cx="3432993" cy="219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7D6FB-CD1D-48ED-955A-DB56B4791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57200" y="-26377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Emitter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539552" y="1700808"/>
            <a:ext cx="792088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Scalable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Built to handle millions of messages and to scale horizontally.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Fast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Designed to ensure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reliable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, </a:t>
            </a:r>
            <a:r>
              <a:rPr lang="fr-BE" sz="2400" b="0" strike="noStrike" spc="-1" dirty="0" err="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fast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message delivery and high throughput.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Secure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Supports TLS encryption, expirable channel keys and permissions.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Persistent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Messages can be stored for a period of time and sent to subscribers on demand.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Light weight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Uses standard MQTT protocol, little overload, low battery usage.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BE" sz="2400" b="1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Easy to use</a:t>
            </a:r>
            <a:r>
              <a:rPr lang="fr-BE" sz="24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: Simple API, supports message filtering, binary (supports all data types).</a:t>
            </a:r>
            <a:endParaRPr lang="fr-BE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A84C8-1532-4F97-935B-60C8D986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457200" y="0"/>
            <a:ext cx="8229240" cy="1599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ts val="5800"/>
              </a:lnSpc>
            </a:pPr>
            <a:r>
              <a:rPr lang="en-US" sz="5400" spc="-1" dirty="0">
                <a:solidFill>
                  <a:srgbClr val="1CB3E7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Real-time Chat</a:t>
            </a:r>
            <a:endParaRPr lang="nl-NL" sz="5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Palatino Linotype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74127"/>
              </p:ext>
            </p:extLst>
          </p:nvPr>
        </p:nvGraphicFramePr>
        <p:xfrm>
          <a:off x="6012160" y="2449202"/>
          <a:ext cx="26742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Publisher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Chat/room1/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99060"/>
              </p:ext>
            </p:extLst>
          </p:nvPr>
        </p:nvGraphicFramePr>
        <p:xfrm>
          <a:off x="6012160" y="4077072"/>
          <a:ext cx="270261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Subscriber channel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Chat/room1/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0" y="1700808"/>
            <a:ext cx="4458135" cy="4789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3CF7E-6139-4F39-99C5-E7500241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384" y="6429375"/>
            <a:ext cx="1676400" cy="428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4294</TotalTime>
  <Words>675</Words>
  <Application>Microsoft Office PowerPoint</Application>
  <PresentationFormat>On-screen Show (4:3)</PresentationFormat>
  <Paragraphs>166</Paragraphs>
  <Slides>23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Courier New</vt:lpstr>
      <vt:lpstr>Palatino Linotype</vt:lpstr>
      <vt:lpstr>StarSymbol</vt:lpstr>
      <vt:lpstr>Times New Roman</vt:lpstr>
      <vt:lpstr>Office Theme</vt:lpstr>
      <vt:lpstr>PowerPoint Presentation</vt:lpstr>
      <vt:lpstr>Visit us</vt:lpstr>
      <vt:lpstr>Who are we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Stargazers </vt:lpstr>
      <vt:lpstr>Contributions and SDKs</vt:lpstr>
      <vt:lpstr>Visit us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Scalable, fast and secure communication across devices made easy</dc:title>
  <dc:creator>Tom</dc:creator>
  <cp:lastModifiedBy>Florimond Husquinet</cp:lastModifiedBy>
  <cp:revision>111</cp:revision>
  <dcterms:created xsi:type="dcterms:W3CDTF">2017-11-18T08:36:58Z</dcterms:created>
  <dcterms:modified xsi:type="dcterms:W3CDTF">2019-02-02T11:01:36Z</dcterms:modified>
  <dc:language>fr-BE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17</vt:i4>
  </property>
</Properties>
</file>