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Proxima Nova"/>
      <p:regular r:id="rId41"/>
      <p:bold r:id="rId42"/>
      <p:italic r:id="rId43"/>
      <p:boldItalic r:id="rId44"/>
    </p:embeddedFont>
    <p:embeddedFont>
      <p:font typeface="Source Sans Pro"/>
      <p:regular r:id="rId45"/>
      <p:bold r:id="rId46"/>
      <p:italic r:id="rId47"/>
      <p:boldItalic r:id="rId48"/>
    </p:embeddedFont>
    <p:embeddedFont>
      <p:font typeface="Open Sans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ProximaNova-bold.fntdata"/><Relationship Id="rId41" Type="http://schemas.openxmlformats.org/officeDocument/2006/relationships/font" Target="fonts/ProximaNova-regular.fntdata"/><Relationship Id="rId44" Type="http://schemas.openxmlformats.org/officeDocument/2006/relationships/font" Target="fonts/ProximaNova-boldItalic.fntdata"/><Relationship Id="rId43" Type="http://schemas.openxmlformats.org/officeDocument/2006/relationships/font" Target="fonts/ProximaNova-italic.fntdata"/><Relationship Id="rId46" Type="http://schemas.openxmlformats.org/officeDocument/2006/relationships/font" Target="fonts/SourceSansPro-bold.fntdata"/><Relationship Id="rId45" Type="http://schemas.openxmlformats.org/officeDocument/2006/relationships/font" Target="fonts/SourceSansPr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SourceSansPro-boldItalic.fntdata"/><Relationship Id="rId47" Type="http://schemas.openxmlformats.org/officeDocument/2006/relationships/font" Target="fonts/SourceSansPro-italic.fntdata"/><Relationship Id="rId49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-italic.fntdata"/><Relationship Id="rId50" Type="http://schemas.openxmlformats.org/officeDocument/2006/relationships/font" Target="fonts/OpenSans-bold.fntdata"/><Relationship Id="rId52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def73b102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def73b102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def73b102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def73b102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def73b102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def73b102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def73b102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def73b102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def73b102_0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def73b102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def73b102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def73b102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def73b102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def73b102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def73b102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def73b102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def73b102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def73b102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def73b102_0_5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def73b102_0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def73b10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def73b10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def73b102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def73b102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def73b102_0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def73b102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def73b102_0_6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def73b102_0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def73b102_0_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4def73b102_0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def73b102_0_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def73b102_0_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def73b102_0_6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def73b102_0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def73b102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4def73b102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def73b102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def73b102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def73b102_0_6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def73b102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def73b102_0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def73b102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ef73b10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ef73b10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4def73b102_0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4def73b102_0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def73b102_0_5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def73b102_0_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def73b102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def73b102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def73b102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4def73b102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def73b10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4def73b10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def73b10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def73b10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def73b10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def73b10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def73b102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def73b102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def73b102_0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def73b102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def73b10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def73b10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def73b102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def73b102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def73b102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def73b102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1" Type="http://schemas.openxmlformats.org/officeDocument/2006/relationships/image" Target="../media/image3.png"/><Relationship Id="rId10" Type="http://schemas.openxmlformats.org/officeDocument/2006/relationships/image" Target="../media/image39.png"/><Relationship Id="rId9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0058CC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roxima Nova"/>
              <a:buNone/>
              <a:defRPr b="1" sz="4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ource Sans Pro"/>
              <a:buNone/>
              <a:defRPr sz="28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/>
          <p:nvPr/>
        </p:nvSpPr>
        <p:spPr>
          <a:xfrm>
            <a:off x="6901375" y="4475475"/>
            <a:ext cx="2242500" cy="668100"/>
          </a:xfrm>
          <a:prstGeom prst="rect">
            <a:avLst/>
          </a:prstGeom>
          <a:solidFill>
            <a:srgbClr val="0058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0875" y="4749553"/>
            <a:ext cx="1743125" cy="394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311700" y="4846450"/>
            <a:ext cx="439800" cy="2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" name="Google Shape;61;p11"/>
          <p:cNvSpPr/>
          <p:nvPr/>
        </p:nvSpPr>
        <p:spPr>
          <a:xfrm>
            <a:off x="0" y="0"/>
            <a:ext cx="9144000" cy="154800"/>
          </a:xfrm>
          <a:prstGeom prst="rect">
            <a:avLst/>
          </a:prstGeom>
          <a:solidFill>
            <a:srgbClr val="0058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Font typeface="Proxima Nova"/>
              <a:buNone/>
              <a:defRPr sz="120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311700" y="4846450"/>
            <a:ext cx="439800" cy="2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6" name="Google Shape;66;p12"/>
          <p:cNvSpPr/>
          <p:nvPr/>
        </p:nvSpPr>
        <p:spPr>
          <a:xfrm>
            <a:off x="0" y="0"/>
            <a:ext cx="9144000" cy="154800"/>
          </a:xfrm>
          <a:prstGeom prst="rect">
            <a:avLst/>
          </a:prstGeom>
          <a:solidFill>
            <a:srgbClr val="0058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311700" y="4846450"/>
            <a:ext cx="439800" cy="2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0" y="0"/>
            <a:ext cx="9144000" cy="154800"/>
          </a:xfrm>
          <a:prstGeom prst="rect">
            <a:avLst/>
          </a:prstGeom>
          <a:solidFill>
            <a:srgbClr val="0058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Ribbon Highlight">
  <p:cSld name="5_Ribbon Highligh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428737" y="47625"/>
            <a:ext cx="82866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685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0287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28737" y="1323212"/>
            <a:ext cx="8286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​"/>
              <a:defRPr b="0" i="0" sz="1200" u="none" cap="none" strike="noStrike">
                <a:solidFill>
                  <a:srgbClr val="5C65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794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C656A"/>
              </a:buClr>
              <a:buSzPts val="1400"/>
              <a:buFont typeface="Open Sans"/>
              <a:buNone/>
              <a:defRPr b="0" i="0" sz="1200" u="none" cap="none" strike="noStrike">
                <a:solidFill>
                  <a:srgbClr val="5C656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2" type="body"/>
          </p:nvPr>
        </p:nvSpPr>
        <p:spPr>
          <a:xfrm>
            <a:off x="428737" y="810853"/>
            <a:ext cx="8286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​"/>
              <a:defRPr b="0" i="0" sz="15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C656A"/>
              </a:buClr>
              <a:buSzPts val="1400"/>
              <a:buFont typeface="Open Sans"/>
              <a:buNone/>
              <a:defRPr b="0" i="0" sz="1400" u="none" cap="none" strike="noStrike">
                <a:solidFill>
                  <a:srgbClr val="5C656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Opportunities.png" id="74" name="Google Shape;7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9157" y="4668518"/>
            <a:ext cx="259800" cy="25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kflow.png" id="75" name="Google Shape;7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1477" y="4762521"/>
            <a:ext cx="309300" cy="19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keting Automation.png" id="76" name="Google Shape;7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0640" y="4776452"/>
            <a:ext cx="209400" cy="16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les Console.png" id="77" name="Google Shape;7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39908" y="4738112"/>
            <a:ext cx="239100" cy="23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.png" id="78" name="Google Shape;7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86656" y="4742476"/>
            <a:ext cx="230700" cy="2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83219" y="4722014"/>
            <a:ext cx="294000" cy="2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83466" y="4748358"/>
            <a:ext cx="321900" cy="2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27253" y="4722512"/>
            <a:ext cx="292800" cy="27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ds.png" id="82" name="Google Shape;82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07970" y="4731860"/>
            <a:ext cx="250200" cy="2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87303" y="4709747"/>
            <a:ext cx="197100" cy="2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olumn_titles">
  <p:cSld name="3_column_title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428737" y="1946781"/>
            <a:ext cx="2686800" cy="2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385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​"/>
              <a:defRPr b="0" i="0" sz="1500" u="none" cap="none" strike="noStrik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700" u="none" cap="none" strike="noStrik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idx="2" type="body"/>
          </p:nvPr>
        </p:nvSpPr>
        <p:spPr>
          <a:xfrm>
            <a:off x="3228625" y="1946781"/>
            <a:ext cx="2686800" cy="2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385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​"/>
              <a:defRPr b="0" i="0" sz="1500" u="none" cap="none" strike="noStrik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700" u="none" cap="none" strike="noStrik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3" type="body"/>
          </p:nvPr>
        </p:nvSpPr>
        <p:spPr>
          <a:xfrm>
            <a:off x="6028750" y="1946781"/>
            <a:ext cx="2686800" cy="2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385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​"/>
              <a:defRPr b="0" i="0" sz="1500" u="none" cap="none" strike="noStrik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700" u="none" cap="none" strike="noStrik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4" type="body"/>
          </p:nvPr>
        </p:nvSpPr>
        <p:spPr>
          <a:xfrm>
            <a:off x="428737" y="1315313"/>
            <a:ext cx="2686800" cy="510900"/>
          </a:xfrm>
          <a:prstGeom prst="rect">
            <a:avLst/>
          </a:prstGeom>
          <a:solidFill>
            <a:srgbClr val="0C192E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5" type="body"/>
          </p:nvPr>
        </p:nvSpPr>
        <p:spPr>
          <a:xfrm>
            <a:off x="3228625" y="1315313"/>
            <a:ext cx="2686800" cy="510900"/>
          </a:xfrm>
          <a:prstGeom prst="rect">
            <a:avLst/>
          </a:prstGeom>
          <a:solidFill>
            <a:srgbClr val="0C192E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6" type="body"/>
          </p:nvPr>
        </p:nvSpPr>
        <p:spPr>
          <a:xfrm>
            <a:off x="6031438" y="1315313"/>
            <a:ext cx="2686800" cy="510900"/>
          </a:xfrm>
          <a:prstGeom prst="rect">
            <a:avLst/>
          </a:prstGeom>
          <a:solidFill>
            <a:srgbClr val="0C192E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7" type="body"/>
          </p:nvPr>
        </p:nvSpPr>
        <p:spPr>
          <a:xfrm>
            <a:off x="6032790" y="4331960"/>
            <a:ext cx="2686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9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Noto Sans Symbols"/>
              <a:buNone/>
              <a:defRPr b="0" i="0" sz="1200" u="none" cap="none" strike="noStrike">
                <a:solidFill>
                  <a:srgbClr val="00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5"/>
          <p:cNvSpPr txBox="1"/>
          <p:nvPr>
            <p:ph idx="8" type="body"/>
          </p:nvPr>
        </p:nvSpPr>
        <p:spPr>
          <a:xfrm>
            <a:off x="428737" y="4331960"/>
            <a:ext cx="2686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9" type="body"/>
          </p:nvPr>
        </p:nvSpPr>
        <p:spPr>
          <a:xfrm>
            <a:off x="3228625" y="4331960"/>
            <a:ext cx="2686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79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type="title"/>
          </p:nvPr>
        </p:nvSpPr>
        <p:spPr>
          <a:xfrm>
            <a:off x="428737" y="47625"/>
            <a:ext cx="82866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429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6858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0287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37160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5"/>
          <p:cNvSpPr txBox="1"/>
          <p:nvPr>
            <p:ph idx="13" type="body"/>
          </p:nvPr>
        </p:nvSpPr>
        <p:spPr>
          <a:xfrm>
            <a:off x="428737" y="810853"/>
            <a:ext cx="8286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​"/>
              <a:defRPr b="0" i="0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5C65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433500" y="4905375"/>
            <a:ext cx="82863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>
  <p:cSld name="TITLE_1">
    <p:bg>
      <p:bgPr>
        <a:solidFill>
          <a:srgbClr val="0058CC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311700" y="336125"/>
            <a:ext cx="3164100" cy="1589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11700" y="1925825"/>
            <a:ext cx="4247700" cy="85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7033875" y="4516250"/>
            <a:ext cx="2110200" cy="627300"/>
          </a:xfrm>
          <a:prstGeom prst="rect">
            <a:avLst/>
          </a:prstGeom>
          <a:solidFill>
            <a:srgbClr val="0058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>
            <p:ph idx="2" type="subTitle"/>
          </p:nvPr>
        </p:nvSpPr>
        <p:spPr>
          <a:xfrm>
            <a:off x="1061875" y="2784125"/>
            <a:ext cx="4247700" cy="48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" name="Google Shape;21;p3"/>
          <p:cNvSpPr txBox="1"/>
          <p:nvPr>
            <p:ph idx="3" type="subTitle"/>
          </p:nvPr>
        </p:nvSpPr>
        <p:spPr>
          <a:xfrm>
            <a:off x="1061875" y="3267725"/>
            <a:ext cx="4247700" cy="48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1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100" y="4673278"/>
            <a:ext cx="1743125" cy="394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0058CC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4"/>
          <p:cNvSpPr/>
          <p:nvPr/>
        </p:nvSpPr>
        <p:spPr>
          <a:xfrm>
            <a:off x="7003300" y="4485675"/>
            <a:ext cx="2089200" cy="643200"/>
          </a:xfrm>
          <a:prstGeom prst="rect">
            <a:avLst/>
          </a:prstGeom>
          <a:solidFill>
            <a:srgbClr val="0058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311700" y="4846450"/>
            <a:ext cx="439800" cy="2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0" y="0"/>
            <a:ext cx="9144000" cy="154800"/>
          </a:xfrm>
          <a:prstGeom prst="rect">
            <a:avLst/>
          </a:prstGeom>
          <a:solidFill>
            <a:srgbClr val="0058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Source Sans Pro"/>
              <a:buChar char="○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Source Sans Pro"/>
              <a:buChar char="■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Source Sans Pro"/>
              <a:buChar char="●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Source Sans Pro"/>
              <a:buChar char="○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Source Sans Pro"/>
              <a:buChar char="■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Source Sans Pro"/>
              <a:buChar char="●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Source Sans Pro"/>
              <a:buChar char="○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Source Sans Pro"/>
              <a:buChar char="■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  <a:defRPr sz="14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Source Sans Pro"/>
              <a:buChar char="○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Source Sans Pro"/>
              <a:buChar char="■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Source Sans Pro"/>
              <a:buChar char="●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Source Sans Pro"/>
              <a:buChar char="○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Source Sans Pro"/>
              <a:buChar char="■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Source Sans Pro"/>
              <a:buChar char="●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Source Sans Pro"/>
              <a:buChar char="○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Source Sans Pro"/>
              <a:buChar char="■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311700" y="4846450"/>
            <a:ext cx="439800" cy="2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0" y="0"/>
            <a:ext cx="9144000" cy="154800"/>
          </a:xfrm>
          <a:prstGeom prst="rect">
            <a:avLst/>
          </a:prstGeom>
          <a:solidFill>
            <a:srgbClr val="0058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311700" y="4846450"/>
            <a:ext cx="439800" cy="2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0" y="0"/>
            <a:ext cx="9144000" cy="154800"/>
          </a:xfrm>
          <a:prstGeom prst="rect">
            <a:avLst/>
          </a:prstGeom>
          <a:solidFill>
            <a:srgbClr val="0058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None/>
              <a:defRPr b="1" sz="24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Source Sans Pro"/>
              <a:buChar char="●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Font typeface="Source Sans Pro"/>
              <a:buChar char="○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Source Sans Pro"/>
              <a:buChar char="■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Font typeface="Source Sans Pro"/>
              <a:buChar char="●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Source Sans Pro"/>
              <a:buChar char="○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Source Sans Pro"/>
              <a:buChar char="■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Font typeface="Source Sans Pro"/>
              <a:buChar char="●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Font typeface="Source Sans Pro"/>
              <a:buChar char="○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Source Sans Pro"/>
              <a:buChar char="■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311700" y="4846450"/>
            <a:ext cx="439800" cy="2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" name="Google Shape;45;p8"/>
          <p:cNvSpPr/>
          <p:nvPr/>
        </p:nvSpPr>
        <p:spPr>
          <a:xfrm>
            <a:off x="0" y="0"/>
            <a:ext cx="9144000" cy="154800"/>
          </a:xfrm>
          <a:prstGeom prst="rect">
            <a:avLst/>
          </a:prstGeom>
          <a:solidFill>
            <a:srgbClr val="0058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Proxima Nova"/>
              <a:buNone/>
              <a:defRPr sz="4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311700" y="4846450"/>
            <a:ext cx="439800" cy="2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" name="Google Shape;49;p9"/>
          <p:cNvSpPr/>
          <p:nvPr/>
        </p:nvSpPr>
        <p:spPr>
          <a:xfrm>
            <a:off x="0" y="0"/>
            <a:ext cx="9144000" cy="154800"/>
          </a:xfrm>
          <a:prstGeom prst="rect">
            <a:avLst/>
          </a:prstGeom>
          <a:solidFill>
            <a:srgbClr val="0058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Font typeface="Proxima Nova"/>
              <a:buNone/>
              <a:defRPr sz="42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3" name="Google Shape;53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ource Sans Pro"/>
              <a:buNone/>
              <a:defRPr sz="21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" name="Google Shape;54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●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Source Sans Pro"/>
              <a:buChar char="○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Source Sans Pro"/>
              <a:buChar char="■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71800" y="4846450"/>
            <a:ext cx="1296000" cy="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311700" y="4846450"/>
            <a:ext cx="439800" cy="2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" name="Google Shape;57;p10"/>
          <p:cNvSpPr/>
          <p:nvPr/>
        </p:nvSpPr>
        <p:spPr>
          <a:xfrm>
            <a:off x="0" y="0"/>
            <a:ext cx="9144000" cy="154800"/>
          </a:xfrm>
          <a:prstGeom prst="rect">
            <a:avLst/>
          </a:prstGeom>
          <a:solidFill>
            <a:srgbClr val="0058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0" y="0"/>
            <a:ext cx="9144000" cy="154800"/>
          </a:xfrm>
          <a:prstGeom prst="rect">
            <a:avLst/>
          </a:prstGeom>
          <a:solidFill>
            <a:srgbClr val="0058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311700" y="4846450"/>
            <a:ext cx="4398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400875" y="4747675"/>
            <a:ext cx="1743125" cy="3958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35.png"/><Relationship Id="rId5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api.mattermost.com" TargetMode="External"/><Relationship Id="rId4" Type="http://schemas.openxmlformats.org/officeDocument/2006/relationships/hyperlink" Target="https://github.com/mattermost/mattermost-bot-sample-golan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mattermost.com/careers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evelopers.mattermost.com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Mattermost’s Approach to Layered Extensibility in Open </a:t>
            </a:r>
            <a:r>
              <a:rPr lang="en" sz="3600"/>
              <a:t>Source</a:t>
            </a:r>
            <a:endParaRPr sz="3600"/>
          </a:p>
        </p:txBody>
      </p:sp>
      <p:sp>
        <p:nvSpPr>
          <p:cNvPr id="102" name="Google Shape;102;p16"/>
          <p:cNvSpPr txBox="1"/>
          <p:nvPr>
            <p:ph idx="1" type="subTitle"/>
          </p:nvPr>
        </p:nvSpPr>
        <p:spPr>
          <a:xfrm>
            <a:off x="371025" y="31900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Corey Hulen / Co-founder and CTO, Mattermost, Inc.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Feb 2019 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311700" y="251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Webhooks Example</a:t>
            </a:r>
            <a:endParaRPr/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75" y="935066"/>
            <a:ext cx="7300299" cy="1914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275" y="3045651"/>
            <a:ext cx="7896127" cy="16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Slash Commands</a:t>
            </a:r>
            <a:endParaRPr/>
          </a:p>
        </p:txBody>
      </p:sp>
      <p:sp>
        <p:nvSpPr>
          <p:cNvPr id="194" name="Google Shape;19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</a:t>
            </a:r>
            <a:r>
              <a:rPr lang="en" sz="2400"/>
              <a:t>asy way integrate external applications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Similar to outgoing webhooks, but can be used in any channel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Simple HTTP POST request to a URL, process response back into channel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Both built-in and custom slash commands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Slack compatible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>
            <p:ph type="title"/>
          </p:nvPr>
        </p:nvSpPr>
        <p:spPr>
          <a:xfrm>
            <a:off x="311700" y="21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Matterbuild example</a:t>
            </a:r>
            <a:endParaRPr/>
          </a:p>
        </p:txBody>
      </p:sp>
      <p:pic>
        <p:nvPicPr>
          <p:cNvPr id="200" name="Google Shape;2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300" y="2612500"/>
            <a:ext cx="4152900" cy="15335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1" name="Google Shape;20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864250"/>
            <a:ext cx="8286750" cy="17335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2" name="Google Shape;20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8075" y="4069813"/>
            <a:ext cx="4991100" cy="9429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Bots</a:t>
            </a:r>
            <a:endParaRPr/>
          </a:p>
        </p:txBody>
      </p:sp>
      <p:sp>
        <p:nvSpPr>
          <p:cNvPr id="208" name="Google Shape;20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Official</a:t>
            </a:r>
            <a:r>
              <a:rPr lang="en"/>
              <a:t> and community-built drivers for our web service API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Javascript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Golang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PHP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Python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https://api.mattermost.com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Golang bot sample code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Uses the go driver to interact with the Mattermost server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Login to the server, create a channel, modify a user, etc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https://github.com/mattermost/mattermost-bot-sample-golang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311700" y="294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Bot </a:t>
            </a:r>
            <a:r>
              <a:rPr lang="en"/>
              <a:t>Example</a:t>
            </a:r>
            <a:endParaRPr/>
          </a:p>
        </p:txBody>
      </p:sp>
      <p:pic>
        <p:nvPicPr>
          <p:cNvPr id="214" name="Google Shape;21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9775"/>
            <a:ext cx="8839200" cy="1719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815736"/>
            <a:ext cx="5226180" cy="2175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type="title"/>
          </p:nvPr>
        </p:nvSpPr>
        <p:spPr>
          <a:xfrm>
            <a:off x="311700" y="294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Hubot Example</a:t>
            </a:r>
            <a:endParaRPr/>
          </a:p>
        </p:txBody>
      </p:sp>
      <p:pic>
        <p:nvPicPr>
          <p:cNvPr id="221" name="Google Shape;22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017725"/>
            <a:ext cx="5739525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Plugins Overview</a:t>
            </a:r>
            <a:endParaRPr/>
          </a:p>
        </p:txBody>
      </p:sp>
      <p:sp>
        <p:nvSpPr>
          <p:cNvPr id="227" name="Google Shape;22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Customize User Interfaces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Write a web app plugin to add to the channel header, sidebars, main menu and more. Register your plugin against a post type to render custom posts or wire up a root component to build an entirely new experience. All this is possible without having to fork the source code and rebase on every Mattermost release.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Launch Tightly Integrated Services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Launch and manage server plugins as services from your Mattermost server over RPC. Handle events via real-time hooks and invoke Mattermost server methods directly using a dedicated plugin API.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Extend the Mattermost REST API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Extend the Mattermost REST API with custom endpoints for use by web app plugins or third-party services. Custom endpoints have access to all the features of the standard Mattermost REST API, including personal access tokens and OAuth 2.0.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Customize User Interfaces (Client Side)</a:t>
            </a:r>
            <a:endParaRPr/>
          </a:p>
        </p:txBody>
      </p:sp>
      <p:sp>
        <p:nvSpPr>
          <p:cNvPr id="233" name="Google Shape;233;p32"/>
          <p:cNvSpPr txBox="1"/>
          <p:nvPr>
            <p:ph idx="1" type="body"/>
          </p:nvPr>
        </p:nvSpPr>
        <p:spPr>
          <a:xfrm>
            <a:off x="356975" y="1193975"/>
            <a:ext cx="437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registerRootComponent(component)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registerPopoverUserAttributesComponent(component)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registerPopoverUserActionsComponent(component)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registerLeftSidebarHeaderComponent(component)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registerBottomTeamSidebarComponent(component)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registerPostMessageAttachmentComponent(component)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registerChannelHeaderButtonAction(icon, action, dropdownText, tooltipText)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registerPostTypeComponent(type, component</a:t>
            </a: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4" name="Google Shape;234;p32"/>
          <p:cNvSpPr txBox="1"/>
          <p:nvPr>
            <p:ph idx="1" type="body"/>
          </p:nvPr>
        </p:nvSpPr>
        <p:spPr>
          <a:xfrm>
            <a:off x="4572000" y="1197750"/>
            <a:ext cx="415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registerMainMenuAction(text, action, mobileIcon)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registerPostDropdownMenuAction(text, action, filter)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registerPostDropdownMenuComponent</a:t>
            </a: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(component)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registerFileUploadMethod(icon, action, text)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registerFilesWillUploadHook(hook)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unregisterComponent(componentId)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registerReducer(reducer)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registerWebSocketEventHandler(event, handler)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unregisterWebSocketEventHandler(event)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registerReconnectHandler(handler)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unregisterReconnectHandler()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registerMessageWillFormatHook(hook)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Channel Header Button Example</a:t>
            </a:r>
            <a:endParaRPr/>
          </a:p>
        </p:txBody>
      </p:sp>
      <p:sp>
        <p:nvSpPr>
          <p:cNvPr id="240" name="Google Shape;24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a button to the channel header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If there is more than one button, a dropdown menu is created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Great for things like video conferencing integration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Our </a:t>
            </a:r>
            <a:r>
              <a:rPr lang="en" sz="2400"/>
              <a:t>built-in</a:t>
            </a:r>
            <a:r>
              <a:rPr lang="en" sz="2400"/>
              <a:t> Zoom integration is actually a plugin</a:t>
            </a:r>
            <a:endParaRPr sz="2400"/>
          </a:p>
        </p:txBody>
      </p:sp>
      <p:pic>
        <p:nvPicPr>
          <p:cNvPr id="241" name="Google Shape;2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00" y="3287788"/>
            <a:ext cx="554355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Zoom Integration adding a Header Button</a:t>
            </a:r>
            <a:endParaRPr/>
          </a:p>
        </p:txBody>
      </p:sp>
      <p:pic>
        <p:nvPicPr>
          <p:cNvPr id="247" name="Google Shape;247;p34"/>
          <p:cNvPicPr preferRelativeResize="0"/>
          <p:nvPr/>
        </p:nvPicPr>
        <p:blipFill rotWithShape="1">
          <a:blip r:embed="rId3">
            <a:alphaModFix/>
          </a:blip>
          <a:srcRect b="68419" l="0" r="0" t="0"/>
          <a:stretch/>
        </p:blipFill>
        <p:spPr>
          <a:xfrm>
            <a:off x="375850" y="1588874"/>
            <a:ext cx="8392301" cy="133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Proxima Nova"/>
                <a:ea typeface="Proxima Nova"/>
                <a:cs typeface="Proxima Nova"/>
                <a:sym typeface="Proxima Nova"/>
              </a:rPr>
              <a:t>Mattermost as an OS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311700" y="1076275"/>
            <a:ext cx="85206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Sans Pro"/>
              <a:buChar char="●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Mattermost as a platform from the very beginning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597650" y="3934000"/>
            <a:ext cx="7000200" cy="739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Source Sans Pro"/>
                <a:ea typeface="Source Sans Pro"/>
                <a:cs typeface="Source Sans Pro"/>
                <a:sym typeface="Source Sans Pro"/>
              </a:rPr>
              <a:t>Mattermost Platform</a:t>
            </a:r>
            <a:endParaRPr b="1"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0" name="Google Shape;110;p17"/>
          <p:cNvSpPr/>
          <p:nvPr/>
        </p:nvSpPr>
        <p:spPr>
          <a:xfrm rot="-5400000">
            <a:off x="236800" y="2666200"/>
            <a:ext cx="1813200" cy="570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AI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1" name="Google Shape;111;p17"/>
          <p:cNvSpPr/>
          <p:nvPr/>
        </p:nvSpPr>
        <p:spPr>
          <a:xfrm rot="-5400000">
            <a:off x="919625" y="2666200"/>
            <a:ext cx="1813200" cy="570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BI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2" name="Google Shape;112;p17"/>
          <p:cNvSpPr/>
          <p:nvPr/>
        </p:nvSpPr>
        <p:spPr>
          <a:xfrm rot="-5400000">
            <a:off x="1666650" y="2557150"/>
            <a:ext cx="1813200" cy="7881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Smart workflows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" name="Google Shape;113;p17"/>
          <p:cNvSpPr/>
          <p:nvPr/>
        </p:nvSpPr>
        <p:spPr>
          <a:xfrm rot="-5400000">
            <a:off x="2469025" y="2666200"/>
            <a:ext cx="1813200" cy="570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Salesforce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" name="Google Shape;114;p17"/>
          <p:cNvSpPr/>
          <p:nvPr/>
        </p:nvSpPr>
        <p:spPr>
          <a:xfrm rot="-5400000">
            <a:off x="3257150" y="2571400"/>
            <a:ext cx="1813200" cy="7596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Real Estate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" name="Google Shape;115;p17"/>
          <p:cNvSpPr/>
          <p:nvPr/>
        </p:nvSpPr>
        <p:spPr>
          <a:xfrm rot="-5400000">
            <a:off x="4045275" y="2666200"/>
            <a:ext cx="1813200" cy="570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Finance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" name="Google Shape;116;p17"/>
          <p:cNvSpPr/>
          <p:nvPr/>
        </p:nvSpPr>
        <p:spPr>
          <a:xfrm rot="-5400000">
            <a:off x="4738600" y="2666200"/>
            <a:ext cx="1813200" cy="570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Healthcare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" name="Google Shape;117;p17"/>
          <p:cNvSpPr/>
          <p:nvPr/>
        </p:nvSpPr>
        <p:spPr>
          <a:xfrm rot="-5400000">
            <a:off x="5390025" y="2666200"/>
            <a:ext cx="1813200" cy="570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Etc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" name="Google Shape;118;p17"/>
          <p:cNvSpPr/>
          <p:nvPr/>
        </p:nvSpPr>
        <p:spPr>
          <a:xfrm rot="-5400000">
            <a:off x="6041450" y="2666200"/>
            <a:ext cx="1813200" cy="570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Etc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Override Post Rendering</a:t>
            </a:r>
            <a:endParaRPr/>
          </a:p>
        </p:txBody>
      </p:sp>
      <p:sp>
        <p:nvSpPr>
          <p:cNvPr id="253" name="Google Shape;253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Register a </a:t>
            </a:r>
            <a:r>
              <a:rPr lang="en"/>
              <a:t>component</a:t>
            </a:r>
            <a:r>
              <a:rPr lang="en"/>
              <a:t> to render a </a:t>
            </a:r>
            <a:r>
              <a:rPr lang="en"/>
              <a:t>custom</a:t>
            </a:r>
            <a:r>
              <a:rPr lang="en"/>
              <a:t> body for posts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Great for rich integrations with custom </a:t>
            </a:r>
            <a:r>
              <a:rPr lang="en"/>
              <a:t>applications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than simple text or a screenshot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Zoom plugin uses this to render a custom post</a:t>
            </a:r>
            <a:endParaRPr/>
          </a:p>
        </p:txBody>
      </p:sp>
      <p:pic>
        <p:nvPicPr>
          <p:cNvPr id="254" name="Google Shape;25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75" y="2797225"/>
            <a:ext cx="4341776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588157"/>
            <a:ext cx="4206125" cy="38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6750" y="3026598"/>
            <a:ext cx="4587851" cy="16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Zoom Integration custom rendering</a:t>
            </a:r>
            <a:endParaRPr/>
          </a:p>
        </p:txBody>
      </p:sp>
      <p:pic>
        <p:nvPicPr>
          <p:cNvPr id="262" name="Google Shape;26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175" y="1276675"/>
            <a:ext cx="6889175" cy="346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Render Component on the Team Sidebar</a:t>
            </a:r>
            <a:endParaRPr/>
          </a:p>
        </p:txBody>
      </p:sp>
      <p:sp>
        <p:nvSpPr>
          <p:cNvPr id="268" name="Google Shape;268;p37"/>
          <p:cNvSpPr txBox="1"/>
          <p:nvPr>
            <p:ph idx="1" type="body"/>
          </p:nvPr>
        </p:nvSpPr>
        <p:spPr>
          <a:xfrm>
            <a:off x="311700" y="1152475"/>
            <a:ext cx="464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Register a component fixed to the bottom of the team sidebar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in our Github plugin</a:t>
            </a:r>
            <a:endParaRPr/>
          </a:p>
        </p:txBody>
      </p:sp>
      <p:pic>
        <p:nvPicPr>
          <p:cNvPr id="269" name="Google Shape;26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700" y="2679523"/>
            <a:ext cx="4602550" cy="16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3675" y="1235063"/>
            <a:ext cx="4095750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Github Integration</a:t>
            </a:r>
            <a:endParaRPr/>
          </a:p>
        </p:txBody>
      </p:sp>
      <p:pic>
        <p:nvPicPr>
          <p:cNvPr id="276" name="Google Shape;27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875" y="1017725"/>
            <a:ext cx="2379390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Rewrite the Message Client Side</a:t>
            </a:r>
            <a:endParaRPr/>
          </a:p>
        </p:txBody>
      </p:sp>
      <p:sp>
        <p:nvSpPr>
          <p:cNvPr id="282" name="Google Shape;282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Register a hook that will be called before a message is formatted into Markdown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in the Walltime plugin</a:t>
            </a:r>
            <a:endParaRPr/>
          </a:p>
        </p:txBody>
      </p:sp>
      <p:pic>
        <p:nvPicPr>
          <p:cNvPr id="283" name="Google Shape;28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825" y="2144725"/>
            <a:ext cx="470535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425" y="3631613"/>
            <a:ext cx="8239125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Walltime Plugin</a:t>
            </a:r>
            <a:endParaRPr/>
          </a:p>
        </p:txBody>
      </p:sp>
      <p:pic>
        <p:nvPicPr>
          <p:cNvPr id="290" name="Google Shape;29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1017725"/>
            <a:ext cx="554582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Tightly Integrated Services (Server Side)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1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OnActivate() error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Implemented() ([]string, error)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OnDeactivate() error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OnConfigurationChange() error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ServeHTTP(c *plugin.Context, w http.ResponseWriter, r *http.Request)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ExecuteCommand(c *plugin.Context, args *model.CommandArgs) (*model.CommandResponse, *model.AppError)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UserHasBeenCreated(c *plugin.Context, user *model.User)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UserWillLogIn(c *plugin.Context, user *model.User) string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UserHasLoggedIn(c *plugin.Context, user *model.User)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MessageWillBePosted(c *plugin.Context, post *model.Post) (*model.Post, string)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MessageWillBeUpdated(c *plugin.Context, newPost, oldPost *model.Post) (*model.Post, string)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MessageHasBeenPosted(c *plugin.Context, post *model.Post)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MessageHasBeenUpdated(c *plugin.Context, newPost, oldPost *model.Post)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ChannelHasBeenCreated(c *plugin.Context, channel *model.Channel)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UserHasJoinedChannel(c *plugin.Context, channelMember *model.ChannelMember, actor *model.User)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UserHasLeftChannel(c *plugin.Context, channelMember *model.ChannelMember, actor *model.User)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UserHasJoinedTeam(c *plugin.Context, teamMember *model.TeamMember, actor *model.User)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UserHasLeftTeam(c *plugin.Context, teamMember *model.TeamMember, actor *model.User)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●"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FileWillBeUploaded(c *plugin.Context, info *model.FileInfo, file io.Reader, output io.Writer) (*model.FileInfo, string)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Rewrite the Message Server Side</a:t>
            </a:r>
            <a:endParaRPr/>
          </a:p>
        </p:txBody>
      </p:sp>
      <p:sp>
        <p:nvSpPr>
          <p:cNvPr id="302" name="Google Shape;302;p42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Lots of opportunities to hook the message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Before it enters into the database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reject messages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also send back </a:t>
            </a:r>
            <a:r>
              <a:rPr lang="en"/>
              <a:t>ephemeral</a:t>
            </a:r>
            <a:r>
              <a:rPr lang="en"/>
              <a:t> messages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it enters into the database</a:t>
            </a:r>
            <a:endParaRPr/>
          </a:p>
        </p:txBody>
      </p:sp>
      <p:pic>
        <p:nvPicPr>
          <p:cNvPr id="303" name="Google Shape;303;p42"/>
          <p:cNvPicPr preferRelativeResize="0"/>
          <p:nvPr/>
        </p:nvPicPr>
        <p:blipFill rotWithShape="1">
          <a:blip r:embed="rId3">
            <a:alphaModFix/>
          </a:blip>
          <a:srcRect b="0" l="6838" r="0" t="0"/>
          <a:stretch/>
        </p:blipFill>
        <p:spPr>
          <a:xfrm>
            <a:off x="4154775" y="1709800"/>
            <a:ext cx="5211051" cy="25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Autolink Plugin</a:t>
            </a:r>
            <a:endParaRPr/>
          </a:p>
        </p:txBody>
      </p:sp>
      <p:pic>
        <p:nvPicPr>
          <p:cNvPr id="309" name="Google Shape;30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93925"/>
            <a:ext cx="82296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475" y="3170375"/>
            <a:ext cx="6185943" cy="17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 a http.Handler on the Server</a:t>
            </a:r>
            <a:endParaRPr/>
          </a:p>
        </p:txBody>
      </p:sp>
      <p:sp>
        <p:nvSpPr>
          <p:cNvPr id="316" name="Google Shape;316;p44"/>
          <p:cNvSpPr txBox="1"/>
          <p:nvPr>
            <p:ph idx="1" type="body"/>
          </p:nvPr>
        </p:nvSpPr>
        <p:spPr>
          <a:xfrm>
            <a:off x="311700" y="771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ServeHTTP allows the plugin to implement the http.Handler interface.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Requests destined for the /plugins/{id} path will be routed to the plugin.</a:t>
            </a:r>
            <a:endParaRPr/>
          </a:p>
        </p:txBody>
      </p:sp>
      <p:pic>
        <p:nvPicPr>
          <p:cNvPr id="317" name="Google Shape;31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591825"/>
            <a:ext cx="5277900" cy="172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3460900"/>
            <a:ext cx="5589200" cy="150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/>
          <p:nvPr/>
        </p:nvSpPr>
        <p:spPr>
          <a:xfrm>
            <a:off x="2870200" y="2073850"/>
            <a:ext cx="1279800" cy="11877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Source Sans Pro"/>
                <a:ea typeface="Source Sans Pro"/>
                <a:cs typeface="Source Sans Pro"/>
                <a:sym typeface="Source Sans Pro"/>
              </a:rPr>
              <a:t>Mattermost</a:t>
            </a:r>
            <a:endParaRPr b="1"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4117800" y="2510950"/>
            <a:ext cx="1016100" cy="268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Smart workflow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5136800" y="2402500"/>
            <a:ext cx="875400" cy="4857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Customer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Support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1870400" y="2543825"/>
            <a:ext cx="1016100" cy="268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Smart workflow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1030975" y="2435375"/>
            <a:ext cx="875400" cy="4857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HR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8" name="Google Shape;128;p18"/>
          <p:cNvSpPr/>
          <p:nvPr/>
        </p:nvSpPr>
        <p:spPr>
          <a:xfrm rot="-5400000">
            <a:off x="3041938" y="3599513"/>
            <a:ext cx="1016100" cy="268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Smart workflow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9" name="Google Shape;129;p18"/>
          <p:cNvSpPr/>
          <p:nvPr/>
        </p:nvSpPr>
        <p:spPr>
          <a:xfrm rot="-5400000">
            <a:off x="3112288" y="4400838"/>
            <a:ext cx="875400" cy="4857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Salesforce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0" name="Google Shape;130;p18"/>
          <p:cNvSpPr/>
          <p:nvPr/>
        </p:nvSpPr>
        <p:spPr>
          <a:xfrm rot="-5400000">
            <a:off x="3041950" y="1479125"/>
            <a:ext cx="1016100" cy="268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Smart workflow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1" name="Google Shape;131;p18"/>
          <p:cNvSpPr/>
          <p:nvPr/>
        </p:nvSpPr>
        <p:spPr>
          <a:xfrm rot="-5400000">
            <a:off x="3112300" y="422025"/>
            <a:ext cx="875400" cy="4857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ERP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2" name="Google Shape;132;p18"/>
          <p:cNvSpPr/>
          <p:nvPr/>
        </p:nvSpPr>
        <p:spPr>
          <a:xfrm rot="-2700000">
            <a:off x="3798287" y="1731470"/>
            <a:ext cx="1016112" cy="268983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Smart workflow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3" name="Google Shape;133;p18"/>
          <p:cNvSpPr/>
          <p:nvPr/>
        </p:nvSpPr>
        <p:spPr>
          <a:xfrm rot="-2700000">
            <a:off x="4539421" y="952293"/>
            <a:ext cx="875257" cy="485782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Corporate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Directory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4" name="Google Shape;134;p18"/>
          <p:cNvSpPr/>
          <p:nvPr/>
        </p:nvSpPr>
        <p:spPr>
          <a:xfrm rot="2700000">
            <a:off x="2101502" y="1814159"/>
            <a:ext cx="1016112" cy="268983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Smart workflow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5" name="Google Shape;135;p18"/>
          <p:cNvSpPr/>
          <p:nvPr/>
        </p:nvSpPr>
        <p:spPr>
          <a:xfrm rot="2700000">
            <a:off x="1528603" y="1062361"/>
            <a:ext cx="875257" cy="485782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Analytics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6" name="Google Shape;136;p18"/>
          <p:cNvSpPr/>
          <p:nvPr/>
        </p:nvSpPr>
        <p:spPr>
          <a:xfrm rot="-2700000">
            <a:off x="2204732" y="3390012"/>
            <a:ext cx="1016112" cy="268983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Smart workflow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7" name="Google Shape;137;p18"/>
          <p:cNvSpPr/>
          <p:nvPr/>
        </p:nvSpPr>
        <p:spPr>
          <a:xfrm rot="-2700000">
            <a:off x="1631761" y="3924940"/>
            <a:ext cx="875257" cy="485782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Operations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6269700" y="713975"/>
            <a:ext cx="2674500" cy="17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Embedding Applications inside of Mattermost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WelcomeBot Handling Custom Actions</a:t>
            </a:r>
            <a:endParaRPr/>
          </a:p>
        </p:txBody>
      </p:sp>
      <p:pic>
        <p:nvPicPr>
          <p:cNvPr id="324" name="Google Shape;32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72490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600" y="2951300"/>
            <a:ext cx="6867525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Mattermost is hiring!</a:t>
            </a:r>
            <a:endParaRPr/>
          </a:p>
        </p:txBody>
      </p:sp>
      <p:sp>
        <p:nvSpPr>
          <p:cNvPr id="336" name="Google Shape;336;p47"/>
          <p:cNvSpPr txBox="1"/>
          <p:nvPr/>
        </p:nvSpPr>
        <p:spPr>
          <a:xfrm>
            <a:off x="1225275" y="3077275"/>
            <a:ext cx="65367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https://mattermost.com/careers</a:t>
            </a:r>
            <a:endParaRPr sz="3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Mattermost Mentor Program</a:t>
            </a:r>
            <a:endParaRPr/>
          </a:p>
        </p:txBody>
      </p:sp>
      <p:sp>
        <p:nvSpPr>
          <p:cNvPr id="342" name="Google Shape;342;p48"/>
          <p:cNvSpPr txBox="1"/>
          <p:nvPr>
            <p:ph idx="1" type="body"/>
          </p:nvPr>
        </p:nvSpPr>
        <p:spPr>
          <a:xfrm>
            <a:off x="347925" y="798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Shepherding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Helping someone get involved in the Mattermost community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Need help submitting your first pull request?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Want some general advice?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Two 1-1 sessions with a core contributor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Mentorship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Focused on bringing more people into the Mattermost community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Application process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 month program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Minimum commitments must be met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Paired with a core contributor for the entire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Weekly 1-1 sessions with a core contributor</a:t>
            </a:r>
            <a:endParaRPr/>
          </a:p>
        </p:txBody>
      </p:sp>
      <p:sp>
        <p:nvSpPr>
          <p:cNvPr id="343" name="Google Shape;343;p48"/>
          <p:cNvSpPr txBox="1"/>
          <p:nvPr/>
        </p:nvSpPr>
        <p:spPr>
          <a:xfrm>
            <a:off x="1004925" y="4316250"/>
            <a:ext cx="6147300" cy="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Interested?  Talk with me afterwards!</a:t>
            </a:r>
            <a:endParaRPr b="1" sz="24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reach me?</a:t>
            </a:r>
            <a:endParaRPr/>
          </a:p>
        </p:txBody>
      </p:sp>
      <p:sp>
        <p:nvSpPr>
          <p:cNvPr id="354" name="Google Shape;354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Mattermost: @corey on https://community.mattermost.com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Twitter: @corey_hulen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Email: corey@hulen.com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 rot="-5400000">
            <a:off x="3429000" y="-1972250"/>
            <a:ext cx="2136600" cy="83820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Developer Toolkit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Proxima Nova"/>
                <a:ea typeface="Proxima Nova"/>
                <a:cs typeface="Proxima Nova"/>
                <a:sym typeface="Proxima Nova"/>
              </a:rPr>
              <a:t>Mattermost has Layers!</a:t>
            </a:r>
            <a:endParaRPr b="1"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687275" y="4030575"/>
            <a:ext cx="7000200" cy="572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Open Data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687275" y="3349250"/>
            <a:ext cx="7000200" cy="572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Open Source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687275" y="2667925"/>
            <a:ext cx="7000200" cy="572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Plugins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687275" y="1986600"/>
            <a:ext cx="7000200" cy="572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REST API/</a:t>
            </a: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Bots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687275" y="1305275"/>
            <a:ext cx="7000200" cy="572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Slash Commands and Webhooks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Mattermost is Open Source</a:t>
            </a:r>
            <a:endParaRPr/>
          </a:p>
        </p:txBody>
      </p:sp>
      <p:sp>
        <p:nvSpPr>
          <p:cNvPr id="155" name="Google Shape;15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Typical open source goodness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Fork, change what you want (heck change everything!)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Hard, takes a lot of resources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People love the idea but in reality very rarely happens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100% of what you see in the UI is accessible from our RESTful JSON web service </a:t>
            </a:r>
            <a:r>
              <a:rPr lang="en" sz="2400"/>
              <a:t>API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Source Example</a:t>
            </a:r>
            <a:endParaRPr/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251" y="1297800"/>
            <a:ext cx="5822349" cy="363897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/>
        </p:nvSpPr>
        <p:spPr>
          <a:xfrm>
            <a:off x="768050" y="625600"/>
            <a:ext cx="74526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Matterhorn is a terminal client for the Mattermost chat system.</a:t>
            </a:r>
            <a:endParaRPr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https://github.com/matterhorn-chat/matterhorn</a:t>
            </a:r>
            <a:endParaRPr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Mattermost is Open Data</a:t>
            </a:r>
            <a:endParaRPr/>
          </a:p>
        </p:txBody>
      </p:sp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own 100% of your data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Easy extraction and manipulation with SQL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Easily chart, report, analyze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 proprietary data models; nothing hidden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Developer Toolkit</a:t>
            </a:r>
            <a:endParaRPr/>
          </a:p>
        </p:txBody>
      </p:sp>
      <p:sp>
        <p:nvSpPr>
          <p:cNvPr id="174" name="Google Shape;17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Incoming/Outgoing Webhooks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Slash Commands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Bots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REST API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Client-side Plugins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Server-side Plugins</a:t>
            </a:r>
            <a:endParaRPr sz="2400"/>
          </a:p>
        </p:txBody>
      </p:sp>
      <p:sp>
        <p:nvSpPr>
          <p:cNvPr id="175" name="Google Shape;175;p23"/>
          <p:cNvSpPr txBox="1"/>
          <p:nvPr/>
        </p:nvSpPr>
        <p:spPr>
          <a:xfrm>
            <a:off x="615675" y="3686875"/>
            <a:ext cx="65367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https://developers.mattermost.com</a:t>
            </a:r>
            <a:endParaRPr sz="3000">
              <a:solidFill>
                <a:srgbClr val="4A86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A86E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Webhooks</a:t>
            </a:r>
            <a:endParaRPr/>
          </a:p>
        </p:txBody>
      </p:sp>
      <p:sp>
        <p:nvSpPr>
          <p:cNvPr id="181" name="Google Shape;18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Incoming Webhooks</a:t>
            </a:r>
            <a:endParaRPr b="1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Post messages to public, private and direct message channels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Simple HTTP POST request to a URL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</a:t>
            </a:r>
            <a:r>
              <a:rPr lang="en" sz="1800"/>
              <a:t>esigned to easily allow you to post messages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Slack </a:t>
            </a:r>
            <a:r>
              <a:rPr lang="en" sz="1800"/>
              <a:t>compatible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Outgoing Webhooks</a:t>
            </a:r>
            <a:endParaRPr b="1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Post automated responses to posts made by your users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Uses t</a:t>
            </a:r>
            <a:r>
              <a:rPr lang="en" sz="1800"/>
              <a:t>rigger words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Simple HTTP POST request to a web service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Slack compatible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