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Source Sans Pro SemiBold"/>
      <p:regular r:id="rId24"/>
      <p:bold r:id="rId25"/>
      <p:italic r:id="rId26"/>
      <p:boldItalic r:id="rId27"/>
    </p:embeddedFont>
    <p:embeddedFont>
      <p:font typeface="Source Sans Pr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1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14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SourceSansProSemiBold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SemiBold-italic.fntdata"/><Relationship Id="rId25" Type="http://schemas.openxmlformats.org/officeDocument/2006/relationships/font" Target="fonts/SourceSansProSemiBold-bold.fntdata"/><Relationship Id="rId28" Type="http://schemas.openxmlformats.org/officeDocument/2006/relationships/font" Target="fonts/SourceSansPro-regular.fntdata"/><Relationship Id="rId27" Type="http://schemas.openxmlformats.org/officeDocument/2006/relationships/font" Target="fonts/SourceSansPro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SourceSansPr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SourceSansPro-boldItalic.fntdata"/><Relationship Id="rId30" Type="http://schemas.openxmlformats.org/officeDocument/2006/relationships/font" Target="fonts/SourceSansPr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6e525fae9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6e525fae9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e525fae96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6e525fae96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5f0314ff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5f0314ff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e525fae96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e525fae96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e525fae96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6e525fae96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6e525fae96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6e525fae96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e525fae96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e525fae96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e525fae96_0_1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e525fae96_0_1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5de357e3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5de357e3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66cefbd1690da62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66cefbd1690da62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e525fae9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e525fae9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6e525fae96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6e525fae96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525fae96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e525fae96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e525fae96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e525fae96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e525fae96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e525fae96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e525fae9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e525fae9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6e525fae96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6e525fae96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Source Sans Pro SemiBold"/>
              <a:buNone/>
              <a:defRPr sz="52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Source Sans Pro SemiBold"/>
              <a:buNone/>
              <a:defRPr sz="28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onsolas"/>
              <a:buChar char="○"/>
              <a:defRPr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67329" r="9376" t="0"/>
          <a:stretch/>
        </p:blipFill>
        <p:spPr>
          <a:xfrm>
            <a:off x="450000" y="4663225"/>
            <a:ext cx="346368" cy="17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83">
          <p15:clr>
            <a:srgbClr val="FA7B17"/>
          </p15:clr>
        </p15:guide>
        <p15:guide id="2" pos="340">
          <p15:clr>
            <a:srgbClr val="FA7B17"/>
          </p15:clr>
        </p15:guide>
        <p15:guide id="3" pos="45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 SemiBold"/>
              <a:buNone/>
              <a:defRPr sz="28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 SemiBold"/>
              <a:buNone/>
              <a:defRPr sz="28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 SemiBold"/>
              <a:buNone/>
              <a:defRPr sz="28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 SemiBold"/>
              <a:buNone/>
              <a:defRPr sz="28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 SemiBold"/>
              <a:buNone/>
              <a:defRPr sz="28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 SemiBold"/>
              <a:buNone/>
              <a:defRPr sz="28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 SemiBold"/>
              <a:buNone/>
              <a:defRPr sz="28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 SemiBold"/>
              <a:buNone/>
              <a:defRPr sz="28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 SemiBold"/>
              <a:buNone/>
              <a:defRPr sz="2800">
                <a:solidFill>
                  <a:schemeClr val="dk1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github.com/glial-iot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15.tarantool.org/benchmark.html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tarantool.io/en/try-dev/" TargetMode="External"/><Relationship Id="rId4" Type="http://schemas.openxmlformats.org/officeDocument/2006/relationships/hyperlink" Target="https://try-cartridge.tarantool.io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tarantool.io" TargetMode="External"/><Relationship Id="rId4" Type="http://schemas.openxmlformats.org/officeDocument/2006/relationships/hyperlink" Target="https://github.com/tarantool/tarantool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/>
              <a:t>Tarantool Cartridge </a:t>
            </a:r>
            <a:endParaRPr sz="36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Fosdem/IoT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IoT u</a:t>
            </a:r>
            <a:r>
              <a:rPr lang="ru"/>
              <a:t>se cases</a:t>
            </a:r>
            <a:endParaRPr/>
          </a:p>
        </p:txBody>
      </p:sp>
      <p:sp>
        <p:nvSpPr>
          <p:cNvPr id="119" name="Google Shape;11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s</a:t>
            </a:r>
            <a:r>
              <a:rPr lang="ru"/>
              <a:t>ystem for orchestration IoT devices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the 5G services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</a:t>
            </a:r>
            <a:r>
              <a:rPr lang="ru"/>
              <a:t>ystem for orchestration IoT devices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Ready data platform: </a:t>
            </a:r>
            <a:endParaRPr b="1"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connect devices with different protocols. MQTT are already supported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push events to DB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trigger any logic on any action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(*) update code remotely within user cluster without reloading the service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(*) write/update your code/schema via WebIDE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700"/>
            <a:ext cx="9144000" cy="511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System for orchestration IoT devices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Ready solution based on Tarantool:</a:t>
            </a:r>
            <a:r>
              <a:rPr lang="ru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Nokia IoT platform,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https://github.com/glial-iot</a:t>
            </a:r>
            <a:r>
              <a:rPr lang="ru">
                <a:solidFill>
                  <a:schemeClr val="dk1"/>
                </a:solidFill>
              </a:rPr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</a:t>
            </a:r>
            <a:r>
              <a:rPr lang="ru"/>
              <a:t>he 5G services</a:t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dk1"/>
                </a:solidFill>
              </a:rPr>
              <a:t>The challenge is </a:t>
            </a:r>
            <a:r>
              <a:rPr lang="ru">
                <a:solidFill>
                  <a:schemeClr val="dk1"/>
                </a:solidFill>
              </a:rPr>
              <a:t>to provide the fast and low-latency services.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i="1" lang="ru"/>
              <a:t>5G networks require 100 times higher transmission rates and bandwidth than 4G networks.</a:t>
            </a:r>
            <a:r>
              <a:rPr lang="ru"/>
              <a:t>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Low latency? Prove it!</a:t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155" name="Google Shape;15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76275"/>
            <a:ext cx="6326320" cy="351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Low latency? Prove it!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C</a:t>
            </a:r>
            <a:r>
              <a:rPr lang="ru">
                <a:solidFill>
                  <a:schemeClr val="dk1"/>
                </a:solidFill>
              </a:rPr>
              <a:t>heck out our </a:t>
            </a:r>
            <a:r>
              <a:rPr b="1" lang="ru">
                <a:solidFill>
                  <a:schemeClr val="dk1"/>
                </a:solidFill>
              </a:rPr>
              <a:t>benchmark web page:</a:t>
            </a:r>
            <a:r>
              <a:rPr lang="ru">
                <a:solidFill>
                  <a:schemeClr val="dk1"/>
                </a:solidFill>
              </a:rPr>
              <a:t> </a:t>
            </a:r>
            <a:r>
              <a:rPr lang="ru" u="sng">
                <a:solidFill>
                  <a:schemeClr val="accent5"/>
                </a:solidFill>
                <a:hlinkClick r:id="rId3"/>
              </a:rPr>
              <a:t>http://15.tarantool.org/benchmark.html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Read more about all benchmarks, benchmark tools and other details.</a:t>
            </a:r>
            <a:endParaRPr/>
          </a:p>
        </p:txBody>
      </p:sp>
      <p:sp>
        <p:nvSpPr>
          <p:cNvPr id="162" name="Google Shape;162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How I can try it?</a:t>
            </a:r>
            <a:endParaRPr/>
          </a:p>
        </p:txBody>
      </p:sp>
      <p:sp>
        <p:nvSpPr>
          <p:cNvPr id="168" name="Google Shape;168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Visit </a:t>
            </a:r>
            <a:r>
              <a:rPr b="1" lang="ru">
                <a:solidFill>
                  <a:schemeClr val="dk1"/>
                </a:solidFill>
              </a:rPr>
              <a:t>our playgrounds: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ru"/>
              <a:t>Tarantool:</a:t>
            </a:r>
            <a:r>
              <a:rPr lang="ru"/>
              <a:t> </a:t>
            </a:r>
            <a:r>
              <a:rPr lang="ru" u="sng">
                <a:solidFill>
                  <a:schemeClr val="hlink"/>
                </a:solidFill>
                <a:hlinkClick r:id="rId3"/>
              </a:rPr>
              <a:t>https://www.tarantool.io/en/try-dev/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/>
              <a:t>Tarantool Cartridge:</a:t>
            </a:r>
            <a:r>
              <a:rPr lang="ru"/>
              <a:t> </a:t>
            </a:r>
            <a:r>
              <a:rPr lang="ru" u="sng">
                <a:solidFill>
                  <a:schemeClr val="hlink"/>
                </a:solidFill>
                <a:hlinkClick r:id="rId4"/>
              </a:rPr>
              <a:t>https://try-cartridge.tarantool.io/</a:t>
            </a:r>
            <a:r>
              <a:rPr lang="ru"/>
              <a:t> </a:t>
            </a:r>
            <a:endParaRPr/>
          </a:p>
        </p:txBody>
      </p:sp>
      <p:sp>
        <p:nvSpPr>
          <p:cNvPr id="169" name="Google Shape;16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Questions?</a:t>
            </a:r>
            <a:endParaRPr/>
          </a:p>
        </p:txBody>
      </p:sp>
      <p:sp>
        <p:nvSpPr>
          <p:cNvPr id="175" name="Google Shape;175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u="sng">
                <a:solidFill>
                  <a:schemeClr val="hlink"/>
                </a:solidFill>
                <a:hlinkClick r:id="rId3"/>
              </a:rPr>
              <a:t>https://tarantool.io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u="sng">
                <a:solidFill>
                  <a:schemeClr val="hlink"/>
                </a:solidFill>
                <a:hlinkClick r:id="rId4"/>
              </a:rPr>
              <a:t>https://github.com/tarantool/tarantool</a:t>
            </a:r>
            <a:r>
              <a:rPr lang="ru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ru">
                <a:latin typeface="Consolas"/>
                <a:ea typeface="Consolas"/>
                <a:cs typeface="Consolas"/>
                <a:sym typeface="Consolas"/>
              </a:rPr>
              <a:t>Artur Barsegyan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ru">
                <a:latin typeface="Consolas"/>
                <a:ea typeface="Consolas"/>
                <a:cs typeface="Consolas"/>
                <a:sym typeface="Consolas"/>
              </a:rPr>
              <a:t>TG:</a:t>
            </a:r>
            <a:r>
              <a:rPr lang="ru"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b="1" lang="ru">
                <a:latin typeface="Consolas"/>
                <a:ea typeface="Consolas"/>
                <a:cs typeface="Consolas"/>
                <a:sym typeface="Consolas"/>
              </a:rPr>
              <a:t>@arturbrsg</a:t>
            </a:r>
            <a:endParaRPr b="1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6" name="Google Shape;17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Hi!</a:t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Artur Barsegyan</a:t>
            </a:r>
            <a:r>
              <a:rPr lang="ru"/>
              <a:t>, Tarantool Product Manager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/>
              <a:t>2 years fall in ❤️ with Lua and Tarantool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What is Tarantool?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A feature-rich in-memory database.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...and we have on-board Lua application server.</a:t>
            </a:r>
            <a:endParaRPr/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What is Tarantool?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In context of IoT you can think about it like</a:t>
            </a:r>
            <a:r>
              <a:rPr b="1" lang="ru"/>
              <a:t> an data integration platform.</a:t>
            </a:r>
            <a:endParaRPr/>
          </a:p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What is Tarantool?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two engines: in-memory/disk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sharding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>
                <a:solidFill>
                  <a:schemeClr val="dk1"/>
                </a:solidFill>
              </a:rPr>
              <a:t>replication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SQL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transactional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1600"/>
              </a:spcAft>
              <a:buSzPts val="1800"/>
              <a:buChar char="-"/>
            </a:pPr>
            <a:r>
              <a:rPr lang="ru"/>
              <a:t>has</a:t>
            </a:r>
            <a:r>
              <a:rPr lang="ru"/>
              <a:t> a wealth of modules and connectors from popular languages</a:t>
            </a:r>
            <a:endParaRPr/>
          </a:p>
        </p:txBody>
      </p:sp>
      <p:sp>
        <p:nvSpPr>
          <p:cNvPr id="84" name="Google Shape;8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What is Tarantool?</a:t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lock-free engine for maximal performance: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one thread for database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one thread for application server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ru"/>
              <a:t>one thread for network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low latency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ru">
                <a:solidFill>
                  <a:schemeClr val="dk1"/>
                </a:solidFill>
              </a:rPr>
              <a:t>30 MB statically linked binary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ru">
                <a:solidFill>
                  <a:schemeClr val="dk1"/>
                </a:solidFill>
              </a:rPr>
              <a:t>Platforms: x86, ARM</a:t>
            </a:r>
            <a:endParaRPr/>
          </a:p>
        </p:txBody>
      </p:sp>
      <p:sp>
        <p:nvSpPr>
          <p:cNvPr id="91" name="Google Shape;9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What is the Cartridge?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50" y="1152475"/>
            <a:ext cx="3141199" cy="314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What is the Cartridge?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It’s </a:t>
            </a:r>
            <a:r>
              <a:rPr b="1" lang="ru"/>
              <a:t>a framework for creating distributed apps.</a:t>
            </a:r>
            <a:endParaRPr b="1"/>
          </a:p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Cartridge’s </a:t>
            </a:r>
            <a:r>
              <a:rPr lang="ru"/>
              <a:t>responsibilities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>
                <a:solidFill>
                  <a:schemeClr val="dk1"/>
                </a:solidFill>
              </a:rPr>
              <a:t>orchestration of nodes by them status using the gossip protocol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orchestration of cluster-wide configuration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tool for creating and managing distributed apps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ru"/>
              <a:t>WebUI with dashboard and extras</a:t>
            </a:r>
            <a:endParaRPr/>
          </a:p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