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</p:sldIdLst>
  <p:sldSz cy="5143500" cx="9144000"/>
  <p:notesSz cx="6858000" cy="9144000"/>
  <p:embeddedFontLst>
    <p:embeddedFont>
      <p:font typeface="Roboto Mono Medium"/>
      <p:regular r:id="rId79"/>
      <p:bold r:id="rId80"/>
      <p:italic r:id="rId81"/>
      <p:boldItalic r:id="rId82"/>
    </p:embeddedFont>
    <p:embeddedFont>
      <p:font typeface="Montserrat"/>
      <p:regular r:id="rId83"/>
      <p:bold r:id="rId84"/>
      <p:italic r:id="rId85"/>
      <p:boldItalic r:id="rId86"/>
    </p:embeddedFont>
    <p:embeddedFont>
      <p:font typeface="Lato"/>
      <p:regular r:id="rId87"/>
      <p:bold r:id="rId88"/>
      <p:italic r:id="rId89"/>
      <p:boldItalic r:id="rId90"/>
    </p:embeddedFont>
    <p:embeddedFont>
      <p:font typeface="Roboto Mono Light"/>
      <p:regular r:id="rId91"/>
      <p:bold r:id="rId92"/>
      <p:italic r:id="rId93"/>
      <p:boldItalic r:id="rId94"/>
    </p:embeddedFont>
    <p:embeddedFont>
      <p:font typeface="Roboto Mono"/>
      <p:regular r:id="rId95"/>
      <p:bold r:id="rId96"/>
      <p:italic r:id="rId97"/>
      <p:boldItalic r:id="rId9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95" Type="http://schemas.openxmlformats.org/officeDocument/2006/relationships/font" Target="fonts/RobotoMono-regular.fntdata"/><Relationship Id="rId94" Type="http://schemas.openxmlformats.org/officeDocument/2006/relationships/font" Target="fonts/RobotoMonoLight-boldItalic.fntdata"/><Relationship Id="rId97" Type="http://schemas.openxmlformats.org/officeDocument/2006/relationships/font" Target="fonts/RobotoMono-italic.fntdata"/><Relationship Id="rId96" Type="http://schemas.openxmlformats.org/officeDocument/2006/relationships/font" Target="fonts/RobotoMono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8" Type="http://schemas.openxmlformats.org/officeDocument/2006/relationships/font" Target="fonts/RobotoMon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91" Type="http://schemas.openxmlformats.org/officeDocument/2006/relationships/font" Target="fonts/RobotoMonoLight-regular.fntdata"/><Relationship Id="rId90" Type="http://schemas.openxmlformats.org/officeDocument/2006/relationships/font" Target="fonts/Lato-boldItalic.fntdata"/><Relationship Id="rId93" Type="http://schemas.openxmlformats.org/officeDocument/2006/relationships/font" Target="fonts/RobotoMonoLight-italic.fntdata"/><Relationship Id="rId92" Type="http://schemas.openxmlformats.org/officeDocument/2006/relationships/font" Target="fonts/RobotoMonoLight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84" Type="http://schemas.openxmlformats.org/officeDocument/2006/relationships/font" Target="fonts/Montserrat-bold.fntdata"/><Relationship Id="rId83" Type="http://schemas.openxmlformats.org/officeDocument/2006/relationships/font" Target="fonts/Montserrat-regular.fntdata"/><Relationship Id="rId86" Type="http://schemas.openxmlformats.org/officeDocument/2006/relationships/font" Target="fonts/Montserrat-boldItalic.fntdata"/><Relationship Id="rId85" Type="http://schemas.openxmlformats.org/officeDocument/2006/relationships/font" Target="fonts/Montserrat-italic.fntdata"/><Relationship Id="rId88" Type="http://schemas.openxmlformats.org/officeDocument/2006/relationships/font" Target="fonts/Lato-bold.fntdata"/><Relationship Id="rId87" Type="http://schemas.openxmlformats.org/officeDocument/2006/relationships/font" Target="fonts/Lato-regular.fntdata"/><Relationship Id="rId89" Type="http://schemas.openxmlformats.org/officeDocument/2006/relationships/font" Target="fonts/Lato-italic.fntdata"/><Relationship Id="rId80" Type="http://schemas.openxmlformats.org/officeDocument/2006/relationships/font" Target="fonts/RobotoMonoMedium-bold.fntdata"/><Relationship Id="rId82" Type="http://schemas.openxmlformats.org/officeDocument/2006/relationships/font" Target="fonts/RobotoMonoMedium-boldItalic.fntdata"/><Relationship Id="rId81" Type="http://schemas.openxmlformats.org/officeDocument/2006/relationships/font" Target="fonts/RobotoMonoMedium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75" Type="http://schemas.openxmlformats.org/officeDocument/2006/relationships/slide" Target="slides/slide70.xml"/><Relationship Id="rId74" Type="http://schemas.openxmlformats.org/officeDocument/2006/relationships/slide" Target="slides/slide69.xml"/><Relationship Id="rId77" Type="http://schemas.openxmlformats.org/officeDocument/2006/relationships/slide" Target="slides/slide72.xml"/><Relationship Id="rId76" Type="http://schemas.openxmlformats.org/officeDocument/2006/relationships/slide" Target="slides/slide71.xml"/><Relationship Id="rId79" Type="http://schemas.openxmlformats.org/officeDocument/2006/relationships/font" Target="fonts/RobotoMonoMedium-regular.fntdata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66" Type="http://schemas.openxmlformats.org/officeDocument/2006/relationships/slide" Target="slides/slide61.xml"/><Relationship Id="rId65" Type="http://schemas.openxmlformats.org/officeDocument/2006/relationships/slide" Target="slides/slide60.xml"/><Relationship Id="rId68" Type="http://schemas.openxmlformats.org/officeDocument/2006/relationships/slide" Target="slides/slide63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69" Type="http://schemas.openxmlformats.org/officeDocument/2006/relationships/slide" Target="slides/slide6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9" Type="http://schemas.openxmlformats.org/officeDocument/2006/relationships/slide" Target="slides/slide54.xml"/><Relationship Id="rId58" Type="http://schemas.openxmlformats.org/officeDocument/2006/relationships/slide" Target="slides/slide5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n.wikipedia.org/wiki/First-class_function" TargetMode="External"/><Relationship Id="rId3" Type="http://schemas.openxmlformats.org/officeDocument/2006/relationships/hyperlink" Target="https://kotlinlang.org/docs/reference/lambdas.html#higher-order-function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cfef0cdd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cfef0cdd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cfef0cddf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cfef0cdd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cfef0cdd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7cfef0cdd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c0299b24c_0_7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c0299b24c_0_7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c0299b24c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7c0299b24c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7c0299b24c_3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7c0299b24c_3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7c645cbd5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7c645cbd5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c645cbd5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c645cbd5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cfef0cddf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7cfef0cdd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7cfef0cddf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7cfef0cddf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ce2a5e2ee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ce2a5e2ee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7cfef0cddf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7cfef0cddf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7cfef0cddf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7cfef0cddf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7cfef0cddf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7cfef0cddf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7cfef0cddf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7cfef0cddf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7cfef0cddf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7cfef0cddf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7cfef0cddf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7cfef0cddf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7cfef0cddf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7cfef0cddf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7cfef0cddf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7cfef0cddf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7cfef0cddf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7cfef0cddf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7cfef0cddf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7cfef0cddf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c0299b24c_0_7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c0299b24c_0_7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points to add: </a:t>
            </a:r>
            <a:br>
              <a:rPr lang="en"/>
            </a:br>
            <a:r>
              <a:rPr lang="en"/>
              <a:t>1. Creating a product like QTalk in a country like India involves coming up with a lot of creative ways to solve the challenges</a:t>
            </a:r>
            <a:br>
              <a:rPr lang="en"/>
            </a:br>
            <a:r>
              <a:rPr lang="en"/>
              <a:t>2. Thanks to QTalk to sponsoring my _______ visit. (can be rephrased)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at QTalk are building a communication app that has the potential to reach up to 400 million smartphone users back in India which is projected to grow in the next 2 years. We are chasing an ambitious goal of reinventing a regular phone call experience and we just got started!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7cfef0cddf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7cfef0cddf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7cfef0cddf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7cfef0cddf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7ce2a5e2e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7ce2a5e2e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7cfef0cddf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7cfef0cddf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7cfef0cddf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7cfef0cddf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7cfef0cddf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7cfef0cddf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7cfef0cddf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7cfef0cddf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7cfef0cddf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7cfef0cddf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7cfef0cddf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7cfef0cddf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7cfef0cddf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7cfef0cddf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c0299b24c_0_7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c0299b24c_0_7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7ce2a5e2e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7ce2a5e2e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7ce2a5e2ee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7ce2a5e2ee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7ce2a5e2ee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7ce2a5e2ee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7ce2a5e2ee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7ce2a5e2ee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7ce2a5e2ee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7ce2a5e2ee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7ce2a5e2ee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7ce2a5e2ee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7ce2a5e2ee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7ce2a5e2ee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7ce2a5e2ee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7ce2a5e2ee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7ce2a5e2ee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7ce2a5e2ee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7ce2a5e2ee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7ce2a5e2ee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c0299b24c_0_7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c0299b24c_0_7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7ce2a5e2ee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7ce2a5e2ee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7ce2a5e2ee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7ce2a5e2ee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7ce2a5e2ee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7ce2a5e2ee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7ce2a5e2ee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7ce2a5e2ee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7ce2a5e2e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7ce2a5e2e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7ce2a5e2ee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7ce2a5e2ee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7ce2a5e2ee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7ce2a5e2ee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7ce2a5e2ee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7ce2a5e2ee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7ce2a5e2e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7ce2a5e2e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7ce2a5e2ee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7ce2a5e2ee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c0299b24c_0_7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7c0299b24c_0_7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50">
                <a:solidFill>
                  <a:srgbClr val="333333"/>
                </a:solidFill>
                <a:highlight>
                  <a:srgbClr val="FFFFFF"/>
                </a:highlight>
              </a:rPr>
              <a:t>Kotlin goes for Java 6 compatibility, and </a:t>
            </a:r>
            <a:r>
              <a:rPr b="1" i="1" lang="en" sz="1350">
                <a:solidFill>
                  <a:srgbClr val="333333"/>
                </a:solidFill>
                <a:highlight>
                  <a:srgbClr val="FFFFFF"/>
                </a:highlight>
              </a:rPr>
              <a:t>invokedynamic </a:t>
            </a:r>
            <a:r>
              <a:rPr b="1" lang="en" sz="1350">
                <a:solidFill>
                  <a:srgbClr val="333333"/>
                </a:solidFill>
                <a:highlight>
                  <a:srgbClr val="FFFFFF"/>
                </a:highlight>
              </a:rPr>
              <a:t>isn't available until Java 7.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7ce2a5e2ee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7ce2a5e2ee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7ce2a5e2ee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7ce2a5e2ee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7ce2a5e2ee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7ce2a5e2ee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7cfef0cddf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7cfef0cddf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7cfef0cddf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7cfef0cddf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7cfef0cddf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7cfef0cddf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7ce2a5e2e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7ce2a5e2e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7ce2a5e2ee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7ce2a5e2ee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7cfef0cddf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7cfef0cddf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7cfef0cddf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7cfef0cddf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c0299b24c_0_7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7c0299b24c_0_7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invokedynamic and targeting source code compatiblity at java 6</a:t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7cfef0cddf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7cfef0cddf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7cfef0cddf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7cfef0cddf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7cfef0cddf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7cfef0cddf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7ce2a5e2ee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7ce2a5e2ee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ce2a5e2e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7ce2a5e2e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Lambdas and closures in kotlin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ce2a5e2ee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7ce2a5e2ee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Kotlin functions are </a:t>
            </a:r>
            <a:r>
              <a:rPr i="1" lang="en" sz="1050" u="sng">
                <a:solidFill>
                  <a:srgbClr val="497BB7"/>
                </a:solidFill>
                <a:highlight>
                  <a:srgbClr val="FFFFFF"/>
                </a:highlight>
                <a:hlinkClick r:id="rId2"/>
              </a:rPr>
              <a:t>first-class</a:t>
            </a: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, which means that they can be stored in variables and data structures, passed as arguments to and returned from other </a:t>
            </a:r>
            <a:r>
              <a:rPr lang="en" sz="1050" u="sng">
                <a:solidFill>
                  <a:srgbClr val="497BB7"/>
                </a:solidFill>
                <a:highlight>
                  <a:srgbClr val="FFFFFF"/>
                </a:highlight>
                <a:hlinkClick r:id="rId3"/>
              </a:rPr>
              <a:t>higher-order functions</a:t>
            </a: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Font typeface="Roboto Mono"/>
              <a:buNone/>
              <a:defRPr b="1" sz="4000"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oboto Mono Medium"/>
              <a:buNone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Roboto Mono"/>
              <a:buNone/>
              <a:defRPr sz="2400"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Font typeface="Roboto Mono"/>
              <a:buChar char="○"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Font typeface="Roboto Mono"/>
              <a:buChar char="■"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Font typeface="Roboto Mono"/>
              <a:buChar char="○"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Font typeface="Roboto Mono"/>
              <a:buChar char="■"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Font typeface="Roboto Mono"/>
              <a:buChar char="○"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Font typeface="Roboto Mono"/>
              <a:buChar char="■"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Roboto Mono Medium"/>
              <a:buNone/>
              <a:defRPr sz="2400"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oboto Mono Medium"/>
              <a:buNone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 Mono Light"/>
              <a:buNone/>
              <a:defRPr>
                <a:latin typeface="Roboto Mono Light"/>
                <a:ea typeface="Roboto Mono Light"/>
                <a:cs typeface="Roboto Mono Light"/>
                <a:sym typeface="Roboto Mono Light"/>
              </a:defRPr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hyperlink" Target="https://jakewharton.com/inline-classes-make-great-database-ids/" TargetMode="Externa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Relationship Id="rId3" Type="http://schemas.openxmlformats.org/officeDocument/2006/relationships/hyperlink" Target="https://medium.com/@shahsurajk/51735600d7" TargetMode="External"/><Relationship Id="rId4" Type="http://schemas.openxmlformats.org/officeDocument/2006/relationships/hyperlink" Target="https://www.baeldung.com/kotlin-inline-functions" TargetMode="External"/><Relationship Id="rId5" Type="http://schemas.openxmlformats.org/officeDocument/2006/relationships/hyperlink" Target="https://www.javaworld.com/article/2860079/invokedynamic-101.html" TargetMode="External"/><Relationship Id="rId6" Type="http://schemas.openxmlformats.org/officeDocument/2006/relationships/hyperlink" Target="https://jakewharton.com/inline-classes-make-great-database-ids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Dissecting the inline keyword in Kotlin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Suraj Shah,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Engineer, Quiph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Lambdas and closures</a:t>
            </a:r>
            <a:endParaRPr/>
          </a:p>
        </p:txBody>
      </p:sp>
      <p:sp>
        <p:nvSpPr>
          <p:cNvPr id="189" name="Google Shape;189;p22"/>
          <p:cNvSpPr txBox="1"/>
          <p:nvPr>
            <p:ph idx="1" type="body"/>
          </p:nvPr>
        </p:nvSpPr>
        <p:spPr>
          <a:xfrm>
            <a:off x="1297500" y="12006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9DF6"/>
                </a:solidFill>
              </a:rPr>
              <a:t>fun</a:t>
            </a:r>
            <a:r>
              <a:rPr lang="en" sz="1050">
                <a:solidFill>
                  <a:srgbClr val="FFFFFF"/>
                </a:solidFill>
              </a:rPr>
              <a:t> testLambdas</a:t>
            </a:r>
            <a:r>
              <a:rPr lang="en" sz="1050">
                <a:solidFill>
                  <a:srgbClr val="9AA0A6"/>
                </a:solidFill>
              </a:rPr>
              <a:t>(</a:t>
            </a:r>
            <a:r>
              <a:rPr lang="en" sz="1050">
                <a:solidFill>
                  <a:srgbClr val="FFFFFF"/>
                </a:solidFill>
              </a:rPr>
              <a:t>index</a:t>
            </a:r>
            <a:r>
              <a:rPr lang="en" sz="1050">
                <a:solidFill>
                  <a:srgbClr val="9AA0A6"/>
                </a:solidFill>
              </a:rPr>
              <a:t>:</a:t>
            </a:r>
            <a:r>
              <a:rPr lang="en" sz="1050">
                <a:solidFill>
                  <a:srgbClr val="FFFFFF"/>
                </a:solidFill>
              </a:rPr>
              <a:t> </a:t>
            </a:r>
            <a:r>
              <a:rPr lang="en" sz="1050">
                <a:solidFill>
                  <a:srgbClr val="EE675C"/>
                </a:solidFill>
              </a:rPr>
              <a:t>Int</a:t>
            </a:r>
            <a:r>
              <a:rPr lang="en" sz="1050">
                <a:solidFill>
                  <a:srgbClr val="9AA0A6"/>
                </a:solidFill>
              </a:rPr>
              <a:t>,</a:t>
            </a:r>
            <a:r>
              <a:rPr lang="en" sz="1050">
                <a:solidFill>
                  <a:srgbClr val="FFFFFF"/>
                </a:solidFill>
              </a:rPr>
              <a:t> myLambda</a:t>
            </a:r>
            <a:r>
              <a:rPr lang="en" sz="1050">
                <a:solidFill>
                  <a:srgbClr val="9AA0A6"/>
                </a:solidFill>
              </a:rPr>
              <a:t>:</a:t>
            </a:r>
            <a:r>
              <a:rPr lang="en" sz="1050">
                <a:solidFill>
                  <a:srgbClr val="FFFFFF"/>
                </a:solidFill>
              </a:rPr>
              <a:t> </a:t>
            </a:r>
            <a:r>
              <a:rPr lang="en" sz="1050">
                <a:solidFill>
                  <a:srgbClr val="9AA0A6"/>
                </a:solidFill>
              </a:rPr>
              <a:t>(</a:t>
            </a:r>
            <a:r>
              <a:rPr lang="en" sz="1050">
                <a:solidFill>
                  <a:srgbClr val="FFFFFF"/>
                </a:solidFill>
              </a:rPr>
              <a:t>index</a:t>
            </a:r>
            <a:r>
              <a:rPr lang="en" sz="1050">
                <a:solidFill>
                  <a:srgbClr val="9AA0A6"/>
                </a:solidFill>
              </a:rPr>
              <a:t>:</a:t>
            </a:r>
            <a:r>
              <a:rPr lang="en" sz="1050">
                <a:solidFill>
                  <a:srgbClr val="FFFFFF"/>
                </a:solidFill>
              </a:rPr>
              <a:t> </a:t>
            </a:r>
            <a:r>
              <a:rPr lang="en" sz="1050">
                <a:solidFill>
                  <a:srgbClr val="EE675C"/>
                </a:solidFill>
              </a:rPr>
              <a:t>Int</a:t>
            </a:r>
            <a:r>
              <a:rPr lang="en" sz="1050">
                <a:solidFill>
                  <a:srgbClr val="9AA0A6"/>
                </a:solidFill>
              </a:rPr>
              <a:t>)</a:t>
            </a:r>
            <a:r>
              <a:rPr lang="en" sz="1050">
                <a:solidFill>
                  <a:srgbClr val="FFFFFF"/>
                </a:solidFill>
              </a:rPr>
              <a:t> </a:t>
            </a:r>
            <a:r>
              <a:rPr lang="en" sz="1050">
                <a:solidFill>
                  <a:srgbClr val="9AA0A6"/>
                </a:solidFill>
              </a:rPr>
              <a:t>-&gt;</a:t>
            </a:r>
            <a:r>
              <a:rPr lang="en" sz="1050">
                <a:solidFill>
                  <a:srgbClr val="FFFFFF"/>
                </a:solidFill>
              </a:rPr>
              <a:t> </a:t>
            </a:r>
            <a:r>
              <a:rPr lang="en" sz="1050">
                <a:solidFill>
                  <a:srgbClr val="EE675C"/>
                </a:solidFill>
              </a:rPr>
              <a:t>Unit</a:t>
            </a:r>
            <a:r>
              <a:rPr lang="en" sz="1050">
                <a:solidFill>
                  <a:srgbClr val="9AA0A6"/>
                </a:solidFill>
              </a:rPr>
              <a:t>){</a:t>
            </a:r>
            <a:endParaRPr sz="105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</a:rPr>
              <a:t>    myLambda</a:t>
            </a:r>
            <a:r>
              <a:rPr lang="en" sz="1050">
                <a:solidFill>
                  <a:srgbClr val="9AA0A6"/>
                </a:solidFill>
              </a:rPr>
              <a:t>.</a:t>
            </a:r>
            <a:r>
              <a:rPr lang="en" sz="1050">
                <a:solidFill>
                  <a:srgbClr val="FFFFFF"/>
                </a:solidFill>
              </a:rPr>
              <a:t>invoke</a:t>
            </a:r>
            <a:r>
              <a:rPr lang="en" sz="1050">
                <a:solidFill>
                  <a:srgbClr val="9AA0A6"/>
                </a:solidFill>
              </a:rPr>
              <a:t>(</a:t>
            </a:r>
            <a:r>
              <a:rPr lang="en" sz="1050">
                <a:solidFill>
                  <a:srgbClr val="FFFFFF"/>
                </a:solidFill>
              </a:rPr>
              <a:t>index</a:t>
            </a:r>
            <a:r>
              <a:rPr lang="en" sz="1050">
                <a:solidFill>
                  <a:srgbClr val="9AA0A6"/>
                </a:solidFill>
              </a:rPr>
              <a:t>+</a:t>
            </a:r>
            <a:r>
              <a:rPr lang="en" sz="1050">
                <a:solidFill>
                  <a:srgbClr val="FCC934"/>
                </a:solidFill>
              </a:rPr>
              <a:t>1</a:t>
            </a:r>
            <a:r>
              <a:rPr lang="en" sz="1050">
                <a:solidFill>
                  <a:srgbClr val="9AA0A6"/>
                </a:solidFill>
              </a:rPr>
              <a:t>)</a:t>
            </a:r>
            <a:endParaRPr sz="105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9AA0A6"/>
                </a:solidFill>
              </a:rPr>
              <a:t>}</a:t>
            </a:r>
            <a:endParaRPr sz="105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9DF6"/>
                </a:solidFill>
              </a:rPr>
              <a:t>fun</a:t>
            </a:r>
            <a:r>
              <a:rPr lang="en" sz="1050">
                <a:solidFill>
                  <a:srgbClr val="FFFFFF"/>
                </a:solidFill>
              </a:rPr>
              <a:t> myBigLoop</a:t>
            </a:r>
            <a:r>
              <a:rPr lang="en" sz="1050">
                <a:solidFill>
                  <a:srgbClr val="9AA0A6"/>
                </a:solidFill>
              </a:rPr>
              <a:t>(){</a:t>
            </a:r>
            <a:endParaRPr sz="105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</a:rPr>
              <a:t>    </a:t>
            </a:r>
            <a:r>
              <a:rPr lang="en" sz="1050">
                <a:solidFill>
                  <a:srgbClr val="669DF6"/>
                </a:solidFill>
              </a:rPr>
              <a:t>val</a:t>
            </a:r>
            <a:r>
              <a:rPr lang="en" sz="1050">
                <a:solidFill>
                  <a:srgbClr val="FFFFFF"/>
                </a:solidFill>
              </a:rPr>
              <a:t> valueInClosure </a:t>
            </a:r>
            <a:r>
              <a:rPr lang="en" sz="1050">
                <a:solidFill>
                  <a:srgbClr val="9AA0A6"/>
                </a:solidFill>
              </a:rPr>
              <a:t>=</a:t>
            </a:r>
            <a:r>
              <a:rPr lang="en" sz="1050">
                <a:solidFill>
                  <a:srgbClr val="FFFFFF"/>
                </a:solidFill>
              </a:rPr>
              <a:t> </a:t>
            </a:r>
            <a:r>
              <a:rPr lang="en" sz="1050">
                <a:solidFill>
                  <a:srgbClr val="5BB974"/>
                </a:solidFill>
              </a:rPr>
              <a:t>"Why!"</a:t>
            </a:r>
            <a:endParaRPr sz="105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</a:rPr>
              <a:t>    </a:t>
            </a:r>
            <a:r>
              <a:rPr lang="en" sz="1050">
                <a:solidFill>
                  <a:srgbClr val="9AA0A6"/>
                </a:solidFill>
              </a:rPr>
              <a:t>(</a:t>
            </a:r>
            <a:r>
              <a:rPr lang="en" sz="1050">
                <a:solidFill>
                  <a:srgbClr val="FCC934"/>
                </a:solidFill>
              </a:rPr>
              <a:t>0</a:t>
            </a:r>
            <a:r>
              <a:rPr lang="en" sz="1050">
                <a:solidFill>
                  <a:srgbClr val="FFFFFF"/>
                </a:solidFill>
              </a:rPr>
              <a:t> </a:t>
            </a:r>
            <a:r>
              <a:rPr lang="en" sz="1050">
                <a:solidFill>
                  <a:srgbClr val="9AA0A6"/>
                </a:solidFill>
              </a:rPr>
              <a:t>..</a:t>
            </a:r>
            <a:r>
              <a:rPr lang="en" sz="1050">
                <a:solidFill>
                  <a:srgbClr val="FFFFFF"/>
                </a:solidFill>
              </a:rPr>
              <a:t> </a:t>
            </a:r>
            <a:r>
              <a:rPr lang="en" sz="1050">
                <a:solidFill>
                  <a:srgbClr val="FCC934"/>
                </a:solidFill>
              </a:rPr>
              <a:t>50</a:t>
            </a:r>
            <a:r>
              <a:rPr lang="en" sz="1050">
                <a:solidFill>
                  <a:srgbClr val="9AA0A6"/>
                </a:solidFill>
              </a:rPr>
              <a:t>).</a:t>
            </a:r>
            <a:r>
              <a:rPr lang="en" sz="1050">
                <a:solidFill>
                  <a:srgbClr val="FFFFFF"/>
                </a:solidFill>
              </a:rPr>
              <a:t>forEach </a:t>
            </a:r>
            <a:r>
              <a:rPr lang="en" sz="1050">
                <a:solidFill>
                  <a:srgbClr val="9AA0A6"/>
                </a:solidFill>
              </a:rPr>
              <a:t>{</a:t>
            </a:r>
            <a:endParaRPr sz="105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</a:rPr>
              <a:t>        testLambdas</a:t>
            </a:r>
            <a:r>
              <a:rPr lang="en" sz="1050">
                <a:solidFill>
                  <a:srgbClr val="9AA0A6"/>
                </a:solidFill>
              </a:rPr>
              <a:t>(</a:t>
            </a:r>
            <a:r>
              <a:rPr lang="en" sz="1050">
                <a:solidFill>
                  <a:srgbClr val="FFFFFF"/>
                </a:solidFill>
              </a:rPr>
              <a:t>it</a:t>
            </a:r>
            <a:r>
              <a:rPr lang="en" sz="1050">
                <a:solidFill>
                  <a:srgbClr val="9AA0A6"/>
                </a:solidFill>
              </a:rPr>
              <a:t>)</a:t>
            </a:r>
            <a:r>
              <a:rPr lang="en" sz="1050">
                <a:solidFill>
                  <a:srgbClr val="FFFFFF"/>
                </a:solidFill>
              </a:rPr>
              <a:t> </a:t>
            </a:r>
            <a:r>
              <a:rPr lang="en" sz="1050">
                <a:solidFill>
                  <a:srgbClr val="9AA0A6"/>
                </a:solidFill>
              </a:rPr>
              <a:t>{</a:t>
            </a:r>
            <a:r>
              <a:rPr lang="en" sz="1050">
                <a:solidFill>
                  <a:srgbClr val="FFFFFF"/>
                </a:solidFill>
              </a:rPr>
              <a:t> lambdaValue</a:t>
            </a:r>
            <a:r>
              <a:rPr lang="en" sz="1050">
                <a:solidFill>
                  <a:srgbClr val="9AA0A6"/>
                </a:solidFill>
              </a:rPr>
              <a:t>-&gt;</a:t>
            </a:r>
            <a:endParaRPr sz="105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</a:rPr>
              <a:t>            println</a:t>
            </a:r>
            <a:r>
              <a:rPr lang="en" sz="1050">
                <a:solidFill>
                  <a:srgbClr val="9AA0A6"/>
                </a:solidFill>
              </a:rPr>
              <a:t>(</a:t>
            </a:r>
            <a:r>
              <a:rPr lang="en" sz="1050">
                <a:solidFill>
                  <a:srgbClr val="5BB974"/>
                </a:solidFill>
              </a:rPr>
              <a:t>"$valueInClosure $lambdaValue"</a:t>
            </a:r>
            <a:r>
              <a:rPr lang="en" sz="1050">
                <a:solidFill>
                  <a:srgbClr val="9AA0A6"/>
                </a:solidFill>
              </a:rPr>
              <a:t>)</a:t>
            </a:r>
            <a:endParaRPr sz="105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</a:rPr>
              <a:t>        </a:t>
            </a:r>
            <a:r>
              <a:rPr lang="en" sz="1050">
                <a:solidFill>
                  <a:srgbClr val="9AA0A6"/>
                </a:solidFill>
              </a:rPr>
              <a:t>}</a:t>
            </a:r>
            <a:endParaRPr sz="105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</a:rPr>
              <a:t>    </a:t>
            </a:r>
            <a:r>
              <a:rPr lang="en" sz="1050">
                <a:solidFill>
                  <a:srgbClr val="9AA0A6"/>
                </a:solidFill>
              </a:rPr>
              <a:t>}</a:t>
            </a:r>
            <a:endParaRPr sz="105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9AA0A6"/>
                </a:solidFill>
              </a:rPr>
              <a:t>}</a:t>
            </a:r>
            <a:endParaRPr sz="1050">
              <a:solidFill>
                <a:srgbClr val="9AA0A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05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Lambdas and closures</a:t>
            </a:r>
            <a:endParaRPr/>
          </a:p>
        </p:txBody>
      </p:sp>
      <p:sp>
        <p:nvSpPr>
          <p:cNvPr id="195" name="Google Shape;195;p23"/>
          <p:cNvSpPr txBox="1"/>
          <p:nvPr>
            <p:ph idx="1" type="body"/>
          </p:nvPr>
        </p:nvSpPr>
        <p:spPr>
          <a:xfrm>
            <a:off x="1297500" y="12006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fun testLambdas(index: Int,</a:t>
            </a:r>
            <a:r>
              <a:rPr lang="en" sz="1050">
                <a:solidFill>
                  <a:srgbClr val="FFFFFF"/>
                </a:solidFill>
              </a:rPr>
              <a:t> myLambda</a:t>
            </a:r>
            <a:r>
              <a:rPr lang="en" sz="1050">
                <a:solidFill>
                  <a:srgbClr val="9AA0A6"/>
                </a:solidFill>
              </a:rPr>
              <a:t>:</a:t>
            </a:r>
            <a:r>
              <a:rPr lang="en" sz="1050">
                <a:solidFill>
                  <a:srgbClr val="FFFFFF"/>
                </a:solidFill>
              </a:rPr>
              <a:t> </a:t>
            </a:r>
            <a:r>
              <a:rPr lang="en" sz="1050">
                <a:solidFill>
                  <a:srgbClr val="9AA0A6"/>
                </a:solidFill>
              </a:rPr>
              <a:t>(</a:t>
            </a:r>
            <a:r>
              <a:rPr lang="en" sz="1050">
                <a:solidFill>
                  <a:srgbClr val="FFFFFF"/>
                </a:solidFill>
              </a:rPr>
              <a:t>index</a:t>
            </a:r>
            <a:r>
              <a:rPr lang="en" sz="1050">
                <a:solidFill>
                  <a:srgbClr val="9AA0A6"/>
                </a:solidFill>
              </a:rPr>
              <a:t>:</a:t>
            </a:r>
            <a:r>
              <a:rPr lang="en" sz="1050">
                <a:solidFill>
                  <a:srgbClr val="FFFFFF"/>
                </a:solidFill>
              </a:rPr>
              <a:t> </a:t>
            </a:r>
            <a:r>
              <a:rPr lang="en" sz="1050">
                <a:solidFill>
                  <a:srgbClr val="EE675C"/>
                </a:solidFill>
              </a:rPr>
              <a:t>Int</a:t>
            </a:r>
            <a:r>
              <a:rPr lang="en" sz="1050">
                <a:solidFill>
                  <a:srgbClr val="9AA0A6"/>
                </a:solidFill>
              </a:rPr>
              <a:t>)</a:t>
            </a:r>
            <a:r>
              <a:rPr lang="en" sz="1050">
                <a:solidFill>
                  <a:srgbClr val="FFFFFF"/>
                </a:solidFill>
              </a:rPr>
              <a:t> </a:t>
            </a:r>
            <a:r>
              <a:rPr lang="en" sz="1050">
                <a:solidFill>
                  <a:srgbClr val="9AA0A6"/>
                </a:solidFill>
              </a:rPr>
              <a:t>-&gt;</a:t>
            </a:r>
            <a:r>
              <a:rPr lang="en" sz="1050">
                <a:solidFill>
                  <a:srgbClr val="FFFFFF"/>
                </a:solidFill>
              </a:rPr>
              <a:t> </a:t>
            </a:r>
            <a:r>
              <a:rPr lang="en" sz="1050">
                <a:solidFill>
                  <a:srgbClr val="EE675C"/>
                </a:solidFill>
              </a:rPr>
              <a:t>Unit</a:t>
            </a:r>
            <a:r>
              <a:rPr lang="en" sz="1050">
                <a:solidFill>
                  <a:srgbClr val="5F6C73"/>
                </a:solidFill>
              </a:rPr>
              <a:t>){</a:t>
            </a:r>
            <a:endParaRPr sz="1050">
              <a:solidFill>
                <a:srgbClr val="5F6C7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    myLambda.invoke(index+1)</a:t>
            </a:r>
            <a:endParaRPr sz="1050">
              <a:solidFill>
                <a:srgbClr val="5F6C7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}</a:t>
            </a:r>
            <a:endParaRPr sz="1050">
              <a:solidFill>
                <a:srgbClr val="5F6C7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fun myBigLoop(){</a:t>
            </a:r>
            <a:endParaRPr sz="1050">
              <a:solidFill>
                <a:srgbClr val="5F6C7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    val valueInClosure = "Why!"</a:t>
            </a:r>
            <a:endParaRPr sz="1050">
              <a:solidFill>
                <a:srgbClr val="5F6C7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    (0 .. 50).forEach {</a:t>
            </a:r>
            <a:endParaRPr sz="1050">
              <a:solidFill>
                <a:srgbClr val="5F6C7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        testLambdas(it) { lambdaValue-&gt;</a:t>
            </a:r>
            <a:endParaRPr sz="1050">
              <a:solidFill>
                <a:srgbClr val="5F6C7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            println("$valueInClosure $lambdaValue")</a:t>
            </a:r>
            <a:endParaRPr sz="1050">
              <a:solidFill>
                <a:srgbClr val="5F6C7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        }</a:t>
            </a:r>
            <a:endParaRPr sz="1050">
              <a:solidFill>
                <a:srgbClr val="5F6C7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    }</a:t>
            </a:r>
            <a:endParaRPr sz="1050">
              <a:solidFill>
                <a:srgbClr val="5F6C73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}</a:t>
            </a:r>
            <a:endParaRPr sz="900">
              <a:solidFill>
                <a:srgbClr val="5F6C73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Lambdas and closures</a:t>
            </a:r>
            <a:endParaRPr/>
          </a:p>
        </p:txBody>
      </p:sp>
      <p:sp>
        <p:nvSpPr>
          <p:cNvPr id="201" name="Google Shape;201;p24"/>
          <p:cNvSpPr txBox="1"/>
          <p:nvPr>
            <p:ph idx="1" type="body"/>
          </p:nvPr>
        </p:nvSpPr>
        <p:spPr>
          <a:xfrm>
            <a:off x="1297500" y="12006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fun testLambdas(index: Int, myLambda: (index: Int) -&gt; Unit){</a:t>
            </a:r>
            <a:endParaRPr sz="1050">
              <a:solidFill>
                <a:srgbClr val="5F6C7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    myLambda.invoke(index+1)</a:t>
            </a:r>
            <a:endParaRPr sz="1050">
              <a:solidFill>
                <a:srgbClr val="5F6C7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}</a:t>
            </a:r>
            <a:endParaRPr sz="1050">
              <a:solidFill>
                <a:srgbClr val="5F6C7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fun myBigLoop(){</a:t>
            </a:r>
            <a:endParaRPr sz="1050">
              <a:solidFill>
                <a:srgbClr val="5F6C7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    </a:t>
            </a:r>
            <a:r>
              <a:rPr lang="en" sz="1050">
                <a:solidFill>
                  <a:srgbClr val="669DF6"/>
                </a:solidFill>
              </a:rPr>
              <a:t>val</a:t>
            </a:r>
            <a:r>
              <a:rPr lang="en" sz="1050">
                <a:solidFill>
                  <a:srgbClr val="FFFFFF"/>
                </a:solidFill>
              </a:rPr>
              <a:t> valueInClosure </a:t>
            </a:r>
            <a:r>
              <a:rPr lang="en" sz="1050">
                <a:solidFill>
                  <a:srgbClr val="9AA0A6"/>
                </a:solidFill>
              </a:rPr>
              <a:t>=</a:t>
            </a:r>
            <a:r>
              <a:rPr lang="en" sz="1050">
                <a:solidFill>
                  <a:srgbClr val="FFFFFF"/>
                </a:solidFill>
              </a:rPr>
              <a:t> </a:t>
            </a:r>
            <a:r>
              <a:rPr lang="en" sz="1050">
                <a:solidFill>
                  <a:srgbClr val="5BB974"/>
                </a:solidFill>
              </a:rPr>
              <a:t>"Why!"</a:t>
            </a:r>
            <a:endParaRPr sz="1050">
              <a:solidFill>
                <a:srgbClr val="5F6C7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    (0 .. 50).forEach {</a:t>
            </a:r>
            <a:endParaRPr sz="1050">
              <a:solidFill>
                <a:srgbClr val="5F6C7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        testLambdas(it) { lambdaValue-&gt;</a:t>
            </a:r>
            <a:endParaRPr sz="1050">
              <a:solidFill>
                <a:srgbClr val="5F6C7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            println("</a:t>
            </a:r>
            <a:r>
              <a:rPr lang="en" sz="1050">
                <a:solidFill>
                  <a:srgbClr val="5BB974"/>
                </a:solidFill>
              </a:rPr>
              <a:t>$valueInClosure</a:t>
            </a:r>
            <a:r>
              <a:rPr lang="en" sz="1050">
                <a:solidFill>
                  <a:srgbClr val="5F6C73"/>
                </a:solidFill>
              </a:rPr>
              <a:t> $lambdaValue")</a:t>
            </a:r>
            <a:endParaRPr sz="1050">
              <a:solidFill>
                <a:srgbClr val="5F6C7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        }</a:t>
            </a:r>
            <a:endParaRPr sz="1050">
              <a:solidFill>
                <a:srgbClr val="5F6C7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    }</a:t>
            </a:r>
            <a:endParaRPr sz="1050">
              <a:solidFill>
                <a:srgbClr val="5F6C73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}</a:t>
            </a:r>
            <a:endParaRPr sz="1050">
              <a:solidFill>
                <a:srgbClr val="5F6C7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900">
              <a:solidFill>
                <a:srgbClr val="5F6C73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Call Sites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/>
          <p:nvPr/>
        </p:nvSpPr>
        <p:spPr>
          <a:xfrm>
            <a:off x="483850" y="388800"/>
            <a:ext cx="7955400" cy="43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fun iAmGroot</a:t>
            </a:r>
            <a:r>
              <a:rPr lang="en" sz="24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()</a:t>
            </a:r>
            <a:r>
              <a:rPr lang="en" sz="24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24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24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println</a:t>
            </a:r>
            <a:r>
              <a:rPr lang="en" sz="24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2400">
                <a:solidFill>
                  <a:srgbClr val="5BB974"/>
                </a:solidFill>
                <a:latin typeface="Roboto Mono"/>
                <a:ea typeface="Roboto Mono"/>
                <a:cs typeface="Roboto Mono"/>
                <a:sym typeface="Roboto Mono"/>
              </a:rPr>
              <a:t>"I am Groot!"</a:t>
            </a:r>
            <a:r>
              <a:rPr lang="en" sz="24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24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24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class</a:t>
            </a:r>
            <a:r>
              <a:rPr lang="en" sz="24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240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WhoAmI</a:t>
            </a:r>
            <a:r>
              <a:rPr lang="en" sz="24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24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24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fun printMe</a:t>
            </a:r>
            <a:r>
              <a:rPr lang="en" sz="24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()</a:t>
            </a:r>
            <a:r>
              <a:rPr lang="en" sz="24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24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24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  iAmGroot</a:t>
            </a:r>
            <a:r>
              <a:rPr lang="en" sz="24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()</a:t>
            </a:r>
            <a:r>
              <a:rPr lang="en" sz="24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24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// call site</a:t>
            </a:r>
            <a:endParaRPr sz="24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24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24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2400">
              <a:solidFill>
                <a:srgbClr val="9AA0A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"/>
          <p:cNvSpPr txBox="1"/>
          <p:nvPr/>
        </p:nvSpPr>
        <p:spPr>
          <a:xfrm>
            <a:off x="483850" y="388800"/>
            <a:ext cx="7955400" cy="43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fun iAmGroot() {</a:t>
            </a:r>
            <a:endParaRPr sz="24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println("I am Groot!")</a:t>
            </a:r>
            <a:endParaRPr sz="24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24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class WhoAmI {</a:t>
            </a:r>
            <a:endParaRPr sz="24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fun printMe() {</a:t>
            </a:r>
            <a:endParaRPr sz="24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  </a:t>
            </a:r>
            <a:r>
              <a:rPr lang="en" sz="24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iAmGroot</a:t>
            </a:r>
            <a:r>
              <a:rPr lang="en" sz="24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()</a:t>
            </a:r>
            <a:r>
              <a:rPr lang="en" sz="24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// call site</a:t>
            </a:r>
            <a:endParaRPr sz="24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}</a:t>
            </a:r>
            <a:endParaRPr sz="24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24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8"/>
          <p:cNvSpPr txBox="1"/>
          <p:nvPr>
            <p:ph type="title"/>
          </p:nvPr>
        </p:nvSpPr>
        <p:spPr>
          <a:xfrm>
            <a:off x="823850" y="866775"/>
            <a:ext cx="52359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Non-inline</a:t>
            </a:r>
            <a:r>
              <a:rPr lang="en"/>
              <a:t>d </a:t>
            </a:r>
            <a:r>
              <a:rPr lang="en"/>
              <a:t>lambdas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9"/>
          <p:cNvSpPr txBox="1"/>
          <p:nvPr/>
        </p:nvSpPr>
        <p:spPr>
          <a:xfrm>
            <a:off x="483850" y="388800"/>
            <a:ext cx="7955400" cy="43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fun</a:t>
            </a: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testLambdas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endParaRPr sz="16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index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5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endParaRPr sz="16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myLambda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index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5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-&gt;</a:t>
            </a: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5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Unit</a:t>
            </a:r>
            <a:endParaRPr sz="16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){</a:t>
            </a:r>
            <a:endParaRPr sz="16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myLambda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invoke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index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1650">
                <a:solidFill>
                  <a:srgbClr val="FCC934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6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fun</a:t>
            </a: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myBigLoop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(){</a:t>
            </a:r>
            <a:endParaRPr sz="16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65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val</a:t>
            </a: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valueInClosure 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50">
                <a:solidFill>
                  <a:srgbClr val="5BB974"/>
                </a:solidFill>
                <a:latin typeface="Roboto Mono"/>
                <a:ea typeface="Roboto Mono"/>
                <a:cs typeface="Roboto Mono"/>
                <a:sym typeface="Roboto Mono"/>
              </a:rPr>
              <a:t>"Why!"</a:t>
            </a:r>
            <a:endParaRPr sz="16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650">
                <a:solidFill>
                  <a:srgbClr val="FCC934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..</a:t>
            </a: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50">
                <a:solidFill>
                  <a:srgbClr val="FCC934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).</a:t>
            </a: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forEach 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6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  testLambdas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it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lambdaValue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-&gt;</a:t>
            </a:r>
            <a:endParaRPr sz="16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println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650">
                <a:solidFill>
                  <a:srgbClr val="5BB974"/>
                </a:solidFill>
                <a:latin typeface="Roboto Mono"/>
                <a:ea typeface="Roboto Mono"/>
                <a:cs typeface="Roboto Mono"/>
                <a:sym typeface="Roboto Mono"/>
              </a:rPr>
              <a:t>"$valueInClosure $lambdaValue"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  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6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6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650">
              <a:solidFill>
                <a:srgbClr val="9AA0A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9DF6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"/>
          <p:cNvSpPr txBox="1"/>
          <p:nvPr/>
        </p:nvSpPr>
        <p:spPr>
          <a:xfrm>
            <a:off x="483850" y="388800"/>
            <a:ext cx="7955400" cy="43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fun testLambdas(</a:t>
            </a:r>
            <a:endParaRPr sz="16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index: Int,</a:t>
            </a:r>
            <a:endParaRPr sz="16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myLambda: (index: Int) -&gt; Unit</a:t>
            </a:r>
            <a:endParaRPr sz="16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){</a:t>
            </a:r>
            <a:endParaRPr sz="16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myLambda.invoke(index+1)</a:t>
            </a:r>
            <a:endParaRPr sz="16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6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fun myBigLoop(){</a:t>
            </a:r>
            <a:endParaRPr sz="16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val valueInClosure = "Why!"</a:t>
            </a:r>
            <a:endParaRPr sz="16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650">
                <a:solidFill>
                  <a:srgbClr val="FCC934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..</a:t>
            </a: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50">
                <a:solidFill>
                  <a:srgbClr val="FCC934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).</a:t>
            </a: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forEach 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6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  testLambdas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it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lambdaValue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-&gt;</a:t>
            </a:r>
            <a:endParaRPr sz="16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println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650">
                <a:solidFill>
                  <a:srgbClr val="5BB974"/>
                </a:solidFill>
                <a:latin typeface="Roboto Mono"/>
                <a:ea typeface="Roboto Mono"/>
                <a:cs typeface="Roboto Mono"/>
                <a:sym typeface="Roboto Mono"/>
              </a:rPr>
              <a:t>"$valueInClosure $lambdaValue"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  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6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6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6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rgbClr val="669DF6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1"/>
          <p:cNvSpPr txBox="1"/>
          <p:nvPr/>
        </p:nvSpPr>
        <p:spPr>
          <a:xfrm>
            <a:off x="483850" y="388800"/>
            <a:ext cx="7955400" cy="43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fun testLambdas(</a:t>
            </a:r>
            <a:endParaRPr sz="16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index: Int,</a:t>
            </a:r>
            <a:endParaRPr sz="16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myLambda: (index: Int) -&gt; Unit</a:t>
            </a:r>
            <a:endParaRPr sz="16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){</a:t>
            </a:r>
            <a:endParaRPr sz="16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myLambda.invoke(index+1)</a:t>
            </a:r>
            <a:endParaRPr sz="16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6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fun myBigLoop(){</a:t>
            </a:r>
            <a:endParaRPr sz="16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val valueInClosure = "Why!"</a:t>
            </a:r>
            <a:endParaRPr sz="16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(0 .. 50).forEach {</a:t>
            </a:r>
            <a:endParaRPr sz="16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  </a:t>
            </a: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testLambdas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it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lambdaValue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-&gt;</a:t>
            </a:r>
            <a:endParaRPr sz="16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println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650">
                <a:solidFill>
                  <a:srgbClr val="5BB974"/>
                </a:solidFill>
                <a:latin typeface="Roboto Mono"/>
                <a:ea typeface="Roboto Mono"/>
                <a:cs typeface="Roboto Mono"/>
                <a:sym typeface="Roboto Mono"/>
              </a:rPr>
              <a:t>"$valueInClosure $lambdaValue"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  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6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}</a:t>
            </a:r>
            <a:endParaRPr sz="16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6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me:</a:t>
            </a:r>
            <a:endParaRPr/>
          </a:p>
        </p:txBody>
      </p:sp>
      <p:sp>
        <p:nvSpPr>
          <p:cNvPr id="141" name="Google Shape;141;p14"/>
          <p:cNvSpPr txBox="1"/>
          <p:nvPr>
            <p:ph idx="1" type="body"/>
          </p:nvPr>
        </p:nvSpPr>
        <p:spPr>
          <a:xfrm>
            <a:off x="1297500" y="13078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Contributor to Firefox Fenix, Mongo Stitch SDK, Realm etc.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Kotlin, Java, GoLang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Android, backend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Photography, travelling and trekking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Links: 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Twitter: @shahsurajk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Github: /shahsurajk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Email: shahsurajk@gmail.com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Instagram: @a_random_traveller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2"/>
          <p:cNvSpPr txBox="1"/>
          <p:nvPr/>
        </p:nvSpPr>
        <p:spPr>
          <a:xfrm>
            <a:off x="483850" y="388800"/>
            <a:ext cx="7955400" cy="43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3375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Roboto Mono"/>
              <a:buChar char="●"/>
            </a:pP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Decompiled code for the lambda:</a:t>
            </a:r>
            <a:endParaRPr sz="16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final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class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InlineFunctionsKt$myBigLoop$$inlined$forEach$lambda$1</a:t>
            </a:r>
            <a:endParaRPr sz="9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90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extends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Lambda</a:t>
            </a:r>
            <a:endParaRPr sz="9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90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implements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Function1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9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// $FF: synthetic field</a:t>
            </a:r>
            <a:endParaRPr sz="9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n" sz="90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final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String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$valueInClosure$inlined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9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n" sz="90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InlineFunctionsKt$myBigLoop$$inlined$forEach$lambda$1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90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String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var1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9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</a:t>
            </a:r>
            <a:r>
              <a:rPr lang="en" sz="90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super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900">
                <a:solidFill>
                  <a:srgbClr val="FCC934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);</a:t>
            </a:r>
            <a:endParaRPr sz="9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</a:t>
            </a:r>
            <a:r>
              <a:rPr lang="en" sz="90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this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$valueInClosure$inlined 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var1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9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9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// $FF: synthetic method</a:t>
            </a:r>
            <a:endParaRPr sz="9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// $FF: bridge method</a:t>
            </a:r>
            <a:endParaRPr sz="9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n" sz="90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public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Object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invoke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90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Object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var1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9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</a:t>
            </a:r>
            <a:r>
              <a:rPr lang="en" sz="90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this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invoke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(((</a:t>
            </a:r>
            <a:r>
              <a:rPr lang="en" sz="90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Number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var1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).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intValue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());</a:t>
            </a:r>
            <a:endParaRPr sz="9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</a:t>
            </a:r>
            <a:r>
              <a:rPr lang="en" sz="90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Unit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INSTANCE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9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9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n" sz="90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public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final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invoke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90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lambdaValue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9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</a:t>
            </a:r>
            <a:r>
              <a:rPr lang="en" sz="90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String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var2 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this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$valueInClosure$inlined 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5BB974"/>
                </a:solidFill>
                <a:latin typeface="Roboto Mono"/>
                <a:ea typeface="Roboto Mono"/>
                <a:cs typeface="Roboto Mono"/>
                <a:sym typeface="Roboto Mono"/>
              </a:rPr>
              <a:t>' '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lambdaValue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9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</a:t>
            </a:r>
            <a:r>
              <a:rPr lang="en" sz="90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boolean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var3 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9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</a:t>
            </a:r>
            <a:r>
              <a:rPr lang="en" sz="90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System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out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println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var2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);</a:t>
            </a:r>
            <a:endParaRPr sz="9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9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900">
              <a:solidFill>
                <a:srgbClr val="9AA0A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3"/>
          <p:cNvSpPr txBox="1"/>
          <p:nvPr/>
        </p:nvSpPr>
        <p:spPr>
          <a:xfrm>
            <a:off x="483850" y="388800"/>
            <a:ext cx="7955400" cy="43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3375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Roboto Mono"/>
              <a:buChar char="●"/>
            </a:pP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Decompiled code for the lambda:</a:t>
            </a:r>
            <a:endParaRPr sz="16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final class InlineFunctionsKt$myBigLoop$$inlined$forEach$lambda$1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90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extends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Lambda</a:t>
            </a:r>
            <a:endParaRPr sz="9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90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implements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Function1</a:t>
            </a: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{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// $FF: synthetic field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final String $valueInClosure$inlined;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InlineFunctionsKt$myBigLoop$$inlined$forEach$lambda$1(String var1) {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super(1);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this.$valueInClosure$inlined = var1;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}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// $FF: synthetic method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// $FF: bridge method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public Object invoke(Object var1) {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this.invoke(((Number)var1).intValue());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return Unit.INSTANCE;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}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public final void invoke(int lambdaValue) {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String var2 = this.$valueInClosure$inlined + ' ' + lambdaValue;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boolean var3 = false;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System.out.println(var2);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}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69DF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 txBox="1"/>
          <p:nvPr/>
        </p:nvSpPr>
        <p:spPr>
          <a:xfrm>
            <a:off x="483850" y="388800"/>
            <a:ext cx="7955400" cy="43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3375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Roboto Mono"/>
              <a:buChar char="●"/>
            </a:pP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Decompiled code for the lambda:</a:t>
            </a:r>
            <a:endParaRPr sz="16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final class InlineFunctionsKt$myBigLoop$$inlined$forEach$lambda$1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extends Lambda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implements Function1 {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// $FF: synthetic field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final String $valueInClosure$inlined;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InlineFunctionsKt$myBigLoop$$inlined$forEach$lambda$1(String var1) {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super(1);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this.$valueInClosure$inlined = var1;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}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// $FF: synthetic method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// $FF: bridge method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public Object invoke(Object var1) {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this.invoke(((Number)var1).intValue());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return Unit.INSTANCE;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}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n" sz="90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public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final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invoke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90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lambdaValue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9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</a:t>
            </a:r>
            <a:r>
              <a:rPr lang="en" sz="90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String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var2 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this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$valueInClosure$inlined 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5BB974"/>
                </a:solidFill>
                <a:latin typeface="Roboto Mono"/>
                <a:ea typeface="Roboto Mono"/>
                <a:cs typeface="Roboto Mono"/>
                <a:sym typeface="Roboto Mono"/>
              </a:rPr>
              <a:t>' '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lambdaValue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9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</a:t>
            </a:r>
            <a:r>
              <a:rPr lang="en" sz="90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boolean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var3 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9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</a:t>
            </a:r>
            <a:r>
              <a:rPr lang="en" sz="90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System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out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println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var2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);</a:t>
            </a:r>
            <a:endParaRPr sz="9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69DF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 txBox="1"/>
          <p:nvPr/>
        </p:nvSpPr>
        <p:spPr>
          <a:xfrm>
            <a:off x="483850" y="388800"/>
            <a:ext cx="7955400" cy="43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3375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Roboto Mono"/>
              <a:buChar char="●"/>
            </a:pP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Decompiled code, call site:</a:t>
            </a:r>
            <a:endParaRPr sz="16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public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35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static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35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final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35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myBigLoop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()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</a:t>
            </a:r>
            <a:r>
              <a:rPr lang="en" sz="135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String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valueInClosure 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350">
                <a:solidFill>
                  <a:srgbClr val="5BB974"/>
                </a:solidFill>
                <a:latin typeface="Roboto Mono"/>
                <a:ea typeface="Roboto Mono"/>
                <a:cs typeface="Roboto Mono"/>
                <a:sym typeface="Roboto Mono"/>
              </a:rPr>
              <a:t>"Why!"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13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</a:t>
            </a:r>
            <a:r>
              <a:rPr lang="en" sz="135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byte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var1 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350">
                <a:solidFill>
                  <a:srgbClr val="FCC934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13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</a:t>
            </a:r>
            <a:r>
              <a:rPr lang="en" sz="135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Iterable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$this$forEach$iv 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35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Iterable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)(</a:t>
            </a:r>
            <a:r>
              <a:rPr lang="en" sz="135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new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35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IntRange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var1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350">
                <a:solidFill>
                  <a:srgbClr val="FCC934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));</a:t>
            </a:r>
            <a:endParaRPr sz="13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</a:t>
            </a:r>
            <a:r>
              <a:rPr lang="en" sz="135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$i$f$forEach 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35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13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</a:t>
            </a:r>
            <a:r>
              <a:rPr lang="en" sz="135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Iterator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var3 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$this$forEach$iv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iterator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();</a:t>
            </a:r>
            <a:endParaRPr sz="13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</a:t>
            </a:r>
            <a:r>
              <a:rPr lang="en" sz="135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while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var3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hasNext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())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   </a:t>
            </a:r>
            <a:r>
              <a:rPr lang="en" sz="135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element$iv 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((</a:t>
            </a:r>
            <a:r>
              <a:rPr lang="en" sz="135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IntIterator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var3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).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nextInt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();</a:t>
            </a:r>
            <a:endParaRPr sz="13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   </a:t>
            </a:r>
            <a:r>
              <a:rPr lang="en" sz="135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var6 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35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13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   testLambdas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endParaRPr sz="13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   element$iv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endParaRPr sz="13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   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35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Function1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)(</a:t>
            </a:r>
            <a:r>
              <a:rPr lang="en" sz="135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new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35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InlineFunctionsKt$myBigLoop$$inlined$forEach$lambda$1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valueInClosure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))</a:t>
            </a:r>
            <a:endParaRPr sz="13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   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);</a:t>
            </a:r>
            <a:endParaRPr sz="13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	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50">
              <a:solidFill>
                <a:srgbClr val="9AA0A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69DF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6"/>
          <p:cNvSpPr txBox="1"/>
          <p:nvPr/>
        </p:nvSpPr>
        <p:spPr>
          <a:xfrm>
            <a:off x="483850" y="388800"/>
            <a:ext cx="7955400" cy="43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3375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Roboto Mono"/>
              <a:buChar char="●"/>
            </a:pP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Decompiled code, call site:</a:t>
            </a:r>
            <a:endParaRPr sz="16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public static final void myBigLoop() {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String valueInClosure = "Why!";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byte var1 = 0;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Iterable $this$forEach$iv = (Iterable)(new IntRange(var1, 50));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int $i$f$forEach = false;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Iterator var3 = $this$forEach$iv.iterator();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while(var3.hasNext()) {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   int element$iv = ((IntIterator)var3).nextInt();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   int var6 = false;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   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testLambdas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endParaRPr sz="13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   element$iv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endParaRPr sz="13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   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35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Function1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)(</a:t>
            </a:r>
            <a:r>
              <a:rPr lang="en" sz="135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new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35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InlineFunctionsKt$myBigLoop$$inlined$forEach$lambda$1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valueInClosure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))</a:t>
            </a:r>
            <a:endParaRPr sz="13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   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);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}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}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669DF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69DF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7"/>
          <p:cNvSpPr txBox="1"/>
          <p:nvPr/>
        </p:nvSpPr>
        <p:spPr>
          <a:xfrm>
            <a:off x="483850" y="388800"/>
            <a:ext cx="7955400" cy="43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3375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Roboto Mono"/>
              <a:buChar char="●"/>
            </a:pP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Decompiled code, call site:</a:t>
            </a:r>
            <a:endParaRPr sz="16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public static final void myBigLoop() {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String valueInClosure = "Why!";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byte var1 = 0;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Iterable $this$forEach$iv = (Iterable)(new IntRange(var1, 50));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int $i$f$forEach = false;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Iterator var3 = $this$forEach$iv.iterator();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while(var3.hasNext()) {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   int element$iv = ((IntIterator)var3).nextInt();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   int var6 = false;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   testLambdas(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   element$iv,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   (Function1)(</a:t>
            </a:r>
            <a:r>
              <a:rPr lang="en" sz="135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new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35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InlineFunctionsKt$myBigLoop$$inlined$forEach$lambda$1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valueInClosure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   );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}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669DF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69DF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8"/>
          <p:cNvSpPr txBox="1"/>
          <p:nvPr/>
        </p:nvSpPr>
        <p:spPr>
          <a:xfrm>
            <a:off x="483850" y="388800"/>
            <a:ext cx="7955400" cy="43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3375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Roboto Mono"/>
              <a:buChar char="●"/>
            </a:pP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Decompiled code, call site:</a:t>
            </a:r>
            <a:endParaRPr sz="16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public static final void myBigLoop() {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String valueInClosure = "Why!";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byte var1 = 0;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Iterable $this$forEach$iv = (Iterable)(new IntRange(var1, 50));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int $i$f$forEach = false;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Iterator var3 = $this$forEach$iv.iterator();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</a:t>
            </a:r>
            <a:r>
              <a:rPr lang="en" sz="135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while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var3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hasNext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())</a:t>
            </a: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{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   int element$iv = ((IntIterator)var3).nextInt();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   int var6 = false;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   testLambdas(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   element$iv,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   (Function1)(</a:t>
            </a:r>
            <a:r>
              <a:rPr lang="en" sz="135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new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35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InlineFunctionsKt$myBigLoop$$inlined$forEach$lambda$1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valueInClosure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   );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}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669DF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69DF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Non-inlined lambdas without closure?</a:t>
            </a:r>
            <a:endParaRPr/>
          </a:p>
        </p:txBody>
      </p:sp>
      <p:sp>
        <p:nvSpPr>
          <p:cNvPr id="277" name="Google Shape;277;p3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For non-inline lambdas without closure, a singleton is created rather than new object creation on every invocation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Non-inlined lambdas without closure?</a:t>
            </a:r>
            <a:endParaRPr/>
          </a:p>
        </p:txBody>
      </p:sp>
      <p:sp>
        <p:nvSpPr>
          <p:cNvPr id="283" name="Google Shape;283;p40"/>
          <p:cNvSpPr txBox="1"/>
          <p:nvPr>
            <p:ph idx="1" type="body"/>
          </p:nvPr>
        </p:nvSpPr>
        <p:spPr>
          <a:xfrm>
            <a:off x="1297500" y="12359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9DF6"/>
                </a:solidFill>
              </a:rPr>
              <a:t>fun</a:t>
            </a:r>
            <a:r>
              <a:rPr lang="en" sz="1200">
                <a:solidFill>
                  <a:srgbClr val="FFFFFF"/>
                </a:solidFill>
              </a:rPr>
              <a:t> testLambdas</a:t>
            </a:r>
            <a:r>
              <a:rPr lang="en" sz="1200">
                <a:solidFill>
                  <a:srgbClr val="9AA0A6"/>
                </a:solidFill>
              </a:rPr>
              <a:t>(</a:t>
            </a:r>
            <a:r>
              <a:rPr lang="en" sz="1200">
                <a:solidFill>
                  <a:srgbClr val="FFFFFF"/>
                </a:solidFill>
              </a:rPr>
              <a:t>index</a:t>
            </a:r>
            <a:r>
              <a:rPr lang="en" sz="1200">
                <a:solidFill>
                  <a:srgbClr val="9AA0A6"/>
                </a:solidFill>
              </a:rPr>
              <a:t>:</a:t>
            </a:r>
            <a:r>
              <a:rPr lang="en" sz="1200">
                <a:solidFill>
                  <a:srgbClr val="FFFFFF"/>
                </a:solidFill>
              </a:rPr>
              <a:t> </a:t>
            </a:r>
            <a:r>
              <a:rPr lang="en" sz="1200">
                <a:solidFill>
                  <a:srgbClr val="EE675C"/>
                </a:solidFill>
              </a:rPr>
              <a:t>Int</a:t>
            </a:r>
            <a:r>
              <a:rPr lang="en" sz="1200">
                <a:solidFill>
                  <a:srgbClr val="9AA0A6"/>
                </a:solidFill>
              </a:rPr>
              <a:t>,</a:t>
            </a:r>
            <a:r>
              <a:rPr lang="en" sz="1200">
                <a:solidFill>
                  <a:srgbClr val="FFFFFF"/>
                </a:solidFill>
              </a:rPr>
              <a:t> myLambda</a:t>
            </a:r>
            <a:r>
              <a:rPr lang="en" sz="1200">
                <a:solidFill>
                  <a:srgbClr val="9AA0A6"/>
                </a:solidFill>
              </a:rPr>
              <a:t>:</a:t>
            </a:r>
            <a:r>
              <a:rPr lang="en" sz="1200">
                <a:solidFill>
                  <a:srgbClr val="FFFFFF"/>
                </a:solidFill>
              </a:rPr>
              <a:t> </a:t>
            </a:r>
            <a:r>
              <a:rPr lang="en" sz="1200">
                <a:solidFill>
                  <a:srgbClr val="9AA0A6"/>
                </a:solidFill>
              </a:rPr>
              <a:t>(</a:t>
            </a:r>
            <a:r>
              <a:rPr lang="en" sz="1200">
                <a:solidFill>
                  <a:srgbClr val="FFFFFF"/>
                </a:solidFill>
              </a:rPr>
              <a:t>index</a:t>
            </a:r>
            <a:r>
              <a:rPr lang="en" sz="1200">
                <a:solidFill>
                  <a:srgbClr val="9AA0A6"/>
                </a:solidFill>
              </a:rPr>
              <a:t>:</a:t>
            </a:r>
            <a:r>
              <a:rPr lang="en" sz="1200">
                <a:solidFill>
                  <a:srgbClr val="FFFFFF"/>
                </a:solidFill>
              </a:rPr>
              <a:t> </a:t>
            </a:r>
            <a:r>
              <a:rPr lang="en" sz="1200">
                <a:solidFill>
                  <a:srgbClr val="EE675C"/>
                </a:solidFill>
              </a:rPr>
              <a:t>Int</a:t>
            </a:r>
            <a:r>
              <a:rPr lang="en" sz="1200">
                <a:solidFill>
                  <a:srgbClr val="9AA0A6"/>
                </a:solidFill>
              </a:rPr>
              <a:t>)</a:t>
            </a:r>
            <a:r>
              <a:rPr lang="en" sz="1200">
                <a:solidFill>
                  <a:srgbClr val="FFFFFF"/>
                </a:solidFill>
              </a:rPr>
              <a:t> </a:t>
            </a:r>
            <a:r>
              <a:rPr lang="en" sz="1200">
                <a:solidFill>
                  <a:srgbClr val="9AA0A6"/>
                </a:solidFill>
              </a:rPr>
              <a:t>-&gt;</a:t>
            </a:r>
            <a:r>
              <a:rPr lang="en" sz="1200">
                <a:solidFill>
                  <a:srgbClr val="FFFFFF"/>
                </a:solidFill>
              </a:rPr>
              <a:t> </a:t>
            </a:r>
            <a:r>
              <a:rPr lang="en" sz="1200">
                <a:solidFill>
                  <a:srgbClr val="EE675C"/>
                </a:solidFill>
              </a:rPr>
              <a:t>Unit</a:t>
            </a:r>
            <a:r>
              <a:rPr lang="en" sz="1200">
                <a:solidFill>
                  <a:srgbClr val="9AA0A6"/>
                </a:solidFill>
              </a:rPr>
              <a:t>){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    myLambda</a:t>
            </a:r>
            <a:r>
              <a:rPr lang="en" sz="1200">
                <a:solidFill>
                  <a:srgbClr val="9AA0A6"/>
                </a:solidFill>
              </a:rPr>
              <a:t>.</a:t>
            </a:r>
            <a:r>
              <a:rPr lang="en" sz="1200">
                <a:solidFill>
                  <a:srgbClr val="FFFFFF"/>
                </a:solidFill>
              </a:rPr>
              <a:t>invoke</a:t>
            </a:r>
            <a:r>
              <a:rPr lang="en" sz="1200">
                <a:solidFill>
                  <a:srgbClr val="9AA0A6"/>
                </a:solidFill>
              </a:rPr>
              <a:t>(</a:t>
            </a:r>
            <a:r>
              <a:rPr lang="en" sz="1200">
                <a:solidFill>
                  <a:srgbClr val="FFFFFF"/>
                </a:solidFill>
              </a:rPr>
              <a:t>index</a:t>
            </a:r>
            <a:r>
              <a:rPr lang="en" sz="1200">
                <a:solidFill>
                  <a:srgbClr val="9AA0A6"/>
                </a:solidFill>
              </a:rPr>
              <a:t>+</a:t>
            </a:r>
            <a:r>
              <a:rPr lang="en" sz="1200">
                <a:solidFill>
                  <a:srgbClr val="FCC934"/>
                </a:solidFill>
              </a:rPr>
              <a:t>1</a:t>
            </a:r>
            <a:r>
              <a:rPr lang="en" sz="1200">
                <a:solidFill>
                  <a:srgbClr val="9AA0A6"/>
                </a:solidFill>
              </a:rPr>
              <a:t>)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AA0A6"/>
                </a:solidFill>
              </a:rPr>
              <a:t>}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9DF6"/>
                </a:solidFill>
              </a:rPr>
              <a:t>fun</a:t>
            </a:r>
            <a:r>
              <a:rPr lang="en" sz="1200">
                <a:solidFill>
                  <a:srgbClr val="FFFFFF"/>
                </a:solidFill>
              </a:rPr>
              <a:t> myBigLoop</a:t>
            </a:r>
            <a:r>
              <a:rPr lang="en" sz="1200">
                <a:solidFill>
                  <a:srgbClr val="9AA0A6"/>
                </a:solidFill>
              </a:rPr>
              <a:t>(){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    </a:t>
            </a:r>
            <a:r>
              <a:rPr lang="en" sz="1200">
                <a:solidFill>
                  <a:srgbClr val="9AA0A6"/>
                </a:solidFill>
              </a:rPr>
              <a:t>(</a:t>
            </a:r>
            <a:r>
              <a:rPr lang="en" sz="1200">
                <a:solidFill>
                  <a:srgbClr val="FCC934"/>
                </a:solidFill>
              </a:rPr>
              <a:t>0</a:t>
            </a:r>
            <a:r>
              <a:rPr lang="en" sz="1200">
                <a:solidFill>
                  <a:srgbClr val="FFFFFF"/>
                </a:solidFill>
              </a:rPr>
              <a:t> </a:t>
            </a:r>
            <a:r>
              <a:rPr lang="en" sz="1200">
                <a:solidFill>
                  <a:srgbClr val="9AA0A6"/>
                </a:solidFill>
              </a:rPr>
              <a:t>..</a:t>
            </a:r>
            <a:r>
              <a:rPr lang="en" sz="1200">
                <a:solidFill>
                  <a:srgbClr val="FFFFFF"/>
                </a:solidFill>
              </a:rPr>
              <a:t> </a:t>
            </a:r>
            <a:r>
              <a:rPr lang="en" sz="1200">
                <a:solidFill>
                  <a:srgbClr val="FCC934"/>
                </a:solidFill>
              </a:rPr>
              <a:t>50</a:t>
            </a:r>
            <a:r>
              <a:rPr lang="en" sz="1200">
                <a:solidFill>
                  <a:srgbClr val="9AA0A6"/>
                </a:solidFill>
              </a:rPr>
              <a:t>).</a:t>
            </a:r>
            <a:r>
              <a:rPr lang="en" sz="1200">
                <a:solidFill>
                  <a:srgbClr val="FFFFFF"/>
                </a:solidFill>
              </a:rPr>
              <a:t>forEach </a:t>
            </a:r>
            <a:r>
              <a:rPr lang="en" sz="1200">
                <a:solidFill>
                  <a:srgbClr val="9AA0A6"/>
                </a:solidFill>
              </a:rPr>
              <a:t>{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        testLambdas</a:t>
            </a:r>
            <a:r>
              <a:rPr lang="en" sz="1200">
                <a:solidFill>
                  <a:srgbClr val="9AA0A6"/>
                </a:solidFill>
              </a:rPr>
              <a:t>(</a:t>
            </a:r>
            <a:r>
              <a:rPr lang="en" sz="1200">
                <a:solidFill>
                  <a:srgbClr val="FFFFFF"/>
                </a:solidFill>
              </a:rPr>
              <a:t>it</a:t>
            </a:r>
            <a:r>
              <a:rPr lang="en" sz="1200">
                <a:solidFill>
                  <a:srgbClr val="9AA0A6"/>
                </a:solidFill>
              </a:rPr>
              <a:t>)</a:t>
            </a:r>
            <a:r>
              <a:rPr lang="en" sz="1200">
                <a:solidFill>
                  <a:srgbClr val="FFFFFF"/>
                </a:solidFill>
              </a:rPr>
              <a:t> </a:t>
            </a:r>
            <a:r>
              <a:rPr lang="en" sz="1200">
                <a:solidFill>
                  <a:srgbClr val="9AA0A6"/>
                </a:solidFill>
              </a:rPr>
              <a:t>{</a:t>
            </a:r>
            <a:r>
              <a:rPr lang="en" sz="1200">
                <a:solidFill>
                  <a:srgbClr val="FFFFFF"/>
                </a:solidFill>
              </a:rPr>
              <a:t> lambdaValue</a:t>
            </a:r>
            <a:r>
              <a:rPr lang="en" sz="1200">
                <a:solidFill>
                  <a:srgbClr val="9AA0A6"/>
                </a:solidFill>
              </a:rPr>
              <a:t>-&gt;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            println</a:t>
            </a:r>
            <a:r>
              <a:rPr lang="en" sz="1200">
                <a:solidFill>
                  <a:srgbClr val="9AA0A6"/>
                </a:solidFill>
              </a:rPr>
              <a:t>(</a:t>
            </a:r>
            <a:r>
              <a:rPr lang="en" sz="1200">
                <a:solidFill>
                  <a:srgbClr val="5BB974"/>
                </a:solidFill>
              </a:rPr>
              <a:t>"$lambdaValue"</a:t>
            </a:r>
            <a:r>
              <a:rPr lang="en" sz="1200">
                <a:solidFill>
                  <a:srgbClr val="9AA0A6"/>
                </a:solidFill>
              </a:rPr>
              <a:t>)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        </a:t>
            </a:r>
            <a:r>
              <a:rPr lang="en" sz="1200">
                <a:solidFill>
                  <a:srgbClr val="9AA0A6"/>
                </a:solidFill>
              </a:rPr>
              <a:t>}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    </a:t>
            </a:r>
            <a:r>
              <a:rPr lang="en" sz="1200">
                <a:solidFill>
                  <a:srgbClr val="9AA0A6"/>
                </a:solidFill>
              </a:rPr>
              <a:t>}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AA0A6"/>
                </a:solidFill>
              </a:rPr>
              <a:t>}</a:t>
            </a:r>
            <a:endParaRPr sz="1200">
              <a:solidFill>
                <a:srgbClr val="9AA0A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Non-inlined lambdas without closure?</a:t>
            </a:r>
            <a:endParaRPr/>
          </a:p>
        </p:txBody>
      </p:sp>
      <p:sp>
        <p:nvSpPr>
          <p:cNvPr id="289" name="Google Shape;289;p41"/>
          <p:cNvSpPr txBox="1"/>
          <p:nvPr>
            <p:ph idx="1" type="body"/>
          </p:nvPr>
        </p:nvSpPr>
        <p:spPr>
          <a:xfrm>
            <a:off x="1297500" y="12359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F6C73"/>
                </a:solidFill>
              </a:rPr>
              <a:t>fun testLambdas(index: Int, myLambda: (index: Int) -&gt; Unit){</a:t>
            </a:r>
            <a:endParaRPr sz="1200">
              <a:solidFill>
                <a:srgbClr val="5F6C7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F6C73"/>
                </a:solidFill>
              </a:rPr>
              <a:t>    myLambda.invoke(index+1)</a:t>
            </a:r>
            <a:endParaRPr sz="1200">
              <a:solidFill>
                <a:srgbClr val="5F6C7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F6C73"/>
                </a:solidFill>
              </a:rPr>
              <a:t>}</a:t>
            </a:r>
            <a:endParaRPr sz="1200">
              <a:solidFill>
                <a:srgbClr val="5F6C7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F6C73"/>
                </a:solidFill>
              </a:rPr>
              <a:t>fun myBigLoop(){</a:t>
            </a:r>
            <a:endParaRPr sz="1200">
              <a:solidFill>
                <a:srgbClr val="5F6C7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F6C73"/>
                </a:solidFill>
              </a:rPr>
              <a:t>    (0 .. 50).forEach {</a:t>
            </a:r>
            <a:endParaRPr sz="1200">
              <a:solidFill>
                <a:srgbClr val="5F6C7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F6C73"/>
                </a:solidFill>
              </a:rPr>
              <a:t>        testLambdas(it) { lambdaValue-&gt;</a:t>
            </a:r>
            <a:endParaRPr sz="1200">
              <a:solidFill>
                <a:srgbClr val="5F6C7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F6C73"/>
                </a:solidFill>
              </a:rPr>
              <a:t>            </a:t>
            </a:r>
            <a:r>
              <a:rPr lang="en" sz="1200">
                <a:solidFill>
                  <a:srgbClr val="FFFFFF"/>
                </a:solidFill>
              </a:rPr>
              <a:t>println</a:t>
            </a:r>
            <a:r>
              <a:rPr lang="en" sz="1200">
                <a:solidFill>
                  <a:srgbClr val="9AA0A6"/>
                </a:solidFill>
              </a:rPr>
              <a:t>(</a:t>
            </a:r>
            <a:r>
              <a:rPr lang="en" sz="1200">
                <a:solidFill>
                  <a:srgbClr val="5BB974"/>
                </a:solidFill>
              </a:rPr>
              <a:t>"$lambdaValue"</a:t>
            </a:r>
            <a:r>
              <a:rPr lang="en" sz="1200">
                <a:solidFill>
                  <a:srgbClr val="9AA0A6"/>
                </a:solidFill>
              </a:rPr>
              <a:t>)</a:t>
            </a:r>
            <a:endParaRPr sz="1200">
              <a:solidFill>
                <a:srgbClr val="5F6C7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F6C73"/>
                </a:solidFill>
              </a:rPr>
              <a:t>        }</a:t>
            </a:r>
            <a:endParaRPr sz="1200">
              <a:solidFill>
                <a:srgbClr val="5F6C7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F6C73"/>
                </a:solidFill>
              </a:rPr>
              <a:t>    }</a:t>
            </a:r>
            <a:endParaRPr sz="1200">
              <a:solidFill>
                <a:srgbClr val="5F6C73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F6C73"/>
                </a:solidFill>
              </a:rPr>
              <a:t>}</a:t>
            </a:r>
            <a:endParaRPr sz="1200">
              <a:solidFill>
                <a:srgbClr val="5F6C7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rgbClr val="669DF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QTalk: </a:t>
            </a:r>
            <a:r>
              <a:rPr lang="en" sz="1400"/>
              <a:t>making phone calls fun &amp; stress-free</a:t>
            </a:r>
            <a:endParaRPr sz="1400"/>
          </a:p>
        </p:txBody>
      </p:sp>
      <p:sp>
        <p:nvSpPr>
          <p:cNvPr id="147" name="Google Shape;147;p15"/>
          <p:cNvSpPr txBox="1"/>
          <p:nvPr>
            <p:ph idx="1" type="body"/>
          </p:nvPr>
        </p:nvSpPr>
        <p:spPr>
          <a:xfrm>
            <a:off x="1297500" y="12621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➔"/>
            </a:pPr>
            <a:r>
              <a:rPr lang="en"/>
              <a:t>QTalk delivers synchronous communication with features like shared web browsing, games, doodle without leaving the call screen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➔"/>
            </a:pPr>
            <a:r>
              <a:rPr lang="en"/>
              <a:t>Kotlin client and backend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➔"/>
            </a:pPr>
            <a:r>
              <a:rPr lang="en"/>
              <a:t>Default dialer on Android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Links: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Twitter: @getQTalkApp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Instagram: /QTalkApp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Facebook: /QTalkApp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Website: qtalk.io</a:t>
            </a:r>
            <a:endParaRPr/>
          </a:p>
        </p:txBody>
      </p:sp>
      <p:pic>
        <p:nvPicPr>
          <p:cNvPr id="148" name="Google Shape;14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393750"/>
            <a:ext cx="554075" cy="55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Non-inlined lambdas without closure?</a:t>
            </a:r>
            <a:endParaRPr/>
          </a:p>
        </p:txBody>
      </p:sp>
      <p:sp>
        <p:nvSpPr>
          <p:cNvPr id="295" name="Google Shape;295;p42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</a:pPr>
            <a:r>
              <a:rPr lang="en" sz="1200">
                <a:solidFill>
                  <a:srgbClr val="FFFFFF"/>
                </a:solidFill>
              </a:rPr>
              <a:t>Decompiled code, call site:</a:t>
            </a:r>
            <a:endParaRPr sz="120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69DF6"/>
                </a:solidFill>
              </a:rPr>
              <a:t>public</a:t>
            </a:r>
            <a:r>
              <a:rPr lang="en" sz="1050">
                <a:solidFill>
                  <a:srgbClr val="FFFFFF"/>
                </a:solidFill>
              </a:rPr>
              <a:t> </a:t>
            </a:r>
            <a:r>
              <a:rPr lang="en" sz="1050">
                <a:solidFill>
                  <a:srgbClr val="669DF6"/>
                </a:solidFill>
              </a:rPr>
              <a:t>static</a:t>
            </a:r>
            <a:r>
              <a:rPr lang="en" sz="1050">
                <a:solidFill>
                  <a:srgbClr val="FFFFFF"/>
                </a:solidFill>
              </a:rPr>
              <a:t> </a:t>
            </a:r>
            <a:r>
              <a:rPr lang="en" sz="1050">
                <a:solidFill>
                  <a:srgbClr val="669DF6"/>
                </a:solidFill>
              </a:rPr>
              <a:t>final</a:t>
            </a:r>
            <a:r>
              <a:rPr lang="en" sz="1050">
                <a:solidFill>
                  <a:srgbClr val="FFFFFF"/>
                </a:solidFill>
              </a:rPr>
              <a:t> </a:t>
            </a:r>
            <a:r>
              <a:rPr lang="en" sz="1050">
                <a:solidFill>
                  <a:srgbClr val="669DF6"/>
                </a:solidFill>
              </a:rPr>
              <a:t>void</a:t>
            </a:r>
            <a:r>
              <a:rPr lang="en" sz="1050">
                <a:solidFill>
                  <a:srgbClr val="FFFFFF"/>
                </a:solidFill>
              </a:rPr>
              <a:t> myBigLoop</a:t>
            </a:r>
            <a:r>
              <a:rPr lang="en" sz="1050">
                <a:solidFill>
                  <a:srgbClr val="9AA0A6"/>
                </a:solidFill>
              </a:rPr>
              <a:t>()</a:t>
            </a:r>
            <a:r>
              <a:rPr lang="en" sz="1050">
                <a:solidFill>
                  <a:srgbClr val="FFFFFF"/>
                </a:solidFill>
              </a:rPr>
              <a:t> </a:t>
            </a:r>
            <a:r>
              <a:rPr lang="en" sz="1050">
                <a:solidFill>
                  <a:srgbClr val="9AA0A6"/>
                </a:solidFill>
              </a:rPr>
              <a:t>{</a:t>
            </a:r>
            <a:endParaRPr sz="10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</a:rPr>
              <a:t>      </a:t>
            </a:r>
            <a:r>
              <a:rPr lang="en" sz="1050">
                <a:solidFill>
                  <a:srgbClr val="669DF6"/>
                </a:solidFill>
              </a:rPr>
              <a:t>byte</a:t>
            </a:r>
            <a:r>
              <a:rPr lang="en" sz="1050">
                <a:solidFill>
                  <a:srgbClr val="FFFFFF"/>
                </a:solidFill>
              </a:rPr>
              <a:t> var0 </a:t>
            </a:r>
            <a:r>
              <a:rPr lang="en" sz="1050">
                <a:solidFill>
                  <a:srgbClr val="9AA0A6"/>
                </a:solidFill>
              </a:rPr>
              <a:t>=</a:t>
            </a:r>
            <a:r>
              <a:rPr lang="en" sz="1050">
                <a:solidFill>
                  <a:srgbClr val="FFFFFF"/>
                </a:solidFill>
              </a:rPr>
              <a:t> </a:t>
            </a:r>
            <a:r>
              <a:rPr lang="en" sz="1050">
                <a:solidFill>
                  <a:srgbClr val="FCC934"/>
                </a:solidFill>
              </a:rPr>
              <a:t>0</a:t>
            </a:r>
            <a:r>
              <a:rPr lang="en" sz="1050">
                <a:solidFill>
                  <a:srgbClr val="9AA0A6"/>
                </a:solidFill>
              </a:rPr>
              <a:t>;</a:t>
            </a:r>
            <a:endParaRPr sz="10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</a:rPr>
              <a:t>      </a:t>
            </a:r>
            <a:r>
              <a:rPr lang="en" sz="1050">
                <a:solidFill>
                  <a:srgbClr val="EE675C"/>
                </a:solidFill>
              </a:rPr>
              <a:t>Iterable</a:t>
            </a:r>
            <a:r>
              <a:rPr lang="en" sz="1050">
                <a:solidFill>
                  <a:srgbClr val="FFFFFF"/>
                </a:solidFill>
              </a:rPr>
              <a:t> $this$forEach$iv </a:t>
            </a:r>
            <a:r>
              <a:rPr lang="en" sz="1050">
                <a:solidFill>
                  <a:srgbClr val="9AA0A6"/>
                </a:solidFill>
              </a:rPr>
              <a:t>=</a:t>
            </a:r>
            <a:r>
              <a:rPr lang="en" sz="1050">
                <a:solidFill>
                  <a:srgbClr val="FFFFFF"/>
                </a:solidFill>
              </a:rPr>
              <a:t> </a:t>
            </a:r>
            <a:r>
              <a:rPr lang="en" sz="1050">
                <a:solidFill>
                  <a:srgbClr val="9AA0A6"/>
                </a:solidFill>
              </a:rPr>
              <a:t>(</a:t>
            </a:r>
            <a:r>
              <a:rPr lang="en" sz="1050">
                <a:solidFill>
                  <a:srgbClr val="EE675C"/>
                </a:solidFill>
              </a:rPr>
              <a:t>Iterable</a:t>
            </a:r>
            <a:r>
              <a:rPr lang="en" sz="1050">
                <a:solidFill>
                  <a:srgbClr val="9AA0A6"/>
                </a:solidFill>
              </a:rPr>
              <a:t>)(</a:t>
            </a:r>
            <a:r>
              <a:rPr lang="en" sz="1050">
                <a:solidFill>
                  <a:srgbClr val="669DF6"/>
                </a:solidFill>
              </a:rPr>
              <a:t>new</a:t>
            </a:r>
            <a:r>
              <a:rPr lang="en" sz="1050">
                <a:solidFill>
                  <a:srgbClr val="FFFFFF"/>
                </a:solidFill>
              </a:rPr>
              <a:t> </a:t>
            </a:r>
            <a:r>
              <a:rPr lang="en" sz="1050">
                <a:solidFill>
                  <a:srgbClr val="EE675C"/>
                </a:solidFill>
              </a:rPr>
              <a:t>IntRange</a:t>
            </a:r>
            <a:r>
              <a:rPr lang="en" sz="1050">
                <a:solidFill>
                  <a:srgbClr val="9AA0A6"/>
                </a:solidFill>
              </a:rPr>
              <a:t>(</a:t>
            </a:r>
            <a:r>
              <a:rPr lang="en" sz="1050">
                <a:solidFill>
                  <a:srgbClr val="FFFFFF"/>
                </a:solidFill>
              </a:rPr>
              <a:t>var0</a:t>
            </a:r>
            <a:r>
              <a:rPr lang="en" sz="1050">
                <a:solidFill>
                  <a:srgbClr val="9AA0A6"/>
                </a:solidFill>
              </a:rPr>
              <a:t>,</a:t>
            </a:r>
            <a:r>
              <a:rPr lang="en" sz="1050">
                <a:solidFill>
                  <a:srgbClr val="FFFFFF"/>
                </a:solidFill>
              </a:rPr>
              <a:t> </a:t>
            </a:r>
            <a:r>
              <a:rPr lang="en" sz="1050">
                <a:solidFill>
                  <a:srgbClr val="FCC934"/>
                </a:solidFill>
              </a:rPr>
              <a:t>50</a:t>
            </a:r>
            <a:r>
              <a:rPr lang="en" sz="1050">
                <a:solidFill>
                  <a:srgbClr val="9AA0A6"/>
                </a:solidFill>
              </a:rPr>
              <a:t>));</a:t>
            </a:r>
            <a:endParaRPr sz="10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</a:rPr>
              <a:t>      </a:t>
            </a:r>
            <a:r>
              <a:rPr lang="en" sz="1050">
                <a:solidFill>
                  <a:srgbClr val="669DF6"/>
                </a:solidFill>
              </a:rPr>
              <a:t>int</a:t>
            </a:r>
            <a:r>
              <a:rPr lang="en" sz="1050">
                <a:solidFill>
                  <a:srgbClr val="FFFFFF"/>
                </a:solidFill>
              </a:rPr>
              <a:t> $i$f$forEach </a:t>
            </a:r>
            <a:r>
              <a:rPr lang="en" sz="1050">
                <a:solidFill>
                  <a:srgbClr val="9AA0A6"/>
                </a:solidFill>
              </a:rPr>
              <a:t>=</a:t>
            </a:r>
            <a:r>
              <a:rPr lang="en" sz="1050">
                <a:solidFill>
                  <a:srgbClr val="FFFFFF"/>
                </a:solidFill>
              </a:rPr>
              <a:t> </a:t>
            </a:r>
            <a:r>
              <a:rPr lang="en" sz="1050">
                <a:solidFill>
                  <a:srgbClr val="669DF6"/>
                </a:solidFill>
              </a:rPr>
              <a:t>false</a:t>
            </a:r>
            <a:r>
              <a:rPr lang="en" sz="1050">
                <a:solidFill>
                  <a:srgbClr val="9AA0A6"/>
                </a:solidFill>
              </a:rPr>
              <a:t>;</a:t>
            </a:r>
            <a:endParaRPr sz="10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</a:rPr>
              <a:t>      </a:t>
            </a:r>
            <a:r>
              <a:rPr lang="en" sz="1050">
                <a:solidFill>
                  <a:srgbClr val="EE675C"/>
                </a:solidFill>
              </a:rPr>
              <a:t>Iterator</a:t>
            </a:r>
            <a:r>
              <a:rPr lang="en" sz="1050">
                <a:solidFill>
                  <a:srgbClr val="FFFFFF"/>
                </a:solidFill>
              </a:rPr>
              <a:t> var2 </a:t>
            </a:r>
            <a:r>
              <a:rPr lang="en" sz="1050">
                <a:solidFill>
                  <a:srgbClr val="9AA0A6"/>
                </a:solidFill>
              </a:rPr>
              <a:t>=</a:t>
            </a:r>
            <a:r>
              <a:rPr lang="en" sz="1050">
                <a:solidFill>
                  <a:srgbClr val="FFFFFF"/>
                </a:solidFill>
              </a:rPr>
              <a:t> $this$forEach$iv</a:t>
            </a:r>
            <a:r>
              <a:rPr lang="en" sz="1050">
                <a:solidFill>
                  <a:srgbClr val="9AA0A6"/>
                </a:solidFill>
              </a:rPr>
              <a:t>.</a:t>
            </a:r>
            <a:r>
              <a:rPr lang="en" sz="1050">
                <a:solidFill>
                  <a:srgbClr val="FFFFFF"/>
                </a:solidFill>
              </a:rPr>
              <a:t>iterator</a:t>
            </a:r>
            <a:r>
              <a:rPr lang="en" sz="1050">
                <a:solidFill>
                  <a:srgbClr val="9AA0A6"/>
                </a:solidFill>
              </a:rPr>
              <a:t>();</a:t>
            </a:r>
            <a:endParaRPr sz="10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</a:rPr>
              <a:t>      </a:t>
            </a:r>
            <a:r>
              <a:rPr lang="en" sz="1050">
                <a:solidFill>
                  <a:srgbClr val="669DF6"/>
                </a:solidFill>
              </a:rPr>
              <a:t>while</a:t>
            </a:r>
            <a:r>
              <a:rPr lang="en" sz="1050">
                <a:solidFill>
                  <a:srgbClr val="9AA0A6"/>
                </a:solidFill>
              </a:rPr>
              <a:t>(</a:t>
            </a:r>
            <a:r>
              <a:rPr lang="en" sz="1050">
                <a:solidFill>
                  <a:srgbClr val="FFFFFF"/>
                </a:solidFill>
              </a:rPr>
              <a:t>var2</a:t>
            </a:r>
            <a:r>
              <a:rPr lang="en" sz="1050">
                <a:solidFill>
                  <a:srgbClr val="9AA0A6"/>
                </a:solidFill>
              </a:rPr>
              <a:t>.</a:t>
            </a:r>
            <a:r>
              <a:rPr lang="en" sz="1050">
                <a:solidFill>
                  <a:srgbClr val="FFFFFF"/>
                </a:solidFill>
              </a:rPr>
              <a:t>hasNext</a:t>
            </a:r>
            <a:r>
              <a:rPr lang="en" sz="1050">
                <a:solidFill>
                  <a:srgbClr val="9AA0A6"/>
                </a:solidFill>
              </a:rPr>
              <a:t>())</a:t>
            </a:r>
            <a:r>
              <a:rPr lang="en" sz="1050">
                <a:solidFill>
                  <a:srgbClr val="FFFFFF"/>
                </a:solidFill>
              </a:rPr>
              <a:t> </a:t>
            </a:r>
            <a:r>
              <a:rPr lang="en" sz="1050">
                <a:solidFill>
                  <a:srgbClr val="9AA0A6"/>
                </a:solidFill>
              </a:rPr>
              <a:t>{</a:t>
            </a:r>
            <a:endParaRPr sz="10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</a:rPr>
              <a:t>         </a:t>
            </a:r>
            <a:r>
              <a:rPr lang="en" sz="1050">
                <a:solidFill>
                  <a:srgbClr val="669DF6"/>
                </a:solidFill>
              </a:rPr>
              <a:t>int</a:t>
            </a:r>
            <a:r>
              <a:rPr lang="en" sz="1050">
                <a:solidFill>
                  <a:srgbClr val="FFFFFF"/>
                </a:solidFill>
              </a:rPr>
              <a:t> element$iv </a:t>
            </a:r>
            <a:r>
              <a:rPr lang="en" sz="1050">
                <a:solidFill>
                  <a:srgbClr val="9AA0A6"/>
                </a:solidFill>
              </a:rPr>
              <a:t>=</a:t>
            </a:r>
            <a:r>
              <a:rPr lang="en" sz="1050">
                <a:solidFill>
                  <a:srgbClr val="FFFFFF"/>
                </a:solidFill>
              </a:rPr>
              <a:t> </a:t>
            </a:r>
            <a:r>
              <a:rPr lang="en" sz="1050">
                <a:solidFill>
                  <a:srgbClr val="9AA0A6"/>
                </a:solidFill>
              </a:rPr>
              <a:t>((</a:t>
            </a:r>
            <a:r>
              <a:rPr lang="en" sz="1050">
                <a:solidFill>
                  <a:srgbClr val="EE675C"/>
                </a:solidFill>
              </a:rPr>
              <a:t>IntIterator</a:t>
            </a:r>
            <a:r>
              <a:rPr lang="en" sz="1050">
                <a:solidFill>
                  <a:srgbClr val="9AA0A6"/>
                </a:solidFill>
              </a:rPr>
              <a:t>)</a:t>
            </a:r>
            <a:r>
              <a:rPr lang="en" sz="1050">
                <a:solidFill>
                  <a:srgbClr val="FFFFFF"/>
                </a:solidFill>
              </a:rPr>
              <a:t>var2</a:t>
            </a:r>
            <a:r>
              <a:rPr lang="en" sz="1050">
                <a:solidFill>
                  <a:srgbClr val="9AA0A6"/>
                </a:solidFill>
              </a:rPr>
              <a:t>).</a:t>
            </a:r>
            <a:r>
              <a:rPr lang="en" sz="1050">
                <a:solidFill>
                  <a:srgbClr val="FFFFFF"/>
                </a:solidFill>
              </a:rPr>
              <a:t>nextInt</a:t>
            </a:r>
            <a:r>
              <a:rPr lang="en" sz="1050">
                <a:solidFill>
                  <a:srgbClr val="9AA0A6"/>
                </a:solidFill>
              </a:rPr>
              <a:t>();</a:t>
            </a:r>
            <a:endParaRPr sz="10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</a:rPr>
              <a:t>         </a:t>
            </a:r>
            <a:r>
              <a:rPr lang="en" sz="1050">
                <a:solidFill>
                  <a:srgbClr val="669DF6"/>
                </a:solidFill>
              </a:rPr>
              <a:t>int</a:t>
            </a:r>
            <a:r>
              <a:rPr lang="en" sz="1050">
                <a:solidFill>
                  <a:srgbClr val="FFFFFF"/>
                </a:solidFill>
              </a:rPr>
              <a:t> var5 </a:t>
            </a:r>
            <a:r>
              <a:rPr lang="en" sz="1050">
                <a:solidFill>
                  <a:srgbClr val="9AA0A6"/>
                </a:solidFill>
              </a:rPr>
              <a:t>=</a:t>
            </a:r>
            <a:r>
              <a:rPr lang="en" sz="1050">
                <a:solidFill>
                  <a:srgbClr val="FFFFFF"/>
                </a:solidFill>
              </a:rPr>
              <a:t> </a:t>
            </a:r>
            <a:r>
              <a:rPr lang="en" sz="1050">
                <a:solidFill>
                  <a:srgbClr val="669DF6"/>
                </a:solidFill>
              </a:rPr>
              <a:t>false</a:t>
            </a:r>
            <a:r>
              <a:rPr lang="en" sz="1050">
                <a:solidFill>
                  <a:srgbClr val="9AA0A6"/>
                </a:solidFill>
              </a:rPr>
              <a:t>;</a:t>
            </a:r>
            <a:endParaRPr sz="10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</a:rPr>
              <a:t>         testLambdas</a:t>
            </a:r>
            <a:r>
              <a:rPr lang="en" sz="1050">
                <a:solidFill>
                  <a:srgbClr val="9AA0A6"/>
                </a:solidFill>
              </a:rPr>
              <a:t>(</a:t>
            </a:r>
            <a:r>
              <a:rPr lang="en" sz="1050">
                <a:solidFill>
                  <a:srgbClr val="FFFFFF"/>
                </a:solidFill>
              </a:rPr>
              <a:t>element$iv</a:t>
            </a:r>
            <a:r>
              <a:rPr lang="en" sz="1050">
                <a:solidFill>
                  <a:srgbClr val="9AA0A6"/>
                </a:solidFill>
              </a:rPr>
              <a:t>,</a:t>
            </a:r>
            <a:r>
              <a:rPr lang="en" sz="1050">
                <a:solidFill>
                  <a:srgbClr val="FFFFFF"/>
                </a:solidFill>
              </a:rPr>
              <a:t> </a:t>
            </a:r>
            <a:r>
              <a:rPr lang="en" sz="1050">
                <a:solidFill>
                  <a:srgbClr val="9AA0A6"/>
                </a:solidFill>
              </a:rPr>
              <a:t>(</a:t>
            </a:r>
            <a:r>
              <a:rPr lang="en" sz="1050">
                <a:solidFill>
                  <a:srgbClr val="EE675C"/>
                </a:solidFill>
              </a:rPr>
              <a:t>Function1</a:t>
            </a:r>
            <a:r>
              <a:rPr lang="en" sz="1050">
                <a:solidFill>
                  <a:srgbClr val="9AA0A6"/>
                </a:solidFill>
              </a:rPr>
              <a:t>)</a:t>
            </a:r>
            <a:r>
              <a:rPr lang="en" sz="1050">
                <a:solidFill>
                  <a:srgbClr val="EE675C"/>
                </a:solidFill>
              </a:rPr>
              <a:t>InlineFunctionsKt$myBigLoop$1$1</a:t>
            </a:r>
            <a:r>
              <a:rPr lang="en" sz="1050">
                <a:solidFill>
                  <a:srgbClr val="9AA0A6"/>
                </a:solidFill>
              </a:rPr>
              <a:t>.</a:t>
            </a:r>
            <a:r>
              <a:rPr lang="en" sz="1050">
                <a:solidFill>
                  <a:srgbClr val="FFFFFF"/>
                </a:solidFill>
              </a:rPr>
              <a:t>INSTANCE</a:t>
            </a:r>
            <a:r>
              <a:rPr lang="en" sz="1050">
                <a:solidFill>
                  <a:srgbClr val="9AA0A6"/>
                </a:solidFill>
              </a:rPr>
              <a:t>);</a:t>
            </a:r>
            <a:endParaRPr sz="10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</a:rPr>
              <a:t>      </a:t>
            </a:r>
            <a:r>
              <a:rPr lang="en" sz="1050">
                <a:solidFill>
                  <a:srgbClr val="9AA0A6"/>
                </a:solidFill>
              </a:rPr>
              <a:t>}</a:t>
            </a:r>
            <a:endParaRPr sz="10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9AA0A6"/>
                </a:solidFill>
              </a:rPr>
              <a:t>}</a:t>
            </a:r>
            <a:endParaRPr sz="1050">
              <a:solidFill>
                <a:srgbClr val="9AA0A6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Non-inlined lambdas without closure?</a:t>
            </a:r>
            <a:endParaRPr/>
          </a:p>
        </p:txBody>
      </p:sp>
      <p:sp>
        <p:nvSpPr>
          <p:cNvPr id="301" name="Google Shape;301;p43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</a:pPr>
            <a:r>
              <a:rPr lang="en" sz="1200">
                <a:solidFill>
                  <a:srgbClr val="FFFFFF"/>
                </a:solidFill>
              </a:rPr>
              <a:t>Decompiled code, call site:</a:t>
            </a:r>
            <a:endParaRPr sz="120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public static final void myBigLoop() {</a:t>
            </a:r>
            <a:endParaRPr sz="1050">
              <a:solidFill>
                <a:srgbClr val="5F6C73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      byte var0 = 0;</a:t>
            </a:r>
            <a:endParaRPr sz="1050">
              <a:solidFill>
                <a:srgbClr val="5F6C73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      Iterable $this$forEach$iv = (Iterable)(new IntRange(var0, 50));</a:t>
            </a:r>
            <a:endParaRPr sz="1050">
              <a:solidFill>
                <a:srgbClr val="5F6C73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      int $i$f$forEach = false;</a:t>
            </a:r>
            <a:endParaRPr sz="1050">
              <a:solidFill>
                <a:srgbClr val="5F6C73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      Iterator var2 = $this$forEach$iv.iterator();</a:t>
            </a:r>
            <a:endParaRPr sz="1050">
              <a:solidFill>
                <a:srgbClr val="5F6C73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5F6C73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      while(var2.hasNext()) {</a:t>
            </a:r>
            <a:endParaRPr sz="1050">
              <a:solidFill>
                <a:srgbClr val="5F6C73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         int element$iv = ((IntIterator)var2).nextInt();</a:t>
            </a:r>
            <a:endParaRPr sz="1050">
              <a:solidFill>
                <a:srgbClr val="5F6C73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         int var5 = false;</a:t>
            </a:r>
            <a:endParaRPr sz="1050">
              <a:solidFill>
                <a:srgbClr val="5F6C73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         testLambdas(element$iv, </a:t>
            </a:r>
            <a:r>
              <a:rPr lang="en" sz="1050">
                <a:solidFill>
                  <a:srgbClr val="9AA0A6"/>
                </a:solidFill>
              </a:rPr>
              <a:t>(</a:t>
            </a:r>
            <a:r>
              <a:rPr lang="en" sz="1050">
                <a:solidFill>
                  <a:srgbClr val="EE675C"/>
                </a:solidFill>
              </a:rPr>
              <a:t>Function1</a:t>
            </a:r>
            <a:r>
              <a:rPr lang="en" sz="1050">
                <a:solidFill>
                  <a:srgbClr val="9AA0A6"/>
                </a:solidFill>
              </a:rPr>
              <a:t>)</a:t>
            </a:r>
            <a:r>
              <a:rPr lang="en" sz="1050">
                <a:solidFill>
                  <a:srgbClr val="EE675C"/>
                </a:solidFill>
              </a:rPr>
              <a:t>InlineFunctionsKt$myBigLoop$1$1</a:t>
            </a:r>
            <a:r>
              <a:rPr lang="en" sz="1050">
                <a:solidFill>
                  <a:srgbClr val="9AA0A6"/>
                </a:solidFill>
              </a:rPr>
              <a:t>.</a:t>
            </a:r>
            <a:r>
              <a:rPr lang="en" sz="1050">
                <a:solidFill>
                  <a:srgbClr val="FFFFFF"/>
                </a:solidFill>
              </a:rPr>
              <a:t>INSTANCE</a:t>
            </a:r>
            <a:r>
              <a:rPr lang="en" sz="1050">
                <a:solidFill>
                  <a:srgbClr val="5F6C73"/>
                </a:solidFill>
              </a:rPr>
              <a:t>);</a:t>
            </a:r>
            <a:endParaRPr sz="1050">
              <a:solidFill>
                <a:srgbClr val="5F6C73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      }</a:t>
            </a:r>
            <a:endParaRPr sz="1050">
              <a:solidFill>
                <a:srgbClr val="5F6C73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5F6C73"/>
              </a:solidFill>
            </a:endParaRPr>
          </a:p>
          <a:p>
            <a:pPr indent="45720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}</a:t>
            </a:r>
            <a:endParaRPr sz="1050">
              <a:solidFill>
                <a:srgbClr val="5F6C73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669DF6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4"/>
          <p:cNvSpPr txBox="1"/>
          <p:nvPr>
            <p:ph type="title"/>
          </p:nvPr>
        </p:nvSpPr>
        <p:spPr>
          <a:xfrm>
            <a:off x="823850" y="866775"/>
            <a:ext cx="52359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Inlined lambdas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5"/>
          <p:cNvSpPr txBox="1"/>
          <p:nvPr/>
        </p:nvSpPr>
        <p:spPr>
          <a:xfrm>
            <a:off x="483850" y="388800"/>
            <a:ext cx="7955400" cy="43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fun</a:t>
            </a: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testLambdas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endParaRPr sz="16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index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5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endParaRPr sz="16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myLambda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index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5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-&gt;</a:t>
            </a: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5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Unit</a:t>
            </a:r>
            <a:endParaRPr sz="16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){</a:t>
            </a:r>
            <a:endParaRPr sz="16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myLambda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invoke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index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1650">
                <a:solidFill>
                  <a:srgbClr val="FCC934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6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fun</a:t>
            </a: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myBigLoop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(){</a:t>
            </a:r>
            <a:endParaRPr sz="16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65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val</a:t>
            </a: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valueInClosure 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50">
                <a:solidFill>
                  <a:srgbClr val="5BB974"/>
                </a:solidFill>
                <a:latin typeface="Roboto Mono"/>
                <a:ea typeface="Roboto Mono"/>
                <a:cs typeface="Roboto Mono"/>
                <a:sym typeface="Roboto Mono"/>
              </a:rPr>
              <a:t>"Why!"</a:t>
            </a:r>
            <a:endParaRPr sz="16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650">
                <a:solidFill>
                  <a:srgbClr val="FCC934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..</a:t>
            </a: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50">
                <a:solidFill>
                  <a:srgbClr val="FCC934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).</a:t>
            </a: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forEach 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6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  testLambdas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it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lambdaValue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-&gt;</a:t>
            </a:r>
            <a:endParaRPr sz="16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println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650">
                <a:solidFill>
                  <a:srgbClr val="5BB974"/>
                </a:solidFill>
                <a:latin typeface="Roboto Mono"/>
                <a:ea typeface="Roboto Mono"/>
                <a:cs typeface="Roboto Mono"/>
                <a:sym typeface="Roboto Mono"/>
              </a:rPr>
              <a:t>"$valueInClosure $lambdaValue"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  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6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6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650">
              <a:solidFill>
                <a:srgbClr val="9AA0A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9DF6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6"/>
          <p:cNvSpPr txBox="1"/>
          <p:nvPr/>
        </p:nvSpPr>
        <p:spPr>
          <a:xfrm>
            <a:off x="483850" y="388800"/>
            <a:ext cx="7955400" cy="43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inline</a:t>
            </a:r>
            <a:r>
              <a:rPr lang="en" sz="16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fun testLambdas(</a:t>
            </a:r>
            <a:endParaRPr sz="16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index: Int,</a:t>
            </a:r>
            <a:endParaRPr sz="16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myLambda: (index: Int) -&gt; Unit</a:t>
            </a:r>
            <a:endParaRPr sz="16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){</a:t>
            </a:r>
            <a:endParaRPr sz="16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myLambda.invoke(index+1)</a:t>
            </a:r>
            <a:endParaRPr sz="16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6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fun myBigLoop(){</a:t>
            </a:r>
            <a:endParaRPr sz="16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val valueInClosure = "Why!"</a:t>
            </a:r>
            <a:endParaRPr sz="16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(0 .. 50).forEach {</a:t>
            </a:r>
            <a:endParaRPr sz="16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  testLambdas(it) { lambdaValue-&gt;</a:t>
            </a:r>
            <a:endParaRPr sz="16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println("$valueInClosure $lambdaValue")</a:t>
            </a:r>
            <a:endParaRPr sz="16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  }</a:t>
            </a:r>
            <a:endParaRPr sz="16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}</a:t>
            </a:r>
            <a:endParaRPr sz="16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6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rgbClr val="669DF6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7"/>
          <p:cNvSpPr txBox="1"/>
          <p:nvPr/>
        </p:nvSpPr>
        <p:spPr>
          <a:xfrm>
            <a:off x="483850" y="388800"/>
            <a:ext cx="7955400" cy="43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Mono"/>
              <a:buChar char="●"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Decompiled code, not only of the lambda, but both: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public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static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final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testLambdas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90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index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FCC934"/>
                </a:solidFill>
                <a:latin typeface="Roboto Mono"/>
                <a:ea typeface="Roboto Mono"/>
                <a:cs typeface="Roboto Mono"/>
                <a:sym typeface="Roboto Mono"/>
              </a:rPr>
              <a:t>@NotNull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Function1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myLambda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9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</a:t>
            </a:r>
            <a:r>
              <a:rPr lang="en" sz="90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$i$f$testLambdas 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FCC934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9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</a:t>
            </a:r>
            <a:r>
              <a:rPr lang="en" sz="90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Intrinsics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checkParameterIsNotNull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myLambda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5BB974"/>
                </a:solidFill>
                <a:latin typeface="Roboto Mono"/>
                <a:ea typeface="Roboto Mono"/>
                <a:cs typeface="Roboto Mono"/>
                <a:sym typeface="Roboto Mono"/>
              </a:rPr>
              <a:t>"myLambda"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);</a:t>
            </a:r>
            <a:endParaRPr sz="9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myLambda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invoke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index 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FCC934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);</a:t>
            </a:r>
            <a:endParaRPr sz="9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9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n" sz="90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public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static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final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myBigLoop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()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9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</a:t>
            </a:r>
            <a:r>
              <a:rPr lang="en" sz="90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String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valueInClosure 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5BB974"/>
                </a:solidFill>
                <a:latin typeface="Roboto Mono"/>
                <a:ea typeface="Roboto Mono"/>
                <a:cs typeface="Roboto Mono"/>
                <a:sym typeface="Roboto Mono"/>
              </a:rPr>
              <a:t>"Why!"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9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</a:t>
            </a:r>
            <a:r>
              <a:rPr lang="en" sz="90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byte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var1 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FCC934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9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</a:t>
            </a:r>
            <a:r>
              <a:rPr lang="en" sz="90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Iterable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$this$forEach$iv 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90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Iterable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)(</a:t>
            </a:r>
            <a:r>
              <a:rPr lang="en" sz="90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new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IntRange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var1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FCC934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));</a:t>
            </a:r>
            <a:endParaRPr sz="9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</a:t>
            </a:r>
            <a:r>
              <a:rPr lang="en" sz="90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$i$f$forEach 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9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</a:t>
            </a:r>
            <a:r>
              <a:rPr lang="en" sz="90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Iterator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var3 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$this$forEach$iv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iterator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();</a:t>
            </a:r>
            <a:endParaRPr sz="9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</a:t>
            </a:r>
            <a:r>
              <a:rPr lang="en" sz="90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while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var3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hasNext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())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9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   </a:t>
            </a:r>
            <a:r>
              <a:rPr lang="en" sz="90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element$iv 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((</a:t>
            </a:r>
            <a:r>
              <a:rPr lang="en" sz="90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IntIterator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var3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).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nextInt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();</a:t>
            </a:r>
            <a:endParaRPr sz="9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   </a:t>
            </a:r>
            <a:r>
              <a:rPr lang="en" sz="90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var6 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9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   </a:t>
            </a:r>
            <a:r>
              <a:rPr lang="en" sz="90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$i$f$testLambdas 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9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   </a:t>
            </a:r>
            <a:r>
              <a:rPr lang="en" sz="90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lambdaValue 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element$iv 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FCC934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9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   </a:t>
            </a:r>
            <a:r>
              <a:rPr lang="en" sz="90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var9 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9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   </a:t>
            </a:r>
            <a:r>
              <a:rPr lang="en" sz="90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String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var10 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valueInClosure 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5BB974"/>
                </a:solidFill>
                <a:latin typeface="Roboto Mono"/>
                <a:ea typeface="Roboto Mono"/>
                <a:cs typeface="Roboto Mono"/>
                <a:sym typeface="Roboto Mono"/>
              </a:rPr>
              <a:t>' '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lambdaValue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9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   </a:t>
            </a:r>
            <a:r>
              <a:rPr lang="en" sz="90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boolean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var11 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9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   </a:t>
            </a:r>
            <a:r>
              <a:rPr lang="en" sz="90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System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out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println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var10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);</a:t>
            </a:r>
            <a:endParaRPr sz="9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9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900">
              <a:solidFill>
                <a:srgbClr val="9AA0A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8"/>
          <p:cNvSpPr txBox="1"/>
          <p:nvPr/>
        </p:nvSpPr>
        <p:spPr>
          <a:xfrm>
            <a:off x="483850" y="388800"/>
            <a:ext cx="7955400" cy="43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Mono"/>
              <a:buChar char="●"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Decompiled code, not only of the lambda, but both: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public static final void testLambdas(int index, @NotNull Function1 myLambda) {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int $i$f$testLambdas = 0;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Intrinsics.checkParameterIsNotNull(myLambda, "myLambda");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myLambda.invoke(index + 1);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}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n" sz="90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public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static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final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myBigLoop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()</a:t>
            </a: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{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String valueInClosure = "Why!";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byte var1 = 0;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Iterable $this$forEach$iv = (Iterable)(new IntRange(var1, 50));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int $i$f$forEach = false;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Iterator var3 = $this$forEach$iv.iterator();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while(var3.hasNext()) {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   int element$iv = ((IntIterator)var3).nextInt();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   int var6 = false;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   int $i$f$testLambdas = false;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   int lambdaValue = element$iv + 1;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   int var9 = false;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   String var10 = valueInClosure + ' ' + lambdaValue;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   boolean var11 = false;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   System.out.println(var10);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}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	}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69DF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9"/>
          <p:cNvSpPr txBox="1"/>
          <p:nvPr/>
        </p:nvSpPr>
        <p:spPr>
          <a:xfrm>
            <a:off x="483850" y="388800"/>
            <a:ext cx="7955400" cy="43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Mono"/>
              <a:buChar char="●"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Decompiled code, not only of the lambda, but both: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public static final void testLambdas(int index, @NotNull Function1 myLambda) {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int $i$f$testLambdas = 0;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Intrinsics.checkParameterIsNotNull(myLambda, "myLambda");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myLambda.invoke(index + 1);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}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public static final void myBigLoop() {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</a:t>
            </a:r>
            <a:r>
              <a:rPr lang="en" sz="90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String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valueInClosure 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5BB974"/>
                </a:solidFill>
                <a:latin typeface="Roboto Mono"/>
                <a:ea typeface="Roboto Mono"/>
                <a:cs typeface="Roboto Mono"/>
                <a:sym typeface="Roboto Mono"/>
              </a:rPr>
              <a:t>"Why!"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byte var1 = 0;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Iterable $this$forEach$iv = (Iterable)(new IntRange(var1, 50));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int $i$f$forEach = false;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Iterator var3 = $this$forEach$iv.iterator();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while(var3.hasNext()) {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   int element$iv = ((IntIterator)var3).nextInt();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   int var6 = false;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   int $i$f$testLambdas = false;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   int lambdaValue = element$iv + 1;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   int var9 = false;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   </a:t>
            </a:r>
            <a:r>
              <a:rPr lang="en" sz="90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String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var10 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valueInClosure 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5BB974"/>
                </a:solidFill>
                <a:latin typeface="Roboto Mono"/>
                <a:ea typeface="Roboto Mono"/>
                <a:cs typeface="Roboto Mono"/>
                <a:sym typeface="Roboto Mono"/>
              </a:rPr>
              <a:t>' '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lambdaValue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   boolean var11 = false;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   </a:t>
            </a:r>
            <a:r>
              <a:rPr lang="en" sz="90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System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out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println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var10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);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}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}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69DF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0"/>
          <p:cNvSpPr txBox="1"/>
          <p:nvPr/>
        </p:nvSpPr>
        <p:spPr>
          <a:xfrm>
            <a:off x="483850" y="388800"/>
            <a:ext cx="7955400" cy="43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Mono"/>
              <a:buChar char="●"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Decompiled code, not only of the lambda, but both: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public static final void testLambdas(int index, @NotNull Function1 myLambda) {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int $i$f$testLambdas = 0;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Intrinsics.checkParameterIsNotNull(myLambda, "myLambda");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myLambda.invoke(index + 1);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}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public static final void myBigLoop() {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String valueInClosure = "Why!";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byte var1 = 0;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Iterable $this$forEach$iv = (Iterable)(new IntRange(var1, 50));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int $i$f$forEach = false;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Iterator var3 = $this$forEach$iv.iterator();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</a:t>
            </a:r>
            <a:r>
              <a:rPr lang="en" sz="90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while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var3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hasNext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())</a:t>
            </a: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{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   int element$iv = ((IntIterator)var3).nextInt();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   int var6 = false;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   int $i$f$testLambdas = false;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   int lambdaValue = element$iv + 1;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   int var9 = false;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   </a:t>
            </a:r>
            <a:r>
              <a:rPr lang="en" sz="90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String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var10 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valueInClosure 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5BB974"/>
                </a:solidFill>
                <a:latin typeface="Roboto Mono"/>
                <a:ea typeface="Roboto Mono"/>
                <a:cs typeface="Roboto Mono"/>
                <a:sym typeface="Roboto Mono"/>
              </a:rPr>
              <a:t>' '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lambdaValue</a:t>
            </a: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   boolean var11 = false;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   </a:t>
            </a:r>
            <a:r>
              <a:rPr lang="en" sz="90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System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out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println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var10</a:t>
            </a:r>
            <a:r>
              <a:rPr lang="en" sz="90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);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  }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	}</a:t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69DF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1"/>
          <p:cNvSpPr txBox="1"/>
          <p:nvPr/>
        </p:nvSpPr>
        <p:spPr>
          <a:xfrm>
            <a:off x="3234900" y="2334750"/>
            <a:ext cx="26742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Magical isn’t it?</a:t>
            </a:r>
            <a:endParaRPr sz="18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Inline keyword</a:t>
            </a:r>
            <a:endParaRPr/>
          </a:p>
        </p:txBody>
      </p:sp>
      <p:sp>
        <p:nvSpPr>
          <p:cNvPr id="154" name="Google Shape;154;p16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Why do we need it?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2"/>
          <p:cNvSpPr txBox="1"/>
          <p:nvPr>
            <p:ph type="title"/>
          </p:nvPr>
        </p:nvSpPr>
        <p:spPr>
          <a:xfrm>
            <a:off x="823850" y="866775"/>
            <a:ext cx="52359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 magic in action: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Type reification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</a:t>
            </a:r>
            <a:r>
              <a:rPr lang="en"/>
              <a:t>eification: what?</a:t>
            </a:r>
            <a:endParaRPr/>
          </a:p>
        </p:txBody>
      </p:sp>
      <p:sp>
        <p:nvSpPr>
          <p:cNvPr id="352" name="Google Shape;352;p53"/>
          <p:cNvSpPr txBox="1"/>
          <p:nvPr>
            <p:ph idx="1" type="subTitle"/>
          </p:nvPr>
        </p:nvSpPr>
        <p:spPr>
          <a:xfrm>
            <a:off x="5083950" y="3473750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“The literal meaning of the word ‘reified’ is</a:t>
            </a:r>
            <a:endParaRPr sz="1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to convert into or regard as a concrete thing”</a:t>
            </a:r>
            <a:endParaRPr sz="1400"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4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</a:t>
            </a:r>
            <a:r>
              <a:rPr lang="en"/>
              <a:t>eification: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context</a:t>
            </a:r>
            <a:endParaRPr/>
          </a:p>
        </p:txBody>
      </p:sp>
      <p:sp>
        <p:nvSpPr>
          <p:cNvPr id="358" name="Google Shape;358;p54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Generics</a:t>
            </a:r>
            <a:endParaRPr sz="1400"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Reification: context: generics:</a:t>
            </a:r>
            <a:endParaRPr/>
          </a:p>
        </p:txBody>
      </p:sp>
      <p:sp>
        <p:nvSpPr>
          <p:cNvPr id="364" name="Google Shape;364;p5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Java, type erasure:</a:t>
            </a:r>
            <a:endParaRPr sz="1400"/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669DF6"/>
                </a:solidFill>
              </a:rPr>
              <a:t>public</a:t>
            </a:r>
            <a:r>
              <a:rPr lang="en" sz="1350">
                <a:solidFill>
                  <a:srgbClr val="FFFFFF"/>
                </a:solidFill>
              </a:rPr>
              <a:t> </a:t>
            </a:r>
            <a:r>
              <a:rPr lang="en" sz="1350">
                <a:solidFill>
                  <a:srgbClr val="669DF6"/>
                </a:solidFill>
              </a:rPr>
              <a:t>static</a:t>
            </a:r>
            <a:r>
              <a:rPr lang="en" sz="1350">
                <a:solidFill>
                  <a:srgbClr val="FFFFFF"/>
                </a:solidFill>
              </a:rPr>
              <a:t> </a:t>
            </a:r>
            <a:r>
              <a:rPr lang="en" sz="1350">
                <a:solidFill>
                  <a:srgbClr val="669DF6"/>
                </a:solidFill>
              </a:rPr>
              <a:t>void</a:t>
            </a:r>
            <a:r>
              <a:rPr lang="en" sz="1350">
                <a:solidFill>
                  <a:srgbClr val="FFFFFF"/>
                </a:solidFill>
              </a:rPr>
              <a:t> main</a:t>
            </a:r>
            <a:r>
              <a:rPr lang="en" sz="1350">
                <a:solidFill>
                  <a:srgbClr val="9AA0A6"/>
                </a:solidFill>
              </a:rPr>
              <a:t>(</a:t>
            </a:r>
            <a:r>
              <a:rPr lang="en" sz="1350">
                <a:solidFill>
                  <a:srgbClr val="EE675C"/>
                </a:solidFill>
              </a:rPr>
              <a:t>String</a:t>
            </a:r>
            <a:r>
              <a:rPr lang="en" sz="1350">
                <a:solidFill>
                  <a:srgbClr val="9AA0A6"/>
                </a:solidFill>
              </a:rPr>
              <a:t>[]</a:t>
            </a:r>
            <a:r>
              <a:rPr lang="en" sz="1350">
                <a:solidFill>
                  <a:srgbClr val="FFFFFF"/>
                </a:solidFill>
              </a:rPr>
              <a:t> args</a:t>
            </a:r>
            <a:r>
              <a:rPr lang="en" sz="1350">
                <a:solidFill>
                  <a:srgbClr val="9AA0A6"/>
                </a:solidFill>
              </a:rPr>
              <a:t>)</a:t>
            </a:r>
            <a:r>
              <a:rPr lang="en" sz="1350">
                <a:solidFill>
                  <a:srgbClr val="FFFFFF"/>
                </a:solidFill>
              </a:rPr>
              <a:t> </a:t>
            </a:r>
            <a:r>
              <a:rPr lang="en" sz="1350">
                <a:solidFill>
                  <a:srgbClr val="9AA0A6"/>
                </a:solidFill>
              </a:rPr>
              <a:t>{</a:t>
            </a:r>
            <a:endParaRPr sz="13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</a:rPr>
              <a:t>    </a:t>
            </a:r>
            <a:r>
              <a:rPr lang="en" sz="1350">
                <a:solidFill>
                  <a:srgbClr val="669DF6"/>
                </a:solidFill>
              </a:rPr>
              <a:t>final</a:t>
            </a:r>
            <a:r>
              <a:rPr lang="en" sz="1350">
                <a:solidFill>
                  <a:srgbClr val="FFFFFF"/>
                </a:solidFill>
              </a:rPr>
              <a:t> </a:t>
            </a:r>
            <a:r>
              <a:rPr lang="en" sz="1350">
                <a:solidFill>
                  <a:srgbClr val="EE675C"/>
                </a:solidFill>
              </a:rPr>
              <a:t>List</a:t>
            </a:r>
            <a:r>
              <a:rPr lang="en" sz="1350">
                <a:solidFill>
                  <a:srgbClr val="9AA0A6"/>
                </a:solidFill>
              </a:rPr>
              <a:t>&lt;</a:t>
            </a:r>
            <a:r>
              <a:rPr lang="en" sz="1350">
                <a:solidFill>
                  <a:srgbClr val="EE675C"/>
                </a:solidFill>
              </a:rPr>
              <a:t>String</a:t>
            </a:r>
            <a:r>
              <a:rPr lang="en" sz="1350">
                <a:solidFill>
                  <a:srgbClr val="9AA0A6"/>
                </a:solidFill>
              </a:rPr>
              <a:t>&gt;</a:t>
            </a:r>
            <a:r>
              <a:rPr lang="en" sz="1350">
                <a:solidFill>
                  <a:srgbClr val="FFFFFF"/>
                </a:solidFill>
              </a:rPr>
              <a:t> s </a:t>
            </a:r>
            <a:r>
              <a:rPr lang="en" sz="1350">
                <a:solidFill>
                  <a:srgbClr val="9AA0A6"/>
                </a:solidFill>
              </a:rPr>
              <a:t>=</a:t>
            </a:r>
            <a:r>
              <a:rPr lang="en" sz="1350">
                <a:solidFill>
                  <a:srgbClr val="FFFFFF"/>
                </a:solidFill>
              </a:rPr>
              <a:t> </a:t>
            </a:r>
            <a:r>
              <a:rPr lang="en" sz="1350">
                <a:solidFill>
                  <a:srgbClr val="669DF6"/>
                </a:solidFill>
              </a:rPr>
              <a:t>new</a:t>
            </a:r>
            <a:r>
              <a:rPr lang="en" sz="1350">
                <a:solidFill>
                  <a:srgbClr val="FFFFFF"/>
                </a:solidFill>
              </a:rPr>
              <a:t> </a:t>
            </a:r>
            <a:r>
              <a:rPr lang="en" sz="1350">
                <a:solidFill>
                  <a:srgbClr val="EE675C"/>
                </a:solidFill>
              </a:rPr>
              <a:t>ArrayList</a:t>
            </a:r>
            <a:r>
              <a:rPr lang="en" sz="1350">
                <a:solidFill>
                  <a:srgbClr val="9AA0A6"/>
                </a:solidFill>
              </a:rPr>
              <a:t>&lt;&gt;();</a:t>
            </a:r>
            <a:endParaRPr sz="13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</a:rPr>
              <a:t>    </a:t>
            </a:r>
            <a:r>
              <a:rPr lang="en" sz="1350">
                <a:solidFill>
                  <a:srgbClr val="EE675C"/>
                </a:solidFill>
              </a:rPr>
              <a:t>System</a:t>
            </a:r>
            <a:r>
              <a:rPr lang="en" sz="1350">
                <a:solidFill>
                  <a:srgbClr val="9AA0A6"/>
                </a:solidFill>
              </a:rPr>
              <a:t>.</a:t>
            </a:r>
            <a:r>
              <a:rPr lang="en" sz="1350">
                <a:solidFill>
                  <a:srgbClr val="FFFFFF"/>
                </a:solidFill>
              </a:rPr>
              <a:t>out</a:t>
            </a:r>
            <a:r>
              <a:rPr lang="en" sz="1350">
                <a:solidFill>
                  <a:srgbClr val="9AA0A6"/>
                </a:solidFill>
              </a:rPr>
              <a:t>.</a:t>
            </a:r>
            <a:r>
              <a:rPr lang="en" sz="1350">
                <a:solidFill>
                  <a:srgbClr val="FFFFFF"/>
                </a:solidFill>
              </a:rPr>
              <a:t>println</a:t>
            </a:r>
            <a:r>
              <a:rPr lang="en" sz="1350">
                <a:solidFill>
                  <a:srgbClr val="9AA0A6"/>
                </a:solidFill>
              </a:rPr>
              <a:t>(</a:t>
            </a:r>
            <a:r>
              <a:rPr lang="en" sz="1350">
                <a:solidFill>
                  <a:srgbClr val="FFFFFF"/>
                </a:solidFill>
              </a:rPr>
              <a:t>s </a:t>
            </a:r>
            <a:r>
              <a:rPr lang="en" sz="1350">
                <a:solidFill>
                  <a:srgbClr val="669DF6"/>
                </a:solidFill>
              </a:rPr>
              <a:t>instanceof</a:t>
            </a:r>
            <a:r>
              <a:rPr lang="en" sz="1350">
                <a:solidFill>
                  <a:srgbClr val="FFFFFF"/>
                </a:solidFill>
              </a:rPr>
              <a:t> </a:t>
            </a:r>
            <a:r>
              <a:rPr lang="en" sz="1350">
                <a:solidFill>
                  <a:srgbClr val="EE675C"/>
                </a:solidFill>
              </a:rPr>
              <a:t>List</a:t>
            </a:r>
            <a:r>
              <a:rPr lang="en" sz="1350">
                <a:solidFill>
                  <a:srgbClr val="9AA0A6"/>
                </a:solidFill>
              </a:rPr>
              <a:t>&lt;</a:t>
            </a:r>
            <a:r>
              <a:rPr lang="en" sz="1350">
                <a:solidFill>
                  <a:srgbClr val="EE675C"/>
                </a:solidFill>
              </a:rPr>
              <a:t>Object</a:t>
            </a:r>
            <a:r>
              <a:rPr lang="en" sz="1350">
                <a:solidFill>
                  <a:srgbClr val="9AA0A6"/>
                </a:solidFill>
              </a:rPr>
              <a:t>&gt;);</a:t>
            </a:r>
            <a:endParaRPr sz="135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9AA0A6"/>
                </a:solidFill>
              </a:rPr>
              <a:t>    }</a:t>
            </a:r>
            <a:endParaRPr sz="1350">
              <a:solidFill>
                <a:srgbClr val="9AA0A6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Reification: context: generics:</a:t>
            </a:r>
            <a:endParaRPr/>
          </a:p>
        </p:txBody>
      </p:sp>
      <p:sp>
        <p:nvSpPr>
          <p:cNvPr id="370" name="Google Shape;370;p5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Java, type erasure:</a:t>
            </a:r>
            <a:endParaRPr sz="1400"/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</a:rPr>
              <a:t>public static void main(String[] args) {</a:t>
            </a:r>
            <a:endParaRPr sz="1350">
              <a:solidFill>
                <a:srgbClr val="5F6C73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</a:rPr>
              <a:t>    final List&lt;String&gt; s = new ArrayList&lt;&gt;();</a:t>
            </a:r>
            <a:endParaRPr sz="1350">
              <a:solidFill>
                <a:srgbClr val="5F6C73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</a:rPr>
              <a:t>    </a:t>
            </a:r>
            <a:r>
              <a:rPr lang="en" sz="1350">
                <a:solidFill>
                  <a:srgbClr val="EE675C"/>
                </a:solidFill>
              </a:rPr>
              <a:t>System</a:t>
            </a:r>
            <a:r>
              <a:rPr lang="en" sz="1350">
                <a:solidFill>
                  <a:srgbClr val="9AA0A6"/>
                </a:solidFill>
              </a:rPr>
              <a:t>.</a:t>
            </a:r>
            <a:r>
              <a:rPr lang="en" sz="1350">
                <a:solidFill>
                  <a:srgbClr val="FFFFFF"/>
                </a:solidFill>
              </a:rPr>
              <a:t>out</a:t>
            </a:r>
            <a:r>
              <a:rPr lang="en" sz="1350">
                <a:solidFill>
                  <a:srgbClr val="9AA0A6"/>
                </a:solidFill>
              </a:rPr>
              <a:t>.</a:t>
            </a:r>
            <a:r>
              <a:rPr lang="en" sz="1350">
                <a:solidFill>
                  <a:srgbClr val="FFFFFF"/>
                </a:solidFill>
              </a:rPr>
              <a:t>println</a:t>
            </a:r>
            <a:r>
              <a:rPr lang="en" sz="1350">
                <a:solidFill>
                  <a:srgbClr val="9AA0A6"/>
                </a:solidFill>
              </a:rPr>
              <a:t>(</a:t>
            </a:r>
            <a:r>
              <a:rPr lang="en" sz="1350">
                <a:solidFill>
                  <a:srgbClr val="FFFFFF"/>
                </a:solidFill>
              </a:rPr>
              <a:t>s </a:t>
            </a:r>
            <a:r>
              <a:rPr lang="en" sz="1350">
                <a:solidFill>
                  <a:srgbClr val="669DF6"/>
                </a:solidFill>
              </a:rPr>
              <a:t>instanceof</a:t>
            </a:r>
            <a:r>
              <a:rPr lang="en" sz="1350">
                <a:solidFill>
                  <a:srgbClr val="FFFFFF"/>
                </a:solidFill>
              </a:rPr>
              <a:t> </a:t>
            </a:r>
            <a:r>
              <a:rPr lang="en" sz="1350">
                <a:solidFill>
                  <a:srgbClr val="EE675C"/>
                </a:solidFill>
              </a:rPr>
              <a:t>List</a:t>
            </a:r>
            <a:r>
              <a:rPr lang="en" sz="1350">
                <a:solidFill>
                  <a:srgbClr val="9AA0A6"/>
                </a:solidFill>
              </a:rPr>
              <a:t>&lt;</a:t>
            </a:r>
            <a:r>
              <a:rPr lang="en" sz="1350">
                <a:solidFill>
                  <a:srgbClr val="EE675C"/>
                </a:solidFill>
              </a:rPr>
              <a:t>Object</a:t>
            </a:r>
            <a:r>
              <a:rPr lang="en" sz="1350">
                <a:solidFill>
                  <a:srgbClr val="9AA0A6"/>
                </a:solidFill>
              </a:rPr>
              <a:t>&gt;);</a:t>
            </a:r>
            <a:endParaRPr sz="1350">
              <a:solidFill>
                <a:srgbClr val="5F6C73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</a:rPr>
              <a:t>}</a:t>
            </a:r>
            <a:endParaRPr sz="1350">
              <a:solidFill>
                <a:srgbClr val="5F6C73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5F6C73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Compiler error: “Illegal generic type for instance of”</a:t>
            </a:r>
            <a:endParaRPr sz="1400"/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Reification: context: generics:</a:t>
            </a:r>
            <a:endParaRPr/>
          </a:p>
        </p:txBody>
      </p:sp>
      <p:sp>
        <p:nvSpPr>
          <p:cNvPr id="376" name="Google Shape;376;p5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Java, type erasure:</a:t>
            </a:r>
            <a:endParaRPr sz="1400"/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</a:rPr>
              <a:t>public static void main(String[] args) {</a:t>
            </a:r>
            <a:endParaRPr sz="1350">
              <a:solidFill>
                <a:srgbClr val="5F6C73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</a:rPr>
              <a:t>    final List&lt;String&gt; s = new ArrayList&lt;&gt;();</a:t>
            </a:r>
            <a:endParaRPr sz="1350">
              <a:solidFill>
                <a:srgbClr val="5F6C73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</a:rPr>
              <a:t>    System.out.println(s instanceof </a:t>
            </a:r>
            <a:r>
              <a:rPr lang="en" sz="1350">
                <a:solidFill>
                  <a:srgbClr val="EE675C"/>
                </a:solidFill>
              </a:rPr>
              <a:t>List</a:t>
            </a:r>
            <a:r>
              <a:rPr lang="en" sz="1350">
                <a:solidFill>
                  <a:srgbClr val="5F6C73"/>
                </a:solidFill>
              </a:rPr>
              <a:t>);</a:t>
            </a:r>
            <a:endParaRPr sz="1350">
              <a:solidFill>
                <a:srgbClr val="5F6C73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</a:rPr>
              <a:t>}</a:t>
            </a:r>
            <a:endParaRPr sz="1350">
              <a:solidFill>
                <a:srgbClr val="5F6C73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5F6C73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Works! 🎊🍻</a:t>
            </a:r>
            <a:endParaRPr sz="1400"/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8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Reification: how?</a:t>
            </a:r>
            <a:endParaRPr/>
          </a:p>
        </p:txBody>
      </p:sp>
      <p:sp>
        <p:nvSpPr>
          <p:cNvPr id="382" name="Google Shape;382;p58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Can inline help?</a:t>
            </a:r>
            <a:endParaRPr sz="1400"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Reification: how?: inline try?</a:t>
            </a:r>
            <a:endParaRPr/>
          </a:p>
        </p:txBody>
      </p:sp>
      <p:sp>
        <p:nvSpPr>
          <p:cNvPr id="388" name="Google Shape;388;p5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Kotlin generic type check without inline and reified:</a:t>
            </a:r>
            <a:endParaRPr sz="1400"/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669DF6"/>
                </a:solidFill>
              </a:rPr>
              <a:t>fun</a:t>
            </a:r>
            <a:r>
              <a:rPr lang="en" sz="1350">
                <a:solidFill>
                  <a:srgbClr val="FFFFFF"/>
                </a:solidFill>
              </a:rPr>
              <a:t> </a:t>
            </a:r>
            <a:r>
              <a:rPr lang="en" sz="1350">
                <a:solidFill>
                  <a:srgbClr val="9AA0A6"/>
                </a:solidFill>
              </a:rPr>
              <a:t>&lt;</a:t>
            </a:r>
            <a:r>
              <a:rPr lang="en" sz="1350">
                <a:solidFill>
                  <a:srgbClr val="FFFFFF"/>
                </a:solidFill>
              </a:rPr>
              <a:t>T</a:t>
            </a:r>
            <a:r>
              <a:rPr lang="en" sz="1350">
                <a:solidFill>
                  <a:srgbClr val="9AA0A6"/>
                </a:solidFill>
              </a:rPr>
              <a:t>&gt;</a:t>
            </a:r>
            <a:r>
              <a:rPr lang="en" sz="1350">
                <a:solidFill>
                  <a:srgbClr val="FFFFFF"/>
                </a:solidFill>
              </a:rPr>
              <a:t> reifiedTest</a:t>
            </a:r>
            <a:r>
              <a:rPr lang="en" sz="1350">
                <a:solidFill>
                  <a:srgbClr val="9AA0A6"/>
                </a:solidFill>
              </a:rPr>
              <a:t>(){</a:t>
            </a:r>
            <a:endParaRPr sz="13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</a:rPr>
              <a:t>    println</a:t>
            </a:r>
            <a:r>
              <a:rPr lang="en" sz="1350">
                <a:solidFill>
                  <a:srgbClr val="9AA0A6"/>
                </a:solidFill>
              </a:rPr>
              <a:t>(</a:t>
            </a:r>
            <a:r>
              <a:rPr lang="en" sz="1350">
                <a:solidFill>
                  <a:srgbClr val="FFFFFF"/>
                </a:solidFill>
              </a:rPr>
              <a:t>T</a:t>
            </a:r>
            <a:r>
              <a:rPr lang="en" sz="1350">
                <a:solidFill>
                  <a:srgbClr val="9AA0A6"/>
                </a:solidFill>
              </a:rPr>
              <a:t>::</a:t>
            </a:r>
            <a:r>
              <a:rPr lang="en" sz="1350">
                <a:solidFill>
                  <a:srgbClr val="669DF6"/>
                </a:solidFill>
              </a:rPr>
              <a:t>class</a:t>
            </a:r>
            <a:r>
              <a:rPr lang="en" sz="1350">
                <a:solidFill>
                  <a:srgbClr val="9AA0A6"/>
                </a:solidFill>
              </a:rPr>
              <a:t>.</a:t>
            </a:r>
            <a:r>
              <a:rPr lang="en" sz="1350">
                <a:solidFill>
                  <a:srgbClr val="FFFFFF"/>
                </a:solidFill>
              </a:rPr>
              <a:t>simpleName </a:t>
            </a:r>
            <a:r>
              <a:rPr lang="en" sz="1350">
                <a:solidFill>
                  <a:srgbClr val="9AA0A6"/>
                </a:solidFill>
              </a:rPr>
              <a:t>==</a:t>
            </a:r>
            <a:r>
              <a:rPr lang="en" sz="1350">
                <a:solidFill>
                  <a:srgbClr val="FFFFFF"/>
                </a:solidFill>
              </a:rPr>
              <a:t> </a:t>
            </a:r>
            <a:r>
              <a:rPr lang="en" sz="1350">
                <a:solidFill>
                  <a:srgbClr val="EE675C"/>
                </a:solidFill>
              </a:rPr>
              <a:t>String</a:t>
            </a:r>
            <a:r>
              <a:rPr lang="en" sz="1350">
                <a:solidFill>
                  <a:srgbClr val="9AA0A6"/>
                </a:solidFill>
              </a:rPr>
              <a:t>::</a:t>
            </a:r>
            <a:r>
              <a:rPr lang="en" sz="1350">
                <a:solidFill>
                  <a:srgbClr val="669DF6"/>
                </a:solidFill>
              </a:rPr>
              <a:t>class</a:t>
            </a:r>
            <a:r>
              <a:rPr lang="en" sz="1350">
                <a:solidFill>
                  <a:srgbClr val="9AA0A6"/>
                </a:solidFill>
              </a:rPr>
              <a:t>.</a:t>
            </a:r>
            <a:r>
              <a:rPr lang="en" sz="1350">
                <a:solidFill>
                  <a:srgbClr val="FFFFFF"/>
                </a:solidFill>
              </a:rPr>
              <a:t>simpleName</a:t>
            </a:r>
            <a:r>
              <a:rPr lang="en" sz="1350">
                <a:solidFill>
                  <a:srgbClr val="9AA0A6"/>
                </a:solidFill>
              </a:rPr>
              <a:t>)</a:t>
            </a:r>
            <a:endParaRPr sz="13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9AA0A6"/>
                </a:solidFill>
              </a:rPr>
              <a:t>}</a:t>
            </a:r>
            <a:endParaRPr sz="1350">
              <a:solidFill>
                <a:srgbClr val="FFFFFF"/>
              </a:solidFill>
            </a:endParaRPr>
          </a:p>
          <a:p>
            <a:pPr indent="45720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350">
                <a:solidFill>
                  <a:srgbClr val="FFFFFF"/>
                </a:solidFill>
              </a:rPr>
              <a:t>reifiedTest</a:t>
            </a:r>
            <a:r>
              <a:rPr lang="en" sz="1350">
                <a:solidFill>
                  <a:srgbClr val="9AA0A6"/>
                </a:solidFill>
              </a:rPr>
              <a:t>&lt;</a:t>
            </a:r>
            <a:r>
              <a:rPr lang="en" sz="1350">
                <a:solidFill>
                  <a:srgbClr val="EE675C"/>
                </a:solidFill>
              </a:rPr>
              <a:t>String</a:t>
            </a:r>
            <a:r>
              <a:rPr lang="en" sz="1350">
                <a:solidFill>
                  <a:srgbClr val="9AA0A6"/>
                </a:solidFill>
              </a:rPr>
              <a:t>&gt;()</a:t>
            </a:r>
            <a:endParaRPr sz="1400"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Reification: how?: inline try?</a:t>
            </a:r>
            <a:endParaRPr/>
          </a:p>
        </p:txBody>
      </p:sp>
      <p:sp>
        <p:nvSpPr>
          <p:cNvPr id="394" name="Google Shape;394;p60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Kotlin generic type check without inline and reified:</a:t>
            </a:r>
            <a:endParaRPr sz="1400"/>
          </a:p>
          <a:p>
            <a:pPr indent="45720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</a:rPr>
              <a:t>fun &lt;T&gt; reifiedTest(){</a:t>
            </a:r>
            <a:endParaRPr sz="1350">
              <a:solidFill>
                <a:srgbClr val="5F6C73"/>
              </a:solidFill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</a:rPr>
              <a:t>    </a:t>
            </a:r>
            <a:r>
              <a:rPr lang="en" sz="1350">
                <a:solidFill>
                  <a:srgbClr val="FFFFFF"/>
                </a:solidFill>
              </a:rPr>
              <a:t>println</a:t>
            </a:r>
            <a:r>
              <a:rPr lang="en" sz="1350">
                <a:solidFill>
                  <a:srgbClr val="9AA0A6"/>
                </a:solidFill>
              </a:rPr>
              <a:t>(</a:t>
            </a:r>
            <a:r>
              <a:rPr lang="en" sz="1350">
                <a:solidFill>
                  <a:srgbClr val="FFFFFF"/>
                </a:solidFill>
              </a:rPr>
              <a:t>T</a:t>
            </a:r>
            <a:r>
              <a:rPr lang="en" sz="1350">
                <a:solidFill>
                  <a:srgbClr val="9AA0A6"/>
                </a:solidFill>
              </a:rPr>
              <a:t>::</a:t>
            </a:r>
            <a:r>
              <a:rPr lang="en" sz="1350">
                <a:solidFill>
                  <a:srgbClr val="669DF6"/>
                </a:solidFill>
              </a:rPr>
              <a:t>class</a:t>
            </a:r>
            <a:r>
              <a:rPr lang="en" sz="1350">
                <a:solidFill>
                  <a:srgbClr val="9AA0A6"/>
                </a:solidFill>
              </a:rPr>
              <a:t>.</a:t>
            </a:r>
            <a:r>
              <a:rPr lang="en" sz="1350">
                <a:solidFill>
                  <a:srgbClr val="FFFFFF"/>
                </a:solidFill>
              </a:rPr>
              <a:t>simpleName </a:t>
            </a:r>
            <a:r>
              <a:rPr lang="en" sz="1350">
                <a:solidFill>
                  <a:srgbClr val="9AA0A6"/>
                </a:solidFill>
              </a:rPr>
              <a:t>==</a:t>
            </a:r>
            <a:r>
              <a:rPr lang="en" sz="1350">
                <a:solidFill>
                  <a:srgbClr val="FFFFFF"/>
                </a:solidFill>
              </a:rPr>
              <a:t> </a:t>
            </a:r>
            <a:r>
              <a:rPr lang="en" sz="1350">
                <a:solidFill>
                  <a:srgbClr val="EE675C"/>
                </a:solidFill>
              </a:rPr>
              <a:t>String</a:t>
            </a:r>
            <a:r>
              <a:rPr lang="en" sz="1350">
                <a:solidFill>
                  <a:srgbClr val="9AA0A6"/>
                </a:solidFill>
              </a:rPr>
              <a:t>::</a:t>
            </a:r>
            <a:r>
              <a:rPr lang="en" sz="1350">
                <a:solidFill>
                  <a:srgbClr val="669DF6"/>
                </a:solidFill>
              </a:rPr>
              <a:t>class</a:t>
            </a:r>
            <a:r>
              <a:rPr lang="en" sz="1350">
                <a:solidFill>
                  <a:srgbClr val="9AA0A6"/>
                </a:solidFill>
              </a:rPr>
              <a:t>.</a:t>
            </a:r>
            <a:r>
              <a:rPr lang="en" sz="1350">
                <a:solidFill>
                  <a:srgbClr val="FFFFFF"/>
                </a:solidFill>
              </a:rPr>
              <a:t>simpleName</a:t>
            </a:r>
            <a:r>
              <a:rPr lang="en" sz="1350">
                <a:solidFill>
                  <a:srgbClr val="9AA0A6"/>
                </a:solidFill>
              </a:rPr>
              <a:t>)</a:t>
            </a:r>
            <a:endParaRPr sz="1350">
              <a:solidFill>
                <a:srgbClr val="5F6C73"/>
              </a:solidFill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</a:rPr>
              <a:t>}</a:t>
            </a:r>
            <a:endParaRPr sz="1350">
              <a:solidFill>
                <a:srgbClr val="5F6C73"/>
              </a:solidFill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5F6C73"/>
              </a:solidFill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</a:rPr>
              <a:t>reifiedTest&lt;String&gt;()</a:t>
            </a:r>
            <a:endParaRPr sz="1350">
              <a:solidFill>
                <a:srgbClr val="5F6C7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669DF6"/>
              </a:solidFill>
            </a:endParaRPr>
          </a:p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50"/>
              <a:buChar char="●"/>
            </a:pPr>
            <a:r>
              <a:rPr lang="en" sz="1350"/>
              <a:t>Compiler error: </a:t>
            </a:r>
            <a:br>
              <a:rPr lang="en" sz="1350"/>
            </a:br>
            <a:r>
              <a:rPr lang="en" sz="1350"/>
              <a:t>“Cannot use 'T' as reified type parameter. Use a class instead.”</a:t>
            </a:r>
            <a:endParaRPr sz="135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Reification: how?: inline try?</a:t>
            </a:r>
            <a:endParaRPr/>
          </a:p>
        </p:txBody>
      </p:sp>
      <p:sp>
        <p:nvSpPr>
          <p:cNvPr id="400" name="Google Shape;400;p61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Kotlin generic type check with inline and reified:</a:t>
            </a:r>
            <a:endParaRPr sz="1400"/>
          </a:p>
          <a:p>
            <a:pPr indent="457200" lvl="0" marL="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669DF6"/>
                </a:solidFill>
              </a:rPr>
              <a:t>inline</a:t>
            </a:r>
            <a:r>
              <a:rPr lang="en" sz="1350">
                <a:solidFill>
                  <a:srgbClr val="5F6C73"/>
                </a:solidFill>
              </a:rPr>
              <a:t> fun &lt;</a:t>
            </a:r>
            <a:r>
              <a:rPr lang="en" sz="1350">
                <a:solidFill>
                  <a:srgbClr val="FFFFFF"/>
                </a:solidFill>
              </a:rPr>
              <a:t>reified</a:t>
            </a:r>
            <a:r>
              <a:rPr lang="en" sz="1350">
                <a:solidFill>
                  <a:srgbClr val="5F6C73"/>
                </a:solidFill>
              </a:rPr>
              <a:t> T&gt; reifiedTest(){</a:t>
            </a:r>
            <a:endParaRPr sz="1350">
              <a:solidFill>
                <a:srgbClr val="5F6C73"/>
              </a:solidFill>
            </a:endParaRPr>
          </a:p>
          <a:p>
            <a:pPr indent="45720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</a:rPr>
              <a:t>    println(T::class.simpleName == String::class.simpleName)</a:t>
            </a:r>
            <a:endParaRPr sz="1350">
              <a:solidFill>
                <a:srgbClr val="5F6C73"/>
              </a:solidFill>
            </a:endParaRPr>
          </a:p>
          <a:p>
            <a:pPr indent="45720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</a:rPr>
              <a:t>}</a:t>
            </a:r>
            <a:endParaRPr sz="1350">
              <a:solidFill>
                <a:srgbClr val="5F6C73"/>
              </a:solidFill>
            </a:endParaRPr>
          </a:p>
          <a:p>
            <a:pPr indent="45720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5F6C73"/>
              </a:solidFill>
            </a:endParaRPr>
          </a:p>
          <a:p>
            <a:pPr indent="45720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</a:rPr>
              <a:t>reifiedTest&lt;String&gt;()</a:t>
            </a:r>
            <a:endParaRPr sz="1350">
              <a:solidFill>
                <a:srgbClr val="5F6C7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669DF6"/>
              </a:solidFill>
            </a:endParaRPr>
          </a:p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50"/>
              <a:buChar char="●"/>
            </a:pPr>
            <a:r>
              <a:rPr lang="en" sz="1350"/>
              <a:t>Voila! It works!</a:t>
            </a:r>
            <a:endParaRPr sz="135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 we need it?</a:t>
            </a:r>
            <a:endParaRPr/>
          </a:p>
        </p:txBody>
      </p:sp>
      <p:sp>
        <p:nvSpPr>
          <p:cNvPr id="160" name="Google Shape;160;p1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➔"/>
            </a:pPr>
            <a:r>
              <a:rPr lang="en"/>
              <a:t>Definition: “Arranging things in a line”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➔"/>
            </a:pPr>
            <a:r>
              <a:rPr lang="en"/>
              <a:t>Why does Kotlin need to have a special keyword for this?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➔"/>
            </a:pPr>
            <a:r>
              <a:rPr lang="en"/>
              <a:t>Why can’t the compiler automatically do it?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➔"/>
            </a:pPr>
            <a:r>
              <a:rPr lang="en"/>
              <a:t>Role of Java versions here?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Reification: how</a:t>
            </a:r>
            <a:r>
              <a:rPr lang="en"/>
              <a:t>?: internals</a:t>
            </a:r>
            <a:endParaRPr/>
          </a:p>
        </p:txBody>
      </p:sp>
      <p:sp>
        <p:nvSpPr>
          <p:cNvPr id="406" name="Google Shape;406;p62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50"/>
              <a:buChar char="●"/>
            </a:pPr>
            <a:r>
              <a:rPr lang="en" sz="1350"/>
              <a:t>Test Code:</a:t>
            </a:r>
            <a:endParaRPr sz="135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350">
                <a:solidFill>
                  <a:srgbClr val="669DF6"/>
                </a:solidFill>
              </a:rPr>
            </a:br>
            <a:r>
              <a:rPr lang="en" sz="1350">
                <a:solidFill>
                  <a:srgbClr val="669DF6"/>
                </a:solidFill>
              </a:rPr>
              <a:t>inline</a:t>
            </a:r>
            <a:r>
              <a:rPr lang="en" sz="1350">
                <a:solidFill>
                  <a:srgbClr val="FFFFFF"/>
                </a:solidFill>
              </a:rPr>
              <a:t> fun </a:t>
            </a:r>
            <a:r>
              <a:rPr lang="en" sz="1350">
                <a:solidFill>
                  <a:srgbClr val="9AA0A6"/>
                </a:solidFill>
              </a:rPr>
              <a:t>&lt;</a:t>
            </a:r>
            <a:r>
              <a:rPr lang="en" sz="1350">
                <a:solidFill>
                  <a:srgbClr val="FFFFFF"/>
                </a:solidFill>
              </a:rPr>
              <a:t>reified T</a:t>
            </a:r>
            <a:r>
              <a:rPr lang="en" sz="1350">
                <a:solidFill>
                  <a:srgbClr val="9AA0A6"/>
                </a:solidFill>
              </a:rPr>
              <a:t>&gt;</a:t>
            </a:r>
            <a:r>
              <a:rPr lang="en" sz="1350">
                <a:solidFill>
                  <a:srgbClr val="FFFFFF"/>
                </a:solidFill>
              </a:rPr>
              <a:t> reifiedTest</a:t>
            </a:r>
            <a:r>
              <a:rPr lang="en" sz="1350">
                <a:solidFill>
                  <a:srgbClr val="9AA0A6"/>
                </a:solidFill>
              </a:rPr>
              <a:t>(){</a:t>
            </a:r>
            <a:endParaRPr sz="13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</a:rPr>
              <a:t>    println</a:t>
            </a:r>
            <a:r>
              <a:rPr lang="en" sz="1350">
                <a:solidFill>
                  <a:srgbClr val="9AA0A6"/>
                </a:solidFill>
              </a:rPr>
              <a:t>(</a:t>
            </a:r>
            <a:r>
              <a:rPr lang="en" sz="1350">
                <a:solidFill>
                  <a:srgbClr val="FFFFFF"/>
                </a:solidFill>
              </a:rPr>
              <a:t>T</a:t>
            </a:r>
            <a:r>
              <a:rPr lang="en" sz="1350">
                <a:solidFill>
                  <a:srgbClr val="9AA0A6"/>
                </a:solidFill>
              </a:rPr>
              <a:t>::</a:t>
            </a:r>
            <a:r>
              <a:rPr lang="en" sz="1350">
                <a:solidFill>
                  <a:srgbClr val="669DF6"/>
                </a:solidFill>
              </a:rPr>
              <a:t>class</a:t>
            </a:r>
            <a:r>
              <a:rPr lang="en" sz="1350">
                <a:solidFill>
                  <a:srgbClr val="9AA0A6"/>
                </a:solidFill>
              </a:rPr>
              <a:t>.</a:t>
            </a:r>
            <a:r>
              <a:rPr lang="en" sz="1350">
                <a:solidFill>
                  <a:srgbClr val="FFFFFF"/>
                </a:solidFill>
              </a:rPr>
              <a:t>simpleName </a:t>
            </a:r>
            <a:r>
              <a:rPr lang="en" sz="1350">
                <a:solidFill>
                  <a:srgbClr val="9AA0A6"/>
                </a:solidFill>
              </a:rPr>
              <a:t>==</a:t>
            </a:r>
            <a:r>
              <a:rPr lang="en" sz="1350">
                <a:solidFill>
                  <a:srgbClr val="FFFFFF"/>
                </a:solidFill>
              </a:rPr>
              <a:t> </a:t>
            </a:r>
            <a:r>
              <a:rPr lang="en" sz="1350">
                <a:solidFill>
                  <a:srgbClr val="EE675C"/>
                </a:solidFill>
              </a:rPr>
              <a:t>String</a:t>
            </a:r>
            <a:r>
              <a:rPr lang="en" sz="1350">
                <a:solidFill>
                  <a:srgbClr val="9AA0A6"/>
                </a:solidFill>
              </a:rPr>
              <a:t>::</a:t>
            </a:r>
            <a:r>
              <a:rPr lang="en" sz="1350">
                <a:solidFill>
                  <a:srgbClr val="669DF6"/>
                </a:solidFill>
              </a:rPr>
              <a:t>class</a:t>
            </a:r>
            <a:r>
              <a:rPr lang="en" sz="1350">
                <a:solidFill>
                  <a:srgbClr val="9AA0A6"/>
                </a:solidFill>
              </a:rPr>
              <a:t>.</a:t>
            </a:r>
            <a:r>
              <a:rPr lang="en" sz="1350">
                <a:solidFill>
                  <a:srgbClr val="FFFFFF"/>
                </a:solidFill>
              </a:rPr>
              <a:t>simpleName</a:t>
            </a:r>
            <a:r>
              <a:rPr lang="en" sz="1350">
                <a:solidFill>
                  <a:srgbClr val="9AA0A6"/>
                </a:solidFill>
              </a:rPr>
              <a:t>)</a:t>
            </a:r>
            <a:endParaRPr sz="13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9AA0A6"/>
                </a:solidFill>
              </a:rPr>
              <a:t>}</a:t>
            </a:r>
            <a:endParaRPr sz="13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</a:rPr>
              <a:t>fun test</a:t>
            </a:r>
            <a:r>
              <a:rPr lang="en" sz="1350">
                <a:solidFill>
                  <a:srgbClr val="9AA0A6"/>
                </a:solidFill>
              </a:rPr>
              <a:t>(){</a:t>
            </a:r>
            <a:endParaRPr sz="13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</a:rPr>
              <a:t>    reifiedTest</a:t>
            </a:r>
            <a:r>
              <a:rPr lang="en" sz="1350">
                <a:solidFill>
                  <a:srgbClr val="9AA0A6"/>
                </a:solidFill>
              </a:rPr>
              <a:t>&lt;</a:t>
            </a:r>
            <a:r>
              <a:rPr lang="en" sz="1350">
                <a:solidFill>
                  <a:srgbClr val="EE675C"/>
                </a:solidFill>
              </a:rPr>
              <a:t>String</a:t>
            </a:r>
            <a:r>
              <a:rPr lang="en" sz="1350">
                <a:solidFill>
                  <a:srgbClr val="9AA0A6"/>
                </a:solidFill>
              </a:rPr>
              <a:t>&gt;()</a:t>
            </a:r>
            <a:endParaRPr sz="1350">
              <a:solidFill>
                <a:srgbClr val="FFFFFF"/>
              </a:solidFill>
            </a:endParaRPr>
          </a:p>
          <a:p>
            <a:pPr indent="45720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9AA0A6"/>
                </a:solidFill>
              </a:rPr>
              <a:t>}</a:t>
            </a:r>
            <a:endParaRPr sz="1350">
              <a:solidFill>
                <a:srgbClr val="9AA0A6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Reification: how?: internals</a:t>
            </a:r>
            <a:endParaRPr/>
          </a:p>
        </p:txBody>
      </p:sp>
      <p:sp>
        <p:nvSpPr>
          <p:cNvPr id="412" name="Google Shape;412;p63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50"/>
              <a:buChar char="●"/>
            </a:pPr>
            <a:r>
              <a:rPr lang="en" sz="1350"/>
              <a:t>Decompiled </a:t>
            </a:r>
            <a:r>
              <a:rPr lang="en" sz="1350"/>
              <a:t>Code (prettified):</a:t>
            </a:r>
            <a:endParaRPr sz="1350"/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350">
                <a:solidFill>
                  <a:srgbClr val="5F6C73"/>
                </a:solidFill>
              </a:rPr>
            </a:br>
            <a:r>
              <a:rPr lang="en" sz="1050">
                <a:solidFill>
                  <a:srgbClr val="5F6C73"/>
                </a:solidFill>
              </a:rPr>
              <a:t>public static final void test() {</a:t>
            </a:r>
            <a:endParaRPr sz="1050">
              <a:solidFill>
                <a:srgbClr val="5F6C73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      int $i$f$reifiedTest = false;</a:t>
            </a:r>
            <a:endParaRPr sz="1050">
              <a:solidFill>
                <a:srgbClr val="5F6C73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      </a:t>
            </a:r>
            <a:r>
              <a:rPr lang="en" sz="1050">
                <a:solidFill>
                  <a:srgbClr val="669DF6"/>
                </a:solidFill>
              </a:rPr>
              <a:t>boolean</a:t>
            </a:r>
            <a:r>
              <a:rPr lang="en" sz="1050">
                <a:solidFill>
                  <a:srgbClr val="FFFFFF"/>
                </a:solidFill>
              </a:rPr>
              <a:t> var1 </a:t>
            </a:r>
            <a:r>
              <a:rPr lang="en" sz="1050">
                <a:solidFill>
                  <a:srgbClr val="9AA0A6"/>
                </a:solidFill>
              </a:rPr>
              <a:t>=</a:t>
            </a:r>
            <a:r>
              <a:rPr lang="en" sz="1050">
                <a:solidFill>
                  <a:srgbClr val="FFFFFF"/>
                </a:solidFill>
              </a:rPr>
              <a:t> </a:t>
            </a:r>
            <a:r>
              <a:rPr lang="en" sz="1050">
                <a:solidFill>
                  <a:srgbClr val="EE675C"/>
                </a:solidFill>
              </a:rPr>
              <a:t>Intrinsics</a:t>
            </a:r>
            <a:r>
              <a:rPr lang="en" sz="1050">
                <a:solidFill>
                  <a:srgbClr val="9AA0A6"/>
                </a:solidFill>
              </a:rPr>
              <a:t>.</a:t>
            </a:r>
            <a:r>
              <a:rPr lang="en" sz="1050">
                <a:solidFill>
                  <a:srgbClr val="FFFFFF"/>
                </a:solidFill>
              </a:rPr>
              <a:t>areEqual</a:t>
            </a:r>
            <a:r>
              <a:rPr lang="en" sz="1050">
                <a:solidFill>
                  <a:srgbClr val="9AA0A6"/>
                </a:solidFill>
              </a:rPr>
              <a:t>(</a:t>
            </a:r>
            <a:endParaRPr sz="10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</a:rPr>
              <a:t>          </a:t>
            </a:r>
            <a:r>
              <a:rPr lang="en" sz="1050">
                <a:solidFill>
                  <a:srgbClr val="EE675C"/>
                </a:solidFill>
              </a:rPr>
              <a:t>Reflection</a:t>
            </a:r>
            <a:r>
              <a:rPr lang="en" sz="1050">
                <a:solidFill>
                  <a:srgbClr val="9AA0A6"/>
                </a:solidFill>
              </a:rPr>
              <a:t>.</a:t>
            </a:r>
            <a:r>
              <a:rPr lang="en" sz="1050">
                <a:solidFill>
                  <a:srgbClr val="FFFFFF"/>
                </a:solidFill>
              </a:rPr>
              <a:t>getOrCreateKotlinClass</a:t>
            </a:r>
            <a:r>
              <a:rPr lang="en" sz="1050">
                <a:solidFill>
                  <a:srgbClr val="9AA0A6"/>
                </a:solidFill>
              </a:rPr>
              <a:t>(</a:t>
            </a:r>
            <a:r>
              <a:rPr lang="en" sz="1050">
                <a:solidFill>
                  <a:srgbClr val="EE675C"/>
                </a:solidFill>
              </a:rPr>
              <a:t>String</a:t>
            </a:r>
            <a:r>
              <a:rPr lang="en" sz="1050">
                <a:solidFill>
                  <a:srgbClr val="9AA0A6"/>
                </a:solidFill>
              </a:rPr>
              <a:t>.</a:t>
            </a:r>
            <a:r>
              <a:rPr lang="en" sz="1050">
                <a:solidFill>
                  <a:srgbClr val="669DF6"/>
                </a:solidFill>
              </a:rPr>
              <a:t>class</a:t>
            </a:r>
            <a:r>
              <a:rPr lang="en" sz="1050">
                <a:solidFill>
                  <a:srgbClr val="9AA0A6"/>
                </a:solidFill>
              </a:rPr>
              <a:t>).</a:t>
            </a:r>
            <a:r>
              <a:rPr lang="en" sz="1050">
                <a:solidFill>
                  <a:srgbClr val="FFFFFF"/>
                </a:solidFill>
              </a:rPr>
              <a:t>getSimpleName</a:t>
            </a:r>
            <a:r>
              <a:rPr lang="en" sz="1050">
                <a:solidFill>
                  <a:srgbClr val="9AA0A6"/>
                </a:solidFill>
              </a:rPr>
              <a:t>(),</a:t>
            </a:r>
            <a:endParaRPr sz="10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</a:rPr>
              <a:t>          </a:t>
            </a:r>
            <a:r>
              <a:rPr lang="en" sz="1050">
                <a:solidFill>
                  <a:srgbClr val="EE675C"/>
                </a:solidFill>
              </a:rPr>
              <a:t>Reflection</a:t>
            </a:r>
            <a:r>
              <a:rPr lang="en" sz="1050">
                <a:solidFill>
                  <a:srgbClr val="9AA0A6"/>
                </a:solidFill>
              </a:rPr>
              <a:t>.</a:t>
            </a:r>
            <a:r>
              <a:rPr lang="en" sz="1050">
                <a:solidFill>
                  <a:srgbClr val="FFFFFF"/>
                </a:solidFill>
              </a:rPr>
              <a:t>getOrCreateKotlinClass</a:t>
            </a:r>
            <a:r>
              <a:rPr lang="en" sz="1050">
                <a:solidFill>
                  <a:srgbClr val="9AA0A6"/>
                </a:solidFill>
              </a:rPr>
              <a:t>(</a:t>
            </a:r>
            <a:r>
              <a:rPr lang="en" sz="1050">
                <a:solidFill>
                  <a:srgbClr val="EE675C"/>
                </a:solidFill>
              </a:rPr>
              <a:t>String</a:t>
            </a:r>
            <a:r>
              <a:rPr lang="en" sz="1050">
                <a:solidFill>
                  <a:srgbClr val="9AA0A6"/>
                </a:solidFill>
              </a:rPr>
              <a:t>.</a:t>
            </a:r>
            <a:r>
              <a:rPr lang="en" sz="1050">
                <a:solidFill>
                  <a:srgbClr val="669DF6"/>
                </a:solidFill>
              </a:rPr>
              <a:t>class</a:t>
            </a:r>
            <a:r>
              <a:rPr lang="en" sz="1050">
                <a:solidFill>
                  <a:srgbClr val="9AA0A6"/>
                </a:solidFill>
              </a:rPr>
              <a:t>).</a:t>
            </a:r>
            <a:r>
              <a:rPr lang="en" sz="1050">
                <a:solidFill>
                  <a:srgbClr val="FFFFFF"/>
                </a:solidFill>
              </a:rPr>
              <a:t>getSimpleName</a:t>
            </a:r>
            <a:r>
              <a:rPr lang="en" sz="1050">
                <a:solidFill>
                  <a:srgbClr val="9AA0A6"/>
                </a:solidFill>
              </a:rPr>
              <a:t>()</a:t>
            </a:r>
            <a:endParaRPr sz="10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</a:rPr>
              <a:t>        </a:t>
            </a:r>
            <a:r>
              <a:rPr lang="en" sz="1050">
                <a:solidFill>
                  <a:srgbClr val="9AA0A6"/>
                </a:solidFill>
              </a:rPr>
              <a:t>);</a:t>
            </a:r>
            <a:endParaRPr sz="1050">
              <a:solidFill>
                <a:srgbClr val="5F6C73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      boolean var2 = false;</a:t>
            </a:r>
            <a:endParaRPr sz="1050">
              <a:solidFill>
                <a:srgbClr val="5F6C73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      System.out.println(var1);</a:t>
            </a:r>
            <a:endParaRPr sz="1050">
              <a:solidFill>
                <a:srgbClr val="5F6C73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}</a:t>
            </a:r>
            <a:endParaRPr sz="1050">
              <a:solidFill>
                <a:srgbClr val="5F6C73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5F6C73"/>
              </a:solidFill>
            </a:endParaRPr>
          </a:p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50"/>
              <a:buChar char="●"/>
            </a:pPr>
            <a:r>
              <a:rPr lang="en" sz="1350"/>
              <a:t>Compiler copy-pasta!</a:t>
            </a:r>
            <a:endParaRPr sz="135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Reification: how?: internals</a:t>
            </a:r>
            <a:endParaRPr/>
          </a:p>
        </p:txBody>
      </p:sp>
      <p:sp>
        <p:nvSpPr>
          <p:cNvPr id="418" name="Google Shape;418;p6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50"/>
              <a:buChar char="●"/>
            </a:pPr>
            <a:r>
              <a:rPr lang="en" sz="1350"/>
              <a:t>Decompiled Code original logic block (prettified):</a:t>
            </a:r>
            <a:endParaRPr sz="1350"/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350">
                <a:solidFill>
                  <a:srgbClr val="5F6C73"/>
                </a:solidFill>
              </a:rPr>
            </a:br>
            <a:r>
              <a:rPr lang="en" sz="1050">
                <a:solidFill>
                  <a:srgbClr val="669DF6"/>
                </a:solidFill>
              </a:rPr>
              <a:t>public</a:t>
            </a:r>
            <a:r>
              <a:rPr lang="en" sz="1050">
                <a:solidFill>
                  <a:srgbClr val="FFFFFF"/>
                </a:solidFill>
              </a:rPr>
              <a:t> </a:t>
            </a:r>
            <a:r>
              <a:rPr lang="en" sz="1050">
                <a:solidFill>
                  <a:srgbClr val="669DF6"/>
                </a:solidFill>
              </a:rPr>
              <a:t>static</a:t>
            </a:r>
            <a:r>
              <a:rPr lang="en" sz="1050">
                <a:solidFill>
                  <a:srgbClr val="FFFFFF"/>
                </a:solidFill>
              </a:rPr>
              <a:t> </a:t>
            </a:r>
            <a:r>
              <a:rPr lang="en" sz="1050">
                <a:solidFill>
                  <a:srgbClr val="669DF6"/>
                </a:solidFill>
              </a:rPr>
              <a:t>final</a:t>
            </a:r>
            <a:r>
              <a:rPr lang="en" sz="1050">
                <a:solidFill>
                  <a:srgbClr val="FFFFFF"/>
                </a:solidFill>
              </a:rPr>
              <a:t> </a:t>
            </a:r>
            <a:r>
              <a:rPr lang="en" sz="1050">
                <a:solidFill>
                  <a:srgbClr val="669DF6"/>
                </a:solidFill>
              </a:rPr>
              <a:t>void</a:t>
            </a:r>
            <a:r>
              <a:rPr lang="en" sz="1050">
                <a:solidFill>
                  <a:srgbClr val="FFFFFF"/>
                </a:solidFill>
              </a:rPr>
              <a:t> reifiedTest</a:t>
            </a:r>
            <a:r>
              <a:rPr lang="en" sz="1050">
                <a:solidFill>
                  <a:srgbClr val="9AA0A6"/>
                </a:solidFill>
              </a:rPr>
              <a:t>()</a:t>
            </a:r>
            <a:r>
              <a:rPr lang="en" sz="1050">
                <a:solidFill>
                  <a:srgbClr val="FFFFFF"/>
                </a:solidFill>
              </a:rPr>
              <a:t> </a:t>
            </a:r>
            <a:r>
              <a:rPr lang="en" sz="1050">
                <a:solidFill>
                  <a:srgbClr val="9AA0A6"/>
                </a:solidFill>
              </a:rPr>
              <a:t>{</a:t>
            </a:r>
            <a:endParaRPr sz="10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</a:rPr>
              <a:t>      </a:t>
            </a:r>
            <a:r>
              <a:rPr lang="en" sz="1050">
                <a:solidFill>
                  <a:srgbClr val="669DF6"/>
                </a:solidFill>
              </a:rPr>
              <a:t>int</a:t>
            </a:r>
            <a:r>
              <a:rPr lang="en" sz="1050">
                <a:solidFill>
                  <a:srgbClr val="FFFFFF"/>
                </a:solidFill>
              </a:rPr>
              <a:t> $i$f$reifiedTest </a:t>
            </a:r>
            <a:r>
              <a:rPr lang="en" sz="1050">
                <a:solidFill>
                  <a:srgbClr val="9AA0A6"/>
                </a:solidFill>
              </a:rPr>
              <a:t>=</a:t>
            </a:r>
            <a:r>
              <a:rPr lang="en" sz="1050">
                <a:solidFill>
                  <a:srgbClr val="FFFFFF"/>
                </a:solidFill>
              </a:rPr>
              <a:t> </a:t>
            </a:r>
            <a:r>
              <a:rPr lang="en" sz="1050">
                <a:solidFill>
                  <a:srgbClr val="FCC934"/>
                </a:solidFill>
              </a:rPr>
              <a:t>0</a:t>
            </a:r>
            <a:r>
              <a:rPr lang="en" sz="1050">
                <a:solidFill>
                  <a:srgbClr val="9AA0A6"/>
                </a:solidFill>
              </a:rPr>
              <a:t>;</a:t>
            </a:r>
            <a:endParaRPr sz="10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</a:rPr>
              <a:t>      </a:t>
            </a:r>
            <a:r>
              <a:rPr lang="en" sz="1050">
                <a:solidFill>
                  <a:srgbClr val="EE675C"/>
                </a:solidFill>
              </a:rPr>
              <a:t>Intrinsics</a:t>
            </a:r>
            <a:r>
              <a:rPr lang="en" sz="1050">
                <a:solidFill>
                  <a:srgbClr val="9AA0A6"/>
                </a:solidFill>
              </a:rPr>
              <a:t>.</a:t>
            </a:r>
            <a:r>
              <a:rPr lang="en" sz="1050">
                <a:solidFill>
                  <a:srgbClr val="FFFFFF"/>
                </a:solidFill>
              </a:rPr>
              <a:t>reifiedOperationMarker</a:t>
            </a:r>
            <a:r>
              <a:rPr lang="en" sz="1050">
                <a:solidFill>
                  <a:srgbClr val="9AA0A6"/>
                </a:solidFill>
              </a:rPr>
              <a:t>(</a:t>
            </a:r>
            <a:r>
              <a:rPr lang="en" sz="1050">
                <a:solidFill>
                  <a:srgbClr val="FCC934"/>
                </a:solidFill>
              </a:rPr>
              <a:t>4</a:t>
            </a:r>
            <a:r>
              <a:rPr lang="en" sz="1050">
                <a:solidFill>
                  <a:srgbClr val="9AA0A6"/>
                </a:solidFill>
              </a:rPr>
              <a:t>,</a:t>
            </a:r>
            <a:r>
              <a:rPr lang="en" sz="1050">
                <a:solidFill>
                  <a:srgbClr val="FFFFFF"/>
                </a:solidFill>
              </a:rPr>
              <a:t> </a:t>
            </a:r>
            <a:r>
              <a:rPr lang="en" sz="1050">
                <a:solidFill>
                  <a:srgbClr val="5BB974"/>
                </a:solidFill>
              </a:rPr>
              <a:t>"T"</a:t>
            </a:r>
            <a:r>
              <a:rPr lang="en" sz="1050">
                <a:solidFill>
                  <a:srgbClr val="9AA0A6"/>
                </a:solidFill>
              </a:rPr>
              <a:t>);</a:t>
            </a:r>
            <a:endParaRPr sz="10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</a:rPr>
              <a:t>      </a:t>
            </a:r>
            <a:r>
              <a:rPr lang="en" sz="1050">
                <a:solidFill>
                  <a:srgbClr val="669DF6"/>
                </a:solidFill>
              </a:rPr>
              <a:t>boolean</a:t>
            </a:r>
            <a:r>
              <a:rPr lang="en" sz="1050">
                <a:solidFill>
                  <a:srgbClr val="FFFFFF"/>
                </a:solidFill>
              </a:rPr>
              <a:t> var1 </a:t>
            </a:r>
            <a:r>
              <a:rPr lang="en" sz="1050">
                <a:solidFill>
                  <a:srgbClr val="9AA0A6"/>
                </a:solidFill>
              </a:rPr>
              <a:t>=</a:t>
            </a:r>
            <a:r>
              <a:rPr lang="en" sz="1050">
                <a:solidFill>
                  <a:srgbClr val="FFFFFF"/>
                </a:solidFill>
              </a:rPr>
              <a:t> </a:t>
            </a:r>
            <a:r>
              <a:rPr lang="en" sz="1050">
                <a:solidFill>
                  <a:srgbClr val="EE675C"/>
                </a:solidFill>
              </a:rPr>
              <a:t>Intrinsics</a:t>
            </a:r>
            <a:r>
              <a:rPr lang="en" sz="1050">
                <a:solidFill>
                  <a:srgbClr val="9AA0A6"/>
                </a:solidFill>
              </a:rPr>
              <a:t>.</a:t>
            </a:r>
            <a:r>
              <a:rPr lang="en" sz="1050">
                <a:solidFill>
                  <a:srgbClr val="FFFFFF"/>
                </a:solidFill>
              </a:rPr>
              <a:t>areEqual</a:t>
            </a:r>
            <a:r>
              <a:rPr lang="en" sz="1050">
                <a:solidFill>
                  <a:srgbClr val="9AA0A6"/>
                </a:solidFill>
              </a:rPr>
              <a:t>(</a:t>
            </a:r>
            <a:endParaRPr sz="10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</a:rPr>
              <a:t>          </a:t>
            </a:r>
            <a:r>
              <a:rPr lang="en" sz="1050">
                <a:solidFill>
                  <a:srgbClr val="EE675C"/>
                </a:solidFill>
              </a:rPr>
              <a:t>Reflection</a:t>
            </a:r>
            <a:r>
              <a:rPr lang="en" sz="1050">
                <a:solidFill>
                  <a:srgbClr val="9AA0A6"/>
                </a:solidFill>
              </a:rPr>
              <a:t>.</a:t>
            </a:r>
            <a:r>
              <a:rPr lang="en" sz="1050">
                <a:solidFill>
                  <a:srgbClr val="FFFFFF"/>
                </a:solidFill>
              </a:rPr>
              <a:t>getOrCreateKotlinClass</a:t>
            </a:r>
            <a:r>
              <a:rPr lang="en" sz="1050">
                <a:solidFill>
                  <a:srgbClr val="9AA0A6"/>
                </a:solidFill>
              </a:rPr>
              <a:t>(</a:t>
            </a:r>
            <a:r>
              <a:rPr lang="en" sz="1050">
                <a:solidFill>
                  <a:srgbClr val="EE675C"/>
                </a:solidFill>
              </a:rPr>
              <a:t>Object</a:t>
            </a:r>
            <a:r>
              <a:rPr lang="en" sz="1050">
                <a:solidFill>
                  <a:srgbClr val="9AA0A6"/>
                </a:solidFill>
              </a:rPr>
              <a:t>.</a:t>
            </a:r>
            <a:r>
              <a:rPr lang="en" sz="1050">
                <a:solidFill>
                  <a:srgbClr val="669DF6"/>
                </a:solidFill>
              </a:rPr>
              <a:t>class</a:t>
            </a:r>
            <a:r>
              <a:rPr lang="en" sz="1050">
                <a:solidFill>
                  <a:srgbClr val="9AA0A6"/>
                </a:solidFill>
              </a:rPr>
              <a:t>).</a:t>
            </a:r>
            <a:r>
              <a:rPr lang="en" sz="1050">
                <a:solidFill>
                  <a:srgbClr val="FFFFFF"/>
                </a:solidFill>
              </a:rPr>
              <a:t>getSimpleName</a:t>
            </a:r>
            <a:r>
              <a:rPr lang="en" sz="1050">
                <a:solidFill>
                  <a:srgbClr val="9AA0A6"/>
                </a:solidFill>
              </a:rPr>
              <a:t>(),</a:t>
            </a:r>
            <a:endParaRPr sz="10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</a:rPr>
              <a:t>          </a:t>
            </a:r>
            <a:r>
              <a:rPr lang="en" sz="1050">
                <a:solidFill>
                  <a:srgbClr val="EE675C"/>
                </a:solidFill>
              </a:rPr>
              <a:t>Reflection</a:t>
            </a:r>
            <a:r>
              <a:rPr lang="en" sz="1050">
                <a:solidFill>
                  <a:srgbClr val="9AA0A6"/>
                </a:solidFill>
              </a:rPr>
              <a:t>.</a:t>
            </a:r>
            <a:r>
              <a:rPr lang="en" sz="1050">
                <a:solidFill>
                  <a:srgbClr val="FFFFFF"/>
                </a:solidFill>
              </a:rPr>
              <a:t>getOrCreateKotlinClass</a:t>
            </a:r>
            <a:r>
              <a:rPr lang="en" sz="1050">
                <a:solidFill>
                  <a:srgbClr val="9AA0A6"/>
                </a:solidFill>
              </a:rPr>
              <a:t>(</a:t>
            </a:r>
            <a:r>
              <a:rPr lang="en" sz="1050">
                <a:solidFill>
                  <a:srgbClr val="EE675C"/>
                </a:solidFill>
              </a:rPr>
              <a:t>String</a:t>
            </a:r>
            <a:r>
              <a:rPr lang="en" sz="1050">
                <a:solidFill>
                  <a:srgbClr val="9AA0A6"/>
                </a:solidFill>
              </a:rPr>
              <a:t>.</a:t>
            </a:r>
            <a:r>
              <a:rPr lang="en" sz="1050">
                <a:solidFill>
                  <a:srgbClr val="669DF6"/>
                </a:solidFill>
              </a:rPr>
              <a:t>class</a:t>
            </a:r>
            <a:r>
              <a:rPr lang="en" sz="1050">
                <a:solidFill>
                  <a:srgbClr val="9AA0A6"/>
                </a:solidFill>
              </a:rPr>
              <a:t>).</a:t>
            </a:r>
            <a:r>
              <a:rPr lang="en" sz="1050">
                <a:solidFill>
                  <a:srgbClr val="FFFFFF"/>
                </a:solidFill>
              </a:rPr>
              <a:t>getSimpleName</a:t>
            </a:r>
            <a:r>
              <a:rPr lang="en" sz="1050">
                <a:solidFill>
                  <a:srgbClr val="9AA0A6"/>
                </a:solidFill>
              </a:rPr>
              <a:t>()</a:t>
            </a:r>
            <a:endParaRPr sz="10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</a:rPr>
              <a:t>      </a:t>
            </a:r>
            <a:r>
              <a:rPr lang="en" sz="1050">
                <a:solidFill>
                  <a:srgbClr val="9AA0A6"/>
                </a:solidFill>
              </a:rPr>
              <a:t>);</a:t>
            </a:r>
            <a:endParaRPr sz="10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</a:rPr>
              <a:t>      </a:t>
            </a:r>
            <a:r>
              <a:rPr lang="en" sz="1050">
                <a:solidFill>
                  <a:srgbClr val="669DF6"/>
                </a:solidFill>
              </a:rPr>
              <a:t>boolean</a:t>
            </a:r>
            <a:r>
              <a:rPr lang="en" sz="1050">
                <a:solidFill>
                  <a:srgbClr val="FFFFFF"/>
                </a:solidFill>
              </a:rPr>
              <a:t> var2 </a:t>
            </a:r>
            <a:r>
              <a:rPr lang="en" sz="1050">
                <a:solidFill>
                  <a:srgbClr val="9AA0A6"/>
                </a:solidFill>
              </a:rPr>
              <a:t>=</a:t>
            </a:r>
            <a:r>
              <a:rPr lang="en" sz="1050">
                <a:solidFill>
                  <a:srgbClr val="FFFFFF"/>
                </a:solidFill>
              </a:rPr>
              <a:t> </a:t>
            </a:r>
            <a:r>
              <a:rPr lang="en" sz="1050">
                <a:solidFill>
                  <a:srgbClr val="669DF6"/>
                </a:solidFill>
              </a:rPr>
              <a:t>false</a:t>
            </a:r>
            <a:r>
              <a:rPr lang="en" sz="1050">
                <a:solidFill>
                  <a:srgbClr val="9AA0A6"/>
                </a:solidFill>
              </a:rPr>
              <a:t>;</a:t>
            </a:r>
            <a:endParaRPr sz="10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</a:rPr>
              <a:t>      </a:t>
            </a:r>
            <a:r>
              <a:rPr lang="en" sz="1050">
                <a:solidFill>
                  <a:srgbClr val="EE675C"/>
                </a:solidFill>
              </a:rPr>
              <a:t>System</a:t>
            </a:r>
            <a:r>
              <a:rPr lang="en" sz="1050">
                <a:solidFill>
                  <a:srgbClr val="9AA0A6"/>
                </a:solidFill>
              </a:rPr>
              <a:t>.</a:t>
            </a:r>
            <a:r>
              <a:rPr lang="en" sz="1050">
                <a:solidFill>
                  <a:srgbClr val="669DF6"/>
                </a:solidFill>
              </a:rPr>
              <a:t>out</a:t>
            </a:r>
            <a:r>
              <a:rPr lang="en" sz="1050">
                <a:solidFill>
                  <a:srgbClr val="9AA0A6"/>
                </a:solidFill>
              </a:rPr>
              <a:t>.</a:t>
            </a:r>
            <a:r>
              <a:rPr lang="en" sz="1050">
                <a:solidFill>
                  <a:srgbClr val="FFFFFF"/>
                </a:solidFill>
              </a:rPr>
              <a:t>println</a:t>
            </a:r>
            <a:r>
              <a:rPr lang="en" sz="1050">
                <a:solidFill>
                  <a:srgbClr val="9AA0A6"/>
                </a:solidFill>
              </a:rPr>
              <a:t>(</a:t>
            </a:r>
            <a:r>
              <a:rPr lang="en" sz="1050">
                <a:solidFill>
                  <a:srgbClr val="FFFFFF"/>
                </a:solidFill>
              </a:rPr>
              <a:t>var1</a:t>
            </a:r>
            <a:r>
              <a:rPr lang="en" sz="1050">
                <a:solidFill>
                  <a:srgbClr val="9AA0A6"/>
                </a:solidFill>
              </a:rPr>
              <a:t>);</a:t>
            </a:r>
            <a:endParaRPr sz="10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</a:rPr>
              <a:t>  </a:t>
            </a:r>
            <a:r>
              <a:rPr lang="en" sz="1050">
                <a:solidFill>
                  <a:srgbClr val="9AA0A6"/>
                </a:solidFill>
              </a:rPr>
              <a:t>}</a:t>
            </a:r>
            <a:endParaRPr sz="1050">
              <a:solidFill>
                <a:srgbClr val="5F6C73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Reification: how?: internals</a:t>
            </a:r>
            <a:endParaRPr/>
          </a:p>
        </p:txBody>
      </p:sp>
      <p:sp>
        <p:nvSpPr>
          <p:cNvPr id="424" name="Google Shape;424;p6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50"/>
              <a:buChar char="●"/>
            </a:pPr>
            <a:r>
              <a:rPr lang="en" sz="1350"/>
              <a:t>Decompiled Code original logic block (prettified):</a:t>
            </a:r>
            <a:endParaRPr sz="1350"/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350">
                <a:solidFill>
                  <a:srgbClr val="5F6C73"/>
                </a:solidFill>
              </a:rPr>
            </a:br>
            <a:r>
              <a:rPr lang="en" sz="1050">
                <a:solidFill>
                  <a:srgbClr val="5F6C73"/>
                </a:solidFill>
              </a:rPr>
              <a:t>public static final void reifiedTest() {</a:t>
            </a:r>
            <a:endParaRPr sz="1050">
              <a:solidFill>
                <a:srgbClr val="5F6C73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      int $i$f$reifiedTest = 0;</a:t>
            </a:r>
            <a:endParaRPr sz="1050">
              <a:solidFill>
                <a:srgbClr val="5F6C73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      Intrinsics.reifiedOperationMarker(4, "T");</a:t>
            </a:r>
            <a:endParaRPr sz="1050">
              <a:solidFill>
                <a:srgbClr val="5F6C73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      </a:t>
            </a:r>
            <a:r>
              <a:rPr lang="en" sz="1050">
                <a:solidFill>
                  <a:srgbClr val="669DF6"/>
                </a:solidFill>
              </a:rPr>
              <a:t>boolean</a:t>
            </a:r>
            <a:r>
              <a:rPr lang="en" sz="1050">
                <a:solidFill>
                  <a:srgbClr val="FFFFFF"/>
                </a:solidFill>
              </a:rPr>
              <a:t> var1 </a:t>
            </a:r>
            <a:r>
              <a:rPr lang="en" sz="1050">
                <a:solidFill>
                  <a:srgbClr val="9AA0A6"/>
                </a:solidFill>
              </a:rPr>
              <a:t>=</a:t>
            </a:r>
            <a:r>
              <a:rPr lang="en" sz="1050">
                <a:solidFill>
                  <a:srgbClr val="FFFFFF"/>
                </a:solidFill>
              </a:rPr>
              <a:t> </a:t>
            </a:r>
            <a:r>
              <a:rPr lang="en" sz="1050">
                <a:solidFill>
                  <a:srgbClr val="EE675C"/>
                </a:solidFill>
              </a:rPr>
              <a:t>Intrinsics</a:t>
            </a:r>
            <a:r>
              <a:rPr lang="en" sz="1050">
                <a:solidFill>
                  <a:srgbClr val="9AA0A6"/>
                </a:solidFill>
              </a:rPr>
              <a:t>.</a:t>
            </a:r>
            <a:r>
              <a:rPr lang="en" sz="1050">
                <a:solidFill>
                  <a:srgbClr val="FFFFFF"/>
                </a:solidFill>
              </a:rPr>
              <a:t>areEqual</a:t>
            </a:r>
            <a:r>
              <a:rPr lang="en" sz="1050">
                <a:solidFill>
                  <a:srgbClr val="9AA0A6"/>
                </a:solidFill>
              </a:rPr>
              <a:t>(</a:t>
            </a:r>
            <a:endParaRPr sz="10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</a:rPr>
              <a:t>          </a:t>
            </a:r>
            <a:r>
              <a:rPr lang="en" sz="1050">
                <a:solidFill>
                  <a:srgbClr val="EE675C"/>
                </a:solidFill>
              </a:rPr>
              <a:t>Reflection</a:t>
            </a:r>
            <a:r>
              <a:rPr lang="en" sz="1050">
                <a:solidFill>
                  <a:srgbClr val="9AA0A6"/>
                </a:solidFill>
              </a:rPr>
              <a:t>.</a:t>
            </a:r>
            <a:r>
              <a:rPr lang="en" sz="1050">
                <a:solidFill>
                  <a:srgbClr val="FFFFFF"/>
                </a:solidFill>
              </a:rPr>
              <a:t>getOrCreateKotlinClass</a:t>
            </a:r>
            <a:r>
              <a:rPr lang="en" sz="1050">
                <a:solidFill>
                  <a:srgbClr val="9AA0A6"/>
                </a:solidFill>
              </a:rPr>
              <a:t>(</a:t>
            </a:r>
            <a:r>
              <a:rPr lang="en" sz="1050">
                <a:solidFill>
                  <a:srgbClr val="EE675C"/>
                </a:solidFill>
              </a:rPr>
              <a:t>Object</a:t>
            </a:r>
            <a:r>
              <a:rPr lang="en" sz="1050">
                <a:solidFill>
                  <a:srgbClr val="9AA0A6"/>
                </a:solidFill>
              </a:rPr>
              <a:t>.</a:t>
            </a:r>
            <a:r>
              <a:rPr lang="en" sz="1050">
                <a:solidFill>
                  <a:srgbClr val="669DF6"/>
                </a:solidFill>
              </a:rPr>
              <a:t>class</a:t>
            </a:r>
            <a:r>
              <a:rPr lang="en" sz="1050">
                <a:solidFill>
                  <a:srgbClr val="9AA0A6"/>
                </a:solidFill>
              </a:rPr>
              <a:t>).</a:t>
            </a:r>
            <a:r>
              <a:rPr lang="en" sz="1050">
                <a:solidFill>
                  <a:srgbClr val="FFFFFF"/>
                </a:solidFill>
              </a:rPr>
              <a:t>getSimpleName</a:t>
            </a:r>
            <a:r>
              <a:rPr lang="en" sz="1050">
                <a:solidFill>
                  <a:srgbClr val="9AA0A6"/>
                </a:solidFill>
              </a:rPr>
              <a:t>(),</a:t>
            </a:r>
            <a:endParaRPr sz="10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</a:rPr>
              <a:t>          </a:t>
            </a:r>
            <a:r>
              <a:rPr lang="en" sz="1050">
                <a:solidFill>
                  <a:srgbClr val="EE675C"/>
                </a:solidFill>
              </a:rPr>
              <a:t>Reflection</a:t>
            </a:r>
            <a:r>
              <a:rPr lang="en" sz="1050">
                <a:solidFill>
                  <a:srgbClr val="9AA0A6"/>
                </a:solidFill>
              </a:rPr>
              <a:t>.</a:t>
            </a:r>
            <a:r>
              <a:rPr lang="en" sz="1050">
                <a:solidFill>
                  <a:srgbClr val="FFFFFF"/>
                </a:solidFill>
              </a:rPr>
              <a:t>getOrCreateKotlinClass</a:t>
            </a:r>
            <a:r>
              <a:rPr lang="en" sz="1050">
                <a:solidFill>
                  <a:srgbClr val="9AA0A6"/>
                </a:solidFill>
              </a:rPr>
              <a:t>(</a:t>
            </a:r>
            <a:r>
              <a:rPr lang="en" sz="1050">
                <a:solidFill>
                  <a:srgbClr val="EE675C"/>
                </a:solidFill>
              </a:rPr>
              <a:t>String</a:t>
            </a:r>
            <a:r>
              <a:rPr lang="en" sz="1050">
                <a:solidFill>
                  <a:srgbClr val="9AA0A6"/>
                </a:solidFill>
              </a:rPr>
              <a:t>.</a:t>
            </a:r>
            <a:r>
              <a:rPr lang="en" sz="1050">
                <a:solidFill>
                  <a:srgbClr val="669DF6"/>
                </a:solidFill>
              </a:rPr>
              <a:t>class</a:t>
            </a:r>
            <a:r>
              <a:rPr lang="en" sz="1050">
                <a:solidFill>
                  <a:srgbClr val="9AA0A6"/>
                </a:solidFill>
              </a:rPr>
              <a:t>).</a:t>
            </a:r>
            <a:r>
              <a:rPr lang="en" sz="1050">
                <a:solidFill>
                  <a:srgbClr val="FFFFFF"/>
                </a:solidFill>
              </a:rPr>
              <a:t>getSimpleName</a:t>
            </a:r>
            <a:r>
              <a:rPr lang="en" sz="1050">
                <a:solidFill>
                  <a:srgbClr val="9AA0A6"/>
                </a:solidFill>
              </a:rPr>
              <a:t>()</a:t>
            </a:r>
            <a:endParaRPr sz="10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</a:rPr>
              <a:t>      </a:t>
            </a:r>
            <a:r>
              <a:rPr lang="en" sz="1050">
                <a:solidFill>
                  <a:srgbClr val="9AA0A6"/>
                </a:solidFill>
              </a:rPr>
              <a:t>);</a:t>
            </a:r>
            <a:endParaRPr sz="1050">
              <a:solidFill>
                <a:srgbClr val="5F6C73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      boolean var2 = false;</a:t>
            </a:r>
            <a:endParaRPr sz="1050">
              <a:solidFill>
                <a:srgbClr val="5F6C73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      System.out.println(var1);</a:t>
            </a:r>
            <a:endParaRPr sz="1050">
              <a:solidFill>
                <a:srgbClr val="5F6C73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  }</a:t>
            </a:r>
            <a:endParaRPr sz="1050">
              <a:solidFill>
                <a:srgbClr val="5F6C73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669DF6"/>
              </a:solidFill>
            </a:endParaRPr>
          </a:p>
          <a:p>
            <a:pPr indent="-314325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Char char="●"/>
            </a:pPr>
            <a:r>
              <a:rPr lang="en" sz="1350">
                <a:solidFill>
                  <a:srgbClr val="FFFFFF"/>
                </a:solidFill>
              </a:rPr>
              <a:t>Original logic block remains the same!</a:t>
            </a:r>
            <a:endParaRPr sz="135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6"/>
          <p:cNvSpPr txBox="1"/>
          <p:nvPr>
            <p:ph type="title"/>
          </p:nvPr>
        </p:nvSpPr>
        <p:spPr>
          <a:xfrm>
            <a:off x="823850" y="866775"/>
            <a:ext cx="52359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Beyond the horizon</a:t>
            </a:r>
            <a:r>
              <a:rPr lang="en"/>
              <a:t>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Inline classes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Inline classes:</a:t>
            </a:r>
            <a:endParaRPr/>
          </a:p>
        </p:txBody>
      </p:sp>
      <p:sp>
        <p:nvSpPr>
          <p:cNvPr id="435" name="Google Shape;435;p6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050">
                <a:solidFill>
                  <a:srgbClr val="FCC934"/>
                </a:solidFill>
              </a:rPr>
              <a:t>@IntDef </a:t>
            </a:r>
            <a:r>
              <a:rPr lang="en"/>
              <a:t>annotation in Android?</a:t>
            </a:r>
            <a:endParaRPr/>
          </a:p>
          <a:p>
            <a:pPr indent="-3111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Have compile time restrictions on objects</a:t>
            </a:r>
            <a:endParaRPr/>
          </a:p>
          <a:p>
            <a:pPr indent="-3111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Example:</a:t>
            </a:r>
            <a:endParaRPr/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669DF6"/>
                </a:solidFill>
              </a:rPr>
              <a:t>inline</a:t>
            </a:r>
            <a:r>
              <a:rPr lang="en" sz="1350">
                <a:solidFill>
                  <a:srgbClr val="FFFFFF"/>
                </a:solidFill>
              </a:rPr>
              <a:t> </a:t>
            </a:r>
            <a:r>
              <a:rPr lang="en" sz="1350">
                <a:solidFill>
                  <a:srgbClr val="669DF6"/>
                </a:solidFill>
              </a:rPr>
              <a:t>class</a:t>
            </a:r>
            <a:r>
              <a:rPr lang="en" sz="1350">
                <a:solidFill>
                  <a:srgbClr val="FFFFFF"/>
                </a:solidFill>
              </a:rPr>
              <a:t> </a:t>
            </a:r>
            <a:r>
              <a:rPr lang="en" sz="1350">
                <a:solidFill>
                  <a:srgbClr val="EE675C"/>
                </a:solidFill>
              </a:rPr>
              <a:t>FosdemPerson</a:t>
            </a:r>
            <a:r>
              <a:rPr lang="en" sz="1350">
                <a:solidFill>
                  <a:srgbClr val="9AA0A6"/>
                </a:solidFill>
              </a:rPr>
              <a:t>(</a:t>
            </a:r>
            <a:r>
              <a:rPr lang="en" sz="1350">
                <a:solidFill>
                  <a:srgbClr val="FFFFFF"/>
                </a:solidFill>
              </a:rPr>
              <a:t>val canHaveASeat</a:t>
            </a:r>
            <a:r>
              <a:rPr lang="en" sz="1350">
                <a:solidFill>
                  <a:srgbClr val="9AA0A6"/>
                </a:solidFill>
              </a:rPr>
              <a:t>:</a:t>
            </a:r>
            <a:r>
              <a:rPr lang="en" sz="1350">
                <a:solidFill>
                  <a:srgbClr val="FFFFFF"/>
                </a:solidFill>
              </a:rPr>
              <a:t> </a:t>
            </a:r>
            <a:r>
              <a:rPr lang="en" sz="1350">
                <a:solidFill>
                  <a:srgbClr val="EE675C"/>
                </a:solidFill>
              </a:rPr>
              <a:t>Boolean</a:t>
            </a:r>
            <a:r>
              <a:rPr lang="en" sz="1350">
                <a:solidFill>
                  <a:srgbClr val="9AA0A6"/>
                </a:solidFill>
              </a:rPr>
              <a:t>)</a:t>
            </a:r>
            <a:endParaRPr sz="13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669DF6"/>
                </a:solidFill>
              </a:rPr>
              <a:t>object</a:t>
            </a:r>
            <a:r>
              <a:rPr lang="en" sz="1350">
                <a:solidFill>
                  <a:srgbClr val="FFFFFF"/>
                </a:solidFill>
              </a:rPr>
              <a:t> </a:t>
            </a:r>
            <a:r>
              <a:rPr lang="en" sz="1350">
                <a:solidFill>
                  <a:srgbClr val="EE675C"/>
                </a:solidFill>
              </a:rPr>
              <a:t>FosdemRooms</a:t>
            </a:r>
            <a:r>
              <a:rPr lang="en" sz="1350">
                <a:solidFill>
                  <a:srgbClr val="FFFFFF"/>
                </a:solidFill>
              </a:rPr>
              <a:t> </a:t>
            </a:r>
            <a:r>
              <a:rPr lang="en" sz="1350">
                <a:solidFill>
                  <a:srgbClr val="9AA0A6"/>
                </a:solidFill>
              </a:rPr>
              <a:t>{</a:t>
            </a:r>
            <a:endParaRPr sz="13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</a:rPr>
              <a:t>    val SPEAKER </a:t>
            </a:r>
            <a:r>
              <a:rPr lang="en" sz="1350">
                <a:solidFill>
                  <a:srgbClr val="9AA0A6"/>
                </a:solidFill>
              </a:rPr>
              <a:t>=</a:t>
            </a:r>
            <a:r>
              <a:rPr lang="en" sz="1350">
                <a:solidFill>
                  <a:srgbClr val="FFFFFF"/>
                </a:solidFill>
              </a:rPr>
              <a:t> </a:t>
            </a:r>
            <a:r>
              <a:rPr lang="en" sz="1350">
                <a:solidFill>
                  <a:srgbClr val="EE675C"/>
                </a:solidFill>
              </a:rPr>
              <a:t>FosdemPerson</a:t>
            </a:r>
            <a:r>
              <a:rPr lang="en" sz="1350">
                <a:solidFill>
                  <a:srgbClr val="9AA0A6"/>
                </a:solidFill>
              </a:rPr>
              <a:t>(</a:t>
            </a:r>
            <a:r>
              <a:rPr lang="en" sz="1350">
                <a:solidFill>
                  <a:srgbClr val="669DF6"/>
                </a:solidFill>
              </a:rPr>
              <a:t>true</a:t>
            </a:r>
            <a:r>
              <a:rPr lang="en" sz="1350">
                <a:solidFill>
                  <a:srgbClr val="9AA0A6"/>
                </a:solidFill>
              </a:rPr>
              <a:t>)</a:t>
            </a:r>
            <a:endParaRPr sz="13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</a:rPr>
              <a:t>    val ATTENDEE </a:t>
            </a:r>
            <a:r>
              <a:rPr lang="en" sz="1350">
                <a:solidFill>
                  <a:srgbClr val="9AA0A6"/>
                </a:solidFill>
              </a:rPr>
              <a:t>=</a:t>
            </a:r>
            <a:r>
              <a:rPr lang="en" sz="1350">
                <a:solidFill>
                  <a:srgbClr val="FFFFFF"/>
                </a:solidFill>
              </a:rPr>
              <a:t> </a:t>
            </a:r>
            <a:r>
              <a:rPr lang="en" sz="1350">
                <a:solidFill>
                  <a:srgbClr val="EE675C"/>
                </a:solidFill>
              </a:rPr>
              <a:t>FosdemPerson</a:t>
            </a:r>
            <a:r>
              <a:rPr lang="en" sz="1350">
                <a:solidFill>
                  <a:srgbClr val="9AA0A6"/>
                </a:solidFill>
              </a:rPr>
              <a:t>(</a:t>
            </a:r>
            <a:r>
              <a:rPr lang="en" sz="1350">
                <a:solidFill>
                  <a:srgbClr val="669DF6"/>
                </a:solidFill>
              </a:rPr>
              <a:t>false</a:t>
            </a:r>
            <a:r>
              <a:rPr lang="en" sz="1350">
                <a:solidFill>
                  <a:srgbClr val="9AA0A6"/>
                </a:solidFill>
              </a:rPr>
              <a:t>)</a:t>
            </a:r>
            <a:endParaRPr sz="1350">
              <a:solidFill>
                <a:srgbClr val="FFFFFF"/>
              </a:solidFill>
            </a:endParaRPr>
          </a:p>
          <a:p>
            <a:pPr indent="45720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9AA0A6"/>
                </a:solidFill>
              </a:rPr>
              <a:t>}</a:t>
            </a:r>
            <a:endParaRPr sz="1350">
              <a:solidFill>
                <a:srgbClr val="9AA0A6"/>
              </a:solidFill>
            </a:endParaRPr>
          </a:p>
          <a:p>
            <a:pPr indent="-3111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Used to restrict types.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3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3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3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3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Inline classes:</a:t>
            </a:r>
            <a:endParaRPr/>
          </a:p>
        </p:txBody>
      </p:sp>
      <p:sp>
        <p:nvSpPr>
          <p:cNvPr id="441" name="Google Shape;441;p68"/>
          <p:cNvSpPr txBox="1"/>
          <p:nvPr>
            <p:ph idx="1" type="body"/>
          </p:nvPr>
        </p:nvSpPr>
        <p:spPr>
          <a:xfrm>
            <a:off x="13737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Advantages:</a:t>
            </a:r>
            <a:endParaRPr/>
          </a:p>
          <a:p>
            <a:pPr indent="-2984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Opens up possibilities to have compile-time-only data structures like</a:t>
            </a:r>
            <a:br>
              <a:rPr lang="en"/>
            </a:br>
            <a:r>
              <a:rPr lang="en" sz="1050">
                <a:solidFill>
                  <a:srgbClr val="EE675C"/>
                </a:solidFill>
              </a:rPr>
              <a:t>UInt</a:t>
            </a:r>
            <a:r>
              <a:rPr lang="en" sz="1050">
                <a:solidFill>
                  <a:srgbClr val="9AA0A6"/>
                </a:solidFill>
              </a:rPr>
              <a:t>,</a:t>
            </a:r>
            <a:r>
              <a:rPr lang="en" sz="1050">
                <a:solidFill>
                  <a:srgbClr val="FFFFFF"/>
                </a:solidFill>
              </a:rPr>
              <a:t> </a:t>
            </a:r>
            <a:r>
              <a:rPr lang="en" sz="1050">
                <a:solidFill>
                  <a:srgbClr val="EE675C"/>
                </a:solidFill>
              </a:rPr>
              <a:t>ULong</a:t>
            </a:r>
            <a:r>
              <a:rPr lang="en" sz="1050">
                <a:solidFill>
                  <a:srgbClr val="9AA0A6"/>
                </a:solidFill>
              </a:rPr>
              <a:t>,</a:t>
            </a:r>
            <a:r>
              <a:rPr lang="en" sz="1050">
                <a:solidFill>
                  <a:srgbClr val="FFFFFF"/>
                </a:solidFill>
              </a:rPr>
              <a:t> </a:t>
            </a:r>
            <a:r>
              <a:rPr lang="en" sz="1050">
                <a:solidFill>
                  <a:srgbClr val="EE675C"/>
                </a:solidFill>
              </a:rPr>
              <a:t>UShort</a:t>
            </a:r>
            <a:r>
              <a:rPr lang="en" sz="1050">
                <a:solidFill>
                  <a:srgbClr val="9AA0A6"/>
                </a:solidFill>
              </a:rPr>
              <a:t>,</a:t>
            </a:r>
            <a:r>
              <a:rPr lang="en" sz="1050">
                <a:solidFill>
                  <a:srgbClr val="FFFFFF"/>
                </a:solidFill>
              </a:rPr>
              <a:t> </a:t>
            </a:r>
            <a:r>
              <a:rPr lang="en" sz="1050">
                <a:solidFill>
                  <a:srgbClr val="EE675C"/>
                </a:solidFill>
              </a:rPr>
              <a:t>UByte</a:t>
            </a:r>
            <a:endParaRPr sz="1050">
              <a:solidFill>
                <a:srgbClr val="EE675C"/>
              </a:solidFill>
            </a:endParaRPr>
          </a:p>
          <a:p>
            <a:pPr indent="-2984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They make amazing database IDs, </a:t>
            </a:r>
            <a:r>
              <a:rPr lang="en" u="sng">
                <a:solidFill>
                  <a:schemeClr val="hlink"/>
                </a:solidFill>
                <a:hlinkClick r:id="rId3"/>
              </a:rPr>
              <a:t>post</a:t>
            </a:r>
            <a:r>
              <a:rPr lang="en"/>
              <a:t> by Jake Wharton</a:t>
            </a:r>
            <a:endParaRPr/>
          </a:p>
          <a:p>
            <a:pPr indent="-2984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Reduces the need to create wrappers when using primitives!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Inline classes:</a:t>
            </a:r>
            <a:endParaRPr/>
          </a:p>
        </p:txBody>
      </p:sp>
      <p:sp>
        <p:nvSpPr>
          <p:cNvPr id="447" name="Google Shape;447;p69"/>
          <p:cNvSpPr txBox="1"/>
          <p:nvPr>
            <p:ph idx="1" type="body"/>
          </p:nvPr>
        </p:nvSpPr>
        <p:spPr>
          <a:xfrm>
            <a:off x="13737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Disadvantages: </a:t>
            </a:r>
            <a:endParaRPr/>
          </a:p>
          <a:p>
            <a:pPr indent="-2984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Mangling: appends a hash code to the end of the function name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669DF6"/>
                </a:solidFill>
              </a:rPr>
              <a:t>inline</a:t>
            </a:r>
            <a:r>
              <a:rPr lang="en" sz="750">
                <a:solidFill>
                  <a:srgbClr val="FFFFFF"/>
                </a:solidFill>
              </a:rPr>
              <a:t> </a:t>
            </a:r>
            <a:r>
              <a:rPr lang="en" sz="750">
                <a:solidFill>
                  <a:srgbClr val="669DF6"/>
                </a:solidFill>
              </a:rPr>
              <a:t>class</a:t>
            </a:r>
            <a:r>
              <a:rPr lang="en" sz="750">
                <a:solidFill>
                  <a:srgbClr val="FFFFFF"/>
                </a:solidFill>
              </a:rPr>
              <a:t> </a:t>
            </a:r>
            <a:r>
              <a:rPr lang="en" sz="750">
                <a:solidFill>
                  <a:srgbClr val="EE675C"/>
                </a:solidFill>
              </a:rPr>
              <a:t>UInt</a:t>
            </a:r>
            <a:r>
              <a:rPr lang="en" sz="750">
                <a:solidFill>
                  <a:srgbClr val="9AA0A6"/>
                </a:solidFill>
              </a:rPr>
              <a:t>(</a:t>
            </a:r>
            <a:r>
              <a:rPr lang="en" sz="750">
                <a:solidFill>
                  <a:srgbClr val="FFFFFF"/>
                </a:solidFill>
              </a:rPr>
              <a:t>val x</a:t>
            </a:r>
            <a:r>
              <a:rPr lang="en" sz="750">
                <a:solidFill>
                  <a:srgbClr val="9AA0A6"/>
                </a:solidFill>
              </a:rPr>
              <a:t>:</a:t>
            </a:r>
            <a:r>
              <a:rPr lang="en" sz="750">
                <a:solidFill>
                  <a:srgbClr val="FFFFFF"/>
                </a:solidFill>
              </a:rPr>
              <a:t> </a:t>
            </a:r>
            <a:r>
              <a:rPr lang="en" sz="750">
                <a:solidFill>
                  <a:srgbClr val="EE675C"/>
                </a:solidFill>
              </a:rPr>
              <a:t>Int</a:t>
            </a:r>
            <a:r>
              <a:rPr lang="en" sz="750">
                <a:solidFill>
                  <a:srgbClr val="9AA0A6"/>
                </a:solidFill>
              </a:rPr>
              <a:t>)</a:t>
            </a:r>
            <a:endParaRPr sz="750">
              <a:solidFill>
                <a:srgbClr val="FFFFFF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FFFFFF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9AA0A6"/>
                </a:solidFill>
              </a:rPr>
              <a:t>// Represented as 'public final void compute(int x)' on the JVM</a:t>
            </a:r>
            <a:endParaRPr sz="750">
              <a:solidFill>
                <a:srgbClr val="FFFFFF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FFFFFF"/>
                </a:solidFill>
              </a:rPr>
              <a:t>fun compute</a:t>
            </a:r>
            <a:r>
              <a:rPr lang="en" sz="750">
                <a:solidFill>
                  <a:srgbClr val="9AA0A6"/>
                </a:solidFill>
              </a:rPr>
              <a:t>(</a:t>
            </a:r>
            <a:r>
              <a:rPr lang="en" sz="750">
                <a:solidFill>
                  <a:srgbClr val="FFFFFF"/>
                </a:solidFill>
              </a:rPr>
              <a:t>x</a:t>
            </a:r>
            <a:r>
              <a:rPr lang="en" sz="750">
                <a:solidFill>
                  <a:srgbClr val="9AA0A6"/>
                </a:solidFill>
              </a:rPr>
              <a:t>:</a:t>
            </a:r>
            <a:r>
              <a:rPr lang="en" sz="750">
                <a:solidFill>
                  <a:srgbClr val="FFFFFF"/>
                </a:solidFill>
              </a:rPr>
              <a:t> </a:t>
            </a:r>
            <a:r>
              <a:rPr lang="en" sz="750">
                <a:solidFill>
                  <a:srgbClr val="EE675C"/>
                </a:solidFill>
              </a:rPr>
              <a:t>Int</a:t>
            </a:r>
            <a:r>
              <a:rPr lang="en" sz="750">
                <a:solidFill>
                  <a:srgbClr val="9AA0A6"/>
                </a:solidFill>
              </a:rPr>
              <a:t>)</a:t>
            </a:r>
            <a:r>
              <a:rPr lang="en" sz="750">
                <a:solidFill>
                  <a:srgbClr val="FFFFFF"/>
                </a:solidFill>
              </a:rPr>
              <a:t> </a:t>
            </a:r>
            <a:r>
              <a:rPr lang="en" sz="750">
                <a:solidFill>
                  <a:srgbClr val="9AA0A6"/>
                </a:solidFill>
              </a:rPr>
              <a:t>{</a:t>
            </a:r>
            <a:r>
              <a:rPr lang="en" sz="750">
                <a:solidFill>
                  <a:srgbClr val="FFFFFF"/>
                </a:solidFill>
              </a:rPr>
              <a:t> </a:t>
            </a:r>
            <a:r>
              <a:rPr lang="en" sz="750">
                <a:solidFill>
                  <a:srgbClr val="9AA0A6"/>
                </a:solidFill>
              </a:rPr>
              <a:t>}</a:t>
            </a:r>
            <a:endParaRPr sz="750">
              <a:solidFill>
                <a:srgbClr val="FFFFFF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FFFFFF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9AA0A6"/>
                </a:solidFill>
              </a:rPr>
              <a:t>// Also represented as 'public final void compute(int x)' on the JVM!</a:t>
            </a:r>
            <a:endParaRPr sz="750">
              <a:solidFill>
                <a:srgbClr val="FFFFFF"/>
              </a:solidFill>
            </a:endParaRPr>
          </a:p>
          <a:p>
            <a:pPr indent="0" lvl="0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FFFFFF"/>
                </a:solidFill>
              </a:rPr>
              <a:t>fun compute</a:t>
            </a:r>
            <a:r>
              <a:rPr lang="en" sz="750">
                <a:solidFill>
                  <a:srgbClr val="9AA0A6"/>
                </a:solidFill>
              </a:rPr>
              <a:t>(</a:t>
            </a:r>
            <a:r>
              <a:rPr lang="en" sz="750">
                <a:solidFill>
                  <a:srgbClr val="FFFFFF"/>
                </a:solidFill>
              </a:rPr>
              <a:t>x</a:t>
            </a:r>
            <a:r>
              <a:rPr lang="en" sz="750">
                <a:solidFill>
                  <a:srgbClr val="9AA0A6"/>
                </a:solidFill>
              </a:rPr>
              <a:t>:</a:t>
            </a:r>
            <a:r>
              <a:rPr lang="en" sz="750">
                <a:solidFill>
                  <a:srgbClr val="FFFFFF"/>
                </a:solidFill>
              </a:rPr>
              <a:t> </a:t>
            </a:r>
            <a:r>
              <a:rPr lang="en" sz="750">
                <a:solidFill>
                  <a:srgbClr val="EE675C"/>
                </a:solidFill>
              </a:rPr>
              <a:t>UInt</a:t>
            </a:r>
            <a:r>
              <a:rPr lang="en" sz="750">
                <a:solidFill>
                  <a:srgbClr val="9AA0A6"/>
                </a:solidFill>
              </a:rPr>
              <a:t>)</a:t>
            </a:r>
            <a:r>
              <a:rPr lang="en" sz="750">
                <a:solidFill>
                  <a:srgbClr val="FFFFFF"/>
                </a:solidFill>
              </a:rPr>
              <a:t> </a:t>
            </a:r>
            <a:r>
              <a:rPr lang="en" sz="750">
                <a:solidFill>
                  <a:srgbClr val="9AA0A6"/>
                </a:solidFill>
              </a:rPr>
              <a:t>{</a:t>
            </a:r>
            <a:r>
              <a:rPr lang="en" sz="750">
                <a:solidFill>
                  <a:srgbClr val="FFFFFF"/>
                </a:solidFill>
              </a:rPr>
              <a:t> </a:t>
            </a:r>
            <a:r>
              <a:rPr lang="en" sz="750">
                <a:solidFill>
                  <a:srgbClr val="9AA0A6"/>
                </a:solidFill>
              </a:rPr>
              <a:t>}</a:t>
            </a:r>
            <a:br>
              <a:rPr lang="en" sz="750">
                <a:solidFill>
                  <a:srgbClr val="9AA0A6"/>
                </a:solidFill>
              </a:rPr>
            </a:br>
            <a:endParaRPr sz="750">
              <a:solidFill>
                <a:srgbClr val="9AA0A6"/>
              </a:solidFill>
            </a:endParaRPr>
          </a:p>
          <a:p>
            <a:pPr indent="-2984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Still has an experimental status</a:t>
            </a:r>
            <a:endParaRPr/>
          </a:p>
          <a:p>
            <a:pPr indent="-2984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Sounds similar to a </a:t>
            </a:r>
            <a:r>
              <a:rPr lang="en" sz="1050">
                <a:solidFill>
                  <a:srgbClr val="EE675C"/>
                </a:solidFill>
              </a:rPr>
              <a:t>TypeAlias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70"/>
          <p:cNvSpPr txBox="1"/>
          <p:nvPr>
            <p:ph type="title"/>
          </p:nvPr>
        </p:nvSpPr>
        <p:spPr>
          <a:xfrm>
            <a:off x="823850" y="866775"/>
            <a:ext cx="52359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Advance concepts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Crossinline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7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Crossinline</a:t>
            </a:r>
            <a:endParaRPr/>
          </a:p>
        </p:txBody>
      </p:sp>
      <p:sp>
        <p:nvSpPr>
          <p:cNvPr id="458" name="Google Shape;458;p71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43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50"/>
              <a:buChar char="●"/>
            </a:pPr>
            <a:r>
              <a:rPr b="1" lang="en" sz="1350"/>
              <a:t>Concept</a:t>
            </a:r>
            <a:r>
              <a:rPr lang="en" sz="1350"/>
              <a:t>: If we do not wish non-local returns to happen, which is controlling whether the lambda can return the function “outside its scope” or simply put the parent function, then we can specify it with a crossinline modifier.</a:t>
            </a:r>
            <a:endParaRPr sz="1350"/>
          </a:p>
          <a:p>
            <a:pPr indent="-3143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50"/>
              <a:buChar char="●"/>
            </a:pPr>
            <a:r>
              <a:rPr lang="en" sz="1350"/>
              <a:t>Too much to grab? </a:t>
            </a:r>
            <a:r>
              <a:rPr lang="en" sz="1350"/>
              <a:t>Let’s see some code</a:t>
            </a:r>
            <a:endParaRPr sz="1350"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Java version compatibility?</a:t>
            </a:r>
            <a:endParaRPr/>
          </a:p>
        </p:txBody>
      </p:sp>
      <p:sp>
        <p:nvSpPr>
          <p:cNvPr id="166" name="Google Shape;166;p1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➔"/>
            </a:pPr>
            <a:r>
              <a:rPr lang="en"/>
              <a:t>Lambdas?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➔"/>
            </a:pPr>
            <a:r>
              <a:rPr lang="en"/>
              <a:t>Lambdas in Java?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➔"/>
            </a:pPr>
            <a:r>
              <a:rPr lang="en"/>
              <a:t>Java 7 and “invokedynamic” bytecode instruction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➔"/>
            </a:pPr>
            <a:r>
              <a:rPr lang="en"/>
              <a:t>Compatibility and tools like retrolambda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➔"/>
            </a:pPr>
            <a:r>
              <a:rPr lang="en"/>
              <a:t>How does it affect Kotlin?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➔"/>
            </a:pPr>
            <a:r>
              <a:rPr lang="en"/>
              <a:t>Why should we care?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➔"/>
            </a:pPr>
            <a:r>
              <a:rPr lang="en"/>
              <a:t>Java 6 and Android?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7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Crossinline</a:t>
            </a:r>
            <a:endParaRPr/>
          </a:p>
        </p:txBody>
      </p:sp>
      <p:sp>
        <p:nvSpPr>
          <p:cNvPr id="464" name="Google Shape;464;p72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</a:rPr>
              <a:t>inline </a:t>
            </a:r>
            <a:r>
              <a:rPr lang="en" sz="1500">
                <a:solidFill>
                  <a:srgbClr val="669DF6"/>
                </a:solidFill>
              </a:rPr>
              <a:t>fun</a:t>
            </a:r>
            <a:r>
              <a:rPr lang="en" sz="1500">
                <a:solidFill>
                  <a:srgbClr val="FFFFFF"/>
                </a:solidFill>
              </a:rPr>
              <a:t> mixedLambdaHolder</a:t>
            </a:r>
            <a:r>
              <a:rPr lang="en" sz="1500">
                <a:solidFill>
                  <a:srgbClr val="9AA0A6"/>
                </a:solidFill>
              </a:rPr>
              <a:t>(</a:t>
            </a:r>
            <a:endParaRPr sz="15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</a:rPr>
              <a:t>    crossinline nonLocalReturnBlockedLambda</a:t>
            </a:r>
            <a:r>
              <a:rPr lang="en" sz="1500">
                <a:solidFill>
                  <a:srgbClr val="9AA0A6"/>
                </a:solidFill>
              </a:rPr>
              <a:t>:</a:t>
            </a:r>
            <a:r>
              <a:rPr lang="en" sz="1500">
                <a:solidFill>
                  <a:srgbClr val="FFFFFF"/>
                </a:solidFill>
              </a:rPr>
              <a:t> </a:t>
            </a:r>
            <a:r>
              <a:rPr lang="en" sz="1500">
                <a:solidFill>
                  <a:srgbClr val="9AA0A6"/>
                </a:solidFill>
              </a:rPr>
              <a:t>()</a:t>
            </a:r>
            <a:r>
              <a:rPr lang="en" sz="1500">
                <a:solidFill>
                  <a:srgbClr val="FFFFFF"/>
                </a:solidFill>
              </a:rPr>
              <a:t> </a:t>
            </a:r>
            <a:r>
              <a:rPr lang="en" sz="1500">
                <a:solidFill>
                  <a:srgbClr val="9AA0A6"/>
                </a:solidFill>
              </a:rPr>
              <a:t>-&gt;</a:t>
            </a:r>
            <a:r>
              <a:rPr lang="en" sz="1500">
                <a:solidFill>
                  <a:srgbClr val="FFFFFF"/>
                </a:solidFill>
              </a:rPr>
              <a:t> </a:t>
            </a:r>
            <a:r>
              <a:rPr lang="en" sz="1500">
                <a:solidFill>
                  <a:srgbClr val="EE675C"/>
                </a:solidFill>
              </a:rPr>
              <a:t>Unit</a:t>
            </a:r>
            <a:r>
              <a:rPr lang="en" sz="1500">
                <a:solidFill>
                  <a:srgbClr val="9AA0A6"/>
                </a:solidFill>
              </a:rPr>
              <a:t>,</a:t>
            </a:r>
            <a:endParaRPr sz="15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</a:rPr>
              <a:t>    normalLambda</a:t>
            </a:r>
            <a:r>
              <a:rPr lang="en" sz="1500">
                <a:solidFill>
                  <a:srgbClr val="9AA0A6"/>
                </a:solidFill>
              </a:rPr>
              <a:t>:</a:t>
            </a:r>
            <a:r>
              <a:rPr lang="en" sz="1500">
                <a:solidFill>
                  <a:srgbClr val="FFFFFF"/>
                </a:solidFill>
              </a:rPr>
              <a:t> </a:t>
            </a:r>
            <a:r>
              <a:rPr lang="en" sz="1500">
                <a:solidFill>
                  <a:srgbClr val="9AA0A6"/>
                </a:solidFill>
              </a:rPr>
              <a:t>()</a:t>
            </a:r>
            <a:r>
              <a:rPr lang="en" sz="1500">
                <a:solidFill>
                  <a:srgbClr val="FFFFFF"/>
                </a:solidFill>
              </a:rPr>
              <a:t> </a:t>
            </a:r>
            <a:r>
              <a:rPr lang="en" sz="1500">
                <a:solidFill>
                  <a:srgbClr val="9AA0A6"/>
                </a:solidFill>
              </a:rPr>
              <a:t>-&gt;</a:t>
            </a:r>
            <a:r>
              <a:rPr lang="en" sz="1500">
                <a:solidFill>
                  <a:srgbClr val="FFFFFF"/>
                </a:solidFill>
              </a:rPr>
              <a:t> </a:t>
            </a:r>
            <a:r>
              <a:rPr lang="en" sz="1500">
                <a:solidFill>
                  <a:srgbClr val="EE675C"/>
                </a:solidFill>
              </a:rPr>
              <a:t>Unit</a:t>
            </a:r>
            <a:endParaRPr sz="15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AA0A6"/>
                </a:solidFill>
              </a:rPr>
              <a:t>){</a:t>
            </a:r>
            <a:endParaRPr sz="15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</a:rPr>
              <a:t>    nonLocalReturnBlockedLambda</a:t>
            </a:r>
            <a:r>
              <a:rPr lang="en" sz="1500">
                <a:solidFill>
                  <a:srgbClr val="9AA0A6"/>
                </a:solidFill>
              </a:rPr>
              <a:t>.</a:t>
            </a:r>
            <a:r>
              <a:rPr lang="en" sz="1500">
                <a:solidFill>
                  <a:srgbClr val="FFFFFF"/>
                </a:solidFill>
              </a:rPr>
              <a:t>invoke</a:t>
            </a:r>
            <a:r>
              <a:rPr lang="en" sz="1500">
                <a:solidFill>
                  <a:srgbClr val="9AA0A6"/>
                </a:solidFill>
              </a:rPr>
              <a:t>()</a:t>
            </a:r>
            <a:endParaRPr sz="15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</a:rPr>
              <a:t>    normalLambda</a:t>
            </a:r>
            <a:r>
              <a:rPr lang="en" sz="1500">
                <a:solidFill>
                  <a:srgbClr val="9AA0A6"/>
                </a:solidFill>
              </a:rPr>
              <a:t>.</a:t>
            </a:r>
            <a:r>
              <a:rPr lang="en" sz="1500">
                <a:solidFill>
                  <a:srgbClr val="FFFFFF"/>
                </a:solidFill>
              </a:rPr>
              <a:t>invoke</a:t>
            </a:r>
            <a:r>
              <a:rPr lang="en" sz="1500">
                <a:solidFill>
                  <a:srgbClr val="9AA0A6"/>
                </a:solidFill>
              </a:rPr>
              <a:t>()</a:t>
            </a:r>
            <a:endParaRPr sz="15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AA0A6"/>
                </a:solidFill>
              </a:rPr>
              <a:t>}</a:t>
            </a:r>
            <a:endParaRPr sz="1500">
              <a:solidFill>
                <a:srgbClr val="9AA0A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35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7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Crossinline</a:t>
            </a:r>
            <a:endParaRPr/>
          </a:p>
        </p:txBody>
      </p:sp>
      <p:sp>
        <p:nvSpPr>
          <p:cNvPr id="470" name="Google Shape;470;p73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5F6C73"/>
                </a:solidFill>
              </a:rPr>
              <a:t>inline fun mixedLambdaHolder(</a:t>
            </a:r>
            <a:endParaRPr sz="1500">
              <a:solidFill>
                <a:srgbClr val="5F6C7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5F6C73"/>
                </a:solidFill>
              </a:rPr>
              <a:t>    </a:t>
            </a:r>
            <a:r>
              <a:rPr lang="en" sz="1500">
                <a:solidFill>
                  <a:srgbClr val="FFFFFF"/>
                </a:solidFill>
              </a:rPr>
              <a:t>crossinline</a:t>
            </a:r>
            <a:r>
              <a:rPr lang="en" sz="1500">
                <a:solidFill>
                  <a:srgbClr val="5F6C73"/>
                </a:solidFill>
              </a:rPr>
              <a:t> nonLocalReturnBlockedLambda: () -&gt; Unit,</a:t>
            </a:r>
            <a:endParaRPr sz="1500">
              <a:solidFill>
                <a:srgbClr val="5F6C7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5F6C73"/>
                </a:solidFill>
              </a:rPr>
              <a:t>    normalLambda: () -&gt; Unit</a:t>
            </a:r>
            <a:endParaRPr sz="1500">
              <a:solidFill>
                <a:srgbClr val="5F6C7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5F6C73"/>
                </a:solidFill>
              </a:rPr>
              <a:t>){</a:t>
            </a:r>
            <a:endParaRPr sz="1500">
              <a:solidFill>
                <a:srgbClr val="5F6C7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5F6C73"/>
                </a:solidFill>
              </a:rPr>
              <a:t>    nonLocalReturnBlockedLambda.invoke()</a:t>
            </a:r>
            <a:endParaRPr sz="1500">
              <a:solidFill>
                <a:srgbClr val="5F6C7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5F6C73"/>
                </a:solidFill>
              </a:rPr>
              <a:t>    normalLambda.invoke()</a:t>
            </a:r>
            <a:endParaRPr sz="1500">
              <a:solidFill>
                <a:srgbClr val="5F6C73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5F6C73"/>
                </a:solidFill>
              </a:rPr>
              <a:t>}</a:t>
            </a:r>
            <a:endParaRPr sz="1500">
              <a:solidFill>
                <a:srgbClr val="5F6C7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5F6C7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35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7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Crossinline</a:t>
            </a:r>
            <a:endParaRPr/>
          </a:p>
        </p:txBody>
      </p:sp>
      <p:sp>
        <p:nvSpPr>
          <p:cNvPr id="476" name="Google Shape;476;p7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43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50"/>
              <a:buChar char="●"/>
            </a:pPr>
            <a:r>
              <a:rPr lang="en" sz="1350"/>
              <a:t>Kotlin code, calling function: </a:t>
            </a:r>
            <a:endParaRPr sz="1350"/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</a:rPr>
              <a:t>fun main</a:t>
            </a:r>
            <a:r>
              <a:rPr lang="en" sz="1050">
                <a:solidFill>
                  <a:srgbClr val="9AA0A6"/>
                </a:solidFill>
              </a:rPr>
              <a:t>(){</a:t>
            </a:r>
            <a:endParaRPr sz="10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</a:rPr>
              <a:t>    mixedLambdaHolder</a:t>
            </a:r>
            <a:r>
              <a:rPr lang="en" sz="1050">
                <a:solidFill>
                  <a:srgbClr val="9AA0A6"/>
                </a:solidFill>
              </a:rPr>
              <a:t>(</a:t>
            </a:r>
            <a:r>
              <a:rPr lang="en" sz="1050">
                <a:solidFill>
                  <a:srgbClr val="FFFFFF"/>
                </a:solidFill>
              </a:rPr>
              <a:t>nonLocalReturnBlockedLambda </a:t>
            </a:r>
            <a:r>
              <a:rPr lang="en" sz="1050">
                <a:solidFill>
                  <a:srgbClr val="9AA0A6"/>
                </a:solidFill>
              </a:rPr>
              <a:t>=</a:t>
            </a:r>
            <a:r>
              <a:rPr lang="en" sz="1050">
                <a:solidFill>
                  <a:srgbClr val="FFFFFF"/>
                </a:solidFill>
              </a:rPr>
              <a:t> </a:t>
            </a:r>
            <a:r>
              <a:rPr lang="en" sz="1050">
                <a:solidFill>
                  <a:srgbClr val="9AA0A6"/>
                </a:solidFill>
              </a:rPr>
              <a:t>{</a:t>
            </a:r>
            <a:endParaRPr sz="10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</a:rPr>
              <a:t>        </a:t>
            </a:r>
            <a:r>
              <a:rPr lang="en" sz="1050">
                <a:solidFill>
                  <a:srgbClr val="9AA0A6"/>
                </a:solidFill>
              </a:rPr>
              <a:t>// this only returns the lambda and not the main function</a:t>
            </a:r>
            <a:endParaRPr sz="10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</a:rPr>
              <a:t>        </a:t>
            </a:r>
            <a:r>
              <a:rPr lang="en" sz="1050">
                <a:solidFill>
                  <a:srgbClr val="669DF6"/>
                </a:solidFill>
              </a:rPr>
              <a:t>return</a:t>
            </a:r>
            <a:r>
              <a:rPr lang="en" sz="1050">
                <a:solidFill>
                  <a:srgbClr val="FCC934"/>
                </a:solidFill>
              </a:rPr>
              <a:t>@mixedLambdaHolder</a:t>
            </a:r>
            <a:r>
              <a:rPr lang="en" sz="1050">
                <a:solidFill>
                  <a:srgbClr val="FFFFFF"/>
                </a:solidFill>
              </a:rPr>
              <a:t> </a:t>
            </a:r>
            <a:r>
              <a:rPr lang="en" sz="1050">
                <a:solidFill>
                  <a:srgbClr val="9AA0A6"/>
                </a:solidFill>
              </a:rPr>
              <a:t>// this is permitted</a:t>
            </a:r>
            <a:endParaRPr sz="10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</a:rPr>
              <a:t>        </a:t>
            </a:r>
            <a:r>
              <a:rPr lang="en" sz="1050">
                <a:solidFill>
                  <a:srgbClr val="9AA0A6"/>
                </a:solidFill>
              </a:rPr>
              <a:t>// this throws a compiling error, saying 'return' is not allowed here.</a:t>
            </a:r>
            <a:endParaRPr sz="10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</a:rPr>
              <a:t>        </a:t>
            </a:r>
            <a:r>
              <a:rPr lang="en" sz="1050">
                <a:solidFill>
                  <a:srgbClr val="669DF6"/>
                </a:solidFill>
              </a:rPr>
              <a:t>return</a:t>
            </a:r>
            <a:endParaRPr sz="10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</a:rPr>
              <a:t>    </a:t>
            </a:r>
            <a:r>
              <a:rPr lang="en" sz="1050">
                <a:solidFill>
                  <a:srgbClr val="9AA0A6"/>
                </a:solidFill>
              </a:rPr>
              <a:t>},</a:t>
            </a:r>
            <a:r>
              <a:rPr lang="en" sz="1050">
                <a:solidFill>
                  <a:srgbClr val="FFFFFF"/>
                </a:solidFill>
              </a:rPr>
              <a:t> normalLambda </a:t>
            </a:r>
            <a:r>
              <a:rPr lang="en" sz="1050">
                <a:solidFill>
                  <a:srgbClr val="9AA0A6"/>
                </a:solidFill>
              </a:rPr>
              <a:t>=</a:t>
            </a:r>
            <a:r>
              <a:rPr lang="en" sz="1050">
                <a:solidFill>
                  <a:srgbClr val="FFFFFF"/>
                </a:solidFill>
              </a:rPr>
              <a:t> </a:t>
            </a:r>
            <a:r>
              <a:rPr lang="en" sz="1050">
                <a:solidFill>
                  <a:srgbClr val="9AA0A6"/>
                </a:solidFill>
              </a:rPr>
              <a:t>{</a:t>
            </a:r>
            <a:endParaRPr sz="10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</a:rPr>
              <a:t>        </a:t>
            </a:r>
            <a:r>
              <a:rPr lang="en" sz="1050">
                <a:solidFill>
                  <a:srgbClr val="669DF6"/>
                </a:solidFill>
              </a:rPr>
              <a:t>return</a:t>
            </a:r>
            <a:r>
              <a:rPr lang="en" sz="1050">
                <a:solidFill>
                  <a:srgbClr val="FCC934"/>
                </a:solidFill>
              </a:rPr>
              <a:t>@mixedLambdaHolder</a:t>
            </a:r>
            <a:r>
              <a:rPr lang="en" sz="1050">
                <a:solidFill>
                  <a:srgbClr val="FFFFFF"/>
                </a:solidFill>
              </a:rPr>
              <a:t> </a:t>
            </a:r>
            <a:r>
              <a:rPr lang="en" sz="1050">
                <a:solidFill>
                  <a:srgbClr val="9AA0A6"/>
                </a:solidFill>
              </a:rPr>
              <a:t>// this can return both the lambda</a:t>
            </a:r>
            <a:endParaRPr sz="10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</a:rPr>
              <a:t>        </a:t>
            </a:r>
            <a:r>
              <a:rPr lang="en" sz="1050">
                <a:solidFill>
                  <a:srgbClr val="9AA0A6"/>
                </a:solidFill>
              </a:rPr>
              <a:t>// as well as the main function</a:t>
            </a:r>
            <a:endParaRPr sz="10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</a:rPr>
              <a:t>        </a:t>
            </a:r>
            <a:r>
              <a:rPr lang="en" sz="1050">
                <a:solidFill>
                  <a:srgbClr val="669DF6"/>
                </a:solidFill>
              </a:rPr>
              <a:t>return</a:t>
            </a:r>
            <a:endParaRPr sz="10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</a:rPr>
              <a:t>    </a:t>
            </a:r>
            <a:r>
              <a:rPr lang="en" sz="1050">
                <a:solidFill>
                  <a:srgbClr val="9AA0A6"/>
                </a:solidFill>
              </a:rPr>
              <a:t>})</a:t>
            </a:r>
            <a:endParaRPr sz="1050">
              <a:solidFill>
                <a:srgbClr val="FFFFFF"/>
              </a:solidFill>
            </a:endParaRPr>
          </a:p>
          <a:p>
            <a:pPr indent="45720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9AA0A6"/>
                </a:solidFill>
              </a:rPr>
              <a:t>}</a:t>
            </a:r>
            <a:endParaRPr sz="1050">
              <a:solidFill>
                <a:srgbClr val="9AA0A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5F6C7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35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Crossinline</a:t>
            </a:r>
            <a:endParaRPr/>
          </a:p>
        </p:txBody>
      </p:sp>
      <p:sp>
        <p:nvSpPr>
          <p:cNvPr id="482" name="Google Shape;482;p7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43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50"/>
              <a:buChar char="●"/>
            </a:pPr>
            <a:r>
              <a:rPr lang="en" sz="1350"/>
              <a:t>Kotlin code, calling function: </a:t>
            </a:r>
            <a:endParaRPr sz="1350"/>
          </a:p>
          <a:p>
            <a:pPr indent="45720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fun main(){</a:t>
            </a:r>
            <a:endParaRPr sz="1050">
              <a:solidFill>
                <a:srgbClr val="5F6C73"/>
              </a:solidFill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    mixedLambdaHolder(nonLocalReturnBlockedLambda = {</a:t>
            </a:r>
            <a:endParaRPr sz="1050">
              <a:solidFill>
                <a:srgbClr val="5F6C73"/>
              </a:solidFill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        </a:t>
            </a:r>
            <a:r>
              <a:rPr lang="en" sz="1050">
                <a:solidFill>
                  <a:srgbClr val="9AA0A6"/>
                </a:solidFill>
              </a:rPr>
              <a:t>// this only returns the lambda and not the main function</a:t>
            </a:r>
            <a:endParaRPr sz="1050">
              <a:solidFill>
                <a:srgbClr val="FFFFFF"/>
              </a:solidFill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</a:rPr>
              <a:t>        </a:t>
            </a:r>
            <a:r>
              <a:rPr lang="en" sz="1050">
                <a:solidFill>
                  <a:srgbClr val="669DF6"/>
                </a:solidFill>
              </a:rPr>
              <a:t>return</a:t>
            </a:r>
            <a:r>
              <a:rPr lang="en" sz="1050">
                <a:solidFill>
                  <a:srgbClr val="FCC934"/>
                </a:solidFill>
              </a:rPr>
              <a:t>@mixedLambdaHolder</a:t>
            </a:r>
            <a:r>
              <a:rPr lang="en" sz="1050">
                <a:solidFill>
                  <a:srgbClr val="FFFFFF"/>
                </a:solidFill>
              </a:rPr>
              <a:t> </a:t>
            </a:r>
            <a:r>
              <a:rPr lang="en" sz="1050">
                <a:solidFill>
                  <a:srgbClr val="9AA0A6"/>
                </a:solidFill>
              </a:rPr>
              <a:t>// this is permitted</a:t>
            </a:r>
            <a:endParaRPr sz="1050">
              <a:solidFill>
                <a:srgbClr val="FFFFFF"/>
              </a:solidFill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5F6C73"/>
              </a:solidFill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        // this throws a compiling error, saying 'return' is not allowed here.</a:t>
            </a:r>
            <a:endParaRPr sz="1050">
              <a:solidFill>
                <a:srgbClr val="5F6C73"/>
              </a:solidFill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        return</a:t>
            </a:r>
            <a:endParaRPr sz="1050">
              <a:solidFill>
                <a:srgbClr val="5F6C73"/>
              </a:solidFill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    }, normalLambda = {</a:t>
            </a:r>
            <a:endParaRPr sz="1050">
              <a:solidFill>
                <a:srgbClr val="5F6C73"/>
              </a:solidFill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        return@mixedLambdaHolder // this can return both the lambda</a:t>
            </a:r>
            <a:endParaRPr sz="1050">
              <a:solidFill>
                <a:srgbClr val="5F6C73"/>
              </a:solidFill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        // as well as the main function</a:t>
            </a:r>
            <a:endParaRPr sz="1050">
              <a:solidFill>
                <a:srgbClr val="5F6C73"/>
              </a:solidFill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        return</a:t>
            </a:r>
            <a:endParaRPr sz="1050">
              <a:solidFill>
                <a:srgbClr val="5F6C73"/>
              </a:solidFill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    })</a:t>
            </a:r>
            <a:endParaRPr sz="1050">
              <a:solidFill>
                <a:srgbClr val="5F6C73"/>
              </a:solidFill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}</a:t>
            </a:r>
            <a:endParaRPr sz="1050">
              <a:solidFill>
                <a:srgbClr val="5F6C7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5F6C7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35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7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Crossinline</a:t>
            </a:r>
            <a:endParaRPr/>
          </a:p>
        </p:txBody>
      </p:sp>
      <p:sp>
        <p:nvSpPr>
          <p:cNvPr id="488" name="Google Shape;488;p7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43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50"/>
              <a:buChar char="●"/>
            </a:pPr>
            <a:r>
              <a:rPr lang="en" sz="1350"/>
              <a:t>Kotlin code, calling function: </a:t>
            </a:r>
            <a:endParaRPr sz="1350"/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fun main(){</a:t>
            </a:r>
            <a:endParaRPr sz="1050">
              <a:solidFill>
                <a:srgbClr val="5F6C73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    mixedLambdaHolder(nonLocalReturnBlockedLambda = {</a:t>
            </a:r>
            <a:endParaRPr sz="1050">
              <a:solidFill>
                <a:srgbClr val="5F6C73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        // this only returns the lambda and not the main function</a:t>
            </a:r>
            <a:endParaRPr sz="1050">
              <a:solidFill>
                <a:srgbClr val="5F6C73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        return@mixedLambdaHolder // this is permitted</a:t>
            </a:r>
            <a:endParaRPr sz="1050">
              <a:solidFill>
                <a:srgbClr val="5F6C73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5F6C73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        </a:t>
            </a:r>
            <a:r>
              <a:rPr lang="en" sz="1050">
                <a:solidFill>
                  <a:srgbClr val="9AA0A6"/>
                </a:solidFill>
              </a:rPr>
              <a:t>// this throws a compiling error, saying 'return' is not allowed here.</a:t>
            </a:r>
            <a:endParaRPr sz="10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</a:rPr>
              <a:t>        </a:t>
            </a:r>
            <a:r>
              <a:rPr lang="en" sz="1050">
                <a:solidFill>
                  <a:srgbClr val="669DF6"/>
                </a:solidFill>
              </a:rPr>
              <a:t>return</a:t>
            </a:r>
            <a:endParaRPr sz="1050">
              <a:solidFill>
                <a:srgbClr val="5F6C73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    }, normalLambda = {</a:t>
            </a:r>
            <a:endParaRPr sz="1050">
              <a:solidFill>
                <a:srgbClr val="5F6C73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        return@mixedLambdaHolder // this can return both the lambda</a:t>
            </a:r>
            <a:endParaRPr sz="1050">
              <a:solidFill>
                <a:srgbClr val="5F6C73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        // as well as the main function</a:t>
            </a:r>
            <a:endParaRPr sz="1050">
              <a:solidFill>
                <a:srgbClr val="5F6C73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        return</a:t>
            </a:r>
            <a:endParaRPr sz="1050">
              <a:solidFill>
                <a:srgbClr val="5F6C73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    })</a:t>
            </a:r>
            <a:endParaRPr sz="1050">
              <a:solidFill>
                <a:srgbClr val="5F6C73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}</a:t>
            </a:r>
            <a:endParaRPr sz="1050">
              <a:solidFill>
                <a:srgbClr val="5F6C7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5F6C73"/>
              </a:solidFill>
            </a:endParaRPr>
          </a:p>
          <a:p>
            <a:pPr indent="45720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5F6C7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35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7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Crossinline</a:t>
            </a:r>
            <a:endParaRPr/>
          </a:p>
        </p:txBody>
      </p:sp>
      <p:sp>
        <p:nvSpPr>
          <p:cNvPr id="494" name="Google Shape;494;p7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43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50"/>
              <a:buChar char="●"/>
            </a:pPr>
            <a:r>
              <a:rPr lang="en" sz="1350"/>
              <a:t>Kotlin code, calling function: </a:t>
            </a:r>
            <a:endParaRPr sz="1350"/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fun main(){</a:t>
            </a:r>
            <a:endParaRPr sz="1050">
              <a:solidFill>
                <a:srgbClr val="5F6C73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    mixedLambdaHolder(nonLocalReturnBlockedLambda = {</a:t>
            </a:r>
            <a:endParaRPr sz="1050">
              <a:solidFill>
                <a:srgbClr val="5F6C73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        // this only returns the lambda and not the main function</a:t>
            </a:r>
            <a:endParaRPr sz="1050">
              <a:solidFill>
                <a:srgbClr val="5F6C73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        return@mixedLambdaHolder // this is permitted</a:t>
            </a:r>
            <a:endParaRPr sz="1050">
              <a:solidFill>
                <a:srgbClr val="5F6C73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5F6C73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        // this throws a compiling error, saying 'return' is not allowed here.</a:t>
            </a:r>
            <a:endParaRPr sz="1050">
              <a:solidFill>
                <a:srgbClr val="5F6C73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        return</a:t>
            </a:r>
            <a:endParaRPr sz="1050">
              <a:solidFill>
                <a:srgbClr val="5F6C73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    }, </a:t>
            </a:r>
            <a:r>
              <a:rPr lang="en" sz="1050">
                <a:solidFill>
                  <a:srgbClr val="FFFFFF"/>
                </a:solidFill>
              </a:rPr>
              <a:t>normalLambda </a:t>
            </a:r>
            <a:r>
              <a:rPr lang="en" sz="1050">
                <a:solidFill>
                  <a:srgbClr val="9AA0A6"/>
                </a:solidFill>
              </a:rPr>
              <a:t>=</a:t>
            </a:r>
            <a:r>
              <a:rPr lang="en" sz="1050">
                <a:solidFill>
                  <a:srgbClr val="FFFFFF"/>
                </a:solidFill>
              </a:rPr>
              <a:t> </a:t>
            </a:r>
            <a:r>
              <a:rPr lang="en" sz="1050">
                <a:solidFill>
                  <a:srgbClr val="9AA0A6"/>
                </a:solidFill>
              </a:rPr>
              <a:t>{</a:t>
            </a:r>
            <a:endParaRPr sz="10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</a:rPr>
              <a:t>        </a:t>
            </a:r>
            <a:r>
              <a:rPr lang="en" sz="1050">
                <a:solidFill>
                  <a:srgbClr val="669DF6"/>
                </a:solidFill>
              </a:rPr>
              <a:t>return</a:t>
            </a:r>
            <a:r>
              <a:rPr lang="en" sz="1050">
                <a:solidFill>
                  <a:srgbClr val="FCC934"/>
                </a:solidFill>
              </a:rPr>
              <a:t>@mixedLambdaHolder</a:t>
            </a:r>
            <a:r>
              <a:rPr lang="en" sz="1050">
                <a:solidFill>
                  <a:srgbClr val="FFFFFF"/>
                </a:solidFill>
              </a:rPr>
              <a:t> </a:t>
            </a:r>
            <a:r>
              <a:rPr lang="en" sz="1050">
                <a:solidFill>
                  <a:srgbClr val="9AA0A6"/>
                </a:solidFill>
              </a:rPr>
              <a:t>// this can return both the lambda</a:t>
            </a:r>
            <a:endParaRPr sz="10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</a:rPr>
              <a:t>        </a:t>
            </a:r>
            <a:r>
              <a:rPr lang="en" sz="1050">
                <a:solidFill>
                  <a:srgbClr val="9AA0A6"/>
                </a:solidFill>
              </a:rPr>
              <a:t>// as well as the main function</a:t>
            </a:r>
            <a:endParaRPr sz="10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</a:rPr>
              <a:t>        </a:t>
            </a:r>
            <a:r>
              <a:rPr lang="en" sz="1050">
                <a:solidFill>
                  <a:srgbClr val="669DF6"/>
                </a:solidFill>
              </a:rPr>
              <a:t>return</a:t>
            </a:r>
            <a:endParaRPr sz="10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</a:rPr>
              <a:t>    </a:t>
            </a:r>
            <a:r>
              <a:rPr lang="en" sz="1050">
                <a:solidFill>
                  <a:srgbClr val="9AA0A6"/>
                </a:solidFill>
              </a:rPr>
              <a:t>}</a:t>
            </a:r>
            <a:r>
              <a:rPr lang="en" sz="1050">
                <a:solidFill>
                  <a:srgbClr val="5F6C73"/>
                </a:solidFill>
              </a:rPr>
              <a:t>)</a:t>
            </a:r>
            <a:endParaRPr sz="1050">
              <a:solidFill>
                <a:srgbClr val="5F6C73"/>
              </a:solidFill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F6C73"/>
                </a:solidFill>
              </a:rPr>
              <a:t>}</a:t>
            </a:r>
            <a:endParaRPr sz="1050">
              <a:solidFill>
                <a:srgbClr val="5F6C73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5F6C7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5F6C73"/>
              </a:solidFill>
            </a:endParaRPr>
          </a:p>
          <a:p>
            <a:pPr indent="45720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5F6C7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35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78"/>
          <p:cNvSpPr txBox="1"/>
          <p:nvPr>
            <p:ph type="title"/>
          </p:nvPr>
        </p:nvSpPr>
        <p:spPr>
          <a:xfrm>
            <a:off x="823850" y="866775"/>
            <a:ext cx="52359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Advance concepts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Noinline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7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Noinline</a:t>
            </a:r>
            <a:endParaRPr/>
          </a:p>
        </p:txBody>
      </p:sp>
      <p:sp>
        <p:nvSpPr>
          <p:cNvPr id="505" name="Google Shape;505;p7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Concept</a:t>
            </a:r>
            <a:r>
              <a:rPr lang="en"/>
              <a:t>: Noinline, as the name goes, doesn’t inline a lambda and keeps it as is. But why do we need this then? Well, consider a case where you have a lambda, but the lambda is further being consumed in a function which is not inlined, this could be a system API etc. Thus there’s no way for the compiler to inline it. Forcing us to mark it with a noinline modifier, at which the compiler just skips inlining it.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What’s better than seeing the code? Nothing.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80"/>
          <p:cNvSpPr txBox="1"/>
          <p:nvPr/>
        </p:nvSpPr>
        <p:spPr>
          <a:xfrm>
            <a:off x="483850" y="388800"/>
            <a:ext cx="7955400" cy="43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Mono"/>
              <a:buChar char="●"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Kotlin code: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inline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fun parameterPassedToOtherInlineFunction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endParaRPr sz="13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lambda1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()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-&gt;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35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Unit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endParaRPr sz="13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noinline lambda2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()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-&gt;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35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Boolean</a:t>
            </a:r>
            <a:endParaRPr sz="13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){</a:t>
            </a:r>
            <a:endParaRPr sz="13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// normal invoke, this is a normal lambda.</a:t>
            </a:r>
            <a:endParaRPr sz="13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lambda1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invoke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()</a:t>
            </a:r>
            <a:endParaRPr sz="13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// passing the lambda to another function which doesn't inline this lambda</a:t>
            </a:r>
            <a:endParaRPr sz="13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// will throw an error if lambda2 is not marked as noinline</a:t>
            </a:r>
            <a:endParaRPr sz="13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someNonInlinedLambdaConsumingFunction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lambda2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3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fun someNonInlinedLambdaConsumingFunction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35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lambda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()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-&gt;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35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Boolean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35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Boolean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35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35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lambda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invoke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()</a:t>
            </a:r>
            <a:endParaRPr sz="13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50">
              <a:solidFill>
                <a:srgbClr val="9AA0A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669DF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76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81"/>
          <p:cNvSpPr txBox="1"/>
          <p:nvPr/>
        </p:nvSpPr>
        <p:spPr>
          <a:xfrm>
            <a:off x="483850" y="388800"/>
            <a:ext cx="7955400" cy="43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Mono"/>
              <a:buChar char="●"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Kotlin code: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inline fun parameterPassedToOtherInlineFunction(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lambda1: () -&gt; Unit,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noinline lambda2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()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-&gt;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35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Boolean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){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// normal invoke, this is a normal lambda.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lambda1.invoke()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// passing the lambda to another function which doesn't inline this lambda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// will throw an error if lambda2 is not marked as noinline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someNonInlinedLambdaConsumingFunction(lambda2)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fun someNonInlinedLambdaConsumingFunction(lambda: () -&gt; Boolean): Boolean {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return lambda.invoke()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669DF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669DF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76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Inline keyword</a:t>
            </a:r>
            <a:endParaRPr/>
          </a:p>
        </p:txBody>
      </p:sp>
      <p:sp>
        <p:nvSpPr>
          <p:cNvPr id="172" name="Google Shape;172;p19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How does Kotlin </a:t>
            </a:r>
            <a:r>
              <a:rPr lang="en"/>
              <a:t>achieve it</a:t>
            </a:r>
            <a:r>
              <a:rPr lang="en"/>
              <a:t>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82"/>
          <p:cNvSpPr txBox="1"/>
          <p:nvPr/>
        </p:nvSpPr>
        <p:spPr>
          <a:xfrm>
            <a:off x="483850" y="388800"/>
            <a:ext cx="7955400" cy="43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Mono"/>
              <a:buChar char="●"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Kotlin code: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inline fun parameterPassedToOtherInlineFunction(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lambda1: () -&gt; Unit,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noinline lambda2: () -&gt; Boolean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){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// normal invoke, this is a normal lambda.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lambda1.invoke()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// passing the lambda to another function which doesn't inline this lambda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// will throw an error if lambda2 is not marked as noinline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someNonInlinedLambdaConsumingFunction(lambda2)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CCCCCC"/>
                </a:solidFill>
                <a:latin typeface="Roboto Mono"/>
                <a:ea typeface="Roboto Mono"/>
                <a:cs typeface="Roboto Mono"/>
                <a:sym typeface="Roboto Mono"/>
              </a:rPr>
              <a:t>// not inlined!</a:t>
            </a:r>
            <a:endParaRPr sz="1350">
              <a:solidFill>
                <a:srgbClr val="CCCC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fun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someNonInlinedLambdaConsumingFunction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lambda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()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-&gt;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35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Boolean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35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Boolean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350">
                <a:solidFill>
                  <a:srgbClr val="669DF6"/>
                </a:solidFill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lambda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invoke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()</a:t>
            </a:r>
            <a:endParaRPr sz="13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50">
              <a:solidFill>
                <a:srgbClr val="9AA0A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669DF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669DF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76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83"/>
          <p:cNvSpPr txBox="1"/>
          <p:nvPr/>
        </p:nvSpPr>
        <p:spPr>
          <a:xfrm>
            <a:off x="483850" y="388800"/>
            <a:ext cx="7955400" cy="43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Mono"/>
              <a:buChar char="●"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Kotlin code: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inline fun parameterPassedToOtherInlineFunction(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lambda1: () -&gt; Unit,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noinline lambda</a:t>
            </a:r>
            <a:r>
              <a:rPr lang="en" sz="1350">
                <a:solidFill>
                  <a:srgbClr val="FCC934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()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-&gt;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350">
                <a:solidFill>
                  <a:srgbClr val="EE675C"/>
                </a:solidFill>
                <a:latin typeface="Roboto Mono"/>
                <a:ea typeface="Roboto Mono"/>
                <a:cs typeface="Roboto Mono"/>
                <a:sym typeface="Roboto Mono"/>
              </a:rPr>
              <a:t>Boolean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){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// normal invoke, this is a normal lambda.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lambda1.invoke()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// passing the lambda to another function which doesn't inline this lambda</a:t>
            </a:r>
            <a:endParaRPr sz="13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// will throw an error if lambda2 is not marked as noinline</a:t>
            </a:r>
            <a:endParaRPr sz="13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someNonInlinedLambdaConsumingFunction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35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lambda</a:t>
            </a:r>
            <a:r>
              <a:rPr lang="en" sz="1350">
                <a:solidFill>
                  <a:srgbClr val="FCC934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350">
                <a:solidFill>
                  <a:srgbClr val="9AA0A6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fun someNonInlinedLambdaConsumingFunction(lambda: () -&gt; Boolean): Boolean {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    return lambda.invoke()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F6C73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5F6C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669DF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669DF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76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84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That’s all folks!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8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Links:</a:t>
            </a:r>
            <a:endParaRPr/>
          </a:p>
        </p:txBody>
      </p:sp>
      <p:sp>
        <p:nvSpPr>
          <p:cNvPr id="536" name="Google Shape;536;p8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u="sng">
                <a:solidFill>
                  <a:schemeClr val="hlink"/>
                </a:solidFill>
                <a:hlinkClick r:id="rId3"/>
              </a:rPr>
              <a:t>Blog (Draft)</a:t>
            </a:r>
            <a:r>
              <a:rPr lang="en"/>
              <a:t> 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Good </a:t>
            </a:r>
            <a:r>
              <a:rPr lang="en" u="sng">
                <a:solidFill>
                  <a:schemeClr val="hlink"/>
                </a:solidFill>
                <a:hlinkClick r:id="rId4"/>
              </a:rPr>
              <a:t>read</a:t>
            </a:r>
            <a:r>
              <a:rPr lang="en"/>
              <a:t> on inline functions in general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Invokedynamic in java: </a:t>
            </a:r>
            <a:r>
              <a:rPr lang="en" u="sng">
                <a:solidFill>
                  <a:schemeClr val="hlink"/>
                </a:solidFill>
                <a:hlinkClick r:id="rId5"/>
              </a:rPr>
              <a:t>link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Inline classes as great database ids: </a:t>
            </a:r>
            <a:r>
              <a:rPr lang="en" u="sng">
                <a:solidFill>
                  <a:schemeClr val="hlink"/>
                </a:solidFill>
                <a:hlinkClick r:id="rId6"/>
              </a:rPr>
              <a:t>link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QTalk App: bit.ly/QTalkApp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Link to this presentation: bit.ly/power-of-inline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 txBox="1"/>
          <p:nvPr>
            <p:ph type="title"/>
          </p:nvPr>
        </p:nvSpPr>
        <p:spPr>
          <a:xfrm>
            <a:off x="823850" y="866775"/>
            <a:ext cx="53817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</a:t>
            </a:r>
            <a:r>
              <a:rPr lang="en"/>
              <a:t>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Lambdas and closures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Lambdas and closures</a:t>
            </a:r>
            <a:endParaRPr/>
          </a:p>
        </p:txBody>
      </p:sp>
      <p:sp>
        <p:nvSpPr>
          <p:cNvPr id="183" name="Google Shape;183;p21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Kotlin Lambdas: family of function types?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Kotlin functions are first-class.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Closures: a value captured by a lambda belonging to its outer scope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