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8" r:id="rId3"/>
    <p:sldId id="258" r:id="rId4"/>
    <p:sldId id="274" r:id="rId5"/>
    <p:sldId id="276" r:id="rId6"/>
    <p:sldId id="277" r:id="rId7"/>
    <p:sldId id="279" r:id="rId8"/>
    <p:sldId id="280" r:id="rId9"/>
    <p:sldId id="281" r:id="rId10"/>
    <p:sldId id="291" r:id="rId11"/>
    <p:sldId id="296" r:id="rId12"/>
    <p:sldId id="299" r:id="rId13"/>
    <p:sldId id="293" r:id="rId14"/>
    <p:sldId id="289" r:id="rId15"/>
    <p:sldId id="297" r:id="rId16"/>
    <p:sldId id="298" r:id="rId17"/>
    <p:sldId id="295" r:id="rId18"/>
    <p:sldId id="282" r:id="rId19"/>
    <p:sldId id="283" r:id="rId20"/>
    <p:sldId id="284" r:id="rId21"/>
    <p:sldId id="285" r:id="rId22"/>
    <p:sldId id="286" r:id="rId23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43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3"/>
    <p:restoredTop sz="94607"/>
  </p:normalViewPr>
  <p:slideViewPr>
    <p:cSldViewPr snapToGrid="0" snapToObjects="1">
      <p:cViewPr varScale="1">
        <p:scale>
          <a:sx n="104" d="100"/>
          <a:sy n="104" d="100"/>
        </p:scale>
        <p:origin x="232" y="62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FB307-6141-F24D-B58E-E1FA0DC2B6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F45D77-2DBD-E94F-B96D-38835F1ABB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CFDA6F-B46A-F542-9255-0E4849D15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685DE-72A5-4245-9961-1F1CBA111FCB}" type="datetimeFigureOut">
              <a:rPr lang="en-US" smtClean="0"/>
              <a:t>2/1/20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27968-7A49-BF48-A837-D468EE842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B758E2-06FB-9B40-A5B5-B55CCDB1E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A5857-EFE9-664F-85C9-78CF8CD13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313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13BA6-94E4-7D41-86CD-AE710ABCA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12E446-0D4C-394E-B224-48545CC45F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9D310C-4B05-244F-B0AB-586A1D35A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685DE-72A5-4245-9961-1F1CBA111FCB}" type="datetimeFigureOut">
              <a:rPr lang="en-US" smtClean="0"/>
              <a:t>2/1/20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691A61-1122-AC4B-B7E3-6BBEC02C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CAFDA-C39C-4B49-8FDB-37546F7D4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A5857-EFE9-664F-85C9-78CF8CD13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701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F3EE02-4883-4C4C-B998-6ABBF59029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2646C2-8D37-EF4B-A0E7-0671119870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6B48CD-8332-D94D-ACBE-6A401F525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685DE-72A5-4245-9961-1F1CBA111FCB}" type="datetimeFigureOut">
              <a:rPr lang="en-US" smtClean="0"/>
              <a:t>2/1/20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1F3BA-815A-E646-A5AF-F37A7E6C0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26EA97-9738-534B-8D5D-9EED7E8C6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A5857-EFE9-664F-85C9-78CF8CD13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816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0B826-FF41-1442-8864-78AC661DE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353B9-731A-F641-A675-F0CED9A25C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66E25D-7BB3-D84C-BE2F-AB185E2B2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685DE-72A5-4245-9961-1F1CBA111FCB}" type="datetimeFigureOut">
              <a:rPr lang="en-US" smtClean="0"/>
              <a:t>2/1/20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679CD-5D79-A848-83BB-FEE477AD3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309CAD-9C11-AA45-90BA-CDBB570AC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A5857-EFE9-664F-85C9-78CF8CD13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485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8D56B-89A7-634A-BEDA-D38AE9113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D06CD5-565B-BF47-9269-EA349A5E92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314BE2-0BCB-B549-8A77-FCCDC4F62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685DE-72A5-4245-9961-1F1CBA111FCB}" type="datetimeFigureOut">
              <a:rPr lang="en-US" smtClean="0"/>
              <a:t>2/1/20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CC0A2-6AA2-E64E-A821-5B08FADC6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3D50A9-AAF3-694A-8455-BB925F97C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A5857-EFE9-664F-85C9-78CF8CD13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888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13AE5-0F54-1844-BEA2-179455FC3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0642E-2229-2B4A-9536-4F8A6E9F7A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723265-FA4A-634D-9DFB-0ACA381E02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CFC20C-0C53-7647-8EBA-416CA5822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685DE-72A5-4245-9961-1F1CBA111FCB}" type="datetimeFigureOut">
              <a:rPr lang="en-US" smtClean="0"/>
              <a:t>2/1/20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AB5940-3A31-4040-AC50-312B3A981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CF55BE-8A2A-3A41-993D-D63D3460E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A5857-EFE9-664F-85C9-78CF8CD13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727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92E99-001F-AF4F-98D7-B5844DD48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6F2D75-DCFF-0A40-A40F-38F1AB727E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54E569-48C0-B742-8467-EBEE87D9F8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72D8BE-532E-9041-A86A-EDC9BA4A30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6CA07C-A1F5-4444-948D-204B034807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F5912E-19E6-4B44-AE50-EF909EFB5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685DE-72A5-4245-9961-1F1CBA111FCB}" type="datetimeFigureOut">
              <a:rPr lang="en-US" smtClean="0"/>
              <a:t>2/1/20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F5394F-7AB9-C24C-B587-79CBCC1D0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4FD953-14EE-D345-BE05-49E9F14A7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A5857-EFE9-664F-85C9-78CF8CD13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701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54635-EC64-AA4C-866D-9E04C100F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0AC5AD-FD58-5346-9CC3-14F3905C5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685DE-72A5-4245-9961-1F1CBA111FCB}" type="datetimeFigureOut">
              <a:rPr lang="en-US" smtClean="0"/>
              <a:t>2/1/20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C8069C-0CAC-B342-9F63-FAD5FC736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F07E26-7756-3F47-9F69-CFBF4C3A3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A5857-EFE9-664F-85C9-78CF8CD13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284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DF755F-B7A5-6444-B3A1-7C1366A1C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685DE-72A5-4245-9961-1F1CBA111FCB}" type="datetimeFigureOut">
              <a:rPr lang="en-US" smtClean="0"/>
              <a:t>2/1/20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4B0C99-C2B3-9C4A-A7F7-28375379F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93BD40-18FA-C148-B9C9-95DC27145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A5857-EFE9-664F-85C9-78CF8CD13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565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81D10-4A80-4F4D-8B1C-93BC5C65D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6EEEC-7561-F64B-AED0-82FA2E982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A8A0FB-9CC7-ED4F-AA07-04456A4BF1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63D30A-F421-4E41-838A-784BC0EBF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685DE-72A5-4245-9961-1F1CBA111FCB}" type="datetimeFigureOut">
              <a:rPr lang="en-US" smtClean="0"/>
              <a:t>2/1/20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2BDE43-8486-DD46-BDDE-BCF279107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A59112-D5CD-F84F-B14B-CC9BC453F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A5857-EFE9-664F-85C9-78CF8CD13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93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B5B73-DA0F-E146-AD13-BBB76F83E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2034E6-2205-8046-913B-5804E4A491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7FBE4B-810E-E24D-87D4-2FC5BD5F03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A9C1D8-10D9-FD41-8518-16EE1D3C3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685DE-72A5-4245-9961-1F1CBA111FCB}" type="datetimeFigureOut">
              <a:rPr lang="en-US" smtClean="0"/>
              <a:t>2/1/20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882D4F-A0EF-2A45-990C-EDDCC52AF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834734-DE54-B64F-8F38-AD3804FBF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A5857-EFE9-664F-85C9-78CF8CD13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745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C8D4DB-D7BC-0845-BA86-D46D56FB1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70EFA6-79DD-784C-9C5B-988C5A2FE1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6A296-9C0F-394D-B984-221D99A71C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685DE-72A5-4245-9961-1F1CBA111FCB}" type="datetimeFigureOut">
              <a:rPr lang="en-US" smtClean="0"/>
              <a:t>2/1/20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A20493-8968-6045-8CEA-822C54C194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48ACB-E97F-744D-A9EE-0EE82E6856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A5857-EFE9-664F-85C9-78CF8CD13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785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8E463-23E0-D24C-A211-75955B64CE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860568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rgbClr val="E54325"/>
                </a:solidFill>
                <a:latin typeface="Roboto" pitchFamily="2" charset="0"/>
                <a:ea typeface="Roboto" pitchFamily="2" charset="0"/>
              </a:rPr>
              <a:t>Prototyping the Internet of Things with Wyliodrin STUDIO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2B93B9-D432-44AD-90CC-A75E26E8B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5257" y="3875070"/>
            <a:ext cx="4601484" cy="83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923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C7404-7368-5846-802E-50395DBEB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E54325"/>
                </a:solidFill>
                <a:latin typeface="Roboto" pitchFamily="2" charset="0"/>
                <a:ea typeface="Roboto" pitchFamily="2" charset="0"/>
              </a:rPr>
              <a:t>Simple Interface</a:t>
            </a:r>
            <a:endParaRPr lang="en-US" sz="32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C107CEE-170C-2C41-9853-611BB5F449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597656" y="1056160"/>
            <a:ext cx="8709011" cy="6147537"/>
          </a:xfrm>
        </p:spPr>
      </p:pic>
    </p:spTree>
    <p:extLst>
      <p:ext uri="{BB962C8B-B14F-4D97-AF65-F5344CB8AC3E}">
        <p14:creationId xmlns:p14="http://schemas.microsoft.com/office/powerpoint/2010/main" val="49628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C7404-7368-5846-802E-50395DBEB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E54325"/>
                </a:solidFill>
                <a:latin typeface="Roboto" pitchFamily="2" charset="0"/>
                <a:ea typeface="Roboto" pitchFamily="2" charset="0"/>
              </a:rPr>
              <a:t>Device Connection</a:t>
            </a:r>
            <a:endParaRPr lang="en-US" sz="32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C107CEE-170C-2C41-9853-611BB5F449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597656" y="1056160"/>
            <a:ext cx="8709011" cy="6147537"/>
          </a:xfrm>
        </p:spPr>
      </p:pic>
    </p:spTree>
    <p:extLst>
      <p:ext uri="{BB962C8B-B14F-4D97-AF65-F5344CB8AC3E}">
        <p14:creationId xmlns:p14="http://schemas.microsoft.com/office/powerpoint/2010/main" val="3750751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C7404-7368-5846-802E-50395DBEB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E54325"/>
                </a:solidFill>
                <a:latin typeface="Roboto" pitchFamily="2" charset="0"/>
                <a:ea typeface="Roboto" pitchFamily="2" charset="0"/>
              </a:rPr>
              <a:t>Run the application</a:t>
            </a:r>
            <a:endParaRPr lang="en-US" sz="32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C107CEE-170C-2C41-9853-611BB5F449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597656" y="1056160"/>
            <a:ext cx="8709010" cy="6147537"/>
          </a:xfrm>
        </p:spPr>
      </p:pic>
    </p:spTree>
    <p:extLst>
      <p:ext uri="{BB962C8B-B14F-4D97-AF65-F5344CB8AC3E}">
        <p14:creationId xmlns:p14="http://schemas.microsoft.com/office/powerpoint/2010/main" val="3902957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C7404-7368-5846-802E-50395DBEB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E54325"/>
                </a:solidFill>
                <a:latin typeface="Roboto" pitchFamily="2" charset="0"/>
                <a:ea typeface="Roboto" pitchFamily="2" charset="0"/>
              </a:rPr>
              <a:t>Several Languages</a:t>
            </a:r>
            <a:endParaRPr lang="en-US" sz="32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C107CEE-170C-2C41-9853-611BB5F449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597656" y="1056160"/>
            <a:ext cx="8709010" cy="6147537"/>
          </a:xfr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C4113D2-E1AB-A944-A800-CEF021E1A916}"/>
              </a:ext>
            </a:extLst>
          </p:cNvPr>
          <p:cNvGrpSpPr/>
          <p:nvPr/>
        </p:nvGrpSpPr>
        <p:grpSpPr>
          <a:xfrm>
            <a:off x="8645913" y="1811312"/>
            <a:ext cx="3121458" cy="4285234"/>
            <a:chOff x="8645913" y="1811312"/>
            <a:chExt cx="3121458" cy="428523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318E22D-A5E7-764A-928B-73D56AF019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8645913" y="3188086"/>
              <a:ext cx="2080711" cy="2908460"/>
            </a:xfrm>
            <a:prstGeom prst="rect">
              <a:avLst/>
            </a:prstGeom>
          </p:spPr>
        </p:pic>
        <p:sp>
          <p:nvSpPr>
            <p:cNvPr id="6" name="Thought Bubble: Cloud 7">
              <a:extLst>
                <a:ext uri="{FF2B5EF4-FFF2-40B4-BE49-F238E27FC236}">
                  <a16:creationId xmlns:a16="http://schemas.microsoft.com/office/drawing/2014/main" id="{184C96D8-274C-A84F-BB5E-F34A0446CA64}"/>
                </a:ext>
              </a:extLst>
            </p:cNvPr>
            <p:cNvSpPr/>
            <p:nvPr/>
          </p:nvSpPr>
          <p:spPr>
            <a:xfrm rot="1143078">
              <a:off x="10035908" y="1811312"/>
              <a:ext cx="1731463" cy="1715315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A7E99DE-69B8-4C48-986A-9BB1EFBCA2EF}"/>
                </a:ext>
              </a:extLst>
            </p:cNvPr>
            <p:cNvSpPr txBox="1"/>
            <p:nvPr/>
          </p:nvSpPr>
          <p:spPr>
            <a:xfrm>
              <a:off x="10335983" y="2029700"/>
              <a:ext cx="133453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We are looking for translators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779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C7404-7368-5846-802E-50395DBEB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E54325"/>
                </a:solidFill>
                <a:latin typeface="Roboto" pitchFamily="2" charset="0"/>
                <a:ea typeface="Roboto" pitchFamily="2" charset="0"/>
              </a:rPr>
              <a:t>Advanced Interface</a:t>
            </a:r>
            <a:endParaRPr lang="en-US" sz="32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C107CEE-170C-2C41-9853-611BB5F449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7656" y="1056160"/>
            <a:ext cx="8709011" cy="6147538"/>
          </a:xfrm>
        </p:spPr>
      </p:pic>
    </p:spTree>
    <p:extLst>
      <p:ext uri="{BB962C8B-B14F-4D97-AF65-F5344CB8AC3E}">
        <p14:creationId xmlns:p14="http://schemas.microsoft.com/office/powerpoint/2010/main" val="3964588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C7404-7368-5846-802E-50395DBEB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E54325"/>
                </a:solidFill>
                <a:latin typeface="Roboto" pitchFamily="2" charset="0"/>
              </a:rPr>
              <a:t>Device Simulation</a:t>
            </a:r>
            <a:endParaRPr lang="en-US" sz="32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C107CEE-170C-2C41-9853-611BB5F449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597656" y="1056160"/>
            <a:ext cx="8709010" cy="6147537"/>
          </a:xfrm>
        </p:spPr>
      </p:pic>
    </p:spTree>
    <p:extLst>
      <p:ext uri="{BB962C8B-B14F-4D97-AF65-F5344CB8AC3E}">
        <p14:creationId xmlns:p14="http://schemas.microsoft.com/office/powerpoint/2010/main" val="3248462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C7404-7368-5846-802E-50395DBEB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E54325"/>
                </a:solidFill>
                <a:latin typeface="Roboto" pitchFamily="2" charset="0"/>
              </a:rPr>
              <a:t>Device Emulator</a:t>
            </a:r>
            <a:endParaRPr lang="en-US" sz="32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C107CEE-170C-2C41-9853-611BB5F449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597656" y="1056160"/>
            <a:ext cx="8709010" cy="6147536"/>
          </a:xfrm>
        </p:spPr>
      </p:pic>
    </p:spTree>
    <p:extLst>
      <p:ext uri="{BB962C8B-B14F-4D97-AF65-F5344CB8AC3E}">
        <p14:creationId xmlns:p14="http://schemas.microsoft.com/office/powerpoint/2010/main" val="41005929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C7404-7368-5846-802E-50395DBEB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E54325"/>
                </a:solidFill>
                <a:latin typeface="Roboto" pitchFamily="2" charset="0"/>
                <a:ea typeface="Roboto" pitchFamily="2" charset="0"/>
              </a:rPr>
              <a:t>Plugin Bases</a:t>
            </a:r>
            <a:endParaRPr lang="en-US" sz="32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7437A1-3B5D-354F-A793-DD6A1BA7E21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Device Connectors</a:t>
            </a:r>
          </a:p>
          <a:p>
            <a:pPr lvl="1"/>
            <a:r>
              <a:rPr lang="en-US" dirty="0" err="1"/>
              <a:t>WyApp</a:t>
            </a:r>
            <a:endParaRPr lang="en-US" dirty="0"/>
          </a:p>
          <a:p>
            <a:pPr lvl="1"/>
            <a:r>
              <a:rPr lang="en-US" dirty="0"/>
              <a:t>Rapid IoT</a:t>
            </a:r>
          </a:p>
          <a:p>
            <a:r>
              <a:rPr lang="en-US" dirty="0"/>
              <a:t>Editors</a:t>
            </a:r>
          </a:p>
          <a:p>
            <a:pPr lvl="1"/>
            <a:r>
              <a:rPr lang="en-US" dirty="0"/>
              <a:t>Monaco</a:t>
            </a:r>
          </a:p>
          <a:p>
            <a:pPr lvl="1"/>
            <a:r>
              <a:rPr lang="en-US" dirty="0" err="1"/>
              <a:t>Blockly</a:t>
            </a:r>
            <a:endParaRPr lang="en-US" dirty="0"/>
          </a:p>
          <a:p>
            <a:pPr lvl="1"/>
            <a:r>
              <a:rPr lang="en-US" dirty="0"/>
              <a:t>OPC-UA Model</a:t>
            </a:r>
          </a:p>
          <a:p>
            <a:r>
              <a:rPr lang="en-US" dirty="0"/>
              <a:t>Languages</a:t>
            </a:r>
          </a:p>
          <a:p>
            <a:pPr lvl="1"/>
            <a:r>
              <a:rPr lang="en-US" dirty="0"/>
              <a:t>Python</a:t>
            </a:r>
          </a:p>
          <a:p>
            <a:pPr lvl="1"/>
            <a:r>
              <a:rPr lang="en-US" dirty="0"/>
              <a:t>NodeJS</a:t>
            </a:r>
          </a:p>
          <a:p>
            <a:pPr lvl="1"/>
            <a:r>
              <a:rPr lang="en-US" dirty="0"/>
              <a:t>Shell</a:t>
            </a:r>
          </a:p>
          <a:p>
            <a:pPr lvl="1"/>
            <a:r>
              <a:rPr lang="en-US" dirty="0"/>
              <a:t>Visual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12DE4-96CA-5B49-A116-A7193DCB293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Virtual</a:t>
            </a:r>
          </a:p>
          <a:p>
            <a:pPr lvl="1"/>
            <a:r>
              <a:rPr lang="en-US" dirty="0"/>
              <a:t>Simulator (limited)</a:t>
            </a:r>
          </a:p>
          <a:p>
            <a:pPr lvl="1"/>
            <a:r>
              <a:rPr lang="en-US" dirty="0"/>
              <a:t>QEMU Raspberry Pi Emulator</a:t>
            </a:r>
          </a:p>
          <a:p>
            <a:r>
              <a:rPr lang="en-US" dirty="0"/>
              <a:t>Dashboard (graphs)</a:t>
            </a:r>
          </a:p>
          <a:p>
            <a:r>
              <a:rPr lang="en-US" dirty="0"/>
              <a:t>Notebook</a:t>
            </a:r>
          </a:p>
          <a:p>
            <a:r>
              <a:rPr lang="en-US" dirty="0"/>
              <a:t>Shell</a:t>
            </a:r>
          </a:p>
          <a:p>
            <a:pPr lvl="1"/>
            <a:r>
              <a:rPr lang="en-US" dirty="0"/>
              <a:t>Full shell access</a:t>
            </a:r>
          </a:p>
        </p:txBody>
      </p:sp>
    </p:spTree>
    <p:extLst>
      <p:ext uri="{BB962C8B-B14F-4D97-AF65-F5344CB8AC3E}">
        <p14:creationId xmlns:p14="http://schemas.microsoft.com/office/powerpoint/2010/main" val="31579612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C7404-7368-5846-802E-50395DBEB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E54325"/>
                </a:solidFill>
                <a:latin typeface="Roboto" pitchFamily="2" charset="0"/>
                <a:ea typeface="Roboto" pitchFamily="2" charset="0"/>
              </a:rPr>
              <a:t>Wyliodrin STUDIO platform</a:t>
            </a:r>
            <a:endParaRPr lang="en-US" sz="32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8BC1C64-BC5B-B843-8B94-CC0BD0F5032E}"/>
              </a:ext>
            </a:extLst>
          </p:cNvPr>
          <p:cNvGrpSpPr/>
          <p:nvPr/>
        </p:nvGrpSpPr>
        <p:grpSpPr>
          <a:xfrm>
            <a:off x="1709872" y="2230092"/>
            <a:ext cx="1629255" cy="2180311"/>
            <a:chOff x="1709872" y="2230092"/>
            <a:chExt cx="1629255" cy="218031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C3451DE-040E-4B93-840C-F0828904F31A}"/>
                </a:ext>
              </a:extLst>
            </p:cNvPr>
            <p:cNvSpPr/>
            <p:nvPr/>
          </p:nvSpPr>
          <p:spPr>
            <a:xfrm>
              <a:off x="1717579" y="4041071"/>
              <a:ext cx="161384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Easy to use IDE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6767FCE-020E-437C-BD14-E30D187E0D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709872" y="2230092"/>
              <a:ext cx="1629255" cy="1331550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209AB95-110B-FC45-B3DB-EB2C3C46FF8C}"/>
              </a:ext>
            </a:extLst>
          </p:cNvPr>
          <p:cNvGrpSpPr/>
          <p:nvPr/>
        </p:nvGrpSpPr>
        <p:grpSpPr>
          <a:xfrm>
            <a:off x="5184917" y="2345206"/>
            <a:ext cx="1822160" cy="2065197"/>
            <a:chOff x="5184917" y="2345206"/>
            <a:chExt cx="1822160" cy="206519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9CFAF05-F223-4AA9-90CF-635DA2ABA339}"/>
                </a:ext>
              </a:extLst>
            </p:cNvPr>
            <p:cNvSpPr/>
            <p:nvPr/>
          </p:nvSpPr>
          <p:spPr>
            <a:xfrm>
              <a:off x="5433478" y="4041071"/>
              <a:ext cx="13250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GDPR ready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16016AB-1179-4843-A766-42296BA4AD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5184917" y="2345206"/>
              <a:ext cx="1822160" cy="1061810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7E48EA8-364D-AF49-8473-FC60B571F47A}"/>
              </a:ext>
            </a:extLst>
          </p:cNvPr>
          <p:cNvGrpSpPr/>
          <p:nvPr/>
        </p:nvGrpSpPr>
        <p:grpSpPr>
          <a:xfrm>
            <a:off x="8254112" y="1948461"/>
            <a:ext cx="2826767" cy="2788656"/>
            <a:chOff x="8254112" y="1948461"/>
            <a:chExt cx="2826767" cy="2788656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1A81197-89EE-4CF5-8ED1-D721A4218161}"/>
                </a:ext>
              </a:extLst>
            </p:cNvPr>
            <p:cNvGrpSpPr/>
            <p:nvPr/>
          </p:nvGrpSpPr>
          <p:grpSpPr>
            <a:xfrm>
              <a:off x="8254112" y="4029754"/>
              <a:ext cx="2826767" cy="707363"/>
              <a:chOff x="1603852" y="3429000"/>
              <a:chExt cx="4261743" cy="707363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F985FA3-6C49-481B-853D-C3DE43D02E42}"/>
                  </a:ext>
                </a:extLst>
              </p:cNvPr>
              <p:cNvSpPr/>
              <p:nvPr/>
            </p:nvSpPr>
            <p:spPr>
              <a:xfrm>
                <a:off x="2330210" y="3429000"/>
                <a:ext cx="28090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b="1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Easy to extend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261EB3C-B07B-49CF-B2C6-21F9AD592880}"/>
                  </a:ext>
                </a:extLst>
              </p:cNvPr>
              <p:cNvSpPr/>
              <p:nvPr/>
            </p:nvSpPr>
            <p:spPr>
              <a:xfrm>
                <a:off x="1603852" y="3828586"/>
                <a:ext cx="4261743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1200"/>
                  </a:spcAft>
                </a:pPr>
                <a:r>
                  <a:rPr 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plugin based</a:t>
                </a:r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BB700EA-E00E-4E10-A63C-06AEDD47E8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8706426" y="1948461"/>
              <a:ext cx="1922140" cy="1855302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CEBE642-A78D-4F9A-88DA-1537D10F76AD}"/>
              </a:ext>
            </a:extLst>
          </p:cNvPr>
          <p:cNvGrpSpPr/>
          <p:nvPr/>
        </p:nvGrpSpPr>
        <p:grpSpPr>
          <a:xfrm>
            <a:off x="2307321" y="5467092"/>
            <a:ext cx="8034925" cy="1075323"/>
            <a:chOff x="3339272" y="5547470"/>
            <a:chExt cx="7648517" cy="1075323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6C3BA2EC-F8E7-45EB-B660-BEE9BCDA9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39272" y="5852333"/>
              <a:ext cx="1928471" cy="515444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4ADA556B-0E14-43D9-80AD-D088282F77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84117" y="5756218"/>
              <a:ext cx="2480271" cy="654405"/>
            </a:xfrm>
            <a:prstGeom prst="rect">
              <a:avLst/>
            </a:prstGeom>
          </p:spPr>
        </p:pic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DD7A2FF5-A245-4B3A-821F-394C05244BA3}"/>
                </a:ext>
              </a:extLst>
            </p:cNvPr>
            <p:cNvGrpSpPr/>
            <p:nvPr/>
          </p:nvGrpSpPr>
          <p:grpSpPr>
            <a:xfrm>
              <a:off x="8344356" y="5547470"/>
              <a:ext cx="2643433" cy="1075323"/>
              <a:chOff x="8743849" y="5520836"/>
              <a:chExt cx="2643433" cy="1075323"/>
            </a:xfrm>
          </p:grpSpPr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B910C74A-6B87-496D-B6DD-AFD566CD3F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743849" y="5520836"/>
                <a:ext cx="1338777" cy="1075323"/>
              </a:xfrm>
              <a:prstGeom prst="rect">
                <a:avLst/>
              </a:prstGeom>
            </p:spPr>
          </p:pic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6F4A6BE-CEDF-4FEE-AA97-E5396C089BA2}"/>
                  </a:ext>
                </a:extLst>
              </p:cNvPr>
              <p:cNvSpPr/>
              <p:nvPr/>
            </p:nvSpPr>
            <p:spPr>
              <a:xfrm>
                <a:off x="9904820" y="5825699"/>
                <a:ext cx="148246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400" dirty="0">
                    <a:latin typeface="Roboto" pitchFamily="2" charset="0"/>
                    <a:ea typeface="Roboto" pitchFamily="2" charset="0"/>
                    <a:cs typeface="Open Sans" panose="020B0606030504020204" pitchFamily="34" charset="0"/>
                  </a:rPr>
                  <a:t>Rapid IoT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8826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C7404-7368-5846-802E-50395DBEB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E54325"/>
                </a:solidFill>
                <a:latin typeface="Roboto" pitchFamily="2" charset="0"/>
                <a:ea typeface="Roboto" pitchFamily="2" charset="0"/>
              </a:rPr>
              <a:t>Wyliodrin STUDIO platform</a:t>
            </a:r>
            <a:endParaRPr lang="en-US" sz="32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C24CBCE-EED9-4512-A103-A36E496AAE41}"/>
              </a:ext>
            </a:extLst>
          </p:cNvPr>
          <p:cNvGrpSpPr/>
          <p:nvPr/>
        </p:nvGrpSpPr>
        <p:grpSpPr>
          <a:xfrm>
            <a:off x="1878863" y="1976610"/>
            <a:ext cx="8434274" cy="4145501"/>
            <a:chOff x="2212394" y="1976610"/>
            <a:chExt cx="8434274" cy="414550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1A81197-89EE-4CF5-8ED1-D721A4218161}"/>
                </a:ext>
              </a:extLst>
            </p:cNvPr>
            <p:cNvGrpSpPr/>
            <p:nvPr/>
          </p:nvGrpSpPr>
          <p:grpSpPr>
            <a:xfrm>
              <a:off x="6507998" y="4029754"/>
              <a:ext cx="4138670" cy="2092357"/>
              <a:chOff x="614914" y="3429000"/>
              <a:chExt cx="6239618" cy="2092357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F985FA3-6C49-481B-853D-C3DE43D02E42}"/>
                  </a:ext>
                </a:extLst>
              </p:cNvPr>
              <p:cNvSpPr/>
              <p:nvPr/>
            </p:nvSpPr>
            <p:spPr>
              <a:xfrm>
                <a:off x="2136870" y="3429000"/>
                <a:ext cx="319571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Web Application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261EB3C-B07B-49CF-B2C6-21F9AD592880}"/>
                  </a:ext>
                </a:extLst>
              </p:cNvPr>
              <p:cNvSpPr/>
              <p:nvPr/>
            </p:nvSpPr>
            <p:spPr>
              <a:xfrm>
                <a:off x="614914" y="3828586"/>
                <a:ext cx="6239618" cy="1692771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ctr">
                  <a:spcAft>
                    <a:spcPts val="1200"/>
                  </a:spcAft>
                </a:pPr>
                <a:r>
                  <a:rPr 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- Local browser storage</a:t>
                </a:r>
              </a:p>
              <a:p>
                <a:pPr algn="ctr">
                  <a:spcAft>
                    <a:spcPts val="1200"/>
                  </a:spcAft>
                </a:pPr>
                <a:r>
                  <a:rPr 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- </a:t>
                </a:r>
                <a:r>
                  <a:rPr lang="en-US" sz="14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Websocket</a:t>
                </a:r>
                <a:r>
                  <a:rPr 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connections (via studio servers)</a:t>
                </a:r>
              </a:p>
              <a:p>
                <a:pPr algn="ctr">
                  <a:spcAft>
                    <a:spcPts val="1200"/>
                  </a:spcAft>
                </a:pPr>
                <a:r>
                  <a:rPr 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- GDPR compliant (no account needed, no name stored, no data stored)</a:t>
                </a:r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BB700EA-E00E-4E10-A63C-06AEDD47E8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7298150" y="2076324"/>
              <a:ext cx="2558368" cy="1599576"/>
            </a:xfrm>
            <a:prstGeom prst="rect">
              <a:avLst/>
            </a:prstGeom>
          </p:spPr>
        </p:pic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F4563A8-FBB3-48D9-ABE2-2698FF152621}"/>
                </a:ext>
              </a:extLst>
            </p:cNvPr>
            <p:cNvGrpSpPr/>
            <p:nvPr/>
          </p:nvGrpSpPr>
          <p:grpSpPr>
            <a:xfrm>
              <a:off x="2212394" y="4029754"/>
              <a:ext cx="3109444" cy="1292138"/>
              <a:chOff x="1390764" y="3429000"/>
              <a:chExt cx="4687918" cy="1292138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BA137BA-3AFF-4910-9B12-D72EB65E7081}"/>
                  </a:ext>
                </a:extLst>
              </p:cNvPr>
              <p:cNvSpPr/>
              <p:nvPr/>
            </p:nvSpPr>
            <p:spPr>
              <a:xfrm>
                <a:off x="1793837" y="3429000"/>
                <a:ext cx="38817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b="1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Desktop Application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9070B40-A73D-476F-9FE0-06AD962B5EF6}"/>
                  </a:ext>
                </a:extLst>
              </p:cNvPr>
              <p:cNvSpPr/>
              <p:nvPr/>
            </p:nvSpPr>
            <p:spPr>
              <a:xfrm>
                <a:off x="1390764" y="3828586"/>
                <a:ext cx="4687918" cy="892552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ctr">
                  <a:spcAft>
                    <a:spcPts val="1200"/>
                  </a:spcAft>
                </a:pPr>
                <a:r>
                  <a:rPr 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- Local computer storage</a:t>
                </a:r>
              </a:p>
              <a:p>
                <a:pPr algn="ctr">
                  <a:spcAft>
                    <a:spcPts val="1200"/>
                  </a:spcAft>
                </a:pPr>
                <a:r>
                  <a:rPr 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- Local connection to the boards</a:t>
                </a:r>
              </a:p>
            </p:txBody>
          </p:sp>
        </p:grp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A1D44F2-7893-46EC-A63C-B711645F01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2806047" y="1976610"/>
              <a:ext cx="1922140" cy="17990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4983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F9FCB-65D1-3F4C-90D3-5C6040E88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E54325"/>
                </a:solidFill>
                <a:latin typeface="Roboto" pitchFamily="2" charset="0"/>
                <a:ea typeface="Roboto" pitchFamily="2" charset="0"/>
              </a:rPr>
              <a:t>Software (and connected devices) will be allover</a:t>
            </a:r>
            <a:endParaRPr lang="en-US" sz="3200" dirty="0"/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BF11C047-7493-5143-9626-E20CF09343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0" y="1685302"/>
            <a:ext cx="8382000" cy="4372610"/>
          </a:xfrm>
        </p:spPr>
      </p:pic>
    </p:spTree>
    <p:extLst>
      <p:ext uri="{BB962C8B-B14F-4D97-AF65-F5344CB8AC3E}">
        <p14:creationId xmlns:p14="http://schemas.microsoft.com/office/powerpoint/2010/main" val="29778373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C7404-7368-5846-802E-50395DBEB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E54325"/>
                </a:solidFill>
                <a:latin typeface="Roboto" pitchFamily="2" charset="0"/>
                <a:ea typeface="Roboto" pitchFamily="2" charset="0"/>
              </a:rPr>
              <a:t>Wyliodrin STUDIO platform</a:t>
            </a:r>
            <a:endParaRPr lang="en-US" sz="32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7A886E8-656E-4BB9-9B3F-15379B0185CA}"/>
              </a:ext>
            </a:extLst>
          </p:cNvPr>
          <p:cNvSpPr/>
          <p:nvPr/>
        </p:nvSpPr>
        <p:spPr>
          <a:xfrm>
            <a:off x="1710718" y="4457527"/>
            <a:ext cx="1627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Open source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DA46C46-8F55-4A7A-9D12-2400854450FE}"/>
              </a:ext>
            </a:extLst>
          </p:cNvPr>
          <p:cNvGrpSpPr/>
          <p:nvPr/>
        </p:nvGrpSpPr>
        <p:grpSpPr>
          <a:xfrm>
            <a:off x="4682615" y="4457527"/>
            <a:ext cx="2826767" cy="812843"/>
            <a:chOff x="1603858" y="3429000"/>
            <a:chExt cx="4261743" cy="812843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AB402C2-BDBD-4F06-9A41-840CABE28500}"/>
                </a:ext>
              </a:extLst>
            </p:cNvPr>
            <p:cNvSpPr/>
            <p:nvPr/>
          </p:nvSpPr>
          <p:spPr>
            <a:xfrm>
              <a:off x="1800364" y="3429000"/>
              <a:ext cx="38687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Written in JavaScript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66BFE9B-3FD6-44DD-8A90-C1442ED28F95}"/>
                </a:ext>
              </a:extLst>
            </p:cNvPr>
            <p:cNvSpPr/>
            <p:nvPr/>
          </p:nvSpPr>
          <p:spPr>
            <a:xfrm>
              <a:off x="1603858" y="3934066"/>
              <a:ext cx="426174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electron</a:t>
              </a: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E20BB81A-5EA9-43B3-8DA5-AC91EFCEEE1C}"/>
              </a:ext>
            </a:extLst>
          </p:cNvPr>
          <p:cNvSpPr/>
          <p:nvPr/>
        </p:nvSpPr>
        <p:spPr>
          <a:xfrm>
            <a:off x="8644622" y="4446210"/>
            <a:ext cx="2045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Apache 2.0 License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21BF0D5-27A3-4027-AF0B-8DBC798A3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166" y="2409265"/>
            <a:ext cx="1720665" cy="172066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5D0D738-913A-4A4F-AA82-979D364B35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1717" y="2442548"/>
            <a:ext cx="1528558" cy="173295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567D077-B694-4013-B650-5E994290F1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2113" y="3127433"/>
            <a:ext cx="2670764" cy="70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4538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C7404-7368-5846-802E-50395DBEB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E54325"/>
                </a:solidFill>
                <a:latin typeface="Roboto" pitchFamily="2" charset="0"/>
                <a:ea typeface="Roboto" pitchFamily="2" charset="0"/>
              </a:rPr>
              <a:t>Looking for</a:t>
            </a:r>
            <a:endParaRPr lang="en-US" sz="32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A00079E-D2FD-B848-9E5C-8AF49E19C5FC}"/>
              </a:ext>
            </a:extLst>
          </p:cNvPr>
          <p:cNvGrpSpPr/>
          <p:nvPr/>
        </p:nvGrpSpPr>
        <p:grpSpPr>
          <a:xfrm>
            <a:off x="1692380" y="2238345"/>
            <a:ext cx="1664237" cy="2589309"/>
            <a:chOff x="1692380" y="2238345"/>
            <a:chExt cx="1664237" cy="258930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C3451DE-040E-4B93-840C-F0828904F31A}"/>
                </a:ext>
              </a:extLst>
            </p:cNvPr>
            <p:cNvSpPr/>
            <p:nvPr/>
          </p:nvSpPr>
          <p:spPr>
            <a:xfrm>
              <a:off x="1692380" y="4458322"/>
              <a:ext cx="166423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Contributors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E0E8771-ACA5-44A6-916F-1C2B1C638A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57362" y="2238345"/>
              <a:ext cx="1534272" cy="1935318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169EE55-B54C-1C45-B87F-BFB57B8633D6}"/>
              </a:ext>
            </a:extLst>
          </p:cNvPr>
          <p:cNvGrpSpPr/>
          <p:nvPr/>
        </p:nvGrpSpPr>
        <p:grpSpPr>
          <a:xfrm>
            <a:off x="4893603" y="2320445"/>
            <a:ext cx="2404788" cy="2507209"/>
            <a:chOff x="4893603" y="2320445"/>
            <a:chExt cx="2404788" cy="250720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9CFAF05-F223-4AA9-90CF-635DA2ABA339}"/>
                </a:ext>
              </a:extLst>
            </p:cNvPr>
            <p:cNvSpPr/>
            <p:nvPr/>
          </p:nvSpPr>
          <p:spPr>
            <a:xfrm>
              <a:off x="5352879" y="4458322"/>
              <a:ext cx="148624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Translators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4B11152-FF99-4085-B163-9610F765F4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93603" y="2320445"/>
              <a:ext cx="2404788" cy="1805925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68153D6-85F8-244A-B95C-5B5E906B4DF0}"/>
              </a:ext>
            </a:extLst>
          </p:cNvPr>
          <p:cNvGrpSpPr/>
          <p:nvPr/>
        </p:nvGrpSpPr>
        <p:grpSpPr>
          <a:xfrm>
            <a:off x="8254112" y="1887492"/>
            <a:ext cx="2826767" cy="3636207"/>
            <a:chOff x="8254112" y="1887492"/>
            <a:chExt cx="2826767" cy="363620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1A81197-89EE-4CF5-8ED1-D721A4218161}"/>
                </a:ext>
              </a:extLst>
            </p:cNvPr>
            <p:cNvGrpSpPr/>
            <p:nvPr/>
          </p:nvGrpSpPr>
          <p:grpSpPr>
            <a:xfrm>
              <a:off x="8254112" y="4447005"/>
              <a:ext cx="2826767" cy="1076694"/>
              <a:chOff x="1603852" y="3429000"/>
              <a:chExt cx="4261743" cy="1076694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F985FA3-6C49-481B-853D-C3DE43D02E42}"/>
                  </a:ext>
                </a:extLst>
              </p:cNvPr>
              <p:cNvSpPr/>
              <p:nvPr/>
            </p:nvSpPr>
            <p:spPr>
              <a:xfrm>
                <a:off x="2807662" y="3429000"/>
                <a:ext cx="18541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b="1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Sponsors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261EB3C-B07B-49CF-B2C6-21F9AD592880}"/>
                  </a:ext>
                </a:extLst>
              </p:cNvPr>
              <p:cNvSpPr/>
              <p:nvPr/>
            </p:nvSpPr>
            <p:spPr>
              <a:xfrm>
                <a:off x="1603852" y="3828586"/>
                <a:ext cx="4261743" cy="6771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1200"/>
                  </a:spcAft>
                </a:pPr>
                <a:r>
                  <a:rPr 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- Hardware manufacturers</a:t>
                </a:r>
              </a:p>
              <a:p>
                <a:pPr algn="ctr">
                  <a:spcAft>
                    <a:spcPts val="1200"/>
                  </a:spcAft>
                </a:pPr>
                <a:r>
                  <a:rPr 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- Schools / Universities </a:t>
                </a:r>
              </a:p>
            </p:txBody>
          </p:sp>
        </p:grp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AA5FF13-2B26-4D8B-A797-8FF76F7BF3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80689" y="1887492"/>
              <a:ext cx="1573612" cy="22861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2769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C7404-7368-5846-802E-50395DBEB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E54325"/>
                </a:solidFill>
                <a:latin typeface="Roboto" pitchFamily="2" charset="0"/>
                <a:ea typeface="Roboto" pitchFamily="2" charset="0"/>
              </a:rPr>
              <a:t>Thank you</a:t>
            </a:r>
            <a:endParaRPr lang="en-US" sz="3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BEA0C7-DF7F-4CB3-A4AA-FE5FDFA73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1241" y="2202042"/>
            <a:ext cx="3519237" cy="3519237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433597A-EDC1-46F5-9D93-C896193BDDC5}"/>
              </a:ext>
            </a:extLst>
          </p:cNvPr>
          <p:cNvGrpSpPr/>
          <p:nvPr/>
        </p:nvGrpSpPr>
        <p:grpSpPr>
          <a:xfrm>
            <a:off x="1391202" y="4154822"/>
            <a:ext cx="4294593" cy="480158"/>
            <a:chOff x="5483056" y="4591592"/>
            <a:chExt cx="4294593" cy="48015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56D6492-967D-411A-9EDA-686EA6E87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83056" y="4591592"/>
              <a:ext cx="480158" cy="480158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424ED31-8274-4741-B35D-BA9583849559}"/>
                </a:ext>
              </a:extLst>
            </p:cNvPr>
            <p:cNvSpPr/>
            <p:nvPr/>
          </p:nvSpPr>
          <p:spPr>
            <a:xfrm>
              <a:off x="6096000" y="4647005"/>
              <a:ext cx="368164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E54325"/>
                  </a:solidFill>
                </a:rPr>
                <a:t>https://github.com/WyliodrinSTUDIO</a:t>
              </a:r>
              <a:endParaRPr lang="en-US" dirty="0">
                <a:solidFill>
                  <a:srgbClr val="E543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37387B5-2A33-416E-8DD8-A87D220A0724}"/>
              </a:ext>
            </a:extLst>
          </p:cNvPr>
          <p:cNvGrpSpPr/>
          <p:nvPr/>
        </p:nvGrpSpPr>
        <p:grpSpPr>
          <a:xfrm>
            <a:off x="1377541" y="3420193"/>
            <a:ext cx="3139088" cy="493819"/>
            <a:chOff x="5479036" y="3420193"/>
            <a:chExt cx="3139088" cy="493819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3C42BCC-C278-42C5-9F5F-5AA023C5FABC}"/>
                </a:ext>
              </a:extLst>
            </p:cNvPr>
            <p:cNvSpPr/>
            <p:nvPr/>
          </p:nvSpPr>
          <p:spPr>
            <a:xfrm>
              <a:off x="6105641" y="3484413"/>
              <a:ext cx="251248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E54325"/>
                  </a:solidFill>
                </a:rPr>
                <a:t>https://wyliodrin.studio</a:t>
              </a:r>
              <a:endParaRPr lang="en-US" dirty="0">
                <a:solidFill>
                  <a:srgbClr val="E543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8E8A7C85-C0A2-48AE-BBDC-FA8EBD7A0E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79036" y="3420193"/>
              <a:ext cx="493819" cy="4938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6795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C7404-7368-5846-802E-50395DBEB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E54325"/>
                </a:solidFill>
                <a:latin typeface="Roboto" pitchFamily="2" charset="0"/>
                <a:ea typeface="Roboto" pitchFamily="2" charset="0"/>
              </a:rPr>
              <a:t>Everybody will need some kind of CS knowledge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2F5AD-FCCE-1D43-BE89-0806C8C31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55763" y="2183264"/>
            <a:ext cx="10515600" cy="4351338"/>
          </a:xfrm>
        </p:spPr>
        <p:txBody>
          <a:bodyPr/>
          <a:lstStyle/>
          <a:p>
            <a:r>
              <a:rPr lang="en-US" dirty="0"/>
              <a:t>(o </a:t>
            </a:r>
            <a:r>
              <a:rPr lang="en-US" dirty="0" err="1"/>
              <a:t>poza</a:t>
            </a:r>
            <a:r>
              <a:rPr lang="en-US" dirty="0"/>
              <a:t> funny cu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multe</a:t>
            </a:r>
            <a:r>
              <a:rPr lang="en-US" dirty="0"/>
              <a:t> device-</a:t>
            </a:r>
            <a:r>
              <a:rPr lang="en-US" dirty="0" err="1"/>
              <a:t>uri</a:t>
            </a:r>
            <a:r>
              <a:rPr lang="en-US" dirty="0"/>
              <a:t> cu software </a:t>
            </a:r>
            <a:r>
              <a:rPr lang="en-US" dirty="0" err="1"/>
              <a:t>si</a:t>
            </a:r>
            <a:r>
              <a:rPr lang="en-US" dirty="0"/>
              <a:t> un </a:t>
            </a:r>
            <a:r>
              <a:rPr lang="en-US" dirty="0" err="1"/>
              <a:t>individ</a:t>
            </a:r>
            <a:r>
              <a:rPr lang="en-US" dirty="0"/>
              <a:t> care se </a:t>
            </a:r>
            <a:r>
              <a:rPr lang="en-US" dirty="0" err="1"/>
              <a:t>uita</a:t>
            </a:r>
            <a:r>
              <a:rPr lang="en-US" dirty="0"/>
              <a:t> </a:t>
            </a:r>
            <a:r>
              <a:rPr lang="en-US" dirty="0" err="1"/>
              <a:t>intrebator</a:t>
            </a:r>
            <a:r>
              <a:rPr lang="en-US" dirty="0"/>
              <a:t> la </a:t>
            </a:r>
            <a:r>
              <a:rPr lang="en-US" dirty="0" err="1"/>
              <a:t>ele</a:t>
            </a:r>
            <a:r>
              <a:rPr lang="en-US" dirty="0"/>
              <a:t>)</a:t>
            </a:r>
          </a:p>
          <a:p>
            <a:r>
              <a:rPr lang="en-US" dirty="0"/>
              <a:t>(device-</a:t>
            </a:r>
            <a:r>
              <a:rPr lang="en-US" dirty="0" err="1"/>
              <a:t>uri</a:t>
            </a:r>
            <a:r>
              <a:rPr lang="en-US" dirty="0"/>
              <a:t> pot fi </a:t>
            </a:r>
            <a:r>
              <a:rPr lang="en-US" dirty="0" err="1"/>
              <a:t>orice</a:t>
            </a:r>
            <a:r>
              <a:rPr lang="en-US" dirty="0"/>
              <a:t>, de la </a:t>
            </a:r>
            <a:r>
              <a:rPr lang="en-US" dirty="0" err="1"/>
              <a:t>centrale</a:t>
            </a:r>
            <a:r>
              <a:rPr lang="en-US" dirty="0"/>
              <a:t> </a:t>
            </a:r>
            <a:r>
              <a:rPr lang="en-US" dirty="0" err="1"/>
              <a:t>electrice</a:t>
            </a:r>
            <a:r>
              <a:rPr lang="en-US" dirty="0"/>
              <a:t>, </a:t>
            </a:r>
            <a:r>
              <a:rPr lang="en-US" dirty="0" err="1"/>
              <a:t>statui</a:t>
            </a:r>
            <a:r>
              <a:rPr lang="en-US" dirty="0"/>
              <a:t> care se </a:t>
            </a:r>
            <a:r>
              <a:rPr lang="en-US" dirty="0" err="1"/>
              <a:t>misca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B75530-45C2-4AD8-BBF1-B77C3DCD1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9637" y="2127022"/>
            <a:ext cx="2652725" cy="16417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DB22324-6301-4F08-9EC9-CAB50D7DD2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8393" y="2798079"/>
            <a:ext cx="1562732" cy="35192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7234A2D-D218-4801-BA9A-3EA13F27DE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634" y="4030314"/>
            <a:ext cx="3318297" cy="19117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753A825-A5E7-4F0E-99F7-0907925CFB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1203" y="1867300"/>
            <a:ext cx="1509974" cy="216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824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C7404-7368-5846-802E-50395DBEB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E54325"/>
                </a:solidFill>
                <a:latin typeface="Roboto" pitchFamily="2" charset="0"/>
                <a:ea typeface="Roboto" pitchFamily="2" charset="0"/>
              </a:rPr>
              <a:t>Everybody will need some kind of CS knowledge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2F5AD-FCCE-1D43-BE89-0806C8C31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55763" y="2183264"/>
            <a:ext cx="10515600" cy="4351338"/>
          </a:xfrm>
        </p:spPr>
        <p:txBody>
          <a:bodyPr/>
          <a:lstStyle/>
          <a:p>
            <a:r>
              <a:rPr lang="en-US" dirty="0"/>
              <a:t>(o </a:t>
            </a:r>
            <a:r>
              <a:rPr lang="en-US" dirty="0" err="1"/>
              <a:t>poza</a:t>
            </a:r>
            <a:r>
              <a:rPr lang="en-US" dirty="0"/>
              <a:t> funny cu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multe</a:t>
            </a:r>
            <a:r>
              <a:rPr lang="en-US" dirty="0"/>
              <a:t> device-</a:t>
            </a:r>
            <a:r>
              <a:rPr lang="en-US" dirty="0" err="1"/>
              <a:t>uri</a:t>
            </a:r>
            <a:r>
              <a:rPr lang="en-US" dirty="0"/>
              <a:t> cu software </a:t>
            </a:r>
            <a:r>
              <a:rPr lang="en-US" dirty="0" err="1"/>
              <a:t>si</a:t>
            </a:r>
            <a:r>
              <a:rPr lang="en-US" dirty="0"/>
              <a:t> un </a:t>
            </a:r>
            <a:r>
              <a:rPr lang="en-US" dirty="0" err="1"/>
              <a:t>individ</a:t>
            </a:r>
            <a:r>
              <a:rPr lang="en-US" dirty="0"/>
              <a:t> care se </a:t>
            </a:r>
            <a:r>
              <a:rPr lang="en-US" dirty="0" err="1"/>
              <a:t>uita</a:t>
            </a:r>
            <a:r>
              <a:rPr lang="en-US" dirty="0"/>
              <a:t> </a:t>
            </a:r>
            <a:r>
              <a:rPr lang="en-US" dirty="0" err="1"/>
              <a:t>intrebator</a:t>
            </a:r>
            <a:r>
              <a:rPr lang="en-US" dirty="0"/>
              <a:t> la </a:t>
            </a:r>
            <a:r>
              <a:rPr lang="en-US" dirty="0" err="1"/>
              <a:t>ele</a:t>
            </a:r>
            <a:r>
              <a:rPr lang="en-US" dirty="0"/>
              <a:t>)</a:t>
            </a:r>
          </a:p>
          <a:p>
            <a:r>
              <a:rPr lang="en-US" dirty="0"/>
              <a:t>(device-</a:t>
            </a:r>
            <a:r>
              <a:rPr lang="en-US" dirty="0" err="1"/>
              <a:t>uri</a:t>
            </a:r>
            <a:r>
              <a:rPr lang="en-US" dirty="0"/>
              <a:t> pot fi </a:t>
            </a:r>
            <a:r>
              <a:rPr lang="en-US" dirty="0" err="1"/>
              <a:t>orice</a:t>
            </a:r>
            <a:r>
              <a:rPr lang="en-US" dirty="0"/>
              <a:t>, de la </a:t>
            </a:r>
            <a:r>
              <a:rPr lang="en-US" dirty="0" err="1"/>
              <a:t>centrale</a:t>
            </a:r>
            <a:r>
              <a:rPr lang="en-US" dirty="0"/>
              <a:t> </a:t>
            </a:r>
            <a:r>
              <a:rPr lang="en-US" dirty="0" err="1"/>
              <a:t>electrice</a:t>
            </a:r>
            <a:r>
              <a:rPr lang="en-US" dirty="0"/>
              <a:t>, </a:t>
            </a:r>
            <a:r>
              <a:rPr lang="en-US" dirty="0" err="1"/>
              <a:t>statui</a:t>
            </a:r>
            <a:r>
              <a:rPr lang="en-US" dirty="0"/>
              <a:t> care se </a:t>
            </a:r>
            <a:r>
              <a:rPr lang="en-US" dirty="0" err="1"/>
              <a:t>misca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B75530-45C2-4AD8-BBF1-B77C3DCD1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9637" y="2127022"/>
            <a:ext cx="2652725" cy="16417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DB22324-6301-4F08-9EC9-CAB50D7DD26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443771" y="2697938"/>
            <a:ext cx="2715311" cy="36193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7234A2D-D218-4801-BA9A-3EA13F27DE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634" y="4030314"/>
            <a:ext cx="3318297" cy="19117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753A825-A5E7-4F0E-99F7-0907925CFB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1203" y="1867300"/>
            <a:ext cx="1509974" cy="21611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399A89-1BAC-4D12-878B-186073CD7A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912948">
            <a:off x="3180657" y="4585668"/>
            <a:ext cx="1254289" cy="89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133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C7404-7368-5846-802E-50395DBEB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E54325"/>
                </a:solidFill>
                <a:latin typeface="Roboto" pitchFamily="2" charset="0"/>
                <a:ea typeface="Roboto" pitchFamily="2" charset="0"/>
              </a:rPr>
              <a:t>Why Arduino?</a:t>
            </a:r>
            <a:endParaRPr lang="en-US" sz="32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CC43EC4-9B63-6B45-977E-05E6FC96010C}"/>
              </a:ext>
            </a:extLst>
          </p:cNvPr>
          <p:cNvGrpSpPr/>
          <p:nvPr/>
        </p:nvGrpSpPr>
        <p:grpSpPr>
          <a:xfrm>
            <a:off x="1111119" y="2155297"/>
            <a:ext cx="2826767" cy="2901436"/>
            <a:chOff x="1111119" y="2155297"/>
            <a:chExt cx="2826767" cy="2901436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87C4F902-1368-4E95-91EC-FC93272183EF}"/>
                </a:ext>
              </a:extLst>
            </p:cNvPr>
            <p:cNvGrpSpPr/>
            <p:nvPr/>
          </p:nvGrpSpPr>
          <p:grpSpPr>
            <a:xfrm>
              <a:off x="1111119" y="4041071"/>
              <a:ext cx="2826767" cy="1015662"/>
              <a:chOff x="1603864" y="3429000"/>
              <a:chExt cx="4261743" cy="1015662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7A886E8-656E-4BB9-9B3F-15379B0185CA}"/>
                  </a:ext>
                </a:extLst>
              </p:cNvPr>
              <p:cNvSpPr/>
              <p:nvPr/>
            </p:nvSpPr>
            <p:spPr>
              <a:xfrm>
                <a:off x="2193810" y="3429000"/>
                <a:ext cx="308183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b="1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Easy to connect </a:t>
                </a: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711EC961-AFEB-47D4-BF61-6BAA5A070BB4}"/>
                  </a:ext>
                </a:extLst>
              </p:cNvPr>
              <p:cNvSpPr/>
              <p:nvPr/>
            </p:nvSpPr>
            <p:spPr>
              <a:xfrm>
                <a:off x="1603864" y="3921442"/>
                <a:ext cx="426174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no special programmer, no special cable, just USB</a:t>
                </a:r>
              </a:p>
            </p:txBody>
          </p:sp>
        </p:grp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2D6B90AD-FCE6-4F80-A7B8-CFC8C8ACC8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783929" y="2155297"/>
              <a:ext cx="1481141" cy="1481141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0C2F9E8-623F-494A-85C8-80D57381CF43}"/>
              </a:ext>
            </a:extLst>
          </p:cNvPr>
          <p:cNvGrpSpPr/>
          <p:nvPr/>
        </p:nvGrpSpPr>
        <p:grpSpPr>
          <a:xfrm>
            <a:off x="4682615" y="2214729"/>
            <a:ext cx="2826767" cy="2639185"/>
            <a:chOff x="4682615" y="2214729"/>
            <a:chExt cx="2826767" cy="2639185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BDA46C46-8F55-4A7A-9D12-2400854450FE}"/>
                </a:ext>
              </a:extLst>
            </p:cNvPr>
            <p:cNvGrpSpPr/>
            <p:nvPr/>
          </p:nvGrpSpPr>
          <p:grpSpPr>
            <a:xfrm>
              <a:off x="4682615" y="4041071"/>
              <a:ext cx="2826767" cy="812843"/>
              <a:chOff x="1603858" y="3429000"/>
              <a:chExt cx="4261743" cy="812843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BAB402C2-BDBD-4F06-9A41-840CABE28500}"/>
                  </a:ext>
                </a:extLst>
              </p:cNvPr>
              <p:cNvSpPr/>
              <p:nvPr/>
            </p:nvSpPr>
            <p:spPr>
              <a:xfrm>
                <a:off x="2147601" y="3429000"/>
                <a:ext cx="31742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b="1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Easy to program 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66BFE9B-3FD6-44DD-8A90-C1442ED28F95}"/>
                  </a:ext>
                </a:extLst>
              </p:cNvPr>
              <p:cNvSpPr/>
              <p:nvPr/>
            </p:nvSpPr>
            <p:spPr>
              <a:xfrm>
                <a:off x="1603858" y="3934066"/>
                <a:ext cx="4261743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very simple programming library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3F24304-CC80-4672-9078-B3792A4CDEBE}"/>
                </a:ext>
              </a:extLst>
            </p:cNvPr>
            <p:cNvGrpSpPr/>
            <p:nvPr/>
          </p:nvGrpSpPr>
          <p:grpSpPr>
            <a:xfrm>
              <a:off x="5098405" y="2214729"/>
              <a:ext cx="1995185" cy="1322765"/>
              <a:chOff x="4998648" y="2186452"/>
              <a:chExt cx="2194703" cy="1455042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3A692DB8-ACFD-408D-B31B-3761EDBB44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98648" y="2186452"/>
                <a:ext cx="2194703" cy="1455042"/>
              </a:xfrm>
              <a:prstGeom prst="rect">
                <a:avLst/>
              </a:prstGeom>
            </p:spPr>
          </p:pic>
          <p:pic>
            <p:nvPicPr>
              <p:cNvPr id="8" name="Graphic 7">
                <a:extLst>
                  <a:ext uri="{FF2B5EF4-FFF2-40B4-BE49-F238E27FC236}">
                    <a16:creationId xmlns:a16="http://schemas.microsoft.com/office/drawing/2014/main" id="{A4D4E786-0020-46FD-BF67-38765FB017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858314" y="2456523"/>
                <a:ext cx="475368" cy="475556"/>
              </a:xfrm>
              <a:prstGeom prst="rect">
                <a:avLst/>
              </a:prstGeom>
            </p:spPr>
          </p:pic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0D4E072-8407-AA45-971F-BE78850E064D}"/>
              </a:ext>
            </a:extLst>
          </p:cNvPr>
          <p:cNvGrpSpPr/>
          <p:nvPr/>
        </p:nvGrpSpPr>
        <p:grpSpPr>
          <a:xfrm>
            <a:off x="8217422" y="2081840"/>
            <a:ext cx="2900153" cy="3021060"/>
            <a:chOff x="8217422" y="2081840"/>
            <a:chExt cx="2900153" cy="3021060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1F5651CA-C2F1-4953-B3CB-FC056AEAE2DE}"/>
                </a:ext>
              </a:extLst>
            </p:cNvPr>
            <p:cNvGrpSpPr/>
            <p:nvPr/>
          </p:nvGrpSpPr>
          <p:grpSpPr>
            <a:xfrm>
              <a:off x="8217422" y="4029754"/>
              <a:ext cx="2900153" cy="1073146"/>
              <a:chOff x="1548537" y="3429000"/>
              <a:chExt cx="4372383" cy="1073146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E20BB81A-5EA9-43B3-8DA5-AC91EFCEEE1C}"/>
                  </a:ext>
                </a:extLst>
              </p:cNvPr>
              <p:cNvSpPr/>
              <p:nvPr/>
            </p:nvSpPr>
            <p:spPr>
              <a:xfrm>
                <a:off x="1548537" y="3429000"/>
                <a:ext cx="437238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b="1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Limitation: not suitable</a:t>
                </a:r>
                <a:br>
                  <a:rPr lang="en-US" b="1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</a:br>
                <a:r>
                  <a:rPr lang="en-US" b="1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for connected things 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FD57E97C-6EDC-40B6-8A01-5007F491F7F2}"/>
                  </a:ext>
                </a:extLst>
              </p:cNvPr>
              <p:cNvSpPr/>
              <p:nvPr/>
            </p:nvSpPr>
            <p:spPr>
              <a:xfrm>
                <a:off x="1603855" y="4194369"/>
                <a:ext cx="4261743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1200"/>
                  </a:spcAft>
                </a:pPr>
                <a:r>
                  <a:rPr 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no IoT</a:t>
                </a:r>
              </a:p>
            </p:txBody>
          </p:sp>
        </p:grp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8A658BE8-44A8-45AD-9162-CC1B496C1C9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873224" y="2081840"/>
              <a:ext cx="1588545" cy="15885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571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C7404-7368-5846-802E-50395DBEB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E54325"/>
                </a:solidFill>
                <a:latin typeface="Roboto" pitchFamily="2" charset="0"/>
                <a:ea typeface="Roboto" pitchFamily="2" charset="0"/>
              </a:rPr>
              <a:t>What about connected devices?</a:t>
            </a:r>
            <a:br>
              <a:rPr lang="en-US" sz="3200" b="1" dirty="0">
                <a:solidFill>
                  <a:srgbClr val="E54325"/>
                </a:solidFill>
                <a:latin typeface="Roboto" pitchFamily="2" charset="0"/>
                <a:ea typeface="Roboto" pitchFamily="2" charset="0"/>
              </a:rPr>
            </a:br>
            <a:r>
              <a:rPr lang="en-US" sz="3200" b="1" dirty="0">
                <a:solidFill>
                  <a:srgbClr val="E54325"/>
                </a:solidFill>
                <a:latin typeface="Roboto" pitchFamily="2" charset="0"/>
                <a:ea typeface="Roboto" pitchFamily="2" charset="0"/>
              </a:rPr>
              <a:t>Raspberry Pi</a:t>
            </a:r>
            <a:endParaRPr lang="en-US" sz="32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346DC9D-9806-4E97-811F-2DEFB5F1C1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6969" y="2798079"/>
            <a:ext cx="1562732" cy="351923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763A894-2BA8-8844-9F66-1C42088F9303}"/>
              </a:ext>
            </a:extLst>
          </p:cNvPr>
          <p:cNvGrpSpPr/>
          <p:nvPr/>
        </p:nvGrpSpPr>
        <p:grpSpPr>
          <a:xfrm>
            <a:off x="4091446" y="1852707"/>
            <a:ext cx="3950603" cy="3950603"/>
            <a:chOff x="4091446" y="1852707"/>
            <a:chExt cx="3950603" cy="3950603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91567EB-2233-4914-8F78-BE62E6A8B2EB}"/>
                </a:ext>
              </a:extLst>
            </p:cNvPr>
            <p:cNvSpPr/>
            <p:nvPr/>
          </p:nvSpPr>
          <p:spPr>
            <a:xfrm>
              <a:off x="4091446" y="1852707"/>
              <a:ext cx="3950603" cy="395060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3EE1496-50B0-40ED-A407-453669FD33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57390" y="2771028"/>
              <a:ext cx="2418715" cy="2113958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5A8E9C0-CFF7-43B5-A51B-3F62DEB2A134}"/>
              </a:ext>
            </a:extLst>
          </p:cNvPr>
          <p:cNvGrpSpPr/>
          <p:nvPr/>
        </p:nvGrpSpPr>
        <p:grpSpPr>
          <a:xfrm>
            <a:off x="8304742" y="2286783"/>
            <a:ext cx="2826768" cy="892552"/>
            <a:chOff x="1603864" y="3429000"/>
            <a:chExt cx="4261744" cy="892552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A521AB0-C39D-4193-9D09-D4EBF3D79098}"/>
                </a:ext>
              </a:extLst>
            </p:cNvPr>
            <p:cNvSpPr/>
            <p:nvPr/>
          </p:nvSpPr>
          <p:spPr>
            <a:xfrm>
              <a:off x="1603864" y="3429000"/>
              <a:ext cx="426174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Easy to use?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6D4B07B-F4D6-499A-81F1-5879D3190F19}"/>
                </a:ext>
              </a:extLst>
            </p:cNvPr>
            <p:cNvSpPr/>
            <p:nvPr/>
          </p:nvSpPr>
          <p:spPr>
            <a:xfrm>
              <a:off x="1603866" y="3798332"/>
              <a:ext cx="426174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yes, as a computer, screen and keyboard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235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C7404-7368-5846-802E-50395DBEB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E54325"/>
                </a:solidFill>
                <a:latin typeface="Roboto" pitchFamily="2" charset="0"/>
                <a:ea typeface="Roboto" pitchFamily="2" charset="0"/>
              </a:rPr>
              <a:t>What about connected devices?</a:t>
            </a:r>
            <a:br>
              <a:rPr lang="en-US" sz="3200" b="1" dirty="0">
                <a:solidFill>
                  <a:srgbClr val="E54325"/>
                </a:solidFill>
                <a:latin typeface="Roboto" pitchFamily="2" charset="0"/>
                <a:ea typeface="Roboto" pitchFamily="2" charset="0"/>
              </a:rPr>
            </a:br>
            <a:r>
              <a:rPr lang="en-US" sz="3200" b="1" dirty="0">
                <a:solidFill>
                  <a:srgbClr val="E54325"/>
                </a:solidFill>
                <a:latin typeface="Roboto" pitchFamily="2" charset="0"/>
                <a:ea typeface="Roboto" pitchFamily="2" charset="0"/>
              </a:rPr>
              <a:t>Raspberry Pi Robots</a:t>
            </a:r>
            <a:endParaRPr lang="en-US" sz="320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5A8E9C0-CFF7-43B5-A51B-3F62DEB2A134}"/>
              </a:ext>
            </a:extLst>
          </p:cNvPr>
          <p:cNvGrpSpPr/>
          <p:nvPr/>
        </p:nvGrpSpPr>
        <p:grpSpPr>
          <a:xfrm>
            <a:off x="8304742" y="2286783"/>
            <a:ext cx="2826768" cy="1396729"/>
            <a:chOff x="1603864" y="3429000"/>
            <a:chExt cx="4261744" cy="139672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A521AB0-C39D-4193-9D09-D4EBF3D79098}"/>
                </a:ext>
              </a:extLst>
            </p:cNvPr>
            <p:cNvSpPr/>
            <p:nvPr/>
          </p:nvSpPr>
          <p:spPr>
            <a:xfrm>
              <a:off x="1603864" y="3429000"/>
              <a:ext cx="426174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No </a:t>
              </a:r>
              <a:r>
                <a:rPr lang="it-IT" b="1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simple</a:t>
              </a:r>
              <a:r>
                <a:rPr lang="it-IT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it-IT" b="1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tools</a:t>
              </a:r>
              <a:endParaRPr lang="it-IT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6D4B07B-F4D6-499A-81F1-5879D3190F19}"/>
                </a:ext>
              </a:extLst>
            </p:cNvPr>
            <p:cNvSpPr/>
            <p:nvPr/>
          </p:nvSpPr>
          <p:spPr>
            <a:xfrm>
              <a:off x="1603866" y="3798332"/>
              <a:ext cx="4261742" cy="10273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400" dirty="0">
                  <a:solidFill>
                    <a:srgbClr val="FF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- </a:t>
              </a:r>
              <a:r>
                <a:rPr lang="en-US" sz="1400" dirty="0" err="1">
                  <a:solidFill>
                    <a:srgbClr val="FF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ssh</a:t>
              </a:r>
              <a:r>
                <a:rPr lang="en-US" sz="1400" dirty="0">
                  <a:solidFill>
                    <a:srgbClr val="FF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knowledge</a:t>
              </a:r>
            </a:p>
            <a:p>
              <a:pPr>
                <a:lnSpc>
                  <a:spcPct val="150000"/>
                </a:lnSpc>
              </a:pPr>
              <a:r>
                <a:rPr lang="en-US" sz="1400" dirty="0">
                  <a:solidFill>
                    <a:srgbClr val="FF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- </a:t>
              </a:r>
              <a:r>
                <a:rPr lang="en-US" sz="1400" dirty="0" err="1">
                  <a:solidFill>
                    <a:srgbClr val="FF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linux</a:t>
              </a:r>
              <a:r>
                <a:rPr lang="en-US" sz="1400" dirty="0">
                  <a:solidFill>
                    <a:srgbClr val="FF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CLI knowledge</a:t>
              </a:r>
            </a:p>
            <a:p>
              <a:pPr>
                <a:lnSpc>
                  <a:spcPct val="150000"/>
                </a:lnSpc>
              </a:pPr>
              <a:r>
                <a:rPr lang="en-US" sz="1400" dirty="0">
                  <a:solidFill>
                    <a:srgbClr val="FF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- deploying code is non trivial</a:t>
              </a:r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6A9BC67F-EA4B-4381-B99C-5ADC0023414D}"/>
              </a:ext>
            </a:extLst>
          </p:cNvPr>
          <p:cNvSpPr/>
          <p:nvPr/>
        </p:nvSpPr>
        <p:spPr>
          <a:xfrm>
            <a:off x="4094644" y="1852707"/>
            <a:ext cx="3950603" cy="395060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FB1820D-AD33-4608-A801-AC5ADBFF8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8537" y="2121822"/>
            <a:ext cx="2342815" cy="31993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0975AE-EB5D-6447-A9A5-4FD78BBBB9A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556888" y="3066879"/>
            <a:ext cx="1959802" cy="290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14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C7404-7368-5846-802E-50395DBEB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E54325"/>
                </a:solidFill>
                <a:latin typeface="Roboto" pitchFamily="2" charset="0"/>
                <a:ea typeface="Roboto" pitchFamily="2" charset="0"/>
              </a:rPr>
              <a:t>It is (sometimes) easy for geeks</a:t>
            </a: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5A840C-4334-4F95-B712-BCF0BA307D8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2646" y="3054522"/>
            <a:ext cx="2080711" cy="290846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8AEEDFC-42B7-5C43-8BC5-53AD711A565D}"/>
              </a:ext>
            </a:extLst>
          </p:cNvPr>
          <p:cNvGrpSpPr/>
          <p:nvPr/>
        </p:nvGrpSpPr>
        <p:grpSpPr>
          <a:xfrm>
            <a:off x="3542643" y="1677750"/>
            <a:ext cx="1731463" cy="1715315"/>
            <a:chOff x="3542643" y="1677750"/>
            <a:chExt cx="1731463" cy="1715315"/>
          </a:xfrm>
        </p:grpSpPr>
        <p:sp>
          <p:nvSpPr>
            <p:cNvPr id="8" name="Thought Bubble: Cloud 7">
              <a:extLst>
                <a:ext uri="{FF2B5EF4-FFF2-40B4-BE49-F238E27FC236}">
                  <a16:creationId xmlns:a16="http://schemas.microsoft.com/office/drawing/2014/main" id="{277A364B-CB23-4ED9-9B64-5934CDEAEAFB}"/>
                </a:ext>
              </a:extLst>
            </p:cNvPr>
            <p:cNvSpPr/>
            <p:nvPr/>
          </p:nvSpPr>
          <p:spPr>
            <a:xfrm rot="1143078">
              <a:off x="3542643" y="1677750"/>
              <a:ext cx="1731463" cy="1715315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7E62133-851A-4E9D-AF61-EDA68E1246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54721" y="1918671"/>
              <a:ext cx="907305" cy="1233471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E2F4BC2-DA0F-2E48-A28E-465C069B442A}"/>
              </a:ext>
            </a:extLst>
          </p:cNvPr>
          <p:cNvGrpSpPr/>
          <p:nvPr/>
        </p:nvGrpSpPr>
        <p:grpSpPr>
          <a:xfrm>
            <a:off x="3542641" y="1677748"/>
            <a:ext cx="1731463" cy="1715315"/>
            <a:chOff x="3542643" y="1677750"/>
            <a:chExt cx="1731463" cy="1715315"/>
          </a:xfrm>
        </p:grpSpPr>
        <p:sp>
          <p:nvSpPr>
            <p:cNvPr id="20" name="Thought Bubble: Cloud 7">
              <a:extLst>
                <a:ext uri="{FF2B5EF4-FFF2-40B4-BE49-F238E27FC236}">
                  <a16:creationId xmlns:a16="http://schemas.microsoft.com/office/drawing/2014/main" id="{1985A6DD-BBFD-9E42-BE44-1D45B89FE74F}"/>
                </a:ext>
              </a:extLst>
            </p:cNvPr>
            <p:cNvSpPr/>
            <p:nvPr/>
          </p:nvSpPr>
          <p:spPr>
            <a:xfrm rot="1143078">
              <a:off x="3542643" y="1677750"/>
              <a:ext cx="1731463" cy="1715315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2528034-39F7-C646-BD14-60F344BB96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30706" y="1955582"/>
              <a:ext cx="720112" cy="1106380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7A21F9D-6CCD-6A4D-8C1F-02014FADFF0F}"/>
              </a:ext>
            </a:extLst>
          </p:cNvPr>
          <p:cNvGrpSpPr/>
          <p:nvPr/>
        </p:nvGrpSpPr>
        <p:grpSpPr>
          <a:xfrm>
            <a:off x="6608689" y="2350740"/>
            <a:ext cx="4974034" cy="3802072"/>
            <a:chOff x="6843472" y="2350740"/>
            <a:chExt cx="4974034" cy="3802072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5E5BDD4-F150-4DCB-B857-B17B8CDB39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6843472" y="3054522"/>
              <a:ext cx="1959802" cy="290846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2E1CFC9-94D8-412D-941C-CE81BB6E691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861333" y="3986617"/>
              <a:ext cx="1335382" cy="1976365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6F5A96F-8573-4AA7-AD9B-A56E32EAF966}"/>
                </a:ext>
              </a:extLst>
            </p:cNvPr>
            <p:cNvSpPr/>
            <p:nvPr/>
          </p:nvSpPr>
          <p:spPr>
            <a:xfrm>
              <a:off x="7369947" y="2350740"/>
              <a:ext cx="282676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b="1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What</a:t>
              </a:r>
              <a:r>
                <a:rPr lang="it-IT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it-IT" b="1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about</a:t>
              </a:r>
              <a:r>
                <a:rPr lang="it-IT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non-</a:t>
              </a:r>
              <a:r>
                <a:rPr lang="it-IT" b="1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geeks</a:t>
              </a:r>
              <a:r>
                <a:rPr lang="it-IT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?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64B70E3-6647-CA4F-90AE-C14441344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254774" y="2633575"/>
              <a:ext cx="1562732" cy="35192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9045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C7404-7368-5846-802E-50395DBEB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E54325"/>
                </a:solidFill>
                <a:latin typeface="Roboto" pitchFamily="2" charset="0"/>
                <a:ea typeface="Roboto" pitchFamily="2" charset="0"/>
              </a:rPr>
              <a:t>Wyliodrin STUDIO</a:t>
            </a:r>
            <a:endParaRPr lang="en-US" sz="3200" dirty="0"/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A49C18A9-3F3F-A844-AF0C-DE3B11DF64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168" y="1617062"/>
            <a:ext cx="7677664" cy="476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2233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870</TotalTime>
  <Words>352</Words>
  <Application>Microsoft Macintosh PowerPoint</Application>
  <PresentationFormat>Widescreen</PresentationFormat>
  <Paragraphs>82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Open Sans</vt:lpstr>
      <vt:lpstr>Roboto</vt:lpstr>
      <vt:lpstr>Office Theme</vt:lpstr>
      <vt:lpstr>Prototyping the Internet of Things with Wyliodrin STUDIO</vt:lpstr>
      <vt:lpstr>Software (and connected devices) will be allover</vt:lpstr>
      <vt:lpstr>Everybody will need some kind of CS knowledge</vt:lpstr>
      <vt:lpstr>Everybody will need some kind of CS knowledge</vt:lpstr>
      <vt:lpstr>Why Arduino?</vt:lpstr>
      <vt:lpstr>What about connected devices? Raspberry Pi</vt:lpstr>
      <vt:lpstr>What about connected devices? Raspberry Pi Robots</vt:lpstr>
      <vt:lpstr>It is (sometimes) easy for geeks</vt:lpstr>
      <vt:lpstr>Wyliodrin STUDIO</vt:lpstr>
      <vt:lpstr>Simple Interface</vt:lpstr>
      <vt:lpstr>Device Connection</vt:lpstr>
      <vt:lpstr>Run the application</vt:lpstr>
      <vt:lpstr>Several Languages</vt:lpstr>
      <vt:lpstr>Advanced Interface</vt:lpstr>
      <vt:lpstr>Device Simulation</vt:lpstr>
      <vt:lpstr>Device Emulator</vt:lpstr>
      <vt:lpstr>Plugin Bases</vt:lpstr>
      <vt:lpstr>Wyliodrin STUDIO platform</vt:lpstr>
      <vt:lpstr>Wyliodrin STUDIO platform</vt:lpstr>
      <vt:lpstr>Wyliodrin STUDIO platform</vt:lpstr>
      <vt:lpstr>Looking for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Titlu fain aici</dc:title>
  <dc:creator>Alexandru Radovici</dc:creator>
  <cp:lastModifiedBy>Alexandru Radovici</cp:lastModifiedBy>
  <cp:revision>186</cp:revision>
  <dcterms:created xsi:type="dcterms:W3CDTF">2019-08-20T05:59:35Z</dcterms:created>
  <dcterms:modified xsi:type="dcterms:W3CDTF">2020-02-01T22:31:55Z</dcterms:modified>
</cp:coreProperties>
</file>