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8"/>
  </p:notesMasterIdLst>
  <p:handoutMasterIdLst>
    <p:handoutMasterId r:id="rId109"/>
  </p:handoutMasterIdLst>
  <p:sldIdLst>
    <p:sldId id="343" r:id="rId2"/>
    <p:sldId id="257" r:id="rId3"/>
    <p:sldId id="483" r:id="rId4"/>
    <p:sldId id="477" r:id="rId5"/>
    <p:sldId id="473" r:id="rId6"/>
    <p:sldId id="474" r:id="rId7"/>
    <p:sldId id="437" r:id="rId8"/>
    <p:sldId id="344" r:id="rId9"/>
    <p:sldId id="346" r:id="rId10"/>
    <p:sldId id="347" r:id="rId11"/>
    <p:sldId id="348" r:id="rId12"/>
    <p:sldId id="364" r:id="rId13"/>
    <p:sldId id="349" r:id="rId14"/>
    <p:sldId id="355" r:id="rId15"/>
    <p:sldId id="356" r:id="rId16"/>
    <p:sldId id="354" r:id="rId17"/>
    <p:sldId id="357" r:id="rId18"/>
    <p:sldId id="358" r:id="rId19"/>
    <p:sldId id="366" r:id="rId20"/>
    <p:sldId id="365" r:id="rId21"/>
    <p:sldId id="359" r:id="rId22"/>
    <p:sldId id="360" r:id="rId23"/>
    <p:sldId id="367" r:id="rId24"/>
    <p:sldId id="368" r:id="rId25"/>
    <p:sldId id="369" r:id="rId26"/>
    <p:sldId id="370" r:id="rId27"/>
    <p:sldId id="378" r:id="rId28"/>
    <p:sldId id="371" r:id="rId29"/>
    <p:sldId id="372" r:id="rId30"/>
    <p:sldId id="373" r:id="rId31"/>
    <p:sldId id="374" r:id="rId32"/>
    <p:sldId id="376" r:id="rId33"/>
    <p:sldId id="375" r:id="rId34"/>
    <p:sldId id="421" r:id="rId35"/>
    <p:sldId id="379" r:id="rId36"/>
    <p:sldId id="380" r:id="rId37"/>
    <p:sldId id="381" r:id="rId38"/>
    <p:sldId id="383" r:id="rId39"/>
    <p:sldId id="480" r:id="rId40"/>
    <p:sldId id="402" r:id="rId41"/>
    <p:sldId id="404" r:id="rId42"/>
    <p:sldId id="385" r:id="rId43"/>
    <p:sldId id="386" r:id="rId44"/>
    <p:sldId id="388" r:id="rId45"/>
    <p:sldId id="481" r:id="rId46"/>
    <p:sldId id="389" r:id="rId47"/>
    <p:sldId id="391" r:id="rId48"/>
    <p:sldId id="482" r:id="rId49"/>
    <p:sldId id="485" r:id="rId50"/>
    <p:sldId id="392" r:id="rId51"/>
    <p:sldId id="393" r:id="rId52"/>
    <p:sldId id="424" r:id="rId53"/>
    <p:sldId id="457" r:id="rId54"/>
    <p:sldId id="384" r:id="rId55"/>
    <p:sldId id="395" r:id="rId56"/>
    <p:sldId id="422" r:id="rId57"/>
    <p:sldId id="405" r:id="rId58"/>
    <p:sldId id="460" r:id="rId59"/>
    <p:sldId id="406" r:id="rId60"/>
    <p:sldId id="410" r:id="rId61"/>
    <p:sldId id="407" r:id="rId62"/>
    <p:sldId id="441" r:id="rId63"/>
    <p:sldId id="415" r:id="rId64"/>
    <p:sldId id="416" r:id="rId65"/>
    <p:sldId id="423" r:id="rId66"/>
    <p:sldId id="470" r:id="rId67"/>
    <p:sldId id="408" r:id="rId68"/>
    <p:sldId id="409" r:id="rId69"/>
    <p:sldId id="411" r:id="rId70"/>
    <p:sldId id="419" r:id="rId71"/>
    <p:sldId id="420" r:id="rId72"/>
    <p:sldId id="435" r:id="rId73"/>
    <p:sldId id="434" r:id="rId74"/>
    <p:sldId id="426" r:id="rId75"/>
    <p:sldId id="427" r:id="rId76"/>
    <p:sldId id="431" r:id="rId77"/>
    <p:sldId id="429" r:id="rId78"/>
    <p:sldId id="430" r:id="rId79"/>
    <p:sldId id="433" r:id="rId80"/>
    <p:sldId id="436" r:id="rId81"/>
    <p:sldId id="440" r:id="rId82"/>
    <p:sldId id="438" r:id="rId83"/>
    <p:sldId id="486" r:id="rId84"/>
    <p:sldId id="400" r:id="rId85"/>
    <p:sldId id="439" r:id="rId86"/>
    <p:sldId id="447" r:id="rId87"/>
    <p:sldId id="464" r:id="rId88"/>
    <p:sldId id="484" r:id="rId89"/>
    <p:sldId id="466" r:id="rId90"/>
    <p:sldId id="467" r:id="rId91"/>
    <p:sldId id="469" r:id="rId92"/>
    <p:sldId id="443" r:id="rId93"/>
    <p:sldId id="450" r:id="rId94"/>
    <p:sldId id="444" r:id="rId95"/>
    <p:sldId id="445" r:id="rId96"/>
    <p:sldId id="446" r:id="rId97"/>
    <p:sldId id="448" r:id="rId98"/>
    <p:sldId id="451" r:id="rId99"/>
    <p:sldId id="452" r:id="rId100"/>
    <p:sldId id="453" r:id="rId101"/>
    <p:sldId id="454" r:id="rId102"/>
    <p:sldId id="461" r:id="rId103"/>
    <p:sldId id="455" r:id="rId104"/>
    <p:sldId id="462" r:id="rId105"/>
    <p:sldId id="459" r:id="rId106"/>
    <p:sldId id="338" r:id="rId10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70" autoAdjust="0"/>
    <p:restoredTop sz="90612" autoAdjust="0"/>
  </p:normalViewPr>
  <p:slideViewPr>
    <p:cSldViewPr snapToGrid="0" snapToObjects="1">
      <p:cViewPr varScale="1">
        <p:scale>
          <a:sx n="115" d="100"/>
          <a:sy n="115" d="100"/>
        </p:scale>
        <p:origin x="1792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notesMaster" Target="notesMasters/notesMaster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handoutMaster" Target="handoutMasters/handoutMaster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A5B6B9-642B-C44E-B57F-25515F229D92}" type="datetimeFigureOut">
              <a:rPr lang="en-US" smtClean="0"/>
              <a:pPr/>
              <a:t>2/6/21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04EE65-C426-0C4C-9A00-830E4B6F1A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91831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15CC69-3155-4144-B419-4F047A86FC57}" type="datetimeFigureOut">
              <a:rPr lang="en-US" smtClean="0"/>
              <a:pPr/>
              <a:t>2/6/21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D524D4-1CD2-5C4A-95F4-FE6E233F95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75192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This isn't a tutorial: I couldn't</a:t>
            </a:r>
            <a:r>
              <a:rPr lang="en-US" baseline="0" dirty="0"/>
              <a:t> show you the cool stuff.</a:t>
            </a:r>
          </a:p>
          <a:p>
            <a:r>
              <a:rPr lang="en-US" baseline="0" dirty="0"/>
              <a:t>This isn't about advanced features, either. It's about a bunch of nice things that will make your life better.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D54800-26CB-1C4E-A4E4-8365CB28E13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524D4-1CD2-5C4A-95F4-FE6E233F95E2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524D4-1CD2-5C4A-95F4-FE6E233F95E2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524D4-1CD2-5C4A-95F4-FE6E233F95E2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524D4-1CD2-5C4A-95F4-FE6E233F95E2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This could</a:t>
            </a:r>
            <a:r>
              <a:rPr lang="en-US" baseline="0" dirty="0"/>
              <a:t> be </a:t>
            </a:r>
            <a:r>
              <a:rPr lang="en-US" i="1" baseline="0" dirty="0"/>
              <a:t>huge</a:t>
            </a:r>
            <a:r>
              <a:rPr lang="en-US" i="0" baseline="0" dirty="0"/>
              <a:t> with many subtle errors just going away.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524D4-1CD2-5C4A-95F4-FE6E233F95E2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This</a:t>
            </a:r>
            <a:r>
              <a:rPr lang="en-US" baseline="0" dirty="0"/>
              <a:t> is just a peak under the covers to explain how Perl 6 does this.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524D4-1CD2-5C4A-95F4-FE6E233F95E2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Really,</a:t>
            </a:r>
            <a:r>
              <a:rPr lang="en-US" baseline="0" dirty="0"/>
              <a:t> this stuff *just works*. Ignore it and get back to hacking.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524D4-1CD2-5C4A-95F4-FE6E233F95E2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Function signatures were invented before most of us were born.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524D4-1CD2-5C4A-95F4-FE6E233F95E2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Function signatures were invented before most of us were born.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524D4-1CD2-5C4A-95F4-FE6E233F95E2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3256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1. Forgetting</a:t>
            </a:r>
            <a:r>
              <a:rPr lang="en-US" baseline="0" dirty="0"/>
              <a:t> your base case. 2. Not checking your arguments. 3. Deep recursion blowing your stack.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524D4-1CD2-5C4A-95F4-FE6E233F95E2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do a few one-liners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524D4-1CD2-5C4A-95F4-FE6E233F95E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2988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@_ is still there, but don't use if it if</a:t>
            </a:r>
            <a:r>
              <a:rPr lang="en-US" baseline="0" dirty="0"/>
              <a:t> you don't need it.</a:t>
            </a:r>
          </a:p>
          <a:p>
            <a:r>
              <a:rPr lang="en-US" baseline="0" dirty="0"/>
              <a:t>Why use this forced example? Easy to explain, but many failure modes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524D4-1CD2-5C4A-95F4-FE6E233F95E2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524D4-1CD2-5C4A-95F4-FE6E233F95E2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524D4-1CD2-5C4A-95F4-FE6E233F95E2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524D4-1CD2-5C4A-95F4-FE6E233F95E2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2423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524D4-1CD2-5C4A-95F4-FE6E233F95E2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524D4-1CD2-5C4A-95F4-FE6E233F95E2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@_ is still there, but don't use if it if</a:t>
            </a:r>
            <a:r>
              <a:rPr lang="en-US" baseline="0" dirty="0"/>
              <a:t> you don't </a:t>
            </a:r>
            <a:r>
              <a:rPr lang="en-US" baseline="0"/>
              <a:t>need it.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524D4-1CD2-5C4A-95F4-FE6E233F95E2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8784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524D4-1CD2-5C4A-95F4-FE6E233F95E2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7239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@_ is still there, but don't use if it if</a:t>
            </a:r>
            <a:r>
              <a:rPr lang="en-US" baseline="0" dirty="0"/>
              <a:t> you don't </a:t>
            </a:r>
            <a:r>
              <a:rPr lang="en-US" baseline="0"/>
              <a:t>need it.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524D4-1CD2-5C4A-95F4-FE6E233F95E2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524D4-1CD2-5C4A-95F4-FE6E233F95E2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524D4-1CD2-5C4A-95F4-FE6E233F95E2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524D4-1CD2-5C4A-95F4-FE6E233F95E2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524D4-1CD2-5C4A-95F4-FE6E233F95E2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524D4-1CD2-5C4A-95F4-FE6E233F95E2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Testing the type is a code smell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524D4-1CD2-5C4A-95F4-FE6E233F95E2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524D4-1CD2-5C4A-95F4-FE6E233F95E2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Classnames</a:t>
            </a:r>
            <a:r>
              <a:rPr lang="en-US" baseline="0" dirty="0"/>
              <a:t> shortened </a:t>
            </a:r>
            <a:r>
              <a:rPr lang="en-US" baseline="0"/>
              <a:t>for legibility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524D4-1CD2-5C4A-95F4-FE6E233F95E2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524D4-1CD2-5C4A-95F4-FE6E233F95E2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common failure mode of dynamic</a:t>
            </a:r>
            <a:r>
              <a:rPr lang="en-US" baseline="0" dirty="0"/>
              <a:t> languages eliminated.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524D4-1CD2-5C4A-95F4-FE6E233F95E2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524D4-1CD2-5C4A-95F4-FE6E233F95E2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common failure mode of dynamic</a:t>
            </a:r>
            <a:r>
              <a:rPr lang="en-US" baseline="0" dirty="0"/>
              <a:t> languages eliminated.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524D4-1CD2-5C4A-95F4-FE6E233F95E2}" type="slidenum">
              <a:rPr lang="en-US" smtClean="0"/>
              <a:pPr/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524D4-1CD2-5C4A-95F4-FE6E233F95E2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524D4-1CD2-5C4A-95F4-FE6E233F95E2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524D4-1CD2-5C4A-95F4-FE6E233F95E2}" type="slidenum">
              <a:rPr lang="en-US" smtClean="0"/>
              <a:pPr/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524D4-1CD2-5C4A-95F4-FE6E233F95E2}" type="slidenum">
              <a:rPr lang="en-US" smtClean="0"/>
              <a:pPr/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524D4-1CD2-5C4A-95F4-FE6E233F95E2}" type="slidenum">
              <a:rPr lang="en-US" smtClean="0"/>
              <a:pPr/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524D4-1CD2-5C4A-95F4-FE6E233F95E2}" type="slidenum">
              <a:rPr lang="en-US" smtClean="0"/>
              <a:pPr/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524D4-1CD2-5C4A-95F4-FE6E233F95E2}" type="slidenum">
              <a:rPr lang="en-US" smtClean="0"/>
              <a:pPr/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524D4-1CD2-5C4A-95F4-FE6E233F95E2}" type="slidenum">
              <a:rPr lang="en-US" smtClean="0"/>
              <a:pPr/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524D4-1CD2-5C4A-95F4-FE6E233F95E2}" type="slidenum">
              <a:rPr lang="en-US" smtClean="0"/>
              <a:pPr/>
              <a:t>87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524D4-1CD2-5C4A-95F4-FE6E233F95E2}" type="slidenum">
              <a:rPr lang="en-US" smtClean="0"/>
              <a:pPr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3231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@_ is still there, but don't use if it if</a:t>
            </a:r>
            <a:r>
              <a:rPr lang="en-US" baseline="0" dirty="0"/>
              <a:t> you don't </a:t>
            </a:r>
            <a:r>
              <a:rPr lang="en-US" baseline="0"/>
              <a:t>need it.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524D4-1CD2-5C4A-95F4-FE6E233F95E2}" type="slidenum">
              <a:rPr lang="en-US" smtClean="0"/>
              <a:pPr/>
              <a:t>89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524D4-1CD2-5C4A-95F4-FE6E233F95E2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check is in the optimizer and if can see</a:t>
            </a:r>
            <a:r>
              <a:rPr lang="en-US" baseline="0" dirty="0"/>
              <a:t> a type matches, it will </a:t>
            </a:r>
            <a:r>
              <a:rPr lang="en-US" i="1" baseline="0" dirty="0"/>
              <a:t>eliminate</a:t>
            </a:r>
            <a:r>
              <a:rPr lang="en-US" i="0" baseline="0" dirty="0"/>
              <a:t> the type check at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524D4-1CD2-5C4A-95F4-FE6E233F95E2}" type="slidenum">
              <a:rPr lang="en-US" smtClean="0"/>
              <a:pPr/>
              <a:t>90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524D4-1CD2-5C4A-95F4-FE6E233F95E2}" type="slidenum">
              <a:rPr lang="en-US" smtClean="0"/>
              <a:pPr/>
              <a:t>92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524D4-1CD2-5C4A-95F4-FE6E233F95E2}" type="slidenum">
              <a:rPr lang="en-US" smtClean="0"/>
              <a:pPr/>
              <a:t>93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Take the time to explain the pointy block (aka the lambda</a:t>
            </a:r>
            <a:r>
              <a:rPr lang="en-US" baseline="0" dirty="0"/>
              <a:t> block in other languages)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524D4-1CD2-5C4A-95F4-FE6E233F95E2}" type="slidenum">
              <a:rPr lang="en-US" smtClean="0"/>
              <a:pPr/>
              <a:t>95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524D4-1CD2-5C4A-95F4-FE6E233F95E2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524D4-1CD2-5C4A-95F4-FE6E233F95E2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524D4-1CD2-5C4A-95F4-FE6E233F95E2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524D4-1CD2-5C4A-95F4-FE6E233F95E2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1F980-07A8-284D-BC3A-2D52AC120889}" type="datetime4">
              <a:rPr lang="fr-FR" smtClean="0"/>
              <a:t>6 février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7D074-C986-7643-891D-408D9809A0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271C8-09CB-F648-8685-8E7CFBAB5E58}" type="datetime4">
              <a:rPr lang="fr-FR" smtClean="0"/>
              <a:t>6 février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7D074-C986-7643-891D-408D9809A0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2AD2C-B7AF-5442-8C85-2E87C496A9EE}" type="datetime4">
              <a:rPr lang="fr-FR" smtClean="0"/>
              <a:t>6 février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7D074-C986-7643-891D-408D9809A0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9A45-9430-E144-89D8-E17087F6901E}" type="datetime4">
              <a:rPr lang="fr-FR" smtClean="0"/>
              <a:t>6 février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7D074-C986-7643-891D-408D9809A0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FC29C-8433-A341-AA3F-2106464422E9}" type="datetime4">
              <a:rPr lang="fr-FR" smtClean="0"/>
              <a:t>6 février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7D074-C986-7643-891D-408D9809A0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22927-B805-3B46-B1AA-2DACB86DAE1E}" type="datetime4">
              <a:rPr lang="fr-FR" smtClean="0"/>
              <a:t>6 février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7D074-C986-7643-891D-408D9809A0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10DD2-47A6-A842-B014-559D1028F0A4}" type="datetime4">
              <a:rPr lang="fr-FR" smtClean="0"/>
              <a:t>6 février 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7D074-C986-7643-891D-408D9809A0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35B85-C73A-1B42-A2A9-A6978CE23284}" type="datetime4">
              <a:rPr lang="fr-FR" smtClean="0"/>
              <a:t>6 février 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7D074-C986-7643-891D-408D9809A0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A5D19-6A46-9C4E-BB09-643C3760A4EB}" type="datetime4">
              <a:rPr lang="fr-FR" smtClean="0"/>
              <a:t>6 février 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7D074-C986-7643-891D-408D9809A0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7DCDD-E8C2-F949-A298-A57D17C6C89F}" type="datetime4">
              <a:rPr lang="fr-FR" smtClean="0"/>
              <a:t>6 février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7D074-C986-7643-891D-408D9809A0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12097-39DD-414E-8233-A5326D54CBCD}" type="datetime4">
              <a:rPr lang="fr-FR" smtClean="0"/>
              <a:t>6 février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7D074-C986-7643-891D-408D9809A0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BFFF22-DDC5-804C-A385-C3A17325199E}" type="datetime4">
              <a:rPr lang="fr-FR" smtClean="0"/>
              <a:t>6 février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0800" y="6356350"/>
            <a:ext cx="396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Copyright 2021, http://www.allaroundtheworld.fr/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F7D074-C986-7643-891D-408D9809A08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aaw_logo.pn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6553201" y="6356350"/>
            <a:ext cx="2133600" cy="374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allaroundtheworld.fr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hyperlink" Target="https://twitter.com/OvidPerl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ucnix.be/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  <p:pic>
        <p:nvPicPr>
          <p:cNvPr id="5" name="Picture 4" descr="IMG_11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200"/>
            <a:ext cx="9245600" cy="69342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C91E-44CD-934D-8ECA-E6E623A51730}" type="datetime4">
              <a:rPr lang="fr-FR" smtClean="0"/>
              <a:t>6 février 2021</a:t>
            </a:fld>
            <a:endParaRPr lang="en-US"/>
          </a:p>
        </p:txBody>
      </p:sp>
      <p:pic>
        <p:nvPicPr>
          <p:cNvPr id="6" name="Picture 5" descr="20131101_123242_Rue Thier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6199"/>
            <a:ext cx="9245600" cy="69342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Ruby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>
                <a:latin typeface="Courier New"/>
                <a:cs typeface="Courier New"/>
              </a:rPr>
              <a:t>$ ruby -</a:t>
            </a:r>
            <a:r>
              <a:rPr lang="en-US" b="1" dirty="0" err="1">
                <a:latin typeface="Courier New"/>
                <a:cs typeface="Courier New"/>
              </a:rPr>
              <a:t>e</a:t>
            </a:r>
            <a:r>
              <a:rPr lang="en-US" b="1" dirty="0">
                <a:latin typeface="Courier New"/>
                <a:cs typeface="Courier New"/>
              </a:rPr>
              <a:t> 'puts 7/2'</a:t>
            </a:r>
          </a:p>
          <a:p>
            <a:pPr>
              <a:buNone/>
            </a:pPr>
            <a:r>
              <a:rPr lang="en-US" b="1" dirty="0">
                <a:latin typeface="Courier New"/>
                <a:cs typeface="Courier New"/>
              </a:rPr>
              <a:t>3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56358-0790-8147-87C6-6C1BF1E84B0F}" type="datetime4">
              <a:rPr lang="fr-FR" smtClean="0"/>
              <a:t>6 février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Geometric Sequences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800" b="1" dirty="0">
                <a:latin typeface="Courier New"/>
                <a:cs typeface="Courier New"/>
              </a:rPr>
              <a:t>my @</a:t>
            </a:r>
            <a:r>
              <a:rPr lang="en-US" sz="2800" b="1" dirty="0" err="1">
                <a:latin typeface="Courier New"/>
                <a:cs typeface="Courier New"/>
              </a:rPr>
              <a:t>powers_of_two</a:t>
            </a:r>
            <a:r>
              <a:rPr lang="en-US" sz="2800" b="1" dirty="0">
                <a:latin typeface="Courier New"/>
                <a:cs typeface="Courier New"/>
              </a:rPr>
              <a:t> = 2, 4, 8</a:t>
            </a:r>
            <a:r>
              <a:rPr lang="en-US" sz="2800" b="1" dirty="0">
                <a:solidFill>
                  <a:srgbClr val="FF0000"/>
                </a:solidFill>
                <a:latin typeface="Courier New"/>
                <a:cs typeface="Courier New"/>
              </a:rPr>
              <a:t> ... *</a:t>
            </a:r>
            <a:r>
              <a:rPr lang="en-US" sz="2800" b="1" dirty="0">
                <a:latin typeface="Courier New"/>
                <a:cs typeface="Courier New"/>
              </a:rPr>
              <a:t>;</a:t>
            </a:r>
          </a:p>
          <a:p>
            <a:pPr>
              <a:buNone/>
            </a:pPr>
            <a:r>
              <a:rPr lang="en-US" sz="2800" b="1" dirty="0">
                <a:latin typeface="Courier New"/>
                <a:cs typeface="Courier New"/>
              </a:rPr>
              <a:t>say @</a:t>
            </a:r>
            <a:r>
              <a:rPr lang="en-US" sz="2800" b="1" dirty="0" err="1">
                <a:latin typeface="Courier New"/>
                <a:cs typeface="Courier New"/>
              </a:rPr>
              <a:t>powers_of_two</a:t>
            </a:r>
            <a:r>
              <a:rPr lang="en-US" sz="2800" b="1" dirty="0">
                <a:latin typeface="Courier New"/>
                <a:cs typeface="Courier New"/>
              </a:rPr>
              <a:t>[^10];</a:t>
            </a:r>
          </a:p>
          <a:p>
            <a:pPr>
              <a:buNone/>
            </a:pPr>
            <a:r>
              <a:rPr lang="en-US" sz="2800" b="1" dirty="0">
                <a:latin typeface="Courier New"/>
                <a:cs typeface="Courier New"/>
              </a:rPr>
              <a:t># 2 4 8 16 32 64 128 256 512 1024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C0B9D-A3FC-B243-A314-F57BC051C4EC}" type="datetime4">
              <a:rPr lang="fr-FR" smtClean="0"/>
              <a:t>6 février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</p:spTree>
  </p:cSld>
  <p:clrMapOvr>
    <a:masterClrMapping/>
  </p:clrMapOvr>
  <p:transition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Complex Sequences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800" b="1" dirty="0">
                <a:latin typeface="Courier New"/>
                <a:cs typeface="Courier New"/>
              </a:rPr>
              <a:t>my @fib = 0,1,-&gt; $</a:t>
            </a:r>
            <a:r>
              <a:rPr lang="en-US" sz="2800" b="1" dirty="0" err="1">
                <a:latin typeface="Courier New"/>
                <a:cs typeface="Courier New"/>
              </a:rPr>
              <a:t>a,$b</a:t>
            </a:r>
            <a:r>
              <a:rPr lang="en-US" sz="2800" b="1" dirty="0">
                <a:latin typeface="Courier New"/>
                <a:cs typeface="Courier New"/>
              </a:rPr>
              <a:t> {$a+$b}</a:t>
            </a:r>
            <a:r>
              <a:rPr lang="en-US" sz="2800" b="1" dirty="0">
                <a:solidFill>
                  <a:srgbClr val="FF0000"/>
                </a:solidFill>
                <a:latin typeface="Courier New"/>
                <a:cs typeface="Courier New"/>
              </a:rPr>
              <a:t> ... *</a:t>
            </a:r>
            <a:r>
              <a:rPr lang="en-US" sz="2800" b="1" dirty="0">
                <a:latin typeface="Courier New"/>
                <a:cs typeface="Courier New"/>
              </a:rPr>
              <a:t>;</a:t>
            </a:r>
          </a:p>
          <a:p>
            <a:pPr>
              <a:buNone/>
            </a:pPr>
            <a:r>
              <a:rPr lang="en-US" sz="2800" b="1" dirty="0">
                <a:latin typeface="Courier New"/>
                <a:cs typeface="Courier New"/>
              </a:rPr>
              <a:t>say @fib[^10];</a:t>
            </a:r>
          </a:p>
          <a:p>
            <a:pPr>
              <a:buNone/>
            </a:pPr>
            <a:r>
              <a:rPr lang="en-US" sz="2800" b="1" dirty="0">
                <a:latin typeface="Courier New"/>
                <a:cs typeface="Courier New"/>
              </a:rPr>
              <a:t># 0 1 1 2 3 5 8 13 21 34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10B96-D15E-124E-AC85-C4C50D81A084}" type="datetime4">
              <a:rPr lang="fr-FR" smtClean="0"/>
              <a:t>6 février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</p:spTree>
  </p:cSld>
  <p:clrMapOvr>
    <a:masterClrMapping/>
  </p:clrMapOvr>
  <p:transition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Complex Sequences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800" b="1" dirty="0">
                <a:latin typeface="Courier New"/>
                <a:cs typeface="Courier New"/>
              </a:rPr>
              <a:t>my @fib = 0,1,</a:t>
            </a:r>
            <a:r>
              <a:rPr lang="en-US" sz="2800" b="1" dirty="0">
                <a:solidFill>
                  <a:srgbClr val="FF0000"/>
                </a:solidFill>
                <a:latin typeface="Courier New"/>
                <a:cs typeface="Courier New"/>
              </a:rPr>
              <a:t>-&gt; $</a:t>
            </a:r>
            <a:r>
              <a:rPr lang="en-US" sz="2800" b="1" dirty="0" err="1">
                <a:solidFill>
                  <a:srgbClr val="FF0000"/>
                </a:solidFill>
                <a:latin typeface="Courier New"/>
                <a:cs typeface="Courier New"/>
              </a:rPr>
              <a:t>a,$b</a:t>
            </a:r>
            <a:r>
              <a:rPr lang="en-US" sz="2800" b="1" dirty="0">
                <a:solidFill>
                  <a:srgbClr val="FF0000"/>
                </a:solidFill>
                <a:latin typeface="Courier New"/>
                <a:cs typeface="Courier New"/>
              </a:rPr>
              <a:t> {$a+$b} </a:t>
            </a:r>
            <a:r>
              <a:rPr lang="en-US" sz="2800" b="1" dirty="0">
                <a:solidFill>
                  <a:srgbClr val="000000"/>
                </a:solidFill>
                <a:latin typeface="Courier New"/>
                <a:cs typeface="Courier New"/>
              </a:rPr>
              <a:t>... *</a:t>
            </a:r>
            <a:r>
              <a:rPr lang="en-US" sz="2800" b="1" dirty="0">
                <a:latin typeface="Courier New"/>
                <a:cs typeface="Courier New"/>
              </a:rPr>
              <a:t>;</a:t>
            </a:r>
          </a:p>
          <a:p>
            <a:pPr>
              <a:buNone/>
            </a:pPr>
            <a:r>
              <a:rPr lang="en-US" sz="2800" b="1" dirty="0">
                <a:latin typeface="Courier New"/>
                <a:cs typeface="Courier New"/>
              </a:rPr>
              <a:t>say @fib[^10];</a:t>
            </a:r>
          </a:p>
          <a:p>
            <a:pPr>
              <a:buNone/>
            </a:pPr>
            <a:r>
              <a:rPr lang="en-US" sz="2800" b="1" dirty="0">
                <a:latin typeface="Courier New"/>
                <a:cs typeface="Courier New"/>
              </a:rPr>
              <a:t># 0 1 1 2 3 5 8 13 21 34</a:t>
            </a:r>
          </a:p>
          <a:p>
            <a:pPr>
              <a:buNone/>
            </a:pPr>
            <a:endParaRPr lang="en-US" sz="2800" b="1" dirty="0">
              <a:latin typeface="Courier New"/>
              <a:cs typeface="Courier New"/>
            </a:endParaRPr>
          </a:p>
          <a:p>
            <a:pPr>
              <a:buNone/>
            </a:pPr>
            <a:r>
              <a:rPr lang="en-US" sz="2800" b="1" dirty="0">
                <a:latin typeface="Courier New"/>
                <a:cs typeface="Courier New"/>
              </a:rPr>
              <a:t>for 1..5 </a:t>
            </a:r>
            <a:r>
              <a:rPr lang="en-US" sz="2800" b="1" dirty="0">
                <a:solidFill>
                  <a:srgbClr val="FF0000"/>
                </a:solidFill>
                <a:latin typeface="Courier New"/>
                <a:cs typeface="Courier New"/>
              </a:rPr>
              <a:t>-&gt; $</a:t>
            </a:r>
            <a:r>
              <a:rPr lang="en-US" sz="2800" b="1" dirty="0" err="1">
                <a:solidFill>
                  <a:srgbClr val="FF0000"/>
                </a:solidFill>
                <a:latin typeface="Courier New"/>
                <a:cs typeface="Courier New"/>
              </a:rPr>
              <a:t>var</a:t>
            </a:r>
            <a:r>
              <a:rPr lang="en-US" sz="2800" b="1" dirty="0">
                <a:solidFill>
                  <a:srgbClr val="FF0000"/>
                </a:solidFill>
                <a:latin typeface="Courier New"/>
                <a:cs typeface="Courier New"/>
              </a:rPr>
              <a:t> { say $</a:t>
            </a:r>
            <a:r>
              <a:rPr lang="en-US" sz="2800" b="1" dirty="0" err="1">
                <a:solidFill>
                  <a:srgbClr val="FF0000"/>
                </a:solidFill>
                <a:latin typeface="Courier New"/>
                <a:cs typeface="Courier New"/>
              </a:rPr>
              <a:t>var</a:t>
            </a:r>
            <a:r>
              <a:rPr lang="en-US" sz="2800" b="1" dirty="0">
                <a:solidFill>
                  <a:srgbClr val="FF0000"/>
                </a:solidFill>
                <a:latin typeface="Courier New"/>
                <a:cs typeface="Courier New"/>
              </a:rPr>
              <a:t>; }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689E-0961-9947-9BF5-D827DE6DCE04}" type="datetime4">
              <a:rPr lang="fr-FR" smtClean="0"/>
              <a:t>6 février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</p:spTree>
    <p:extLst>
      <p:ext uri="{BB962C8B-B14F-4D97-AF65-F5344CB8AC3E}">
        <p14:creationId xmlns:p14="http://schemas.microsoft.com/office/powerpoint/2010/main" val="1109274835"/>
      </p:ext>
    </p:extLst>
  </p:cSld>
  <p:clrMapOvr>
    <a:masterClrMapping/>
  </p:clrMapOvr>
  <p:transition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Complex Sequences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800" b="1" dirty="0">
                <a:latin typeface="Courier New"/>
                <a:cs typeface="Courier New"/>
              </a:rPr>
              <a:t>my @fib = 0, 1, * + *</a:t>
            </a:r>
            <a:r>
              <a:rPr lang="en-US" sz="2800" b="1" dirty="0">
                <a:solidFill>
                  <a:srgbClr val="FF0000"/>
                </a:solidFill>
                <a:latin typeface="Courier New"/>
                <a:cs typeface="Courier New"/>
              </a:rPr>
              <a:t> ... *</a:t>
            </a:r>
            <a:r>
              <a:rPr lang="en-US" sz="2800" b="1" dirty="0">
                <a:latin typeface="Courier New"/>
                <a:cs typeface="Courier New"/>
              </a:rPr>
              <a:t>;</a:t>
            </a:r>
          </a:p>
          <a:p>
            <a:pPr>
              <a:buNone/>
            </a:pPr>
            <a:r>
              <a:rPr lang="en-US" sz="2800" b="1" dirty="0">
                <a:latin typeface="Courier New"/>
                <a:cs typeface="Courier New"/>
              </a:rPr>
              <a:t>say @fib[^10];</a:t>
            </a:r>
          </a:p>
          <a:p>
            <a:pPr>
              <a:buNone/>
            </a:pPr>
            <a:r>
              <a:rPr lang="en-US" sz="2800" b="1" dirty="0">
                <a:latin typeface="Courier New"/>
                <a:cs typeface="Courier New"/>
              </a:rPr>
              <a:t># 0 1 1 2 3 5 8 13 21 34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159EC-C6D4-1B46-B83B-B55DA0879FE2}" type="datetime4">
              <a:rPr lang="fr-FR" smtClean="0"/>
              <a:t>6 février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</p:spTree>
  </p:cSld>
  <p:clrMapOvr>
    <a:masterClrMapping/>
  </p:clrMapOvr>
  <p:transition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Complex Sequences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800" b="1" dirty="0">
                <a:latin typeface="Courier New"/>
                <a:cs typeface="Courier New"/>
              </a:rPr>
              <a:t>my @fib = 0, 1, </a:t>
            </a:r>
            <a:r>
              <a:rPr lang="en-US" sz="2800" b="1" dirty="0">
                <a:solidFill>
                  <a:srgbClr val="FF0000"/>
                </a:solidFill>
                <a:latin typeface="Courier New"/>
                <a:cs typeface="Courier New"/>
              </a:rPr>
              <a:t>* + *</a:t>
            </a:r>
            <a:r>
              <a:rPr lang="en-US" sz="2800" b="1" dirty="0">
                <a:latin typeface="Courier New"/>
                <a:cs typeface="Courier New"/>
              </a:rPr>
              <a:t> ... *;</a:t>
            </a:r>
          </a:p>
          <a:p>
            <a:pPr>
              <a:buNone/>
            </a:pPr>
            <a:r>
              <a:rPr lang="en-US" sz="2800" b="1" dirty="0">
                <a:latin typeface="Courier New"/>
                <a:cs typeface="Courier New"/>
              </a:rPr>
              <a:t>say @fib[^10];</a:t>
            </a:r>
          </a:p>
          <a:p>
            <a:pPr>
              <a:buNone/>
            </a:pPr>
            <a:r>
              <a:rPr lang="en-US" sz="2800" b="1" dirty="0">
                <a:latin typeface="Courier New"/>
                <a:cs typeface="Courier New"/>
              </a:rPr>
              <a:t># 0 1 1 2 3 5 8 13 21 34</a:t>
            </a:r>
          </a:p>
          <a:p>
            <a:pPr>
              <a:buNone/>
            </a:pPr>
            <a:endParaRPr lang="en-US" sz="2800" b="1" dirty="0">
              <a:solidFill>
                <a:srgbClr val="FF0000"/>
              </a:solidFill>
              <a:latin typeface="Courier New"/>
              <a:cs typeface="Courier New"/>
            </a:endParaRPr>
          </a:p>
          <a:p>
            <a:pPr>
              <a:buNone/>
            </a:pPr>
            <a:r>
              <a:rPr lang="en-US" sz="2800" b="1" dirty="0">
                <a:latin typeface="Courier New"/>
                <a:cs typeface="Courier New"/>
              </a:rPr>
              <a:t>my @fib = 0,1,</a:t>
            </a:r>
            <a:r>
              <a:rPr lang="en-US" sz="2800" b="1" dirty="0">
                <a:solidFill>
                  <a:srgbClr val="FF0000"/>
                </a:solidFill>
                <a:latin typeface="Courier New"/>
                <a:cs typeface="Courier New"/>
              </a:rPr>
              <a:t>-&gt; $</a:t>
            </a:r>
            <a:r>
              <a:rPr lang="en-US" sz="2800" b="1" dirty="0" err="1">
                <a:solidFill>
                  <a:srgbClr val="FF0000"/>
                </a:solidFill>
                <a:latin typeface="Courier New"/>
                <a:cs typeface="Courier New"/>
              </a:rPr>
              <a:t>a,$b</a:t>
            </a:r>
            <a:r>
              <a:rPr lang="en-US" sz="2800" b="1" dirty="0">
                <a:solidFill>
                  <a:srgbClr val="FF0000"/>
                </a:solidFill>
                <a:latin typeface="Courier New"/>
                <a:cs typeface="Courier New"/>
              </a:rPr>
              <a:t> {$a+$b} </a:t>
            </a:r>
            <a:r>
              <a:rPr lang="en-US" sz="2800" b="1" dirty="0">
                <a:solidFill>
                  <a:srgbClr val="000000"/>
                </a:solidFill>
                <a:latin typeface="Courier New"/>
                <a:cs typeface="Courier New"/>
              </a:rPr>
              <a:t>... *</a:t>
            </a:r>
            <a:r>
              <a:rPr lang="en-US" sz="2800" b="1" dirty="0">
                <a:latin typeface="Courier New"/>
                <a:cs typeface="Courier New"/>
              </a:rPr>
              <a:t>;</a:t>
            </a:r>
          </a:p>
          <a:p>
            <a:pPr>
              <a:buNone/>
            </a:pPr>
            <a:r>
              <a:rPr lang="en-US" sz="2800" b="1" dirty="0">
                <a:latin typeface="Courier New"/>
                <a:cs typeface="Courier New"/>
              </a:rPr>
              <a:t>say @fib[^10];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A1FFA-68BB-BB42-8637-E80800F07665}" type="datetime4">
              <a:rPr lang="fr-FR" smtClean="0"/>
              <a:t>6 février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</p:spTree>
    <p:extLst>
      <p:ext uri="{BB962C8B-B14F-4D97-AF65-F5344CB8AC3E}">
        <p14:creationId xmlns:p14="http://schemas.microsoft.com/office/powerpoint/2010/main" val="2444856476"/>
      </p:ext>
    </p:extLst>
  </p:cSld>
  <p:clrMapOvr>
    <a:masterClrMapping/>
  </p:clrMapOvr>
  <p:transition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Buy My Books!</a:t>
            </a:r>
          </a:p>
        </p:txBody>
      </p:sp>
      <p:pic>
        <p:nvPicPr>
          <p:cNvPr id="4" name="Content Placeholder 3" descr="beginning_perl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-7818" r="-7818"/>
          <a:stretch>
            <a:fillRect/>
          </a:stretch>
        </p:blipFill>
        <p:spPr/>
      </p:pic>
      <p:pic>
        <p:nvPicPr>
          <p:cNvPr id="6" name="Content Placeholder 5" descr="perl_hacks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170699" y="1600200"/>
            <a:ext cx="2993601" cy="4525963"/>
          </a:xfr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61F6CC-A47B-404E-8146-CAB675A6A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DA450-7325-6246-9A74-575BE0E6FBC0}" type="datetime4">
              <a:rPr lang="fr-FR" smtClean="0"/>
              <a:t>6 février 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80685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604E-1FEB-9F4E-884D-F2BDF04FF374}" type="datetime4">
              <a:rPr lang="fr-FR" smtClean="0"/>
              <a:t>6 février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2571750"/>
            <a:ext cx="82846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7900281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>
                <a:latin typeface="Courier New"/>
                <a:cs typeface="Courier New"/>
              </a:rPr>
              <a:t>$ ruby -</a:t>
            </a:r>
            <a:r>
              <a:rPr lang="en-US" b="1" dirty="0" err="1">
                <a:latin typeface="Courier New"/>
                <a:cs typeface="Courier New"/>
              </a:rPr>
              <a:t>e</a:t>
            </a:r>
            <a:r>
              <a:rPr lang="en-US" b="1" dirty="0">
                <a:latin typeface="Courier New"/>
                <a:cs typeface="Courier New"/>
              </a:rPr>
              <a:t> 'puts 7/2'</a:t>
            </a:r>
          </a:p>
          <a:p>
            <a:pPr>
              <a:buNone/>
            </a:pPr>
            <a:r>
              <a:rPr lang="en-US" b="1" dirty="0">
                <a:latin typeface="Courier New"/>
                <a:cs typeface="Courier New"/>
              </a:rPr>
              <a:t>3</a:t>
            </a:r>
          </a:p>
          <a:p>
            <a:pPr>
              <a:buNone/>
            </a:pPr>
            <a:r>
              <a:rPr lang="en-US" b="1" dirty="0">
                <a:latin typeface="Courier New"/>
                <a:cs typeface="Courier New"/>
              </a:rPr>
              <a:t>$ python -</a:t>
            </a:r>
            <a:r>
              <a:rPr lang="en-US" b="1" dirty="0" err="1">
                <a:latin typeface="Courier New"/>
                <a:cs typeface="Courier New"/>
              </a:rPr>
              <a:t>c</a:t>
            </a:r>
            <a:r>
              <a:rPr lang="en-US" b="1" dirty="0">
                <a:latin typeface="Courier New"/>
                <a:cs typeface="Courier New"/>
              </a:rPr>
              <a:t> 'print 7/2'</a:t>
            </a:r>
          </a:p>
          <a:p>
            <a:pPr>
              <a:buNone/>
            </a:pPr>
            <a:r>
              <a:rPr lang="en-US" b="1" dirty="0">
                <a:latin typeface="Courier New"/>
                <a:cs typeface="Courier New"/>
              </a:rPr>
              <a:t>3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F0C37-6831-8342-B84B-A37F8B428305}" type="datetime4">
              <a:rPr lang="fr-FR" smtClean="0"/>
              <a:t>6 février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TCL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>
                <a:latin typeface="Courier New"/>
                <a:cs typeface="Courier New"/>
              </a:rPr>
              <a:t>$ ruby -</a:t>
            </a:r>
            <a:r>
              <a:rPr lang="en-US" b="1" dirty="0" err="1">
                <a:latin typeface="Courier New"/>
                <a:cs typeface="Courier New"/>
              </a:rPr>
              <a:t>e</a:t>
            </a:r>
            <a:r>
              <a:rPr lang="en-US" b="1" dirty="0">
                <a:latin typeface="Courier New"/>
                <a:cs typeface="Courier New"/>
              </a:rPr>
              <a:t> 'puts 7/2'</a:t>
            </a:r>
          </a:p>
          <a:p>
            <a:pPr>
              <a:buNone/>
            </a:pPr>
            <a:r>
              <a:rPr lang="en-US" b="1" dirty="0">
                <a:latin typeface="Courier New"/>
                <a:cs typeface="Courier New"/>
              </a:rPr>
              <a:t>3</a:t>
            </a:r>
          </a:p>
          <a:p>
            <a:pPr>
              <a:buNone/>
            </a:pPr>
            <a:r>
              <a:rPr lang="en-US" b="1" dirty="0">
                <a:latin typeface="Courier New"/>
                <a:cs typeface="Courier New"/>
              </a:rPr>
              <a:t>$ python -</a:t>
            </a:r>
            <a:r>
              <a:rPr lang="en-US" b="1" dirty="0" err="1">
                <a:latin typeface="Courier New"/>
                <a:cs typeface="Courier New"/>
              </a:rPr>
              <a:t>c</a:t>
            </a:r>
            <a:r>
              <a:rPr lang="en-US" b="1" dirty="0">
                <a:latin typeface="Courier New"/>
                <a:cs typeface="Courier New"/>
              </a:rPr>
              <a:t> 'print 7/2'</a:t>
            </a:r>
          </a:p>
          <a:p>
            <a:pPr>
              <a:buNone/>
            </a:pPr>
            <a:r>
              <a:rPr lang="en-US" b="1" dirty="0">
                <a:latin typeface="Courier New"/>
                <a:cs typeface="Courier New"/>
              </a:rPr>
              <a:t>3</a:t>
            </a:r>
          </a:p>
          <a:p>
            <a:pPr>
              <a:buNone/>
            </a:pPr>
            <a:r>
              <a:rPr lang="en-US" b="1" dirty="0">
                <a:latin typeface="Courier New"/>
                <a:cs typeface="Courier New"/>
              </a:rPr>
              <a:t>$ echo "puts [</a:t>
            </a:r>
            <a:r>
              <a:rPr lang="en-US" b="1" dirty="0" err="1">
                <a:latin typeface="Courier New"/>
                <a:cs typeface="Courier New"/>
              </a:rPr>
              <a:t>expr</a:t>
            </a:r>
            <a:r>
              <a:rPr lang="en-US" b="1" dirty="0">
                <a:latin typeface="Courier New"/>
                <a:cs typeface="Courier New"/>
              </a:rPr>
              <a:t> 7/2]" | </a:t>
            </a:r>
            <a:r>
              <a:rPr lang="en-US" b="1" dirty="0" err="1">
                <a:latin typeface="Courier New"/>
                <a:cs typeface="Courier New"/>
              </a:rPr>
              <a:t>tclsh</a:t>
            </a:r>
            <a:endParaRPr lang="en-US" b="1" dirty="0">
              <a:latin typeface="Courier New"/>
              <a:cs typeface="Courier New"/>
            </a:endParaRPr>
          </a:p>
          <a:p>
            <a:pPr>
              <a:buNone/>
            </a:pPr>
            <a:r>
              <a:rPr lang="en-US" b="1" dirty="0">
                <a:latin typeface="Courier New"/>
                <a:cs typeface="Courier New"/>
              </a:rPr>
              <a:t>3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41A3E-F132-394D-A8B7-EAEEBC39872E}" type="datetime4">
              <a:rPr lang="fr-FR" smtClean="0"/>
              <a:t>6 février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n-US" b="1" dirty="0">
                <a:latin typeface="Courier New"/>
                <a:cs typeface="Courier New"/>
              </a:rPr>
              <a:t>$ ruby -</a:t>
            </a:r>
            <a:r>
              <a:rPr lang="en-US" b="1" dirty="0" err="1">
                <a:latin typeface="Courier New"/>
                <a:cs typeface="Courier New"/>
              </a:rPr>
              <a:t>e</a:t>
            </a:r>
            <a:r>
              <a:rPr lang="en-US" b="1" dirty="0">
                <a:latin typeface="Courier New"/>
                <a:cs typeface="Courier New"/>
              </a:rPr>
              <a:t> 'puts 7/2'</a:t>
            </a:r>
          </a:p>
          <a:p>
            <a:pPr>
              <a:buNone/>
            </a:pPr>
            <a:r>
              <a:rPr lang="en-US" b="1" dirty="0">
                <a:latin typeface="Courier New"/>
                <a:cs typeface="Courier New"/>
              </a:rPr>
              <a:t>3</a:t>
            </a:r>
          </a:p>
          <a:p>
            <a:pPr>
              <a:buNone/>
            </a:pPr>
            <a:r>
              <a:rPr lang="en-US" b="1" dirty="0">
                <a:latin typeface="Courier New"/>
                <a:cs typeface="Courier New"/>
              </a:rPr>
              <a:t>$ python -</a:t>
            </a:r>
            <a:r>
              <a:rPr lang="en-US" b="1" dirty="0" err="1">
                <a:latin typeface="Courier New"/>
                <a:cs typeface="Courier New"/>
              </a:rPr>
              <a:t>c</a:t>
            </a:r>
            <a:r>
              <a:rPr lang="en-US" b="1" dirty="0">
                <a:latin typeface="Courier New"/>
                <a:cs typeface="Courier New"/>
              </a:rPr>
              <a:t> 'print 7/2'</a:t>
            </a:r>
          </a:p>
          <a:p>
            <a:pPr>
              <a:buNone/>
            </a:pPr>
            <a:r>
              <a:rPr lang="en-US" b="1" dirty="0">
                <a:latin typeface="Courier New"/>
                <a:cs typeface="Courier New"/>
              </a:rPr>
              <a:t>3</a:t>
            </a:r>
          </a:p>
          <a:p>
            <a:pPr>
              <a:buNone/>
            </a:pPr>
            <a:r>
              <a:rPr lang="en-US" b="1" dirty="0">
                <a:latin typeface="Courier New"/>
                <a:cs typeface="Courier New"/>
              </a:rPr>
              <a:t>$ echo "puts [</a:t>
            </a:r>
            <a:r>
              <a:rPr lang="en-US" b="1" dirty="0" err="1">
                <a:latin typeface="Courier New"/>
                <a:cs typeface="Courier New"/>
              </a:rPr>
              <a:t>expr</a:t>
            </a:r>
            <a:r>
              <a:rPr lang="en-US" b="1" dirty="0">
                <a:latin typeface="Courier New"/>
                <a:cs typeface="Courier New"/>
              </a:rPr>
              <a:t> 7/2]" | </a:t>
            </a:r>
            <a:r>
              <a:rPr lang="en-US" b="1" dirty="0" err="1">
                <a:latin typeface="Courier New"/>
                <a:cs typeface="Courier New"/>
              </a:rPr>
              <a:t>tclsh</a:t>
            </a:r>
            <a:endParaRPr lang="en-US" b="1" dirty="0">
              <a:latin typeface="Courier New"/>
              <a:cs typeface="Courier New"/>
            </a:endParaRPr>
          </a:p>
          <a:p>
            <a:pPr>
              <a:buNone/>
            </a:pPr>
            <a:r>
              <a:rPr lang="en-US" b="1" dirty="0">
                <a:latin typeface="Courier New"/>
                <a:cs typeface="Courier New"/>
              </a:rPr>
              <a:t>3</a:t>
            </a:r>
          </a:p>
          <a:p>
            <a:pPr>
              <a:buNone/>
            </a:pPr>
            <a:r>
              <a:rPr lang="en-US" b="1" dirty="0">
                <a:latin typeface="Courier New"/>
                <a:cs typeface="Courier New"/>
              </a:rPr>
              <a:t>$ echo "7/2" | </a:t>
            </a:r>
            <a:r>
              <a:rPr lang="en-US" b="1" dirty="0" err="1">
                <a:latin typeface="Courier New"/>
                <a:cs typeface="Courier New"/>
              </a:rPr>
              <a:t>bc</a:t>
            </a:r>
            <a:endParaRPr lang="en-US" b="1" dirty="0">
              <a:latin typeface="Courier New"/>
              <a:cs typeface="Courier New"/>
            </a:endParaRPr>
          </a:p>
          <a:p>
            <a:pPr>
              <a:buNone/>
            </a:pPr>
            <a:r>
              <a:rPr lang="en-US" b="1" dirty="0">
                <a:latin typeface="Courier New"/>
                <a:cs typeface="Courier New"/>
              </a:rPr>
              <a:t>3</a:t>
            </a:r>
          </a:p>
          <a:p>
            <a:pPr>
              <a:buNone/>
            </a:pPr>
            <a:endParaRPr lang="en-US" b="1" dirty="0">
              <a:latin typeface="Courier New"/>
              <a:cs typeface="Courier New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C3804-66D1-3C4B-BAFF-55A9CA40DF49}" type="datetime4">
              <a:rPr lang="fr-FR" smtClean="0"/>
              <a:t>6 février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ourier New"/>
                <a:cs typeface="Courier New"/>
              </a:rPr>
              <a:t>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500" b="1" dirty="0">
                <a:latin typeface="Courier New"/>
                <a:cs typeface="Courier New"/>
              </a:rPr>
              <a:t>$ echo '</a:t>
            </a:r>
            <a:r>
              <a:rPr lang="en-US" sz="2500" b="1" dirty="0" err="1">
                <a:latin typeface="Courier New"/>
                <a:cs typeface="Courier New"/>
              </a:rPr>
              <a:t>int</a:t>
            </a:r>
            <a:r>
              <a:rPr lang="en-US" sz="2500" b="1" dirty="0">
                <a:latin typeface="Courier New"/>
                <a:cs typeface="Courier New"/>
              </a:rPr>
              <a:t> </a:t>
            </a:r>
            <a:r>
              <a:rPr lang="en-US" sz="2500" b="1" dirty="0" err="1">
                <a:latin typeface="Courier New"/>
                <a:cs typeface="Courier New"/>
              </a:rPr>
              <a:t>printf(const</a:t>
            </a:r>
            <a:r>
              <a:rPr lang="en-US" sz="2500" b="1" dirty="0">
                <a:latin typeface="Courier New"/>
                <a:cs typeface="Courier New"/>
              </a:rPr>
              <a:t> char * restrict format, ... ); </a:t>
            </a:r>
            <a:r>
              <a:rPr lang="en-US" sz="2500" b="1" dirty="0" err="1">
                <a:latin typeface="Courier New"/>
                <a:cs typeface="Courier New"/>
              </a:rPr>
              <a:t>int</a:t>
            </a:r>
            <a:r>
              <a:rPr lang="en-US" sz="2500" b="1" dirty="0">
                <a:latin typeface="Courier New"/>
                <a:cs typeface="Courier New"/>
              </a:rPr>
              <a:t> </a:t>
            </a:r>
            <a:r>
              <a:rPr lang="en-US" sz="2500" b="1" dirty="0" err="1">
                <a:latin typeface="Courier New"/>
                <a:cs typeface="Courier New"/>
              </a:rPr>
              <a:t>main(void</a:t>
            </a:r>
            <a:r>
              <a:rPr lang="en-US" sz="2500" b="1" dirty="0">
                <a:latin typeface="Courier New"/>
                <a:cs typeface="Courier New"/>
              </a:rPr>
              <a:t>) { </a:t>
            </a:r>
            <a:r>
              <a:rPr lang="en-US" sz="2500" b="1" dirty="0" err="1">
                <a:latin typeface="Courier New"/>
                <a:cs typeface="Courier New"/>
              </a:rPr>
              <a:t>printf("\n</a:t>
            </a:r>
            <a:r>
              <a:rPr lang="en-US" sz="2500" b="1" dirty="0" err="1">
                <a:solidFill>
                  <a:srgbClr val="FF0000"/>
                </a:solidFill>
                <a:latin typeface="Courier New"/>
                <a:cs typeface="Courier New"/>
              </a:rPr>
              <a:t>%f</a:t>
            </a:r>
            <a:r>
              <a:rPr lang="en-US" sz="2500" b="1" dirty="0" err="1">
                <a:latin typeface="Courier New"/>
                <a:cs typeface="Courier New"/>
              </a:rPr>
              <a:t>\n</a:t>
            </a:r>
            <a:r>
              <a:rPr lang="en-US" sz="2500" b="1" dirty="0">
                <a:latin typeface="Courier New"/>
                <a:cs typeface="Courier New"/>
              </a:rPr>
              <a:t>", 7/2); return 0; }' \</a:t>
            </a:r>
          </a:p>
          <a:p>
            <a:pPr>
              <a:buNone/>
            </a:pPr>
            <a:r>
              <a:rPr lang="en-US" sz="2500" b="1" dirty="0">
                <a:latin typeface="Courier New"/>
                <a:cs typeface="Courier New"/>
              </a:rPr>
              <a:t>&gt; | </a:t>
            </a:r>
            <a:r>
              <a:rPr lang="en-US" sz="2500" b="1" dirty="0" err="1">
                <a:latin typeface="Courier New"/>
                <a:cs typeface="Courier New"/>
              </a:rPr>
              <a:t>gcc</a:t>
            </a:r>
            <a:r>
              <a:rPr lang="en-US" sz="2500" b="1" dirty="0">
                <a:latin typeface="Courier New"/>
                <a:cs typeface="Courier New"/>
              </a:rPr>
              <a:t> -</a:t>
            </a:r>
            <a:r>
              <a:rPr lang="en-US" sz="2500" b="1" dirty="0" err="1">
                <a:latin typeface="Courier New"/>
                <a:cs typeface="Courier New"/>
              </a:rPr>
              <a:t>xc</a:t>
            </a:r>
            <a:r>
              <a:rPr lang="en-US" sz="2500" b="1" dirty="0">
                <a:latin typeface="Courier New"/>
                <a:cs typeface="Courier New"/>
              </a:rPr>
              <a:t> - &amp;&amp; ./</a:t>
            </a:r>
            <a:r>
              <a:rPr lang="en-US" sz="2500" b="1" dirty="0" err="1">
                <a:latin typeface="Courier New"/>
                <a:cs typeface="Courier New"/>
              </a:rPr>
              <a:t>a.out</a:t>
            </a:r>
            <a:endParaRPr lang="en-US" sz="2500" b="1" dirty="0">
              <a:latin typeface="Courier New"/>
              <a:cs typeface="Courier New"/>
            </a:endParaRPr>
          </a:p>
          <a:p>
            <a:pPr>
              <a:buNone/>
            </a:pPr>
            <a:endParaRPr lang="en-US" sz="2500" b="1" dirty="0">
              <a:latin typeface="Courier New"/>
              <a:cs typeface="Courier New"/>
            </a:endParaRPr>
          </a:p>
          <a:p>
            <a:pPr>
              <a:buNone/>
            </a:pPr>
            <a:r>
              <a:rPr lang="en-US" sz="2500" b="1" dirty="0">
                <a:latin typeface="Courier New"/>
                <a:cs typeface="Courier New"/>
              </a:rPr>
              <a:t>&lt;</a:t>
            </a:r>
            <a:r>
              <a:rPr lang="en-US" sz="2500" b="1" dirty="0" err="1">
                <a:latin typeface="Courier New"/>
                <a:cs typeface="Courier New"/>
              </a:rPr>
              <a:t>stdin</a:t>
            </a:r>
            <a:r>
              <a:rPr lang="en-US" sz="2500" b="1" dirty="0">
                <a:latin typeface="Courier New"/>
                <a:cs typeface="Courier New"/>
              </a:rPr>
              <a:t>&gt;:1:82: warning: format specifies type 'double' but the argument has type '</a:t>
            </a:r>
            <a:r>
              <a:rPr lang="en-US" sz="2500" b="1" dirty="0" err="1">
                <a:latin typeface="Courier New"/>
                <a:cs typeface="Courier New"/>
              </a:rPr>
              <a:t>int</a:t>
            </a:r>
            <a:r>
              <a:rPr lang="en-US" sz="2500" b="1" dirty="0">
                <a:latin typeface="Courier New"/>
                <a:cs typeface="Courier New"/>
              </a:rPr>
              <a:t>' [-</a:t>
            </a:r>
            <a:r>
              <a:rPr lang="en-US" sz="2500" b="1" dirty="0" err="1">
                <a:latin typeface="Courier New"/>
                <a:cs typeface="Courier New"/>
              </a:rPr>
              <a:t>Wformat</a:t>
            </a:r>
            <a:r>
              <a:rPr lang="en-US" sz="2500" b="1" dirty="0">
                <a:latin typeface="Courier New"/>
                <a:cs typeface="Courier New"/>
              </a:rPr>
              <a:t>]</a:t>
            </a:r>
          </a:p>
          <a:p>
            <a:pPr>
              <a:buNone/>
            </a:pPr>
            <a:r>
              <a:rPr lang="en-US" sz="2500" b="1" dirty="0">
                <a:latin typeface="Courier New"/>
                <a:cs typeface="Courier New"/>
              </a:rPr>
              <a:t>1 warning generated. </a:t>
            </a:r>
          </a:p>
          <a:p>
            <a:pPr>
              <a:buNone/>
            </a:pPr>
            <a:endParaRPr lang="en-US" sz="2500" b="1" dirty="0">
              <a:latin typeface="Courier New"/>
              <a:cs typeface="Courier New"/>
            </a:endParaRPr>
          </a:p>
          <a:p>
            <a:pPr>
              <a:buNone/>
            </a:pPr>
            <a:r>
              <a:rPr lang="en-US" sz="2500" b="1" dirty="0">
                <a:latin typeface="Courier New"/>
                <a:cs typeface="Courier New"/>
              </a:rPr>
              <a:t>0.000000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57648-6807-DD4F-B6D0-6C7485AAB0E0}" type="datetime4">
              <a:rPr lang="fr-FR" smtClean="0"/>
              <a:t>6 février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ourier New"/>
                <a:cs typeface="Courier New"/>
              </a:rPr>
              <a:t>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500" b="1" dirty="0">
                <a:latin typeface="Courier New"/>
                <a:cs typeface="Courier New"/>
              </a:rPr>
              <a:t>$ echo '</a:t>
            </a:r>
            <a:r>
              <a:rPr lang="en-US" sz="2500" b="1" dirty="0" err="1">
                <a:latin typeface="Courier New"/>
                <a:cs typeface="Courier New"/>
              </a:rPr>
              <a:t>int</a:t>
            </a:r>
            <a:r>
              <a:rPr lang="en-US" sz="2500" b="1" dirty="0">
                <a:latin typeface="Courier New"/>
                <a:cs typeface="Courier New"/>
              </a:rPr>
              <a:t> </a:t>
            </a:r>
            <a:r>
              <a:rPr lang="en-US" sz="2500" b="1" dirty="0" err="1">
                <a:latin typeface="Courier New"/>
                <a:cs typeface="Courier New"/>
              </a:rPr>
              <a:t>printf(const</a:t>
            </a:r>
            <a:r>
              <a:rPr lang="en-US" sz="2500" b="1" dirty="0">
                <a:latin typeface="Courier New"/>
                <a:cs typeface="Courier New"/>
              </a:rPr>
              <a:t> char * restrict format, ... ); </a:t>
            </a:r>
            <a:r>
              <a:rPr lang="en-US" sz="2500" b="1" dirty="0" err="1">
                <a:latin typeface="Courier New"/>
                <a:cs typeface="Courier New"/>
              </a:rPr>
              <a:t>int</a:t>
            </a:r>
            <a:r>
              <a:rPr lang="en-US" sz="2500" b="1" dirty="0">
                <a:latin typeface="Courier New"/>
                <a:cs typeface="Courier New"/>
              </a:rPr>
              <a:t> </a:t>
            </a:r>
            <a:r>
              <a:rPr lang="en-US" sz="2500" b="1" dirty="0" err="1">
                <a:latin typeface="Courier New"/>
                <a:cs typeface="Courier New"/>
              </a:rPr>
              <a:t>main(void</a:t>
            </a:r>
            <a:r>
              <a:rPr lang="en-US" sz="2500" b="1" dirty="0">
                <a:latin typeface="Courier New"/>
                <a:cs typeface="Courier New"/>
              </a:rPr>
              <a:t>) { </a:t>
            </a:r>
            <a:r>
              <a:rPr lang="en-US" sz="2500" b="1" dirty="0" err="1">
                <a:latin typeface="Courier New"/>
                <a:cs typeface="Courier New"/>
              </a:rPr>
              <a:t>printf("\n</a:t>
            </a:r>
            <a:r>
              <a:rPr lang="en-US" sz="2500" b="1" dirty="0" err="1">
                <a:solidFill>
                  <a:srgbClr val="FF0000"/>
                </a:solidFill>
                <a:latin typeface="Courier New"/>
                <a:cs typeface="Courier New"/>
              </a:rPr>
              <a:t>%d</a:t>
            </a:r>
            <a:r>
              <a:rPr lang="en-US" sz="2500" b="1" dirty="0" err="1">
                <a:latin typeface="Courier New"/>
                <a:cs typeface="Courier New"/>
              </a:rPr>
              <a:t>\n</a:t>
            </a:r>
            <a:r>
              <a:rPr lang="en-US" sz="2500" b="1" dirty="0">
                <a:latin typeface="Courier New"/>
                <a:cs typeface="Courier New"/>
              </a:rPr>
              <a:t>", 7/2); return 0; }' \</a:t>
            </a:r>
          </a:p>
          <a:p>
            <a:pPr>
              <a:buNone/>
            </a:pPr>
            <a:r>
              <a:rPr lang="en-US" sz="2500" b="1" dirty="0">
                <a:latin typeface="Courier New"/>
                <a:cs typeface="Courier New"/>
              </a:rPr>
              <a:t>&gt; | </a:t>
            </a:r>
            <a:r>
              <a:rPr lang="en-US" sz="2500" b="1" dirty="0" err="1">
                <a:latin typeface="Courier New"/>
                <a:cs typeface="Courier New"/>
              </a:rPr>
              <a:t>gcc</a:t>
            </a:r>
            <a:r>
              <a:rPr lang="en-US" sz="2500" b="1" dirty="0">
                <a:latin typeface="Courier New"/>
                <a:cs typeface="Courier New"/>
              </a:rPr>
              <a:t> -</a:t>
            </a:r>
            <a:r>
              <a:rPr lang="en-US" sz="2500" b="1" dirty="0" err="1">
                <a:latin typeface="Courier New"/>
                <a:cs typeface="Courier New"/>
              </a:rPr>
              <a:t>xc</a:t>
            </a:r>
            <a:r>
              <a:rPr lang="en-US" sz="2500" b="1" dirty="0">
                <a:latin typeface="Courier New"/>
                <a:cs typeface="Courier New"/>
              </a:rPr>
              <a:t> - &amp;&amp; ./</a:t>
            </a:r>
            <a:r>
              <a:rPr lang="en-US" sz="2500" b="1" dirty="0" err="1">
                <a:latin typeface="Courier New"/>
                <a:cs typeface="Courier New"/>
              </a:rPr>
              <a:t>a.out</a:t>
            </a:r>
            <a:endParaRPr lang="en-US" sz="2500" b="1" dirty="0">
              <a:latin typeface="Courier New"/>
              <a:cs typeface="Courier New"/>
            </a:endParaRPr>
          </a:p>
          <a:p>
            <a:pPr>
              <a:buNone/>
            </a:pPr>
            <a:endParaRPr lang="en-US" sz="2500" b="1" dirty="0">
              <a:latin typeface="Courier New"/>
              <a:cs typeface="Courier New"/>
            </a:endParaRPr>
          </a:p>
          <a:p>
            <a:pPr>
              <a:buNone/>
            </a:pPr>
            <a:r>
              <a:rPr lang="en-US" sz="2500" b="1" dirty="0">
                <a:latin typeface="Courier New"/>
                <a:cs typeface="Courier New"/>
              </a:rPr>
              <a:t>3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C999F-7492-C342-8540-7D4B586146FD}" type="datetime4">
              <a:rPr lang="fr-FR" smtClean="0"/>
              <a:t>6 février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2336800"/>
            <a:ext cx="7772400" cy="1470025"/>
          </a:xfrm>
        </p:spPr>
        <p:txBody>
          <a:bodyPr/>
          <a:lstStyle/>
          <a:p>
            <a:r>
              <a:rPr lang="en-US" dirty="0"/>
              <a:t>The purpose of software is to help humans, not computers.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34829-EEB5-4247-B083-92B9264AA257}" type="datetime4">
              <a:rPr lang="fr-FR" smtClean="0"/>
              <a:t>6 février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>
                <a:latin typeface="Courier New"/>
                <a:cs typeface="Courier New"/>
              </a:rPr>
              <a:t>$ </a:t>
            </a:r>
            <a:r>
              <a:rPr lang="en-US" b="1" dirty="0" err="1">
                <a:latin typeface="Courier New"/>
                <a:cs typeface="Courier New"/>
              </a:rPr>
              <a:t>perl</a:t>
            </a:r>
            <a:r>
              <a:rPr lang="en-US" b="1" dirty="0">
                <a:latin typeface="Courier New"/>
                <a:cs typeface="Courier New"/>
              </a:rPr>
              <a:t> -E 'say 7/2'</a:t>
            </a:r>
          </a:p>
          <a:p>
            <a:pPr>
              <a:buNone/>
            </a:pPr>
            <a:r>
              <a:rPr lang="en-US" b="1" dirty="0">
                <a:latin typeface="Courier New"/>
                <a:cs typeface="Courier New"/>
              </a:rPr>
              <a:t>3.5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0AA1-5C32-AA40-A87D-9303D6229320}" type="datetime4">
              <a:rPr lang="fr-FR" smtClean="0"/>
              <a:t>6 février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Solve for "</a:t>
            </a:r>
            <a:r>
              <a:rPr lang="en-US" dirty="0" err="1"/>
              <a:t>x</a:t>
            </a:r>
            <a:r>
              <a:rPr lang="en-US" dirty="0"/>
              <a:t>"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BAF00-3444-1149-9FC4-A217746C8585}" type="datetime4">
              <a:rPr lang="fr-FR" smtClean="0"/>
              <a:t>6 février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238760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err="1"/>
              <a:t>x</a:t>
            </a:r>
            <a:r>
              <a:rPr lang="en-US" sz="9600" dirty="0"/>
              <a:t> = </a:t>
            </a:r>
            <a:r>
              <a:rPr lang="en-US" sz="9600" dirty="0">
                <a:solidFill>
                  <a:srgbClr val="FF0000"/>
                </a:solidFill>
              </a:rPr>
              <a:t>-</a:t>
            </a:r>
            <a:r>
              <a:rPr lang="en-US" sz="9600" dirty="0"/>
              <a:t>7 ÷ 2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-7/2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b="1" dirty="0">
                <a:latin typeface="Courier New"/>
                <a:cs typeface="Courier New"/>
              </a:rPr>
              <a:t>$ ruby -</a:t>
            </a:r>
            <a:r>
              <a:rPr lang="en-US" b="1" dirty="0" err="1">
                <a:latin typeface="Courier New"/>
                <a:cs typeface="Courier New"/>
              </a:rPr>
              <a:t>e</a:t>
            </a:r>
            <a:r>
              <a:rPr lang="en-US" b="1" dirty="0">
                <a:latin typeface="Courier New"/>
                <a:cs typeface="Courier New"/>
              </a:rPr>
              <a:t> 'puts -7/2'</a:t>
            </a:r>
          </a:p>
          <a:p>
            <a:pPr>
              <a:buNone/>
            </a:pP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?</a:t>
            </a:r>
          </a:p>
          <a:p>
            <a:pPr>
              <a:buNone/>
            </a:pPr>
            <a:r>
              <a:rPr lang="en-US" b="1" dirty="0">
                <a:latin typeface="Courier New"/>
                <a:cs typeface="Courier New"/>
              </a:rPr>
              <a:t>$ python -</a:t>
            </a:r>
            <a:r>
              <a:rPr lang="en-US" b="1" dirty="0" err="1">
                <a:latin typeface="Courier New"/>
                <a:cs typeface="Courier New"/>
              </a:rPr>
              <a:t>c</a:t>
            </a:r>
            <a:r>
              <a:rPr lang="en-US" b="1" dirty="0">
                <a:latin typeface="Courier New"/>
                <a:cs typeface="Courier New"/>
              </a:rPr>
              <a:t> 'print -7/2'</a:t>
            </a:r>
          </a:p>
          <a:p>
            <a:pPr>
              <a:buNone/>
            </a:pP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?</a:t>
            </a:r>
            <a:endParaRPr lang="en-US" b="1" dirty="0">
              <a:latin typeface="Courier New"/>
              <a:cs typeface="Courier New"/>
            </a:endParaRPr>
          </a:p>
          <a:p>
            <a:pPr>
              <a:buNone/>
            </a:pPr>
            <a:r>
              <a:rPr lang="en-US" b="1" dirty="0">
                <a:latin typeface="Courier New"/>
                <a:cs typeface="Courier New"/>
              </a:rPr>
              <a:t>$ echo "puts [</a:t>
            </a:r>
            <a:r>
              <a:rPr lang="en-US" b="1" dirty="0" err="1">
                <a:latin typeface="Courier New"/>
                <a:cs typeface="Courier New"/>
              </a:rPr>
              <a:t>expr</a:t>
            </a:r>
            <a:r>
              <a:rPr lang="en-US" b="1" dirty="0">
                <a:latin typeface="Courier New"/>
                <a:cs typeface="Courier New"/>
              </a:rPr>
              <a:t> -7/2]" | </a:t>
            </a:r>
            <a:r>
              <a:rPr lang="en-US" b="1" dirty="0" err="1">
                <a:latin typeface="Courier New"/>
                <a:cs typeface="Courier New"/>
              </a:rPr>
              <a:t>tclsh</a:t>
            </a:r>
            <a:endParaRPr lang="en-US" b="1" dirty="0">
              <a:latin typeface="Courier New"/>
              <a:cs typeface="Courier New"/>
            </a:endParaRPr>
          </a:p>
          <a:p>
            <a:pPr>
              <a:buNone/>
            </a:pP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?</a:t>
            </a:r>
            <a:endParaRPr lang="en-US" b="1" dirty="0">
              <a:latin typeface="Courier New"/>
              <a:cs typeface="Courier New"/>
            </a:endParaRPr>
          </a:p>
          <a:p>
            <a:pPr>
              <a:buNone/>
            </a:pPr>
            <a:r>
              <a:rPr lang="en-US" b="1" dirty="0">
                <a:latin typeface="Courier New"/>
                <a:cs typeface="Courier New"/>
              </a:rPr>
              <a:t>$ echo "-7/2" | </a:t>
            </a:r>
            <a:r>
              <a:rPr lang="en-US" b="1" dirty="0" err="1">
                <a:latin typeface="Courier New"/>
                <a:cs typeface="Courier New"/>
              </a:rPr>
              <a:t>bc</a:t>
            </a:r>
            <a:endParaRPr lang="en-US" b="1" dirty="0">
              <a:latin typeface="Courier New"/>
              <a:cs typeface="Courier New"/>
            </a:endParaRPr>
          </a:p>
          <a:p>
            <a:pPr>
              <a:buNone/>
            </a:pP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?</a:t>
            </a:r>
            <a:endParaRPr lang="en-US" b="1" dirty="0">
              <a:latin typeface="Courier New"/>
              <a:cs typeface="Courier New"/>
            </a:endParaRPr>
          </a:p>
          <a:p>
            <a:pPr>
              <a:buNone/>
            </a:pPr>
            <a:r>
              <a:rPr lang="en-US" b="1" dirty="0">
                <a:latin typeface="Courier New"/>
                <a:cs typeface="Courier New"/>
              </a:rPr>
              <a:t>$ </a:t>
            </a:r>
            <a:r>
              <a:rPr lang="en-US" b="1" dirty="0" err="1">
                <a:latin typeface="Courier New"/>
                <a:cs typeface="Courier New"/>
              </a:rPr>
              <a:t>perl</a:t>
            </a:r>
            <a:r>
              <a:rPr lang="en-US" b="1" dirty="0">
                <a:latin typeface="Courier New"/>
                <a:cs typeface="Courier New"/>
              </a:rPr>
              <a:t> -E 'say -7/2'</a:t>
            </a:r>
          </a:p>
          <a:p>
            <a:pPr>
              <a:buNone/>
            </a:pPr>
            <a:r>
              <a:rPr lang="en-US" b="1" dirty="0">
                <a:latin typeface="Courier New"/>
                <a:cs typeface="Courier New"/>
              </a:rPr>
              <a:t>-3.5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AA5F2-560C-0643-9947-9DABEF41F8F7}" type="datetime4">
              <a:rPr lang="fr-FR" smtClean="0"/>
              <a:t>6 février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18370"/>
            <a:ext cx="7772400" cy="2038349"/>
          </a:xfrm>
        </p:spPr>
        <p:txBody>
          <a:bodyPr>
            <a:normAutofit/>
          </a:bodyPr>
          <a:lstStyle/>
          <a:p>
            <a:r>
              <a:rPr lang="en-US" sz="4400" dirty="0"/>
              <a:t>Raku for Mere Mortals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0450"/>
            <a:ext cx="6400800" cy="2038350"/>
          </a:xfrm>
        </p:spPr>
        <p:txBody>
          <a:bodyPr>
            <a:normAutofit fontScale="92500" lnSpcReduction="10000"/>
          </a:bodyPr>
          <a:lstStyle/>
          <a:p>
            <a:pPr algn="r"/>
            <a:endParaRPr lang="en-US" sz="2000" dirty="0"/>
          </a:p>
          <a:p>
            <a:pPr algn="r"/>
            <a:r>
              <a:rPr lang="en-US" sz="4129" dirty="0"/>
              <a:t>Curtis "Ovid" Poe</a:t>
            </a:r>
          </a:p>
          <a:p>
            <a:pPr algn="r"/>
            <a:r>
              <a:rPr lang="en-US" sz="3294" dirty="0">
                <a:hlinkClick r:id="rId3"/>
              </a:rPr>
              <a:t>http://allaroundtheworld.fr/</a:t>
            </a:r>
            <a:endParaRPr lang="en-US" sz="3294" dirty="0"/>
          </a:p>
          <a:p>
            <a:pPr algn="r"/>
            <a:r>
              <a:rPr lang="en-US" sz="3294" dirty="0">
                <a:hlinkClick r:id="rId4"/>
              </a:rPr>
              <a:t>https://</a:t>
            </a:r>
            <a:r>
              <a:rPr lang="en-US" sz="3294" dirty="0" err="1">
                <a:hlinkClick r:id="rId4"/>
              </a:rPr>
              <a:t>twitter.com</a:t>
            </a:r>
            <a:r>
              <a:rPr lang="en-US" sz="3294" dirty="0">
                <a:hlinkClick r:id="rId4"/>
              </a:rPr>
              <a:t>/</a:t>
            </a:r>
            <a:r>
              <a:rPr lang="en-US" sz="3294" dirty="0" err="1">
                <a:hlinkClick r:id="rId4"/>
              </a:rPr>
              <a:t>OvidPerl</a:t>
            </a:r>
            <a:endParaRPr lang="en-US" sz="3294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AF6BB-2D5E-0140-8225-A34B66DAFC58}" type="datetime4">
              <a:rPr lang="fr-FR" smtClean="0"/>
              <a:t>6 février 2021</a:t>
            </a:fld>
            <a:endParaRPr lang="en-US"/>
          </a:p>
        </p:txBody>
      </p:sp>
      <p:pic>
        <p:nvPicPr>
          <p:cNvPr id="6" name="Picture 5" descr="800px-Camelia.sv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5725"/>
            <a:ext cx="3314700" cy="242387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-7/2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b="1" dirty="0">
                <a:latin typeface="Courier New"/>
                <a:cs typeface="Courier New"/>
              </a:rPr>
              <a:t>$ ruby -</a:t>
            </a:r>
            <a:r>
              <a:rPr lang="en-US" b="1" dirty="0" err="1">
                <a:latin typeface="Courier New"/>
                <a:cs typeface="Courier New"/>
              </a:rPr>
              <a:t>e</a:t>
            </a:r>
            <a:r>
              <a:rPr lang="en-US" b="1" dirty="0">
                <a:latin typeface="Courier New"/>
                <a:cs typeface="Courier New"/>
              </a:rPr>
              <a:t> 'puts -7/2'</a:t>
            </a:r>
          </a:p>
          <a:p>
            <a:pPr>
              <a:buNone/>
            </a:pPr>
            <a:r>
              <a:rPr lang="en-US" b="1" dirty="0">
                <a:latin typeface="Courier New"/>
                <a:cs typeface="Courier New"/>
              </a:rPr>
              <a:t>-4</a:t>
            </a:r>
          </a:p>
          <a:p>
            <a:pPr>
              <a:buNone/>
            </a:pPr>
            <a:r>
              <a:rPr lang="en-US" b="1" dirty="0">
                <a:latin typeface="Courier New"/>
                <a:cs typeface="Courier New"/>
              </a:rPr>
              <a:t>$ python -</a:t>
            </a:r>
            <a:r>
              <a:rPr lang="en-US" b="1" dirty="0" err="1">
                <a:latin typeface="Courier New"/>
                <a:cs typeface="Courier New"/>
              </a:rPr>
              <a:t>c</a:t>
            </a:r>
            <a:r>
              <a:rPr lang="en-US" b="1" dirty="0">
                <a:latin typeface="Courier New"/>
                <a:cs typeface="Courier New"/>
              </a:rPr>
              <a:t> 'print -7/2'</a:t>
            </a:r>
          </a:p>
          <a:p>
            <a:pPr>
              <a:buNone/>
            </a:pPr>
            <a:r>
              <a:rPr lang="en-US" b="1" dirty="0">
                <a:latin typeface="Courier New"/>
                <a:cs typeface="Courier New"/>
              </a:rPr>
              <a:t>-4</a:t>
            </a:r>
          </a:p>
          <a:p>
            <a:pPr>
              <a:buNone/>
            </a:pPr>
            <a:r>
              <a:rPr lang="en-US" b="1" dirty="0">
                <a:latin typeface="Courier New"/>
                <a:cs typeface="Courier New"/>
              </a:rPr>
              <a:t>$ echo "puts [</a:t>
            </a:r>
            <a:r>
              <a:rPr lang="en-US" b="1" dirty="0" err="1">
                <a:latin typeface="Courier New"/>
                <a:cs typeface="Courier New"/>
              </a:rPr>
              <a:t>expr</a:t>
            </a:r>
            <a:r>
              <a:rPr lang="en-US" b="1" dirty="0">
                <a:latin typeface="Courier New"/>
                <a:cs typeface="Courier New"/>
              </a:rPr>
              <a:t> -7/2]" | </a:t>
            </a:r>
            <a:r>
              <a:rPr lang="en-US" b="1" dirty="0" err="1">
                <a:latin typeface="Courier New"/>
                <a:cs typeface="Courier New"/>
              </a:rPr>
              <a:t>tclsh</a:t>
            </a:r>
            <a:endParaRPr lang="en-US" b="1" dirty="0">
              <a:latin typeface="Courier New"/>
              <a:cs typeface="Courier New"/>
            </a:endParaRPr>
          </a:p>
          <a:p>
            <a:pPr>
              <a:buNone/>
            </a:pPr>
            <a:r>
              <a:rPr lang="en-US" b="1" dirty="0">
                <a:latin typeface="Courier New"/>
                <a:cs typeface="Courier New"/>
              </a:rPr>
              <a:t>-4</a:t>
            </a:r>
          </a:p>
          <a:p>
            <a:pPr>
              <a:buNone/>
            </a:pPr>
            <a:r>
              <a:rPr lang="en-US" b="1" dirty="0">
                <a:latin typeface="Courier New"/>
                <a:cs typeface="Courier New"/>
              </a:rPr>
              <a:t>$ echo "-7/2" | </a:t>
            </a:r>
            <a:r>
              <a:rPr lang="en-US" b="1" dirty="0" err="1">
                <a:latin typeface="Courier New"/>
                <a:cs typeface="Courier New"/>
              </a:rPr>
              <a:t>bc</a:t>
            </a:r>
            <a:endParaRPr lang="en-US" b="1" dirty="0">
              <a:latin typeface="Courier New"/>
              <a:cs typeface="Courier New"/>
            </a:endParaRPr>
          </a:p>
          <a:p>
            <a:pPr>
              <a:buNone/>
            </a:pPr>
            <a:r>
              <a:rPr lang="en-US" b="1" dirty="0">
                <a:latin typeface="Courier New"/>
                <a:cs typeface="Courier New"/>
              </a:rPr>
              <a:t>-3</a:t>
            </a:r>
          </a:p>
          <a:p>
            <a:pPr>
              <a:buNone/>
            </a:pPr>
            <a:r>
              <a:rPr lang="en-US" b="1" dirty="0">
                <a:latin typeface="Courier New"/>
                <a:cs typeface="Courier New"/>
              </a:rPr>
              <a:t>$ </a:t>
            </a:r>
            <a:r>
              <a:rPr lang="en-US" b="1" dirty="0" err="1">
                <a:latin typeface="Courier New"/>
                <a:cs typeface="Courier New"/>
              </a:rPr>
              <a:t>perl</a:t>
            </a:r>
            <a:r>
              <a:rPr lang="en-US" b="1" dirty="0">
                <a:latin typeface="Courier New"/>
                <a:cs typeface="Courier New"/>
              </a:rPr>
              <a:t> -E 'say -7/2'</a:t>
            </a:r>
          </a:p>
          <a:p>
            <a:pPr>
              <a:buNone/>
            </a:pPr>
            <a:r>
              <a:rPr lang="en-US" b="1" dirty="0">
                <a:latin typeface="Courier New"/>
                <a:cs typeface="Courier New"/>
              </a:rPr>
              <a:t>-3.5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BE0E4-0D16-3247-8D85-7B6FFA0E2716}" type="datetime4">
              <a:rPr lang="fr-FR" smtClean="0"/>
              <a:t>6 février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ourier New"/>
                <a:cs typeface="Courier New"/>
              </a:rPr>
              <a:t>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500" b="1" dirty="0">
                <a:latin typeface="Courier New"/>
                <a:cs typeface="Courier New"/>
              </a:rPr>
              <a:t>$ echo '</a:t>
            </a:r>
            <a:r>
              <a:rPr lang="en-US" sz="2500" b="1" dirty="0" err="1">
                <a:latin typeface="Courier New"/>
                <a:cs typeface="Courier New"/>
              </a:rPr>
              <a:t>int</a:t>
            </a:r>
            <a:r>
              <a:rPr lang="en-US" sz="2500" b="1" dirty="0">
                <a:latin typeface="Courier New"/>
                <a:cs typeface="Courier New"/>
              </a:rPr>
              <a:t> </a:t>
            </a:r>
            <a:r>
              <a:rPr lang="en-US" sz="2500" b="1" dirty="0" err="1">
                <a:latin typeface="Courier New"/>
                <a:cs typeface="Courier New"/>
              </a:rPr>
              <a:t>printf(const</a:t>
            </a:r>
            <a:r>
              <a:rPr lang="en-US" sz="2500" b="1" dirty="0">
                <a:latin typeface="Courier New"/>
                <a:cs typeface="Courier New"/>
              </a:rPr>
              <a:t> char * restrict format, ... ); </a:t>
            </a:r>
            <a:r>
              <a:rPr lang="en-US" sz="2500" b="1" dirty="0" err="1">
                <a:latin typeface="Courier New"/>
                <a:cs typeface="Courier New"/>
              </a:rPr>
              <a:t>int</a:t>
            </a:r>
            <a:r>
              <a:rPr lang="en-US" sz="2500" b="1" dirty="0">
                <a:latin typeface="Courier New"/>
                <a:cs typeface="Courier New"/>
              </a:rPr>
              <a:t> </a:t>
            </a:r>
            <a:r>
              <a:rPr lang="en-US" sz="2500" b="1" dirty="0" err="1">
                <a:latin typeface="Courier New"/>
                <a:cs typeface="Courier New"/>
              </a:rPr>
              <a:t>main(void</a:t>
            </a:r>
            <a:r>
              <a:rPr lang="en-US" sz="2500" b="1" dirty="0">
                <a:latin typeface="Courier New"/>
                <a:cs typeface="Courier New"/>
              </a:rPr>
              <a:t>) { </a:t>
            </a:r>
            <a:r>
              <a:rPr lang="en-US" sz="2500" b="1" dirty="0" err="1">
                <a:latin typeface="Courier New"/>
                <a:cs typeface="Courier New"/>
              </a:rPr>
              <a:t>printf("\n%d\n</a:t>
            </a:r>
            <a:r>
              <a:rPr lang="en-US" sz="2500" b="1" dirty="0">
                <a:latin typeface="Courier New"/>
                <a:cs typeface="Courier New"/>
              </a:rPr>
              <a:t>", -7/2); return 0; }' \</a:t>
            </a:r>
          </a:p>
          <a:p>
            <a:pPr>
              <a:buNone/>
            </a:pPr>
            <a:r>
              <a:rPr lang="en-US" sz="2500" b="1" dirty="0">
                <a:latin typeface="Courier New"/>
                <a:cs typeface="Courier New"/>
              </a:rPr>
              <a:t>&gt; | </a:t>
            </a:r>
            <a:r>
              <a:rPr lang="en-US" sz="2500" b="1" dirty="0" err="1">
                <a:latin typeface="Courier New"/>
                <a:cs typeface="Courier New"/>
              </a:rPr>
              <a:t>gcc</a:t>
            </a:r>
            <a:r>
              <a:rPr lang="en-US" sz="2500" b="1" dirty="0">
                <a:latin typeface="Courier New"/>
                <a:cs typeface="Courier New"/>
              </a:rPr>
              <a:t> -</a:t>
            </a:r>
            <a:r>
              <a:rPr lang="en-US" sz="2500" b="1" dirty="0" err="1">
                <a:latin typeface="Courier New"/>
                <a:cs typeface="Courier New"/>
              </a:rPr>
              <a:t>xc</a:t>
            </a:r>
            <a:r>
              <a:rPr lang="en-US" sz="2500" b="1" dirty="0">
                <a:latin typeface="Courier New"/>
                <a:cs typeface="Courier New"/>
              </a:rPr>
              <a:t> - &amp;&amp; ./</a:t>
            </a:r>
            <a:r>
              <a:rPr lang="en-US" sz="2500" b="1" dirty="0" err="1">
                <a:latin typeface="Courier New"/>
                <a:cs typeface="Courier New"/>
              </a:rPr>
              <a:t>a.out</a:t>
            </a:r>
            <a:endParaRPr lang="en-US" sz="2500" b="1" dirty="0">
              <a:latin typeface="Courier New"/>
              <a:cs typeface="Courier New"/>
            </a:endParaRPr>
          </a:p>
          <a:p>
            <a:pPr>
              <a:buNone/>
            </a:pPr>
            <a:endParaRPr lang="en-US" sz="2500" b="1" dirty="0">
              <a:latin typeface="Courier New"/>
              <a:cs typeface="Courier New"/>
            </a:endParaRPr>
          </a:p>
          <a:p>
            <a:pPr>
              <a:buNone/>
            </a:pPr>
            <a:r>
              <a:rPr lang="en-US" sz="2500" b="1" dirty="0">
                <a:latin typeface="Courier New"/>
                <a:cs typeface="Courier New"/>
              </a:rPr>
              <a:t>-3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6238E-EBD0-BB4E-A8CC-7C2C35CEDC6C}" type="datetime4">
              <a:rPr lang="fr-FR" smtClean="0"/>
              <a:t>6 février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C89 — </a:t>
            </a:r>
            <a:r>
              <a:rPr lang="en-US" dirty="0">
                <a:solidFill>
                  <a:srgbClr val="000000"/>
                </a:solidFill>
              </a:rPr>
              <a:t>ANSI-C (3.3.5)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algn="r">
              <a:buNone/>
            </a:pPr>
            <a:r>
              <a:rPr lang="en-US" sz="2800" i="1" dirty="0">
                <a:solidFill>
                  <a:srgbClr val="000000"/>
                </a:solidFill>
              </a:rPr>
              <a:t>When integers are divided and the division is inexact … </a:t>
            </a:r>
          </a:p>
          <a:p>
            <a:pPr algn="r">
              <a:buNone/>
            </a:pPr>
            <a:r>
              <a:rPr lang="en-US" sz="2800" i="1" dirty="0">
                <a:solidFill>
                  <a:srgbClr val="000000"/>
                </a:solidFill>
              </a:rPr>
              <a:t>if either operand is negative …</a:t>
            </a:r>
          </a:p>
          <a:p>
            <a:pPr algn="r">
              <a:buNone/>
            </a:pPr>
            <a:r>
              <a:rPr lang="en-US" sz="2800" i="1" dirty="0">
                <a:solidFill>
                  <a:srgbClr val="000000"/>
                </a:solidFill>
              </a:rPr>
              <a:t>the result …</a:t>
            </a:r>
          </a:p>
          <a:p>
            <a:pPr algn="r">
              <a:buNone/>
            </a:pPr>
            <a:r>
              <a:rPr lang="en-US" sz="2800" i="1" dirty="0">
                <a:solidFill>
                  <a:srgbClr val="000000"/>
                </a:solidFill>
              </a:rPr>
              <a:t>is implementation-defined. </a:t>
            </a:r>
            <a:r>
              <a:rPr lang="en-US" sz="2800" i="1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25B92-DDEF-3C47-9913-7F30D168D8A2}" type="datetime4">
              <a:rPr lang="fr-FR" smtClean="0"/>
              <a:t>6 février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Solve for "</a:t>
            </a:r>
            <a:r>
              <a:rPr lang="en-US" dirty="0" err="1"/>
              <a:t>x</a:t>
            </a:r>
            <a:r>
              <a:rPr lang="en-US" dirty="0"/>
              <a:t>"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E3B1F-C3F5-E548-A6AC-114B9095FFC9}" type="datetime4">
              <a:rPr lang="fr-FR" smtClean="0"/>
              <a:t>6 février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238760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/>
              <a:t>x = .1 + .2 - .3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Solve for "</a:t>
            </a:r>
            <a:r>
              <a:rPr lang="en-US" dirty="0" err="1"/>
              <a:t>x</a:t>
            </a:r>
            <a:r>
              <a:rPr lang="en-US" dirty="0"/>
              <a:t>"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ED129-22F7-9047-831C-2CB0AFA2EC19}" type="datetime4">
              <a:rPr lang="fr-FR" smtClean="0"/>
              <a:t>6 février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238760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err="1"/>
              <a:t>x</a:t>
            </a:r>
            <a:r>
              <a:rPr lang="en-US" sz="9600" dirty="0"/>
              <a:t> = </a:t>
            </a:r>
            <a:r>
              <a:rPr lang="en-US" sz="9600" dirty="0">
                <a:solidFill>
                  <a:srgbClr val="FF0000"/>
                </a:solidFill>
              </a:rPr>
              <a:t>.1 + .2 </a:t>
            </a:r>
            <a:r>
              <a:rPr lang="en-US" sz="9600" dirty="0"/>
              <a:t>- .3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Solve for "</a:t>
            </a:r>
            <a:r>
              <a:rPr lang="en-US" dirty="0" err="1"/>
              <a:t>x</a:t>
            </a:r>
            <a:r>
              <a:rPr lang="en-US" dirty="0"/>
              <a:t>"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982A0-CE97-B141-94FF-3968E6886CF5}" type="datetime4">
              <a:rPr lang="fr-FR" smtClean="0"/>
              <a:t>6 février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238760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err="1"/>
              <a:t>x</a:t>
            </a:r>
            <a:r>
              <a:rPr lang="en-US" sz="9600" dirty="0"/>
              <a:t> = </a:t>
            </a:r>
            <a:r>
              <a:rPr lang="en-US" sz="9600" dirty="0">
                <a:solidFill>
                  <a:srgbClr val="FF0000"/>
                </a:solidFill>
              </a:rPr>
              <a:t>.3 </a:t>
            </a:r>
            <a:r>
              <a:rPr lang="en-US" sz="9600" dirty="0"/>
              <a:t>- .3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Solve for "</a:t>
            </a:r>
            <a:r>
              <a:rPr lang="en-US" dirty="0" err="1"/>
              <a:t>x</a:t>
            </a:r>
            <a:r>
              <a:rPr lang="en-US" dirty="0"/>
              <a:t>"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6949C-CDFB-A841-A048-6D1678379168}" type="datetime4">
              <a:rPr lang="fr-FR" smtClean="0"/>
              <a:t>6 février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238760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err="1"/>
              <a:t>x</a:t>
            </a:r>
            <a:r>
              <a:rPr lang="en-US" sz="9600" dirty="0"/>
              <a:t> = </a:t>
            </a:r>
            <a:r>
              <a:rPr lang="en-US" sz="9600" dirty="0">
                <a:solidFill>
                  <a:srgbClr val="FF0000"/>
                </a:solidFill>
              </a:rPr>
              <a:t>0</a:t>
            </a:r>
            <a:endParaRPr lang="en-US" sz="96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Solve for "</a:t>
            </a:r>
            <a:r>
              <a:rPr lang="en-US" dirty="0" err="1"/>
              <a:t>x</a:t>
            </a:r>
            <a:r>
              <a:rPr lang="en-US" dirty="0"/>
              <a:t>"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DD6BB-3D8B-6540-A6B1-1FCCD66E39B0}" type="datetime4">
              <a:rPr lang="fr-FR" smtClean="0"/>
              <a:t>6 février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238760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/>
              <a:t>0 = .1 + .2 - .3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Perl's Idea of Zero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>
                <a:latin typeface="Courier New"/>
                <a:cs typeface="Courier New"/>
              </a:rPr>
              <a:t>$ </a:t>
            </a:r>
            <a:r>
              <a:rPr lang="en-US" b="1" dirty="0" err="1">
                <a:latin typeface="Courier New"/>
                <a:cs typeface="Courier New"/>
              </a:rPr>
              <a:t>perl</a:t>
            </a:r>
            <a:r>
              <a:rPr lang="en-US" b="1" dirty="0">
                <a:latin typeface="Courier New"/>
                <a:cs typeface="Courier New"/>
              </a:rPr>
              <a:t> -E 'say .1 + .2 - .3'</a:t>
            </a:r>
          </a:p>
          <a:p>
            <a:pPr>
              <a:buNone/>
            </a:pPr>
            <a:r>
              <a:rPr lang="en-US" b="1" dirty="0">
                <a:latin typeface="Courier New"/>
                <a:cs typeface="Courier New"/>
              </a:rPr>
              <a:t>5.55111512312578e-17</a:t>
            </a:r>
          </a:p>
          <a:p>
            <a:pPr>
              <a:buNone/>
            </a:pPr>
            <a:endParaRPr lang="en-US" b="1" dirty="0">
              <a:latin typeface="Courier New"/>
              <a:cs typeface="Courier New"/>
            </a:endParaRPr>
          </a:p>
          <a:p>
            <a:pPr>
              <a:buNone/>
            </a:pPr>
            <a:r>
              <a:rPr lang="en-US" b="1" dirty="0">
                <a:latin typeface="Courier New"/>
                <a:cs typeface="Courier New"/>
              </a:rPr>
              <a:t># 0.</a:t>
            </a:r>
            <a:r>
              <a:rPr lang="en-US" dirty="0"/>
              <a:t>0000000000000000555111512312578</a:t>
            </a:r>
            <a:endParaRPr lang="en-US" b="1" dirty="0">
              <a:latin typeface="Courier New"/>
              <a:cs typeface="Courier New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9E23F-02E8-4845-A172-2C7E56AEB5FA}" type="datetime4">
              <a:rPr lang="fr-FR" smtClean="0"/>
              <a:t>6 février 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Divided by Zero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>
                <a:latin typeface="Courier New"/>
                <a:cs typeface="Courier New"/>
              </a:rPr>
              <a:t>$ </a:t>
            </a:r>
            <a:r>
              <a:rPr lang="en-US" b="1" dirty="0" err="1">
                <a:latin typeface="Courier New"/>
                <a:cs typeface="Courier New"/>
              </a:rPr>
              <a:t>perl</a:t>
            </a:r>
            <a:r>
              <a:rPr lang="en-US" b="1" dirty="0">
                <a:latin typeface="Courier New"/>
                <a:cs typeface="Courier New"/>
              </a:rPr>
              <a:t> -E 'say 1/(.1 + .2 - .3)'</a:t>
            </a:r>
          </a:p>
          <a:p>
            <a:pPr>
              <a:buNone/>
            </a:pPr>
            <a:r>
              <a:rPr lang="en-US" b="1" dirty="0">
                <a:latin typeface="Courier New"/>
                <a:cs typeface="Courier New"/>
              </a:rPr>
              <a:t>1.8014398509482e+16</a:t>
            </a:r>
          </a:p>
          <a:p>
            <a:pPr>
              <a:buNone/>
            </a:pPr>
            <a:endParaRPr lang="en-US" b="1" dirty="0">
              <a:latin typeface="Courier New"/>
              <a:cs typeface="Courier New"/>
            </a:endParaRPr>
          </a:p>
          <a:p>
            <a:pPr>
              <a:buNone/>
            </a:pPr>
            <a:r>
              <a:rPr lang="en-US" b="1" dirty="0">
                <a:latin typeface="Courier New"/>
                <a:cs typeface="Courier New"/>
              </a:rPr>
              <a:t># 18,014,398,509,482,000</a:t>
            </a:r>
          </a:p>
          <a:p>
            <a:pPr>
              <a:buNone/>
            </a:pPr>
            <a:r>
              <a:rPr lang="en-US" b="1" dirty="0">
                <a:latin typeface="Courier New"/>
                <a:cs typeface="Courier New"/>
              </a:rPr>
              <a:t># or roughly 18 </a:t>
            </a:r>
            <a:r>
              <a:rPr lang="en-US" b="1" dirty="0" err="1">
                <a:latin typeface="Courier New"/>
                <a:cs typeface="Courier New"/>
              </a:rPr>
              <a:t>quintillian</a:t>
            </a:r>
            <a:endParaRPr lang="en-US" b="1" dirty="0">
              <a:latin typeface="Courier New"/>
              <a:cs typeface="Courier New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D2569-A939-AA48-B36A-15C58A61773D}" type="datetime4">
              <a:rPr lang="fr-FR" smtClean="0"/>
              <a:t>6 février 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8D8AD-1A77-724B-B8A2-DA7E6DCD7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Raku and Perl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BB14F-D831-1648-8D73-C394531AF8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Raku is a sister language to Perl</a:t>
            </a:r>
          </a:p>
          <a:p>
            <a:r>
              <a:rPr lang="en-US" dirty="0"/>
              <a:t>Some concepts are similar</a:t>
            </a:r>
          </a:p>
          <a:p>
            <a:r>
              <a:rPr lang="en-US" dirty="0"/>
              <a:t>But many things are cleaned up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DFA2B-B083-4C42-87A6-06E1A7455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19A62-1E99-274F-AFDF-DF60D04B8E6D}" type="datetime4">
              <a:rPr lang="fr-FR" smtClean="0"/>
              <a:t>6 février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961B8A-13CE-2C43-89B3-B19B57571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</p:spTree>
    <p:extLst>
      <p:ext uri="{BB962C8B-B14F-4D97-AF65-F5344CB8AC3E}">
        <p14:creationId xmlns:p14="http://schemas.microsoft.com/office/powerpoint/2010/main" val="12862327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Mass of the Sun Multiplied by Zero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12900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n-US" b="1" dirty="0">
                <a:latin typeface="Courier New"/>
                <a:cs typeface="Courier New"/>
              </a:rPr>
              <a:t>$ </a:t>
            </a:r>
            <a:r>
              <a:rPr lang="en-US" b="1" dirty="0" err="1">
                <a:latin typeface="Courier New"/>
                <a:cs typeface="Courier New"/>
              </a:rPr>
              <a:t>perl</a:t>
            </a:r>
            <a:r>
              <a:rPr lang="en-US" b="1" dirty="0">
                <a:latin typeface="Courier New"/>
                <a:cs typeface="Courier New"/>
              </a:rPr>
              <a:t> –E '</a:t>
            </a:r>
            <a:r>
              <a:rPr lang="en-US" sz="2800" b="1" dirty="0">
                <a:latin typeface="Courier New"/>
                <a:cs typeface="Courier New"/>
              </a:rPr>
              <a:t>say 1.99E30 * (.1+.2-.3)</a:t>
            </a:r>
            <a:r>
              <a:rPr lang="en-US" b="1" dirty="0">
                <a:latin typeface="Courier New"/>
                <a:cs typeface="Courier New"/>
              </a:rPr>
              <a:t>'</a:t>
            </a:r>
          </a:p>
          <a:p>
            <a:pPr>
              <a:buNone/>
            </a:pPr>
            <a:r>
              <a:rPr lang="en-US" b="1" dirty="0">
                <a:latin typeface="Courier New"/>
                <a:cs typeface="Courier New"/>
              </a:rPr>
              <a:t>110467190950203</a:t>
            </a:r>
          </a:p>
          <a:p>
            <a:pPr>
              <a:buNone/>
            </a:pPr>
            <a:endParaRPr lang="en-US" b="1" dirty="0">
              <a:latin typeface="Courier New"/>
              <a:cs typeface="Courier New"/>
            </a:endParaRPr>
          </a:p>
          <a:p>
            <a:pPr>
              <a:buNone/>
            </a:pPr>
            <a:r>
              <a:rPr lang="en-US" b="1" dirty="0">
                <a:latin typeface="Courier New"/>
                <a:cs typeface="Courier New"/>
              </a:rPr>
              <a:t># 110,467,190,950,203</a:t>
            </a:r>
          </a:p>
          <a:p>
            <a:pPr>
              <a:buNone/>
            </a:pPr>
            <a:r>
              <a:rPr lang="en-US" b="1" dirty="0">
                <a:latin typeface="Courier New"/>
                <a:cs typeface="Courier New"/>
              </a:rPr>
              <a:t># Roughly 110 trillion kilograms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75790-49C3-AE40-B1EA-F6B94017EDBF}" type="datetime4">
              <a:rPr lang="fr-FR" smtClean="0"/>
              <a:t>6 février 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CB216-0C9B-6B44-9173-68D0B536AF7B}" type="datetime4">
              <a:rPr lang="fr-FR" smtClean="0"/>
              <a:t>6 février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3852" y="5901610"/>
            <a:ext cx="85807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effectLst>
                  <a:outerShdw blurRad="50800" dist="50800" dir="2700000">
                    <a:srgbClr val="000000">
                      <a:alpha val="43000"/>
                    </a:srgbClr>
                  </a:outerShdw>
                </a:effectLst>
              </a:rPr>
              <a:t>http://en.wikipedia.org/wiki/Mount_Everest#mediaviewer/File:Everest_North_Face_toward_Base_Camp_Tibet_Luca_Galuzzi_2006.jpg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Languages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None/>
            </a:pPr>
            <a:r>
              <a:rPr lang="en-US" b="1" dirty="0">
                <a:latin typeface="Courier New"/>
                <a:cs typeface="Courier New"/>
              </a:rPr>
              <a:t>$ ruby -</a:t>
            </a:r>
            <a:r>
              <a:rPr lang="en-US" b="1" dirty="0" err="1">
                <a:latin typeface="Courier New"/>
                <a:cs typeface="Courier New"/>
              </a:rPr>
              <a:t>e</a:t>
            </a:r>
            <a:r>
              <a:rPr lang="en-US" b="1" dirty="0">
                <a:latin typeface="Courier New"/>
                <a:cs typeface="Courier New"/>
              </a:rPr>
              <a:t> 'puts 0.1 + 0.2 - 0.3'</a:t>
            </a:r>
          </a:p>
          <a:p>
            <a:pPr>
              <a:buNone/>
            </a:pPr>
            <a:r>
              <a:rPr lang="en-US" b="1" dirty="0">
                <a:latin typeface="Courier New"/>
                <a:cs typeface="Courier New"/>
              </a:rPr>
              <a:t>5.551115123125783e-17</a:t>
            </a:r>
          </a:p>
          <a:p>
            <a:pPr>
              <a:buNone/>
            </a:pPr>
            <a:r>
              <a:rPr lang="en-US" b="1" dirty="0">
                <a:latin typeface="Courier New"/>
                <a:cs typeface="Courier New"/>
              </a:rPr>
              <a:t>$ python -</a:t>
            </a:r>
            <a:r>
              <a:rPr lang="en-US" b="1" dirty="0" err="1">
                <a:latin typeface="Courier New"/>
                <a:cs typeface="Courier New"/>
              </a:rPr>
              <a:t>c</a:t>
            </a:r>
            <a:r>
              <a:rPr lang="en-US" b="1" dirty="0">
                <a:latin typeface="Courier New"/>
                <a:cs typeface="Courier New"/>
              </a:rPr>
              <a:t> 'print .1 + .2 - .3'</a:t>
            </a:r>
          </a:p>
          <a:p>
            <a:pPr>
              <a:buNone/>
            </a:pPr>
            <a:r>
              <a:rPr lang="en-US" b="1" dirty="0">
                <a:latin typeface="Courier New"/>
                <a:cs typeface="Courier New"/>
              </a:rPr>
              <a:t>5.55111512313e-17</a:t>
            </a:r>
          </a:p>
          <a:p>
            <a:pPr>
              <a:buNone/>
            </a:pPr>
            <a:r>
              <a:rPr lang="en-US" b="1" dirty="0">
                <a:latin typeface="Courier New"/>
                <a:cs typeface="Courier New"/>
              </a:rPr>
              <a:t>$ echo "puts [</a:t>
            </a:r>
            <a:r>
              <a:rPr lang="en-US" b="1" dirty="0" err="1">
                <a:latin typeface="Courier New"/>
                <a:cs typeface="Courier New"/>
              </a:rPr>
              <a:t>expr</a:t>
            </a:r>
            <a:r>
              <a:rPr lang="en-US" b="1" dirty="0">
                <a:latin typeface="Courier New"/>
                <a:cs typeface="Courier New"/>
              </a:rPr>
              <a:t> .1+.2-.3]"|tclsh</a:t>
            </a:r>
          </a:p>
          <a:p>
            <a:pPr>
              <a:buNone/>
            </a:pPr>
            <a:r>
              <a:rPr lang="en-US" b="1" dirty="0">
                <a:latin typeface="Courier New"/>
                <a:cs typeface="Courier New"/>
              </a:rPr>
              <a:t>5.551115123125783e-17</a:t>
            </a:r>
          </a:p>
          <a:p>
            <a:pPr>
              <a:buNone/>
            </a:pPr>
            <a:r>
              <a:rPr lang="en-US" b="1" dirty="0">
                <a:latin typeface="Courier New"/>
                <a:cs typeface="Courier New"/>
              </a:rPr>
              <a:t>$ echo ".1 + .2 - .3" | </a:t>
            </a:r>
            <a:r>
              <a:rPr lang="en-US" b="1" dirty="0" err="1">
                <a:latin typeface="Courier New"/>
                <a:cs typeface="Courier New"/>
              </a:rPr>
              <a:t>bc</a:t>
            </a:r>
            <a:endParaRPr lang="en-US" b="1" dirty="0">
              <a:latin typeface="Courier New"/>
              <a:cs typeface="Courier New"/>
            </a:endParaRPr>
          </a:p>
          <a:p>
            <a:pPr>
              <a:buNone/>
            </a:pPr>
            <a:r>
              <a:rPr lang="en-US" b="1" dirty="0">
                <a:latin typeface="Courier New"/>
                <a:cs typeface="Courier New"/>
              </a:rPr>
              <a:t>0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9FF2A-B96C-8847-A5B9-13E0BE8D3BBC}" type="datetime4">
              <a:rPr lang="fr-FR" smtClean="0"/>
              <a:t>6 février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Raku’s Idea of Zero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>
                <a:latin typeface="Courier New"/>
                <a:cs typeface="Courier New"/>
              </a:rPr>
              <a:t>$ raku -e 'say .1 + .2 - .3'</a:t>
            </a:r>
          </a:p>
          <a:p>
            <a:pPr>
              <a:buNone/>
            </a:pPr>
            <a:r>
              <a:rPr lang="en-US" b="1" dirty="0">
                <a:latin typeface="Courier New"/>
                <a:cs typeface="Courier New"/>
              </a:rPr>
              <a:t>0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BC3E9-07AB-3D40-B4CF-5EAD240AFFA1}" type="datetime4">
              <a:rPr lang="fr-FR" smtClean="0"/>
              <a:t>6 février 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Raku’s Idea of Zero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>
                <a:latin typeface="Courier New"/>
                <a:cs typeface="Courier New"/>
              </a:rPr>
              <a:t>$ raku -e 'say 1/(.1 + .2 - .3)'</a:t>
            </a:r>
          </a:p>
          <a:p>
            <a:pPr>
              <a:buNone/>
            </a:pPr>
            <a:endParaRPr lang="en-US" b="1" dirty="0">
              <a:latin typeface="Courier New"/>
              <a:cs typeface="Courier New"/>
            </a:endParaRPr>
          </a:p>
          <a:p>
            <a:pPr>
              <a:buNone/>
            </a:pPr>
            <a:r>
              <a:rPr lang="en-US" b="1" dirty="0">
                <a:latin typeface="Courier New"/>
                <a:cs typeface="Courier New"/>
              </a:rPr>
              <a:t>Attempt to divide by zero when coercing Rational to Str</a:t>
            </a:r>
          </a:p>
          <a:p>
            <a:pPr>
              <a:buNone/>
            </a:pPr>
            <a:r>
              <a:rPr lang="en-US" b="1" dirty="0">
                <a:latin typeface="Courier New"/>
                <a:cs typeface="Courier New"/>
              </a:rPr>
              <a:t>  in block &lt;unit&gt; at -e line 1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D514A-3F76-2C47-88EC-811B5CFB03EA}" type="datetime4">
              <a:rPr lang="fr-FR" smtClean="0"/>
              <a:t>6 février 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say WHAT?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b="1" dirty="0">
                <a:latin typeface="Courier New"/>
                <a:cs typeface="Courier New"/>
              </a:rPr>
              <a:t>$ raku</a:t>
            </a:r>
          </a:p>
          <a:p>
            <a:pPr>
              <a:buNone/>
            </a:pPr>
            <a:r>
              <a:rPr lang="en-US" b="1" dirty="0">
                <a:latin typeface="Courier New"/>
                <a:cs typeface="Courier New"/>
              </a:rPr>
              <a:t>&gt; say .3.WHAT</a:t>
            </a:r>
          </a:p>
          <a:p>
            <a:pPr>
              <a:buNone/>
            </a:pPr>
            <a:r>
              <a:rPr lang="en-US" b="1" dirty="0">
                <a:latin typeface="Courier New"/>
                <a:cs typeface="Courier New"/>
              </a:rPr>
              <a:t>(Rat)</a:t>
            </a:r>
          </a:p>
          <a:p>
            <a:pPr>
              <a:buNone/>
            </a:pPr>
            <a:r>
              <a:rPr lang="en-US" b="1" dirty="0">
                <a:latin typeface="Courier New"/>
                <a:cs typeface="Courier New"/>
              </a:rPr>
              <a:t>&gt; say .3.numerator</a:t>
            </a:r>
          </a:p>
          <a:p>
            <a:pPr>
              <a:buNone/>
            </a:pPr>
            <a:r>
              <a:rPr lang="en-US" b="1" dirty="0">
                <a:latin typeface="Courier New"/>
                <a:cs typeface="Courier New"/>
              </a:rPr>
              <a:t>3</a:t>
            </a:r>
          </a:p>
          <a:p>
            <a:pPr>
              <a:buNone/>
            </a:pPr>
            <a:r>
              <a:rPr lang="en-US" b="1" dirty="0">
                <a:latin typeface="Courier New"/>
                <a:cs typeface="Courier New"/>
              </a:rPr>
              <a:t>&gt; say .3.denominator</a:t>
            </a:r>
          </a:p>
          <a:p>
            <a:pPr>
              <a:buNone/>
            </a:pPr>
            <a:r>
              <a:rPr lang="en-US" b="1" dirty="0">
                <a:latin typeface="Courier New"/>
                <a:cs typeface="Courier New"/>
              </a:rPr>
              <a:t>10</a:t>
            </a:r>
          </a:p>
          <a:p>
            <a:pPr>
              <a:buNone/>
            </a:pPr>
            <a:r>
              <a:rPr lang="en-US" b="1" dirty="0">
                <a:latin typeface="Courier New"/>
                <a:cs typeface="Courier New"/>
              </a:rPr>
              <a:t>&gt; say .3.nude.perl</a:t>
            </a:r>
          </a:p>
          <a:p>
            <a:pPr>
              <a:buNone/>
            </a:pPr>
            <a:r>
              <a:rPr lang="en-US" b="1" dirty="0">
                <a:latin typeface="Courier New"/>
                <a:cs typeface="Courier New"/>
              </a:rPr>
              <a:t>(3, 10)</a:t>
            </a:r>
          </a:p>
          <a:p>
            <a:pPr>
              <a:buNone/>
            </a:pPr>
            <a:r>
              <a:rPr lang="en-US" b="1" dirty="0">
                <a:latin typeface="Courier New"/>
                <a:cs typeface="Courier New"/>
              </a:rPr>
              <a:t>&gt; say 3.1415927.nude.perl</a:t>
            </a:r>
          </a:p>
          <a:p>
            <a:pPr>
              <a:buNone/>
            </a:pPr>
            <a:r>
              <a:rPr lang="en-US" b="1" dirty="0">
                <a:latin typeface="Courier New"/>
                <a:cs typeface="Courier New"/>
              </a:rPr>
              <a:t>(31415927, 10000000)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B3181-C501-E742-A829-932298008E2B}" type="datetime4">
              <a:rPr lang="fr-FR" smtClean="0"/>
              <a:t>6 février 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you can forget about that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>
                <a:latin typeface="Courier New"/>
                <a:cs typeface="Courier New"/>
              </a:rPr>
              <a:t>$ raku</a:t>
            </a:r>
          </a:p>
          <a:p>
            <a:pPr>
              <a:buNone/>
            </a:pPr>
            <a:r>
              <a:rPr lang="en-US" b="1" dirty="0">
                <a:latin typeface="Courier New"/>
                <a:cs typeface="Courier New"/>
              </a:rPr>
              <a:t>&gt; say .1 + .2 - .3</a:t>
            </a:r>
          </a:p>
          <a:p>
            <a:pPr>
              <a:buNone/>
            </a:pPr>
            <a:r>
              <a:rPr lang="en-US" b="1" dirty="0">
                <a:latin typeface="Courier New"/>
                <a:cs typeface="Courier New"/>
              </a:rPr>
              <a:t>0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8B937-B0EB-184A-9A34-F6338FA23719}" type="datetime4">
              <a:rPr lang="fr-FR" smtClean="0"/>
              <a:t>6 février 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>
                <a:latin typeface="Courier New"/>
                <a:cs typeface="Courier New"/>
              </a:rPr>
              <a:t>sub reciprocal {</a:t>
            </a:r>
          </a:p>
          <a:p>
            <a:pPr>
              <a:buNone/>
            </a:pPr>
            <a:r>
              <a:rPr lang="en-US" b="1">
                <a:latin typeface="Courier New"/>
                <a:cs typeface="Courier New"/>
              </a:rPr>
              <a:t>  </a:t>
            </a:r>
            <a:r>
              <a:rPr lang="en-US" b="1" dirty="0">
                <a:latin typeface="Courier New"/>
                <a:cs typeface="Courier New"/>
              </a:rPr>
              <a:t>return 1 / shift;</a:t>
            </a:r>
          </a:p>
          <a:p>
            <a:pPr>
              <a:buNone/>
            </a:pPr>
            <a:r>
              <a:rPr lang="en-US" b="1" dirty="0">
                <a:latin typeface="Courier New"/>
                <a:cs typeface="Courier New"/>
              </a:rPr>
              <a:t>}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658EA-42FF-B444-A56C-0C54A6BCAA38}" type="datetime4">
              <a:rPr lang="fr-FR" smtClean="0"/>
              <a:t>6 février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TIMTOWTEmbarrassYourself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en-US" sz="2000" b="1" dirty="0">
                <a:latin typeface="Courier New"/>
                <a:cs typeface="Courier New"/>
              </a:rPr>
              <a:t>sub reciprocal {</a:t>
            </a:r>
          </a:p>
          <a:p>
            <a:pPr>
              <a:buNone/>
            </a:pPr>
            <a:r>
              <a:rPr lang="en-US" sz="2000" b="1" dirty="0">
                <a:latin typeface="Courier New"/>
                <a:cs typeface="Courier New"/>
              </a:rPr>
              <a:t>  return 1 / shift;</a:t>
            </a:r>
          </a:p>
          <a:p>
            <a:pPr>
              <a:buNone/>
            </a:pPr>
            <a:r>
              <a:rPr lang="en-US" sz="2000" b="1" dirty="0">
                <a:latin typeface="Courier New"/>
                <a:cs typeface="Courier New"/>
              </a:rPr>
              <a:t>}</a:t>
            </a:r>
          </a:p>
          <a:p>
            <a:pPr>
              <a:buNone/>
            </a:pPr>
            <a:r>
              <a:rPr lang="en-US" sz="2000" b="1" dirty="0">
                <a:latin typeface="Courier New"/>
                <a:cs typeface="Courier New"/>
              </a:rPr>
              <a:t>sub reciprocal {</a:t>
            </a:r>
          </a:p>
          <a:p>
            <a:pPr>
              <a:buNone/>
            </a:pPr>
            <a:r>
              <a:rPr lang="en-US" sz="2000" b="1" dirty="0">
                <a:latin typeface="Courier New"/>
                <a:cs typeface="Courier New"/>
              </a:rPr>
              <a:t>  return 1 / (shift @_);</a:t>
            </a:r>
          </a:p>
          <a:p>
            <a:pPr>
              <a:buNone/>
            </a:pPr>
            <a:r>
              <a:rPr lang="en-US" sz="2000" b="1" dirty="0">
                <a:latin typeface="Courier New"/>
                <a:cs typeface="Courier New"/>
              </a:rPr>
              <a:t>}</a:t>
            </a:r>
          </a:p>
          <a:p>
            <a:pPr>
              <a:buNone/>
            </a:pPr>
            <a:r>
              <a:rPr lang="en-US" sz="2000" b="1" dirty="0">
                <a:latin typeface="Courier New"/>
                <a:cs typeface="Courier New"/>
              </a:rPr>
              <a:t>sub reciprocal {</a:t>
            </a:r>
          </a:p>
          <a:p>
            <a:pPr>
              <a:buNone/>
            </a:pPr>
            <a:r>
              <a:rPr lang="en-US" sz="2000" b="1" dirty="0">
                <a:latin typeface="Courier New"/>
                <a:cs typeface="Courier New"/>
              </a:rPr>
              <a:t>  1/$_[0];</a:t>
            </a:r>
          </a:p>
          <a:p>
            <a:pPr>
              <a:buNone/>
            </a:pPr>
            <a:r>
              <a:rPr lang="en-US" sz="2000" b="1" dirty="0">
                <a:latin typeface="Courier New"/>
                <a:cs typeface="Courier New"/>
              </a:rPr>
              <a:t>}</a:t>
            </a:r>
          </a:p>
          <a:p>
            <a:pPr>
              <a:buNone/>
            </a:pPr>
            <a:r>
              <a:rPr lang="en-US" sz="2000" b="1" dirty="0">
                <a:latin typeface="Courier New"/>
                <a:cs typeface="Courier New"/>
              </a:rPr>
              <a:t>sub reciprocal {</a:t>
            </a:r>
          </a:p>
          <a:p>
            <a:pPr>
              <a:buNone/>
            </a:pPr>
            <a:r>
              <a:rPr lang="en-US" sz="2000" b="1" dirty="0">
                <a:latin typeface="Courier New"/>
                <a:cs typeface="Courier New"/>
              </a:rPr>
              <a:t>  my $num = shift;</a:t>
            </a:r>
          </a:p>
          <a:p>
            <a:pPr>
              <a:buNone/>
            </a:pPr>
            <a:r>
              <a:rPr lang="en-US" sz="2000" b="1" dirty="0">
                <a:latin typeface="Courier New"/>
                <a:cs typeface="Courier New"/>
              </a:rPr>
              <a:t>  return 1/$num;</a:t>
            </a:r>
          </a:p>
          <a:p>
            <a:pPr>
              <a:buNone/>
            </a:pPr>
            <a:r>
              <a:rPr lang="en-US" sz="2000" b="1" dirty="0">
                <a:latin typeface="Courier New"/>
                <a:cs typeface="Courier New"/>
              </a:rPr>
              <a:t>}</a:t>
            </a:r>
          </a:p>
          <a:p>
            <a:pPr>
              <a:buNone/>
            </a:pPr>
            <a:endParaRPr lang="en-US" sz="2000" b="1" dirty="0">
              <a:latin typeface="Courier New"/>
              <a:cs typeface="Courier New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D0341E-7A16-6A49-91B1-8EB58BBD33E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000" b="1" dirty="0">
                <a:latin typeface="Courier New"/>
                <a:cs typeface="Courier New"/>
              </a:rPr>
              <a:t>sub reciprocal {</a:t>
            </a:r>
          </a:p>
          <a:p>
            <a:pPr>
              <a:buNone/>
            </a:pPr>
            <a:r>
              <a:rPr lang="en-US" sz="2000" b="1" dirty="0">
                <a:latin typeface="Courier New"/>
                <a:cs typeface="Courier New"/>
              </a:rPr>
              <a:t>  my $num = shift @_;</a:t>
            </a:r>
          </a:p>
          <a:p>
            <a:pPr>
              <a:buNone/>
            </a:pPr>
            <a:r>
              <a:rPr lang="en-US" sz="2000" b="1" dirty="0">
                <a:latin typeface="Courier New"/>
                <a:cs typeface="Courier New"/>
              </a:rPr>
              <a:t>  return 1/$num;</a:t>
            </a:r>
          </a:p>
          <a:p>
            <a:pPr>
              <a:buNone/>
            </a:pPr>
            <a:r>
              <a:rPr lang="en-US" sz="2000" b="1" dirty="0">
                <a:latin typeface="Courier New"/>
                <a:cs typeface="Courier New"/>
              </a:rPr>
              <a:t>}</a:t>
            </a:r>
          </a:p>
          <a:p>
            <a:pPr>
              <a:buNone/>
            </a:pPr>
            <a:r>
              <a:rPr lang="en-US" sz="2000" b="1" dirty="0">
                <a:latin typeface="Courier New"/>
                <a:cs typeface="Courier New"/>
              </a:rPr>
              <a:t>sub reciprocal {</a:t>
            </a:r>
          </a:p>
          <a:p>
            <a:pPr>
              <a:buNone/>
            </a:pPr>
            <a:r>
              <a:rPr lang="en-US" sz="2000" b="1" dirty="0">
                <a:latin typeface="Courier New"/>
                <a:cs typeface="Courier New"/>
              </a:rPr>
              <a:t>  my $num = $_[0];</a:t>
            </a:r>
          </a:p>
          <a:p>
            <a:pPr>
              <a:buNone/>
            </a:pPr>
            <a:r>
              <a:rPr lang="en-US" sz="2000" b="1" dirty="0">
                <a:latin typeface="Courier New"/>
                <a:cs typeface="Courier New"/>
              </a:rPr>
              <a:t>  return 1/$num;</a:t>
            </a:r>
          </a:p>
          <a:p>
            <a:pPr>
              <a:buNone/>
            </a:pPr>
            <a:r>
              <a:rPr lang="en-US" sz="2000" b="1" dirty="0">
                <a:latin typeface="Courier New"/>
                <a:cs typeface="Courier New"/>
              </a:rPr>
              <a:t>}</a:t>
            </a:r>
          </a:p>
          <a:p>
            <a:pPr>
              <a:buNone/>
            </a:pPr>
            <a:r>
              <a:rPr lang="en-US" sz="2000" b="1" dirty="0">
                <a:latin typeface="Courier New"/>
                <a:cs typeface="Courier New"/>
              </a:rPr>
              <a:t>sub reciprocal {</a:t>
            </a:r>
          </a:p>
          <a:p>
            <a:pPr>
              <a:buNone/>
            </a:pPr>
            <a:r>
              <a:rPr lang="en-US" sz="2000" b="1" dirty="0">
                <a:latin typeface="Courier New"/>
                <a:cs typeface="Courier New"/>
              </a:rPr>
              <a:t>  my ($num) = @_;</a:t>
            </a:r>
          </a:p>
          <a:p>
            <a:pPr>
              <a:buNone/>
            </a:pPr>
            <a:r>
              <a:rPr lang="en-US" sz="2000" b="1" dirty="0">
                <a:latin typeface="Courier New"/>
                <a:cs typeface="Courier New"/>
              </a:rPr>
              <a:t>  return 1/$num;</a:t>
            </a:r>
          </a:p>
          <a:p>
            <a:pPr>
              <a:buNone/>
            </a:pPr>
            <a:r>
              <a:rPr lang="en-US" sz="2000" b="1" dirty="0">
                <a:latin typeface="Courier New"/>
                <a:cs typeface="Courier New"/>
              </a:rPr>
              <a:t>}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F6AE4-0FC1-704C-A1EA-A046F53DE3E9}" type="datetime4">
              <a:rPr lang="fr-FR" smtClean="0"/>
              <a:t>6 février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  <a:endParaRPr 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Pretend This Never Happened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en-US" sz="2000" b="1" strike="sngStrike" dirty="0">
                <a:solidFill>
                  <a:srgbClr val="FF0000"/>
                </a:solidFill>
                <a:latin typeface="Courier New"/>
                <a:cs typeface="Courier New"/>
              </a:rPr>
              <a:t>sub reciprocal {</a:t>
            </a:r>
          </a:p>
          <a:p>
            <a:pPr>
              <a:buNone/>
            </a:pPr>
            <a:r>
              <a:rPr lang="en-US" sz="2000" b="1" strike="sngStrike" dirty="0">
                <a:solidFill>
                  <a:srgbClr val="FF0000"/>
                </a:solidFill>
                <a:latin typeface="Courier New"/>
                <a:cs typeface="Courier New"/>
              </a:rPr>
              <a:t>  return 1 / shift;</a:t>
            </a:r>
          </a:p>
          <a:p>
            <a:pPr>
              <a:buNone/>
            </a:pPr>
            <a:r>
              <a:rPr lang="en-US" sz="2000" b="1" strike="sngStrike" dirty="0">
                <a:solidFill>
                  <a:srgbClr val="FF0000"/>
                </a:solidFill>
                <a:latin typeface="Courier New"/>
                <a:cs typeface="Courier New"/>
              </a:rPr>
              <a:t>}</a:t>
            </a:r>
          </a:p>
          <a:p>
            <a:pPr>
              <a:buNone/>
            </a:pPr>
            <a:r>
              <a:rPr lang="en-US" sz="2000" b="1" strike="sngStrike" dirty="0">
                <a:solidFill>
                  <a:srgbClr val="FF0000"/>
                </a:solidFill>
                <a:latin typeface="Courier New"/>
                <a:cs typeface="Courier New"/>
              </a:rPr>
              <a:t>sub reciprocal {</a:t>
            </a:r>
          </a:p>
          <a:p>
            <a:pPr>
              <a:buNone/>
            </a:pPr>
            <a:r>
              <a:rPr lang="en-US" sz="2000" b="1" strike="sngStrike" dirty="0">
                <a:solidFill>
                  <a:srgbClr val="FF0000"/>
                </a:solidFill>
                <a:latin typeface="Courier New"/>
                <a:cs typeface="Courier New"/>
              </a:rPr>
              <a:t>  return 1 / (shift @_);</a:t>
            </a:r>
          </a:p>
          <a:p>
            <a:pPr>
              <a:buNone/>
            </a:pPr>
            <a:r>
              <a:rPr lang="en-US" sz="2000" b="1" strike="sngStrike" dirty="0">
                <a:solidFill>
                  <a:srgbClr val="FF0000"/>
                </a:solidFill>
                <a:latin typeface="Courier New"/>
                <a:cs typeface="Courier New"/>
              </a:rPr>
              <a:t>}</a:t>
            </a:r>
          </a:p>
          <a:p>
            <a:pPr>
              <a:buNone/>
            </a:pPr>
            <a:r>
              <a:rPr lang="en-US" sz="2000" b="1" strike="sngStrike" dirty="0">
                <a:solidFill>
                  <a:srgbClr val="FF0000"/>
                </a:solidFill>
                <a:latin typeface="Courier New"/>
                <a:cs typeface="Courier New"/>
              </a:rPr>
              <a:t>sub reciprocal {</a:t>
            </a:r>
          </a:p>
          <a:p>
            <a:pPr>
              <a:buNone/>
            </a:pPr>
            <a:r>
              <a:rPr lang="en-US" sz="2000" b="1" strike="sngStrike" dirty="0">
                <a:solidFill>
                  <a:srgbClr val="FF0000"/>
                </a:solidFill>
                <a:latin typeface="Courier New"/>
                <a:cs typeface="Courier New"/>
              </a:rPr>
              <a:t>  1/$_[0];</a:t>
            </a:r>
          </a:p>
          <a:p>
            <a:pPr>
              <a:buNone/>
            </a:pPr>
            <a:r>
              <a:rPr lang="en-US" sz="2000" b="1" strike="sngStrike" dirty="0">
                <a:solidFill>
                  <a:srgbClr val="FF0000"/>
                </a:solidFill>
                <a:latin typeface="Courier New"/>
                <a:cs typeface="Courier New"/>
              </a:rPr>
              <a:t>}</a:t>
            </a:r>
          </a:p>
          <a:p>
            <a:pPr>
              <a:buNone/>
            </a:pPr>
            <a:r>
              <a:rPr lang="en-US" sz="2000" b="1" strike="sngStrike" dirty="0">
                <a:solidFill>
                  <a:srgbClr val="FF0000"/>
                </a:solidFill>
                <a:latin typeface="Courier New"/>
                <a:cs typeface="Courier New"/>
              </a:rPr>
              <a:t>sub reciprocal {</a:t>
            </a:r>
          </a:p>
          <a:p>
            <a:pPr>
              <a:buNone/>
            </a:pPr>
            <a:r>
              <a:rPr lang="en-US" sz="2000" b="1" strike="sngStrike" dirty="0">
                <a:solidFill>
                  <a:srgbClr val="FF0000"/>
                </a:solidFill>
                <a:latin typeface="Courier New"/>
                <a:cs typeface="Courier New"/>
              </a:rPr>
              <a:t>  my $num = shift;</a:t>
            </a:r>
          </a:p>
          <a:p>
            <a:pPr>
              <a:buNone/>
            </a:pPr>
            <a:r>
              <a:rPr lang="en-US" sz="2000" b="1" strike="sngStrike" dirty="0">
                <a:solidFill>
                  <a:srgbClr val="FF0000"/>
                </a:solidFill>
                <a:latin typeface="Courier New"/>
                <a:cs typeface="Courier New"/>
              </a:rPr>
              <a:t>  return 1/$num;</a:t>
            </a:r>
          </a:p>
          <a:p>
            <a:pPr>
              <a:buNone/>
            </a:pPr>
            <a:r>
              <a:rPr lang="en-US" sz="2000" b="1" strike="sngStrike" dirty="0">
                <a:solidFill>
                  <a:srgbClr val="FF0000"/>
                </a:solidFill>
                <a:latin typeface="Courier New"/>
                <a:cs typeface="Courier New"/>
              </a:rPr>
              <a:t>}</a:t>
            </a:r>
          </a:p>
          <a:p>
            <a:pPr>
              <a:buNone/>
            </a:pPr>
            <a:endParaRPr lang="en-US" sz="2000" b="1" strike="sngStrike" dirty="0">
              <a:solidFill>
                <a:srgbClr val="FF0000"/>
              </a:solidFill>
              <a:latin typeface="Courier New"/>
              <a:cs typeface="Courier New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D0341E-7A16-6A49-91B1-8EB58BBD33E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000" b="1" strike="sngStrike" dirty="0">
                <a:solidFill>
                  <a:srgbClr val="FF0000"/>
                </a:solidFill>
                <a:latin typeface="Courier New"/>
                <a:cs typeface="Courier New"/>
              </a:rPr>
              <a:t>sub reciprocal {</a:t>
            </a:r>
          </a:p>
          <a:p>
            <a:pPr>
              <a:buNone/>
            </a:pPr>
            <a:r>
              <a:rPr lang="en-US" sz="2000" b="1" strike="sngStrike" dirty="0">
                <a:solidFill>
                  <a:srgbClr val="FF0000"/>
                </a:solidFill>
                <a:latin typeface="Courier New"/>
                <a:cs typeface="Courier New"/>
              </a:rPr>
              <a:t>  my $num = shift @_;</a:t>
            </a:r>
          </a:p>
          <a:p>
            <a:pPr>
              <a:buNone/>
            </a:pPr>
            <a:r>
              <a:rPr lang="en-US" sz="2000" b="1" strike="sngStrike" dirty="0">
                <a:solidFill>
                  <a:srgbClr val="FF0000"/>
                </a:solidFill>
                <a:latin typeface="Courier New"/>
                <a:cs typeface="Courier New"/>
              </a:rPr>
              <a:t>  return 1/$num;</a:t>
            </a:r>
          </a:p>
          <a:p>
            <a:pPr>
              <a:buNone/>
            </a:pPr>
            <a:r>
              <a:rPr lang="en-US" sz="2000" b="1" strike="sngStrike" dirty="0">
                <a:solidFill>
                  <a:srgbClr val="FF0000"/>
                </a:solidFill>
                <a:latin typeface="Courier New"/>
                <a:cs typeface="Courier New"/>
              </a:rPr>
              <a:t>}</a:t>
            </a:r>
          </a:p>
          <a:p>
            <a:pPr>
              <a:buNone/>
            </a:pPr>
            <a:r>
              <a:rPr lang="en-US" sz="2000" b="1" strike="sngStrike" dirty="0">
                <a:solidFill>
                  <a:srgbClr val="FF0000"/>
                </a:solidFill>
                <a:latin typeface="Courier New"/>
                <a:cs typeface="Courier New"/>
              </a:rPr>
              <a:t>sub reciprocal {</a:t>
            </a:r>
          </a:p>
          <a:p>
            <a:pPr>
              <a:buNone/>
            </a:pPr>
            <a:r>
              <a:rPr lang="en-US" sz="2000" b="1" strike="sngStrike" dirty="0">
                <a:solidFill>
                  <a:srgbClr val="FF0000"/>
                </a:solidFill>
                <a:latin typeface="Courier New"/>
                <a:cs typeface="Courier New"/>
              </a:rPr>
              <a:t>  my $num = @_[0];</a:t>
            </a:r>
          </a:p>
          <a:p>
            <a:pPr>
              <a:buNone/>
            </a:pPr>
            <a:r>
              <a:rPr lang="en-US" sz="2000" b="1" strike="sngStrike" dirty="0">
                <a:solidFill>
                  <a:srgbClr val="FF0000"/>
                </a:solidFill>
                <a:latin typeface="Courier New"/>
                <a:cs typeface="Courier New"/>
              </a:rPr>
              <a:t>  return 1/$num;</a:t>
            </a:r>
          </a:p>
          <a:p>
            <a:pPr>
              <a:buNone/>
            </a:pPr>
            <a:r>
              <a:rPr lang="en-US" sz="2000" b="1" strike="sngStrike" dirty="0">
                <a:solidFill>
                  <a:srgbClr val="FF0000"/>
                </a:solidFill>
                <a:latin typeface="Courier New"/>
                <a:cs typeface="Courier New"/>
              </a:rPr>
              <a:t>}</a:t>
            </a:r>
          </a:p>
          <a:p>
            <a:pPr>
              <a:buNone/>
            </a:pPr>
            <a:r>
              <a:rPr lang="en-US" sz="2000" b="1" strike="sngStrike" dirty="0">
                <a:solidFill>
                  <a:srgbClr val="FF0000"/>
                </a:solidFill>
                <a:latin typeface="Courier New"/>
                <a:cs typeface="Courier New"/>
              </a:rPr>
              <a:t>sub reciprocal {</a:t>
            </a:r>
          </a:p>
          <a:p>
            <a:pPr>
              <a:buNone/>
            </a:pPr>
            <a:r>
              <a:rPr lang="en-US" sz="2000" b="1" strike="sngStrike" dirty="0">
                <a:solidFill>
                  <a:srgbClr val="FF0000"/>
                </a:solidFill>
                <a:latin typeface="Courier New"/>
                <a:cs typeface="Courier New"/>
              </a:rPr>
              <a:t>  my ($num) = @_;</a:t>
            </a:r>
          </a:p>
          <a:p>
            <a:pPr>
              <a:buNone/>
            </a:pPr>
            <a:r>
              <a:rPr lang="en-US" sz="2000" b="1" strike="sngStrike" dirty="0">
                <a:solidFill>
                  <a:srgbClr val="FF0000"/>
                </a:solidFill>
                <a:latin typeface="Courier New"/>
                <a:cs typeface="Courier New"/>
              </a:rPr>
              <a:t>  return 1/$num;</a:t>
            </a:r>
          </a:p>
          <a:p>
            <a:pPr>
              <a:buNone/>
            </a:pPr>
            <a:r>
              <a:rPr lang="en-US" sz="2000" b="1" strike="sngStrike" dirty="0">
                <a:solidFill>
                  <a:srgbClr val="FF0000"/>
                </a:solidFill>
                <a:latin typeface="Courier New"/>
                <a:cs typeface="Courier New"/>
              </a:rPr>
              <a:t>}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12444-2AB4-9C49-A8F2-6A860BDF31A3}" type="datetime4">
              <a:rPr lang="fr-FR" smtClean="0"/>
              <a:t>6 février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842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Big 3 (or more)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4000" dirty="0"/>
              <a:t>Types for humans, not just computers</a:t>
            </a:r>
          </a:p>
          <a:p>
            <a:pPr marL="0" indent="0" algn="r">
              <a:buNone/>
            </a:pPr>
            <a:r>
              <a:rPr lang="en-US" sz="3600" dirty="0"/>
              <a:t>Mind-bogglingly powerful OO</a:t>
            </a:r>
          </a:p>
          <a:p>
            <a:pPr marL="0" indent="0" algn="r">
              <a:buNone/>
            </a:pPr>
            <a:r>
              <a:rPr lang="en-US" dirty="0"/>
              <a:t>Working concurrency model</a:t>
            </a:r>
          </a:p>
          <a:p>
            <a:pPr marL="0" indent="0" algn="r">
              <a:buNone/>
            </a:pPr>
            <a:r>
              <a:rPr lang="en-US" sz="2800" i="1" dirty="0"/>
              <a:t>Infinite lazy lists</a:t>
            </a:r>
          </a:p>
          <a:p>
            <a:pPr marL="0" indent="0" algn="r">
              <a:buNone/>
            </a:pPr>
            <a:r>
              <a:rPr lang="en-US" sz="2400" i="1" dirty="0"/>
              <a:t>Grammars</a:t>
            </a:r>
          </a:p>
          <a:p>
            <a:pPr marL="0" indent="0" algn="r">
              <a:buNone/>
            </a:pPr>
            <a:r>
              <a:rPr lang="en-US" sz="1400" i="1" dirty="0"/>
              <a:t>Amazing Unicode</a:t>
            </a:r>
          </a:p>
          <a:p>
            <a:pPr marL="0" indent="0" algn="r">
              <a:buNone/>
            </a:pPr>
            <a:r>
              <a:rPr lang="en-US" sz="1000" i="1" dirty="0"/>
              <a:t>Metaprogramming</a:t>
            </a:r>
            <a:endParaRPr lang="en-US" sz="800" i="1" dirty="0"/>
          </a:p>
          <a:p>
            <a:pPr marL="0" indent="0" algn="r">
              <a:buNone/>
            </a:pPr>
            <a:r>
              <a:rPr lang="en-US" sz="800" i="1" dirty="0"/>
              <a:t>Other stuff</a:t>
            </a:r>
          </a:p>
          <a:p>
            <a:pPr marL="0" indent="0" algn="r">
              <a:buNone/>
            </a:pPr>
            <a:r>
              <a:rPr lang="en-US" sz="600" i="1" dirty="0"/>
              <a:t>I’m still typing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E472D-3B78-4346-98A7-EBBDEE6427B6}" type="datetime4">
              <a:rPr lang="fr-FR" smtClean="0"/>
              <a:t>6 février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</p:spTree>
    <p:extLst>
      <p:ext uri="{BB962C8B-B14F-4D97-AF65-F5344CB8AC3E}">
        <p14:creationId xmlns:p14="http://schemas.microsoft.com/office/powerpoint/2010/main" val="31839544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Fibonacci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Start with the list </a:t>
            </a:r>
            <a:r>
              <a:rPr lang="en-US" b="1" dirty="0">
                <a:latin typeface="Courier New"/>
                <a:cs typeface="Courier New"/>
              </a:rPr>
              <a:t>0,1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Add last two elements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Append result to end of list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Go to step 2</a:t>
            </a:r>
            <a:br>
              <a:rPr lang="en-US" dirty="0"/>
            </a:br>
            <a:endParaRPr lang="en-US" dirty="0"/>
          </a:p>
          <a:p>
            <a:pPr>
              <a:buNone/>
            </a:pPr>
            <a:r>
              <a:rPr lang="en-US" b="1" i="1" dirty="0">
                <a:cs typeface="Courier New"/>
              </a:rPr>
              <a:t>F</a:t>
            </a:r>
            <a:r>
              <a:rPr lang="en-US" b="1" i="1" baseline="-25000" dirty="0">
                <a:cs typeface="Courier New"/>
              </a:rPr>
              <a:t>0</a:t>
            </a:r>
            <a:r>
              <a:rPr lang="en-US" b="1" i="1" dirty="0">
                <a:cs typeface="Courier New"/>
              </a:rPr>
              <a:t> = 0</a:t>
            </a:r>
          </a:p>
          <a:p>
            <a:pPr>
              <a:buNone/>
            </a:pPr>
            <a:r>
              <a:rPr lang="en-US" b="1" i="1" dirty="0">
                <a:cs typeface="Courier New"/>
              </a:rPr>
              <a:t>F</a:t>
            </a:r>
            <a:r>
              <a:rPr lang="en-US" b="1" i="1" baseline="-25000" dirty="0">
                <a:cs typeface="Courier New"/>
              </a:rPr>
              <a:t>1</a:t>
            </a:r>
            <a:r>
              <a:rPr lang="en-US" b="1" i="1" dirty="0">
                <a:cs typeface="Courier New"/>
              </a:rPr>
              <a:t> = 1</a:t>
            </a:r>
          </a:p>
          <a:p>
            <a:pPr>
              <a:buNone/>
            </a:pPr>
            <a:r>
              <a:rPr lang="en-US" b="1" i="1" dirty="0">
                <a:cs typeface="Courier New"/>
              </a:rPr>
              <a:t>F</a:t>
            </a:r>
            <a:r>
              <a:rPr lang="en-US" b="1" i="1" baseline="-25000" dirty="0">
                <a:cs typeface="Courier New"/>
              </a:rPr>
              <a:t>n</a:t>
            </a:r>
            <a:r>
              <a:rPr lang="en-US" b="1" i="1" dirty="0">
                <a:cs typeface="Courier New"/>
              </a:rPr>
              <a:t> = F</a:t>
            </a:r>
            <a:r>
              <a:rPr lang="en-US" b="1" i="1" baseline="-25000" dirty="0">
                <a:cs typeface="Courier New"/>
              </a:rPr>
              <a:t>n-1</a:t>
            </a:r>
            <a:r>
              <a:rPr lang="en-US" b="1" i="1" dirty="0">
                <a:cs typeface="Courier New"/>
              </a:rPr>
              <a:t> + F</a:t>
            </a:r>
            <a:r>
              <a:rPr lang="en-US" b="1" i="1" baseline="-25000" dirty="0">
                <a:cs typeface="Courier New"/>
              </a:rPr>
              <a:t>n-2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1A89A-0698-B54B-ACE7-736563C56306}" type="datetime4">
              <a:rPr lang="fr-FR" smtClean="0"/>
              <a:t>6 février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  <p:pic>
        <p:nvPicPr>
          <p:cNvPr id="6" name="Picture 5" descr="hater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0732" y="3175246"/>
            <a:ext cx="3666067" cy="26884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20731" y="5863695"/>
            <a:ext cx="36660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I'd credit the original source if I could find it.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Fibonacci – Hate Me If You Must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None/>
            </a:pPr>
            <a:r>
              <a:rPr lang="en-US" dirty="0"/>
              <a:t>0, 1</a:t>
            </a:r>
          </a:p>
          <a:p>
            <a:pPr marL="514350" indent="-514350">
              <a:buNone/>
            </a:pPr>
            <a:r>
              <a:rPr lang="en-US" dirty="0">
                <a:solidFill>
                  <a:srgbClr val="FF0000"/>
                </a:solidFill>
              </a:rPr>
              <a:t>0, 1</a:t>
            </a:r>
            <a:r>
              <a:rPr lang="en-US" dirty="0"/>
              <a:t> → 1</a:t>
            </a:r>
          </a:p>
          <a:p>
            <a:pPr marL="514350" indent="-514350">
              <a:buNone/>
            </a:pPr>
            <a:r>
              <a:rPr lang="en-US" dirty="0"/>
              <a:t>0, </a:t>
            </a:r>
            <a:r>
              <a:rPr lang="en-US" dirty="0">
                <a:solidFill>
                  <a:srgbClr val="FF0000"/>
                </a:solidFill>
              </a:rPr>
              <a:t>1, 1 </a:t>
            </a:r>
            <a:r>
              <a:rPr lang="en-US" dirty="0"/>
              <a:t>→ 2</a:t>
            </a:r>
          </a:p>
          <a:p>
            <a:pPr marL="514350" indent="-514350">
              <a:buNone/>
            </a:pPr>
            <a:r>
              <a:rPr lang="en-US" dirty="0"/>
              <a:t>0, 1, </a:t>
            </a:r>
            <a:r>
              <a:rPr lang="en-US" dirty="0">
                <a:solidFill>
                  <a:srgbClr val="FF0000"/>
                </a:solidFill>
              </a:rPr>
              <a:t>1, 2</a:t>
            </a:r>
            <a:r>
              <a:rPr lang="en-US" dirty="0"/>
              <a:t> → 3</a:t>
            </a:r>
          </a:p>
          <a:p>
            <a:pPr marL="514350" indent="-514350">
              <a:buNone/>
            </a:pPr>
            <a:r>
              <a:rPr lang="en-US" dirty="0"/>
              <a:t>0, 1, 1, </a:t>
            </a:r>
            <a:r>
              <a:rPr lang="en-US" dirty="0">
                <a:solidFill>
                  <a:srgbClr val="FF0000"/>
                </a:solidFill>
              </a:rPr>
              <a:t>2, 3</a:t>
            </a:r>
            <a:r>
              <a:rPr lang="en-US" dirty="0"/>
              <a:t> → 5</a:t>
            </a:r>
          </a:p>
          <a:p>
            <a:pPr marL="514350" indent="-514350">
              <a:buNone/>
            </a:pPr>
            <a:r>
              <a:rPr lang="en-US" dirty="0"/>
              <a:t>0, 1, 1, 2, </a:t>
            </a:r>
            <a:r>
              <a:rPr lang="en-US" dirty="0">
                <a:solidFill>
                  <a:srgbClr val="FF0000"/>
                </a:solidFill>
              </a:rPr>
              <a:t>3, 5</a:t>
            </a:r>
            <a:r>
              <a:rPr lang="en-US" dirty="0"/>
              <a:t> → 8</a:t>
            </a:r>
          </a:p>
          <a:p>
            <a:pPr marL="514350" indent="-514350">
              <a:buNone/>
            </a:pPr>
            <a:r>
              <a:rPr lang="en-US" dirty="0"/>
              <a:t>0, 1, 1, 2, 3, </a:t>
            </a:r>
            <a:r>
              <a:rPr lang="en-US" dirty="0">
                <a:solidFill>
                  <a:srgbClr val="FF0000"/>
                </a:solidFill>
              </a:rPr>
              <a:t>5, 8</a:t>
            </a:r>
            <a:r>
              <a:rPr lang="en-US" dirty="0"/>
              <a:t> → 13</a:t>
            </a:r>
          </a:p>
          <a:p>
            <a:pPr marL="514350" indent="-514350">
              <a:buNone/>
            </a:pPr>
            <a:r>
              <a:rPr lang="en-US" dirty="0"/>
              <a:t>…</a:t>
            </a:r>
          </a:p>
          <a:p>
            <a:pPr marL="514350" indent="-51435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F3E33-C940-B448-8154-B67FECB62F5E}" type="datetime4">
              <a:rPr lang="fr-FR" smtClean="0"/>
              <a:t>6 février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Function Signatures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n-US" sz="2800" b="1" dirty="0">
                <a:latin typeface="Courier New"/>
                <a:cs typeface="Courier New"/>
              </a:rPr>
              <a:t>sub fib </a:t>
            </a:r>
            <a:r>
              <a:rPr lang="en-US" sz="2800" b="1" dirty="0">
                <a:solidFill>
                  <a:srgbClr val="FF0000"/>
                </a:solidFill>
                <a:latin typeface="Courier New"/>
                <a:cs typeface="Courier New"/>
              </a:rPr>
              <a:t>($nth) </a:t>
            </a:r>
            <a:r>
              <a:rPr lang="en-US" sz="2800" b="1" dirty="0">
                <a:latin typeface="Courier New"/>
                <a:cs typeface="Courier New"/>
              </a:rPr>
              <a:t>{</a:t>
            </a:r>
          </a:p>
          <a:p>
            <a:pPr>
              <a:buNone/>
            </a:pPr>
            <a:r>
              <a:rPr lang="en-US" sz="2800" b="1" dirty="0">
                <a:latin typeface="Courier New"/>
                <a:cs typeface="Courier New"/>
              </a:rPr>
              <a:t>  given $nth {</a:t>
            </a:r>
          </a:p>
          <a:p>
            <a:pPr>
              <a:buNone/>
            </a:pPr>
            <a:r>
              <a:rPr lang="en-US" sz="2800" b="1" dirty="0">
                <a:latin typeface="Courier New"/>
                <a:cs typeface="Courier New"/>
              </a:rPr>
              <a:t>    when 0  { 0 }</a:t>
            </a:r>
          </a:p>
          <a:p>
            <a:pPr>
              <a:buNone/>
            </a:pPr>
            <a:r>
              <a:rPr lang="en-US" sz="2800" b="1" dirty="0">
                <a:latin typeface="Courier New"/>
                <a:cs typeface="Courier New"/>
              </a:rPr>
              <a:t>    when 1  { 1 }</a:t>
            </a:r>
          </a:p>
          <a:p>
            <a:pPr>
              <a:buNone/>
            </a:pPr>
            <a:r>
              <a:rPr lang="en-US" sz="2800" b="1" dirty="0">
                <a:latin typeface="Courier New"/>
                <a:cs typeface="Courier New"/>
              </a:rPr>
              <a:t>    default {fib($nth-1)+fib($nth-2)}</a:t>
            </a:r>
          </a:p>
          <a:p>
            <a:pPr>
              <a:buNone/>
            </a:pPr>
            <a:r>
              <a:rPr lang="en-US" sz="2800" b="1" dirty="0">
                <a:latin typeface="Courier New"/>
                <a:cs typeface="Courier New"/>
              </a:rPr>
              <a:t>  }</a:t>
            </a:r>
          </a:p>
          <a:p>
            <a:pPr>
              <a:buNone/>
            </a:pPr>
            <a:r>
              <a:rPr lang="en-US" sz="2800" b="1" dirty="0">
                <a:latin typeface="Courier New"/>
                <a:cs typeface="Courier New"/>
              </a:rPr>
              <a:t>}</a:t>
            </a:r>
          </a:p>
          <a:p>
            <a:pPr>
              <a:buNone/>
            </a:pPr>
            <a:r>
              <a:rPr lang="en-US" sz="2800" b="1" dirty="0">
                <a:latin typeface="Courier New"/>
                <a:cs typeface="Courier New"/>
              </a:rPr>
              <a:t>say fib(8);</a:t>
            </a:r>
          </a:p>
          <a:p>
            <a:pPr>
              <a:buNone/>
            </a:pPr>
            <a:r>
              <a:rPr lang="en-US" sz="2800" b="1" dirty="0">
                <a:latin typeface="Courier New"/>
                <a:cs typeface="Courier New"/>
              </a:rPr>
              <a:t># 21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374F6-44C3-4848-B2A5-347C351D4281}" type="datetime4">
              <a:rPr lang="fr-FR" smtClean="0"/>
              <a:t>6 février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Infinite Loop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n-US" sz="2800" b="1" dirty="0">
                <a:latin typeface="Courier New"/>
                <a:cs typeface="Courier New"/>
              </a:rPr>
              <a:t>sub </a:t>
            </a:r>
            <a:r>
              <a:rPr lang="en-US" sz="2800" b="1" dirty="0" err="1">
                <a:latin typeface="Courier New"/>
                <a:cs typeface="Courier New"/>
              </a:rPr>
              <a:t>fib($nth</a:t>
            </a:r>
            <a:r>
              <a:rPr lang="en-US" sz="2800" b="1" dirty="0">
                <a:latin typeface="Courier New"/>
                <a:cs typeface="Courier New"/>
              </a:rPr>
              <a:t>) {</a:t>
            </a:r>
          </a:p>
          <a:p>
            <a:pPr>
              <a:buNone/>
            </a:pPr>
            <a:r>
              <a:rPr lang="en-US" sz="2800" b="1" dirty="0">
                <a:latin typeface="Courier New"/>
                <a:cs typeface="Courier New"/>
              </a:rPr>
              <a:t>  given $nth {</a:t>
            </a:r>
          </a:p>
          <a:p>
            <a:pPr>
              <a:buNone/>
            </a:pPr>
            <a:r>
              <a:rPr lang="en-US" sz="2800" b="1" dirty="0">
                <a:latin typeface="Courier New"/>
                <a:cs typeface="Courier New"/>
              </a:rPr>
              <a:t>    when 0  { 0 }</a:t>
            </a:r>
          </a:p>
          <a:p>
            <a:pPr>
              <a:buNone/>
            </a:pPr>
            <a:r>
              <a:rPr lang="en-US" sz="2800" b="1" dirty="0">
                <a:latin typeface="Courier New"/>
                <a:cs typeface="Courier New"/>
              </a:rPr>
              <a:t>    when 1  { 1 }</a:t>
            </a:r>
          </a:p>
          <a:p>
            <a:pPr>
              <a:buNone/>
            </a:pPr>
            <a:r>
              <a:rPr lang="en-US" sz="2800" b="1" dirty="0">
                <a:latin typeface="Courier New"/>
                <a:cs typeface="Courier New"/>
              </a:rPr>
              <a:t>    default {fib($nth-1)+fib($nth-2)}</a:t>
            </a:r>
          </a:p>
          <a:p>
            <a:pPr>
              <a:buNone/>
            </a:pPr>
            <a:r>
              <a:rPr lang="en-US" sz="2800" b="1" dirty="0">
                <a:latin typeface="Courier New"/>
                <a:cs typeface="Courier New"/>
              </a:rPr>
              <a:t>  }</a:t>
            </a:r>
          </a:p>
          <a:p>
            <a:pPr>
              <a:buNone/>
            </a:pPr>
            <a:r>
              <a:rPr lang="en-US" sz="2800" b="1" dirty="0">
                <a:latin typeface="Courier New"/>
                <a:cs typeface="Courier New"/>
              </a:rPr>
              <a:t>}</a:t>
            </a:r>
          </a:p>
          <a:p>
            <a:pPr>
              <a:buNone/>
            </a:pPr>
            <a:r>
              <a:rPr lang="en-US" sz="2800" b="1" dirty="0">
                <a:latin typeface="Courier New"/>
                <a:cs typeface="Courier New"/>
              </a:rPr>
              <a:t>say fib(3.7);</a:t>
            </a:r>
          </a:p>
          <a:p>
            <a:pPr>
              <a:buNone/>
            </a:pPr>
            <a:r>
              <a:rPr lang="en-US" sz="2800" b="1" dirty="0">
                <a:latin typeface="Courier New"/>
                <a:cs typeface="Courier New"/>
              </a:rPr>
              <a:t># …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A58CB-3735-0C42-B317-B31835BD2945}" type="datetime4">
              <a:rPr lang="fr-FR" smtClean="0"/>
              <a:t>6 février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Raku – Gradually Typed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800" b="1" dirty="0">
                <a:latin typeface="Courier New"/>
                <a:cs typeface="Courier New"/>
              </a:rPr>
              <a:t>sub </a:t>
            </a:r>
            <a:r>
              <a:rPr lang="en-US" sz="2800" b="1" dirty="0" err="1">
                <a:latin typeface="Courier New"/>
                <a:cs typeface="Courier New"/>
              </a:rPr>
              <a:t>fib(</a:t>
            </a:r>
            <a:r>
              <a:rPr lang="en-US" sz="2800" b="1" dirty="0" err="1">
                <a:solidFill>
                  <a:srgbClr val="FF0000"/>
                </a:solidFill>
                <a:latin typeface="Courier New"/>
                <a:cs typeface="Courier New"/>
              </a:rPr>
              <a:t>Int</a:t>
            </a:r>
            <a:r>
              <a:rPr lang="en-US" sz="2800" b="1" dirty="0">
                <a:solidFill>
                  <a:srgbClr val="FF0000"/>
                </a:solidFill>
                <a:latin typeface="Courier New"/>
                <a:cs typeface="Courier New"/>
              </a:rPr>
              <a:t> </a:t>
            </a:r>
            <a:r>
              <a:rPr lang="en-US" sz="2800" b="1" dirty="0">
                <a:latin typeface="Courier New"/>
                <a:cs typeface="Courier New"/>
              </a:rPr>
              <a:t>$nth) {</a:t>
            </a:r>
          </a:p>
          <a:p>
            <a:pPr>
              <a:buNone/>
            </a:pPr>
            <a:r>
              <a:rPr lang="en-US" sz="2800" b="1" dirty="0">
                <a:latin typeface="Courier New"/>
                <a:cs typeface="Courier New"/>
              </a:rPr>
              <a:t>  given $nth {</a:t>
            </a:r>
          </a:p>
          <a:p>
            <a:pPr>
              <a:buNone/>
            </a:pPr>
            <a:r>
              <a:rPr lang="en-US" sz="2800" b="1" dirty="0">
                <a:latin typeface="Courier New"/>
                <a:cs typeface="Courier New"/>
              </a:rPr>
              <a:t>    when 0  { 0 }</a:t>
            </a:r>
          </a:p>
          <a:p>
            <a:pPr>
              <a:buNone/>
            </a:pPr>
            <a:r>
              <a:rPr lang="en-US" sz="2800" b="1" dirty="0">
                <a:latin typeface="Courier New"/>
                <a:cs typeface="Courier New"/>
              </a:rPr>
              <a:t>    when 1  { 1 }</a:t>
            </a:r>
          </a:p>
          <a:p>
            <a:pPr>
              <a:buNone/>
            </a:pPr>
            <a:r>
              <a:rPr lang="en-US" sz="2800" b="1" dirty="0">
                <a:latin typeface="Courier New"/>
                <a:cs typeface="Courier New"/>
              </a:rPr>
              <a:t>    default {fib($nth-1)+fib($nth-2)}</a:t>
            </a:r>
          </a:p>
          <a:p>
            <a:pPr>
              <a:buNone/>
            </a:pPr>
            <a:r>
              <a:rPr lang="en-US" sz="2800" b="1" dirty="0">
                <a:latin typeface="Courier New"/>
                <a:cs typeface="Courier New"/>
              </a:rPr>
              <a:t>  }</a:t>
            </a:r>
          </a:p>
          <a:p>
            <a:pPr>
              <a:buNone/>
            </a:pPr>
            <a:r>
              <a:rPr lang="en-US" sz="2800" b="1" dirty="0">
                <a:latin typeface="Courier New"/>
                <a:cs typeface="Courier New"/>
              </a:rPr>
              <a:t>}</a:t>
            </a:r>
          </a:p>
          <a:p>
            <a:pPr>
              <a:buNone/>
            </a:pPr>
            <a:r>
              <a:rPr lang="en-US" sz="2800" b="1" dirty="0">
                <a:solidFill>
                  <a:srgbClr val="FF0000"/>
                </a:solidFill>
                <a:latin typeface="Courier New"/>
                <a:cs typeface="Courier New"/>
              </a:rPr>
              <a:t>say fib(3.7);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3C9D-02B6-0346-ACEF-8262F3708386}" type="datetime4">
              <a:rPr lang="fr-FR" smtClean="0"/>
              <a:t>6 février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Raku – Optional Type Checking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800" b="1" dirty="0">
                <a:solidFill>
                  <a:srgbClr val="FF0000"/>
                </a:solidFill>
                <a:latin typeface="Courier New"/>
                <a:cs typeface="Courier New"/>
              </a:rPr>
              <a:t>===</a:t>
            </a:r>
            <a:r>
              <a:rPr lang="en-US" sz="2800" b="1" dirty="0">
                <a:latin typeface="Courier New"/>
                <a:cs typeface="Courier New"/>
              </a:rPr>
              <a:t>SORRY!</a:t>
            </a:r>
            <a:r>
              <a:rPr lang="en-US" sz="2800" b="1" dirty="0">
                <a:solidFill>
                  <a:srgbClr val="FF0000"/>
                </a:solidFill>
                <a:latin typeface="Courier New"/>
                <a:cs typeface="Courier New"/>
              </a:rPr>
              <a:t>===</a:t>
            </a:r>
            <a:r>
              <a:rPr lang="en-US" sz="2800" b="1" dirty="0">
                <a:latin typeface="Courier New"/>
                <a:cs typeface="Courier New"/>
              </a:rPr>
              <a:t> Error while compiling </a:t>
            </a:r>
            <a:r>
              <a:rPr lang="en-US" sz="2800" b="1" dirty="0" err="1">
                <a:latin typeface="Courier New"/>
                <a:cs typeface="Courier New"/>
              </a:rPr>
              <a:t>fib.raku</a:t>
            </a:r>
            <a:endParaRPr lang="en-US" sz="2800" b="1" dirty="0">
              <a:latin typeface="Courier New"/>
              <a:cs typeface="Courier New"/>
            </a:endParaRPr>
          </a:p>
          <a:p>
            <a:pPr>
              <a:buNone/>
            </a:pPr>
            <a:r>
              <a:rPr lang="en-US" sz="2800" b="1" dirty="0">
                <a:latin typeface="Courier New"/>
                <a:cs typeface="Courier New"/>
              </a:rPr>
              <a:t>Calling fib(Rat) will never work with declared signature (Int $nth)</a:t>
            </a:r>
          </a:p>
          <a:p>
            <a:pPr>
              <a:buNone/>
            </a:pPr>
            <a:r>
              <a:rPr lang="en-US" sz="2800" b="1" dirty="0">
                <a:latin typeface="Courier New"/>
                <a:cs typeface="Courier New"/>
              </a:rPr>
              <a:t>at fib.raku:8</a:t>
            </a:r>
          </a:p>
          <a:p>
            <a:pPr>
              <a:buNone/>
            </a:pPr>
            <a:r>
              <a:rPr lang="en-US" sz="2800" b="1" dirty="0">
                <a:latin typeface="Courier New"/>
                <a:cs typeface="Courier New"/>
              </a:rPr>
              <a:t>------&gt; </a:t>
            </a:r>
            <a:r>
              <a:rPr lang="en-US" sz="2800" b="1" dirty="0">
                <a:solidFill>
                  <a:srgbClr val="00B050"/>
                </a:solidFill>
                <a:latin typeface="Courier New"/>
                <a:cs typeface="Courier New"/>
              </a:rPr>
              <a:t>say</a:t>
            </a:r>
            <a:r>
              <a:rPr lang="en-US" sz="2800" b="1" dirty="0">
                <a:latin typeface="Courier New"/>
                <a:cs typeface="Courier New"/>
              </a:rPr>
              <a:t> ⏏</a:t>
            </a:r>
            <a:r>
              <a:rPr lang="en-US" sz="2800" b="1" dirty="0">
                <a:solidFill>
                  <a:srgbClr val="FF0000"/>
                </a:solidFill>
                <a:latin typeface="Courier New"/>
                <a:cs typeface="Courier New"/>
              </a:rPr>
              <a:t>fib(3.7);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A4A4-4492-7C4A-A30C-1FE54E2E1551}" type="datetime4">
              <a:rPr lang="fr-FR" smtClean="0"/>
              <a:t>6 février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</p:spTree>
    <p:extLst>
      <p:ext uri="{BB962C8B-B14F-4D97-AF65-F5344CB8AC3E}">
        <p14:creationId xmlns:p14="http://schemas.microsoft.com/office/powerpoint/2010/main" val="994221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Infinite Loop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600" b="1" dirty="0">
                <a:latin typeface="Courier New"/>
                <a:cs typeface="Courier New"/>
              </a:rPr>
              <a:t>sub </a:t>
            </a:r>
            <a:r>
              <a:rPr lang="en-US" sz="2600" b="1" dirty="0" err="1">
                <a:latin typeface="Courier New"/>
                <a:cs typeface="Courier New"/>
              </a:rPr>
              <a:t>fib(Int</a:t>
            </a:r>
            <a:r>
              <a:rPr lang="en-US" sz="2600" b="1" dirty="0">
                <a:latin typeface="Courier New"/>
                <a:cs typeface="Courier New"/>
              </a:rPr>
              <a:t> $nth) {</a:t>
            </a:r>
          </a:p>
          <a:p>
            <a:pPr>
              <a:buNone/>
            </a:pPr>
            <a:r>
              <a:rPr lang="en-US" sz="2600" b="1" dirty="0">
                <a:latin typeface="Courier New"/>
                <a:cs typeface="Courier New"/>
              </a:rPr>
              <a:t>  given $nth {</a:t>
            </a:r>
          </a:p>
          <a:p>
            <a:pPr>
              <a:buNone/>
            </a:pPr>
            <a:r>
              <a:rPr lang="en-US" sz="2600" b="1" dirty="0">
                <a:latin typeface="Courier New"/>
                <a:cs typeface="Courier New"/>
              </a:rPr>
              <a:t>    when 0  { 0 }</a:t>
            </a:r>
          </a:p>
          <a:p>
            <a:pPr>
              <a:buNone/>
            </a:pPr>
            <a:r>
              <a:rPr lang="en-US" sz="2600" b="1" dirty="0">
                <a:latin typeface="Courier New"/>
                <a:cs typeface="Courier New"/>
              </a:rPr>
              <a:t>    when 1  { 1 }</a:t>
            </a:r>
          </a:p>
          <a:p>
            <a:pPr>
              <a:buNone/>
            </a:pPr>
            <a:r>
              <a:rPr lang="en-US" sz="2600" b="1" dirty="0">
                <a:latin typeface="Courier New"/>
                <a:cs typeface="Courier New"/>
              </a:rPr>
              <a:t>    default {fib($nth-1)+fib($nth-2)}</a:t>
            </a:r>
          </a:p>
          <a:p>
            <a:pPr>
              <a:buNone/>
            </a:pPr>
            <a:r>
              <a:rPr lang="en-US" sz="2600" b="1" dirty="0">
                <a:latin typeface="Courier New"/>
                <a:cs typeface="Courier New"/>
              </a:rPr>
              <a:t>  }</a:t>
            </a:r>
          </a:p>
          <a:p>
            <a:pPr>
              <a:buNone/>
            </a:pPr>
            <a:r>
              <a:rPr lang="en-US" sz="2600" b="1" dirty="0">
                <a:latin typeface="Courier New"/>
                <a:cs typeface="Courier New"/>
              </a:rPr>
              <a:t>}</a:t>
            </a:r>
          </a:p>
          <a:p>
            <a:pPr>
              <a:buNone/>
            </a:pPr>
            <a:r>
              <a:rPr lang="en-US" sz="2600" b="1" dirty="0">
                <a:solidFill>
                  <a:srgbClr val="FF0000"/>
                </a:solidFill>
                <a:latin typeface="Courier New"/>
                <a:cs typeface="Courier New"/>
              </a:rPr>
              <a:t>say fib(-3);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1CB09-9A59-C348-B13B-123B7DF75C91}" type="datetime4">
              <a:rPr lang="fr-FR" smtClean="0"/>
              <a:t>6 février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Raku — Constraints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800" b="1" dirty="0">
                <a:latin typeface="Courier New"/>
                <a:cs typeface="Courier New"/>
              </a:rPr>
              <a:t>sub fib(Int $nth </a:t>
            </a:r>
            <a:r>
              <a:rPr lang="en-US" sz="2800" b="1" dirty="0">
                <a:solidFill>
                  <a:srgbClr val="FF0000"/>
                </a:solidFill>
                <a:latin typeface="Courier New"/>
                <a:cs typeface="Courier New"/>
              </a:rPr>
              <a:t>where * &gt;= 0</a:t>
            </a:r>
            <a:r>
              <a:rPr lang="en-US" sz="2800" b="1" dirty="0">
                <a:latin typeface="Courier New"/>
                <a:cs typeface="Courier New"/>
              </a:rPr>
              <a:t>) {</a:t>
            </a:r>
          </a:p>
          <a:p>
            <a:pPr>
              <a:buNone/>
            </a:pPr>
            <a:r>
              <a:rPr lang="en-US" sz="2800" b="1" dirty="0">
                <a:latin typeface="Courier New"/>
                <a:cs typeface="Courier New"/>
              </a:rPr>
              <a:t>  given $nth {</a:t>
            </a:r>
          </a:p>
          <a:p>
            <a:pPr>
              <a:buNone/>
            </a:pPr>
            <a:r>
              <a:rPr lang="en-US" sz="2800" b="1" dirty="0">
                <a:latin typeface="Courier New"/>
                <a:cs typeface="Courier New"/>
              </a:rPr>
              <a:t>    when 0  { 0 }</a:t>
            </a:r>
          </a:p>
          <a:p>
            <a:pPr>
              <a:buNone/>
            </a:pPr>
            <a:r>
              <a:rPr lang="en-US" sz="2800" b="1" dirty="0">
                <a:latin typeface="Courier New"/>
                <a:cs typeface="Courier New"/>
              </a:rPr>
              <a:t>    when 1  { 1 }</a:t>
            </a:r>
          </a:p>
          <a:p>
            <a:pPr>
              <a:buNone/>
            </a:pPr>
            <a:r>
              <a:rPr lang="en-US" sz="2800" b="1" dirty="0">
                <a:latin typeface="Courier New"/>
                <a:cs typeface="Courier New"/>
              </a:rPr>
              <a:t>    default {fib($nth-1)+fib($nth-2)}</a:t>
            </a:r>
          </a:p>
          <a:p>
            <a:pPr>
              <a:buNone/>
            </a:pPr>
            <a:r>
              <a:rPr lang="en-US" sz="2800" b="1" dirty="0">
                <a:latin typeface="Courier New"/>
                <a:cs typeface="Courier New"/>
              </a:rPr>
              <a:t>  }</a:t>
            </a:r>
          </a:p>
          <a:p>
            <a:pPr>
              <a:buNone/>
            </a:pPr>
            <a:r>
              <a:rPr lang="en-US" sz="2800" b="1" dirty="0">
                <a:latin typeface="Courier New"/>
                <a:cs typeface="Courier New"/>
              </a:rPr>
              <a:t>}</a:t>
            </a:r>
          </a:p>
          <a:p>
            <a:pPr>
              <a:buNone/>
            </a:pPr>
            <a:r>
              <a:rPr lang="en-US" sz="2800" b="1" dirty="0">
                <a:solidFill>
                  <a:srgbClr val="FF0000"/>
                </a:solidFill>
                <a:latin typeface="Courier New"/>
                <a:cs typeface="Courier New"/>
              </a:rPr>
              <a:t>say fib(-3);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4A580-566F-1A41-8F06-E8601817DE79}" type="datetime4">
              <a:rPr lang="fr-FR" smtClean="0"/>
              <a:t>6 février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Infinite Loop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600" b="1" dirty="0">
                <a:latin typeface="Courier New"/>
                <a:cs typeface="Courier New"/>
              </a:rPr>
              <a:t>Constraint type check failed in binding to parameter '$nth'; expected anonymous constraint to be met but got Int (-3)</a:t>
            </a:r>
          </a:p>
          <a:p>
            <a:pPr>
              <a:buNone/>
            </a:pPr>
            <a:r>
              <a:rPr lang="en-US" sz="2600" b="1" dirty="0">
                <a:latin typeface="Courier New"/>
                <a:cs typeface="Courier New"/>
              </a:rPr>
              <a:t>  in sub fib at </a:t>
            </a:r>
            <a:r>
              <a:rPr lang="en-US" sz="2600" b="1" dirty="0" err="1">
                <a:latin typeface="Courier New"/>
                <a:cs typeface="Courier New"/>
              </a:rPr>
              <a:t>fib.raku</a:t>
            </a:r>
            <a:r>
              <a:rPr lang="en-US" sz="2600" b="1" dirty="0">
                <a:latin typeface="Courier New"/>
                <a:cs typeface="Courier New"/>
              </a:rPr>
              <a:t> line 1</a:t>
            </a:r>
          </a:p>
          <a:p>
            <a:pPr>
              <a:buNone/>
            </a:pPr>
            <a:r>
              <a:rPr lang="en-US" sz="2600" b="1" dirty="0">
                <a:latin typeface="Courier New"/>
                <a:cs typeface="Courier New"/>
              </a:rPr>
              <a:t>  in block &lt;unit&gt; at </a:t>
            </a:r>
            <a:r>
              <a:rPr lang="en-US" sz="2600" b="1" dirty="0" err="1">
                <a:latin typeface="Courier New"/>
                <a:cs typeface="Courier New"/>
              </a:rPr>
              <a:t>fib.raku</a:t>
            </a:r>
            <a:r>
              <a:rPr lang="en-US" sz="2600" b="1" dirty="0">
                <a:latin typeface="Courier New"/>
                <a:cs typeface="Courier New"/>
              </a:rPr>
              <a:t> line 8</a:t>
            </a:r>
            <a:endParaRPr lang="en-US" sz="2600" b="1" dirty="0">
              <a:solidFill>
                <a:srgbClr val="FF0000"/>
              </a:solidFill>
              <a:latin typeface="Courier New"/>
              <a:cs typeface="Courier New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B57F0-16DE-2445-AC39-133988A00284}" type="datetime4">
              <a:rPr lang="fr-FR" smtClean="0"/>
              <a:t>6 février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</p:spTree>
    <p:extLst>
      <p:ext uri="{BB962C8B-B14F-4D97-AF65-F5344CB8AC3E}">
        <p14:creationId xmlns:p14="http://schemas.microsoft.com/office/powerpoint/2010/main" val="41065434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Raku — Constraints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800" b="1" dirty="0">
                <a:latin typeface="Courier New"/>
                <a:cs typeface="Courier New"/>
              </a:rPr>
              <a:t>sub fib(Int $nth where </a:t>
            </a:r>
            <a:r>
              <a:rPr lang="en-US" sz="2800" b="1" dirty="0">
                <a:solidFill>
                  <a:srgbClr val="FF0000"/>
                </a:solidFill>
                <a:latin typeface="Courier New"/>
                <a:cs typeface="Courier New"/>
              </a:rPr>
              <a:t>$nth </a:t>
            </a:r>
            <a:r>
              <a:rPr lang="en-US" sz="2800" b="1" dirty="0">
                <a:latin typeface="Courier New"/>
                <a:cs typeface="Courier New"/>
              </a:rPr>
              <a:t>&gt;= 0) {</a:t>
            </a:r>
          </a:p>
          <a:p>
            <a:pPr>
              <a:buNone/>
            </a:pPr>
            <a:r>
              <a:rPr lang="en-US" sz="2800" b="1" dirty="0">
                <a:latin typeface="Courier New"/>
                <a:cs typeface="Courier New"/>
              </a:rPr>
              <a:t>  given $nth {</a:t>
            </a:r>
          </a:p>
          <a:p>
            <a:pPr>
              <a:buNone/>
            </a:pPr>
            <a:r>
              <a:rPr lang="en-US" sz="2800" b="1" dirty="0">
                <a:latin typeface="Courier New"/>
                <a:cs typeface="Courier New"/>
              </a:rPr>
              <a:t>    when 0  { 0 }</a:t>
            </a:r>
          </a:p>
          <a:p>
            <a:pPr>
              <a:buNone/>
            </a:pPr>
            <a:r>
              <a:rPr lang="en-US" sz="2800" b="1" dirty="0">
                <a:latin typeface="Courier New"/>
                <a:cs typeface="Courier New"/>
              </a:rPr>
              <a:t>    when 1  { 1 }</a:t>
            </a:r>
          </a:p>
          <a:p>
            <a:pPr>
              <a:buNone/>
            </a:pPr>
            <a:r>
              <a:rPr lang="en-US" sz="2800" b="1" dirty="0">
                <a:latin typeface="Courier New"/>
                <a:cs typeface="Courier New"/>
              </a:rPr>
              <a:t>    default {fib($nth-1)+fib($nth-2)}</a:t>
            </a:r>
          </a:p>
          <a:p>
            <a:pPr>
              <a:buNone/>
            </a:pPr>
            <a:r>
              <a:rPr lang="en-US" sz="2800" b="1" dirty="0">
                <a:latin typeface="Courier New"/>
                <a:cs typeface="Courier New"/>
              </a:rPr>
              <a:t>  }</a:t>
            </a:r>
          </a:p>
          <a:p>
            <a:pPr>
              <a:buNone/>
            </a:pPr>
            <a:r>
              <a:rPr lang="en-US" sz="2800" b="1" dirty="0">
                <a:latin typeface="Courier New"/>
                <a:cs typeface="Courier New"/>
              </a:rPr>
              <a:t>}</a:t>
            </a:r>
          </a:p>
          <a:p>
            <a:pPr>
              <a:buNone/>
            </a:pPr>
            <a:r>
              <a:rPr lang="en-US" sz="2800" b="1" dirty="0">
                <a:latin typeface="Courier New"/>
                <a:cs typeface="Courier New"/>
              </a:rPr>
              <a:t>say fib(-3);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020BB-B27C-8547-9412-C8DA2ABBAF67}" type="datetime4">
              <a:rPr lang="fr-FR" smtClean="0"/>
              <a:t>6 février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</p:spTree>
    <p:extLst>
      <p:ext uri="{BB962C8B-B14F-4D97-AF65-F5344CB8AC3E}">
        <p14:creationId xmlns:p14="http://schemas.microsoft.com/office/powerpoint/2010/main" val="1994666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are great, but …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1000" b="1" dirty="0">
                <a:latin typeface="Courier New"/>
                <a:cs typeface="Courier New"/>
              </a:rPr>
              <a:t>multi </a:t>
            </a:r>
            <a:r>
              <a:rPr lang="en-US" sz="1000" b="1" dirty="0" err="1">
                <a:latin typeface="Courier New"/>
                <a:cs typeface="Courier New"/>
              </a:rPr>
              <a:t>add_to_tree</a:t>
            </a:r>
            <a:r>
              <a:rPr lang="en-US" sz="1000" b="1" dirty="0">
                <a:latin typeface="Courier New"/>
                <a:cs typeface="Courier New"/>
              </a:rPr>
              <a:t>( $node, $tree ) { </a:t>
            </a:r>
          </a:p>
          <a:p>
            <a:pPr marL="0" indent="0">
              <a:buNone/>
            </a:pPr>
            <a:r>
              <a:rPr lang="en-US" sz="1000" b="1" dirty="0">
                <a:latin typeface="Courier New"/>
                <a:cs typeface="Courier New"/>
              </a:rPr>
              <a:t>    [B, insert( $node, $tree )[1..3]]; </a:t>
            </a:r>
          </a:p>
          <a:p>
            <a:pPr marL="0" indent="0">
              <a:buNone/>
            </a:pPr>
            <a:r>
              <a:rPr lang="en-US" sz="1000" b="1" dirty="0">
                <a:latin typeface="Courier New"/>
                <a:cs typeface="Courier New"/>
              </a:rPr>
              <a:t>} </a:t>
            </a:r>
          </a:p>
          <a:p>
            <a:pPr marL="0" indent="0">
              <a:buNone/>
            </a:pPr>
            <a:endParaRPr lang="en-US" sz="1000" b="1" dirty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en-US" sz="1000" b="1" dirty="0">
                <a:latin typeface="Courier New"/>
                <a:cs typeface="Courier New"/>
              </a:rPr>
              <a:t>multi insert( $node, </a:t>
            </a:r>
            <a:r>
              <a:rPr lang="en-US" sz="1000" b="1" dirty="0" err="1">
                <a:latin typeface="Courier New"/>
                <a:cs typeface="Courier New"/>
              </a:rPr>
              <a:t>Any:U</a:t>
            </a:r>
            <a:r>
              <a:rPr lang="en-US" sz="1000" b="1" dirty="0">
                <a:latin typeface="Courier New"/>
                <a:cs typeface="Courier New"/>
              </a:rPr>
              <a:t> ) { [R, Any, $node, Any] } </a:t>
            </a:r>
          </a:p>
          <a:p>
            <a:pPr marL="0" indent="0">
              <a:buNone/>
            </a:pPr>
            <a:endParaRPr lang="en-US" sz="1000" b="1" dirty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en-US" sz="1000" b="1" dirty="0">
                <a:latin typeface="Courier New"/>
                <a:cs typeface="Courier New"/>
              </a:rPr>
              <a:t>multi insert( $node, @tree [</a:t>
            </a:r>
            <a:r>
              <a:rPr lang="en-US" sz="1000" b="1" dirty="0" err="1">
                <a:latin typeface="Courier New"/>
                <a:cs typeface="Courier New"/>
              </a:rPr>
              <a:t>RedBlack</a:t>
            </a:r>
            <a:r>
              <a:rPr lang="en-US" sz="1000" b="1" dirty="0">
                <a:latin typeface="Courier New"/>
                <a:cs typeface="Courier New"/>
              </a:rPr>
              <a:t> $color, $left, $pivot, $right] ) { </a:t>
            </a:r>
          </a:p>
          <a:p>
            <a:pPr marL="0" indent="0">
              <a:buNone/>
            </a:pPr>
            <a:r>
              <a:rPr lang="en-US" sz="1000" b="1" dirty="0">
                <a:latin typeface="Courier New"/>
                <a:cs typeface="Courier New"/>
              </a:rPr>
              <a:t>    when $node before $pivot { balance $color, insert($node, $left), $pivot, $right             } </a:t>
            </a:r>
          </a:p>
          <a:p>
            <a:pPr marL="0" indent="0">
              <a:buNone/>
            </a:pPr>
            <a:r>
              <a:rPr lang="en-US" sz="1000" b="1" dirty="0">
                <a:latin typeface="Courier New"/>
                <a:cs typeface="Courier New"/>
              </a:rPr>
              <a:t>    when $node after  $pivot { balance $color, $left,                $pivot, insert($node, $right) } </a:t>
            </a:r>
          </a:p>
          <a:p>
            <a:pPr marL="0" indent="0">
              <a:buNone/>
            </a:pPr>
            <a:r>
              <a:rPr lang="en-US" sz="1000" b="1" dirty="0">
                <a:latin typeface="Courier New"/>
                <a:cs typeface="Courier New"/>
              </a:rPr>
              <a:t>    default                  { @tree } </a:t>
            </a:r>
          </a:p>
          <a:p>
            <a:pPr marL="0" indent="0">
              <a:buNone/>
            </a:pPr>
            <a:r>
              <a:rPr lang="en-US" sz="1000" b="1" dirty="0">
                <a:latin typeface="Courier New"/>
                <a:cs typeface="Courier New"/>
              </a:rPr>
              <a:t>} </a:t>
            </a:r>
          </a:p>
          <a:p>
            <a:pPr marL="0" indent="0">
              <a:buNone/>
            </a:pPr>
            <a:endParaRPr lang="en-US" sz="1000" b="1" dirty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en-US" sz="1000" b="1" dirty="0">
                <a:latin typeface="Courier New"/>
                <a:cs typeface="Courier New"/>
              </a:rPr>
              <a:t>multi balance(</a:t>
            </a:r>
            <a:r>
              <a:rPr lang="en-US" sz="1000" b="1" dirty="0" err="1">
                <a:latin typeface="Courier New"/>
                <a:cs typeface="Courier New"/>
              </a:rPr>
              <a:t>RedBlack</a:t>
            </a:r>
            <a:r>
              <a:rPr lang="en-US" sz="1000" b="1" dirty="0">
                <a:latin typeface="Courier New"/>
                <a:cs typeface="Courier New"/>
              </a:rPr>
              <a:t> $color, $a, $x, $b) { [$color, $a, $x, $b] } </a:t>
            </a:r>
          </a:p>
          <a:p>
            <a:pPr marL="0" indent="0">
              <a:buNone/>
            </a:pPr>
            <a:endParaRPr lang="en-US" sz="1000" b="1" dirty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en-US" sz="1000" b="1" dirty="0">
                <a:latin typeface="Courier New"/>
                <a:cs typeface="Courier New"/>
              </a:rPr>
              <a:t>multi balance(B, [R, [</a:t>
            </a:r>
            <a:r>
              <a:rPr lang="en-US" sz="1000" b="1" dirty="0" err="1">
                <a:latin typeface="Courier New"/>
                <a:cs typeface="Courier New"/>
              </a:rPr>
              <a:t>R,$a,$x,$b</a:t>
            </a:r>
            <a:r>
              <a:rPr lang="en-US" sz="1000" b="1" dirty="0">
                <a:latin typeface="Courier New"/>
                <a:cs typeface="Courier New"/>
              </a:rPr>
              <a:t>], $y, $c ], $pivot, $right ) {</a:t>
            </a:r>
          </a:p>
          <a:p>
            <a:pPr marL="0" indent="0">
              <a:buNone/>
            </a:pPr>
            <a:r>
              <a:rPr lang="en-US" sz="1000" b="1" dirty="0">
                <a:latin typeface="Courier New"/>
                <a:cs typeface="Courier New"/>
              </a:rPr>
              <a:t>    [ R, [</a:t>
            </a:r>
            <a:r>
              <a:rPr lang="en-US" sz="1000" b="1" dirty="0" err="1">
                <a:latin typeface="Courier New"/>
                <a:cs typeface="Courier New"/>
              </a:rPr>
              <a:t>B,$a,$x,$b</a:t>
            </a:r>
            <a:r>
              <a:rPr lang="en-US" sz="1000" b="1" dirty="0">
                <a:latin typeface="Courier New"/>
                <a:cs typeface="Courier New"/>
              </a:rPr>
              <a:t>],        $y, [</a:t>
            </a:r>
            <a:r>
              <a:rPr lang="en-US" sz="1000" b="1" dirty="0" err="1">
                <a:latin typeface="Courier New"/>
                <a:cs typeface="Courier New"/>
              </a:rPr>
              <a:t>B,$c,$pivot,$right</a:t>
            </a:r>
            <a:r>
              <a:rPr lang="en-US" sz="1000" b="1" dirty="0">
                <a:latin typeface="Courier New"/>
                <a:cs typeface="Courier New"/>
              </a:rPr>
              <a:t>]] </a:t>
            </a:r>
          </a:p>
          <a:p>
            <a:pPr marL="0" indent="0">
              <a:buNone/>
            </a:pPr>
            <a:r>
              <a:rPr lang="en-US" sz="1000" b="1" dirty="0">
                <a:latin typeface="Courier New"/>
                <a:cs typeface="Courier New"/>
              </a:rPr>
              <a:t>} </a:t>
            </a:r>
          </a:p>
          <a:p>
            <a:pPr marL="0" indent="0">
              <a:buNone/>
            </a:pPr>
            <a:r>
              <a:rPr lang="en-US" sz="1000" b="1" dirty="0">
                <a:latin typeface="Courier New"/>
                <a:cs typeface="Courier New"/>
              </a:rPr>
              <a:t>multi balance(B, [R, $a, $x, [</a:t>
            </a:r>
            <a:r>
              <a:rPr lang="en-US" sz="1000" b="1" dirty="0" err="1">
                <a:latin typeface="Courier New"/>
                <a:cs typeface="Courier New"/>
              </a:rPr>
              <a:t>R,$b,$y,$c</a:t>
            </a:r>
            <a:r>
              <a:rPr lang="en-US" sz="1000" b="1" dirty="0">
                <a:latin typeface="Courier New"/>
                <a:cs typeface="Courier New"/>
              </a:rPr>
              <a:t>] ], $pivot, $right ) { </a:t>
            </a:r>
          </a:p>
          <a:p>
            <a:pPr marL="0" indent="0">
              <a:buNone/>
            </a:pPr>
            <a:r>
              <a:rPr lang="en-US" sz="1000" b="1" dirty="0">
                <a:latin typeface="Courier New"/>
                <a:cs typeface="Courier New"/>
              </a:rPr>
              <a:t>    [ R, [</a:t>
            </a:r>
            <a:r>
              <a:rPr lang="en-US" sz="1000" b="1" dirty="0" err="1">
                <a:latin typeface="Courier New"/>
                <a:cs typeface="Courier New"/>
              </a:rPr>
              <a:t>B,$a,$x,$b</a:t>
            </a:r>
            <a:r>
              <a:rPr lang="en-US" sz="1000" b="1" dirty="0">
                <a:latin typeface="Courier New"/>
                <a:cs typeface="Courier New"/>
              </a:rPr>
              <a:t>],        $y, [</a:t>
            </a:r>
            <a:r>
              <a:rPr lang="en-US" sz="1000" b="1" dirty="0" err="1">
                <a:latin typeface="Courier New"/>
                <a:cs typeface="Courier New"/>
              </a:rPr>
              <a:t>B,$c,$pivot,$right</a:t>
            </a:r>
            <a:r>
              <a:rPr lang="en-US" sz="1000" b="1" dirty="0">
                <a:latin typeface="Courier New"/>
                <a:cs typeface="Courier New"/>
              </a:rPr>
              <a:t>]] </a:t>
            </a:r>
          </a:p>
          <a:p>
            <a:pPr marL="0" indent="0">
              <a:buNone/>
            </a:pPr>
            <a:r>
              <a:rPr lang="en-US" sz="1000" b="1" dirty="0">
                <a:latin typeface="Courier New"/>
                <a:cs typeface="Courier New"/>
              </a:rPr>
              <a:t>} </a:t>
            </a:r>
          </a:p>
          <a:p>
            <a:pPr marL="0" indent="0">
              <a:buNone/>
            </a:pPr>
            <a:r>
              <a:rPr lang="en-US" sz="1000" b="1" dirty="0">
                <a:latin typeface="Courier New"/>
                <a:cs typeface="Courier New"/>
              </a:rPr>
              <a:t>multi balance(B, $left, $pivot, [R, [</a:t>
            </a:r>
            <a:r>
              <a:rPr lang="en-US" sz="1000" b="1" dirty="0" err="1">
                <a:latin typeface="Courier New"/>
                <a:cs typeface="Courier New"/>
              </a:rPr>
              <a:t>R,$b,$y,$c</a:t>
            </a:r>
            <a:r>
              <a:rPr lang="en-US" sz="1000" b="1" dirty="0">
                <a:latin typeface="Courier New"/>
                <a:cs typeface="Courier New"/>
              </a:rPr>
              <a:t>], $z, $d]  ) { </a:t>
            </a:r>
          </a:p>
          <a:p>
            <a:pPr marL="0" indent="0">
              <a:buNone/>
            </a:pPr>
            <a:r>
              <a:rPr lang="en-US" sz="1000" b="1" dirty="0">
                <a:latin typeface="Courier New"/>
                <a:cs typeface="Courier New"/>
              </a:rPr>
              <a:t>    [ R, [</a:t>
            </a:r>
            <a:r>
              <a:rPr lang="en-US" sz="1000" b="1" dirty="0" err="1">
                <a:latin typeface="Courier New"/>
                <a:cs typeface="Courier New"/>
              </a:rPr>
              <a:t>B,$left,$pivot,$b</a:t>
            </a:r>
            <a:r>
              <a:rPr lang="en-US" sz="1000" b="1" dirty="0">
                <a:latin typeface="Courier New"/>
                <a:cs typeface="Courier New"/>
              </a:rPr>
              <a:t>], $y, [</a:t>
            </a:r>
            <a:r>
              <a:rPr lang="en-US" sz="1000" b="1" dirty="0" err="1">
                <a:latin typeface="Courier New"/>
                <a:cs typeface="Courier New"/>
              </a:rPr>
              <a:t>B,$c,$z,$d</a:t>
            </a:r>
            <a:r>
              <a:rPr lang="en-US" sz="1000" b="1" dirty="0">
                <a:latin typeface="Courier New"/>
                <a:cs typeface="Courier New"/>
              </a:rPr>
              <a:t>]] </a:t>
            </a:r>
          </a:p>
          <a:p>
            <a:pPr marL="0" indent="0">
              <a:buNone/>
            </a:pPr>
            <a:r>
              <a:rPr lang="en-US" sz="1000" b="1" dirty="0">
                <a:latin typeface="Courier New"/>
                <a:cs typeface="Courier New"/>
              </a:rPr>
              <a:t>} </a:t>
            </a:r>
          </a:p>
          <a:p>
            <a:pPr marL="0" indent="0">
              <a:buNone/>
            </a:pPr>
            <a:r>
              <a:rPr lang="en-US" sz="1000" b="1" dirty="0">
                <a:latin typeface="Courier New"/>
                <a:cs typeface="Courier New"/>
              </a:rPr>
              <a:t>multi balance(B, $left, $pivot, [R, $b, $y, [</a:t>
            </a:r>
            <a:r>
              <a:rPr lang="en-US" sz="1000" b="1" dirty="0" err="1">
                <a:latin typeface="Courier New"/>
                <a:cs typeface="Courier New"/>
              </a:rPr>
              <a:t>R,$c,$z,$d</a:t>
            </a:r>
            <a:r>
              <a:rPr lang="en-US" sz="1000" b="1" dirty="0">
                <a:latin typeface="Courier New"/>
                <a:cs typeface="Courier New"/>
              </a:rPr>
              <a:t>] ]) { </a:t>
            </a:r>
          </a:p>
          <a:p>
            <a:pPr marL="0" indent="0">
              <a:buNone/>
            </a:pPr>
            <a:r>
              <a:rPr lang="en-US" sz="1000" b="1" dirty="0">
                <a:latin typeface="Courier New"/>
                <a:cs typeface="Courier New"/>
              </a:rPr>
              <a:t>    [ R, [</a:t>
            </a:r>
            <a:r>
              <a:rPr lang="en-US" sz="1000" b="1" dirty="0" err="1">
                <a:latin typeface="Courier New"/>
                <a:cs typeface="Courier New"/>
              </a:rPr>
              <a:t>B,$left,$pivot,$b</a:t>
            </a:r>
            <a:r>
              <a:rPr lang="en-US" sz="1000" b="1" dirty="0">
                <a:latin typeface="Courier New"/>
                <a:cs typeface="Courier New"/>
              </a:rPr>
              <a:t>], $y, [</a:t>
            </a:r>
            <a:r>
              <a:rPr lang="en-US" sz="1000" b="1" dirty="0" err="1">
                <a:latin typeface="Courier New"/>
                <a:cs typeface="Courier New"/>
              </a:rPr>
              <a:t>B,$c,$z,$d</a:t>
            </a:r>
            <a:r>
              <a:rPr lang="en-US" sz="1000" b="1" dirty="0">
                <a:latin typeface="Courier New"/>
                <a:cs typeface="Courier New"/>
              </a:rPr>
              <a:t>]] </a:t>
            </a:r>
          </a:p>
          <a:p>
            <a:pPr marL="0" indent="0">
              <a:buNone/>
            </a:pPr>
            <a:r>
              <a:rPr lang="en-US" sz="1000" b="1" dirty="0">
                <a:latin typeface="Courier New"/>
                <a:cs typeface="Courier New"/>
              </a:rPr>
              <a:t>}</a:t>
            </a:r>
          </a:p>
          <a:p>
            <a:pPr marL="0" indent="0">
              <a:buNone/>
            </a:pPr>
            <a:endParaRPr lang="en-US" sz="1000" b="1" dirty="0">
              <a:latin typeface="Courier New"/>
              <a:cs typeface="Courier New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BE6F2-AE73-AA43-9417-09E58374E66B}" type="datetime4">
              <a:rPr lang="fr-FR" smtClean="0"/>
              <a:t>6 février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</p:spTree>
    <p:extLst>
      <p:ext uri="{BB962C8B-B14F-4D97-AF65-F5344CB8AC3E}">
        <p14:creationId xmlns:p14="http://schemas.microsoft.com/office/powerpoint/2010/main" val="9648452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Raku — Subsets (</a:t>
            </a:r>
            <a:r>
              <a:rPr lang="en-US" dirty="0" err="1"/>
              <a:t>UInt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sz="2800" b="1" dirty="0">
                <a:solidFill>
                  <a:srgbClr val="FF0000"/>
                </a:solidFill>
                <a:latin typeface="Courier New"/>
                <a:cs typeface="Courier New"/>
              </a:rPr>
              <a:t>subset </a:t>
            </a:r>
            <a:r>
              <a:rPr lang="en-US" sz="2800" b="1" dirty="0" err="1">
                <a:solidFill>
                  <a:srgbClr val="FF0000"/>
                </a:solidFill>
                <a:latin typeface="Courier New"/>
                <a:cs typeface="Courier New"/>
              </a:rPr>
              <a:t>NonNegativeInt</a:t>
            </a:r>
            <a:r>
              <a:rPr lang="en-US" sz="2800" b="1" dirty="0">
                <a:solidFill>
                  <a:srgbClr val="FF0000"/>
                </a:solidFill>
                <a:latin typeface="Courier New"/>
                <a:cs typeface="Courier New"/>
              </a:rPr>
              <a:t> of Int</a:t>
            </a:r>
          </a:p>
          <a:p>
            <a:pPr>
              <a:buNone/>
            </a:pPr>
            <a:r>
              <a:rPr lang="en-US" sz="2800" b="1" dirty="0">
                <a:solidFill>
                  <a:srgbClr val="FF0000"/>
                </a:solidFill>
                <a:latin typeface="Courier New"/>
                <a:cs typeface="Courier New"/>
              </a:rPr>
              <a:t> where * &gt;= 0;</a:t>
            </a:r>
          </a:p>
          <a:p>
            <a:pPr>
              <a:buNone/>
            </a:pPr>
            <a:r>
              <a:rPr lang="en-US" sz="2800" b="1" dirty="0">
                <a:latin typeface="Courier New"/>
                <a:cs typeface="Courier New"/>
              </a:rPr>
              <a:t>sub fib(</a:t>
            </a:r>
            <a:r>
              <a:rPr lang="en-US" sz="2800" b="1" dirty="0" err="1">
                <a:solidFill>
                  <a:srgbClr val="FF0000"/>
                </a:solidFill>
                <a:latin typeface="Courier New"/>
                <a:cs typeface="Courier New"/>
              </a:rPr>
              <a:t>NonNegativeInt</a:t>
            </a:r>
            <a:r>
              <a:rPr lang="en-US" sz="2800" b="1" dirty="0">
                <a:solidFill>
                  <a:srgbClr val="FF0000"/>
                </a:solidFill>
                <a:latin typeface="Courier New"/>
                <a:cs typeface="Courier New"/>
              </a:rPr>
              <a:t> $nth</a:t>
            </a:r>
            <a:r>
              <a:rPr lang="en-US" sz="2800" b="1" dirty="0">
                <a:latin typeface="Courier New"/>
                <a:cs typeface="Courier New"/>
              </a:rPr>
              <a:t>) {</a:t>
            </a:r>
          </a:p>
          <a:p>
            <a:pPr>
              <a:buNone/>
            </a:pPr>
            <a:r>
              <a:rPr lang="en-US" sz="2800" b="1" dirty="0">
                <a:latin typeface="Courier New"/>
                <a:cs typeface="Courier New"/>
              </a:rPr>
              <a:t>  given $nth {</a:t>
            </a:r>
          </a:p>
          <a:p>
            <a:pPr>
              <a:buNone/>
            </a:pPr>
            <a:r>
              <a:rPr lang="en-US" sz="2800" b="1" dirty="0">
                <a:latin typeface="Courier New"/>
                <a:cs typeface="Courier New"/>
              </a:rPr>
              <a:t>    when 0  { 0 }</a:t>
            </a:r>
          </a:p>
          <a:p>
            <a:pPr>
              <a:buNone/>
            </a:pPr>
            <a:r>
              <a:rPr lang="en-US" sz="2800" b="1" dirty="0">
                <a:latin typeface="Courier New"/>
                <a:cs typeface="Courier New"/>
              </a:rPr>
              <a:t>    when 1  { 1 }</a:t>
            </a:r>
          </a:p>
          <a:p>
            <a:pPr>
              <a:buNone/>
            </a:pPr>
            <a:r>
              <a:rPr lang="en-US" sz="2800" b="1" dirty="0">
                <a:latin typeface="Courier New"/>
                <a:cs typeface="Courier New"/>
              </a:rPr>
              <a:t>    default {fib($nth-1)+fib($nth-2)}</a:t>
            </a:r>
          </a:p>
          <a:p>
            <a:pPr>
              <a:buNone/>
            </a:pPr>
            <a:r>
              <a:rPr lang="en-US" sz="2800" b="1" dirty="0">
                <a:latin typeface="Courier New"/>
                <a:cs typeface="Courier New"/>
              </a:rPr>
              <a:t>  }</a:t>
            </a:r>
          </a:p>
          <a:p>
            <a:pPr>
              <a:buNone/>
            </a:pPr>
            <a:r>
              <a:rPr lang="en-US" sz="2800" b="1" dirty="0">
                <a:latin typeface="Courier New"/>
                <a:cs typeface="Courier New"/>
              </a:rPr>
              <a:t>}</a:t>
            </a:r>
          </a:p>
          <a:p>
            <a:pPr>
              <a:buNone/>
            </a:pPr>
            <a:r>
              <a:rPr lang="en-US" sz="2800" b="1" dirty="0">
                <a:solidFill>
                  <a:srgbClr val="FF0000"/>
                </a:solidFill>
                <a:latin typeface="Courier New"/>
                <a:cs typeface="Courier New"/>
              </a:rPr>
              <a:t>say fib(-3);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44C58-7DB7-1B44-9998-A0DC12284E19}" type="datetime4">
              <a:rPr lang="fr-FR" smtClean="0"/>
              <a:t>6 février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 Signatures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latin typeface="Courier New"/>
                <a:cs typeface="Courier New"/>
              </a:rPr>
              <a:t>sub optional             {…}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latin typeface="Courier New"/>
                <a:cs typeface="Courier New"/>
              </a:rPr>
              <a:t>sub </a:t>
            </a:r>
            <a:r>
              <a:rPr lang="en-US" sz="2800" b="1" dirty="0" err="1">
                <a:latin typeface="Courier New"/>
                <a:cs typeface="Courier New"/>
              </a:rPr>
              <a:t>basic($foo</a:t>
            </a:r>
            <a:r>
              <a:rPr lang="en-US" sz="2800" b="1" dirty="0">
                <a:latin typeface="Courier New"/>
                <a:cs typeface="Courier New"/>
              </a:rPr>
              <a:t>)          {…}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latin typeface="Courier New"/>
                <a:cs typeface="Courier New"/>
              </a:rPr>
              <a:t>sub </a:t>
            </a:r>
            <a:r>
              <a:rPr lang="en-US" sz="2800" b="1" dirty="0" err="1">
                <a:latin typeface="Courier New"/>
                <a:cs typeface="Courier New"/>
              </a:rPr>
              <a:t>default($foo</a:t>
            </a:r>
            <a:r>
              <a:rPr lang="en-US" sz="2800" b="1" dirty="0">
                <a:latin typeface="Courier New"/>
                <a:cs typeface="Courier New"/>
              </a:rPr>
              <a:t> = 3)    {…}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latin typeface="Courier New"/>
                <a:cs typeface="Courier New"/>
              </a:rPr>
              <a:t>sub </a:t>
            </a:r>
            <a:r>
              <a:rPr lang="en-US" sz="2800" b="1" dirty="0" err="1">
                <a:latin typeface="Courier New"/>
                <a:cs typeface="Courier New"/>
              </a:rPr>
              <a:t>named(:$name</a:t>
            </a:r>
            <a:r>
              <a:rPr lang="en-US" sz="2800" b="1" dirty="0">
                <a:latin typeface="Courier New"/>
                <a:cs typeface="Courier New"/>
              </a:rPr>
              <a:t>)        {…}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latin typeface="Courier New"/>
                <a:cs typeface="Courier New"/>
              </a:rPr>
              <a:t>sub </a:t>
            </a:r>
            <a:r>
              <a:rPr lang="en-US" sz="2800" b="1" dirty="0" err="1">
                <a:latin typeface="Courier New"/>
                <a:cs typeface="Courier New"/>
              </a:rPr>
              <a:t>typed(Bool</a:t>
            </a:r>
            <a:r>
              <a:rPr lang="en-US" sz="2800" b="1" dirty="0">
                <a:latin typeface="Courier New"/>
                <a:cs typeface="Courier New"/>
              </a:rPr>
              <a:t> $</a:t>
            </a:r>
            <a:r>
              <a:rPr lang="en-US" sz="2800" b="1" dirty="0" err="1">
                <a:latin typeface="Courier New"/>
                <a:cs typeface="Courier New"/>
              </a:rPr>
              <a:t>is_foo</a:t>
            </a:r>
            <a:r>
              <a:rPr lang="en-US" sz="2800" b="1" dirty="0">
                <a:latin typeface="Courier New"/>
                <a:cs typeface="Courier New"/>
              </a:rPr>
              <a:t>)  {…}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latin typeface="Courier New"/>
                <a:cs typeface="Courier New"/>
              </a:rPr>
              <a:t>sub </a:t>
            </a:r>
            <a:r>
              <a:rPr lang="en-US" sz="2800" b="1" dirty="0" err="1">
                <a:latin typeface="Courier New"/>
                <a:cs typeface="Courier New"/>
              </a:rPr>
              <a:t>constraint(Str</a:t>
            </a:r>
            <a:r>
              <a:rPr lang="en-US" sz="2800" b="1" dirty="0">
                <a:latin typeface="Courier New"/>
                <a:cs typeface="Courier New"/>
              </a:rPr>
              <a:t> $name</a:t>
            </a:r>
            <a:br>
              <a:rPr lang="en-US" sz="2800" b="1" dirty="0">
                <a:latin typeface="Courier New"/>
                <a:cs typeface="Courier New"/>
              </a:rPr>
            </a:br>
            <a:r>
              <a:rPr lang="en-US" sz="2800" b="1" dirty="0">
                <a:latin typeface="Courier New"/>
                <a:cs typeface="Courier New"/>
              </a:rPr>
              <a:t>  where *.chars &gt; 0)     {…}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FA0C0-EE23-3541-982F-3F8CA718DA87}" type="datetime4">
              <a:rPr lang="fr-FR" smtClean="0"/>
              <a:t>6 février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  <p:pic>
        <p:nvPicPr>
          <p:cNvPr id="6" name="Picture 5" descr="hancoc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0677" y="5351365"/>
            <a:ext cx="3674533" cy="1004985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 Signatures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None/>
            </a:pPr>
            <a:r>
              <a:rPr lang="en-US" b="1" dirty="0">
                <a:latin typeface="Courier New"/>
                <a:cs typeface="Courier New"/>
              </a:rPr>
              <a:t>subset </a:t>
            </a:r>
            <a:r>
              <a:rPr lang="en-US" b="1" dirty="0" err="1">
                <a:latin typeface="Courier New"/>
                <a:cs typeface="Courier New"/>
              </a:rPr>
              <a:t>NonEmptyString</a:t>
            </a:r>
            <a:r>
              <a:rPr lang="en-US" b="1" dirty="0">
                <a:latin typeface="Courier New"/>
                <a:cs typeface="Courier New"/>
              </a:rPr>
              <a:t> of Str</a:t>
            </a:r>
          </a:p>
          <a:p>
            <a:pPr marL="514350" indent="-514350">
              <a:buNone/>
            </a:pPr>
            <a:r>
              <a:rPr lang="en-US" b="1" dirty="0">
                <a:latin typeface="Courier New"/>
                <a:cs typeface="Courier New"/>
              </a:rPr>
              <a:t> where *.chars &gt; 0;</a:t>
            </a:r>
          </a:p>
          <a:p>
            <a:pPr marL="514350" indent="-514350">
              <a:buNone/>
            </a:pPr>
            <a:endParaRPr lang="en-US" b="1" dirty="0">
              <a:latin typeface="Courier New"/>
              <a:cs typeface="Courier New"/>
            </a:endParaRPr>
          </a:p>
          <a:p>
            <a:pPr marL="514350" indent="-514350">
              <a:buNone/>
            </a:pPr>
            <a:r>
              <a:rPr lang="en-US" b="1" dirty="0">
                <a:latin typeface="Courier New"/>
                <a:cs typeface="Courier New"/>
              </a:rPr>
              <a:t>sub foo(</a:t>
            </a:r>
            <a:r>
              <a:rPr lang="en-US" b="1" dirty="0" err="1">
                <a:latin typeface="Courier New"/>
                <a:cs typeface="Courier New"/>
              </a:rPr>
              <a:t>NonEmptyString</a:t>
            </a:r>
            <a:r>
              <a:rPr lang="en-US" b="1" dirty="0">
                <a:latin typeface="Courier New"/>
                <a:cs typeface="Courier New"/>
              </a:rPr>
              <a:t> $name){…}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C088A-2918-C74F-BBC8-0FA6B5DF4625}" type="datetime4">
              <a:rPr lang="fr-FR" smtClean="0"/>
              <a:t>6 février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 Signatures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None/>
            </a:pPr>
            <a:r>
              <a:rPr lang="en-US" b="1" dirty="0">
                <a:latin typeface="Courier New"/>
                <a:cs typeface="Courier New"/>
              </a:rPr>
              <a:t>subset </a:t>
            </a:r>
            <a:r>
              <a:rPr lang="en-US" b="1" dirty="0" err="1">
                <a:latin typeface="Courier New"/>
                <a:cs typeface="Courier New"/>
              </a:rPr>
              <a:t>FirstName</a:t>
            </a:r>
            <a:r>
              <a:rPr lang="en-US" b="1" dirty="0">
                <a:latin typeface="Courier New"/>
                <a:cs typeface="Courier New"/>
              </a:rPr>
              <a:t> of </a:t>
            </a:r>
            <a:r>
              <a:rPr lang="en-US" b="1" dirty="0" err="1">
                <a:latin typeface="Courier New"/>
                <a:cs typeface="Courier New"/>
              </a:rPr>
              <a:t>Str</a:t>
            </a:r>
            <a:endParaRPr lang="en-US" b="1" dirty="0">
              <a:latin typeface="Courier New"/>
              <a:cs typeface="Courier New"/>
            </a:endParaRPr>
          </a:p>
          <a:p>
            <a:pPr marL="514350" indent="-514350">
              <a:buNone/>
            </a:pPr>
            <a:r>
              <a:rPr lang="en-US" b="1" dirty="0">
                <a:latin typeface="Courier New"/>
                <a:cs typeface="Courier New"/>
              </a:rPr>
              <a:t>  where 0 &lt; *.chars &lt; 256;</a:t>
            </a:r>
          </a:p>
          <a:p>
            <a:pPr marL="514350" indent="-514350">
              <a:buNone/>
            </a:pPr>
            <a:endParaRPr lang="en-US" b="1" dirty="0">
              <a:latin typeface="Courier New"/>
              <a:cs typeface="Courier New"/>
            </a:endParaRPr>
          </a:p>
          <a:p>
            <a:pPr marL="514350" indent="-514350">
              <a:buNone/>
            </a:pPr>
            <a:r>
              <a:rPr lang="en-US" b="1" dirty="0">
                <a:latin typeface="Courier New"/>
                <a:cs typeface="Courier New"/>
              </a:rPr>
              <a:t>sub first-name(FirstName $name){ …</a:t>
            </a:r>
          </a:p>
          <a:p>
            <a:pPr marL="514350" indent="-514350">
              <a:buNone/>
            </a:pPr>
            <a:r>
              <a:rPr lang="en-US" b="1" dirty="0">
                <a:latin typeface="Courier New"/>
                <a:cs typeface="Courier New"/>
              </a:rPr>
              <a:t>}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D8E8-D74C-0341-B85E-61AE06779B29}" type="datetime4">
              <a:rPr lang="fr-FR" smtClean="0"/>
              <a:t>6 février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Speed It 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b="1" dirty="0">
                <a:latin typeface="Courier New"/>
                <a:cs typeface="Courier New"/>
              </a:rPr>
              <a:t>sub fib(</a:t>
            </a:r>
            <a:r>
              <a:rPr lang="en-US" b="1" dirty="0" err="1">
                <a:latin typeface="Courier New"/>
                <a:cs typeface="Courier New"/>
              </a:rPr>
              <a:t>UInt</a:t>
            </a:r>
            <a:r>
              <a:rPr lang="en-US" b="1" dirty="0">
                <a:latin typeface="Courier New"/>
                <a:cs typeface="Courier New"/>
              </a:rPr>
              <a:t> $nth) {</a:t>
            </a:r>
          </a:p>
          <a:p>
            <a:pPr>
              <a:buNone/>
            </a:pP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  state %cache;</a:t>
            </a:r>
          </a:p>
          <a:p>
            <a:pPr>
              <a:buNone/>
            </a:pPr>
            <a:r>
              <a:rPr lang="en-US" b="1" dirty="0">
                <a:latin typeface="Courier New"/>
                <a:cs typeface="Courier New"/>
              </a:rPr>
              <a:t>  unless %cache{$nth}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:exists </a:t>
            </a:r>
            <a:r>
              <a:rPr lang="en-US" b="1" dirty="0">
                <a:latin typeface="Courier New"/>
                <a:cs typeface="Courier New"/>
              </a:rPr>
              <a:t>{</a:t>
            </a:r>
          </a:p>
          <a:p>
            <a:pPr>
              <a:buNone/>
            </a:pPr>
            <a:r>
              <a:rPr lang="en-US" b="1" dirty="0">
                <a:latin typeface="Courier New"/>
                <a:cs typeface="Courier New"/>
              </a:rPr>
              <a:t>    given $nth {</a:t>
            </a:r>
          </a:p>
          <a:p>
            <a:pPr>
              <a:buNone/>
            </a:pPr>
            <a:r>
              <a:rPr lang="en-US" b="1" dirty="0">
                <a:latin typeface="Courier New"/>
                <a:cs typeface="Courier New"/>
              </a:rPr>
              <a:t>      when 0  { %cache{0} = 0 }</a:t>
            </a:r>
          </a:p>
          <a:p>
            <a:pPr>
              <a:buNone/>
            </a:pPr>
            <a:r>
              <a:rPr lang="en-US" b="1" dirty="0">
                <a:latin typeface="Courier New"/>
                <a:cs typeface="Courier New"/>
              </a:rPr>
              <a:t>      when 1  { %cache{1} = 1 }</a:t>
            </a:r>
          </a:p>
          <a:p>
            <a:pPr>
              <a:buNone/>
            </a:pPr>
            <a:r>
              <a:rPr lang="en-US" b="1" dirty="0">
                <a:latin typeface="Courier New"/>
                <a:cs typeface="Courier New"/>
              </a:rPr>
              <a:t>      default { </a:t>
            </a:r>
          </a:p>
          <a:p>
            <a:pPr>
              <a:buNone/>
            </a:pPr>
            <a:r>
              <a:rPr lang="en-US" b="1" dirty="0">
                <a:latin typeface="Courier New"/>
                <a:cs typeface="Courier New"/>
              </a:rPr>
              <a:t>        %cache{$nth} = fib($nth-1)+fib($nth-2);</a:t>
            </a:r>
          </a:p>
          <a:p>
            <a:pPr>
              <a:buNone/>
            </a:pPr>
            <a:r>
              <a:rPr lang="en-US" b="1" dirty="0">
                <a:latin typeface="Courier New"/>
                <a:cs typeface="Courier New"/>
              </a:rPr>
              <a:t>      }</a:t>
            </a:r>
          </a:p>
          <a:p>
            <a:pPr>
              <a:buNone/>
            </a:pPr>
            <a:r>
              <a:rPr lang="en-US" b="1" dirty="0">
                <a:latin typeface="Courier New"/>
                <a:cs typeface="Courier New"/>
              </a:rPr>
              <a:t>    }</a:t>
            </a:r>
          </a:p>
          <a:p>
            <a:pPr>
              <a:buNone/>
            </a:pPr>
            <a:r>
              <a:rPr lang="en-US" b="1" dirty="0">
                <a:latin typeface="Courier New"/>
                <a:cs typeface="Courier New"/>
              </a:rPr>
              <a:t>  }</a:t>
            </a:r>
          </a:p>
          <a:p>
            <a:pPr>
              <a:buNone/>
            </a:pPr>
            <a:r>
              <a:rPr lang="en-US" b="1" dirty="0">
                <a:latin typeface="Courier New"/>
                <a:cs typeface="Courier New"/>
              </a:rPr>
              <a:t>  return %cache{$nth};</a:t>
            </a:r>
          </a:p>
          <a:p>
            <a:pPr>
              <a:buNone/>
            </a:pPr>
            <a:r>
              <a:rPr lang="en-US" b="1" dirty="0">
                <a:latin typeface="Courier New"/>
                <a:cs typeface="Courier New"/>
              </a:rPr>
              <a:t>}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1CC72-53E6-6742-A770-9383EFC4DA5F}" type="datetime4">
              <a:rPr lang="fr-FR" smtClean="0"/>
              <a:t>6 février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Speed It 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200" b="1" dirty="0">
                <a:latin typeface="Courier New"/>
                <a:cs typeface="Courier New"/>
              </a:rPr>
              <a:t>sub fib(</a:t>
            </a:r>
            <a:r>
              <a:rPr lang="en-US" sz="2200" b="1" dirty="0" err="1">
                <a:latin typeface="Courier New"/>
                <a:cs typeface="Courier New"/>
              </a:rPr>
              <a:t>UInt</a:t>
            </a:r>
            <a:r>
              <a:rPr lang="en-US" sz="2200" b="1" dirty="0">
                <a:latin typeface="Courier New"/>
                <a:cs typeface="Courier New"/>
              </a:rPr>
              <a:t> $nth) {</a:t>
            </a:r>
          </a:p>
          <a:p>
            <a:pPr>
              <a:buNone/>
            </a:pPr>
            <a:r>
              <a:rPr lang="en-US" sz="2200" b="1" dirty="0">
                <a:latin typeface="Courier New"/>
                <a:cs typeface="Courier New"/>
              </a:rPr>
              <a:t>  return $nth if $nth &lt;= 1;</a:t>
            </a:r>
          </a:p>
          <a:p>
            <a:pPr>
              <a:buNone/>
            </a:pPr>
            <a:endParaRPr lang="en-US" sz="2200" b="1" dirty="0">
              <a:latin typeface="Courier New"/>
              <a:cs typeface="Courier New"/>
            </a:endParaRPr>
          </a:p>
          <a:p>
            <a:pPr>
              <a:buNone/>
            </a:pPr>
            <a:r>
              <a:rPr lang="en-US" sz="2200" b="1" dirty="0">
                <a:latin typeface="Courier New"/>
                <a:cs typeface="Courier New"/>
              </a:rPr>
              <a:t>  my ( $</a:t>
            </a:r>
            <a:r>
              <a:rPr lang="en-US" sz="2200" b="1" dirty="0" err="1">
                <a:latin typeface="Courier New"/>
                <a:cs typeface="Courier New"/>
              </a:rPr>
              <a:t>prev</a:t>
            </a:r>
            <a:r>
              <a:rPr lang="en-US" sz="2200" b="1" dirty="0">
                <a:latin typeface="Courier New"/>
                <a:cs typeface="Courier New"/>
              </a:rPr>
              <a:t>, $next ) = 0, 1;</a:t>
            </a:r>
          </a:p>
          <a:p>
            <a:pPr>
              <a:buNone/>
            </a:pPr>
            <a:r>
              <a:rPr lang="en-US" sz="2200" b="1" dirty="0">
                <a:latin typeface="Courier New"/>
                <a:cs typeface="Courier New"/>
              </a:rPr>
              <a:t>  my $result;</a:t>
            </a:r>
          </a:p>
          <a:p>
            <a:pPr>
              <a:buNone/>
            </a:pPr>
            <a:r>
              <a:rPr lang="en-US" sz="2200" b="1" dirty="0">
                <a:latin typeface="Courier New"/>
                <a:cs typeface="Courier New"/>
              </a:rPr>
              <a:t>  for 0 .. $nth  - 2 {</a:t>
            </a:r>
          </a:p>
          <a:p>
            <a:pPr>
              <a:buNone/>
            </a:pPr>
            <a:r>
              <a:rPr lang="en-US" sz="2200" b="1" dirty="0">
                <a:latin typeface="Courier New"/>
                <a:cs typeface="Courier New"/>
              </a:rPr>
              <a:t>    $result = $</a:t>
            </a:r>
            <a:r>
              <a:rPr lang="en-US" sz="2200" b="1" dirty="0" err="1">
                <a:latin typeface="Courier New"/>
                <a:cs typeface="Courier New"/>
              </a:rPr>
              <a:t>prev</a:t>
            </a:r>
            <a:r>
              <a:rPr lang="en-US" sz="2200" b="1" dirty="0">
                <a:latin typeface="Courier New"/>
                <a:cs typeface="Courier New"/>
              </a:rPr>
              <a:t> + $next;</a:t>
            </a:r>
          </a:p>
          <a:p>
            <a:pPr>
              <a:buNone/>
            </a:pPr>
            <a:r>
              <a:rPr lang="en-US" sz="2200" b="1" dirty="0">
                <a:latin typeface="Courier New"/>
                <a:cs typeface="Courier New"/>
              </a:rPr>
              <a:t>    ($</a:t>
            </a:r>
            <a:r>
              <a:rPr lang="en-US" sz="2200" b="1" dirty="0" err="1">
                <a:latin typeface="Courier New"/>
                <a:cs typeface="Courier New"/>
              </a:rPr>
              <a:t>prev</a:t>
            </a:r>
            <a:r>
              <a:rPr lang="en-US" sz="2200" b="1" dirty="0">
                <a:latin typeface="Courier New"/>
                <a:cs typeface="Courier New"/>
              </a:rPr>
              <a:t>, $next) = $next, $result;</a:t>
            </a:r>
          </a:p>
          <a:p>
            <a:pPr>
              <a:buNone/>
            </a:pPr>
            <a:r>
              <a:rPr lang="en-US" sz="2200" b="1" dirty="0">
                <a:latin typeface="Courier New"/>
                <a:cs typeface="Courier New"/>
              </a:rPr>
              <a:t>  }</a:t>
            </a:r>
          </a:p>
          <a:p>
            <a:pPr>
              <a:buNone/>
            </a:pPr>
            <a:r>
              <a:rPr lang="en-US" sz="2200" b="1" dirty="0">
                <a:latin typeface="Courier New"/>
                <a:cs typeface="Courier New"/>
              </a:rPr>
              <a:t>  return $result;</a:t>
            </a:r>
          </a:p>
          <a:p>
            <a:pPr>
              <a:buNone/>
            </a:pPr>
            <a:r>
              <a:rPr lang="en-US" sz="2200" b="1" dirty="0">
                <a:latin typeface="Courier New"/>
                <a:cs typeface="Courier New"/>
              </a:rPr>
              <a:t>}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43AC3-92B3-BF44-B76B-EEB2B57679FE}" type="datetime4">
              <a:rPr lang="fr-FR" smtClean="0"/>
              <a:t>6 février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Fibonacci Sequence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800" b="1" i="1" dirty="0">
                <a:cs typeface="Courier New"/>
              </a:rPr>
              <a:t>F</a:t>
            </a:r>
            <a:r>
              <a:rPr lang="en-US" sz="2800" b="1" i="1" baseline="-25000" dirty="0">
                <a:cs typeface="Courier New"/>
              </a:rPr>
              <a:t>0</a:t>
            </a:r>
            <a:r>
              <a:rPr lang="en-US" sz="2800" b="1" i="1" dirty="0">
                <a:cs typeface="Courier New"/>
              </a:rPr>
              <a:t> = 0</a:t>
            </a:r>
          </a:p>
          <a:p>
            <a:pPr>
              <a:buNone/>
            </a:pPr>
            <a:r>
              <a:rPr lang="en-US" sz="2800" b="1" i="1" dirty="0">
                <a:cs typeface="Courier New"/>
              </a:rPr>
              <a:t>F</a:t>
            </a:r>
            <a:r>
              <a:rPr lang="en-US" sz="2800" b="1" i="1" baseline="-25000" dirty="0">
                <a:cs typeface="Courier New"/>
              </a:rPr>
              <a:t>1</a:t>
            </a:r>
            <a:r>
              <a:rPr lang="en-US" sz="2800" b="1" i="1" dirty="0">
                <a:cs typeface="Courier New"/>
              </a:rPr>
              <a:t> = 1</a:t>
            </a:r>
          </a:p>
          <a:p>
            <a:pPr>
              <a:buNone/>
            </a:pPr>
            <a:r>
              <a:rPr lang="en-US" sz="2800" b="1" i="1" dirty="0">
                <a:cs typeface="Courier New"/>
              </a:rPr>
              <a:t>F</a:t>
            </a:r>
            <a:r>
              <a:rPr lang="en-US" sz="2800" b="1" i="1" baseline="-25000" dirty="0">
                <a:cs typeface="Courier New"/>
              </a:rPr>
              <a:t>n</a:t>
            </a:r>
            <a:r>
              <a:rPr lang="en-US" sz="2800" b="1" i="1" dirty="0">
                <a:cs typeface="Courier New"/>
              </a:rPr>
              <a:t> = F</a:t>
            </a:r>
            <a:r>
              <a:rPr lang="en-US" sz="2800" b="1" i="1" baseline="-25000" dirty="0">
                <a:cs typeface="Courier New"/>
              </a:rPr>
              <a:t>n-1</a:t>
            </a:r>
            <a:r>
              <a:rPr lang="en-US" sz="2800" b="1" i="1" dirty="0">
                <a:cs typeface="Courier New"/>
              </a:rPr>
              <a:t> + F</a:t>
            </a:r>
            <a:r>
              <a:rPr lang="en-US" sz="2800" b="1" i="1" baseline="-25000" dirty="0">
                <a:cs typeface="Courier New"/>
              </a:rPr>
              <a:t>n-2</a:t>
            </a:r>
          </a:p>
          <a:p>
            <a:pPr>
              <a:buNone/>
            </a:pPr>
            <a:endParaRPr lang="en-US" sz="2800" b="1" i="1" dirty="0">
              <a:cs typeface="Courier New"/>
            </a:endParaRPr>
          </a:p>
          <a:p>
            <a:pPr>
              <a:buNone/>
            </a:pPr>
            <a:r>
              <a:rPr lang="en-US" sz="2800" b="1" dirty="0">
                <a:latin typeface="Courier New"/>
                <a:cs typeface="Courier New"/>
              </a:rPr>
              <a:t>when 0  { 0 }</a:t>
            </a:r>
          </a:p>
          <a:p>
            <a:pPr>
              <a:buNone/>
            </a:pPr>
            <a:r>
              <a:rPr lang="en-US" sz="2800" b="1" dirty="0">
                <a:latin typeface="Courier New"/>
                <a:cs typeface="Courier New"/>
              </a:rPr>
              <a:t>when 1  { 1 }</a:t>
            </a:r>
          </a:p>
          <a:p>
            <a:pPr>
              <a:buNone/>
            </a:pPr>
            <a:r>
              <a:rPr lang="en-US" sz="2800" b="1" dirty="0">
                <a:latin typeface="Courier New"/>
                <a:cs typeface="Courier New"/>
              </a:rPr>
              <a:t>default { fib($nth-1) + fib($nth-2) }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7BD6E-92C1-914B-8DE6-05D5C3336876}" type="datetime4">
              <a:rPr lang="fr-FR" smtClean="0"/>
              <a:t>6 février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Speed It 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n-US" sz="2600" b="1" dirty="0">
                <a:latin typeface="Courier New"/>
                <a:cs typeface="Courier New"/>
              </a:rPr>
              <a:t>use experimental :cached;</a:t>
            </a:r>
          </a:p>
          <a:p>
            <a:pPr>
              <a:buNone/>
            </a:pPr>
            <a:r>
              <a:rPr lang="en-US" sz="2600" b="1" dirty="0">
                <a:latin typeface="Courier New"/>
                <a:cs typeface="Courier New"/>
              </a:rPr>
              <a:t>sub fib(</a:t>
            </a:r>
            <a:r>
              <a:rPr lang="en-US" sz="2600" b="1" dirty="0" err="1">
                <a:latin typeface="Courier New"/>
                <a:cs typeface="Courier New"/>
              </a:rPr>
              <a:t>NonNegativeInt</a:t>
            </a:r>
            <a:r>
              <a:rPr lang="en-US" sz="2600" b="1" dirty="0">
                <a:latin typeface="Courier New"/>
                <a:cs typeface="Courier New"/>
              </a:rPr>
              <a:t> $nth) </a:t>
            </a:r>
            <a:r>
              <a:rPr lang="en-US" sz="2600" b="1" dirty="0">
                <a:solidFill>
                  <a:srgbClr val="FF0000"/>
                </a:solidFill>
                <a:latin typeface="Courier New"/>
                <a:cs typeface="Courier New"/>
              </a:rPr>
              <a:t>is cached</a:t>
            </a:r>
            <a:r>
              <a:rPr lang="en-US" sz="2600" b="1" dirty="0">
                <a:latin typeface="Courier New"/>
                <a:cs typeface="Courier New"/>
              </a:rPr>
              <a:t> {</a:t>
            </a:r>
          </a:p>
          <a:p>
            <a:pPr>
              <a:buNone/>
            </a:pPr>
            <a:r>
              <a:rPr lang="en-US" sz="2800" b="1" dirty="0">
                <a:latin typeface="Courier New"/>
                <a:cs typeface="Courier New"/>
              </a:rPr>
              <a:t>  given $nth {</a:t>
            </a:r>
          </a:p>
          <a:p>
            <a:pPr>
              <a:buNone/>
            </a:pPr>
            <a:r>
              <a:rPr lang="en-US" sz="2800" b="1" dirty="0">
                <a:latin typeface="Courier New"/>
                <a:cs typeface="Courier New"/>
              </a:rPr>
              <a:t>    when 0  { 0 }</a:t>
            </a:r>
          </a:p>
          <a:p>
            <a:pPr>
              <a:buNone/>
            </a:pPr>
            <a:r>
              <a:rPr lang="en-US" sz="2800" b="1" dirty="0">
                <a:latin typeface="Courier New"/>
                <a:cs typeface="Courier New"/>
              </a:rPr>
              <a:t>    when 1  { 1 }</a:t>
            </a:r>
          </a:p>
          <a:p>
            <a:pPr>
              <a:buNone/>
            </a:pPr>
            <a:r>
              <a:rPr lang="en-US" sz="2800" b="1" dirty="0">
                <a:latin typeface="Courier New"/>
                <a:cs typeface="Courier New"/>
              </a:rPr>
              <a:t>    default {fib($nth-1)+fib($nth-2)}</a:t>
            </a:r>
          </a:p>
          <a:p>
            <a:pPr>
              <a:buNone/>
            </a:pPr>
            <a:r>
              <a:rPr lang="en-US" sz="2800" b="1" dirty="0">
                <a:latin typeface="Courier New"/>
                <a:cs typeface="Courier New"/>
              </a:rPr>
              <a:t>  }</a:t>
            </a:r>
          </a:p>
          <a:p>
            <a:pPr>
              <a:buNone/>
            </a:pPr>
            <a:r>
              <a:rPr lang="en-US" sz="2800" b="1" dirty="0">
                <a:latin typeface="Courier New"/>
                <a:cs typeface="Courier New"/>
              </a:rPr>
              <a:t>}</a:t>
            </a:r>
          </a:p>
          <a:p>
            <a:pPr>
              <a:buNone/>
            </a:pPr>
            <a:r>
              <a:rPr lang="en-US" sz="2800" b="1" dirty="0">
                <a:latin typeface="Courier New"/>
                <a:cs typeface="Courier New"/>
              </a:rPr>
              <a:t>say fib(3000);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79197-6834-C14C-A577-0C9F0F8E7A7D}" type="datetime4">
              <a:rPr lang="fr-FR" smtClean="0"/>
              <a:t>6 février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taustation.space</a:t>
            </a:r>
            <a:r>
              <a:rPr lang="en-US" dirty="0"/>
              <a:t>/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2921" b="2921"/>
          <a:stretch/>
        </p:blipFill>
        <p:spPr>
          <a:xfrm>
            <a:off x="457200" y="1600200"/>
            <a:ext cx="8229600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744A5-949C-1246-B70C-1CFD49AFA30B}" type="datetime4">
              <a:rPr lang="fr-FR" smtClean="0"/>
              <a:t>6 février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</p:spTree>
    <p:extLst>
      <p:ext uri="{BB962C8B-B14F-4D97-AF65-F5344CB8AC3E}">
        <p14:creationId xmlns:p14="http://schemas.microsoft.com/office/powerpoint/2010/main" val="209046318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 Subs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en-US" sz="1800" b="1" dirty="0">
                <a:latin typeface="Courier New"/>
                <a:cs typeface="Courier New"/>
              </a:rPr>
              <a:t>sub </a:t>
            </a:r>
            <a:r>
              <a:rPr lang="en-US" sz="1800" b="1" dirty="0" err="1">
                <a:latin typeface="Courier New"/>
                <a:cs typeface="Courier New"/>
              </a:rPr>
              <a:t>travel_to</a:t>
            </a:r>
            <a:r>
              <a:rPr lang="en-US" sz="1800" b="1" dirty="0">
                <a:latin typeface="Courier New"/>
                <a:cs typeface="Courier New"/>
              </a:rPr>
              <a:t> ( $self, $location ) {</a:t>
            </a:r>
          </a:p>
          <a:p>
            <a:pPr>
              <a:buNone/>
            </a:pPr>
            <a:endParaRPr lang="en-US" sz="1800" b="1" dirty="0">
              <a:latin typeface="Courier New"/>
              <a:cs typeface="Courier New"/>
            </a:endParaRPr>
          </a:p>
          <a:p>
            <a:pPr>
              <a:buNone/>
            </a:pPr>
            <a:r>
              <a:rPr lang="en-US" sz="1800" b="1" dirty="0">
                <a:solidFill>
                  <a:srgbClr val="FF0000"/>
                </a:solidFill>
                <a:latin typeface="Courier New"/>
                <a:cs typeface="Courier New"/>
              </a:rPr>
              <a:t>  # my kingdom for MMD :(</a:t>
            </a:r>
          </a:p>
          <a:p>
            <a:pPr>
              <a:buNone/>
            </a:pPr>
            <a:r>
              <a:rPr lang="en-US" sz="1800" b="1" dirty="0">
                <a:latin typeface="Courier New"/>
                <a:cs typeface="Courier New"/>
              </a:rPr>
              <a:t>  if ( $location-&gt;</a:t>
            </a:r>
            <a:r>
              <a:rPr lang="en-US" sz="1800" b="1" dirty="0" err="1">
                <a:latin typeface="Courier New"/>
                <a:cs typeface="Courier New"/>
              </a:rPr>
              <a:t>isa('StationArea</a:t>
            </a:r>
            <a:r>
              <a:rPr lang="en-US" sz="1800" b="1" dirty="0">
                <a:latin typeface="Courier New"/>
                <a:cs typeface="Courier New"/>
              </a:rPr>
              <a:t>') ) {</a:t>
            </a:r>
          </a:p>
          <a:p>
            <a:pPr>
              <a:buNone/>
            </a:pPr>
            <a:r>
              <a:rPr lang="en-US" sz="1800" b="1" dirty="0">
                <a:latin typeface="Courier New"/>
                <a:cs typeface="Courier New"/>
              </a:rPr>
              <a:t>    $self-&gt;_</a:t>
            </a:r>
            <a:r>
              <a:rPr lang="en-US" sz="1800" b="1" dirty="0" err="1">
                <a:latin typeface="Courier New"/>
                <a:cs typeface="Courier New"/>
              </a:rPr>
              <a:t>travel_to_area($location</a:t>
            </a:r>
            <a:r>
              <a:rPr lang="en-US" sz="1800" b="1" dirty="0">
                <a:latin typeface="Courier New"/>
                <a:cs typeface="Courier New"/>
              </a:rPr>
              <a:t>);</a:t>
            </a:r>
          </a:p>
          <a:p>
            <a:pPr>
              <a:buNone/>
            </a:pPr>
            <a:r>
              <a:rPr lang="en-US" sz="1800" b="1" dirty="0">
                <a:latin typeface="Courier New"/>
                <a:cs typeface="Courier New"/>
              </a:rPr>
              <a:t>  } </a:t>
            </a:r>
            <a:r>
              <a:rPr lang="en-US" sz="1800" b="1" dirty="0" err="1">
                <a:latin typeface="Courier New"/>
                <a:cs typeface="Courier New"/>
              </a:rPr>
              <a:t>elsif</a:t>
            </a:r>
            <a:r>
              <a:rPr lang="en-US" sz="1800" b="1" dirty="0">
                <a:latin typeface="Courier New"/>
                <a:cs typeface="Courier New"/>
              </a:rPr>
              <a:t> ( $location-&gt;</a:t>
            </a:r>
            <a:r>
              <a:rPr lang="en-US" sz="1800" b="1" dirty="0" err="1">
                <a:latin typeface="Courier New"/>
                <a:cs typeface="Courier New"/>
              </a:rPr>
              <a:t>isa('Station</a:t>
            </a:r>
            <a:r>
              <a:rPr lang="en-US" sz="1800" b="1" dirty="0">
                <a:latin typeface="Courier New"/>
                <a:cs typeface="Courier New"/>
              </a:rPr>
              <a:t>') ) {</a:t>
            </a:r>
          </a:p>
          <a:p>
            <a:pPr>
              <a:buNone/>
            </a:pPr>
            <a:r>
              <a:rPr lang="en-US" sz="1800" b="1" dirty="0">
                <a:latin typeface="Courier New"/>
                <a:cs typeface="Courier New"/>
              </a:rPr>
              <a:t>    $self-&gt;_</a:t>
            </a:r>
            <a:r>
              <a:rPr lang="en-US" sz="1800" b="1" dirty="0" err="1">
                <a:latin typeface="Courier New"/>
                <a:cs typeface="Courier New"/>
              </a:rPr>
              <a:t>travel_to_station($location</a:t>
            </a:r>
            <a:r>
              <a:rPr lang="en-US" sz="1800" b="1" dirty="0">
                <a:latin typeface="Courier New"/>
                <a:cs typeface="Courier New"/>
              </a:rPr>
              <a:t>);</a:t>
            </a:r>
          </a:p>
          <a:p>
            <a:pPr>
              <a:buNone/>
            </a:pPr>
            <a:r>
              <a:rPr lang="en-US" sz="1800" b="1" dirty="0">
                <a:latin typeface="Courier New"/>
                <a:cs typeface="Courier New"/>
              </a:rPr>
              <a:t>  } </a:t>
            </a:r>
            <a:r>
              <a:rPr lang="en-US" sz="1800" b="1" dirty="0" err="1">
                <a:latin typeface="Courier New"/>
                <a:cs typeface="Courier New"/>
              </a:rPr>
              <a:t>elsif</a:t>
            </a:r>
            <a:r>
              <a:rPr lang="en-US" sz="1800" b="1" dirty="0">
                <a:latin typeface="Courier New"/>
                <a:cs typeface="Courier New"/>
              </a:rPr>
              <a:t> ( $location-&gt;</a:t>
            </a:r>
            <a:r>
              <a:rPr lang="en-US" sz="1800" b="1" dirty="0" err="1">
                <a:latin typeface="Courier New"/>
                <a:cs typeface="Courier New"/>
              </a:rPr>
              <a:t>isa('Star</a:t>
            </a:r>
            <a:r>
              <a:rPr lang="en-US" sz="1800" b="1" dirty="0">
                <a:latin typeface="Courier New"/>
                <a:cs typeface="Courier New"/>
              </a:rPr>
              <a:t>') ) {</a:t>
            </a:r>
          </a:p>
          <a:p>
            <a:pPr>
              <a:buNone/>
            </a:pPr>
            <a:r>
              <a:rPr lang="en-US" sz="1800" b="1" dirty="0">
                <a:latin typeface="Courier New"/>
                <a:cs typeface="Courier New"/>
              </a:rPr>
              <a:t>    $self-&gt;_</a:t>
            </a:r>
            <a:r>
              <a:rPr lang="en-US" sz="1800" b="1" dirty="0" err="1">
                <a:latin typeface="Courier New"/>
                <a:cs typeface="Courier New"/>
              </a:rPr>
              <a:t>travel_to_star($location</a:t>
            </a:r>
            <a:r>
              <a:rPr lang="en-US" sz="1800" b="1" dirty="0">
                <a:latin typeface="Courier New"/>
                <a:cs typeface="Courier New"/>
              </a:rPr>
              <a:t>);</a:t>
            </a:r>
          </a:p>
          <a:p>
            <a:pPr>
              <a:buNone/>
            </a:pPr>
            <a:r>
              <a:rPr lang="en-US" sz="1800" b="1" dirty="0">
                <a:latin typeface="Courier New"/>
                <a:cs typeface="Courier New"/>
              </a:rPr>
              <a:t>  } else {</a:t>
            </a:r>
          </a:p>
          <a:p>
            <a:pPr>
              <a:buNone/>
            </a:pPr>
            <a:r>
              <a:rPr lang="en-US" sz="1800" b="1" dirty="0">
                <a:latin typeface="Courier New"/>
                <a:cs typeface="Courier New"/>
              </a:rPr>
              <a:t>    </a:t>
            </a:r>
            <a:r>
              <a:rPr lang="en-US" sz="1800" b="1" dirty="0" err="1">
                <a:latin typeface="Courier New"/>
                <a:cs typeface="Courier New"/>
              </a:rPr>
              <a:t>croak("I</a:t>
            </a:r>
            <a:r>
              <a:rPr lang="en-US" sz="1800" b="1" dirty="0">
                <a:latin typeface="Courier New"/>
                <a:cs typeface="Courier New"/>
              </a:rPr>
              <a:t> don't know how to travel to $location");</a:t>
            </a:r>
          </a:p>
          <a:p>
            <a:pPr>
              <a:buNone/>
            </a:pPr>
            <a:r>
              <a:rPr lang="en-US" sz="1800" b="1" dirty="0">
                <a:latin typeface="Courier New"/>
                <a:cs typeface="Courier New"/>
              </a:rPr>
              <a:t>  }</a:t>
            </a:r>
          </a:p>
          <a:p>
            <a:pPr>
              <a:buNone/>
            </a:pPr>
            <a:r>
              <a:rPr lang="en-US" sz="1800" b="1" dirty="0">
                <a:latin typeface="Courier New"/>
                <a:cs typeface="Courier New"/>
              </a:rPr>
              <a:t>}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D26D-0C97-6746-B70F-F23F0AAE7555}" type="datetime4">
              <a:rPr lang="fr-FR" smtClean="0"/>
              <a:t>6 février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 Black Trees</a:t>
            </a:r>
          </a:p>
        </p:txBody>
      </p:sp>
      <p:pic>
        <p:nvPicPr>
          <p:cNvPr id="6" name="Content Placeholder 5" descr="redblack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928" r="-27928"/>
          <a:stretch>
            <a:fillRect/>
          </a:stretch>
        </p:blipFill>
        <p:spPr/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23A64-E5C4-5E4A-8D6C-48E89D81902E}" type="datetime4">
              <a:rPr lang="fr-FR" smtClean="0"/>
              <a:t>6 février 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</p:spTree>
    <p:extLst>
      <p:ext uri="{BB962C8B-B14F-4D97-AF65-F5344CB8AC3E}">
        <p14:creationId xmlns:p14="http://schemas.microsoft.com/office/powerpoint/2010/main" val="8791939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ugly alternative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en-US" sz="1800" b="1" dirty="0">
                <a:latin typeface="Courier New"/>
                <a:cs typeface="Courier New"/>
              </a:rPr>
              <a:t>sub </a:t>
            </a:r>
            <a:r>
              <a:rPr lang="en-US" sz="1800" b="1" dirty="0" err="1">
                <a:latin typeface="Courier New"/>
                <a:cs typeface="Courier New"/>
              </a:rPr>
              <a:t>travel_to</a:t>
            </a:r>
            <a:r>
              <a:rPr lang="en-US" sz="1800" b="1" dirty="0">
                <a:latin typeface="Courier New"/>
                <a:cs typeface="Courier New"/>
              </a:rPr>
              <a:t> ( $self, $location ) {</a:t>
            </a:r>
          </a:p>
          <a:p>
            <a:pPr>
              <a:buNone/>
            </a:pPr>
            <a:r>
              <a:rPr lang="en-US" sz="1800" b="1" dirty="0">
                <a:latin typeface="Courier New"/>
                <a:cs typeface="Courier New"/>
              </a:rPr>
              <a:t>  if ( $location-&gt;does('Travelling') ) {</a:t>
            </a:r>
          </a:p>
          <a:p>
            <a:pPr>
              <a:buNone/>
            </a:pPr>
            <a:r>
              <a:rPr lang="en-US" sz="1800" b="1" dirty="0">
                <a:latin typeface="Courier New"/>
                <a:cs typeface="Courier New"/>
              </a:rPr>
              <a:t>    </a:t>
            </a:r>
            <a:r>
              <a:rPr lang="en-US" sz="1800" b="1" i="1" dirty="0">
                <a:latin typeface="Courier New"/>
                <a:cs typeface="Courier New"/>
              </a:rPr>
              <a:t># OVS instead of SVO</a:t>
            </a:r>
          </a:p>
          <a:p>
            <a:pPr>
              <a:buNone/>
            </a:pPr>
            <a:r>
              <a:rPr lang="en-US" sz="1800" b="1" dirty="0">
                <a:latin typeface="Courier New"/>
                <a:cs typeface="Courier New"/>
              </a:rPr>
              <a:t>    $location-&gt;</a:t>
            </a:r>
            <a:r>
              <a:rPr lang="en-US" sz="1800" b="1" dirty="0" err="1">
                <a:latin typeface="Courier New"/>
                <a:cs typeface="Courier New"/>
              </a:rPr>
              <a:t>travel_to($character</a:t>
            </a:r>
            <a:r>
              <a:rPr lang="en-US" sz="1800" b="1" dirty="0">
                <a:latin typeface="Courier New"/>
                <a:cs typeface="Courier New"/>
              </a:rPr>
              <a:t>);</a:t>
            </a:r>
          </a:p>
          <a:p>
            <a:pPr>
              <a:buNone/>
            </a:pPr>
            <a:r>
              <a:rPr lang="en-US" sz="1800" b="1" dirty="0">
                <a:latin typeface="Courier New"/>
                <a:cs typeface="Courier New"/>
              </a:rPr>
              <a:t>  } else {</a:t>
            </a:r>
          </a:p>
          <a:p>
            <a:pPr>
              <a:buNone/>
            </a:pPr>
            <a:r>
              <a:rPr lang="en-US" sz="1800" b="1" dirty="0">
                <a:latin typeface="Courier New"/>
                <a:cs typeface="Courier New"/>
              </a:rPr>
              <a:t>    </a:t>
            </a:r>
            <a:r>
              <a:rPr lang="en-US" sz="1800" b="1" dirty="0" err="1">
                <a:latin typeface="Courier New"/>
                <a:cs typeface="Courier New"/>
              </a:rPr>
              <a:t>croak("I</a:t>
            </a:r>
            <a:r>
              <a:rPr lang="en-US" sz="1800" b="1" dirty="0">
                <a:latin typeface="Courier New"/>
                <a:cs typeface="Courier New"/>
              </a:rPr>
              <a:t> don't know how to travel to $location");</a:t>
            </a:r>
          </a:p>
          <a:p>
            <a:pPr>
              <a:buNone/>
            </a:pPr>
            <a:r>
              <a:rPr lang="en-US" sz="1800" b="1" dirty="0">
                <a:latin typeface="Courier New"/>
                <a:cs typeface="Courier New"/>
              </a:rPr>
              <a:t>  }</a:t>
            </a:r>
          </a:p>
          <a:p>
            <a:pPr>
              <a:buNone/>
            </a:pPr>
            <a:r>
              <a:rPr lang="en-US" sz="1800" b="1" dirty="0">
                <a:latin typeface="Courier New"/>
                <a:cs typeface="Courier New"/>
              </a:rPr>
              <a:t>}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2328A-5EF7-7641-B523-D682BE605897}" type="datetime4">
              <a:rPr lang="fr-FR" smtClean="0"/>
              <a:t>6 février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We had Raku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None/>
            </a:pPr>
            <a:endParaRPr lang="en-US" sz="1800" b="1" dirty="0">
              <a:latin typeface="Courier New"/>
              <a:cs typeface="Courier New"/>
            </a:endParaRPr>
          </a:p>
          <a:p>
            <a:pPr>
              <a:buNone/>
            </a:pPr>
            <a:endParaRPr lang="en-US" sz="1800" b="1" dirty="0">
              <a:latin typeface="Courier New"/>
              <a:cs typeface="Courier New"/>
            </a:endParaRPr>
          </a:p>
          <a:p>
            <a:pPr>
              <a:buNone/>
            </a:pPr>
            <a:endParaRPr lang="en-US" sz="1800" b="1" dirty="0">
              <a:latin typeface="Courier New"/>
              <a:cs typeface="Courier New"/>
            </a:endParaRPr>
          </a:p>
          <a:p>
            <a:pPr>
              <a:buNone/>
            </a:pPr>
            <a:r>
              <a:rPr lang="en-US" sz="1800" b="1" dirty="0">
                <a:latin typeface="Courier New"/>
                <a:cs typeface="Courier New"/>
              </a:rPr>
              <a:t>multi method </a:t>
            </a:r>
            <a:r>
              <a:rPr lang="en-US" sz="1800" b="1" dirty="0" err="1">
                <a:latin typeface="Courier New"/>
                <a:cs typeface="Courier New"/>
              </a:rPr>
              <a:t>travel_to</a:t>
            </a:r>
            <a:r>
              <a:rPr lang="en-US" sz="1800" b="1" dirty="0">
                <a:latin typeface="Courier New"/>
                <a:cs typeface="Courier New"/>
              </a:rPr>
              <a:t>(</a:t>
            </a:r>
            <a:r>
              <a:rPr lang="en-US" sz="1800" b="1" dirty="0" err="1">
                <a:latin typeface="Courier New"/>
                <a:cs typeface="Courier New"/>
              </a:rPr>
              <a:t>StationArea</a:t>
            </a:r>
            <a:r>
              <a:rPr lang="en-US" sz="1800" b="1" dirty="0">
                <a:latin typeface="Courier New"/>
                <a:cs typeface="Courier New"/>
              </a:rPr>
              <a:t> $location) { ... }</a:t>
            </a:r>
          </a:p>
          <a:p>
            <a:pPr>
              <a:buNone/>
            </a:pPr>
            <a:r>
              <a:rPr lang="en-US" sz="1800" b="1" dirty="0">
                <a:latin typeface="Courier New"/>
                <a:cs typeface="Courier New"/>
              </a:rPr>
              <a:t>multi method </a:t>
            </a:r>
            <a:r>
              <a:rPr lang="en-US" sz="1800" b="1" dirty="0" err="1">
                <a:latin typeface="Courier New"/>
                <a:cs typeface="Courier New"/>
              </a:rPr>
              <a:t>travel_to</a:t>
            </a:r>
            <a:r>
              <a:rPr lang="en-US" sz="1800" b="1" dirty="0">
                <a:latin typeface="Courier New"/>
                <a:cs typeface="Courier New"/>
              </a:rPr>
              <a:t>(Station     $location) { ... }</a:t>
            </a:r>
          </a:p>
          <a:p>
            <a:pPr>
              <a:buNone/>
            </a:pPr>
            <a:r>
              <a:rPr lang="en-US" sz="1800" b="1" dirty="0">
                <a:latin typeface="Courier New"/>
                <a:cs typeface="Courier New"/>
              </a:rPr>
              <a:t>multi method </a:t>
            </a:r>
            <a:r>
              <a:rPr lang="en-US" sz="1800" b="1" dirty="0" err="1">
                <a:latin typeface="Courier New"/>
                <a:cs typeface="Courier New"/>
              </a:rPr>
              <a:t>travel_to</a:t>
            </a:r>
            <a:r>
              <a:rPr lang="en-US" sz="1800" b="1" dirty="0">
                <a:latin typeface="Courier New"/>
                <a:cs typeface="Courier New"/>
              </a:rPr>
              <a:t>(Star        $location) { ... }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93D5-79CA-FA47-9451-03CE5822FC68}" type="datetime4">
              <a:rPr lang="fr-FR" smtClean="0"/>
              <a:t>6 février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the Fibonacci Numbers Again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en-US" sz="1800" b="1" i="1" dirty="0">
                <a:cs typeface="Courier New"/>
              </a:rPr>
              <a:t>F</a:t>
            </a:r>
            <a:r>
              <a:rPr lang="en-US" sz="1800" b="1" i="1" baseline="-25000" dirty="0">
                <a:cs typeface="Courier New"/>
              </a:rPr>
              <a:t>0</a:t>
            </a:r>
            <a:r>
              <a:rPr lang="en-US" sz="1800" b="1" i="1" dirty="0">
                <a:cs typeface="Courier New"/>
              </a:rPr>
              <a:t> = 0</a:t>
            </a:r>
          </a:p>
          <a:p>
            <a:pPr>
              <a:buNone/>
            </a:pPr>
            <a:r>
              <a:rPr lang="en-US" sz="1800" b="1" i="1" dirty="0">
                <a:cs typeface="Courier New"/>
              </a:rPr>
              <a:t>F</a:t>
            </a:r>
            <a:r>
              <a:rPr lang="en-US" sz="1800" b="1" i="1" baseline="-25000" dirty="0">
                <a:cs typeface="Courier New"/>
              </a:rPr>
              <a:t>1</a:t>
            </a:r>
            <a:r>
              <a:rPr lang="en-US" sz="1800" b="1" i="1" dirty="0">
                <a:cs typeface="Courier New"/>
              </a:rPr>
              <a:t> = 1</a:t>
            </a:r>
          </a:p>
          <a:p>
            <a:pPr>
              <a:buNone/>
            </a:pPr>
            <a:r>
              <a:rPr lang="en-US" sz="1800" b="1" i="1" dirty="0">
                <a:cs typeface="Courier New"/>
              </a:rPr>
              <a:t>F</a:t>
            </a:r>
            <a:r>
              <a:rPr lang="en-US" sz="1800" b="1" i="1" baseline="-25000" dirty="0">
                <a:cs typeface="Courier New"/>
              </a:rPr>
              <a:t>n</a:t>
            </a:r>
            <a:r>
              <a:rPr lang="en-US" sz="1800" b="1" i="1" dirty="0">
                <a:cs typeface="Courier New"/>
              </a:rPr>
              <a:t> = F</a:t>
            </a:r>
            <a:r>
              <a:rPr lang="en-US" sz="1800" b="1" i="1" baseline="-25000" dirty="0">
                <a:cs typeface="Courier New"/>
              </a:rPr>
              <a:t>n-1</a:t>
            </a:r>
            <a:r>
              <a:rPr lang="en-US" sz="1800" b="1" i="1" dirty="0">
                <a:cs typeface="Courier New"/>
              </a:rPr>
              <a:t> + F</a:t>
            </a:r>
            <a:r>
              <a:rPr lang="en-US" sz="1800" b="1" i="1" baseline="-25000" dirty="0">
                <a:cs typeface="Courier New"/>
              </a:rPr>
              <a:t>n-2</a:t>
            </a:r>
          </a:p>
          <a:p>
            <a:pPr>
              <a:buNone/>
            </a:pPr>
            <a:endParaRPr lang="en-US" sz="1800" b="1" dirty="0">
              <a:latin typeface="Courier New"/>
              <a:cs typeface="Courier New"/>
            </a:endParaRPr>
          </a:p>
          <a:p>
            <a:pPr>
              <a:buNone/>
            </a:pPr>
            <a:endParaRPr lang="en-US" sz="1800" b="1" dirty="0">
              <a:latin typeface="Courier New"/>
              <a:cs typeface="Courier New"/>
            </a:endParaRPr>
          </a:p>
          <a:p>
            <a:pPr>
              <a:buNone/>
            </a:pPr>
            <a:endParaRPr lang="en-US" sz="1800" b="1" dirty="0">
              <a:latin typeface="Courier New"/>
              <a:cs typeface="Courier New"/>
            </a:endParaRPr>
          </a:p>
          <a:p>
            <a:pPr>
              <a:buNone/>
            </a:pPr>
            <a:endParaRPr lang="en-US" sz="1800" b="1" dirty="0">
              <a:latin typeface="Courier New"/>
              <a:cs typeface="Courier New"/>
            </a:endParaRPr>
          </a:p>
          <a:p>
            <a:pPr>
              <a:buNone/>
            </a:pPr>
            <a:r>
              <a:rPr lang="en-US" sz="2400" b="1" dirty="0">
                <a:latin typeface="Courier New"/>
                <a:cs typeface="Courier New"/>
              </a:rPr>
              <a:t>multi fib(0) {0}</a:t>
            </a:r>
          </a:p>
          <a:p>
            <a:pPr>
              <a:buNone/>
            </a:pPr>
            <a:r>
              <a:rPr lang="en-US" sz="2400" b="1" dirty="0">
                <a:latin typeface="Courier New"/>
                <a:cs typeface="Courier New"/>
              </a:rPr>
              <a:t>multi fib(1) {1}</a:t>
            </a:r>
          </a:p>
          <a:p>
            <a:pPr>
              <a:buNone/>
            </a:pPr>
            <a:r>
              <a:rPr lang="en-US" sz="2400" b="1" dirty="0">
                <a:latin typeface="Courier New"/>
                <a:cs typeface="Courier New"/>
              </a:rPr>
              <a:t>multi fib(Int $n where * &gt; 1) {</a:t>
            </a:r>
          </a:p>
          <a:p>
            <a:pPr>
              <a:buNone/>
            </a:pPr>
            <a:r>
              <a:rPr lang="en-US" sz="2400" b="1" dirty="0">
                <a:latin typeface="Courier New"/>
                <a:cs typeface="Courier New"/>
              </a:rPr>
              <a:t>  fib($n-1) + fib($n-2);</a:t>
            </a:r>
          </a:p>
          <a:p>
            <a:pPr>
              <a:buNone/>
            </a:pPr>
            <a:r>
              <a:rPr lang="en-US" sz="2400" b="1" dirty="0">
                <a:latin typeface="Courier New"/>
                <a:cs typeface="Courier New"/>
              </a:rPr>
              <a:t>}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2B75-1B15-F640-B98A-DB468F3F8797}" type="datetime4">
              <a:rPr lang="fr-FR" smtClean="0"/>
              <a:t>6 février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  <p:pic>
        <p:nvPicPr>
          <p:cNvPr id="6" name="Picture 5" descr="fi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238" y="1417638"/>
            <a:ext cx="3394562" cy="2148034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resle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5044" y="3792187"/>
            <a:ext cx="2341756" cy="233397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9205"/>
            <a:ext cx="8229600" cy="45259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1800" b="1" dirty="0">
                <a:latin typeface="Courier New"/>
                <a:cs typeface="Courier New"/>
              </a:rPr>
              <a:t>sub foo() </a:t>
            </a:r>
            <a:r>
              <a:rPr lang="en-US" sz="1800" b="1" dirty="0">
                <a:solidFill>
                  <a:srgbClr val="FF0000"/>
                </a:solidFill>
                <a:latin typeface="Courier New"/>
                <a:cs typeface="Courier New"/>
              </a:rPr>
              <a:t>returns </a:t>
            </a:r>
            <a:r>
              <a:rPr lang="en-US" sz="1800" b="1" dirty="0" err="1">
                <a:solidFill>
                  <a:srgbClr val="FF0000"/>
                </a:solidFill>
                <a:latin typeface="Courier New"/>
                <a:cs typeface="Courier New"/>
              </a:rPr>
              <a:t>Bool</a:t>
            </a:r>
            <a:r>
              <a:rPr lang="en-US" sz="1800" b="1" dirty="0">
                <a:solidFill>
                  <a:srgbClr val="FF0000"/>
                </a:solidFill>
                <a:latin typeface="Courier New"/>
                <a:cs typeface="Courier New"/>
              </a:rPr>
              <a:t> </a:t>
            </a:r>
            <a:r>
              <a:rPr lang="en-US" sz="1800" b="1" dirty="0">
                <a:latin typeface="Courier New"/>
                <a:cs typeface="Courier New"/>
              </a:rPr>
              <a:t>{</a:t>
            </a:r>
          </a:p>
          <a:p>
            <a:pPr>
              <a:buNone/>
            </a:pPr>
            <a:r>
              <a:rPr lang="en-US" sz="1800" b="1" dirty="0">
                <a:latin typeface="Courier New"/>
                <a:cs typeface="Courier New"/>
              </a:rPr>
              <a:t>  return </a:t>
            </a:r>
            <a:r>
              <a:rPr lang="en-US" sz="1800" b="1" dirty="0">
                <a:solidFill>
                  <a:srgbClr val="FF0000"/>
                </a:solidFill>
                <a:latin typeface="Courier New"/>
                <a:cs typeface="Courier New"/>
              </a:rPr>
              <a:t>"Foo"</a:t>
            </a:r>
            <a:r>
              <a:rPr lang="en-US" sz="1800" b="1" dirty="0">
                <a:latin typeface="Courier New"/>
                <a:cs typeface="Courier New"/>
              </a:rPr>
              <a:t>;</a:t>
            </a:r>
          </a:p>
          <a:p>
            <a:pPr>
              <a:buNone/>
            </a:pPr>
            <a:r>
              <a:rPr lang="en-US" sz="1800" b="1" dirty="0">
                <a:latin typeface="Courier New"/>
                <a:cs typeface="Courier New"/>
              </a:rPr>
              <a:t>}</a:t>
            </a:r>
          </a:p>
          <a:p>
            <a:pPr>
              <a:buNone/>
            </a:pPr>
            <a:endParaRPr lang="en-US" sz="1800" b="1" dirty="0">
              <a:latin typeface="Courier New"/>
              <a:cs typeface="Courier New"/>
            </a:endParaRPr>
          </a:p>
          <a:p>
            <a:pPr>
              <a:buNone/>
            </a:pPr>
            <a:r>
              <a:rPr lang="en-US" sz="1800" b="1" dirty="0">
                <a:latin typeface="Courier New"/>
                <a:cs typeface="Courier New"/>
              </a:rPr>
              <a:t>say "Yes" if foo();</a:t>
            </a:r>
          </a:p>
          <a:p>
            <a:pPr>
              <a:buNone/>
            </a:pPr>
            <a:endParaRPr lang="en-US" sz="1800" b="1" dirty="0">
              <a:latin typeface="Courier New"/>
              <a:cs typeface="Courier New"/>
            </a:endParaRPr>
          </a:p>
          <a:p>
            <a:pPr>
              <a:buNone/>
            </a:pPr>
            <a:r>
              <a:rPr lang="en-US" sz="1800" b="1" dirty="0">
                <a:latin typeface="Courier New"/>
                <a:cs typeface="Courier New"/>
              </a:rPr>
              <a:t>Type check failed for return value; expected Bool but got Str ("Foo")</a:t>
            </a:r>
          </a:p>
          <a:p>
            <a:pPr>
              <a:buNone/>
            </a:pPr>
            <a:r>
              <a:rPr lang="en-US" sz="1800" b="1" dirty="0">
                <a:latin typeface="Courier New"/>
                <a:cs typeface="Courier New"/>
              </a:rPr>
              <a:t>  in sub foo at </a:t>
            </a:r>
            <a:r>
              <a:rPr lang="en-US" sz="1800" b="1" dirty="0" err="1">
                <a:latin typeface="Courier New"/>
                <a:cs typeface="Courier New"/>
              </a:rPr>
              <a:t>bool.raku</a:t>
            </a:r>
            <a:r>
              <a:rPr lang="en-US" sz="1800" b="1" dirty="0">
                <a:latin typeface="Courier New"/>
                <a:cs typeface="Courier New"/>
              </a:rPr>
              <a:t> line 3</a:t>
            </a:r>
          </a:p>
          <a:p>
            <a:pPr>
              <a:buNone/>
            </a:pPr>
            <a:r>
              <a:rPr lang="en-US" sz="1800" b="1" dirty="0">
                <a:latin typeface="Courier New"/>
                <a:cs typeface="Courier New"/>
              </a:rPr>
              <a:t>  in block &lt;unit&gt; at </a:t>
            </a:r>
            <a:r>
              <a:rPr lang="en-US" sz="1800" b="1" dirty="0" err="1">
                <a:latin typeface="Courier New"/>
                <a:cs typeface="Courier New"/>
              </a:rPr>
              <a:t>bool.raku</a:t>
            </a:r>
            <a:r>
              <a:rPr lang="en-US" sz="1800" b="1" dirty="0">
                <a:latin typeface="Courier New"/>
                <a:cs typeface="Courier New"/>
              </a:rPr>
              <a:t> line 4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Asserting Return Types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69E00-71DA-784D-B95D-4ACD3F791B3B}" type="datetime4">
              <a:rPr lang="fr-FR" smtClean="0"/>
              <a:t>6 février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Asserting Return Types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en-US" sz="1800" b="1" dirty="0">
                <a:latin typeface="Courier New"/>
                <a:cs typeface="Courier New"/>
              </a:rPr>
              <a:t>sub foo() </a:t>
            </a:r>
            <a:r>
              <a:rPr lang="en-US" sz="1800" b="1" dirty="0">
                <a:solidFill>
                  <a:srgbClr val="FF0000"/>
                </a:solidFill>
                <a:latin typeface="Courier New"/>
                <a:cs typeface="Courier New"/>
              </a:rPr>
              <a:t>returns </a:t>
            </a:r>
            <a:r>
              <a:rPr lang="en-US" sz="1800" b="1" dirty="0" err="1">
                <a:solidFill>
                  <a:srgbClr val="FF0000"/>
                </a:solidFill>
                <a:latin typeface="Courier New"/>
                <a:cs typeface="Courier New"/>
              </a:rPr>
              <a:t>Bool</a:t>
            </a:r>
            <a:r>
              <a:rPr lang="en-US" sz="1800" b="1" dirty="0">
                <a:solidFill>
                  <a:srgbClr val="FF0000"/>
                </a:solidFill>
                <a:latin typeface="Courier New"/>
                <a:cs typeface="Courier New"/>
              </a:rPr>
              <a:t> </a:t>
            </a:r>
            <a:r>
              <a:rPr lang="en-US" sz="1800" b="1" dirty="0">
                <a:latin typeface="Courier New"/>
                <a:cs typeface="Courier New"/>
              </a:rPr>
              <a:t>{</a:t>
            </a:r>
          </a:p>
          <a:p>
            <a:pPr>
              <a:buNone/>
            </a:pPr>
            <a:r>
              <a:rPr lang="en-US" sz="1800" b="1" dirty="0">
                <a:latin typeface="Courier New"/>
                <a:cs typeface="Courier New"/>
              </a:rPr>
              <a:t>  return some-other-</a:t>
            </a:r>
            <a:r>
              <a:rPr lang="en-US" sz="1800" b="1" dirty="0" err="1">
                <a:latin typeface="Courier New"/>
                <a:cs typeface="Courier New"/>
              </a:rPr>
              <a:t>func</a:t>
            </a:r>
            <a:r>
              <a:rPr lang="en-US" sz="1800" b="1" dirty="0">
                <a:latin typeface="Courier New"/>
                <a:cs typeface="Courier New"/>
              </a:rPr>
              <a:t>(); # what does this return?</a:t>
            </a:r>
          </a:p>
          <a:p>
            <a:pPr>
              <a:buNone/>
            </a:pPr>
            <a:r>
              <a:rPr lang="en-US" sz="1800" b="1" dirty="0">
                <a:latin typeface="Courier New"/>
                <a:cs typeface="Courier New"/>
              </a:rPr>
              <a:t>}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76128-43B2-A346-A723-2C01700ADCEE}" type="datetime4">
              <a:rPr lang="fr-FR" smtClean="0"/>
              <a:t>6 février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Asserting Return Types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en-US" sz="1800" b="1" dirty="0">
                <a:solidFill>
                  <a:srgbClr val="FF0000"/>
                </a:solidFill>
                <a:latin typeface="Courier New"/>
                <a:cs typeface="Courier New"/>
              </a:rPr>
              <a:t>subset </a:t>
            </a:r>
            <a:r>
              <a:rPr lang="en-US" sz="1800" b="1" dirty="0" err="1">
                <a:solidFill>
                  <a:srgbClr val="FF0000"/>
                </a:solidFill>
                <a:latin typeface="Courier New"/>
                <a:cs typeface="Courier New"/>
              </a:rPr>
              <a:t>EvenInt</a:t>
            </a:r>
            <a:r>
              <a:rPr lang="en-US" sz="1800" b="1" dirty="0">
                <a:solidFill>
                  <a:srgbClr val="FF0000"/>
                </a:solidFill>
                <a:latin typeface="Courier New"/>
                <a:cs typeface="Courier New"/>
              </a:rPr>
              <a:t> where * %% 2;</a:t>
            </a:r>
          </a:p>
          <a:p>
            <a:pPr>
              <a:buNone/>
            </a:pPr>
            <a:r>
              <a:rPr lang="en-US" sz="1800" b="1" dirty="0">
                <a:latin typeface="Courier New"/>
                <a:cs typeface="Courier New"/>
              </a:rPr>
              <a:t>sub foo() </a:t>
            </a:r>
            <a:r>
              <a:rPr lang="en-US" sz="1800" b="1" dirty="0">
                <a:solidFill>
                  <a:srgbClr val="FF0000"/>
                </a:solidFill>
                <a:latin typeface="Courier New"/>
                <a:cs typeface="Courier New"/>
              </a:rPr>
              <a:t>returns </a:t>
            </a:r>
            <a:r>
              <a:rPr lang="en-US" sz="1800" b="1" dirty="0" err="1">
                <a:solidFill>
                  <a:srgbClr val="FF0000"/>
                </a:solidFill>
                <a:latin typeface="Courier New"/>
                <a:cs typeface="Courier New"/>
              </a:rPr>
              <a:t>EvenInt</a:t>
            </a:r>
            <a:r>
              <a:rPr lang="en-US" sz="1800" b="1" dirty="0">
                <a:solidFill>
                  <a:srgbClr val="FF0000"/>
                </a:solidFill>
                <a:latin typeface="Courier New"/>
                <a:cs typeface="Courier New"/>
              </a:rPr>
              <a:t> </a:t>
            </a:r>
            <a:r>
              <a:rPr lang="en-US" sz="1800" b="1" dirty="0">
                <a:latin typeface="Courier New"/>
                <a:cs typeface="Courier New"/>
              </a:rPr>
              <a:t>{</a:t>
            </a:r>
          </a:p>
          <a:p>
            <a:pPr>
              <a:buNone/>
            </a:pPr>
            <a:r>
              <a:rPr lang="en-US" sz="1800" b="1" dirty="0">
                <a:latin typeface="Courier New"/>
                <a:cs typeface="Courier New"/>
              </a:rPr>
              <a:t>  return some-other-</a:t>
            </a:r>
            <a:r>
              <a:rPr lang="en-US" sz="1800" b="1" dirty="0" err="1">
                <a:latin typeface="Courier New"/>
                <a:cs typeface="Courier New"/>
              </a:rPr>
              <a:t>func</a:t>
            </a:r>
            <a:r>
              <a:rPr lang="en-US" sz="1800" b="1" dirty="0">
                <a:latin typeface="Courier New"/>
                <a:cs typeface="Courier New"/>
              </a:rPr>
              <a:t>();</a:t>
            </a:r>
          </a:p>
          <a:p>
            <a:pPr>
              <a:buNone/>
            </a:pPr>
            <a:r>
              <a:rPr lang="en-US" sz="1800" b="1" dirty="0">
                <a:latin typeface="Courier New"/>
                <a:cs typeface="Courier New"/>
              </a:rPr>
              <a:t>}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708A2-1FD1-FD45-9993-862D5FF8CC2D}" type="datetime4">
              <a:rPr lang="fr-FR" smtClean="0"/>
              <a:t>6 février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Classes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A gentle introduction to awesomeness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5BD98-6BD1-A74F-B7AD-73105C5B3243}" type="datetime4">
              <a:rPr lang="fr-FR" smtClean="0"/>
              <a:t>6 février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</p:spTree>
    <p:extLst>
      <p:ext uri="{BB962C8B-B14F-4D97-AF65-F5344CB8AC3E}">
        <p14:creationId xmlns:p14="http://schemas.microsoft.com/office/powerpoint/2010/main" val="353032611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en-US" sz="1800" b="1" dirty="0">
                <a:latin typeface="Courier New"/>
                <a:cs typeface="Courier New"/>
              </a:rPr>
              <a:t>class Point {</a:t>
            </a:r>
          </a:p>
          <a:p>
            <a:pPr>
              <a:buNone/>
            </a:pPr>
            <a:r>
              <a:rPr lang="en-US" sz="1800" b="1" dirty="0">
                <a:latin typeface="Courier New"/>
                <a:cs typeface="Courier New"/>
              </a:rPr>
              <a:t>    has $.x = 0;</a:t>
            </a:r>
          </a:p>
          <a:p>
            <a:pPr>
              <a:buNone/>
            </a:pPr>
            <a:r>
              <a:rPr lang="en-US" sz="1800" b="1" dirty="0">
                <a:latin typeface="Courier New"/>
                <a:cs typeface="Courier New"/>
              </a:rPr>
              <a:t>    has $.y = 0;</a:t>
            </a:r>
          </a:p>
          <a:p>
            <a:pPr>
              <a:buNone/>
            </a:pPr>
            <a:endParaRPr lang="en-US" sz="1800" b="1" dirty="0">
              <a:latin typeface="Courier New"/>
              <a:cs typeface="Courier New"/>
            </a:endParaRPr>
          </a:p>
          <a:p>
            <a:pPr>
              <a:buNone/>
            </a:pPr>
            <a:r>
              <a:rPr lang="en-US" sz="1800" b="1" dirty="0">
                <a:latin typeface="Courier New"/>
                <a:cs typeface="Courier New"/>
              </a:rPr>
              <a:t>    method Str { "[$.</a:t>
            </a:r>
            <a:r>
              <a:rPr lang="en-US" sz="1800" b="1" dirty="0" err="1">
                <a:latin typeface="Courier New"/>
                <a:cs typeface="Courier New"/>
              </a:rPr>
              <a:t>x,$.y</a:t>
            </a:r>
            <a:r>
              <a:rPr lang="en-US" sz="1800" b="1" dirty="0">
                <a:latin typeface="Courier New"/>
                <a:cs typeface="Courier New"/>
              </a:rPr>
              <a:t>]" }</a:t>
            </a:r>
          </a:p>
          <a:p>
            <a:pPr>
              <a:buNone/>
            </a:pPr>
            <a:r>
              <a:rPr lang="en-US" sz="1800" b="1" dirty="0">
                <a:latin typeface="Courier New"/>
                <a:cs typeface="Courier New"/>
              </a:rPr>
              <a:t>}</a:t>
            </a:r>
          </a:p>
          <a:p>
            <a:pPr>
              <a:buNone/>
            </a:pPr>
            <a:r>
              <a:rPr lang="en-US" sz="1800" b="1" dirty="0">
                <a:latin typeface="Courier New"/>
                <a:cs typeface="Courier New"/>
              </a:rPr>
              <a:t>my $point = </a:t>
            </a:r>
            <a:r>
              <a:rPr lang="en-US" sz="1800" b="1" dirty="0" err="1">
                <a:latin typeface="Courier New"/>
                <a:cs typeface="Courier New"/>
              </a:rPr>
              <a:t>Point.new</a:t>
            </a:r>
            <a:r>
              <a:rPr lang="en-US" sz="1800" b="1" dirty="0">
                <a:latin typeface="Courier New"/>
                <a:cs typeface="Courier New"/>
              </a:rPr>
              <a:t>( x =&gt; 5, y =&gt; 3 );</a:t>
            </a:r>
          </a:p>
          <a:p>
            <a:pPr>
              <a:buNone/>
            </a:pPr>
            <a:r>
              <a:rPr lang="en-US" sz="1800" b="1" dirty="0">
                <a:latin typeface="Courier New"/>
                <a:cs typeface="Courier New"/>
              </a:rPr>
              <a:t>say $</a:t>
            </a:r>
            <a:r>
              <a:rPr lang="en-US" sz="1800" b="1" dirty="0" err="1">
                <a:latin typeface="Courier New"/>
                <a:cs typeface="Courier New"/>
              </a:rPr>
              <a:t>point.x</a:t>
            </a:r>
            <a:r>
              <a:rPr lang="en-US" sz="1800" b="1" dirty="0">
                <a:latin typeface="Courier New"/>
                <a:cs typeface="Courier New"/>
              </a:rPr>
              <a:t>;                             # 5</a:t>
            </a:r>
          </a:p>
          <a:p>
            <a:pPr>
              <a:buNone/>
            </a:pPr>
            <a:r>
              <a:rPr lang="en-US" sz="1800" b="1" dirty="0">
                <a:latin typeface="Courier New"/>
                <a:cs typeface="Courier New"/>
              </a:rPr>
              <a:t>say $</a:t>
            </a:r>
            <a:r>
              <a:rPr lang="en-US" sz="1800" b="1" dirty="0" err="1">
                <a:latin typeface="Courier New"/>
                <a:cs typeface="Courier New"/>
              </a:rPr>
              <a:t>point.y</a:t>
            </a:r>
            <a:r>
              <a:rPr lang="en-US" sz="1800" b="1" dirty="0">
                <a:latin typeface="Courier New"/>
                <a:cs typeface="Courier New"/>
              </a:rPr>
              <a:t>;                             # 3</a:t>
            </a:r>
          </a:p>
          <a:p>
            <a:pPr>
              <a:buNone/>
            </a:pPr>
            <a:r>
              <a:rPr lang="en-US" sz="1800" b="1" dirty="0">
                <a:latin typeface="Courier New"/>
                <a:cs typeface="Courier New"/>
              </a:rPr>
              <a:t>say "$point";                             # [5,3]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CA62E-E0F3-2A4C-888E-D69CDF786372}" type="datetime4">
              <a:rPr lang="fr-FR" smtClean="0"/>
              <a:t>6 février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en-US" sz="1800" b="1" dirty="0">
                <a:latin typeface="Courier New"/>
                <a:cs typeface="Courier New"/>
              </a:rPr>
              <a:t>class Point {</a:t>
            </a:r>
          </a:p>
          <a:p>
            <a:pPr>
              <a:buNone/>
            </a:pPr>
            <a:r>
              <a:rPr lang="en-US" sz="1800" b="1" dirty="0">
                <a:latin typeface="Courier New"/>
                <a:cs typeface="Courier New"/>
              </a:rPr>
              <a:t>    has $.x = 0; </a:t>
            </a:r>
          </a:p>
          <a:p>
            <a:pPr>
              <a:buNone/>
            </a:pPr>
            <a:r>
              <a:rPr lang="en-US" sz="1800" b="1" dirty="0">
                <a:latin typeface="Courier New"/>
                <a:cs typeface="Courier New"/>
              </a:rPr>
              <a:t>    has $.y = 0;</a:t>
            </a:r>
          </a:p>
          <a:p>
            <a:pPr>
              <a:buNone/>
            </a:pPr>
            <a:endParaRPr lang="en-US" sz="1800" b="1" dirty="0">
              <a:latin typeface="Courier New"/>
              <a:cs typeface="Courier New"/>
            </a:endParaRPr>
          </a:p>
          <a:p>
            <a:pPr>
              <a:buNone/>
            </a:pPr>
            <a:r>
              <a:rPr lang="en-US" sz="1800" b="1" dirty="0">
                <a:latin typeface="Courier New"/>
                <a:cs typeface="Courier New"/>
              </a:rPr>
              <a:t>    method gist { "[$.</a:t>
            </a:r>
            <a:r>
              <a:rPr lang="en-US" sz="1800" b="1" dirty="0" err="1">
                <a:latin typeface="Courier New"/>
                <a:cs typeface="Courier New"/>
              </a:rPr>
              <a:t>x,$.y</a:t>
            </a:r>
            <a:r>
              <a:rPr lang="en-US" sz="1800" b="1" dirty="0">
                <a:latin typeface="Courier New"/>
                <a:cs typeface="Courier New"/>
              </a:rPr>
              <a:t>]" }</a:t>
            </a:r>
          </a:p>
          <a:p>
            <a:pPr>
              <a:buNone/>
            </a:pPr>
            <a:endParaRPr lang="en-US" sz="1800" b="1" dirty="0">
              <a:latin typeface="Courier New"/>
              <a:cs typeface="Courier New"/>
            </a:endParaRPr>
          </a:p>
          <a:p>
            <a:pPr>
              <a:buNone/>
            </a:pPr>
            <a:r>
              <a:rPr lang="en-US" sz="1800" b="1" dirty="0">
                <a:latin typeface="Courier New"/>
                <a:cs typeface="Courier New"/>
              </a:rPr>
              <a:t>    method set( :$x = $.x, :$y = $.y ) {</a:t>
            </a:r>
          </a:p>
          <a:p>
            <a:pPr>
              <a:buNone/>
            </a:pPr>
            <a:r>
              <a:rPr lang="en-US" sz="1800" b="1" dirty="0">
                <a:latin typeface="Courier New"/>
                <a:cs typeface="Courier New"/>
              </a:rPr>
              <a:t>        $!x = $x; $!y = $y;</a:t>
            </a:r>
          </a:p>
          <a:p>
            <a:pPr>
              <a:buNone/>
            </a:pPr>
            <a:r>
              <a:rPr lang="en-US" sz="1800" b="1" dirty="0">
                <a:latin typeface="Courier New"/>
                <a:cs typeface="Courier New"/>
              </a:rPr>
              <a:t>    }</a:t>
            </a:r>
          </a:p>
          <a:p>
            <a:pPr>
              <a:buNone/>
            </a:pPr>
            <a:r>
              <a:rPr lang="en-US" sz="1800" b="1" dirty="0">
                <a:latin typeface="Courier New"/>
                <a:cs typeface="Courier New"/>
              </a:rPr>
              <a:t>}</a:t>
            </a:r>
          </a:p>
          <a:p>
            <a:pPr>
              <a:buNone/>
            </a:pPr>
            <a:r>
              <a:rPr lang="en-US" sz="1800" b="1" dirty="0">
                <a:latin typeface="Courier New"/>
                <a:cs typeface="Courier New"/>
              </a:rPr>
              <a:t>my $point = </a:t>
            </a:r>
            <a:r>
              <a:rPr lang="en-US" sz="1800" b="1" dirty="0" err="1">
                <a:latin typeface="Courier New"/>
                <a:cs typeface="Courier New"/>
              </a:rPr>
              <a:t>Point.new</a:t>
            </a:r>
            <a:r>
              <a:rPr lang="en-US" sz="1800" b="1" dirty="0">
                <a:latin typeface="Courier New"/>
                <a:cs typeface="Courier New"/>
              </a:rPr>
              <a:t>( x =&gt; 5, y =&gt; 3 );</a:t>
            </a:r>
          </a:p>
          <a:p>
            <a:pPr>
              <a:buNone/>
            </a:pPr>
            <a:r>
              <a:rPr lang="en-US" sz="1800" b="1" dirty="0">
                <a:latin typeface="Courier New"/>
                <a:cs typeface="Courier New"/>
              </a:rPr>
              <a:t>say $point;                             # [5,3]</a:t>
            </a:r>
          </a:p>
          <a:p>
            <a:pPr>
              <a:buNone/>
            </a:pPr>
            <a:r>
              <a:rPr lang="en-US" sz="1800" b="1" dirty="0">
                <a:latin typeface="Courier New"/>
                <a:cs typeface="Courier New"/>
              </a:rPr>
              <a:t>$</a:t>
            </a:r>
            <a:r>
              <a:rPr lang="en-US" sz="1800" b="1" dirty="0" err="1">
                <a:latin typeface="Courier New"/>
                <a:cs typeface="Courier New"/>
              </a:rPr>
              <a:t>point.set</a:t>
            </a:r>
            <a:r>
              <a:rPr lang="en-US" sz="1800" b="1" dirty="0">
                <a:latin typeface="Courier New"/>
                <a:cs typeface="Courier New"/>
              </a:rPr>
              <a:t>( y =&gt; 17 );</a:t>
            </a:r>
          </a:p>
          <a:p>
            <a:pPr>
              <a:buNone/>
            </a:pPr>
            <a:r>
              <a:rPr lang="en-US" sz="1800" b="1" dirty="0">
                <a:latin typeface="Courier New"/>
                <a:cs typeface="Courier New"/>
              </a:rPr>
              <a:t>say $point;                             # [5,17]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744A6-35F4-D74E-92EA-59084794AF8B}" type="datetime4">
              <a:rPr lang="fr-FR" smtClean="0"/>
              <a:t>6 février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as you learn more 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en-US" sz="1800" b="1" dirty="0">
                <a:latin typeface="Courier New"/>
                <a:cs typeface="Courier New"/>
              </a:rPr>
              <a:t>class Point {</a:t>
            </a:r>
          </a:p>
          <a:p>
            <a:pPr>
              <a:buNone/>
            </a:pPr>
            <a:r>
              <a:rPr lang="en-US" sz="1800" b="1" dirty="0">
                <a:latin typeface="Courier New"/>
                <a:cs typeface="Courier New"/>
              </a:rPr>
              <a:t>    has </a:t>
            </a:r>
            <a:r>
              <a:rPr lang="en-US" sz="1800" b="1" dirty="0">
                <a:solidFill>
                  <a:srgbClr val="FF0000"/>
                </a:solidFill>
                <a:latin typeface="Courier New"/>
                <a:cs typeface="Courier New"/>
              </a:rPr>
              <a:t>Rat </a:t>
            </a:r>
            <a:r>
              <a:rPr lang="en-US" sz="1800" b="1" dirty="0">
                <a:latin typeface="Courier New"/>
                <a:cs typeface="Courier New"/>
              </a:rPr>
              <a:t>$.x = 0.0; </a:t>
            </a:r>
          </a:p>
          <a:p>
            <a:pPr>
              <a:buNone/>
            </a:pPr>
            <a:r>
              <a:rPr lang="en-US" sz="1800" b="1" dirty="0">
                <a:latin typeface="Courier New"/>
                <a:cs typeface="Courier New"/>
              </a:rPr>
              <a:t>    has </a:t>
            </a:r>
            <a:r>
              <a:rPr lang="en-US" sz="1800" b="1" dirty="0">
                <a:solidFill>
                  <a:srgbClr val="FF0000"/>
                </a:solidFill>
                <a:latin typeface="Courier New"/>
                <a:cs typeface="Courier New"/>
              </a:rPr>
              <a:t>Rat </a:t>
            </a:r>
            <a:r>
              <a:rPr lang="en-US" sz="1800" b="1" dirty="0">
                <a:latin typeface="Courier New"/>
                <a:cs typeface="Courier New"/>
              </a:rPr>
              <a:t>$.y = 0.0;</a:t>
            </a:r>
          </a:p>
          <a:p>
            <a:pPr>
              <a:buNone/>
            </a:pPr>
            <a:endParaRPr lang="en-US" sz="1800" b="1" dirty="0">
              <a:latin typeface="Courier New"/>
              <a:cs typeface="Courier New"/>
            </a:endParaRPr>
          </a:p>
          <a:p>
            <a:pPr>
              <a:buNone/>
            </a:pPr>
            <a:r>
              <a:rPr lang="en-US" sz="1800" b="1" dirty="0">
                <a:latin typeface="Courier New"/>
                <a:cs typeface="Courier New"/>
              </a:rPr>
              <a:t>    method gist { "[$.</a:t>
            </a:r>
            <a:r>
              <a:rPr lang="en-US" sz="1800" b="1" dirty="0" err="1">
                <a:latin typeface="Courier New"/>
                <a:cs typeface="Courier New"/>
              </a:rPr>
              <a:t>x,$.y</a:t>
            </a:r>
            <a:r>
              <a:rPr lang="en-US" sz="1800" b="1" dirty="0">
                <a:latin typeface="Courier New"/>
                <a:cs typeface="Courier New"/>
              </a:rPr>
              <a:t>]" }</a:t>
            </a:r>
          </a:p>
          <a:p>
            <a:pPr>
              <a:buNone/>
            </a:pPr>
            <a:endParaRPr lang="en-US" sz="1800" b="1" dirty="0">
              <a:latin typeface="Courier New"/>
              <a:cs typeface="Courier New"/>
            </a:endParaRPr>
          </a:p>
          <a:p>
            <a:pPr>
              <a:buNone/>
            </a:pPr>
            <a:r>
              <a:rPr lang="en-US" sz="1800" b="1" dirty="0">
                <a:latin typeface="Courier New"/>
                <a:cs typeface="Courier New"/>
              </a:rPr>
              <a:t>    method set( :$x = $.x, :$y = $.y ) {</a:t>
            </a:r>
          </a:p>
          <a:p>
            <a:pPr>
              <a:buNone/>
            </a:pPr>
            <a:r>
              <a:rPr lang="en-US" sz="1800" b="1" dirty="0">
                <a:latin typeface="Courier New"/>
                <a:cs typeface="Courier New"/>
              </a:rPr>
              <a:t>        $!x = $x; $!y = $y;</a:t>
            </a:r>
          </a:p>
          <a:p>
            <a:pPr>
              <a:buNone/>
            </a:pPr>
            <a:r>
              <a:rPr lang="en-US" sz="1800" b="1" dirty="0">
                <a:latin typeface="Courier New"/>
                <a:cs typeface="Courier New"/>
              </a:rPr>
              <a:t>    }</a:t>
            </a:r>
          </a:p>
          <a:p>
            <a:pPr>
              <a:buNone/>
            </a:pPr>
            <a:r>
              <a:rPr lang="en-US" sz="1800" b="1" dirty="0">
                <a:latin typeface="Courier New"/>
                <a:cs typeface="Courier New"/>
              </a:rPr>
              <a:t>}</a:t>
            </a:r>
          </a:p>
          <a:p>
            <a:pPr>
              <a:buNone/>
            </a:pPr>
            <a:r>
              <a:rPr lang="en-US" sz="1800" b="1" dirty="0">
                <a:latin typeface="Courier New"/>
                <a:cs typeface="Courier New"/>
              </a:rPr>
              <a:t>my $point = </a:t>
            </a:r>
            <a:r>
              <a:rPr lang="en-US" sz="1800" b="1" dirty="0" err="1">
                <a:latin typeface="Courier New"/>
                <a:cs typeface="Courier New"/>
              </a:rPr>
              <a:t>Point.new</a:t>
            </a:r>
            <a:r>
              <a:rPr lang="en-US" sz="1800" b="1" dirty="0">
                <a:latin typeface="Courier New"/>
                <a:cs typeface="Courier New"/>
              </a:rPr>
              <a:t>( x =&gt; </a:t>
            </a:r>
            <a:r>
              <a:rPr lang="en-US" sz="1800" b="1" dirty="0">
                <a:solidFill>
                  <a:srgbClr val="FF0000"/>
                </a:solidFill>
                <a:latin typeface="Courier New"/>
                <a:cs typeface="Courier New"/>
              </a:rPr>
              <a:t>5.0</a:t>
            </a:r>
            <a:r>
              <a:rPr lang="en-US" sz="1800" b="1" dirty="0">
                <a:latin typeface="Courier New"/>
                <a:cs typeface="Courier New"/>
              </a:rPr>
              <a:t>, y =&gt; </a:t>
            </a:r>
            <a:r>
              <a:rPr lang="en-US" sz="1800" b="1" dirty="0">
                <a:solidFill>
                  <a:srgbClr val="FF0000"/>
                </a:solidFill>
                <a:latin typeface="Courier New"/>
                <a:cs typeface="Courier New"/>
              </a:rPr>
              <a:t>3.0</a:t>
            </a:r>
            <a:r>
              <a:rPr lang="en-US" sz="1800" b="1" dirty="0">
                <a:latin typeface="Courier New"/>
                <a:cs typeface="Courier New"/>
              </a:rPr>
              <a:t> );</a:t>
            </a:r>
          </a:p>
          <a:p>
            <a:pPr>
              <a:buNone/>
            </a:pPr>
            <a:r>
              <a:rPr lang="en-US" sz="1800" b="1" dirty="0">
                <a:latin typeface="Courier New"/>
                <a:cs typeface="Courier New"/>
              </a:rPr>
              <a:t>say $point;                               # [5,3]</a:t>
            </a:r>
          </a:p>
          <a:p>
            <a:pPr>
              <a:buNone/>
            </a:pPr>
            <a:r>
              <a:rPr lang="en-US" sz="1800" b="1" dirty="0">
                <a:solidFill>
                  <a:srgbClr val="FF0000"/>
                </a:solidFill>
                <a:latin typeface="Courier New"/>
                <a:cs typeface="Courier New"/>
              </a:rPr>
              <a:t>$</a:t>
            </a:r>
            <a:r>
              <a:rPr lang="en-US" sz="1800" b="1" dirty="0" err="1">
                <a:solidFill>
                  <a:srgbClr val="FF0000"/>
                </a:solidFill>
                <a:latin typeface="Courier New"/>
                <a:cs typeface="Courier New"/>
              </a:rPr>
              <a:t>point.set</a:t>
            </a:r>
            <a:r>
              <a:rPr lang="en-US" sz="1800" b="1" dirty="0">
                <a:solidFill>
                  <a:srgbClr val="FF0000"/>
                </a:solidFill>
                <a:latin typeface="Courier New"/>
                <a:cs typeface="Courier New"/>
              </a:rPr>
              <a:t>( y =&gt; "foo" );                 # Boom!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044DF-4CDF-2249-B18A-DB5E2DDA6427}" type="datetime4">
              <a:rPr lang="fr-FR" smtClean="0"/>
              <a:t>6 février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84242-BD32-BC4A-9006-4AED97D86563}" type="datetime4">
              <a:rPr lang="fr-FR" smtClean="0"/>
              <a:t>6 février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39267" y="5702012"/>
            <a:ext cx="348826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Image Courtesy Luc </a:t>
            </a:r>
            <a:r>
              <a:rPr lang="en-US" sz="1600" dirty="0" err="1">
                <a:solidFill>
                  <a:schemeClr val="bg1"/>
                </a:solidFill>
              </a:rPr>
              <a:t>Viator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>
                <a:solidFill>
                  <a:srgbClr val="FFFFFF"/>
                </a:solidFill>
                <a:hlinkClick r:id="rId3"/>
              </a:rPr>
              <a:t>http://www.lucnix.be/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as you learn more 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en-US" sz="1800" b="1" dirty="0">
                <a:latin typeface="Courier New"/>
                <a:cs typeface="Courier New"/>
              </a:rPr>
              <a:t>class Point {</a:t>
            </a:r>
          </a:p>
          <a:p>
            <a:pPr>
              <a:buNone/>
            </a:pPr>
            <a:r>
              <a:rPr lang="en-US" sz="1800" b="1" dirty="0">
                <a:latin typeface="Courier New"/>
                <a:cs typeface="Courier New"/>
              </a:rPr>
              <a:t>    has Rat $.x </a:t>
            </a:r>
            <a:r>
              <a:rPr lang="en-US" sz="1800" b="1" dirty="0">
                <a:solidFill>
                  <a:srgbClr val="FF0000"/>
                </a:solidFill>
                <a:latin typeface="Courier New"/>
                <a:cs typeface="Courier New"/>
              </a:rPr>
              <a:t>is </a:t>
            </a:r>
            <a:r>
              <a:rPr lang="en-US" sz="1800" b="1" dirty="0" err="1">
                <a:solidFill>
                  <a:srgbClr val="FF0000"/>
                </a:solidFill>
                <a:latin typeface="Courier New"/>
                <a:cs typeface="Courier New"/>
              </a:rPr>
              <a:t>rw</a:t>
            </a:r>
            <a:r>
              <a:rPr lang="en-US" sz="1800" b="1" dirty="0">
                <a:solidFill>
                  <a:srgbClr val="FF0000"/>
                </a:solidFill>
                <a:latin typeface="Courier New"/>
                <a:cs typeface="Courier New"/>
              </a:rPr>
              <a:t> </a:t>
            </a:r>
            <a:r>
              <a:rPr lang="en-US" sz="1800" b="1" dirty="0">
                <a:latin typeface="Courier New"/>
                <a:cs typeface="Courier New"/>
              </a:rPr>
              <a:t>= 0.0;</a:t>
            </a:r>
          </a:p>
          <a:p>
            <a:pPr>
              <a:buNone/>
            </a:pPr>
            <a:r>
              <a:rPr lang="en-US" sz="1800" b="1" dirty="0">
                <a:latin typeface="Courier New"/>
                <a:cs typeface="Courier New"/>
              </a:rPr>
              <a:t>    has Rat $.y </a:t>
            </a:r>
            <a:r>
              <a:rPr lang="en-US" sz="1800" b="1" dirty="0">
                <a:solidFill>
                  <a:srgbClr val="FF0000"/>
                </a:solidFill>
                <a:latin typeface="Courier New"/>
                <a:cs typeface="Courier New"/>
              </a:rPr>
              <a:t>is </a:t>
            </a:r>
            <a:r>
              <a:rPr lang="en-US" sz="1800" b="1" dirty="0" err="1">
                <a:solidFill>
                  <a:srgbClr val="FF0000"/>
                </a:solidFill>
                <a:latin typeface="Courier New"/>
                <a:cs typeface="Courier New"/>
              </a:rPr>
              <a:t>rw</a:t>
            </a:r>
            <a:r>
              <a:rPr lang="en-US" sz="1800" b="1" dirty="0">
                <a:solidFill>
                  <a:srgbClr val="FF0000"/>
                </a:solidFill>
                <a:latin typeface="Courier New"/>
                <a:cs typeface="Courier New"/>
              </a:rPr>
              <a:t> </a:t>
            </a:r>
            <a:r>
              <a:rPr lang="en-US" sz="1800" b="1" dirty="0">
                <a:latin typeface="Courier New"/>
                <a:cs typeface="Courier New"/>
              </a:rPr>
              <a:t>= 0.0;</a:t>
            </a:r>
          </a:p>
          <a:p>
            <a:pPr>
              <a:buNone/>
            </a:pPr>
            <a:endParaRPr lang="en-US" sz="1800" b="1" dirty="0">
              <a:latin typeface="Courier New"/>
              <a:cs typeface="Courier New"/>
            </a:endParaRPr>
          </a:p>
          <a:p>
            <a:pPr>
              <a:buNone/>
            </a:pPr>
            <a:r>
              <a:rPr lang="en-US" sz="1800" b="1" dirty="0">
                <a:latin typeface="Courier New"/>
                <a:cs typeface="Courier New"/>
              </a:rPr>
              <a:t>    method gist { "[$.</a:t>
            </a:r>
            <a:r>
              <a:rPr lang="en-US" sz="1800" b="1" dirty="0" err="1">
                <a:latin typeface="Courier New"/>
                <a:cs typeface="Courier New"/>
              </a:rPr>
              <a:t>x,$.y</a:t>
            </a:r>
            <a:r>
              <a:rPr lang="en-US" sz="1800" b="1" dirty="0">
                <a:latin typeface="Courier New"/>
                <a:cs typeface="Courier New"/>
              </a:rPr>
              <a:t>]" }</a:t>
            </a:r>
          </a:p>
          <a:p>
            <a:pPr>
              <a:buNone/>
            </a:pPr>
            <a:r>
              <a:rPr lang="en-US" sz="1800" b="1" dirty="0">
                <a:latin typeface="Courier New"/>
                <a:cs typeface="Courier New"/>
              </a:rPr>
              <a:t>}</a:t>
            </a:r>
          </a:p>
          <a:p>
            <a:pPr>
              <a:buNone/>
            </a:pPr>
            <a:endParaRPr lang="en-US" sz="1800" b="1" dirty="0">
              <a:latin typeface="Courier New"/>
              <a:cs typeface="Courier New"/>
            </a:endParaRPr>
          </a:p>
          <a:p>
            <a:pPr>
              <a:buNone/>
            </a:pPr>
            <a:endParaRPr lang="en-US" sz="1800" b="1" dirty="0">
              <a:latin typeface="Courier New"/>
              <a:cs typeface="Courier New"/>
            </a:endParaRPr>
          </a:p>
          <a:p>
            <a:pPr>
              <a:buNone/>
            </a:pPr>
            <a:endParaRPr lang="en-US" sz="1800" b="1" dirty="0">
              <a:latin typeface="Courier New"/>
              <a:cs typeface="Courier New"/>
            </a:endParaRPr>
          </a:p>
          <a:p>
            <a:pPr>
              <a:buNone/>
            </a:pPr>
            <a:r>
              <a:rPr lang="en-US" sz="1800" b="1" dirty="0">
                <a:latin typeface="Courier New"/>
                <a:cs typeface="Courier New"/>
              </a:rPr>
              <a:t>my $point = </a:t>
            </a:r>
            <a:r>
              <a:rPr lang="en-US" sz="1800" b="1" dirty="0" err="1">
                <a:latin typeface="Courier New"/>
                <a:cs typeface="Courier New"/>
              </a:rPr>
              <a:t>Point.new</a:t>
            </a:r>
            <a:r>
              <a:rPr lang="en-US" sz="1800" b="1" dirty="0">
                <a:latin typeface="Courier New"/>
                <a:cs typeface="Courier New"/>
              </a:rPr>
              <a:t>( x =&gt; 5.0, y =&gt; 3.0 );</a:t>
            </a:r>
          </a:p>
          <a:p>
            <a:pPr>
              <a:buNone/>
            </a:pPr>
            <a:r>
              <a:rPr lang="en-US" sz="1800" b="1" dirty="0">
                <a:latin typeface="Courier New"/>
                <a:cs typeface="Courier New"/>
              </a:rPr>
              <a:t>say $point;                             # [5,3]</a:t>
            </a:r>
          </a:p>
          <a:p>
            <a:pPr>
              <a:buNone/>
            </a:pPr>
            <a:r>
              <a:rPr lang="en-US" sz="1800" b="1" dirty="0">
                <a:solidFill>
                  <a:srgbClr val="FF0000"/>
                </a:solidFill>
                <a:latin typeface="Courier New"/>
                <a:cs typeface="Courier New"/>
              </a:rPr>
              <a:t>$</a:t>
            </a:r>
            <a:r>
              <a:rPr lang="en-US" sz="1800" b="1" dirty="0" err="1">
                <a:solidFill>
                  <a:srgbClr val="FF0000"/>
                </a:solidFill>
                <a:latin typeface="Courier New"/>
                <a:cs typeface="Courier New"/>
              </a:rPr>
              <a:t>point.y</a:t>
            </a:r>
            <a:r>
              <a:rPr lang="en-US" sz="1800" b="1" dirty="0">
                <a:solidFill>
                  <a:srgbClr val="FF0000"/>
                </a:solidFill>
                <a:latin typeface="Courier New"/>
                <a:cs typeface="Courier New"/>
              </a:rPr>
              <a:t> = 17.3;</a:t>
            </a:r>
          </a:p>
          <a:p>
            <a:pPr>
              <a:buNone/>
            </a:pPr>
            <a:r>
              <a:rPr lang="en-US" sz="1800" b="1" dirty="0">
                <a:latin typeface="Courier New"/>
                <a:cs typeface="Courier New"/>
              </a:rPr>
              <a:t>say $point;                             # [5,17.3]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CF106-7E61-4447-A29A-3BE407D706B4}" type="datetime4">
              <a:rPr lang="fr-FR" smtClean="0"/>
              <a:t>6 février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as you learn more 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en-US" sz="1800" b="1" dirty="0">
                <a:latin typeface="Courier New"/>
                <a:cs typeface="Courier New"/>
              </a:rPr>
              <a:t>class Point {</a:t>
            </a:r>
          </a:p>
          <a:p>
            <a:pPr>
              <a:buNone/>
            </a:pPr>
            <a:r>
              <a:rPr lang="en-US" sz="1800" b="1" dirty="0">
                <a:solidFill>
                  <a:srgbClr val="FF0000"/>
                </a:solidFill>
                <a:latin typeface="Courier New"/>
                <a:cs typeface="Courier New"/>
              </a:rPr>
              <a:t>    subset </a:t>
            </a:r>
            <a:r>
              <a:rPr lang="en-US" sz="1800" b="1" dirty="0" err="1">
                <a:solidFill>
                  <a:srgbClr val="FF0000"/>
                </a:solidFill>
                <a:latin typeface="Courier New"/>
                <a:cs typeface="Courier New"/>
              </a:rPr>
              <a:t>PointLimit</a:t>
            </a:r>
            <a:r>
              <a:rPr lang="en-US" sz="1800" b="1" dirty="0">
                <a:solidFill>
                  <a:srgbClr val="FF0000"/>
                </a:solidFill>
                <a:latin typeface="Courier New"/>
                <a:cs typeface="Courier New"/>
              </a:rPr>
              <a:t> of Rat where -10 &lt;= * &lt;= 10;</a:t>
            </a:r>
          </a:p>
          <a:p>
            <a:pPr>
              <a:buNone/>
            </a:pPr>
            <a:r>
              <a:rPr lang="en-US" sz="1800" b="1" dirty="0">
                <a:latin typeface="Courier New"/>
                <a:cs typeface="Courier New"/>
              </a:rPr>
              <a:t>    has </a:t>
            </a:r>
            <a:r>
              <a:rPr lang="en-US" sz="1800" b="1" dirty="0" err="1">
                <a:solidFill>
                  <a:srgbClr val="FF0000"/>
                </a:solidFill>
                <a:latin typeface="Courier New"/>
                <a:cs typeface="Courier New"/>
              </a:rPr>
              <a:t>PointLimit</a:t>
            </a:r>
            <a:r>
              <a:rPr lang="en-US" sz="1800" b="1" dirty="0">
                <a:solidFill>
                  <a:srgbClr val="FF0000"/>
                </a:solidFill>
                <a:latin typeface="Courier New"/>
                <a:cs typeface="Courier New"/>
              </a:rPr>
              <a:t> </a:t>
            </a:r>
            <a:r>
              <a:rPr lang="en-US" sz="1800" b="1" dirty="0">
                <a:latin typeface="Courier New"/>
                <a:cs typeface="Courier New"/>
              </a:rPr>
              <a:t>$.x is </a:t>
            </a:r>
            <a:r>
              <a:rPr lang="en-US" sz="1800" b="1" dirty="0" err="1">
                <a:latin typeface="Courier New"/>
                <a:cs typeface="Courier New"/>
              </a:rPr>
              <a:t>rw</a:t>
            </a:r>
            <a:r>
              <a:rPr lang="en-US" sz="1800" b="1" dirty="0">
                <a:latin typeface="Courier New"/>
                <a:cs typeface="Courier New"/>
              </a:rPr>
              <a:t> = 0.0;</a:t>
            </a:r>
          </a:p>
          <a:p>
            <a:pPr>
              <a:buNone/>
            </a:pPr>
            <a:r>
              <a:rPr lang="en-US" sz="1800" b="1" dirty="0">
                <a:latin typeface="Courier New"/>
                <a:cs typeface="Courier New"/>
              </a:rPr>
              <a:t>    has </a:t>
            </a:r>
            <a:r>
              <a:rPr lang="en-US" sz="1800" b="1" dirty="0" err="1">
                <a:solidFill>
                  <a:srgbClr val="FF0000"/>
                </a:solidFill>
                <a:latin typeface="Courier New"/>
                <a:cs typeface="Courier New"/>
              </a:rPr>
              <a:t>PointLimit</a:t>
            </a:r>
            <a:r>
              <a:rPr lang="en-US" sz="1800" b="1" dirty="0">
                <a:solidFill>
                  <a:srgbClr val="FF0000"/>
                </a:solidFill>
                <a:latin typeface="Courier New"/>
                <a:cs typeface="Courier New"/>
              </a:rPr>
              <a:t> </a:t>
            </a:r>
            <a:r>
              <a:rPr lang="en-US" sz="1800" b="1" dirty="0">
                <a:latin typeface="Courier New"/>
                <a:cs typeface="Courier New"/>
              </a:rPr>
              <a:t>$.y is </a:t>
            </a:r>
            <a:r>
              <a:rPr lang="en-US" sz="1800" b="1" dirty="0" err="1">
                <a:latin typeface="Courier New"/>
                <a:cs typeface="Courier New"/>
              </a:rPr>
              <a:t>rw</a:t>
            </a:r>
            <a:r>
              <a:rPr lang="en-US" sz="1800" b="1" dirty="0">
                <a:latin typeface="Courier New"/>
                <a:cs typeface="Courier New"/>
              </a:rPr>
              <a:t> = 0.0;</a:t>
            </a:r>
          </a:p>
          <a:p>
            <a:pPr>
              <a:buNone/>
            </a:pPr>
            <a:endParaRPr lang="en-US" sz="1800" b="1" dirty="0">
              <a:latin typeface="Courier New"/>
              <a:cs typeface="Courier New"/>
            </a:endParaRPr>
          </a:p>
          <a:p>
            <a:pPr>
              <a:buNone/>
            </a:pPr>
            <a:r>
              <a:rPr lang="en-US" sz="1800" b="1" dirty="0">
                <a:latin typeface="Courier New"/>
                <a:cs typeface="Courier New"/>
              </a:rPr>
              <a:t>    method gist { "[$.</a:t>
            </a:r>
            <a:r>
              <a:rPr lang="en-US" sz="1800" b="1" dirty="0" err="1">
                <a:latin typeface="Courier New"/>
                <a:cs typeface="Courier New"/>
              </a:rPr>
              <a:t>x,$.y</a:t>
            </a:r>
            <a:r>
              <a:rPr lang="en-US" sz="1800" b="1" dirty="0">
                <a:latin typeface="Courier New"/>
                <a:cs typeface="Courier New"/>
              </a:rPr>
              <a:t>]" }</a:t>
            </a:r>
          </a:p>
          <a:p>
            <a:pPr>
              <a:buNone/>
            </a:pPr>
            <a:r>
              <a:rPr lang="en-US" sz="1800" b="1" dirty="0">
                <a:latin typeface="Courier New"/>
                <a:cs typeface="Courier New"/>
              </a:rPr>
              <a:t>}</a:t>
            </a:r>
          </a:p>
          <a:p>
            <a:pPr>
              <a:buNone/>
            </a:pPr>
            <a:endParaRPr lang="en-US" sz="1800" b="1" dirty="0">
              <a:latin typeface="Courier New"/>
              <a:cs typeface="Courier New"/>
            </a:endParaRPr>
          </a:p>
          <a:p>
            <a:pPr>
              <a:buNone/>
            </a:pPr>
            <a:endParaRPr lang="en-US" sz="1800" b="1" dirty="0">
              <a:latin typeface="Courier New"/>
              <a:cs typeface="Courier New"/>
            </a:endParaRPr>
          </a:p>
          <a:p>
            <a:pPr>
              <a:buNone/>
            </a:pPr>
            <a:r>
              <a:rPr lang="en-US" sz="1800" b="1" dirty="0">
                <a:latin typeface="Courier New"/>
                <a:cs typeface="Courier New"/>
              </a:rPr>
              <a:t>my $point = </a:t>
            </a:r>
            <a:r>
              <a:rPr lang="en-US" sz="1800" b="1" dirty="0" err="1">
                <a:latin typeface="Courier New"/>
                <a:cs typeface="Courier New"/>
              </a:rPr>
              <a:t>Point.new</a:t>
            </a:r>
            <a:r>
              <a:rPr lang="en-US" sz="1800" b="1" dirty="0">
                <a:latin typeface="Courier New"/>
                <a:cs typeface="Courier New"/>
              </a:rPr>
              <a:t>( x =&gt; 5.0, y =&gt; 3.0 );</a:t>
            </a:r>
          </a:p>
          <a:p>
            <a:pPr>
              <a:buNone/>
            </a:pPr>
            <a:r>
              <a:rPr lang="en-US" sz="1800" b="1" dirty="0">
                <a:latin typeface="Courier New"/>
                <a:cs typeface="Courier New"/>
              </a:rPr>
              <a:t>say $point;                             # [5,3]</a:t>
            </a:r>
          </a:p>
          <a:p>
            <a:pPr>
              <a:buNone/>
            </a:pPr>
            <a:r>
              <a:rPr lang="en-US" sz="1800" b="1" dirty="0">
                <a:solidFill>
                  <a:srgbClr val="FF0000"/>
                </a:solidFill>
                <a:latin typeface="Courier New"/>
                <a:cs typeface="Courier New"/>
              </a:rPr>
              <a:t>$</a:t>
            </a:r>
            <a:r>
              <a:rPr lang="en-US" sz="1800" b="1" dirty="0" err="1">
                <a:solidFill>
                  <a:srgbClr val="FF0000"/>
                </a:solidFill>
                <a:latin typeface="Courier New"/>
                <a:cs typeface="Courier New"/>
              </a:rPr>
              <a:t>point.y</a:t>
            </a:r>
            <a:r>
              <a:rPr lang="en-US" sz="1800" b="1" dirty="0">
                <a:solidFill>
                  <a:srgbClr val="FF0000"/>
                </a:solidFill>
                <a:latin typeface="Courier New"/>
                <a:cs typeface="Courier New"/>
              </a:rPr>
              <a:t> = 17.3;                          # Boom!</a:t>
            </a:r>
            <a:br>
              <a:rPr lang="en-US" sz="1800" b="1" dirty="0">
                <a:solidFill>
                  <a:srgbClr val="FF0000"/>
                </a:solidFill>
                <a:latin typeface="Courier New"/>
                <a:cs typeface="Courier New"/>
              </a:rPr>
            </a:br>
            <a:endParaRPr lang="en-US" sz="1800" b="1" dirty="0">
              <a:solidFill>
                <a:srgbClr val="FF0000"/>
              </a:solidFill>
              <a:latin typeface="Courier New"/>
              <a:cs typeface="Courier New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9277A-D69A-5544-B332-15CC0C4117E2}" type="datetime4">
              <a:rPr lang="fr-FR" smtClean="0"/>
              <a:t>6 février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default values are silly 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en-US" sz="1800" b="1" dirty="0">
                <a:latin typeface="Courier New"/>
                <a:cs typeface="Courier New"/>
              </a:rPr>
              <a:t>class Point {</a:t>
            </a:r>
          </a:p>
          <a:p>
            <a:pPr>
              <a:buNone/>
            </a:pPr>
            <a:r>
              <a:rPr lang="en-US" sz="1800" b="1" dirty="0">
                <a:latin typeface="Courier New"/>
                <a:cs typeface="Courier New"/>
              </a:rPr>
              <a:t>    subset </a:t>
            </a:r>
            <a:r>
              <a:rPr lang="en-US" sz="1800" b="1" dirty="0" err="1">
                <a:latin typeface="Courier New"/>
                <a:cs typeface="Courier New"/>
              </a:rPr>
              <a:t>PointLimit</a:t>
            </a:r>
            <a:r>
              <a:rPr lang="en-US" sz="1800" b="1" dirty="0">
                <a:latin typeface="Courier New"/>
                <a:cs typeface="Courier New"/>
              </a:rPr>
              <a:t> of Rat where -10 &lt;= * &lt;= 10;</a:t>
            </a:r>
          </a:p>
          <a:p>
            <a:pPr>
              <a:buNone/>
            </a:pPr>
            <a:r>
              <a:rPr lang="en-US" sz="1800" b="1" dirty="0">
                <a:latin typeface="Courier New"/>
                <a:cs typeface="Courier New"/>
              </a:rPr>
              <a:t>    has </a:t>
            </a:r>
            <a:r>
              <a:rPr lang="en-US" sz="1800" b="1" dirty="0" err="1">
                <a:latin typeface="Courier New"/>
                <a:cs typeface="Courier New"/>
              </a:rPr>
              <a:t>PointLimit</a:t>
            </a:r>
            <a:r>
              <a:rPr lang="en-US" sz="1800" b="1" dirty="0">
                <a:latin typeface="Courier New"/>
                <a:cs typeface="Courier New"/>
              </a:rPr>
              <a:t> $.x is </a:t>
            </a:r>
            <a:r>
              <a:rPr lang="en-US" sz="1800" b="1" dirty="0" err="1">
                <a:latin typeface="Courier New"/>
                <a:cs typeface="Courier New"/>
              </a:rPr>
              <a:t>rw</a:t>
            </a:r>
            <a:r>
              <a:rPr lang="en-US" sz="1800" b="1" dirty="0">
                <a:latin typeface="Courier New"/>
                <a:cs typeface="Courier New"/>
              </a:rPr>
              <a:t> </a:t>
            </a:r>
            <a:r>
              <a:rPr lang="en-US" sz="1800" b="1" dirty="0">
                <a:solidFill>
                  <a:srgbClr val="FF0000"/>
                </a:solidFill>
                <a:latin typeface="Courier New"/>
                <a:cs typeface="Courier New"/>
              </a:rPr>
              <a:t>is required;</a:t>
            </a:r>
          </a:p>
          <a:p>
            <a:pPr>
              <a:buNone/>
            </a:pPr>
            <a:r>
              <a:rPr lang="en-US" sz="1800" b="1" dirty="0">
                <a:latin typeface="Courier New"/>
                <a:cs typeface="Courier New"/>
              </a:rPr>
              <a:t>    has </a:t>
            </a:r>
            <a:r>
              <a:rPr lang="en-US" sz="1800" b="1" dirty="0" err="1">
                <a:latin typeface="Courier New"/>
                <a:cs typeface="Courier New"/>
              </a:rPr>
              <a:t>PointLimit</a:t>
            </a:r>
            <a:r>
              <a:rPr lang="en-US" sz="1800" b="1" dirty="0">
                <a:latin typeface="Courier New"/>
                <a:cs typeface="Courier New"/>
              </a:rPr>
              <a:t> $.y is </a:t>
            </a:r>
            <a:r>
              <a:rPr lang="en-US" sz="1800" b="1" dirty="0" err="1">
                <a:latin typeface="Courier New"/>
                <a:cs typeface="Courier New"/>
              </a:rPr>
              <a:t>rw</a:t>
            </a:r>
            <a:r>
              <a:rPr lang="en-US" sz="1800" b="1" dirty="0">
                <a:latin typeface="Courier New"/>
                <a:cs typeface="Courier New"/>
              </a:rPr>
              <a:t> </a:t>
            </a:r>
            <a:r>
              <a:rPr lang="en-US" sz="1800" b="1" dirty="0">
                <a:solidFill>
                  <a:srgbClr val="FF0000"/>
                </a:solidFill>
                <a:latin typeface="Courier New"/>
                <a:cs typeface="Courier New"/>
              </a:rPr>
              <a:t>is required;</a:t>
            </a:r>
          </a:p>
          <a:p>
            <a:pPr>
              <a:buNone/>
            </a:pPr>
            <a:endParaRPr lang="en-US" sz="1800" b="1" dirty="0">
              <a:latin typeface="Courier New"/>
              <a:cs typeface="Courier New"/>
            </a:endParaRPr>
          </a:p>
          <a:p>
            <a:pPr>
              <a:buNone/>
            </a:pPr>
            <a:r>
              <a:rPr lang="en-US" sz="1800" b="1" dirty="0">
                <a:latin typeface="Courier New"/>
                <a:cs typeface="Courier New"/>
              </a:rPr>
              <a:t>    method gist { "[$.</a:t>
            </a:r>
            <a:r>
              <a:rPr lang="en-US" sz="1800" b="1" dirty="0" err="1">
                <a:latin typeface="Courier New"/>
                <a:cs typeface="Courier New"/>
              </a:rPr>
              <a:t>x,$.y</a:t>
            </a:r>
            <a:r>
              <a:rPr lang="en-US" sz="1800" b="1" dirty="0">
                <a:latin typeface="Courier New"/>
                <a:cs typeface="Courier New"/>
              </a:rPr>
              <a:t>]" }</a:t>
            </a:r>
          </a:p>
          <a:p>
            <a:pPr>
              <a:buNone/>
            </a:pPr>
            <a:r>
              <a:rPr lang="en-US" sz="1800" b="1" dirty="0">
                <a:latin typeface="Courier New"/>
                <a:cs typeface="Courier New"/>
              </a:rPr>
              <a:t>}</a:t>
            </a:r>
          </a:p>
          <a:p>
            <a:pPr>
              <a:buNone/>
            </a:pPr>
            <a:endParaRPr lang="en-US" sz="1800" b="1" dirty="0">
              <a:latin typeface="Courier New"/>
              <a:cs typeface="Courier New"/>
            </a:endParaRPr>
          </a:p>
          <a:p>
            <a:pPr>
              <a:buNone/>
            </a:pPr>
            <a:endParaRPr lang="en-US" sz="1800" b="1" dirty="0">
              <a:latin typeface="Courier New"/>
              <a:cs typeface="Courier New"/>
            </a:endParaRPr>
          </a:p>
          <a:p>
            <a:pPr>
              <a:buNone/>
            </a:pPr>
            <a:r>
              <a:rPr lang="en-US" sz="1800" b="1" dirty="0">
                <a:solidFill>
                  <a:srgbClr val="FF0000"/>
                </a:solidFill>
                <a:latin typeface="Courier New"/>
                <a:cs typeface="Courier New"/>
              </a:rPr>
              <a:t>my $point = </a:t>
            </a:r>
            <a:r>
              <a:rPr lang="en-US" sz="1800" b="1" dirty="0" err="1">
                <a:solidFill>
                  <a:srgbClr val="FF0000"/>
                </a:solidFill>
                <a:latin typeface="Courier New"/>
                <a:cs typeface="Courier New"/>
              </a:rPr>
              <a:t>Point.new</a:t>
            </a:r>
            <a:r>
              <a:rPr lang="en-US" sz="1800" b="1" dirty="0">
                <a:solidFill>
                  <a:srgbClr val="FF0000"/>
                </a:solidFill>
                <a:latin typeface="Courier New"/>
                <a:cs typeface="Courier New"/>
              </a:rPr>
              <a:t>( y =&gt; 3.0 );        # Boom! </a:t>
            </a:r>
            <a:br>
              <a:rPr lang="en-US" sz="1800" b="1" dirty="0">
                <a:solidFill>
                  <a:srgbClr val="FF0000"/>
                </a:solidFill>
                <a:latin typeface="Courier New"/>
                <a:cs typeface="Courier New"/>
              </a:rPr>
            </a:br>
            <a:endParaRPr lang="en-US" sz="1800" b="1" dirty="0">
              <a:solidFill>
                <a:srgbClr val="FF0000"/>
              </a:solidFill>
              <a:latin typeface="Courier New"/>
              <a:cs typeface="Courier New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D734E-1FBB-654E-9B88-4552B2824BD4}" type="datetime4">
              <a:rPr lang="fr-FR" smtClean="0"/>
              <a:t>6 février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 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en-US" sz="1800" b="1" dirty="0">
                <a:latin typeface="Courier New"/>
                <a:cs typeface="Courier New"/>
              </a:rPr>
              <a:t>class Point {</a:t>
            </a:r>
          </a:p>
          <a:p>
            <a:pPr>
              <a:buNone/>
            </a:pPr>
            <a:r>
              <a:rPr lang="en-US" sz="1800" b="1" dirty="0">
                <a:latin typeface="Courier New"/>
                <a:cs typeface="Courier New"/>
              </a:rPr>
              <a:t>    subset </a:t>
            </a:r>
            <a:r>
              <a:rPr lang="en-US" sz="1800" b="1" dirty="0" err="1">
                <a:latin typeface="Courier New"/>
                <a:cs typeface="Courier New"/>
              </a:rPr>
              <a:t>PointLimit</a:t>
            </a:r>
            <a:r>
              <a:rPr lang="en-US" sz="1800" b="1" dirty="0">
                <a:latin typeface="Courier New"/>
                <a:cs typeface="Courier New"/>
              </a:rPr>
              <a:t> </a:t>
            </a:r>
            <a:r>
              <a:rPr lang="en-US" sz="1800" b="1" dirty="0">
                <a:solidFill>
                  <a:srgbClr val="FF0000"/>
                </a:solidFill>
                <a:latin typeface="Courier New"/>
                <a:cs typeface="Courier New"/>
              </a:rPr>
              <a:t>of Rat where -10 .. 10;</a:t>
            </a:r>
          </a:p>
          <a:p>
            <a:pPr>
              <a:buNone/>
            </a:pPr>
            <a:r>
              <a:rPr lang="en-US" sz="1800" b="1" dirty="0">
                <a:latin typeface="Courier New"/>
                <a:cs typeface="Courier New"/>
              </a:rPr>
              <a:t>    </a:t>
            </a:r>
            <a:r>
              <a:rPr lang="en-US" sz="1800" b="1" dirty="0">
                <a:solidFill>
                  <a:srgbClr val="000000"/>
                </a:solidFill>
                <a:latin typeface="Courier New"/>
                <a:cs typeface="Courier New"/>
              </a:rPr>
              <a:t>has </a:t>
            </a:r>
            <a:r>
              <a:rPr lang="en-US" sz="1800" b="1" dirty="0" err="1">
                <a:solidFill>
                  <a:srgbClr val="000000"/>
                </a:solidFill>
                <a:latin typeface="Courier New"/>
                <a:cs typeface="Courier New"/>
              </a:rPr>
              <a:t>PointLimit</a:t>
            </a:r>
            <a:r>
              <a:rPr lang="en-US" sz="1800" b="1" dirty="0">
                <a:solidFill>
                  <a:srgbClr val="000000"/>
                </a:solidFill>
                <a:latin typeface="Courier New"/>
                <a:cs typeface="Courier New"/>
              </a:rPr>
              <a:t> $.x is </a:t>
            </a:r>
            <a:r>
              <a:rPr lang="en-US" sz="1800" b="1" dirty="0" err="1">
                <a:solidFill>
                  <a:srgbClr val="000000"/>
                </a:solidFill>
                <a:latin typeface="Courier New"/>
                <a:cs typeface="Courier New"/>
              </a:rPr>
              <a:t>rw</a:t>
            </a:r>
            <a:r>
              <a:rPr lang="en-US" sz="1800" b="1" dirty="0">
                <a:solidFill>
                  <a:srgbClr val="000000"/>
                </a:solidFill>
                <a:latin typeface="Courier New"/>
                <a:cs typeface="Courier New"/>
              </a:rPr>
              <a:t> is required;</a:t>
            </a:r>
          </a:p>
          <a:p>
            <a:pPr>
              <a:buNone/>
            </a:pPr>
            <a:r>
              <a:rPr lang="en-US" sz="1800" b="1" dirty="0">
                <a:solidFill>
                  <a:srgbClr val="000000"/>
                </a:solidFill>
                <a:latin typeface="Courier New"/>
                <a:cs typeface="Courier New"/>
              </a:rPr>
              <a:t>    has </a:t>
            </a:r>
            <a:r>
              <a:rPr lang="en-US" sz="1800" b="1" dirty="0" err="1">
                <a:solidFill>
                  <a:srgbClr val="000000"/>
                </a:solidFill>
                <a:latin typeface="Courier New"/>
                <a:cs typeface="Courier New"/>
              </a:rPr>
              <a:t>PointLimit</a:t>
            </a:r>
            <a:r>
              <a:rPr lang="en-US" sz="1800" b="1" dirty="0">
                <a:solidFill>
                  <a:srgbClr val="000000"/>
                </a:solidFill>
                <a:latin typeface="Courier New"/>
                <a:cs typeface="Courier New"/>
              </a:rPr>
              <a:t> $.y is </a:t>
            </a:r>
            <a:r>
              <a:rPr lang="en-US" sz="1800" b="1" dirty="0" err="1">
                <a:solidFill>
                  <a:srgbClr val="000000"/>
                </a:solidFill>
                <a:latin typeface="Courier New"/>
                <a:cs typeface="Courier New"/>
              </a:rPr>
              <a:t>rw</a:t>
            </a:r>
            <a:r>
              <a:rPr lang="en-US" sz="1800" b="1" dirty="0">
                <a:solidFill>
                  <a:srgbClr val="000000"/>
                </a:solidFill>
                <a:latin typeface="Courier New"/>
                <a:cs typeface="Courier New"/>
              </a:rPr>
              <a:t> is required;</a:t>
            </a:r>
          </a:p>
          <a:p>
            <a:pPr>
              <a:buNone/>
            </a:pPr>
            <a:endParaRPr lang="en-US" sz="1800" b="1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pPr>
              <a:buNone/>
            </a:pPr>
            <a:r>
              <a:rPr lang="en-US" sz="1800" b="1" dirty="0">
                <a:solidFill>
                  <a:srgbClr val="000000"/>
                </a:solidFill>
                <a:latin typeface="Courier New"/>
                <a:cs typeface="Courier New"/>
              </a:rPr>
              <a:t>    method gist { "[$.</a:t>
            </a:r>
            <a:r>
              <a:rPr lang="en-US" sz="1800" b="1" dirty="0" err="1">
                <a:solidFill>
                  <a:srgbClr val="000000"/>
                </a:solidFill>
                <a:latin typeface="Courier New"/>
                <a:cs typeface="Courier New"/>
              </a:rPr>
              <a:t>x,$.y</a:t>
            </a:r>
            <a:r>
              <a:rPr lang="en-US" sz="1800" b="1" dirty="0">
                <a:solidFill>
                  <a:srgbClr val="000000"/>
                </a:solidFill>
                <a:latin typeface="Courier New"/>
                <a:cs typeface="Courier New"/>
              </a:rPr>
              <a:t>]" }</a:t>
            </a:r>
          </a:p>
          <a:p>
            <a:pPr>
              <a:buNone/>
            </a:pPr>
            <a:r>
              <a:rPr lang="en-US" sz="1800" b="1" dirty="0">
                <a:solidFill>
                  <a:srgbClr val="000000"/>
                </a:solidFill>
                <a:latin typeface="Courier New"/>
                <a:cs typeface="Courier New"/>
              </a:rPr>
              <a:t>}</a:t>
            </a:r>
          </a:p>
          <a:p>
            <a:pPr>
              <a:buNone/>
            </a:pPr>
            <a:endParaRPr lang="en-US" sz="1800" b="1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pPr>
              <a:buNone/>
            </a:pPr>
            <a:endParaRPr lang="en-US" sz="1800" b="1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pPr>
              <a:buNone/>
            </a:pPr>
            <a:r>
              <a:rPr lang="en-US" sz="1800" b="1" dirty="0">
                <a:solidFill>
                  <a:srgbClr val="000000"/>
                </a:solidFill>
                <a:latin typeface="Courier New"/>
                <a:cs typeface="Courier New"/>
              </a:rPr>
              <a:t>my $point = </a:t>
            </a:r>
            <a:r>
              <a:rPr lang="en-US" sz="1800" b="1" dirty="0" err="1">
                <a:solidFill>
                  <a:srgbClr val="000000"/>
                </a:solidFill>
                <a:latin typeface="Courier New"/>
                <a:cs typeface="Courier New"/>
              </a:rPr>
              <a:t>Point.new</a:t>
            </a:r>
            <a:r>
              <a:rPr lang="en-US" sz="1800" b="1" dirty="0">
                <a:solidFill>
                  <a:srgbClr val="000000"/>
                </a:solidFill>
                <a:latin typeface="Courier New"/>
                <a:cs typeface="Courier New"/>
              </a:rPr>
              <a:t>( x =&gt; 5.0, y =&gt; 3.0 );</a:t>
            </a:r>
          </a:p>
          <a:p>
            <a:pPr>
              <a:buNone/>
            </a:pPr>
            <a:r>
              <a:rPr lang="en-US" sz="1800" b="1" dirty="0">
                <a:solidFill>
                  <a:srgbClr val="000000"/>
                </a:solidFill>
                <a:latin typeface="Courier New"/>
                <a:cs typeface="Courier New"/>
              </a:rPr>
              <a:t>say $point;                               # [5,3]</a:t>
            </a:r>
          </a:p>
          <a:p>
            <a:pPr>
              <a:buNone/>
            </a:pPr>
            <a:r>
              <a:rPr lang="en-US" sz="1800" b="1" dirty="0">
                <a:solidFill>
                  <a:srgbClr val="000000"/>
                </a:solidFill>
                <a:latin typeface="Courier New"/>
                <a:cs typeface="Courier New"/>
              </a:rPr>
              <a:t>$</a:t>
            </a:r>
            <a:r>
              <a:rPr lang="en-US" sz="1800" b="1" dirty="0" err="1">
                <a:solidFill>
                  <a:srgbClr val="000000"/>
                </a:solidFill>
                <a:latin typeface="Courier New"/>
                <a:cs typeface="Courier New"/>
              </a:rPr>
              <a:t>point.y</a:t>
            </a:r>
            <a:r>
              <a:rPr lang="en-US" sz="1800" b="1" dirty="0">
                <a:solidFill>
                  <a:srgbClr val="000000"/>
                </a:solidFill>
                <a:latin typeface="Courier New"/>
                <a:cs typeface="Courier New"/>
              </a:rPr>
              <a:t> = 17.3;                          # Boom!</a:t>
            </a:r>
            <a:br>
              <a:rPr lang="en-US" sz="1800" b="1" dirty="0">
                <a:solidFill>
                  <a:srgbClr val="000000"/>
                </a:solidFill>
                <a:latin typeface="Courier New"/>
                <a:cs typeface="Courier New"/>
              </a:rPr>
            </a:br>
            <a:endParaRPr lang="en-US" sz="1800" b="1" dirty="0">
              <a:solidFill>
                <a:srgbClr val="000000"/>
              </a:solidFill>
              <a:latin typeface="Courier New"/>
              <a:cs typeface="Courier New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F8244-D26A-5947-985B-85CAF45EB729}" type="datetime4">
              <a:rPr lang="fr-FR" smtClean="0"/>
              <a:t>6 février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</p:spTree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Raku Versus Raw Perl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class Point {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subset </a:t>
            </a:r>
            <a:r>
              <a:rPr lang="en-US" sz="800" b="1" dirty="0" err="1">
                <a:latin typeface="Courier New"/>
                <a:cs typeface="Courier New"/>
              </a:rPr>
              <a:t>PointLimit</a:t>
            </a:r>
            <a:r>
              <a:rPr lang="en-US" sz="800" b="1" dirty="0">
                <a:latin typeface="Courier New"/>
                <a:cs typeface="Courier New"/>
              </a:rPr>
              <a:t> of Rat where -10.0 .. 10.0;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has </a:t>
            </a:r>
            <a:r>
              <a:rPr lang="en-US" sz="800" b="1" dirty="0" err="1">
                <a:latin typeface="Courier New"/>
                <a:cs typeface="Courier New"/>
              </a:rPr>
              <a:t>PointLimit</a:t>
            </a:r>
            <a:r>
              <a:rPr lang="en-US" sz="800" b="1" dirty="0">
                <a:latin typeface="Courier New"/>
                <a:cs typeface="Courier New"/>
              </a:rPr>
              <a:t> $.x is </a:t>
            </a:r>
            <a:r>
              <a:rPr lang="en-US" sz="800" b="1" dirty="0" err="1">
                <a:latin typeface="Courier New"/>
                <a:cs typeface="Courier New"/>
              </a:rPr>
              <a:t>rw</a:t>
            </a:r>
            <a:r>
              <a:rPr lang="en-US" sz="800" b="1" dirty="0">
                <a:latin typeface="Courier New"/>
                <a:cs typeface="Courier New"/>
              </a:rPr>
              <a:t> is required;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has </a:t>
            </a:r>
            <a:r>
              <a:rPr lang="en-US" sz="800" b="1" dirty="0" err="1">
                <a:latin typeface="Courier New"/>
                <a:cs typeface="Courier New"/>
              </a:rPr>
              <a:t>PointLimit</a:t>
            </a:r>
            <a:r>
              <a:rPr lang="en-US" sz="800" b="1" dirty="0">
                <a:latin typeface="Courier New"/>
                <a:cs typeface="Courier New"/>
              </a:rPr>
              <a:t> $.y is </a:t>
            </a:r>
            <a:r>
              <a:rPr lang="en-US" sz="800" b="1" dirty="0" err="1">
                <a:latin typeface="Courier New"/>
                <a:cs typeface="Courier New"/>
              </a:rPr>
              <a:t>rw</a:t>
            </a:r>
            <a:r>
              <a:rPr lang="en-US" sz="800" b="1" dirty="0">
                <a:latin typeface="Courier New"/>
                <a:cs typeface="Courier New"/>
              </a:rPr>
              <a:t> is required;</a:t>
            </a:r>
          </a:p>
          <a:p>
            <a:pPr>
              <a:buNone/>
            </a:pPr>
            <a:r>
              <a:rPr lang="en-US" sz="800" b="1" dirty="0">
                <a:solidFill>
                  <a:srgbClr val="000000"/>
                </a:solidFill>
                <a:latin typeface="Courier New"/>
                <a:cs typeface="Courier New"/>
              </a:rPr>
              <a:t>    method gist { "[$.</a:t>
            </a:r>
            <a:r>
              <a:rPr lang="en-US" sz="800" b="1" dirty="0" err="1">
                <a:solidFill>
                  <a:srgbClr val="000000"/>
                </a:solidFill>
                <a:latin typeface="Courier New"/>
                <a:cs typeface="Courier New"/>
              </a:rPr>
              <a:t>x,$.y</a:t>
            </a:r>
            <a:r>
              <a:rPr lang="en-US" sz="800" b="1" dirty="0">
                <a:solidFill>
                  <a:srgbClr val="000000"/>
                </a:solidFill>
                <a:latin typeface="Courier New"/>
                <a:cs typeface="Courier New"/>
              </a:rPr>
              <a:t>]" }</a:t>
            </a:r>
            <a:endParaRPr lang="en-US" sz="800" b="1" dirty="0">
              <a:latin typeface="Courier New"/>
              <a:cs typeface="Courier New"/>
            </a:endParaRP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}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3869267" y="1600200"/>
            <a:ext cx="4817533" cy="45259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package Point {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use Carp;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use overload '""' =&gt; \&amp;</a:t>
            </a:r>
            <a:r>
              <a:rPr lang="en-US" sz="800" b="1" dirty="0" err="1">
                <a:latin typeface="Courier New"/>
                <a:cs typeface="Courier New"/>
              </a:rPr>
              <a:t>Str</a:t>
            </a:r>
            <a:r>
              <a:rPr lang="en-US" sz="800" b="1" dirty="0">
                <a:latin typeface="Courier New"/>
                <a:cs typeface="Courier New"/>
              </a:rPr>
              <a:t>, fallback =&gt; 1;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sub _</a:t>
            </a:r>
            <a:r>
              <a:rPr lang="en-US" sz="800" b="1" dirty="0" err="1">
                <a:latin typeface="Courier New"/>
                <a:cs typeface="Courier New"/>
              </a:rPr>
              <a:t>pointlimit</a:t>
            </a:r>
            <a:r>
              <a:rPr lang="en-US" sz="800" b="1" dirty="0">
                <a:latin typeface="Courier New"/>
                <a:cs typeface="Courier New"/>
              </a:rPr>
              <a:t> {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    my ( $class, $num ) = @_;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    unless ( $num &gt;= -10 &amp;&amp; $num &lt;= 10 ) {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        croak "…";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    }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}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sub new {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    my ( $class, $</a:t>
            </a:r>
            <a:r>
              <a:rPr lang="en-US" sz="800" b="1" dirty="0" err="1">
                <a:latin typeface="Courier New"/>
                <a:cs typeface="Courier New"/>
              </a:rPr>
              <a:t>x</a:t>
            </a:r>
            <a:r>
              <a:rPr lang="en-US" sz="800" b="1" dirty="0">
                <a:latin typeface="Courier New"/>
                <a:cs typeface="Courier New"/>
              </a:rPr>
              <a:t>, $</a:t>
            </a:r>
            <a:r>
              <a:rPr lang="en-US" sz="800" b="1" dirty="0" err="1">
                <a:latin typeface="Courier New"/>
                <a:cs typeface="Courier New"/>
              </a:rPr>
              <a:t>y</a:t>
            </a:r>
            <a:r>
              <a:rPr lang="en-US" sz="800" b="1" dirty="0">
                <a:latin typeface="Courier New"/>
                <a:cs typeface="Courier New"/>
              </a:rPr>
              <a:t> ) = @_;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    my $self = bless { </a:t>
            </a:r>
            <a:r>
              <a:rPr lang="en-US" sz="800" b="1" dirty="0" err="1">
                <a:latin typeface="Courier New"/>
                <a:cs typeface="Courier New"/>
              </a:rPr>
              <a:t>x</a:t>
            </a:r>
            <a:r>
              <a:rPr lang="en-US" sz="800" b="1" dirty="0">
                <a:latin typeface="Courier New"/>
                <a:cs typeface="Courier New"/>
              </a:rPr>
              <a:t> =&gt; </a:t>
            </a:r>
            <a:r>
              <a:rPr lang="en-US" sz="800" b="1" dirty="0" err="1">
                <a:latin typeface="Courier New"/>
                <a:cs typeface="Courier New"/>
              </a:rPr>
              <a:t>undef</a:t>
            </a:r>
            <a:r>
              <a:rPr lang="en-US" sz="800" b="1" dirty="0">
                <a:latin typeface="Courier New"/>
                <a:cs typeface="Courier New"/>
              </a:rPr>
              <a:t>, </a:t>
            </a:r>
            <a:r>
              <a:rPr lang="en-US" sz="800" b="1" dirty="0" err="1">
                <a:latin typeface="Courier New"/>
                <a:cs typeface="Courier New"/>
              </a:rPr>
              <a:t>y</a:t>
            </a:r>
            <a:r>
              <a:rPr lang="en-US" sz="800" b="1" dirty="0">
                <a:latin typeface="Courier New"/>
                <a:cs typeface="Courier New"/>
              </a:rPr>
              <a:t> =&gt; </a:t>
            </a:r>
            <a:r>
              <a:rPr lang="en-US" sz="800" b="1" dirty="0" err="1">
                <a:latin typeface="Courier New"/>
                <a:cs typeface="Courier New"/>
              </a:rPr>
              <a:t>undef</a:t>
            </a:r>
            <a:r>
              <a:rPr lang="en-US" sz="800" b="1" dirty="0">
                <a:latin typeface="Courier New"/>
                <a:cs typeface="Courier New"/>
              </a:rPr>
              <a:t> } =&gt; $class;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    $self-&gt;</a:t>
            </a:r>
            <a:r>
              <a:rPr lang="en-US" sz="800" b="1" dirty="0" err="1">
                <a:latin typeface="Courier New"/>
                <a:cs typeface="Courier New"/>
              </a:rPr>
              <a:t>x($x</a:t>
            </a:r>
            <a:r>
              <a:rPr lang="en-US" sz="800" b="1" dirty="0">
                <a:latin typeface="Courier New"/>
                <a:cs typeface="Courier New"/>
              </a:rPr>
              <a:t>);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    $self-&gt;</a:t>
            </a:r>
            <a:r>
              <a:rPr lang="en-US" sz="800" b="1" dirty="0" err="1">
                <a:latin typeface="Courier New"/>
                <a:cs typeface="Courier New"/>
              </a:rPr>
              <a:t>y($y</a:t>
            </a:r>
            <a:r>
              <a:rPr lang="en-US" sz="800" b="1" dirty="0">
                <a:latin typeface="Courier New"/>
                <a:cs typeface="Courier New"/>
              </a:rPr>
              <a:t>);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    return $self;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}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sub </a:t>
            </a:r>
            <a:r>
              <a:rPr lang="en-US" sz="800" b="1" dirty="0" err="1">
                <a:latin typeface="Courier New"/>
                <a:cs typeface="Courier New"/>
              </a:rPr>
              <a:t>x</a:t>
            </a:r>
            <a:r>
              <a:rPr lang="en-US" sz="800" b="1" dirty="0">
                <a:latin typeface="Courier New"/>
                <a:cs typeface="Courier New"/>
              </a:rPr>
              <a:t> {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    my ( $self, $</a:t>
            </a:r>
            <a:r>
              <a:rPr lang="en-US" sz="800" b="1" dirty="0" err="1">
                <a:latin typeface="Courier New"/>
                <a:cs typeface="Courier New"/>
              </a:rPr>
              <a:t>x</a:t>
            </a:r>
            <a:r>
              <a:rPr lang="en-US" sz="800" b="1" dirty="0">
                <a:latin typeface="Courier New"/>
                <a:cs typeface="Courier New"/>
              </a:rPr>
              <a:t> ) = @_;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    $self-&gt;_</a:t>
            </a:r>
            <a:r>
              <a:rPr lang="en-US" sz="800" b="1" dirty="0" err="1">
                <a:latin typeface="Courier New"/>
                <a:cs typeface="Courier New"/>
              </a:rPr>
              <a:t>pointlimit</a:t>
            </a:r>
            <a:r>
              <a:rPr lang="en-US" sz="800" b="1" dirty="0">
                <a:latin typeface="Courier New"/>
                <a:cs typeface="Courier New"/>
              </a:rPr>
              <a:t> ($</a:t>
            </a:r>
            <a:r>
              <a:rPr lang="en-US" sz="800" b="1" dirty="0" err="1">
                <a:latin typeface="Courier New"/>
                <a:cs typeface="Courier New"/>
              </a:rPr>
              <a:t>x</a:t>
            </a:r>
            <a:r>
              <a:rPr lang="en-US" sz="800" b="1" dirty="0">
                <a:latin typeface="Courier New"/>
                <a:cs typeface="Courier New"/>
              </a:rPr>
              <a:t>);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    $self-&gt;{</a:t>
            </a:r>
            <a:r>
              <a:rPr lang="en-US" sz="800" b="1" dirty="0" err="1">
                <a:latin typeface="Courier New"/>
                <a:cs typeface="Courier New"/>
              </a:rPr>
              <a:t>x</a:t>
            </a:r>
            <a:r>
              <a:rPr lang="en-US" sz="800" b="1" dirty="0">
                <a:latin typeface="Courier New"/>
                <a:cs typeface="Courier New"/>
              </a:rPr>
              <a:t>} = $</a:t>
            </a:r>
            <a:r>
              <a:rPr lang="en-US" sz="800" b="1" dirty="0" err="1">
                <a:latin typeface="Courier New"/>
                <a:cs typeface="Courier New"/>
              </a:rPr>
              <a:t>x</a:t>
            </a:r>
            <a:r>
              <a:rPr lang="en-US" sz="800" b="1" dirty="0">
                <a:latin typeface="Courier New"/>
                <a:cs typeface="Courier New"/>
              </a:rPr>
              <a:t>;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}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sub </a:t>
            </a:r>
            <a:r>
              <a:rPr lang="en-US" sz="800" b="1" dirty="0" err="1">
                <a:latin typeface="Courier New"/>
                <a:cs typeface="Courier New"/>
              </a:rPr>
              <a:t>y</a:t>
            </a:r>
            <a:r>
              <a:rPr lang="en-US" sz="800" b="1" dirty="0">
                <a:latin typeface="Courier New"/>
                <a:cs typeface="Courier New"/>
              </a:rPr>
              <a:t> {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    my ( $self, $</a:t>
            </a:r>
            <a:r>
              <a:rPr lang="en-US" sz="800" b="1" dirty="0" err="1">
                <a:latin typeface="Courier New"/>
                <a:cs typeface="Courier New"/>
              </a:rPr>
              <a:t>y</a:t>
            </a:r>
            <a:r>
              <a:rPr lang="en-US" sz="800" b="1" dirty="0">
                <a:latin typeface="Courier New"/>
                <a:cs typeface="Courier New"/>
              </a:rPr>
              <a:t> ) = @_;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    $self-&gt;_</a:t>
            </a:r>
            <a:r>
              <a:rPr lang="en-US" sz="800" b="1" dirty="0" err="1">
                <a:latin typeface="Courier New"/>
                <a:cs typeface="Courier New"/>
              </a:rPr>
              <a:t>pointlimit</a:t>
            </a:r>
            <a:r>
              <a:rPr lang="en-US" sz="800" b="1" dirty="0">
                <a:latin typeface="Courier New"/>
                <a:cs typeface="Courier New"/>
              </a:rPr>
              <a:t> ($</a:t>
            </a:r>
            <a:r>
              <a:rPr lang="en-US" sz="800" b="1" dirty="0" err="1">
                <a:latin typeface="Courier New"/>
                <a:cs typeface="Courier New"/>
              </a:rPr>
              <a:t>y</a:t>
            </a:r>
            <a:r>
              <a:rPr lang="en-US" sz="800" b="1" dirty="0">
                <a:latin typeface="Courier New"/>
                <a:cs typeface="Courier New"/>
              </a:rPr>
              <a:t>);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    $self-&gt;{</a:t>
            </a:r>
            <a:r>
              <a:rPr lang="en-US" sz="800" b="1" dirty="0" err="1">
                <a:latin typeface="Courier New"/>
                <a:cs typeface="Courier New"/>
              </a:rPr>
              <a:t>y</a:t>
            </a:r>
            <a:r>
              <a:rPr lang="en-US" sz="800" b="1" dirty="0">
                <a:latin typeface="Courier New"/>
                <a:cs typeface="Courier New"/>
              </a:rPr>
              <a:t>} = $</a:t>
            </a:r>
            <a:r>
              <a:rPr lang="en-US" sz="800" b="1" dirty="0" err="1">
                <a:latin typeface="Courier New"/>
                <a:cs typeface="Courier New"/>
              </a:rPr>
              <a:t>y</a:t>
            </a:r>
            <a:r>
              <a:rPr lang="en-US" sz="800" b="1" dirty="0">
                <a:latin typeface="Courier New"/>
                <a:cs typeface="Courier New"/>
              </a:rPr>
              <a:t>;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}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sub </a:t>
            </a:r>
            <a:r>
              <a:rPr lang="en-US" sz="800" b="1" dirty="0" err="1">
                <a:latin typeface="Courier New"/>
                <a:cs typeface="Courier New"/>
              </a:rPr>
              <a:t>Str</a:t>
            </a:r>
            <a:r>
              <a:rPr lang="en-US" sz="800" b="1" dirty="0">
                <a:latin typeface="Courier New"/>
                <a:cs typeface="Courier New"/>
              </a:rPr>
              <a:t> {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    my $self = shift;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    return </a:t>
            </a:r>
            <a:r>
              <a:rPr lang="en-US" sz="800" b="1" dirty="0" err="1">
                <a:latin typeface="Courier New"/>
                <a:cs typeface="Courier New"/>
              </a:rPr>
              <a:t>sprintf</a:t>
            </a:r>
            <a:r>
              <a:rPr lang="en-US" sz="800" b="1" dirty="0">
                <a:latin typeface="Courier New"/>
                <a:cs typeface="Courier New"/>
              </a:rPr>
              <a:t> "[%</a:t>
            </a:r>
            <a:r>
              <a:rPr lang="en-US" sz="800" b="1" dirty="0" err="1">
                <a:latin typeface="Courier New"/>
                <a:cs typeface="Courier New"/>
              </a:rPr>
              <a:t>f,%f</a:t>
            </a:r>
            <a:r>
              <a:rPr lang="en-US" sz="800" b="1" dirty="0">
                <a:latin typeface="Courier New"/>
                <a:cs typeface="Courier New"/>
              </a:rPr>
              <a:t>]" =&gt; $self-&gt;</a:t>
            </a:r>
            <a:r>
              <a:rPr lang="en-US" sz="800" b="1" dirty="0" err="1">
                <a:latin typeface="Courier New"/>
                <a:cs typeface="Courier New"/>
              </a:rPr>
              <a:t>x</a:t>
            </a:r>
            <a:r>
              <a:rPr lang="en-US" sz="800" b="1" dirty="0">
                <a:latin typeface="Courier New"/>
                <a:cs typeface="Courier New"/>
              </a:rPr>
              <a:t>, $self-&gt;</a:t>
            </a:r>
            <a:r>
              <a:rPr lang="en-US" sz="800" b="1" dirty="0" err="1">
                <a:latin typeface="Courier New"/>
                <a:cs typeface="Courier New"/>
              </a:rPr>
              <a:t>y</a:t>
            </a:r>
            <a:r>
              <a:rPr lang="en-US" sz="800" b="1" dirty="0">
                <a:latin typeface="Courier New"/>
                <a:cs typeface="Courier New"/>
              </a:rPr>
              <a:t>;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}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}</a:t>
            </a:r>
          </a:p>
          <a:p>
            <a:pPr>
              <a:buNone/>
            </a:pPr>
            <a:endParaRPr lang="en-US" sz="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D3E6A-5E4A-3C49-95AF-7CFB8742A10C}" type="datetime4">
              <a:rPr lang="fr-FR" smtClean="0"/>
              <a:t>6 février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  <p:pic>
        <p:nvPicPr>
          <p:cNvPr id="7" name="Picture 6" descr="cartesia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450696"/>
            <a:ext cx="2675467" cy="2675467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Raku Versus Moose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class Point {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subset </a:t>
            </a:r>
            <a:r>
              <a:rPr lang="en-US" sz="800" b="1" dirty="0" err="1">
                <a:latin typeface="Courier New"/>
                <a:cs typeface="Courier New"/>
              </a:rPr>
              <a:t>PointLimit</a:t>
            </a:r>
            <a:r>
              <a:rPr lang="en-US" sz="800" b="1" dirty="0">
                <a:latin typeface="Courier New"/>
                <a:cs typeface="Courier New"/>
              </a:rPr>
              <a:t> of Rat where -10.0 .. 10.0;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has </a:t>
            </a:r>
            <a:r>
              <a:rPr lang="en-US" sz="800" b="1" dirty="0" err="1">
                <a:latin typeface="Courier New"/>
                <a:cs typeface="Courier New"/>
              </a:rPr>
              <a:t>PointLimit</a:t>
            </a:r>
            <a:r>
              <a:rPr lang="en-US" sz="800" b="1" dirty="0">
                <a:latin typeface="Courier New"/>
                <a:cs typeface="Courier New"/>
              </a:rPr>
              <a:t> $.x is </a:t>
            </a:r>
            <a:r>
              <a:rPr lang="en-US" sz="800" b="1" dirty="0" err="1">
                <a:latin typeface="Courier New"/>
                <a:cs typeface="Courier New"/>
              </a:rPr>
              <a:t>rw</a:t>
            </a:r>
            <a:r>
              <a:rPr lang="en-US" sz="800" b="1" dirty="0">
                <a:latin typeface="Courier New"/>
                <a:cs typeface="Courier New"/>
              </a:rPr>
              <a:t> is required;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has </a:t>
            </a:r>
            <a:r>
              <a:rPr lang="en-US" sz="800" b="1" dirty="0" err="1">
                <a:latin typeface="Courier New"/>
                <a:cs typeface="Courier New"/>
              </a:rPr>
              <a:t>PointLimit</a:t>
            </a:r>
            <a:r>
              <a:rPr lang="en-US" sz="800" b="1" dirty="0">
                <a:latin typeface="Courier New"/>
                <a:cs typeface="Courier New"/>
              </a:rPr>
              <a:t> $.y is </a:t>
            </a:r>
            <a:r>
              <a:rPr lang="en-US" sz="800" b="1" dirty="0" err="1">
                <a:latin typeface="Courier New"/>
                <a:cs typeface="Courier New"/>
              </a:rPr>
              <a:t>rw</a:t>
            </a:r>
            <a:r>
              <a:rPr lang="en-US" sz="800" b="1" dirty="0">
                <a:latin typeface="Courier New"/>
                <a:cs typeface="Courier New"/>
              </a:rPr>
              <a:t> is required;</a:t>
            </a:r>
          </a:p>
          <a:p>
            <a:pPr>
              <a:buNone/>
            </a:pPr>
            <a:r>
              <a:rPr lang="en-US" sz="800" b="1" dirty="0">
                <a:solidFill>
                  <a:srgbClr val="000000"/>
                </a:solidFill>
                <a:latin typeface="Courier New"/>
                <a:cs typeface="Courier New"/>
              </a:rPr>
              <a:t>    method gist { "[$.</a:t>
            </a:r>
            <a:r>
              <a:rPr lang="en-US" sz="800" b="1" dirty="0" err="1">
                <a:solidFill>
                  <a:srgbClr val="000000"/>
                </a:solidFill>
                <a:latin typeface="Courier New"/>
                <a:cs typeface="Courier New"/>
              </a:rPr>
              <a:t>x,$.y</a:t>
            </a:r>
            <a:r>
              <a:rPr lang="en-US" sz="800" b="1" dirty="0">
                <a:solidFill>
                  <a:srgbClr val="000000"/>
                </a:solidFill>
                <a:latin typeface="Courier New"/>
                <a:cs typeface="Courier New"/>
              </a:rPr>
              <a:t>]" }</a:t>
            </a:r>
            <a:endParaRPr lang="en-US" sz="800" b="1" dirty="0">
              <a:latin typeface="Courier New"/>
              <a:cs typeface="Courier New"/>
            </a:endParaRP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}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3843867" y="1600200"/>
            <a:ext cx="4842933" cy="45259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package Point {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use Moose;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use overload '""' =&gt; \&amp;</a:t>
            </a:r>
            <a:r>
              <a:rPr lang="en-US" sz="800" b="1" dirty="0" err="1">
                <a:latin typeface="Courier New"/>
                <a:cs typeface="Courier New"/>
              </a:rPr>
              <a:t>Str</a:t>
            </a:r>
            <a:r>
              <a:rPr lang="en-US" sz="800" b="1" dirty="0">
                <a:latin typeface="Courier New"/>
                <a:cs typeface="Courier New"/>
              </a:rPr>
              <a:t>, fallback =&gt; 1;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use </a:t>
            </a:r>
            <a:r>
              <a:rPr lang="en-US" sz="800" b="1" dirty="0" err="1">
                <a:latin typeface="Courier New"/>
                <a:cs typeface="Courier New"/>
              </a:rPr>
              <a:t>Moose::Util::TypeConstraints</a:t>
            </a:r>
            <a:r>
              <a:rPr lang="en-US" sz="800" b="1" dirty="0">
                <a:latin typeface="Courier New"/>
                <a:cs typeface="Courier New"/>
              </a:rPr>
              <a:t>;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subtype "</a:t>
            </a:r>
            <a:r>
              <a:rPr lang="en-US" sz="800" b="1" dirty="0" err="1">
                <a:latin typeface="Courier New"/>
                <a:cs typeface="Courier New"/>
              </a:rPr>
              <a:t>PointLimit</a:t>
            </a:r>
            <a:r>
              <a:rPr lang="en-US" sz="800" b="1" dirty="0">
                <a:latin typeface="Courier New"/>
                <a:cs typeface="Courier New"/>
              </a:rPr>
              <a:t>" =&gt; as 'Num'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  =&gt; where { $_ &gt;= -10 &amp;&amp; $_ &lt;= 10 }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  =&gt; message { "$_ must be a Num between -10 and 10, inclusive" };</a:t>
            </a:r>
          </a:p>
          <a:p>
            <a:pPr>
              <a:buNone/>
            </a:pPr>
            <a:endParaRPr lang="en-US" sz="800" b="1" dirty="0">
              <a:latin typeface="Courier New"/>
              <a:cs typeface="Courier New"/>
            </a:endParaRP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has [</a:t>
            </a:r>
            <a:r>
              <a:rPr lang="en-US" sz="800" b="1" dirty="0" err="1">
                <a:latin typeface="Courier New"/>
                <a:cs typeface="Courier New"/>
              </a:rPr>
              <a:t>qw/x</a:t>
            </a:r>
            <a:r>
              <a:rPr lang="en-US" sz="800" b="1" dirty="0">
                <a:latin typeface="Courier New"/>
                <a:cs typeface="Courier New"/>
              </a:rPr>
              <a:t> </a:t>
            </a:r>
            <a:r>
              <a:rPr lang="en-US" sz="800" b="1" dirty="0" err="1">
                <a:latin typeface="Courier New"/>
                <a:cs typeface="Courier New"/>
              </a:rPr>
              <a:t>y</a:t>
            </a:r>
            <a:r>
              <a:rPr lang="en-US" sz="800" b="1" dirty="0">
                <a:latin typeface="Courier New"/>
                <a:cs typeface="Courier New"/>
              </a:rPr>
              <a:t>/] =&gt; (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  is       =&gt; '</a:t>
            </a:r>
            <a:r>
              <a:rPr lang="en-US" sz="800" b="1" dirty="0" err="1">
                <a:latin typeface="Courier New"/>
                <a:cs typeface="Courier New"/>
              </a:rPr>
              <a:t>rw</a:t>
            </a:r>
            <a:r>
              <a:rPr lang="en-US" sz="800" b="1" dirty="0">
                <a:latin typeface="Courier New"/>
                <a:cs typeface="Courier New"/>
              </a:rPr>
              <a:t>',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  </a:t>
            </a:r>
            <a:r>
              <a:rPr lang="en-US" sz="800" b="1" dirty="0" err="1">
                <a:latin typeface="Courier New"/>
                <a:cs typeface="Courier New"/>
              </a:rPr>
              <a:t>isa</a:t>
            </a:r>
            <a:r>
              <a:rPr lang="en-US" sz="800" b="1" dirty="0">
                <a:latin typeface="Courier New"/>
                <a:cs typeface="Courier New"/>
              </a:rPr>
              <a:t>      =&gt; '</a:t>
            </a:r>
            <a:r>
              <a:rPr lang="en-US" sz="800" b="1" dirty="0" err="1">
                <a:latin typeface="Courier New"/>
                <a:cs typeface="Courier New"/>
              </a:rPr>
              <a:t>PointLimit</a:t>
            </a:r>
            <a:r>
              <a:rPr lang="en-US" sz="800" b="1" dirty="0">
                <a:latin typeface="Courier New"/>
                <a:cs typeface="Courier New"/>
              </a:rPr>
              <a:t>',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  required =&gt; 1,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);</a:t>
            </a:r>
          </a:p>
          <a:p>
            <a:pPr>
              <a:buNone/>
            </a:pPr>
            <a:endParaRPr lang="en-US" sz="800" b="1" dirty="0">
              <a:latin typeface="Courier New"/>
              <a:cs typeface="Courier New"/>
            </a:endParaRP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sub </a:t>
            </a:r>
            <a:r>
              <a:rPr lang="en-US" sz="800" b="1" dirty="0" err="1">
                <a:latin typeface="Courier New"/>
                <a:cs typeface="Courier New"/>
              </a:rPr>
              <a:t>Str</a:t>
            </a:r>
            <a:r>
              <a:rPr lang="en-US" sz="800" b="1" dirty="0">
                <a:latin typeface="Courier New"/>
                <a:cs typeface="Courier New"/>
              </a:rPr>
              <a:t> {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  my $self = shift;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  return </a:t>
            </a:r>
            <a:r>
              <a:rPr lang="en-US" sz="800" b="1" dirty="0" err="1">
                <a:latin typeface="Courier New"/>
                <a:cs typeface="Courier New"/>
              </a:rPr>
              <a:t>sprintf</a:t>
            </a:r>
            <a:r>
              <a:rPr lang="en-US" sz="800" b="1" dirty="0">
                <a:latin typeface="Courier New"/>
                <a:cs typeface="Courier New"/>
              </a:rPr>
              <a:t> "[%</a:t>
            </a:r>
            <a:r>
              <a:rPr lang="en-US" sz="800" b="1" dirty="0" err="1">
                <a:latin typeface="Courier New"/>
                <a:cs typeface="Courier New"/>
              </a:rPr>
              <a:t>f,%f</a:t>
            </a:r>
            <a:r>
              <a:rPr lang="en-US" sz="800" b="1" dirty="0">
                <a:latin typeface="Courier New"/>
                <a:cs typeface="Courier New"/>
              </a:rPr>
              <a:t>]" =&gt; $self-&gt;</a:t>
            </a:r>
            <a:r>
              <a:rPr lang="en-US" sz="800" b="1" dirty="0" err="1">
                <a:latin typeface="Courier New"/>
                <a:cs typeface="Courier New"/>
              </a:rPr>
              <a:t>x</a:t>
            </a:r>
            <a:r>
              <a:rPr lang="en-US" sz="800" b="1" dirty="0">
                <a:latin typeface="Courier New"/>
                <a:cs typeface="Courier New"/>
              </a:rPr>
              <a:t>, $self-&gt;</a:t>
            </a:r>
            <a:r>
              <a:rPr lang="en-US" sz="800" b="1" dirty="0" err="1">
                <a:latin typeface="Courier New"/>
                <a:cs typeface="Courier New"/>
              </a:rPr>
              <a:t>y</a:t>
            </a:r>
            <a:r>
              <a:rPr lang="en-US" sz="800" b="1" dirty="0">
                <a:latin typeface="Courier New"/>
                <a:cs typeface="Courier New"/>
              </a:rPr>
              <a:t>;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}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}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80B74-E812-1343-8FD1-7164C18B72D3}" type="datetime4">
              <a:rPr lang="fr-FR" smtClean="0"/>
              <a:t>6 février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Raku Versus C++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class Point {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subset </a:t>
            </a:r>
            <a:r>
              <a:rPr lang="en-US" sz="800" b="1" dirty="0" err="1">
                <a:latin typeface="Courier New"/>
                <a:cs typeface="Courier New"/>
              </a:rPr>
              <a:t>PointLimit</a:t>
            </a:r>
            <a:r>
              <a:rPr lang="en-US" sz="800" b="1" dirty="0">
                <a:latin typeface="Courier New"/>
                <a:cs typeface="Courier New"/>
              </a:rPr>
              <a:t> of Rat where -10.0 .. 10.0;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has </a:t>
            </a:r>
            <a:r>
              <a:rPr lang="en-US" sz="800" b="1" dirty="0" err="1">
                <a:latin typeface="Courier New"/>
                <a:cs typeface="Courier New"/>
              </a:rPr>
              <a:t>PointLimit</a:t>
            </a:r>
            <a:r>
              <a:rPr lang="en-US" sz="800" b="1" dirty="0">
                <a:latin typeface="Courier New"/>
                <a:cs typeface="Courier New"/>
              </a:rPr>
              <a:t> $.x is </a:t>
            </a:r>
            <a:r>
              <a:rPr lang="en-US" sz="800" b="1" dirty="0" err="1">
                <a:latin typeface="Courier New"/>
                <a:cs typeface="Courier New"/>
              </a:rPr>
              <a:t>rw</a:t>
            </a:r>
            <a:r>
              <a:rPr lang="en-US" sz="800" b="1" dirty="0">
                <a:latin typeface="Courier New"/>
                <a:cs typeface="Courier New"/>
              </a:rPr>
              <a:t> is required;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has </a:t>
            </a:r>
            <a:r>
              <a:rPr lang="en-US" sz="800" b="1" dirty="0" err="1">
                <a:latin typeface="Courier New"/>
                <a:cs typeface="Courier New"/>
              </a:rPr>
              <a:t>PointLimit</a:t>
            </a:r>
            <a:r>
              <a:rPr lang="en-US" sz="800" b="1" dirty="0">
                <a:latin typeface="Courier New"/>
                <a:cs typeface="Courier New"/>
              </a:rPr>
              <a:t> $.y is </a:t>
            </a:r>
            <a:r>
              <a:rPr lang="en-US" sz="800" b="1" dirty="0" err="1">
                <a:latin typeface="Courier New"/>
                <a:cs typeface="Courier New"/>
              </a:rPr>
              <a:t>rw</a:t>
            </a:r>
            <a:r>
              <a:rPr lang="en-US" sz="800" b="1" dirty="0">
                <a:latin typeface="Courier New"/>
                <a:cs typeface="Courier New"/>
              </a:rPr>
              <a:t> is required;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</a:t>
            </a:r>
            <a:r>
              <a:rPr lang="en-US" sz="800" b="1" dirty="0">
                <a:solidFill>
                  <a:srgbClr val="000000"/>
                </a:solidFill>
                <a:latin typeface="Courier New"/>
                <a:cs typeface="Courier New"/>
              </a:rPr>
              <a:t> method gist { "[$.</a:t>
            </a:r>
            <a:r>
              <a:rPr lang="en-US" sz="800" b="1" dirty="0" err="1">
                <a:solidFill>
                  <a:srgbClr val="000000"/>
                </a:solidFill>
                <a:latin typeface="Courier New"/>
                <a:cs typeface="Courier New"/>
              </a:rPr>
              <a:t>x,$.y</a:t>
            </a:r>
            <a:r>
              <a:rPr lang="en-US" sz="800" b="1" dirty="0">
                <a:solidFill>
                  <a:srgbClr val="000000"/>
                </a:solidFill>
                <a:latin typeface="Courier New"/>
                <a:cs typeface="Courier New"/>
              </a:rPr>
              <a:t>]" }</a:t>
            </a:r>
            <a:endParaRPr lang="en-US" sz="800" b="1" dirty="0">
              <a:latin typeface="Courier New"/>
              <a:cs typeface="Courier New"/>
            </a:endParaRP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}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3860800" y="1600200"/>
            <a:ext cx="4826000" cy="45259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700" b="1" dirty="0">
                <a:latin typeface="Courier New"/>
                <a:cs typeface="Courier New"/>
              </a:rPr>
              <a:t>#include &lt;</a:t>
            </a:r>
            <a:r>
              <a:rPr lang="en-US" sz="700" b="1" dirty="0" err="1">
                <a:latin typeface="Courier New"/>
                <a:cs typeface="Courier New"/>
              </a:rPr>
              <a:t>iostream</a:t>
            </a:r>
            <a:r>
              <a:rPr lang="en-US" sz="700" b="1" dirty="0">
                <a:latin typeface="Courier New"/>
                <a:cs typeface="Courier New"/>
              </a:rPr>
              <a:t>&gt;</a:t>
            </a:r>
          </a:p>
          <a:p>
            <a:pPr>
              <a:buNone/>
            </a:pPr>
            <a:r>
              <a:rPr lang="en-US" sz="700" b="1" dirty="0">
                <a:latin typeface="Courier New"/>
                <a:cs typeface="Courier New"/>
              </a:rPr>
              <a:t>#include &lt;</a:t>
            </a:r>
            <a:r>
              <a:rPr lang="en-US" sz="700" b="1" dirty="0" err="1">
                <a:latin typeface="Courier New"/>
                <a:cs typeface="Courier New"/>
              </a:rPr>
              <a:t>sstream</a:t>
            </a:r>
            <a:r>
              <a:rPr lang="en-US" sz="700" b="1" dirty="0">
                <a:latin typeface="Courier New"/>
                <a:cs typeface="Courier New"/>
              </a:rPr>
              <a:t>&gt;</a:t>
            </a:r>
          </a:p>
          <a:p>
            <a:pPr>
              <a:buNone/>
            </a:pPr>
            <a:r>
              <a:rPr lang="en-US" sz="700" b="1" dirty="0">
                <a:latin typeface="Courier New"/>
                <a:cs typeface="Courier New"/>
              </a:rPr>
              <a:t>class Point {</a:t>
            </a:r>
          </a:p>
          <a:p>
            <a:pPr>
              <a:buNone/>
            </a:pPr>
            <a:r>
              <a:rPr lang="en-US" sz="700" b="1" dirty="0">
                <a:latin typeface="Courier New"/>
                <a:cs typeface="Courier New"/>
              </a:rPr>
              <a:t>    double </a:t>
            </a:r>
            <a:r>
              <a:rPr lang="en-US" sz="700" b="1" dirty="0" err="1">
                <a:latin typeface="Courier New"/>
                <a:cs typeface="Courier New"/>
              </a:rPr>
              <a:t>x</a:t>
            </a:r>
            <a:r>
              <a:rPr lang="en-US" sz="700" b="1" dirty="0">
                <a:latin typeface="Courier New"/>
                <a:cs typeface="Courier New"/>
              </a:rPr>
              <a:t>_, </a:t>
            </a:r>
            <a:r>
              <a:rPr lang="en-US" sz="700" b="1" dirty="0" err="1">
                <a:latin typeface="Courier New"/>
                <a:cs typeface="Courier New"/>
              </a:rPr>
              <a:t>y</a:t>
            </a:r>
            <a:r>
              <a:rPr lang="en-US" sz="700" b="1" dirty="0">
                <a:latin typeface="Courier New"/>
                <a:cs typeface="Courier New"/>
              </a:rPr>
              <a:t>_;</a:t>
            </a:r>
          </a:p>
          <a:p>
            <a:pPr>
              <a:buNone/>
            </a:pPr>
            <a:r>
              <a:rPr lang="en-US" sz="700" b="1" dirty="0">
                <a:latin typeface="Courier New"/>
                <a:cs typeface="Courier New"/>
              </a:rPr>
              <a:t>  public:</a:t>
            </a:r>
          </a:p>
          <a:p>
            <a:pPr>
              <a:buNone/>
            </a:pPr>
            <a:r>
              <a:rPr lang="en-US" sz="700" b="1" dirty="0">
                <a:latin typeface="Courier New"/>
                <a:cs typeface="Courier New"/>
              </a:rPr>
              <a:t>    Point (double </a:t>
            </a:r>
            <a:r>
              <a:rPr lang="en-US" sz="700" b="1" dirty="0" err="1">
                <a:latin typeface="Courier New"/>
                <a:cs typeface="Courier New"/>
              </a:rPr>
              <a:t>x</a:t>
            </a:r>
            <a:r>
              <a:rPr lang="en-US" sz="700" b="1" dirty="0">
                <a:latin typeface="Courier New"/>
                <a:cs typeface="Courier New"/>
              </a:rPr>
              <a:t>, double </a:t>
            </a:r>
            <a:r>
              <a:rPr lang="en-US" sz="700" b="1" dirty="0" err="1">
                <a:latin typeface="Courier New"/>
                <a:cs typeface="Courier New"/>
              </a:rPr>
              <a:t>y</a:t>
            </a:r>
            <a:r>
              <a:rPr lang="en-US" sz="700" b="1" dirty="0">
                <a:latin typeface="Courier New"/>
                <a:cs typeface="Courier New"/>
              </a:rPr>
              <a:t>) : </a:t>
            </a:r>
            <a:r>
              <a:rPr lang="en-US" sz="700" b="1" dirty="0" err="1">
                <a:latin typeface="Courier New"/>
                <a:cs typeface="Courier New"/>
              </a:rPr>
              <a:t>x_(constrain(x</a:t>
            </a:r>
            <a:r>
              <a:rPr lang="en-US" sz="700" b="1" dirty="0">
                <a:latin typeface="Courier New"/>
                <a:cs typeface="Courier New"/>
              </a:rPr>
              <a:t>)), </a:t>
            </a:r>
            <a:r>
              <a:rPr lang="en-US" sz="700" b="1" dirty="0" err="1">
                <a:latin typeface="Courier New"/>
                <a:cs typeface="Courier New"/>
              </a:rPr>
              <a:t>y_(constrain(y</a:t>
            </a:r>
            <a:r>
              <a:rPr lang="en-US" sz="700" b="1" dirty="0">
                <a:latin typeface="Courier New"/>
                <a:cs typeface="Courier New"/>
              </a:rPr>
              <a:t>)) {}</a:t>
            </a:r>
          </a:p>
          <a:p>
            <a:pPr>
              <a:buNone/>
            </a:pPr>
            <a:r>
              <a:rPr lang="en-US" sz="700" b="1" dirty="0">
                <a:latin typeface="Courier New"/>
                <a:cs typeface="Courier New"/>
              </a:rPr>
              <a:t>    double </a:t>
            </a:r>
            <a:r>
              <a:rPr lang="en-US" sz="700" b="1" dirty="0" err="1">
                <a:latin typeface="Courier New"/>
                <a:cs typeface="Courier New"/>
              </a:rPr>
              <a:t>x</a:t>
            </a:r>
            <a:r>
              <a:rPr lang="en-US" sz="700" b="1" dirty="0">
                <a:latin typeface="Courier New"/>
                <a:cs typeface="Courier New"/>
              </a:rPr>
              <a:t> () const { return </a:t>
            </a:r>
            <a:r>
              <a:rPr lang="en-US" sz="700" b="1" dirty="0" err="1">
                <a:latin typeface="Courier New"/>
                <a:cs typeface="Courier New"/>
              </a:rPr>
              <a:t>x</a:t>
            </a:r>
            <a:r>
              <a:rPr lang="en-US" sz="700" b="1" dirty="0">
                <a:latin typeface="Courier New"/>
                <a:cs typeface="Courier New"/>
              </a:rPr>
              <a:t>_; }</a:t>
            </a:r>
          </a:p>
          <a:p>
            <a:pPr>
              <a:buNone/>
            </a:pPr>
            <a:r>
              <a:rPr lang="en-US" sz="700" b="1" dirty="0">
                <a:latin typeface="Courier New"/>
                <a:cs typeface="Courier New"/>
              </a:rPr>
              <a:t>    double </a:t>
            </a:r>
            <a:r>
              <a:rPr lang="en-US" sz="700" b="1" dirty="0" err="1">
                <a:latin typeface="Courier New"/>
                <a:cs typeface="Courier New"/>
              </a:rPr>
              <a:t>y</a:t>
            </a:r>
            <a:r>
              <a:rPr lang="en-US" sz="700" b="1" dirty="0">
                <a:latin typeface="Courier New"/>
                <a:cs typeface="Courier New"/>
              </a:rPr>
              <a:t> () const { return </a:t>
            </a:r>
            <a:r>
              <a:rPr lang="en-US" sz="700" b="1" dirty="0" err="1">
                <a:latin typeface="Courier New"/>
                <a:cs typeface="Courier New"/>
              </a:rPr>
              <a:t>y</a:t>
            </a:r>
            <a:r>
              <a:rPr lang="en-US" sz="700" b="1" dirty="0">
                <a:latin typeface="Courier New"/>
                <a:cs typeface="Courier New"/>
              </a:rPr>
              <a:t>_; }</a:t>
            </a:r>
          </a:p>
          <a:p>
            <a:pPr>
              <a:buNone/>
            </a:pPr>
            <a:endParaRPr lang="en-US" sz="700" b="1" dirty="0">
              <a:latin typeface="Courier New"/>
              <a:cs typeface="Courier New"/>
            </a:endParaRPr>
          </a:p>
          <a:p>
            <a:pPr>
              <a:buNone/>
            </a:pPr>
            <a:r>
              <a:rPr lang="en-US" sz="700" b="1" dirty="0">
                <a:latin typeface="Courier New"/>
                <a:cs typeface="Courier New"/>
              </a:rPr>
              <a:t>    void </a:t>
            </a:r>
            <a:r>
              <a:rPr lang="en-US" sz="700" b="1" dirty="0" err="1">
                <a:latin typeface="Courier New"/>
                <a:cs typeface="Courier New"/>
              </a:rPr>
              <a:t>x</a:t>
            </a:r>
            <a:r>
              <a:rPr lang="en-US" sz="700" b="1" dirty="0">
                <a:latin typeface="Courier New"/>
                <a:cs typeface="Courier New"/>
              </a:rPr>
              <a:t> (double num) { </a:t>
            </a:r>
            <a:r>
              <a:rPr lang="en-US" sz="700" b="1" dirty="0" err="1">
                <a:latin typeface="Courier New"/>
                <a:cs typeface="Courier New"/>
              </a:rPr>
              <a:t>x</a:t>
            </a:r>
            <a:r>
              <a:rPr lang="en-US" sz="700" b="1" dirty="0">
                <a:latin typeface="Courier New"/>
                <a:cs typeface="Courier New"/>
              </a:rPr>
              <a:t>_ = </a:t>
            </a:r>
            <a:r>
              <a:rPr lang="en-US" sz="700" b="1" dirty="0" err="1">
                <a:latin typeface="Courier New"/>
                <a:cs typeface="Courier New"/>
              </a:rPr>
              <a:t>constrain(num</a:t>
            </a:r>
            <a:r>
              <a:rPr lang="en-US" sz="700" b="1" dirty="0">
                <a:latin typeface="Courier New"/>
                <a:cs typeface="Courier New"/>
              </a:rPr>
              <a:t>); }</a:t>
            </a:r>
          </a:p>
          <a:p>
            <a:pPr>
              <a:buNone/>
            </a:pPr>
            <a:r>
              <a:rPr lang="en-US" sz="700" b="1" dirty="0">
                <a:latin typeface="Courier New"/>
                <a:cs typeface="Courier New"/>
              </a:rPr>
              <a:t>    void </a:t>
            </a:r>
            <a:r>
              <a:rPr lang="en-US" sz="700" b="1" dirty="0" err="1">
                <a:latin typeface="Courier New"/>
                <a:cs typeface="Courier New"/>
              </a:rPr>
              <a:t>y</a:t>
            </a:r>
            <a:r>
              <a:rPr lang="en-US" sz="700" b="1" dirty="0">
                <a:latin typeface="Courier New"/>
                <a:cs typeface="Courier New"/>
              </a:rPr>
              <a:t> (double num) { </a:t>
            </a:r>
            <a:r>
              <a:rPr lang="en-US" sz="700" b="1" dirty="0" err="1">
                <a:latin typeface="Courier New"/>
                <a:cs typeface="Courier New"/>
              </a:rPr>
              <a:t>y</a:t>
            </a:r>
            <a:r>
              <a:rPr lang="en-US" sz="700" b="1" dirty="0">
                <a:latin typeface="Courier New"/>
                <a:cs typeface="Courier New"/>
              </a:rPr>
              <a:t>_ = </a:t>
            </a:r>
            <a:r>
              <a:rPr lang="en-US" sz="700" b="1" dirty="0" err="1">
                <a:latin typeface="Courier New"/>
                <a:cs typeface="Courier New"/>
              </a:rPr>
              <a:t>constrain(num</a:t>
            </a:r>
            <a:r>
              <a:rPr lang="en-US" sz="700" b="1" dirty="0">
                <a:latin typeface="Courier New"/>
                <a:cs typeface="Courier New"/>
              </a:rPr>
              <a:t>); }</a:t>
            </a:r>
          </a:p>
          <a:p>
            <a:pPr>
              <a:buNone/>
            </a:pPr>
            <a:endParaRPr lang="en-US" sz="700" b="1" dirty="0">
              <a:latin typeface="Courier New"/>
              <a:cs typeface="Courier New"/>
            </a:endParaRPr>
          </a:p>
          <a:p>
            <a:pPr>
              <a:buNone/>
            </a:pPr>
            <a:r>
              <a:rPr lang="en-US" sz="700" b="1" dirty="0">
                <a:latin typeface="Courier New"/>
                <a:cs typeface="Courier New"/>
              </a:rPr>
              <a:t>    friend </a:t>
            </a:r>
            <a:r>
              <a:rPr lang="en-US" sz="700" b="1" dirty="0" err="1">
                <a:latin typeface="Courier New"/>
                <a:cs typeface="Courier New"/>
              </a:rPr>
              <a:t>std::ostream</a:t>
            </a:r>
            <a:r>
              <a:rPr lang="en-US" sz="700" b="1" dirty="0">
                <a:latin typeface="Courier New"/>
                <a:cs typeface="Courier New"/>
              </a:rPr>
              <a:t> &amp; operator&lt;&lt; (</a:t>
            </a:r>
            <a:r>
              <a:rPr lang="en-US" sz="700" b="1" dirty="0" err="1">
                <a:latin typeface="Courier New"/>
                <a:cs typeface="Courier New"/>
              </a:rPr>
              <a:t>std::ostream</a:t>
            </a:r>
            <a:r>
              <a:rPr lang="en-US" sz="700" b="1" dirty="0">
                <a:latin typeface="Courier New"/>
                <a:cs typeface="Courier New"/>
              </a:rPr>
              <a:t> &amp; stream, const Point &amp; point) {</a:t>
            </a:r>
          </a:p>
          <a:p>
            <a:pPr>
              <a:buNone/>
            </a:pPr>
            <a:r>
              <a:rPr lang="en-US" sz="700" b="1" dirty="0">
                <a:latin typeface="Courier New"/>
                <a:cs typeface="Courier New"/>
              </a:rPr>
              <a:t>        stream &lt;&lt; '[' &lt;&lt; </a:t>
            </a:r>
            <a:r>
              <a:rPr lang="en-US" sz="700" b="1" dirty="0" err="1">
                <a:latin typeface="Courier New"/>
                <a:cs typeface="Courier New"/>
              </a:rPr>
              <a:t>point.x</a:t>
            </a:r>
            <a:r>
              <a:rPr lang="en-US" sz="700" b="1" dirty="0">
                <a:latin typeface="Courier New"/>
                <a:cs typeface="Courier New"/>
              </a:rPr>
              <a:t>() &lt;&lt; ',' &lt;&lt; </a:t>
            </a:r>
            <a:r>
              <a:rPr lang="en-US" sz="700" b="1" dirty="0" err="1">
                <a:latin typeface="Courier New"/>
                <a:cs typeface="Courier New"/>
              </a:rPr>
              <a:t>point.y</a:t>
            </a:r>
            <a:r>
              <a:rPr lang="en-US" sz="700" b="1" dirty="0">
                <a:latin typeface="Courier New"/>
                <a:cs typeface="Courier New"/>
              </a:rPr>
              <a:t>() &lt;&lt; ']';</a:t>
            </a:r>
          </a:p>
          <a:p>
            <a:pPr>
              <a:buNone/>
            </a:pPr>
            <a:r>
              <a:rPr lang="en-US" sz="700" b="1" dirty="0">
                <a:latin typeface="Courier New"/>
                <a:cs typeface="Courier New"/>
              </a:rPr>
              <a:t>        return stream;</a:t>
            </a:r>
          </a:p>
          <a:p>
            <a:pPr>
              <a:buNone/>
            </a:pPr>
            <a:r>
              <a:rPr lang="en-US" sz="700" b="1" dirty="0">
                <a:latin typeface="Courier New"/>
                <a:cs typeface="Courier New"/>
              </a:rPr>
              <a:t>    }</a:t>
            </a:r>
          </a:p>
          <a:p>
            <a:pPr>
              <a:buNone/>
            </a:pPr>
            <a:r>
              <a:rPr lang="en-US" sz="700" b="1" dirty="0">
                <a:latin typeface="Courier New"/>
                <a:cs typeface="Courier New"/>
              </a:rPr>
              <a:t>  private:</a:t>
            </a:r>
          </a:p>
          <a:p>
            <a:pPr>
              <a:buNone/>
            </a:pPr>
            <a:r>
              <a:rPr lang="en-US" sz="700" b="1" dirty="0">
                <a:latin typeface="Courier New"/>
                <a:cs typeface="Courier New"/>
              </a:rPr>
              <a:t>    static double constrain (double num) {</a:t>
            </a:r>
          </a:p>
          <a:p>
            <a:pPr>
              <a:buNone/>
            </a:pPr>
            <a:r>
              <a:rPr lang="en-US" sz="700" b="1" dirty="0">
                <a:latin typeface="Courier New"/>
                <a:cs typeface="Courier New"/>
              </a:rPr>
              <a:t>        if (num &lt; -10 || num &gt; 10) {</a:t>
            </a:r>
          </a:p>
          <a:p>
            <a:pPr>
              <a:buNone/>
            </a:pPr>
            <a:r>
              <a:rPr lang="en-US" sz="700" b="1" dirty="0">
                <a:latin typeface="Courier New"/>
                <a:cs typeface="Courier New"/>
              </a:rPr>
              <a:t>            </a:t>
            </a:r>
            <a:r>
              <a:rPr lang="en-US" sz="700" b="1" dirty="0" err="1">
                <a:latin typeface="Courier New"/>
                <a:cs typeface="Courier New"/>
              </a:rPr>
              <a:t>std::stringstream</a:t>
            </a:r>
            <a:r>
              <a:rPr lang="en-US" sz="700" b="1" dirty="0">
                <a:latin typeface="Courier New"/>
                <a:cs typeface="Courier New"/>
              </a:rPr>
              <a:t> </a:t>
            </a:r>
            <a:r>
              <a:rPr lang="en-US" sz="700" b="1" dirty="0" err="1">
                <a:latin typeface="Courier New"/>
                <a:cs typeface="Courier New"/>
              </a:rPr>
              <a:t>ss</a:t>
            </a:r>
            <a:r>
              <a:rPr lang="en-US" sz="700" b="1" dirty="0">
                <a:latin typeface="Courier New"/>
                <a:cs typeface="Courier New"/>
              </a:rPr>
              <a:t>;</a:t>
            </a:r>
          </a:p>
          <a:p>
            <a:pPr>
              <a:buNone/>
            </a:pPr>
            <a:r>
              <a:rPr lang="en-US" sz="700" b="1" dirty="0">
                <a:latin typeface="Courier New"/>
                <a:cs typeface="Courier New"/>
              </a:rPr>
              <a:t>            </a:t>
            </a:r>
            <a:r>
              <a:rPr lang="en-US" sz="700" b="1" dirty="0" err="1">
                <a:latin typeface="Courier New"/>
                <a:cs typeface="Courier New"/>
              </a:rPr>
              <a:t>ss</a:t>
            </a:r>
            <a:r>
              <a:rPr lang="en-US" sz="700" b="1" dirty="0">
                <a:latin typeface="Courier New"/>
                <a:cs typeface="Courier New"/>
              </a:rPr>
              <a:t> &lt;&lt; "'" &lt;&lt; num &lt;&lt; "' is not a real number between -10 and 10, inclusive";</a:t>
            </a:r>
          </a:p>
          <a:p>
            <a:pPr>
              <a:buNone/>
            </a:pPr>
            <a:r>
              <a:rPr lang="en-US" sz="700" b="1" dirty="0">
                <a:latin typeface="Courier New"/>
                <a:cs typeface="Courier New"/>
              </a:rPr>
              <a:t>            </a:t>
            </a:r>
            <a:r>
              <a:rPr lang="en-US" sz="700" b="1" dirty="0" err="1">
                <a:latin typeface="Courier New"/>
                <a:cs typeface="Courier New"/>
              </a:rPr>
              <a:t>throw(ss.str</a:t>
            </a:r>
            <a:r>
              <a:rPr lang="en-US" sz="700" b="1" dirty="0">
                <a:latin typeface="Courier New"/>
                <a:cs typeface="Courier New"/>
              </a:rPr>
              <a:t>());</a:t>
            </a:r>
          </a:p>
          <a:p>
            <a:pPr>
              <a:buNone/>
            </a:pPr>
            <a:r>
              <a:rPr lang="en-US" sz="700" b="1" dirty="0">
                <a:latin typeface="Courier New"/>
                <a:cs typeface="Courier New"/>
              </a:rPr>
              <a:t>        }</a:t>
            </a:r>
          </a:p>
          <a:p>
            <a:pPr>
              <a:buNone/>
            </a:pPr>
            <a:r>
              <a:rPr lang="en-US" sz="700" b="1" dirty="0">
                <a:latin typeface="Courier New"/>
                <a:cs typeface="Courier New"/>
              </a:rPr>
              <a:t>        return num;</a:t>
            </a:r>
          </a:p>
          <a:p>
            <a:pPr>
              <a:buNone/>
            </a:pPr>
            <a:r>
              <a:rPr lang="en-US" sz="700" b="1" dirty="0">
                <a:latin typeface="Courier New"/>
                <a:cs typeface="Courier New"/>
              </a:rPr>
              <a:t>    }</a:t>
            </a:r>
          </a:p>
          <a:p>
            <a:pPr>
              <a:buNone/>
            </a:pPr>
            <a:r>
              <a:rPr lang="en-US" sz="700" b="1" dirty="0">
                <a:latin typeface="Courier New"/>
                <a:cs typeface="Courier New"/>
              </a:rPr>
              <a:t>};</a:t>
            </a:r>
          </a:p>
          <a:p>
            <a:pPr>
              <a:buNone/>
            </a:pPr>
            <a:endParaRPr lang="en-US" sz="700" b="1" dirty="0">
              <a:latin typeface="Courier New"/>
              <a:cs typeface="Courier New"/>
            </a:endParaRPr>
          </a:p>
          <a:p>
            <a:pPr>
              <a:buNone/>
            </a:pPr>
            <a:r>
              <a:rPr lang="en-US" sz="700" b="1" dirty="0" err="1">
                <a:latin typeface="Courier New"/>
                <a:cs typeface="Courier New"/>
              </a:rPr>
              <a:t>int</a:t>
            </a:r>
            <a:r>
              <a:rPr lang="en-US" sz="700" b="1" dirty="0">
                <a:latin typeface="Courier New"/>
                <a:cs typeface="Courier New"/>
              </a:rPr>
              <a:t> main () {</a:t>
            </a:r>
          </a:p>
          <a:p>
            <a:pPr>
              <a:buNone/>
            </a:pPr>
            <a:r>
              <a:rPr lang="en-US" sz="700" b="1" dirty="0">
                <a:latin typeface="Courier New"/>
                <a:cs typeface="Courier New"/>
              </a:rPr>
              <a:t>    try {</a:t>
            </a:r>
          </a:p>
          <a:p>
            <a:pPr>
              <a:buNone/>
            </a:pPr>
            <a:r>
              <a:rPr lang="en-US" sz="700" b="1" dirty="0">
                <a:latin typeface="Courier New"/>
                <a:cs typeface="Courier New"/>
              </a:rPr>
              <a:t>        Point point(5, 3);</a:t>
            </a:r>
          </a:p>
          <a:p>
            <a:pPr>
              <a:buNone/>
            </a:pPr>
            <a:r>
              <a:rPr lang="en-US" sz="700" b="1" dirty="0">
                <a:latin typeface="Courier New"/>
                <a:cs typeface="Courier New"/>
              </a:rPr>
              <a:t>        </a:t>
            </a:r>
            <a:r>
              <a:rPr lang="en-US" sz="700" b="1" dirty="0" err="1">
                <a:latin typeface="Courier New"/>
                <a:cs typeface="Courier New"/>
              </a:rPr>
              <a:t>std::cout</a:t>
            </a:r>
            <a:r>
              <a:rPr lang="en-US" sz="700" b="1" dirty="0">
                <a:latin typeface="Courier New"/>
                <a:cs typeface="Courier New"/>
              </a:rPr>
              <a:t> &lt;&lt; point &lt;&lt; </a:t>
            </a:r>
            <a:r>
              <a:rPr lang="en-US" sz="700" b="1" dirty="0" err="1">
                <a:latin typeface="Courier New"/>
                <a:cs typeface="Courier New"/>
              </a:rPr>
              <a:t>std::endl</a:t>
            </a:r>
            <a:r>
              <a:rPr lang="en-US" sz="700" b="1" dirty="0">
                <a:latin typeface="Courier New"/>
                <a:cs typeface="Courier New"/>
              </a:rPr>
              <a:t>;</a:t>
            </a:r>
          </a:p>
          <a:p>
            <a:pPr>
              <a:buNone/>
            </a:pPr>
            <a:r>
              <a:rPr lang="en-US" sz="700" b="1" dirty="0">
                <a:latin typeface="Courier New"/>
                <a:cs typeface="Courier New"/>
              </a:rPr>
              <a:t>        point.y(17.3);</a:t>
            </a:r>
          </a:p>
          <a:p>
            <a:pPr>
              <a:buNone/>
            </a:pPr>
            <a:r>
              <a:rPr lang="en-US" sz="700" b="1" dirty="0">
                <a:latin typeface="Courier New"/>
                <a:cs typeface="Courier New"/>
              </a:rPr>
              <a:t>    }</a:t>
            </a:r>
          </a:p>
          <a:p>
            <a:pPr>
              <a:buNone/>
            </a:pPr>
            <a:r>
              <a:rPr lang="en-US" sz="700" b="1" dirty="0">
                <a:latin typeface="Courier New"/>
                <a:cs typeface="Courier New"/>
              </a:rPr>
              <a:t>    catch (const </a:t>
            </a:r>
            <a:r>
              <a:rPr lang="en-US" sz="700" b="1" dirty="0" err="1">
                <a:latin typeface="Courier New"/>
                <a:cs typeface="Courier New"/>
              </a:rPr>
              <a:t>std::string</a:t>
            </a:r>
            <a:r>
              <a:rPr lang="en-US" sz="700" b="1" dirty="0">
                <a:latin typeface="Courier New"/>
                <a:cs typeface="Courier New"/>
              </a:rPr>
              <a:t> &amp; error) {</a:t>
            </a:r>
          </a:p>
          <a:p>
            <a:pPr>
              <a:buNone/>
            </a:pPr>
            <a:r>
              <a:rPr lang="en-US" sz="700" b="1" dirty="0">
                <a:latin typeface="Courier New"/>
                <a:cs typeface="Courier New"/>
              </a:rPr>
              <a:t>        </a:t>
            </a:r>
            <a:r>
              <a:rPr lang="en-US" sz="700" b="1" dirty="0" err="1">
                <a:latin typeface="Courier New"/>
                <a:cs typeface="Courier New"/>
              </a:rPr>
              <a:t>std::cerr</a:t>
            </a:r>
            <a:r>
              <a:rPr lang="en-US" sz="700" b="1" dirty="0">
                <a:latin typeface="Courier New"/>
                <a:cs typeface="Courier New"/>
              </a:rPr>
              <a:t> &lt;&lt; error &lt;&lt; </a:t>
            </a:r>
            <a:r>
              <a:rPr lang="en-US" sz="700" b="1" dirty="0" err="1">
                <a:latin typeface="Courier New"/>
                <a:cs typeface="Courier New"/>
              </a:rPr>
              <a:t>std::endl</a:t>
            </a:r>
            <a:r>
              <a:rPr lang="en-US" sz="700" b="1" dirty="0">
                <a:latin typeface="Courier New"/>
                <a:cs typeface="Courier New"/>
              </a:rPr>
              <a:t>;</a:t>
            </a:r>
          </a:p>
          <a:p>
            <a:pPr>
              <a:buNone/>
            </a:pPr>
            <a:r>
              <a:rPr lang="en-US" sz="700" b="1" dirty="0">
                <a:latin typeface="Courier New"/>
                <a:cs typeface="Courier New"/>
              </a:rPr>
              <a:t>    }</a:t>
            </a:r>
          </a:p>
          <a:p>
            <a:pPr>
              <a:buNone/>
            </a:pPr>
            <a:r>
              <a:rPr lang="en-US" sz="700" b="1" dirty="0">
                <a:latin typeface="Courier New"/>
                <a:cs typeface="Courier New"/>
              </a:rPr>
              <a:t>}</a:t>
            </a:r>
          </a:p>
          <a:p>
            <a:pPr>
              <a:buNone/>
            </a:pPr>
            <a:endParaRPr lang="en-US" sz="700" b="1" dirty="0">
              <a:latin typeface="Courier New"/>
              <a:cs typeface="Courier New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BAA8F-9716-C44F-BD29-B3AF9A700F94}" type="datetime4">
              <a:rPr lang="fr-FR" smtClean="0"/>
              <a:t>6 février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</p:spTree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Raku Versus Java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class Point {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subset </a:t>
            </a:r>
            <a:r>
              <a:rPr lang="en-US" sz="800" b="1" dirty="0" err="1">
                <a:latin typeface="Courier New"/>
                <a:cs typeface="Courier New"/>
              </a:rPr>
              <a:t>PointLimit</a:t>
            </a:r>
            <a:r>
              <a:rPr lang="en-US" sz="800" b="1" dirty="0">
                <a:latin typeface="Courier New"/>
                <a:cs typeface="Courier New"/>
              </a:rPr>
              <a:t> of Rat where -10.0 .. 10.0;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has </a:t>
            </a:r>
            <a:r>
              <a:rPr lang="en-US" sz="800" b="1" dirty="0" err="1">
                <a:latin typeface="Courier New"/>
                <a:cs typeface="Courier New"/>
              </a:rPr>
              <a:t>PointLimit</a:t>
            </a:r>
            <a:r>
              <a:rPr lang="en-US" sz="800" b="1" dirty="0">
                <a:latin typeface="Courier New"/>
                <a:cs typeface="Courier New"/>
              </a:rPr>
              <a:t> $.x is </a:t>
            </a:r>
            <a:r>
              <a:rPr lang="en-US" sz="800" b="1" dirty="0" err="1">
                <a:latin typeface="Courier New"/>
                <a:cs typeface="Courier New"/>
              </a:rPr>
              <a:t>rw</a:t>
            </a:r>
            <a:r>
              <a:rPr lang="en-US" sz="800" b="1" dirty="0">
                <a:latin typeface="Courier New"/>
                <a:cs typeface="Courier New"/>
              </a:rPr>
              <a:t> is required;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has </a:t>
            </a:r>
            <a:r>
              <a:rPr lang="en-US" sz="800" b="1" dirty="0" err="1">
                <a:latin typeface="Courier New"/>
                <a:cs typeface="Courier New"/>
              </a:rPr>
              <a:t>PointLimit</a:t>
            </a:r>
            <a:r>
              <a:rPr lang="en-US" sz="800" b="1" dirty="0">
                <a:latin typeface="Courier New"/>
                <a:cs typeface="Courier New"/>
              </a:rPr>
              <a:t> $.y is </a:t>
            </a:r>
            <a:r>
              <a:rPr lang="en-US" sz="800" b="1" dirty="0" err="1">
                <a:latin typeface="Courier New"/>
                <a:cs typeface="Courier New"/>
              </a:rPr>
              <a:t>rw</a:t>
            </a:r>
            <a:r>
              <a:rPr lang="en-US" sz="800" b="1" dirty="0">
                <a:latin typeface="Courier New"/>
                <a:cs typeface="Courier New"/>
              </a:rPr>
              <a:t> is required;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</a:t>
            </a:r>
            <a:r>
              <a:rPr lang="en-US" sz="800" b="1" dirty="0">
                <a:solidFill>
                  <a:srgbClr val="000000"/>
                </a:solidFill>
                <a:latin typeface="Courier New"/>
                <a:cs typeface="Courier New"/>
              </a:rPr>
              <a:t> method gist { "[$.</a:t>
            </a:r>
            <a:r>
              <a:rPr lang="en-US" sz="800" b="1" dirty="0" err="1">
                <a:solidFill>
                  <a:srgbClr val="000000"/>
                </a:solidFill>
                <a:latin typeface="Courier New"/>
                <a:cs typeface="Courier New"/>
              </a:rPr>
              <a:t>x,$.y</a:t>
            </a:r>
            <a:r>
              <a:rPr lang="en-US" sz="800" b="1" dirty="0">
                <a:solidFill>
                  <a:srgbClr val="000000"/>
                </a:solidFill>
                <a:latin typeface="Courier New"/>
                <a:cs typeface="Courier New"/>
              </a:rPr>
              <a:t>]" }</a:t>
            </a:r>
            <a:endParaRPr lang="en-US" sz="800" b="1" dirty="0">
              <a:latin typeface="Courier New"/>
              <a:cs typeface="Courier New"/>
            </a:endParaRP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}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3860800" y="1600200"/>
            <a:ext cx="4826000" cy="45259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public class Point {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private static final double X_MIN = -10.0, X_MAX = 10.0;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private static final double Y_MIN = -10.0, Y_MAX = 10.0;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private double </a:t>
            </a:r>
            <a:r>
              <a:rPr lang="en-US" sz="800" b="1" dirty="0" err="1">
                <a:latin typeface="Courier New"/>
                <a:cs typeface="Courier New"/>
              </a:rPr>
              <a:t>x</a:t>
            </a:r>
            <a:r>
              <a:rPr lang="en-US" sz="800" b="1" dirty="0">
                <a:latin typeface="Courier New"/>
                <a:cs typeface="Courier New"/>
              </a:rPr>
              <a:t>, </a:t>
            </a:r>
            <a:r>
              <a:rPr lang="en-US" sz="800" b="1" dirty="0" err="1">
                <a:latin typeface="Courier New"/>
                <a:cs typeface="Courier New"/>
              </a:rPr>
              <a:t>y</a:t>
            </a:r>
            <a:r>
              <a:rPr lang="en-US" sz="800" b="1" dirty="0">
                <a:latin typeface="Courier New"/>
                <a:cs typeface="Courier New"/>
              </a:rPr>
              <a:t>;</a:t>
            </a:r>
          </a:p>
          <a:p>
            <a:pPr>
              <a:buNone/>
            </a:pPr>
            <a:endParaRPr lang="en-US" sz="800" b="1" dirty="0">
              <a:latin typeface="Courier New"/>
              <a:cs typeface="Courier New"/>
            </a:endParaRP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public </a:t>
            </a:r>
            <a:r>
              <a:rPr lang="en-US" sz="800" b="1" dirty="0" err="1">
                <a:latin typeface="Courier New"/>
                <a:cs typeface="Courier New"/>
              </a:rPr>
              <a:t>Point(double</a:t>
            </a:r>
            <a:r>
              <a:rPr lang="en-US" sz="800" b="1" dirty="0">
                <a:latin typeface="Courier New"/>
                <a:cs typeface="Courier New"/>
              </a:rPr>
              <a:t> </a:t>
            </a:r>
            <a:r>
              <a:rPr lang="en-US" sz="800" b="1" dirty="0" err="1">
                <a:latin typeface="Courier New"/>
                <a:cs typeface="Courier New"/>
              </a:rPr>
              <a:t>x</a:t>
            </a:r>
            <a:r>
              <a:rPr lang="en-US" sz="800" b="1" dirty="0">
                <a:latin typeface="Courier New"/>
                <a:cs typeface="Courier New"/>
              </a:rPr>
              <a:t>, double </a:t>
            </a:r>
            <a:r>
              <a:rPr lang="en-US" sz="800" b="1" dirty="0" err="1">
                <a:latin typeface="Courier New"/>
                <a:cs typeface="Courier New"/>
              </a:rPr>
              <a:t>y</a:t>
            </a:r>
            <a:r>
              <a:rPr lang="en-US" sz="800" b="1" dirty="0">
                <a:latin typeface="Courier New"/>
                <a:cs typeface="Courier New"/>
              </a:rPr>
              <a:t>) throws </a:t>
            </a:r>
            <a:r>
              <a:rPr lang="en-US" sz="800" b="1" dirty="0" err="1">
                <a:latin typeface="Courier New"/>
                <a:cs typeface="Courier New"/>
              </a:rPr>
              <a:t>IllegalArgumentException</a:t>
            </a:r>
            <a:r>
              <a:rPr lang="en-US" sz="800" b="1" dirty="0">
                <a:latin typeface="Courier New"/>
                <a:cs typeface="Courier New"/>
              </a:rPr>
              <a:t> {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    </a:t>
            </a:r>
            <a:r>
              <a:rPr lang="en-US" sz="800" b="1" dirty="0" err="1">
                <a:latin typeface="Courier New"/>
                <a:cs typeface="Courier New"/>
              </a:rPr>
              <a:t>setX(x</a:t>
            </a:r>
            <a:r>
              <a:rPr lang="en-US" sz="800" b="1" dirty="0">
                <a:latin typeface="Courier New"/>
                <a:cs typeface="Courier New"/>
              </a:rPr>
              <a:t>);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    </a:t>
            </a:r>
            <a:r>
              <a:rPr lang="en-US" sz="800" b="1" dirty="0" err="1">
                <a:latin typeface="Courier New"/>
                <a:cs typeface="Courier New"/>
              </a:rPr>
              <a:t>setY(y</a:t>
            </a:r>
            <a:r>
              <a:rPr lang="en-US" sz="800" b="1" dirty="0">
                <a:latin typeface="Courier New"/>
                <a:cs typeface="Courier New"/>
              </a:rPr>
              <a:t>);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}</a:t>
            </a:r>
          </a:p>
          <a:p>
            <a:pPr>
              <a:buNone/>
            </a:pPr>
            <a:endParaRPr lang="en-US" sz="800" b="1" dirty="0">
              <a:latin typeface="Courier New"/>
              <a:cs typeface="Courier New"/>
            </a:endParaRP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public double </a:t>
            </a:r>
            <a:r>
              <a:rPr lang="en-US" sz="800" b="1" dirty="0" err="1">
                <a:latin typeface="Courier New"/>
                <a:cs typeface="Courier New"/>
              </a:rPr>
              <a:t>getX</a:t>
            </a:r>
            <a:r>
              <a:rPr lang="en-US" sz="800" b="1" dirty="0">
                <a:latin typeface="Courier New"/>
                <a:cs typeface="Courier New"/>
              </a:rPr>
              <a:t>() { return </a:t>
            </a:r>
            <a:r>
              <a:rPr lang="en-US" sz="800" b="1" dirty="0" err="1">
                <a:latin typeface="Courier New"/>
                <a:cs typeface="Courier New"/>
              </a:rPr>
              <a:t>x</a:t>
            </a:r>
            <a:r>
              <a:rPr lang="en-US" sz="800" b="1" dirty="0">
                <a:latin typeface="Courier New"/>
                <a:cs typeface="Courier New"/>
              </a:rPr>
              <a:t>; }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public double </a:t>
            </a:r>
            <a:r>
              <a:rPr lang="en-US" sz="800" b="1" dirty="0" err="1">
                <a:latin typeface="Courier New"/>
                <a:cs typeface="Courier New"/>
              </a:rPr>
              <a:t>getY</a:t>
            </a:r>
            <a:r>
              <a:rPr lang="en-US" sz="800" b="1" dirty="0">
                <a:latin typeface="Courier New"/>
                <a:cs typeface="Courier New"/>
              </a:rPr>
              <a:t>() { return </a:t>
            </a:r>
            <a:r>
              <a:rPr lang="en-US" sz="800" b="1" dirty="0" err="1">
                <a:latin typeface="Courier New"/>
                <a:cs typeface="Courier New"/>
              </a:rPr>
              <a:t>y</a:t>
            </a:r>
            <a:r>
              <a:rPr lang="en-US" sz="800" b="1" dirty="0">
                <a:latin typeface="Courier New"/>
                <a:cs typeface="Courier New"/>
              </a:rPr>
              <a:t>; }</a:t>
            </a:r>
          </a:p>
          <a:p>
            <a:pPr>
              <a:buNone/>
            </a:pPr>
            <a:endParaRPr lang="en-US" sz="800" b="1" dirty="0">
              <a:latin typeface="Courier New"/>
              <a:cs typeface="Courier New"/>
            </a:endParaRP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public void </a:t>
            </a:r>
            <a:r>
              <a:rPr lang="en-US" sz="800" b="1" dirty="0" err="1">
                <a:latin typeface="Courier New"/>
                <a:cs typeface="Courier New"/>
              </a:rPr>
              <a:t>setX(double</a:t>
            </a:r>
            <a:r>
              <a:rPr lang="en-US" sz="800" b="1" dirty="0">
                <a:latin typeface="Courier New"/>
                <a:cs typeface="Courier New"/>
              </a:rPr>
              <a:t> </a:t>
            </a:r>
            <a:r>
              <a:rPr lang="en-US" sz="800" b="1" dirty="0" err="1">
                <a:latin typeface="Courier New"/>
                <a:cs typeface="Courier New"/>
              </a:rPr>
              <a:t>x</a:t>
            </a:r>
            <a:r>
              <a:rPr lang="en-US" sz="800" b="1" dirty="0">
                <a:latin typeface="Courier New"/>
                <a:cs typeface="Courier New"/>
              </a:rPr>
              <a:t>) throws </a:t>
            </a:r>
            <a:r>
              <a:rPr lang="en-US" sz="800" b="1" dirty="0" err="1">
                <a:latin typeface="Courier New"/>
                <a:cs typeface="Courier New"/>
              </a:rPr>
              <a:t>IllegalArgumentException</a:t>
            </a:r>
            <a:r>
              <a:rPr lang="en-US" sz="800" b="1" dirty="0">
                <a:latin typeface="Courier New"/>
                <a:cs typeface="Courier New"/>
              </a:rPr>
              <a:t> {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    if (</a:t>
            </a:r>
            <a:r>
              <a:rPr lang="en-US" sz="800" b="1" dirty="0" err="1">
                <a:latin typeface="Courier New"/>
                <a:cs typeface="Courier New"/>
              </a:rPr>
              <a:t>x</a:t>
            </a:r>
            <a:r>
              <a:rPr lang="en-US" sz="800" b="1" dirty="0">
                <a:latin typeface="Courier New"/>
                <a:cs typeface="Courier New"/>
              </a:rPr>
              <a:t> &lt; X_MIN || </a:t>
            </a:r>
            <a:r>
              <a:rPr lang="en-US" sz="800" b="1" dirty="0" err="1">
                <a:latin typeface="Courier New"/>
                <a:cs typeface="Courier New"/>
              </a:rPr>
              <a:t>x</a:t>
            </a:r>
            <a:r>
              <a:rPr lang="en-US" sz="800" b="1" dirty="0">
                <a:latin typeface="Courier New"/>
                <a:cs typeface="Courier New"/>
              </a:rPr>
              <a:t> &gt; X_MAX)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      throw new </a:t>
            </a:r>
            <a:r>
              <a:rPr lang="en-US" sz="800" b="1" dirty="0" err="1">
                <a:latin typeface="Courier New"/>
                <a:cs typeface="Courier New"/>
              </a:rPr>
              <a:t>IllegalArgumentException</a:t>
            </a:r>
            <a:r>
              <a:rPr lang="en-US" sz="800" b="1" dirty="0">
                <a:latin typeface="Courier New"/>
                <a:cs typeface="Courier New"/>
              </a:rPr>
              <a:t>("…");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    </a:t>
            </a:r>
            <a:r>
              <a:rPr lang="en-US" sz="800" b="1" dirty="0" err="1">
                <a:latin typeface="Courier New"/>
                <a:cs typeface="Courier New"/>
              </a:rPr>
              <a:t>this.x</a:t>
            </a:r>
            <a:r>
              <a:rPr lang="en-US" sz="800" b="1" dirty="0">
                <a:latin typeface="Courier New"/>
                <a:cs typeface="Courier New"/>
              </a:rPr>
              <a:t> = </a:t>
            </a:r>
            <a:r>
              <a:rPr lang="en-US" sz="800" b="1" dirty="0" err="1">
                <a:latin typeface="Courier New"/>
                <a:cs typeface="Courier New"/>
              </a:rPr>
              <a:t>x</a:t>
            </a:r>
            <a:r>
              <a:rPr lang="en-US" sz="800" b="1" dirty="0">
                <a:latin typeface="Courier New"/>
                <a:cs typeface="Courier New"/>
              </a:rPr>
              <a:t>;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}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public void </a:t>
            </a:r>
            <a:r>
              <a:rPr lang="en-US" sz="800" b="1" dirty="0" err="1">
                <a:latin typeface="Courier New"/>
                <a:cs typeface="Courier New"/>
              </a:rPr>
              <a:t>setY(double</a:t>
            </a:r>
            <a:r>
              <a:rPr lang="en-US" sz="800" b="1" dirty="0">
                <a:latin typeface="Courier New"/>
                <a:cs typeface="Courier New"/>
              </a:rPr>
              <a:t> </a:t>
            </a:r>
            <a:r>
              <a:rPr lang="en-US" sz="800" b="1" dirty="0" err="1">
                <a:latin typeface="Courier New"/>
                <a:cs typeface="Courier New"/>
              </a:rPr>
              <a:t>y</a:t>
            </a:r>
            <a:r>
              <a:rPr lang="en-US" sz="800" b="1" dirty="0">
                <a:latin typeface="Courier New"/>
                <a:cs typeface="Courier New"/>
              </a:rPr>
              <a:t>) throws </a:t>
            </a:r>
            <a:r>
              <a:rPr lang="en-US" sz="800" b="1" dirty="0" err="1">
                <a:latin typeface="Courier New"/>
                <a:cs typeface="Courier New"/>
              </a:rPr>
              <a:t>IllegalArgumentException</a:t>
            </a:r>
            <a:r>
              <a:rPr lang="en-US" sz="800" b="1" dirty="0">
                <a:latin typeface="Courier New"/>
                <a:cs typeface="Courier New"/>
              </a:rPr>
              <a:t> {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    if (</a:t>
            </a:r>
            <a:r>
              <a:rPr lang="en-US" sz="800" b="1" dirty="0" err="1">
                <a:latin typeface="Courier New"/>
                <a:cs typeface="Courier New"/>
              </a:rPr>
              <a:t>y</a:t>
            </a:r>
            <a:r>
              <a:rPr lang="en-US" sz="800" b="1" dirty="0">
                <a:latin typeface="Courier New"/>
                <a:cs typeface="Courier New"/>
              </a:rPr>
              <a:t> &lt; Y_MIN || </a:t>
            </a:r>
            <a:r>
              <a:rPr lang="en-US" sz="800" b="1" dirty="0" err="1">
                <a:latin typeface="Courier New"/>
                <a:cs typeface="Courier New"/>
              </a:rPr>
              <a:t>y</a:t>
            </a:r>
            <a:r>
              <a:rPr lang="en-US" sz="800" b="1" dirty="0">
                <a:latin typeface="Courier New"/>
                <a:cs typeface="Courier New"/>
              </a:rPr>
              <a:t> &gt; Y_MIN)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      throw new </a:t>
            </a:r>
            <a:r>
              <a:rPr lang="en-US" sz="800" b="1" dirty="0" err="1">
                <a:latin typeface="Courier New"/>
                <a:cs typeface="Courier New"/>
              </a:rPr>
              <a:t>IllegalArgumentException</a:t>
            </a:r>
            <a:r>
              <a:rPr lang="en-US" sz="800" b="1" dirty="0">
                <a:latin typeface="Courier New"/>
                <a:cs typeface="Courier New"/>
              </a:rPr>
              <a:t>("…");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    </a:t>
            </a:r>
            <a:r>
              <a:rPr lang="en-US" sz="800" b="1" dirty="0" err="1">
                <a:latin typeface="Courier New"/>
                <a:cs typeface="Courier New"/>
              </a:rPr>
              <a:t>this.y</a:t>
            </a:r>
            <a:r>
              <a:rPr lang="en-US" sz="800" b="1" dirty="0">
                <a:latin typeface="Courier New"/>
                <a:cs typeface="Courier New"/>
              </a:rPr>
              <a:t> = </a:t>
            </a:r>
            <a:r>
              <a:rPr lang="en-US" sz="800" b="1" dirty="0" err="1">
                <a:latin typeface="Courier New"/>
                <a:cs typeface="Courier New"/>
              </a:rPr>
              <a:t>y</a:t>
            </a:r>
            <a:r>
              <a:rPr lang="en-US" sz="800" b="1" dirty="0">
                <a:latin typeface="Courier New"/>
                <a:cs typeface="Courier New"/>
              </a:rPr>
              <a:t>;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}</a:t>
            </a:r>
          </a:p>
          <a:p>
            <a:pPr>
              <a:buNone/>
            </a:pPr>
            <a:endParaRPr lang="en-US" sz="800" b="1" dirty="0">
              <a:latin typeface="Courier New"/>
              <a:cs typeface="Courier New"/>
            </a:endParaRP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@Override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public String </a:t>
            </a:r>
            <a:r>
              <a:rPr lang="en-US" sz="800" b="1" dirty="0" err="1">
                <a:latin typeface="Courier New"/>
                <a:cs typeface="Courier New"/>
              </a:rPr>
              <a:t>toString</a:t>
            </a:r>
            <a:r>
              <a:rPr lang="en-US" sz="800" b="1" dirty="0">
                <a:latin typeface="Courier New"/>
                <a:cs typeface="Courier New"/>
              </a:rPr>
              <a:t>() {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    return String.format("[%.1f,%.1f]", </a:t>
            </a:r>
            <a:r>
              <a:rPr lang="en-US" sz="800" b="1" dirty="0" err="1">
                <a:latin typeface="Courier New"/>
                <a:cs typeface="Courier New"/>
              </a:rPr>
              <a:t>x</a:t>
            </a:r>
            <a:r>
              <a:rPr lang="en-US" sz="800" b="1" dirty="0">
                <a:latin typeface="Courier New"/>
                <a:cs typeface="Courier New"/>
              </a:rPr>
              <a:t>, </a:t>
            </a:r>
            <a:r>
              <a:rPr lang="en-US" sz="800" b="1" dirty="0" err="1">
                <a:latin typeface="Courier New"/>
                <a:cs typeface="Courier New"/>
              </a:rPr>
              <a:t>y</a:t>
            </a:r>
            <a:r>
              <a:rPr lang="en-US" sz="800" b="1" dirty="0">
                <a:latin typeface="Courier New"/>
                <a:cs typeface="Courier New"/>
              </a:rPr>
              <a:t>);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}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}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D6403-D11D-1945-9EE7-518EAE5197D5}" type="datetime4">
              <a:rPr lang="fr-FR" smtClean="0"/>
              <a:t>6 février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</p:spTree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Raku Versus Python 3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class Point {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subset </a:t>
            </a:r>
            <a:r>
              <a:rPr lang="en-US" sz="800" b="1" dirty="0" err="1">
                <a:latin typeface="Courier New"/>
                <a:cs typeface="Courier New"/>
              </a:rPr>
              <a:t>PointLimit</a:t>
            </a:r>
            <a:r>
              <a:rPr lang="en-US" sz="800" b="1" dirty="0">
                <a:latin typeface="Courier New"/>
                <a:cs typeface="Courier New"/>
              </a:rPr>
              <a:t> of Rat where -10.0 .. 10.0;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has </a:t>
            </a:r>
            <a:r>
              <a:rPr lang="en-US" sz="800" b="1" dirty="0" err="1">
                <a:latin typeface="Courier New"/>
                <a:cs typeface="Courier New"/>
              </a:rPr>
              <a:t>PointLimit</a:t>
            </a:r>
            <a:r>
              <a:rPr lang="en-US" sz="800" b="1" dirty="0">
                <a:latin typeface="Courier New"/>
                <a:cs typeface="Courier New"/>
              </a:rPr>
              <a:t> $.x is </a:t>
            </a:r>
            <a:r>
              <a:rPr lang="en-US" sz="800" b="1" dirty="0" err="1">
                <a:latin typeface="Courier New"/>
                <a:cs typeface="Courier New"/>
              </a:rPr>
              <a:t>rw</a:t>
            </a:r>
            <a:r>
              <a:rPr lang="en-US" sz="800" b="1" dirty="0">
                <a:latin typeface="Courier New"/>
                <a:cs typeface="Courier New"/>
              </a:rPr>
              <a:t> is required;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has </a:t>
            </a:r>
            <a:r>
              <a:rPr lang="en-US" sz="800" b="1" dirty="0" err="1">
                <a:latin typeface="Courier New"/>
                <a:cs typeface="Courier New"/>
              </a:rPr>
              <a:t>PointLimit</a:t>
            </a:r>
            <a:r>
              <a:rPr lang="en-US" sz="800" b="1" dirty="0">
                <a:latin typeface="Courier New"/>
                <a:cs typeface="Courier New"/>
              </a:rPr>
              <a:t> $.y is </a:t>
            </a:r>
            <a:r>
              <a:rPr lang="en-US" sz="800" b="1" dirty="0" err="1">
                <a:latin typeface="Courier New"/>
                <a:cs typeface="Courier New"/>
              </a:rPr>
              <a:t>rw</a:t>
            </a:r>
            <a:r>
              <a:rPr lang="en-US" sz="800" b="1" dirty="0">
                <a:latin typeface="Courier New"/>
                <a:cs typeface="Courier New"/>
              </a:rPr>
              <a:t> is required;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</a:t>
            </a:r>
            <a:r>
              <a:rPr lang="en-US" sz="800" b="1" dirty="0">
                <a:solidFill>
                  <a:srgbClr val="000000"/>
                </a:solidFill>
                <a:latin typeface="Courier New"/>
                <a:cs typeface="Courier New"/>
              </a:rPr>
              <a:t> method gist { "[$.</a:t>
            </a:r>
            <a:r>
              <a:rPr lang="en-US" sz="800" b="1" dirty="0" err="1">
                <a:solidFill>
                  <a:srgbClr val="000000"/>
                </a:solidFill>
                <a:latin typeface="Courier New"/>
                <a:cs typeface="Courier New"/>
              </a:rPr>
              <a:t>x,$.y</a:t>
            </a:r>
            <a:r>
              <a:rPr lang="en-US" sz="800" b="1" dirty="0">
                <a:solidFill>
                  <a:srgbClr val="000000"/>
                </a:solidFill>
                <a:latin typeface="Courier New"/>
                <a:cs typeface="Courier New"/>
              </a:rPr>
              <a:t>]" }</a:t>
            </a:r>
            <a:endParaRPr lang="en-US" sz="800" b="1" dirty="0">
              <a:latin typeface="Courier New"/>
              <a:cs typeface="Courier New"/>
            </a:endParaRP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}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3860800" y="1600200"/>
            <a:ext cx="4826000" cy="45259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class </a:t>
            </a:r>
            <a:r>
              <a:rPr lang="en-US" sz="800" b="1" dirty="0" err="1">
                <a:latin typeface="Courier New"/>
                <a:cs typeface="Courier New"/>
              </a:rPr>
              <a:t>PointLimit</a:t>
            </a:r>
            <a:r>
              <a:rPr lang="en-US" sz="800" b="1" dirty="0">
                <a:latin typeface="Courier New"/>
                <a:cs typeface="Courier New"/>
              </a:rPr>
              <a:t>: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def __</a:t>
            </a:r>
            <a:r>
              <a:rPr lang="en-US" sz="800" b="1" dirty="0" err="1">
                <a:latin typeface="Courier New"/>
                <a:cs typeface="Courier New"/>
              </a:rPr>
              <a:t>init__(self</a:t>
            </a:r>
            <a:r>
              <a:rPr lang="en-US" sz="800" b="1" dirty="0">
                <a:latin typeface="Courier New"/>
                <a:cs typeface="Courier New"/>
              </a:rPr>
              <a:t>, name):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    </a:t>
            </a:r>
            <a:r>
              <a:rPr lang="en-US" sz="800" b="1" dirty="0" err="1">
                <a:latin typeface="Courier New"/>
                <a:cs typeface="Courier New"/>
              </a:rPr>
              <a:t>self.name</a:t>
            </a:r>
            <a:r>
              <a:rPr lang="en-US" sz="800" b="1" dirty="0">
                <a:latin typeface="Courier New"/>
                <a:cs typeface="Courier New"/>
              </a:rPr>
              <a:t> =  name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def __</a:t>
            </a:r>
            <a:r>
              <a:rPr lang="en-US" sz="800" b="1" dirty="0" err="1">
                <a:latin typeface="Courier New"/>
                <a:cs typeface="Courier New"/>
              </a:rPr>
              <a:t>get__(self</a:t>
            </a:r>
            <a:r>
              <a:rPr lang="en-US" sz="800" b="1" dirty="0">
                <a:latin typeface="Courier New"/>
                <a:cs typeface="Courier New"/>
              </a:rPr>
              <a:t>, point, owner):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    return </a:t>
            </a:r>
            <a:r>
              <a:rPr lang="en-US" sz="800" b="1" dirty="0" err="1">
                <a:latin typeface="Courier New"/>
                <a:cs typeface="Courier New"/>
              </a:rPr>
              <a:t>point.__dict__.get(self.name</a:t>
            </a:r>
            <a:r>
              <a:rPr lang="en-US" sz="800" b="1" dirty="0">
                <a:latin typeface="Courier New"/>
                <a:cs typeface="Courier New"/>
              </a:rPr>
              <a:t>)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def __</a:t>
            </a:r>
            <a:r>
              <a:rPr lang="en-US" sz="800" b="1" dirty="0" err="1">
                <a:latin typeface="Courier New"/>
                <a:cs typeface="Courier New"/>
              </a:rPr>
              <a:t>set__(self</a:t>
            </a:r>
            <a:r>
              <a:rPr lang="en-US" sz="800" b="1" dirty="0">
                <a:latin typeface="Courier New"/>
                <a:cs typeface="Courier New"/>
              </a:rPr>
              <a:t>, point, value):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    if not -10 &lt; value &lt; 10: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        raise </a:t>
            </a:r>
            <a:r>
              <a:rPr lang="en-US" sz="800" b="1" dirty="0" err="1">
                <a:latin typeface="Courier New"/>
                <a:cs typeface="Courier New"/>
              </a:rPr>
              <a:t>ValueError('Value</a:t>
            </a:r>
            <a:r>
              <a:rPr lang="en-US" sz="800" b="1" dirty="0">
                <a:latin typeface="Courier New"/>
                <a:cs typeface="Courier New"/>
              </a:rPr>
              <a:t> %</a:t>
            </a:r>
            <a:r>
              <a:rPr lang="en-US" sz="800" b="1" dirty="0" err="1">
                <a:latin typeface="Courier New"/>
                <a:cs typeface="Courier New"/>
              </a:rPr>
              <a:t>d</a:t>
            </a:r>
            <a:r>
              <a:rPr lang="en-US" sz="800" b="1" dirty="0">
                <a:latin typeface="Courier New"/>
                <a:cs typeface="Courier New"/>
              </a:rPr>
              <a:t> is out of range' % value)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    </a:t>
            </a:r>
            <a:r>
              <a:rPr lang="en-US" sz="800" b="1" dirty="0" err="1">
                <a:latin typeface="Courier New"/>
                <a:cs typeface="Courier New"/>
              </a:rPr>
              <a:t>point.__dict__[self.name</a:t>
            </a:r>
            <a:r>
              <a:rPr lang="en-US" sz="800" b="1" dirty="0">
                <a:latin typeface="Courier New"/>
                <a:cs typeface="Courier New"/>
              </a:rPr>
              <a:t>] = value</a:t>
            </a:r>
          </a:p>
          <a:p>
            <a:pPr>
              <a:buNone/>
            </a:pPr>
            <a:endParaRPr lang="en-US" sz="800" b="1" dirty="0">
              <a:latin typeface="Courier New"/>
              <a:cs typeface="Courier New"/>
            </a:endParaRP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class Point: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</a:t>
            </a:r>
            <a:r>
              <a:rPr lang="en-US" sz="800" b="1" dirty="0" err="1">
                <a:latin typeface="Courier New"/>
                <a:cs typeface="Courier New"/>
              </a:rPr>
              <a:t>x</a:t>
            </a:r>
            <a:r>
              <a:rPr lang="en-US" sz="800" b="1" dirty="0">
                <a:latin typeface="Courier New"/>
                <a:cs typeface="Courier New"/>
              </a:rPr>
              <a:t> = </a:t>
            </a:r>
            <a:r>
              <a:rPr lang="en-US" sz="800" b="1" dirty="0" err="1">
                <a:latin typeface="Courier New"/>
                <a:cs typeface="Courier New"/>
              </a:rPr>
              <a:t>PointLimit('x</a:t>
            </a:r>
            <a:r>
              <a:rPr lang="en-US" sz="800" b="1" dirty="0">
                <a:latin typeface="Courier New"/>
                <a:cs typeface="Courier New"/>
              </a:rPr>
              <a:t>');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</a:t>
            </a:r>
            <a:r>
              <a:rPr lang="en-US" sz="800" b="1" dirty="0" err="1">
                <a:latin typeface="Courier New"/>
                <a:cs typeface="Courier New"/>
              </a:rPr>
              <a:t>y</a:t>
            </a:r>
            <a:r>
              <a:rPr lang="en-US" sz="800" b="1" dirty="0">
                <a:latin typeface="Courier New"/>
                <a:cs typeface="Courier New"/>
              </a:rPr>
              <a:t> = </a:t>
            </a:r>
            <a:r>
              <a:rPr lang="en-US" sz="800" b="1" dirty="0" err="1">
                <a:latin typeface="Courier New"/>
                <a:cs typeface="Courier New"/>
              </a:rPr>
              <a:t>PointLimit('y</a:t>
            </a:r>
            <a:r>
              <a:rPr lang="en-US" sz="800" b="1" dirty="0">
                <a:latin typeface="Courier New"/>
                <a:cs typeface="Courier New"/>
              </a:rPr>
              <a:t>');</a:t>
            </a:r>
          </a:p>
          <a:p>
            <a:pPr>
              <a:buNone/>
            </a:pPr>
            <a:endParaRPr lang="en-US" sz="800" b="1" dirty="0">
              <a:latin typeface="Courier New"/>
              <a:cs typeface="Courier New"/>
            </a:endParaRP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def __</a:t>
            </a:r>
            <a:r>
              <a:rPr lang="en-US" sz="800" b="1" dirty="0" err="1">
                <a:latin typeface="Courier New"/>
                <a:cs typeface="Courier New"/>
              </a:rPr>
              <a:t>init__(self</a:t>
            </a:r>
            <a:r>
              <a:rPr lang="en-US" sz="800" b="1" dirty="0">
                <a:latin typeface="Courier New"/>
                <a:cs typeface="Courier New"/>
              </a:rPr>
              <a:t>, </a:t>
            </a:r>
            <a:r>
              <a:rPr lang="en-US" sz="800" b="1" dirty="0" err="1">
                <a:latin typeface="Courier New"/>
                <a:cs typeface="Courier New"/>
              </a:rPr>
              <a:t>x</a:t>
            </a:r>
            <a:r>
              <a:rPr lang="en-US" sz="800" b="1" dirty="0">
                <a:latin typeface="Courier New"/>
                <a:cs typeface="Courier New"/>
              </a:rPr>
              <a:t>, </a:t>
            </a:r>
            <a:r>
              <a:rPr lang="en-US" sz="800" b="1" dirty="0" err="1">
                <a:latin typeface="Courier New"/>
                <a:cs typeface="Courier New"/>
              </a:rPr>
              <a:t>y</a:t>
            </a:r>
            <a:r>
              <a:rPr lang="en-US" sz="800" b="1" dirty="0">
                <a:latin typeface="Courier New"/>
                <a:cs typeface="Courier New"/>
              </a:rPr>
              <a:t>):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    </a:t>
            </a:r>
            <a:r>
              <a:rPr lang="en-US" sz="800" b="1" dirty="0" err="1">
                <a:latin typeface="Courier New"/>
                <a:cs typeface="Courier New"/>
              </a:rPr>
              <a:t>self.x</a:t>
            </a:r>
            <a:r>
              <a:rPr lang="en-US" sz="800" b="1" dirty="0">
                <a:latin typeface="Courier New"/>
                <a:cs typeface="Courier New"/>
              </a:rPr>
              <a:t> = </a:t>
            </a:r>
            <a:r>
              <a:rPr lang="en-US" sz="800" b="1" dirty="0" err="1">
                <a:latin typeface="Courier New"/>
                <a:cs typeface="Courier New"/>
              </a:rPr>
              <a:t>x</a:t>
            </a:r>
            <a:endParaRPr lang="en-US" sz="800" b="1" dirty="0">
              <a:latin typeface="Courier New"/>
              <a:cs typeface="Courier New"/>
            </a:endParaRP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    </a:t>
            </a:r>
            <a:r>
              <a:rPr lang="en-US" sz="800" b="1" dirty="0" err="1">
                <a:latin typeface="Courier New"/>
                <a:cs typeface="Courier New"/>
              </a:rPr>
              <a:t>self.y</a:t>
            </a:r>
            <a:r>
              <a:rPr lang="en-US" sz="800" b="1" dirty="0">
                <a:latin typeface="Courier New"/>
                <a:cs typeface="Courier New"/>
              </a:rPr>
              <a:t> = </a:t>
            </a:r>
            <a:r>
              <a:rPr lang="en-US" sz="800" b="1" dirty="0" err="1">
                <a:latin typeface="Courier New"/>
                <a:cs typeface="Courier New"/>
              </a:rPr>
              <a:t>y</a:t>
            </a:r>
            <a:endParaRPr lang="en-US" sz="800" b="1" dirty="0">
              <a:latin typeface="Courier New"/>
              <a:cs typeface="Courier New"/>
            </a:endParaRPr>
          </a:p>
          <a:p>
            <a:pPr>
              <a:buNone/>
            </a:pPr>
            <a:endParaRPr lang="en-US" sz="800" b="1" dirty="0">
              <a:latin typeface="Courier New"/>
              <a:cs typeface="Courier New"/>
            </a:endParaRP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def __</a:t>
            </a:r>
            <a:r>
              <a:rPr lang="en-US" sz="800" b="1" dirty="0" err="1">
                <a:latin typeface="Courier New"/>
                <a:cs typeface="Courier New"/>
              </a:rPr>
              <a:t>str__(self</a:t>
            </a:r>
            <a:r>
              <a:rPr lang="en-US" sz="800" b="1" dirty="0">
                <a:latin typeface="Courier New"/>
                <a:cs typeface="Courier New"/>
              </a:rPr>
              <a:t>):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    return "[%</a:t>
            </a:r>
            <a:r>
              <a:rPr lang="en-US" sz="800" b="1" dirty="0" err="1">
                <a:latin typeface="Courier New"/>
                <a:cs typeface="Courier New"/>
              </a:rPr>
              <a:t>f,%f</a:t>
            </a:r>
            <a:r>
              <a:rPr lang="en-US" sz="800" b="1" dirty="0">
                <a:latin typeface="Courier New"/>
                <a:cs typeface="Courier New"/>
              </a:rPr>
              <a:t>]" % (</a:t>
            </a:r>
            <a:r>
              <a:rPr lang="en-US" sz="800" b="1" dirty="0" err="1">
                <a:latin typeface="Courier New"/>
                <a:cs typeface="Courier New"/>
              </a:rPr>
              <a:t>self.x</a:t>
            </a:r>
            <a:r>
              <a:rPr lang="en-US" sz="800" b="1" dirty="0">
                <a:latin typeface="Courier New"/>
                <a:cs typeface="Courier New"/>
              </a:rPr>
              <a:t>, </a:t>
            </a:r>
            <a:r>
              <a:rPr lang="en-US" sz="800" b="1" dirty="0" err="1">
                <a:latin typeface="Courier New"/>
                <a:cs typeface="Courier New"/>
              </a:rPr>
              <a:t>self.y</a:t>
            </a:r>
            <a:r>
              <a:rPr lang="en-US" sz="800" b="1" dirty="0">
                <a:latin typeface="Courier New"/>
                <a:cs typeface="Courier New"/>
              </a:rPr>
              <a:t>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0000D-E258-F849-A1BE-1564CCFE961B}" type="datetime4">
              <a:rPr lang="fr-FR" smtClean="0"/>
              <a:t>6 février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</p:spTree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Raku Versus </a:t>
            </a:r>
            <a:r>
              <a:rPr lang="en-US" dirty="0" err="1"/>
              <a:t>Javascript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class Point {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subset </a:t>
            </a:r>
            <a:r>
              <a:rPr lang="en-US" sz="800" b="1" dirty="0" err="1">
                <a:latin typeface="Courier New"/>
                <a:cs typeface="Courier New"/>
              </a:rPr>
              <a:t>PointLimit</a:t>
            </a:r>
            <a:r>
              <a:rPr lang="en-US" sz="800" b="1" dirty="0">
                <a:latin typeface="Courier New"/>
                <a:cs typeface="Courier New"/>
              </a:rPr>
              <a:t> of Rat where -10.0 .. 10.0;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has </a:t>
            </a:r>
            <a:r>
              <a:rPr lang="en-US" sz="800" b="1" dirty="0" err="1">
                <a:latin typeface="Courier New"/>
                <a:cs typeface="Courier New"/>
              </a:rPr>
              <a:t>PointLimit</a:t>
            </a:r>
            <a:r>
              <a:rPr lang="en-US" sz="800" b="1" dirty="0">
                <a:latin typeface="Courier New"/>
                <a:cs typeface="Courier New"/>
              </a:rPr>
              <a:t> $.x is </a:t>
            </a:r>
            <a:r>
              <a:rPr lang="en-US" sz="800" b="1" dirty="0" err="1">
                <a:latin typeface="Courier New"/>
                <a:cs typeface="Courier New"/>
              </a:rPr>
              <a:t>rw</a:t>
            </a:r>
            <a:r>
              <a:rPr lang="en-US" sz="800" b="1" dirty="0">
                <a:latin typeface="Courier New"/>
                <a:cs typeface="Courier New"/>
              </a:rPr>
              <a:t> is required;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has </a:t>
            </a:r>
            <a:r>
              <a:rPr lang="en-US" sz="800" b="1" dirty="0" err="1">
                <a:latin typeface="Courier New"/>
                <a:cs typeface="Courier New"/>
              </a:rPr>
              <a:t>PointLimit</a:t>
            </a:r>
            <a:r>
              <a:rPr lang="en-US" sz="800" b="1" dirty="0">
                <a:latin typeface="Courier New"/>
                <a:cs typeface="Courier New"/>
              </a:rPr>
              <a:t> $.y is </a:t>
            </a:r>
            <a:r>
              <a:rPr lang="en-US" sz="800" b="1" dirty="0" err="1">
                <a:latin typeface="Courier New"/>
                <a:cs typeface="Courier New"/>
              </a:rPr>
              <a:t>rw</a:t>
            </a:r>
            <a:r>
              <a:rPr lang="en-US" sz="800" b="1" dirty="0">
                <a:latin typeface="Courier New"/>
                <a:cs typeface="Courier New"/>
              </a:rPr>
              <a:t> is required;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</a:t>
            </a:r>
            <a:r>
              <a:rPr lang="en-US" sz="800" b="1" dirty="0">
                <a:solidFill>
                  <a:srgbClr val="000000"/>
                </a:solidFill>
                <a:latin typeface="Courier New"/>
                <a:cs typeface="Courier New"/>
              </a:rPr>
              <a:t> method gist { "[$.</a:t>
            </a:r>
            <a:r>
              <a:rPr lang="en-US" sz="800" b="1" dirty="0" err="1">
                <a:solidFill>
                  <a:srgbClr val="000000"/>
                </a:solidFill>
                <a:latin typeface="Courier New"/>
                <a:cs typeface="Courier New"/>
              </a:rPr>
              <a:t>x,$.y</a:t>
            </a:r>
            <a:r>
              <a:rPr lang="en-US" sz="800" b="1" dirty="0">
                <a:solidFill>
                  <a:srgbClr val="000000"/>
                </a:solidFill>
                <a:latin typeface="Courier New"/>
                <a:cs typeface="Courier New"/>
              </a:rPr>
              <a:t>]" }</a:t>
            </a:r>
            <a:endParaRPr lang="en-US" sz="800" b="1" dirty="0">
              <a:latin typeface="Courier New"/>
              <a:cs typeface="Courier New"/>
            </a:endParaRP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}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3860800" y="1600200"/>
            <a:ext cx="4826000" cy="45259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700" b="1" dirty="0">
                <a:latin typeface="Courier New"/>
                <a:cs typeface="Courier New"/>
              </a:rPr>
              <a:t>function </a:t>
            </a:r>
            <a:r>
              <a:rPr lang="en-US" sz="700" b="1" dirty="0" err="1">
                <a:latin typeface="Courier New"/>
                <a:cs typeface="Courier New"/>
              </a:rPr>
              <a:t>definePointLimit(point</a:t>
            </a:r>
            <a:r>
              <a:rPr lang="en-US" sz="700" b="1" dirty="0">
                <a:latin typeface="Courier New"/>
                <a:cs typeface="Courier New"/>
              </a:rPr>
              <a:t>, name) {</a:t>
            </a:r>
          </a:p>
          <a:p>
            <a:pPr>
              <a:buNone/>
            </a:pPr>
            <a:r>
              <a:rPr lang="en-US" sz="700" b="1" dirty="0">
                <a:latin typeface="Courier New"/>
                <a:cs typeface="Courier New"/>
              </a:rPr>
              <a:t>    </a:t>
            </a:r>
            <a:r>
              <a:rPr lang="en-US" sz="700" b="1" dirty="0" err="1">
                <a:latin typeface="Courier New"/>
                <a:cs typeface="Courier New"/>
              </a:rPr>
              <a:t>Object.defineProperty(point</a:t>
            </a:r>
            <a:r>
              <a:rPr lang="en-US" sz="700" b="1" dirty="0">
                <a:latin typeface="Courier New"/>
                <a:cs typeface="Courier New"/>
              </a:rPr>
              <a:t>, name, {</a:t>
            </a:r>
          </a:p>
          <a:p>
            <a:pPr>
              <a:buNone/>
            </a:pPr>
            <a:r>
              <a:rPr lang="en-US" sz="700" b="1" dirty="0">
                <a:latin typeface="Courier New"/>
                <a:cs typeface="Courier New"/>
              </a:rPr>
              <a:t>        set: function (value) {</a:t>
            </a:r>
          </a:p>
          <a:p>
            <a:pPr>
              <a:buNone/>
            </a:pPr>
            <a:r>
              <a:rPr lang="en-US" sz="700" b="1" dirty="0">
                <a:latin typeface="Courier New"/>
                <a:cs typeface="Courier New"/>
              </a:rPr>
              <a:t>            if (value &lt; -10 || value &gt; 10)</a:t>
            </a:r>
          </a:p>
          <a:p>
            <a:pPr>
              <a:buNone/>
            </a:pPr>
            <a:r>
              <a:rPr lang="en-US" sz="700" b="1" dirty="0">
                <a:latin typeface="Courier New"/>
                <a:cs typeface="Courier New"/>
              </a:rPr>
              <a:t>                throw 'Value ' + value + ' is out of range';</a:t>
            </a:r>
          </a:p>
          <a:p>
            <a:pPr>
              <a:buNone/>
            </a:pPr>
            <a:r>
              <a:rPr lang="en-US" sz="700" b="1" dirty="0">
                <a:latin typeface="Courier New"/>
                <a:cs typeface="Courier New"/>
              </a:rPr>
              <a:t>            point['_' + name] = value;</a:t>
            </a:r>
          </a:p>
          <a:p>
            <a:pPr>
              <a:buNone/>
            </a:pPr>
            <a:r>
              <a:rPr lang="en-US" sz="700" b="1" dirty="0">
                <a:latin typeface="Courier New"/>
                <a:cs typeface="Courier New"/>
              </a:rPr>
              <a:t>        },</a:t>
            </a:r>
          </a:p>
          <a:p>
            <a:pPr>
              <a:buNone/>
            </a:pPr>
            <a:r>
              <a:rPr lang="en-US" sz="700" b="1" dirty="0">
                <a:latin typeface="Courier New"/>
                <a:cs typeface="Courier New"/>
              </a:rPr>
              <a:t>        get: function () {</a:t>
            </a:r>
          </a:p>
          <a:p>
            <a:pPr>
              <a:buNone/>
            </a:pPr>
            <a:r>
              <a:rPr lang="en-US" sz="700" b="1" dirty="0">
                <a:latin typeface="Courier New"/>
                <a:cs typeface="Courier New"/>
              </a:rPr>
              <a:t>            return point['_' + name];</a:t>
            </a:r>
          </a:p>
          <a:p>
            <a:pPr>
              <a:buNone/>
            </a:pPr>
            <a:r>
              <a:rPr lang="en-US" sz="700" b="1" dirty="0">
                <a:latin typeface="Courier New"/>
                <a:cs typeface="Courier New"/>
              </a:rPr>
              <a:t>        }</a:t>
            </a:r>
          </a:p>
          <a:p>
            <a:pPr>
              <a:buNone/>
            </a:pPr>
            <a:r>
              <a:rPr lang="en-US" sz="700" b="1" dirty="0">
                <a:latin typeface="Courier New"/>
                <a:cs typeface="Courier New"/>
              </a:rPr>
              <a:t>    });</a:t>
            </a:r>
          </a:p>
          <a:p>
            <a:pPr>
              <a:buNone/>
            </a:pPr>
            <a:r>
              <a:rPr lang="en-US" sz="700" b="1" dirty="0">
                <a:latin typeface="Courier New"/>
                <a:cs typeface="Courier New"/>
              </a:rPr>
              <a:t>}</a:t>
            </a:r>
          </a:p>
          <a:p>
            <a:pPr>
              <a:buNone/>
            </a:pPr>
            <a:endParaRPr lang="en-US" sz="700" b="1" dirty="0">
              <a:latin typeface="Courier New"/>
              <a:cs typeface="Courier New"/>
            </a:endParaRPr>
          </a:p>
          <a:p>
            <a:pPr>
              <a:buNone/>
            </a:pPr>
            <a:r>
              <a:rPr lang="en-US" sz="700" b="1" dirty="0">
                <a:latin typeface="Courier New"/>
                <a:cs typeface="Courier New"/>
              </a:rPr>
              <a:t>function </a:t>
            </a:r>
            <a:r>
              <a:rPr lang="en-US" sz="700" b="1" dirty="0" err="1">
                <a:latin typeface="Courier New"/>
                <a:cs typeface="Courier New"/>
              </a:rPr>
              <a:t>Point(x</a:t>
            </a:r>
            <a:r>
              <a:rPr lang="en-US" sz="700" b="1" dirty="0">
                <a:latin typeface="Courier New"/>
                <a:cs typeface="Courier New"/>
              </a:rPr>
              <a:t>, </a:t>
            </a:r>
            <a:r>
              <a:rPr lang="en-US" sz="700" b="1" dirty="0" err="1">
                <a:latin typeface="Courier New"/>
                <a:cs typeface="Courier New"/>
              </a:rPr>
              <a:t>y</a:t>
            </a:r>
            <a:r>
              <a:rPr lang="en-US" sz="700" b="1" dirty="0">
                <a:latin typeface="Courier New"/>
                <a:cs typeface="Courier New"/>
              </a:rPr>
              <a:t>) {</a:t>
            </a:r>
          </a:p>
          <a:p>
            <a:pPr>
              <a:buNone/>
            </a:pPr>
            <a:r>
              <a:rPr lang="en-US" sz="700" b="1" dirty="0">
                <a:latin typeface="Courier New"/>
                <a:cs typeface="Courier New"/>
              </a:rPr>
              <a:t>    </a:t>
            </a:r>
            <a:r>
              <a:rPr lang="en-US" sz="700" b="1" dirty="0" err="1">
                <a:latin typeface="Courier New"/>
                <a:cs typeface="Courier New"/>
              </a:rPr>
              <a:t>definePointLimit(this</a:t>
            </a:r>
            <a:r>
              <a:rPr lang="en-US" sz="700" b="1" dirty="0">
                <a:latin typeface="Courier New"/>
                <a:cs typeface="Courier New"/>
              </a:rPr>
              <a:t>, '</a:t>
            </a:r>
            <a:r>
              <a:rPr lang="en-US" sz="700" b="1" dirty="0" err="1">
                <a:latin typeface="Courier New"/>
                <a:cs typeface="Courier New"/>
              </a:rPr>
              <a:t>x</a:t>
            </a:r>
            <a:r>
              <a:rPr lang="en-US" sz="700" b="1" dirty="0">
                <a:latin typeface="Courier New"/>
                <a:cs typeface="Courier New"/>
              </a:rPr>
              <a:t>');</a:t>
            </a:r>
          </a:p>
          <a:p>
            <a:pPr>
              <a:buNone/>
            </a:pPr>
            <a:r>
              <a:rPr lang="en-US" sz="700" b="1" dirty="0">
                <a:latin typeface="Courier New"/>
                <a:cs typeface="Courier New"/>
              </a:rPr>
              <a:t>    </a:t>
            </a:r>
            <a:r>
              <a:rPr lang="en-US" sz="700" b="1" dirty="0" err="1">
                <a:latin typeface="Courier New"/>
                <a:cs typeface="Courier New"/>
              </a:rPr>
              <a:t>definePointLimit(this</a:t>
            </a:r>
            <a:r>
              <a:rPr lang="en-US" sz="700" b="1" dirty="0">
                <a:latin typeface="Courier New"/>
                <a:cs typeface="Courier New"/>
              </a:rPr>
              <a:t>, '</a:t>
            </a:r>
            <a:r>
              <a:rPr lang="en-US" sz="700" b="1" dirty="0" err="1">
                <a:latin typeface="Courier New"/>
                <a:cs typeface="Courier New"/>
              </a:rPr>
              <a:t>y</a:t>
            </a:r>
            <a:r>
              <a:rPr lang="en-US" sz="700" b="1" dirty="0">
                <a:latin typeface="Courier New"/>
                <a:cs typeface="Courier New"/>
              </a:rPr>
              <a:t>');</a:t>
            </a:r>
          </a:p>
          <a:p>
            <a:pPr>
              <a:buNone/>
            </a:pPr>
            <a:endParaRPr lang="en-US" sz="700" b="1" dirty="0">
              <a:latin typeface="Courier New"/>
              <a:cs typeface="Courier New"/>
            </a:endParaRPr>
          </a:p>
          <a:p>
            <a:pPr>
              <a:buNone/>
            </a:pPr>
            <a:r>
              <a:rPr lang="en-US" sz="700" b="1" dirty="0">
                <a:latin typeface="Courier New"/>
                <a:cs typeface="Courier New"/>
              </a:rPr>
              <a:t>    </a:t>
            </a:r>
            <a:r>
              <a:rPr lang="en-US" sz="700" b="1" dirty="0" err="1">
                <a:latin typeface="Courier New"/>
                <a:cs typeface="Courier New"/>
              </a:rPr>
              <a:t>this.x</a:t>
            </a:r>
            <a:r>
              <a:rPr lang="en-US" sz="700" b="1" dirty="0">
                <a:latin typeface="Courier New"/>
                <a:cs typeface="Courier New"/>
              </a:rPr>
              <a:t> = </a:t>
            </a:r>
            <a:r>
              <a:rPr lang="en-US" sz="700" b="1" dirty="0" err="1">
                <a:latin typeface="Courier New"/>
                <a:cs typeface="Courier New"/>
              </a:rPr>
              <a:t>x</a:t>
            </a:r>
            <a:r>
              <a:rPr lang="en-US" sz="700" b="1" dirty="0">
                <a:latin typeface="Courier New"/>
                <a:cs typeface="Courier New"/>
              </a:rPr>
              <a:t>;</a:t>
            </a:r>
          </a:p>
          <a:p>
            <a:pPr>
              <a:buNone/>
            </a:pPr>
            <a:r>
              <a:rPr lang="en-US" sz="700" b="1" dirty="0">
                <a:latin typeface="Courier New"/>
                <a:cs typeface="Courier New"/>
              </a:rPr>
              <a:t>    </a:t>
            </a:r>
            <a:r>
              <a:rPr lang="en-US" sz="700" b="1" dirty="0" err="1">
                <a:latin typeface="Courier New"/>
                <a:cs typeface="Courier New"/>
              </a:rPr>
              <a:t>this.y</a:t>
            </a:r>
            <a:r>
              <a:rPr lang="en-US" sz="700" b="1" dirty="0">
                <a:latin typeface="Courier New"/>
                <a:cs typeface="Courier New"/>
              </a:rPr>
              <a:t> = </a:t>
            </a:r>
            <a:r>
              <a:rPr lang="en-US" sz="700" b="1" dirty="0" err="1">
                <a:latin typeface="Courier New"/>
                <a:cs typeface="Courier New"/>
              </a:rPr>
              <a:t>y</a:t>
            </a:r>
            <a:r>
              <a:rPr lang="en-US" sz="700" b="1" dirty="0">
                <a:latin typeface="Courier New"/>
                <a:cs typeface="Courier New"/>
              </a:rPr>
              <a:t>;</a:t>
            </a:r>
          </a:p>
          <a:p>
            <a:pPr>
              <a:buNone/>
            </a:pPr>
            <a:r>
              <a:rPr lang="en-US" sz="700" b="1" dirty="0">
                <a:latin typeface="Courier New"/>
                <a:cs typeface="Courier New"/>
              </a:rPr>
              <a:t>}</a:t>
            </a:r>
          </a:p>
          <a:p>
            <a:pPr>
              <a:buNone/>
            </a:pPr>
            <a:endParaRPr lang="en-US" sz="700" b="1" dirty="0">
              <a:latin typeface="Courier New"/>
              <a:cs typeface="Courier New"/>
            </a:endParaRPr>
          </a:p>
          <a:p>
            <a:pPr>
              <a:buNone/>
            </a:pPr>
            <a:r>
              <a:rPr lang="en-US" sz="700" b="1" dirty="0" err="1">
                <a:latin typeface="Courier New"/>
                <a:cs typeface="Courier New"/>
              </a:rPr>
              <a:t>Point.prototype.toString</a:t>
            </a:r>
            <a:r>
              <a:rPr lang="en-US" sz="700" b="1" dirty="0">
                <a:latin typeface="Courier New"/>
                <a:cs typeface="Courier New"/>
              </a:rPr>
              <a:t> = function() {</a:t>
            </a:r>
          </a:p>
          <a:p>
            <a:pPr>
              <a:buNone/>
            </a:pPr>
            <a:r>
              <a:rPr lang="en-US" sz="700" b="1" dirty="0">
                <a:latin typeface="Courier New"/>
                <a:cs typeface="Courier New"/>
              </a:rPr>
              <a:t>    return '[' + </a:t>
            </a:r>
            <a:r>
              <a:rPr lang="en-US" sz="700" b="1" dirty="0" err="1">
                <a:latin typeface="Courier New"/>
                <a:cs typeface="Courier New"/>
              </a:rPr>
              <a:t>this.x</a:t>
            </a:r>
            <a:r>
              <a:rPr lang="en-US" sz="700" b="1" dirty="0">
                <a:latin typeface="Courier New"/>
                <a:cs typeface="Courier New"/>
              </a:rPr>
              <a:t> + ',' + </a:t>
            </a:r>
            <a:r>
              <a:rPr lang="en-US" sz="700" b="1" dirty="0" err="1">
                <a:latin typeface="Courier New"/>
                <a:cs typeface="Courier New"/>
              </a:rPr>
              <a:t>this.y</a:t>
            </a:r>
            <a:r>
              <a:rPr lang="en-US" sz="700" b="1" dirty="0">
                <a:latin typeface="Courier New"/>
                <a:cs typeface="Courier New"/>
              </a:rPr>
              <a:t> + ']';</a:t>
            </a:r>
          </a:p>
          <a:p>
            <a:pPr>
              <a:buNone/>
            </a:pPr>
            <a:r>
              <a:rPr lang="en-US" sz="700" b="1" dirty="0">
                <a:latin typeface="Courier New"/>
                <a:cs typeface="Courier New"/>
              </a:rPr>
              <a:t>}</a:t>
            </a:r>
          </a:p>
          <a:p>
            <a:pPr>
              <a:buNone/>
            </a:pPr>
            <a:endParaRPr lang="en-US" sz="700" b="1" dirty="0">
              <a:latin typeface="Courier New"/>
              <a:cs typeface="Courier New"/>
            </a:endParaRPr>
          </a:p>
          <a:p>
            <a:pPr>
              <a:buNone/>
            </a:pPr>
            <a:r>
              <a:rPr lang="en-US" sz="700" b="1" dirty="0" err="1">
                <a:latin typeface="Courier New"/>
                <a:cs typeface="Courier New"/>
              </a:rPr>
              <a:t>var</a:t>
            </a:r>
            <a:r>
              <a:rPr lang="en-US" sz="700" b="1" dirty="0">
                <a:latin typeface="Courier New"/>
                <a:cs typeface="Courier New"/>
              </a:rPr>
              <a:t> point = new Point(5, 5);</a:t>
            </a:r>
          </a:p>
          <a:p>
            <a:pPr>
              <a:buNone/>
            </a:pPr>
            <a:r>
              <a:rPr lang="en-US" sz="700" b="1" dirty="0" err="1">
                <a:latin typeface="Courier New"/>
                <a:cs typeface="Courier New"/>
              </a:rPr>
              <a:t>point.y</a:t>
            </a:r>
            <a:r>
              <a:rPr lang="en-US" sz="700" b="1" dirty="0">
                <a:latin typeface="Courier New"/>
                <a:cs typeface="Courier New"/>
              </a:rPr>
              <a:t> = 100; // Boom!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090E8-1B86-4E41-80AF-0BD8A7C55950}" type="datetime4">
              <a:rPr lang="fr-FR" smtClean="0"/>
              <a:t>6 février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40000"/>
            <a:ext cx="7772400" cy="1470025"/>
          </a:xfrm>
        </p:spPr>
        <p:txBody>
          <a:bodyPr>
            <a:normAutofit/>
          </a:bodyPr>
          <a:lstStyle/>
          <a:p>
            <a:r>
              <a:rPr lang="en-US" sz="6600" dirty="0"/>
              <a:t>Basic Math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2FA7B-959C-A243-8CBD-99D6D552E1CF}" type="datetime4">
              <a:rPr lang="fr-FR" smtClean="0"/>
              <a:t>6 février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Raku Versus Ruby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class Point {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subset </a:t>
            </a:r>
            <a:r>
              <a:rPr lang="en-US" sz="800" b="1" dirty="0" err="1">
                <a:latin typeface="Courier New"/>
                <a:cs typeface="Courier New"/>
              </a:rPr>
              <a:t>PointLimit</a:t>
            </a:r>
            <a:r>
              <a:rPr lang="en-US" sz="800" b="1" dirty="0">
                <a:latin typeface="Courier New"/>
                <a:cs typeface="Courier New"/>
              </a:rPr>
              <a:t> of Rat where -10.0 .. 10.0;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has </a:t>
            </a:r>
            <a:r>
              <a:rPr lang="en-US" sz="800" b="1" dirty="0" err="1">
                <a:latin typeface="Courier New"/>
                <a:cs typeface="Courier New"/>
              </a:rPr>
              <a:t>PointLimit</a:t>
            </a:r>
            <a:r>
              <a:rPr lang="en-US" sz="800" b="1" dirty="0">
                <a:latin typeface="Courier New"/>
                <a:cs typeface="Courier New"/>
              </a:rPr>
              <a:t> $.x is </a:t>
            </a:r>
            <a:r>
              <a:rPr lang="en-US" sz="800" b="1" dirty="0" err="1">
                <a:latin typeface="Courier New"/>
                <a:cs typeface="Courier New"/>
              </a:rPr>
              <a:t>rw</a:t>
            </a:r>
            <a:r>
              <a:rPr lang="en-US" sz="800" b="1" dirty="0">
                <a:latin typeface="Courier New"/>
                <a:cs typeface="Courier New"/>
              </a:rPr>
              <a:t> is required;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has </a:t>
            </a:r>
            <a:r>
              <a:rPr lang="en-US" sz="800" b="1" dirty="0" err="1">
                <a:latin typeface="Courier New"/>
                <a:cs typeface="Courier New"/>
              </a:rPr>
              <a:t>PointLimit</a:t>
            </a:r>
            <a:r>
              <a:rPr lang="en-US" sz="800" b="1" dirty="0">
                <a:latin typeface="Courier New"/>
                <a:cs typeface="Courier New"/>
              </a:rPr>
              <a:t> $.y is </a:t>
            </a:r>
            <a:r>
              <a:rPr lang="en-US" sz="800" b="1" dirty="0" err="1">
                <a:latin typeface="Courier New"/>
                <a:cs typeface="Courier New"/>
              </a:rPr>
              <a:t>rw</a:t>
            </a:r>
            <a:r>
              <a:rPr lang="en-US" sz="800" b="1" dirty="0">
                <a:latin typeface="Courier New"/>
                <a:cs typeface="Courier New"/>
              </a:rPr>
              <a:t> is required;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</a:t>
            </a:r>
            <a:r>
              <a:rPr lang="en-US" sz="800" b="1" dirty="0">
                <a:solidFill>
                  <a:srgbClr val="000000"/>
                </a:solidFill>
                <a:latin typeface="Courier New"/>
                <a:cs typeface="Courier New"/>
              </a:rPr>
              <a:t> method gist { "[$.</a:t>
            </a:r>
            <a:r>
              <a:rPr lang="en-US" sz="800" b="1" dirty="0" err="1">
                <a:solidFill>
                  <a:srgbClr val="000000"/>
                </a:solidFill>
                <a:latin typeface="Courier New"/>
                <a:cs typeface="Courier New"/>
              </a:rPr>
              <a:t>x,$.y</a:t>
            </a:r>
            <a:r>
              <a:rPr lang="en-US" sz="800" b="1" dirty="0">
                <a:solidFill>
                  <a:srgbClr val="000000"/>
                </a:solidFill>
                <a:latin typeface="Courier New"/>
                <a:cs typeface="Courier New"/>
              </a:rPr>
              <a:t>]" }</a:t>
            </a:r>
            <a:endParaRPr lang="en-US" sz="800" b="1" dirty="0">
              <a:latin typeface="Courier New"/>
              <a:cs typeface="Courier New"/>
            </a:endParaRP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}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3860800" y="1600200"/>
            <a:ext cx="4826000" cy="45259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700" b="1" dirty="0">
                <a:latin typeface="Courier New"/>
                <a:cs typeface="Courier New"/>
              </a:rPr>
              <a:t>class Point</a:t>
            </a:r>
          </a:p>
          <a:p>
            <a:pPr>
              <a:buNone/>
            </a:pPr>
            <a:r>
              <a:rPr lang="en-US" sz="700" b="1" dirty="0">
                <a:latin typeface="Courier New"/>
                <a:cs typeface="Courier New"/>
              </a:rPr>
              <a:t>  POINT_RANGE = -10..10</a:t>
            </a:r>
          </a:p>
          <a:p>
            <a:pPr>
              <a:buNone/>
            </a:pPr>
            <a:endParaRPr lang="en-US" sz="700" b="1" dirty="0">
              <a:latin typeface="Courier New"/>
              <a:cs typeface="Courier New"/>
            </a:endParaRPr>
          </a:p>
          <a:p>
            <a:pPr>
              <a:buNone/>
            </a:pPr>
            <a:r>
              <a:rPr lang="en-US" sz="700" b="1" dirty="0">
                <a:latin typeface="Courier New"/>
                <a:cs typeface="Courier New"/>
              </a:rPr>
              <a:t>  </a:t>
            </a:r>
            <a:r>
              <a:rPr lang="en-US" sz="700" b="1" dirty="0" err="1">
                <a:latin typeface="Courier New"/>
                <a:cs typeface="Courier New"/>
              </a:rPr>
              <a:t>attr_constrained</a:t>
            </a:r>
            <a:r>
              <a:rPr lang="en-US" sz="700" b="1" dirty="0">
                <a:latin typeface="Courier New"/>
                <a:cs typeface="Courier New"/>
              </a:rPr>
              <a:t> </a:t>
            </a:r>
            <a:r>
              <a:rPr lang="en-US" sz="700" b="1" dirty="0" err="1">
                <a:latin typeface="Courier New"/>
                <a:cs typeface="Courier New"/>
              </a:rPr>
              <a:t>x</a:t>
            </a:r>
            <a:r>
              <a:rPr lang="en-US" sz="700" b="1" dirty="0">
                <a:latin typeface="Courier New"/>
                <a:cs typeface="Courier New"/>
              </a:rPr>
              <a:t>: POINT_RANGE, </a:t>
            </a:r>
            <a:r>
              <a:rPr lang="en-US" sz="700" b="1" dirty="0" err="1">
                <a:latin typeface="Courier New"/>
                <a:cs typeface="Courier New"/>
              </a:rPr>
              <a:t>y</a:t>
            </a:r>
            <a:r>
              <a:rPr lang="en-US" sz="700" b="1" dirty="0">
                <a:latin typeface="Courier New"/>
                <a:cs typeface="Courier New"/>
              </a:rPr>
              <a:t>: POINT_RANGE</a:t>
            </a:r>
          </a:p>
          <a:p>
            <a:pPr>
              <a:buNone/>
            </a:pPr>
            <a:endParaRPr lang="en-US" sz="700" b="1" dirty="0">
              <a:latin typeface="Courier New"/>
              <a:cs typeface="Courier New"/>
            </a:endParaRPr>
          </a:p>
          <a:p>
            <a:pPr>
              <a:buNone/>
            </a:pPr>
            <a:r>
              <a:rPr lang="en-US" sz="700" b="1" dirty="0">
                <a:latin typeface="Courier New"/>
                <a:cs typeface="Courier New"/>
              </a:rPr>
              <a:t>  def initialize</a:t>
            </a:r>
          </a:p>
          <a:p>
            <a:pPr>
              <a:buNone/>
            </a:pPr>
            <a:r>
              <a:rPr lang="en-US" sz="700" b="1" dirty="0">
                <a:latin typeface="Courier New"/>
                <a:cs typeface="Courier New"/>
              </a:rPr>
              <a:t>    @</a:t>
            </a:r>
            <a:r>
              <a:rPr lang="en-US" sz="700" b="1" dirty="0" err="1">
                <a:latin typeface="Courier New"/>
                <a:cs typeface="Courier New"/>
              </a:rPr>
              <a:t>x</a:t>
            </a:r>
            <a:r>
              <a:rPr lang="en-US" sz="700" b="1" dirty="0">
                <a:latin typeface="Courier New"/>
                <a:cs typeface="Courier New"/>
              </a:rPr>
              <a:t> = 0</a:t>
            </a:r>
          </a:p>
          <a:p>
            <a:pPr>
              <a:buNone/>
            </a:pPr>
            <a:r>
              <a:rPr lang="en-US" sz="700" b="1" dirty="0">
                <a:latin typeface="Courier New"/>
                <a:cs typeface="Courier New"/>
              </a:rPr>
              <a:t>    @</a:t>
            </a:r>
            <a:r>
              <a:rPr lang="en-US" sz="700" b="1" dirty="0" err="1">
                <a:latin typeface="Courier New"/>
                <a:cs typeface="Courier New"/>
              </a:rPr>
              <a:t>y</a:t>
            </a:r>
            <a:r>
              <a:rPr lang="en-US" sz="700" b="1" dirty="0">
                <a:latin typeface="Courier New"/>
                <a:cs typeface="Courier New"/>
              </a:rPr>
              <a:t> = 0</a:t>
            </a:r>
          </a:p>
          <a:p>
            <a:pPr>
              <a:buNone/>
            </a:pPr>
            <a:r>
              <a:rPr lang="en-US" sz="700" b="1" dirty="0">
                <a:latin typeface="Courier New"/>
                <a:cs typeface="Courier New"/>
              </a:rPr>
              <a:t>  end</a:t>
            </a:r>
          </a:p>
          <a:p>
            <a:pPr>
              <a:buNone/>
            </a:pPr>
            <a:endParaRPr lang="en-US" sz="700" b="1" dirty="0">
              <a:latin typeface="Courier New"/>
              <a:cs typeface="Courier New"/>
            </a:endParaRPr>
          </a:p>
          <a:p>
            <a:pPr>
              <a:buNone/>
            </a:pPr>
            <a:r>
              <a:rPr lang="en-US" sz="700" b="1" dirty="0">
                <a:latin typeface="Courier New"/>
                <a:cs typeface="Courier New"/>
              </a:rPr>
              <a:t>  def </a:t>
            </a:r>
            <a:r>
              <a:rPr lang="en-US" sz="700" b="1" dirty="0" err="1">
                <a:latin typeface="Courier New"/>
                <a:cs typeface="Courier New"/>
              </a:rPr>
              <a:t>to_s</a:t>
            </a:r>
            <a:endParaRPr lang="en-US" sz="700" b="1" dirty="0">
              <a:latin typeface="Courier New"/>
              <a:cs typeface="Courier New"/>
            </a:endParaRPr>
          </a:p>
          <a:p>
            <a:pPr>
              <a:buNone/>
            </a:pPr>
            <a:r>
              <a:rPr lang="en-US" sz="700" b="1" dirty="0">
                <a:latin typeface="Courier New"/>
                <a:cs typeface="Courier New"/>
              </a:rPr>
              <a:t>    "[#{</a:t>
            </a:r>
            <a:r>
              <a:rPr lang="en-US" sz="700" b="1" dirty="0" err="1">
                <a:latin typeface="Courier New"/>
                <a:cs typeface="Courier New"/>
              </a:rPr>
              <a:t>x},#{y</a:t>
            </a:r>
            <a:r>
              <a:rPr lang="en-US" sz="700" b="1" dirty="0">
                <a:latin typeface="Courier New"/>
                <a:cs typeface="Courier New"/>
              </a:rPr>
              <a:t>}]"</a:t>
            </a:r>
          </a:p>
          <a:p>
            <a:pPr>
              <a:buNone/>
            </a:pPr>
            <a:r>
              <a:rPr lang="en-US" sz="700" b="1" dirty="0">
                <a:latin typeface="Courier New"/>
                <a:cs typeface="Courier New"/>
              </a:rPr>
              <a:t>  end</a:t>
            </a:r>
          </a:p>
          <a:p>
            <a:pPr>
              <a:buNone/>
            </a:pPr>
            <a:endParaRPr lang="en-US" sz="700" b="1" dirty="0">
              <a:latin typeface="Courier New"/>
              <a:cs typeface="Courier New"/>
            </a:endParaRPr>
          </a:p>
          <a:p>
            <a:pPr>
              <a:buNone/>
            </a:pPr>
            <a:r>
              <a:rPr lang="en-US" sz="700" b="1" dirty="0">
                <a:latin typeface="Courier New"/>
                <a:cs typeface="Courier New"/>
              </a:rPr>
              <a:t>private</a:t>
            </a:r>
          </a:p>
          <a:p>
            <a:pPr>
              <a:buNone/>
            </a:pPr>
            <a:r>
              <a:rPr lang="en-US" sz="700" b="1" dirty="0">
                <a:latin typeface="Courier New"/>
                <a:cs typeface="Courier New"/>
              </a:rPr>
              <a:t>  def </a:t>
            </a:r>
            <a:r>
              <a:rPr lang="en-US" sz="700" b="1" dirty="0" err="1">
                <a:latin typeface="Courier New"/>
                <a:cs typeface="Courier New"/>
              </a:rPr>
              <a:t>self.attr_constrained(attrs_and_constraints</a:t>
            </a:r>
            <a:r>
              <a:rPr lang="en-US" sz="700" b="1" dirty="0">
                <a:latin typeface="Courier New"/>
                <a:cs typeface="Courier New"/>
              </a:rPr>
              <a:t>)</a:t>
            </a:r>
          </a:p>
          <a:p>
            <a:pPr>
              <a:buNone/>
            </a:pPr>
            <a:r>
              <a:rPr lang="en-US" sz="700" b="1" dirty="0">
                <a:latin typeface="Courier New"/>
                <a:cs typeface="Courier New"/>
              </a:rPr>
              <a:t>    </a:t>
            </a:r>
            <a:r>
              <a:rPr lang="en-US" sz="700" b="1" dirty="0" err="1">
                <a:latin typeface="Courier New"/>
                <a:cs typeface="Courier New"/>
              </a:rPr>
              <a:t>attrs_and_constraints.each</a:t>
            </a:r>
            <a:r>
              <a:rPr lang="en-US" sz="700" b="1" dirty="0">
                <a:latin typeface="Courier New"/>
                <a:cs typeface="Courier New"/>
              </a:rPr>
              <a:t> do |</a:t>
            </a:r>
            <a:r>
              <a:rPr lang="en-US" sz="700" b="1" dirty="0" err="1">
                <a:latin typeface="Courier New"/>
                <a:cs typeface="Courier New"/>
              </a:rPr>
              <a:t>attr</a:t>
            </a:r>
            <a:r>
              <a:rPr lang="en-US" sz="700" b="1" dirty="0">
                <a:latin typeface="Courier New"/>
                <a:cs typeface="Courier New"/>
              </a:rPr>
              <a:t>, constraint|</a:t>
            </a:r>
          </a:p>
          <a:p>
            <a:pPr>
              <a:buNone/>
            </a:pPr>
            <a:r>
              <a:rPr lang="en-US" sz="700" b="1" dirty="0">
                <a:latin typeface="Courier New"/>
                <a:cs typeface="Courier New"/>
              </a:rPr>
              <a:t>      </a:t>
            </a:r>
            <a:r>
              <a:rPr lang="en-US" sz="700" b="1" dirty="0" err="1">
                <a:latin typeface="Courier New"/>
                <a:cs typeface="Courier New"/>
              </a:rPr>
              <a:t>attr_reader</a:t>
            </a:r>
            <a:r>
              <a:rPr lang="en-US" sz="700" b="1" dirty="0">
                <a:latin typeface="Courier New"/>
                <a:cs typeface="Courier New"/>
              </a:rPr>
              <a:t> </a:t>
            </a:r>
            <a:r>
              <a:rPr lang="en-US" sz="700" b="1" dirty="0" err="1">
                <a:latin typeface="Courier New"/>
                <a:cs typeface="Courier New"/>
              </a:rPr>
              <a:t>attr</a:t>
            </a:r>
            <a:endParaRPr lang="en-US" sz="700" b="1" dirty="0">
              <a:latin typeface="Courier New"/>
              <a:cs typeface="Courier New"/>
            </a:endParaRPr>
          </a:p>
          <a:p>
            <a:pPr>
              <a:buNone/>
            </a:pPr>
            <a:r>
              <a:rPr lang="en-US" sz="700" b="1" dirty="0">
                <a:latin typeface="Courier New"/>
                <a:cs typeface="Courier New"/>
              </a:rPr>
              <a:t>      </a:t>
            </a:r>
            <a:r>
              <a:rPr lang="en-US" sz="700" b="1" dirty="0" err="1">
                <a:latin typeface="Courier New"/>
                <a:cs typeface="Courier New"/>
              </a:rPr>
              <a:t>define_method(:"#{attr</a:t>
            </a:r>
            <a:r>
              <a:rPr lang="en-US" sz="700" b="1" dirty="0">
                <a:latin typeface="Courier New"/>
                <a:cs typeface="Courier New"/>
              </a:rPr>
              <a:t>}=") do |value|</a:t>
            </a:r>
          </a:p>
          <a:p>
            <a:pPr>
              <a:buNone/>
            </a:pPr>
            <a:r>
              <a:rPr lang="en-US" sz="700" b="1" dirty="0">
                <a:latin typeface="Courier New"/>
                <a:cs typeface="Courier New"/>
              </a:rPr>
              <a:t>        raise "#{value} is not a valid value for #{</a:t>
            </a:r>
            <a:r>
              <a:rPr lang="en-US" sz="700" b="1" dirty="0" err="1">
                <a:latin typeface="Courier New"/>
                <a:cs typeface="Courier New"/>
              </a:rPr>
              <a:t>attr</a:t>
            </a:r>
            <a:r>
              <a:rPr lang="en-US" sz="700" b="1" dirty="0">
                <a:latin typeface="Courier New"/>
                <a:cs typeface="Courier New"/>
              </a:rPr>
              <a:t>}" \</a:t>
            </a:r>
          </a:p>
          <a:p>
            <a:pPr>
              <a:buNone/>
            </a:pPr>
            <a:r>
              <a:rPr lang="en-US" sz="700" b="1" dirty="0">
                <a:latin typeface="Courier New"/>
                <a:cs typeface="Courier New"/>
              </a:rPr>
              <a:t>            unless constraint === value</a:t>
            </a:r>
          </a:p>
          <a:p>
            <a:pPr>
              <a:buNone/>
            </a:pPr>
            <a:r>
              <a:rPr lang="en-US" sz="700" b="1" dirty="0">
                <a:latin typeface="Courier New"/>
                <a:cs typeface="Courier New"/>
              </a:rPr>
              <a:t>        </a:t>
            </a:r>
            <a:r>
              <a:rPr lang="en-US" sz="700" b="1" dirty="0" err="1">
                <a:latin typeface="Courier New"/>
                <a:cs typeface="Courier New"/>
              </a:rPr>
              <a:t>instance_variable_set</a:t>
            </a:r>
            <a:r>
              <a:rPr lang="en-US" sz="700" b="1" dirty="0">
                <a:latin typeface="Courier New"/>
                <a:cs typeface="Courier New"/>
              </a:rPr>
              <a:t> :"@#{</a:t>
            </a:r>
            <a:r>
              <a:rPr lang="en-US" sz="700" b="1" dirty="0" err="1">
                <a:latin typeface="Courier New"/>
                <a:cs typeface="Courier New"/>
              </a:rPr>
              <a:t>attr</a:t>
            </a:r>
            <a:r>
              <a:rPr lang="en-US" sz="700" b="1" dirty="0">
                <a:latin typeface="Courier New"/>
                <a:cs typeface="Courier New"/>
              </a:rPr>
              <a:t>}", value</a:t>
            </a:r>
          </a:p>
          <a:p>
            <a:pPr>
              <a:buNone/>
            </a:pPr>
            <a:r>
              <a:rPr lang="en-US" sz="700" b="1" dirty="0">
                <a:latin typeface="Courier New"/>
                <a:cs typeface="Courier New"/>
              </a:rPr>
              <a:t>      end</a:t>
            </a:r>
          </a:p>
          <a:p>
            <a:pPr>
              <a:buNone/>
            </a:pPr>
            <a:r>
              <a:rPr lang="en-US" sz="700" b="1" dirty="0">
                <a:latin typeface="Courier New"/>
                <a:cs typeface="Courier New"/>
              </a:rPr>
              <a:t>    end</a:t>
            </a:r>
          </a:p>
          <a:p>
            <a:pPr>
              <a:buNone/>
            </a:pPr>
            <a:r>
              <a:rPr lang="en-US" sz="700" b="1" dirty="0">
                <a:latin typeface="Courier New"/>
                <a:cs typeface="Courier New"/>
              </a:rPr>
              <a:t>  end</a:t>
            </a:r>
          </a:p>
          <a:p>
            <a:pPr>
              <a:buNone/>
            </a:pPr>
            <a:r>
              <a:rPr lang="en-US" sz="700" b="1" dirty="0">
                <a:latin typeface="Courier New"/>
                <a:cs typeface="Courier New"/>
              </a:rPr>
              <a:t>end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CE6E2-C232-4241-B60E-C7F4C70D15EB}" type="datetime4">
              <a:rPr lang="fr-FR" smtClean="0"/>
              <a:t>6 février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</p:spTree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Raku Versus Go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class Point {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subset </a:t>
            </a:r>
            <a:r>
              <a:rPr lang="en-US" sz="800" b="1" dirty="0" err="1">
                <a:latin typeface="Courier New"/>
                <a:cs typeface="Courier New"/>
              </a:rPr>
              <a:t>PointLimit</a:t>
            </a:r>
            <a:r>
              <a:rPr lang="en-US" sz="800" b="1" dirty="0">
                <a:latin typeface="Courier New"/>
                <a:cs typeface="Courier New"/>
              </a:rPr>
              <a:t> of Rat where -10.0 .. 10.0;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has </a:t>
            </a:r>
            <a:r>
              <a:rPr lang="en-US" sz="800" b="1" dirty="0" err="1">
                <a:latin typeface="Courier New"/>
                <a:cs typeface="Courier New"/>
              </a:rPr>
              <a:t>PointLimit</a:t>
            </a:r>
            <a:r>
              <a:rPr lang="en-US" sz="800" b="1" dirty="0">
                <a:latin typeface="Courier New"/>
                <a:cs typeface="Courier New"/>
              </a:rPr>
              <a:t> $.x is </a:t>
            </a:r>
            <a:r>
              <a:rPr lang="en-US" sz="800" b="1" dirty="0" err="1">
                <a:latin typeface="Courier New"/>
                <a:cs typeface="Courier New"/>
              </a:rPr>
              <a:t>rw</a:t>
            </a:r>
            <a:r>
              <a:rPr lang="en-US" sz="800" b="1" dirty="0">
                <a:latin typeface="Courier New"/>
                <a:cs typeface="Courier New"/>
              </a:rPr>
              <a:t> is required;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 has </a:t>
            </a:r>
            <a:r>
              <a:rPr lang="en-US" sz="800" b="1" dirty="0" err="1">
                <a:latin typeface="Courier New"/>
                <a:cs typeface="Courier New"/>
              </a:rPr>
              <a:t>PointLimit</a:t>
            </a:r>
            <a:r>
              <a:rPr lang="en-US" sz="800" b="1" dirty="0">
                <a:latin typeface="Courier New"/>
                <a:cs typeface="Courier New"/>
              </a:rPr>
              <a:t> $.y is </a:t>
            </a:r>
            <a:r>
              <a:rPr lang="en-US" sz="800" b="1" dirty="0" err="1">
                <a:latin typeface="Courier New"/>
                <a:cs typeface="Courier New"/>
              </a:rPr>
              <a:t>rw</a:t>
            </a:r>
            <a:r>
              <a:rPr lang="en-US" sz="800" b="1" dirty="0">
                <a:latin typeface="Courier New"/>
                <a:cs typeface="Courier New"/>
              </a:rPr>
              <a:t> is required;</a:t>
            </a: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   </a:t>
            </a:r>
            <a:r>
              <a:rPr lang="en-US" sz="800" b="1" dirty="0">
                <a:solidFill>
                  <a:srgbClr val="000000"/>
                </a:solidFill>
                <a:latin typeface="Courier New"/>
                <a:cs typeface="Courier New"/>
              </a:rPr>
              <a:t> method gist { "[$.</a:t>
            </a:r>
            <a:r>
              <a:rPr lang="en-US" sz="800" b="1" dirty="0" err="1">
                <a:solidFill>
                  <a:srgbClr val="000000"/>
                </a:solidFill>
                <a:latin typeface="Courier New"/>
                <a:cs typeface="Courier New"/>
              </a:rPr>
              <a:t>x,$.y</a:t>
            </a:r>
            <a:r>
              <a:rPr lang="en-US" sz="800" b="1" dirty="0">
                <a:solidFill>
                  <a:srgbClr val="000000"/>
                </a:solidFill>
                <a:latin typeface="Courier New"/>
                <a:cs typeface="Courier New"/>
              </a:rPr>
              <a:t>]" }</a:t>
            </a:r>
            <a:endParaRPr lang="en-US" sz="800" b="1" dirty="0">
              <a:latin typeface="Courier New"/>
              <a:cs typeface="Courier New"/>
            </a:endParaRPr>
          </a:p>
          <a:p>
            <a:pPr>
              <a:buNone/>
            </a:pPr>
            <a:r>
              <a:rPr lang="en-US" sz="800" b="1" dirty="0">
                <a:latin typeface="Courier New"/>
                <a:cs typeface="Courier New"/>
              </a:rPr>
              <a:t>}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3860800" y="1600200"/>
            <a:ext cx="4826000" cy="45259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500" b="1" dirty="0">
                <a:latin typeface="Courier New"/>
                <a:cs typeface="Courier New"/>
              </a:rPr>
              <a:t>package point</a:t>
            </a:r>
          </a:p>
          <a:p>
            <a:pPr>
              <a:buNone/>
            </a:pPr>
            <a:endParaRPr lang="en-US" sz="500" b="1" dirty="0">
              <a:latin typeface="Courier New"/>
              <a:cs typeface="Courier New"/>
            </a:endParaRPr>
          </a:p>
          <a:p>
            <a:pPr>
              <a:buNone/>
            </a:pPr>
            <a:r>
              <a:rPr lang="en-US" sz="500" b="1" dirty="0">
                <a:latin typeface="Courier New"/>
                <a:cs typeface="Courier New"/>
              </a:rPr>
              <a:t>import  "</a:t>
            </a:r>
            <a:r>
              <a:rPr lang="en-US" sz="500" b="1" dirty="0" err="1">
                <a:latin typeface="Courier New"/>
                <a:cs typeface="Courier New"/>
              </a:rPr>
              <a:t>fmt</a:t>
            </a:r>
            <a:r>
              <a:rPr lang="en-US" sz="500" b="1" dirty="0">
                <a:latin typeface="Courier New"/>
                <a:cs typeface="Courier New"/>
              </a:rPr>
              <a:t>"</a:t>
            </a:r>
          </a:p>
          <a:p>
            <a:pPr>
              <a:buNone/>
            </a:pPr>
            <a:r>
              <a:rPr lang="en-US" sz="500" b="1" dirty="0">
                <a:latin typeface="Courier New"/>
                <a:cs typeface="Courier New"/>
              </a:rPr>
              <a:t>import  "errors"</a:t>
            </a:r>
          </a:p>
          <a:p>
            <a:pPr>
              <a:buNone/>
            </a:pPr>
            <a:endParaRPr lang="en-US" sz="500" b="1" dirty="0">
              <a:latin typeface="Courier New"/>
              <a:cs typeface="Courier New"/>
            </a:endParaRPr>
          </a:p>
          <a:p>
            <a:pPr>
              <a:buNone/>
            </a:pPr>
            <a:r>
              <a:rPr lang="en-US" sz="500" b="1" dirty="0">
                <a:latin typeface="Courier New"/>
                <a:cs typeface="Courier New"/>
              </a:rPr>
              <a:t>type Point </a:t>
            </a:r>
            <a:r>
              <a:rPr lang="en-US" sz="500" b="1" dirty="0" err="1">
                <a:latin typeface="Courier New"/>
                <a:cs typeface="Courier New"/>
              </a:rPr>
              <a:t>struct</a:t>
            </a:r>
            <a:r>
              <a:rPr lang="en-US" sz="500" b="1" dirty="0">
                <a:latin typeface="Courier New"/>
                <a:cs typeface="Courier New"/>
              </a:rPr>
              <a:t> {</a:t>
            </a:r>
          </a:p>
          <a:p>
            <a:pPr>
              <a:buNone/>
            </a:pPr>
            <a:r>
              <a:rPr lang="en-US" sz="500" b="1" dirty="0">
                <a:latin typeface="Courier New"/>
                <a:cs typeface="Courier New"/>
              </a:rPr>
              <a:t>    </a:t>
            </a:r>
            <a:r>
              <a:rPr lang="en-US" sz="500" b="1" dirty="0" err="1">
                <a:latin typeface="Courier New"/>
                <a:cs typeface="Courier New"/>
              </a:rPr>
              <a:t>x</a:t>
            </a:r>
            <a:r>
              <a:rPr lang="en-US" sz="500" b="1" dirty="0">
                <a:latin typeface="Courier New"/>
                <a:cs typeface="Courier New"/>
              </a:rPr>
              <a:t>, </a:t>
            </a:r>
            <a:r>
              <a:rPr lang="en-US" sz="500" b="1" dirty="0" err="1">
                <a:latin typeface="Courier New"/>
                <a:cs typeface="Courier New"/>
              </a:rPr>
              <a:t>y</a:t>
            </a:r>
            <a:r>
              <a:rPr lang="en-US" sz="500" b="1" dirty="0">
                <a:latin typeface="Courier New"/>
                <a:cs typeface="Courier New"/>
              </a:rPr>
              <a:t> float64</a:t>
            </a:r>
          </a:p>
          <a:p>
            <a:pPr>
              <a:buNone/>
            </a:pPr>
            <a:r>
              <a:rPr lang="en-US" sz="500" b="1" dirty="0">
                <a:latin typeface="Courier New"/>
                <a:cs typeface="Courier New"/>
              </a:rPr>
              <a:t>}</a:t>
            </a:r>
          </a:p>
          <a:p>
            <a:pPr>
              <a:buNone/>
            </a:pPr>
            <a:endParaRPr lang="en-US" sz="500" b="1" dirty="0">
              <a:latin typeface="Courier New"/>
              <a:cs typeface="Courier New"/>
            </a:endParaRPr>
          </a:p>
          <a:p>
            <a:pPr>
              <a:buNone/>
            </a:pPr>
            <a:r>
              <a:rPr lang="en-US" sz="500" b="1" dirty="0" err="1">
                <a:latin typeface="Courier New"/>
                <a:cs typeface="Courier New"/>
              </a:rPr>
              <a:t>func</a:t>
            </a:r>
            <a:r>
              <a:rPr lang="en-US" sz="500" b="1" dirty="0">
                <a:latin typeface="Courier New"/>
                <a:cs typeface="Courier New"/>
              </a:rPr>
              <a:t> </a:t>
            </a:r>
            <a:r>
              <a:rPr lang="en-US" sz="500" b="1" dirty="0" err="1">
                <a:latin typeface="Courier New"/>
                <a:cs typeface="Courier New"/>
              </a:rPr>
              <a:t>NewPoint(x</a:t>
            </a:r>
            <a:r>
              <a:rPr lang="en-US" sz="500" b="1" dirty="0">
                <a:latin typeface="Courier New"/>
                <a:cs typeface="Courier New"/>
              </a:rPr>
              <a:t>, </a:t>
            </a:r>
            <a:r>
              <a:rPr lang="en-US" sz="500" b="1" dirty="0" err="1">
                <a:latin typeface="Courier New"/>
                <a:cs typeface="Courier New"/>
              </a:rPr>
              <a:t>y</a:t>
            </a:r>
            <a:r>
              <a:rPr lang="en-US" sz="500" b="1" dirty="0">
                <a:latin typeface="Courier New"/>
                <a:cs typeface="Courier New"/>
              </a:rPr>
              <a:t> float64) (*Point, error) {</a:t>
            </a:r>
          </a:p>
          <a:p>
            <a:pPr>
              <a:buNone/>
            </a:pPr>
            <a:r>
              <a:rPr lang="en-US" sz="500" b="1" dirty="0">
                <a:latin typeface="Courier New"/>
                <a:cs typeface="Courier New"/>
              </a:rPr>
              <a:t>    </a:t>
            </a:r>
            <a:r>
              <a:rPr lang="en-US" sz="500" b="1" dirty="0" err="1">
                <a:latin typeface="Courier New"/>
                <a:cs typeface="Courier New"/>
              </a:rPr>
              <a:t>p</a:t>
            </a:r>
            <a:r>
              <a:rPr lang="en-US" sz="500" b="1" dirty="0">
                <a:latin typeface="Courier New"/>
                <a:cs typeface="Courier New"/>
              </a:rPr>
              <a:t> := &amp;</a:t>
            </a:r>
            <a:r>
              <a:rPr lang="en-US" sz="500" b="1" dirty="0" err="1">
                <a:latin typeface="Courier New"/>
                <a:cs typeface="Courier New"/>
              </a:rPr>
              <a:t>Point{x</a:t>
            </a:r>
            <a:r>
              <a:rPr lang="en-US" sz="500" b="1" dirty="0">
                <a:latin typeface="Courier New"/>
                <a:cs typeface="Courier New"/>
              </a:rPr>
              <a:t>, </a:t>
            </a:r>
            <a:r>
              <a:rPr lang="en-US" sz="500" b="1" dirty="0" err="1">
                <a:latin typeface="Courier New"/>
                <a:cs typeface="Courier New"/>
              </a:rPr>
              <a:t>y</a:t>
            </a:r>
            <a:r>
              <a:rPr lang="en-US" sz="500" b="1" dirty="0">
                <a:latin typeface="Courier New"/>
                <a:cs typeface="Courier New"/>
              </a:rPr>
              <a:t>}</a:t>
            </a:r>
          </a:p>
          <a:p>
            <a:pPr>
              <a:buNone/>
            </a:pPr>
            <a:r>
              <a:rPr lang="en-US" sz="500" b="1" dirty="0">
                <a:latin typeface="Courier New"/>
                <a:cs typeface="Courier New"/>
              </a:rPr>
              <a:t>    if !</a:t>
            </a:r>
            <a:r>
              <a:rPr lang="en-US" sz="500" b="1" dirty="0" err="1">
                <a:latin typeface="Courier New"/>
                <a:cs typeface="Courier New"/>
              </a:rPr>
              <a:t>IsValid(x</a:t>
            </a:r>
            <a:r>
              <a:rPr lang="en-US" sz="500" b="1" dirty="0">
                <a:latin typeface="Courier New"/>
                <a:cs typeface="Courier New"/>
              </a:rPr>
              <a:t>) {</a:t>
            </a:r>
          </a:p>
          <a:p>
            <a:pPr>
              <a:buNone/>
            </a:pPr>
            <a:r>
              <a:rPr lang="en-US" sz="500" b="1" dirty="0">
                <a:latin typeface="Courier New"/>
                <a:cs typeface="Courier New"/>
              </a:rPr>
              <a:t>        return nil, </a:t>
            </a:r>
            <a:r>
              <a:rPr lang="en-US" sz="500" b="1" dirty="0" err="1">
                <a:latin typeface="Courier New"/>
                <a:cs typeface="Courier New"/>
              </a:rPr>
              <a:t>errors.New("Point</a:t>
            </a:r>
            <a:r>
              <a:rPr lang="en-US" sz="500" b="1" dirty="0">
                <a:latin typeface="Courier New"/>
                <a:cs typeface="Courier New"/>
              </a:rPr>
              <a:t> </a:t>
            </a:r>
            <a:r>
              <a:rPr lang="en-US" sz="500" b="1" dirty="0" err="1">
                <a:latin typeface="Courier New"/>
                <a:cs typeface="Courier New"/>
              </a:rPr>
              <a:t>x</a:t>
            </a:r>
            <a:r>
              <a:rPr lang="en-US" sz="500" b="1" dirty="0">
                <a:latin typeface="Courier New"/>
                <a:cs typeface="Courier New"/>
              </a:rPr>
              <a:t> out of range!")</a:t>
            </a:r>
          </a:p>
          <a:p>
            <a:pPr>
              <a:buNone/>
            </a:pPr>
            <a:r>
              <a:rPr lang="en-US" sz="500" b="1" dirty="0">
                <a:latin typeface="Courier New"/>
                <a:cs typeface="Courier New"/>
              </a:rPr>
              <a:t>    }</a:t>
            </a:r>
          </a:p>
          <a:p>
            <a:pPr>
              <a:buNone/>
            </a:pPr>
            <a:r>
              <a:rPr lang="en-US" sz="500" b="1" dirty="0">
                <a:latin typeface="Courier New"/>
                <a:cs typeface="Courier New"/>
              </a:rPr>
              <a:t>    if !</a:t>
            </a:r>
            <a:r>
              <a:rPr lang="en-US" sz="500" b="1" dirty="0" err="1">
                <a:latin typeface="Courier New"/>
                <a:cs typeface="Courier New"/>
              </a:rPr>
              <a:t>IsValid(y</a:t>
            </a:r>
            <a:r>
              <a:rPr lang="en-US" sz="500" b="1" dirty="0">
                <a:latin typeface="Courier New"/>
                <a:cs typeface="Courier New"/>
              </a:rPr>
              <a:t>) {</a:t>
            </a:r>
          </a:p>
          <a:p>
            <a:pPr>
              <a:buNone/>
            </a:pPr>
            <a:r>
              <a:rPr lang="en-US" sz="500" b="1" dirty="0">
                <a:latin typeface="Courier New"/>
                <a:cs typeface="Courier New"/>
              </a:rPr>
              <a:t>        return nil, </a:t>
            </a:r>
            <a:r>
              <a:rPr lang="en-US" sz="500" b="1" dirty="0" err="1">
                <a:latin typeface="Courier New"/>
                <a:cs typeface="Courier New"/>
              </a:rPr>
              <a:t>errors.New("Point</a:t>
            </a:r>
            <a:r>
              <a:rPr lang="en-US" sz="500" b="1" dirty="0">
                <a:latin typeface="Courier New"/>
                <a:cs typeface="Courier New"/>
              </a:rPr>
              <a:t> </a:t>
            </a:r>
            <a:r>
              <a:rPr lang="en-US" sz="500" b="1" dirty="0" err="1">
                <a:latin typeface="Courier New"/>
                <a:cs typeface="Courier New"/>
              </a:rPr>
              <a:t>y</a:t>
            </a:r>
            <a:r>
              <a:rPr lang="en-US" sz="500" b="1" dirty="0">
                <a:latin typeface="Courier New"/>
                <a:cs typeface="Courier New"/>
              </a:rPr>
              <a:t> out of range!")</a:t>
            </a:r>
          </a:p>
          <a:p>
            <a:pPr>
              <a:buNone/>
            </a:pPr>
            <a:r>
              <a:rPr lang="en-US" sz="500" b="1" dirty="0">
                <a:latin typeface="Courier New"/>
                <a:cs typeface="Courier New"/>
              </a:rPr>
              <a:t>    }</a:t>
            </a:r>
          </a:p>
          <a:p>
            <a:pPr>
              <a:buNone/>
            </a:pPr>
            <a:r>
              <a:rPr lang="en-US" sz="500" b="1" dirty="0">
                <a:latin typeface="Courier New"/>
                <a:cs typeface="Courier New"/>
              </a:rPr>
              <a:t>    return </a:t>
            </a:r>
            <a:r>
              <a:rPr lang="en-US" sz="500" b="1" dirty="0" err="1">
                <a:latin typeface="Courier New"/>
                <a:cs typeface="Courier New"/>
              </a:rPr>
              <a:t>p</a:t>
            </a:r>
            <a:r>
              <a:rPr lang="en-US" sz="500" b="1" dirty="0">
                <a:latin typeface="Courier New"/>
                <a:cs typeface="Courier New"/>
              </a:rPr>
              <a:t>, nil</a:t>
            </a:r>
          </a:p>
          <a:p>
            <a:pPr>
              <a:buNone/>
            </a:pPr>
            <a:r>
              <a:rPr lang="en-US" sz="500" b="1" dirty="0">
                <a:latin typeface="Courier New"/>
                <a:cs typeface="Courier New"/>
              </a:rPr>
              <a:t>}</a:t>
            </a:r>
          </a:p>
          <a:p>
            <a:pPr>
              <a:buNone/>
            </a:pPr>
            <a:r>
              <a:rPr lang="en-US" sz="500" b="1" dirty="0" err="1">
                <a:latin typeface="Courier New"/>
                <a:cs typeface="Courier New"/>
              </a:rPr>
              <a:t>func</a:t>
            </a:r>
            <a:r>
              <a:rPr lang="en-US" sz="500" b="1" dirty="0">
                <a:latin typeface="Courier New"/>
                <a:cs typeface="Courier New"/>
              </a:rPr>
              <a:t> </a:t>
            </a:r>
            <a:r>
              <a:rPr lang="en-US" sz="500" b="1" dirty="0" err="1">
                <a:latin typeface="Courier New"/>
                <a:cs typeface="Courier New"/>
              </a:rPr>
              <a:t>IsValid(p</a:t>
            </a:r>
            <a:r>
              <a:rPr lang="en-US" sz="500" b="1" dirty="0">
                <a:latin typeface="Courier New"/>
                <a:cs typeface="Courier New"/>
              </a:rPr>
              <a:t> float64) (result </a:t>
            </a:r>
            <a:r>
              <a:rPr lang="en-US" sz="500" b="1" dirty="0" err="1">
                <a:latin typeface="Courier New"/>
                <a:cs typeface="Courier New"/>
              </a:rPr>
              <a:t>bool</a:t>
            </a:r>
            <a:r>
              <a:rPr lang="en-US" sz="500" b="1" dirty="0">
                <a:latin typeface="Courier New"/>
                <a:cs typeface="Courier New"/>
              </a:rPr>
              <a:t>) {</a:t>
            </a:r>
          </a:p>
          <a:p>
            <a:pPr>
              <a:buNone/>
            </a:pPr>
            <a:r>
              <a:rPr lang="en-US" sz="500" b="1" dirty="0">
                <a:latin typeface="Courier New"/>
                <a:cs typeface="Courier New"/>
              </a:rPr>
              <a:t>    if </a:t>
            </a:r>
            <a:r>
              <a:rPr lang="en-US" sz="500" b="1" dirty="0" err="1">
                <a:latin typeface="Courier New"/>
                <a:cs typeface="Courier New"/>
              </a:rPr>
              <a:t>p</a:t>
            </a:r>
            <a:r>
              <a:rPr lang="en-US" sz="500" b="1" dirty="0">
                <a:latin typeface="Courier New"/>
                <a:cs typeface="Courier New"/>
              </a:rPr>
              <a:t> &gt;= -10 &amp;&amp; </a:t>
            </a:r>
            <a:r>
              <a:rPr lang="en-US" sz="500" b="1" dirty="0" err="1">
                <a:latin typeface="Courier New"/>
                <a:cs typeface="Courier New"/>
              </a:rPr>
              <a:t>p</a:t>
            </a:r>
            <a:r>
              <a:rPr lang="en-US" sz="500" b="1" dirty="0">
                <a:latin typeface="Courier New"/>
                <a:cs typeface="Courier New"/>
              </a:rPr>
              <a:t> &lt;= 10 {</a:t>
            </a:r>
          </a:p>
          <a:p>
            <a:pPr>
              <a:buNone/>
            </a:pPr>
            <a:r>
              <a:rPr lang="en-US" sz="500" b="1" dirty="0">
                <a:latin typeface="Courier New"/>
                <a:cs typeface="Courier New"/>
              </a:rPr>
              <a:t>        result = true</a:t>
            </a:r>
          </a:p>
          <a:p>
            <a:pPr>
              <a:buNone/>
            </a:pPr>
            <a:r>
              <a:rPr lang="en-US" sz="500" b="1" dirty="0">
                <a:latin typeface="Courier New"/>
                <a:cs typeface="Courier New"/>
              </a:rPr>
              <a:t>    }</a:t>
            </a:r>
          </a:p>
          <a:p>
            <a:pPr>
              <a:buNone/>
            </a:pPr>
            <a:r>
              <a:rPr lang="en-US" sz="500" b="1" dirty="0">
                <a:latin typeface="Courier New"/>
                <a:cs typeface="Courier New"/>
              </a:rPr>
              <a:t>    return</a:t>
            </a:r>
          </a:p>
          <a:p>
            <a:pPr>
              <a:buNone/>
            </a:pPr>
            <a:r>
              <a:rPr lang="en-US" sz="500" b="1" dirty="0">
                <a:latin typeface="Courier New"/>
                <a:cs typeface="Courier New"/>
              </a:rPr>
              <a:t>}</a:t>
            </a:r>
          </a:p>
          <a:p>
            <a:pPr>
              <a:buNone/>
            </a:pPr>
            <a:r>
              <a:rPr lang="en-US" sz="500" b="1" dirty="0" err="1">
                <a:latin typeface="Courier New"/>
                <a:cs typeface="Courier New"/>
              </a:rPr>
              <a:t>func</a:t>
            </a:r>
            <a:r>
              <a:rPr lang="en-US" sz="500" b="1" dirty="0">
                <a:latin typeface="Courier New"/>
                <a:cs typeface="Courier New"/>
              </a:rPr>
              <a:t> (</a:t>
            </a:r>
            <a:r>
              <a:rPr lang="en-US" sz="500" b="1" dirty="0" err="1">
                <a:latin typeface="Courier New"/>
                <a:cs typeface="Courier New"/>
              </a:rPr>
              <a:t>p</a:t>
            </a:r>
            <a:r>
              <a:rPr lang="en-US" sz="500" b="1" dirty="0">
                <a:latin typeface="Courier New"/>
                <a:cs typeface="Courier New"/>
              </a:rPr>
              <a:t> *Point) String() string {</a:t>
            </a:r>
          </a:p>
          <a:p>
            <a:pPr>
              <a:buNone/>
            </a:pPr>
            <a:r>
              <a:rPr lang="en-US" sz="500" b="1" dirty="0">
                <a:latin typeface="Courier New"/>
                <a:cs typeface="Courier New"/>
              </a:rPr>
              <a:t>    return </a:t>
            </a:r>
            <a:r>
              <a:rPr lang="en-US" sz="500" b="1" dirty="0" err="1">
                <a:latin typeface="Courier New"/>
                <a:cs typeface="Courier New"/>
              </a:rPr>
              <a:t>fmt.Sprintf("[%v,%v</a:t>
            </a:r>
            <a:r>
              <a:rPr lang="en-US" sz="500" b="1" dirty="0">
                <a:latin typeface="Courier New"/>
                <a:cs typeface="Courier New"/>
              </a:rPr>
              <a:t>]", </a:t>
            </a:r>
            <a:r>
              <a:rPr lang="en-US" sz="500" b="1" dirty="0" err="1">
                <a:latin typeface="Courier New"/>
                <a:cs typeface="Courier New"/>
              </a:rPr>
              <a:t>p.x</a:t>
            </a:r>
            <a:r>
              <a:rPr lang="en-US" sz="500" b="1" dirty="0">
                <a:latin typeface="Courier New"/>
                <a:cs typeface="Courier New"/>
              </a:rPr>
              <a:t>, </a:t>
            </a:r>
            <a:r>
              <a:rPr lang="en-US" sz="500" b="1" dirty="0" err="1">
                <a:latin typeface="Courier New"/>
                <a:cs typeface="Courier New"/>
              </a:rPr>
              <a:t>p.y</a:t>
            </a:r>
            <a:r>
              <a:rPr lang="en-US" sz="500" b="1" dirty="0">
                <a:latin typeface="Courier New"/>
                <a:cs typeface="Courier New"/>
              </a:rPr>
              <a:t>)</a:t>
            </a:r>
          </a:p>
          <a:p>
            <a:pPr>
              <a:buNone/>
            </a:pPr>
            <a:r>
              <a:rPr lang="en-US" sz="500" b="1" dirty="0">
                <a:latin typeface="Courier New"/>
                <a:cs typeface="Courier New"/>
              </a:rPr>
              <a:t>}</a:t>
            </a:r>
          </a:p>
          <a:p>
            <a:pPr>
              <a:buNone/>
            </a:pPr>
            <a:r>
              <a:rPr lang="en-US" sz="500" b="1" dirty="0" err="1">
                <a:latin typeface="Courier New"/>
                <a:cs typeface="Courier New"/>
              </a:rPr>
              <a:t>func</a:t>
            </a:r>
            <a:r>
              <a:rPr lang="en-US" sz="500" b="1" dirty="0">
                <a:latin typeface="Courier New"/>
                <a:cs typeface="Courier New"/>
              </a:rPr>
              <a:t> (</a:t>
            </a:r>
            <a:r>
              <a:rPr lang="en-US" sz="500" b="1" dirty="0" err="1">
                <a:latin typeface="Courier New"/>
                <a:cs typeface="Courier New"/>
              </a:rPr>
              <a:t>p</a:t>
            </a:r>
            <a:r>
              <a:rPr lang="en-US" sz="500" b="1" dirty="0">
                <a:latin typeface="Courier New"/>
                <a:cs typeface="Courier New"/>
              </a:rPr>
              <a:t> *Point) </a:t>
            </a:r>
            <a:r>
              <a:rPr lang="en-US" sz="500" b="1" dirty="0" err="1">
                <a:latin typeface="Courier New"/>
                <a:cs typeface="Courier New"/>
              </a:rPr>
              <a:t>SetX(x</a:t>
            </a:r>
            <a:r>
              <a:rPr lang="en-US" sz="500" b="1" dirty="0">
                <a:latin typeface="Courier New"/>
                <a:cs typeface="Courier New"/>
              </a:rPr>
              <a:t> float64) (float64, error) {</a:t>
            </a:r>
          </a:p>
          <a:p>
            <a:pPr>
              <a:buNone/>
            </a:pPr>
            <a:r>
              <a:rPr lang="en-US" sz="500" b="1" dirty="0">
                <a:latin typeface="Courier New"/>
                <a:cs typeface="Courier New"/>
              </a:rPr>
              <a:t>    ox := </a:t>
            </a:r>
            <a:r>
              <a:rPr lang="en-US" sz="500" b="1" dirty="0" err="1">
                <a:latin typeface="Courier New"/>
                <a:cs typeface="Courier New"/>
              </a:rPr>
              <a:t>p.x</a:t>
            </a:r>
            <a:endParaRPr lang="en-US" sz="500" b="1" dirty="0">
              <a:latin typeface="Courier New"/>
              <a:cs typeface="Courier New"/>
            </a:endParaRPr>
          </a:p>
          <a:p>
            <a:pPr>
              <a:buNone/>
            </a:pPr>
            <a:r>
              <a:rPr lang="en-US" sz="500" b="1" dirty="0">
                <a:latin typeface="Courier New"/>
                <a:cs typeface="Courier New"/>
              </a:rPr>
              <a:t>    if !</a:t>
            </a:r>
            <a:r>
              <a:rPr lang="en-US" sz="500" b="1" dirty="0" err="1">
                <a:latin typeface="Courier New"/>
                <a:cs typeface="Courier New"/>
              </a:rPr>
              <a:t>IsValid(x</a:t>
            </a:r>
            <a:r>
              <a:rPr lang="en-US" sz="500" b="1" dirty="0">
                <a:latin typeface="Courier New"/>
                <a:cs typeface="Courier New"/>
              </a:rPr>
              <a:t>) {</a:t>
            </a:r>
          </a:p>
          <a:p>
            <a:pPr>
              <a:buNone/>
            </a:pPr>
            <a:r>
              <a:rPr lang="en-US" sz="500" b="1" dirty="0">
                <a:latin typeface="Courier New"/>
                <a:cs typeface="Courier New"/>
              </a:rPr>
              <a:t>        return ox, </a:t>
            </a:r>
            <a:r>
              <a:rPr lang="en-US" sz="500" b="1" dirty="0" err="1">
                <a:latin typeface="Courier New"/>
                <a:cs typeface="Courier New"/>
              </a:rPr>
              <a:t>errors.New("Point</a:t>
            </a:r>
            <a:r>
              <a:rPr lang="en-US" sz="500" b="1" dirty="0">
                <a:latin typeface="Courier New"/>
                <a:cs typeface="Courier New"/>
              </a:rPr>
              <a:t> out of range!")</a:t>
            </a:r>
          </a:p>
          <a:p>
            <a:pPr>
              <a:buNone/>
            </a:pPr>
            <a:r>
              <a:rPr lang="en-US" sz="500" b="1" dirty="0">
                <a:latin typeface="Courier New"/>
                <a:cs typeface="Courier New"/>
              </a:rPr>
              <a:t>    }</a:t>
            </a:r>
          </a:p>
          <a:p>
            <a:pPr>
              <a:buNone/>
            </a:pPr>
            <a:r>
              <a:rPr lang="en-US" sz="500" b="1" dirty="0">
                <a:latin typeface="Courier New"/>
                <a:cs typeface="Courier New"/>
              </a:rPr>
              <a:t>    return ox, nil</a:t>
            </a:r>
          </a:p>
          <a:p>
            <a:pPr>
              <a:buNone/>
            </a:pPr>
            <a:r>
              <a:rPr lang="en-US" sz="500" b="1" dirty="0">
                <a:latin typeface="Courier New"/>
                <a:cs typeface="Courier New"/>
              </a:rPr>
              <a:t>}</a:t>
            </a:r>
          </a:p>
          <a:p>
            <a:pPr>
              <a:buNone/>
            </a:pPr>
            <a:r>
              <a:rPr lang="en-US" sz="500" b="1" dirty="0" err="1">
                <a:latin typeface="Courier New"/>
                <a:cs typeface="Courier New"/>
              </a:rPr>
              <a:t>func</a:t>
            </a:r>
            <a:r>
              <a:rPr lang="en-US" sz="500" b="1" dirty="0">
                <a:latin typeface="Courier New"/>
                <a:cs typeface="Courier New"/>
              </a:rPr>
              <a:t> (</a:t>
            </a:r>
            <a:r>
              <a:rPr lang="en-US" sz="500" b="1" dirty="0" err="1">
                <a:latin typeface="Courier New"/>
                <a:cs typeface="Courier New"/>
              </a:rPr>
              <a:t>p</a:t>
            </a:r>
            <a:r>
              <a:rPr lang="en-US" sz="500" b="1" dirty="0">
                <a:latin typeface="Courier New"/>
                <a:cs typeface="Courier New"/>
              </a:rPr>
              <a:t> *Point) </a:t>
            </a:r>
            <a:r>
              <a:rPr lang="en-US" sz="500" b="1" dirty="0" err="1">
                <a:latin typeface="Courier New"/>
                <a:cs typeface="Courier New"/>
              </a:rPr>
              <a:t>SetY(y</a:t>
            </a:r>
            <a:r>
              <a:rPr lang="en-US" sz="500" b="1" dirty="0">
                <a:latin typeface="Courier New"/>
                <a:cs typeface="Courier New"/>
              </a:rPr>
              <a:t> float64) (float64, error) {</a:t>
            </a:r>
          </a:p>
          <a:p>
            <a:pPr>
              <a:buNone/>
            </a:pPr>
            <a:r>
              <a:rPr lang="en-US" sz="500" b="1" dirty="0">
                <a:latin typeface="Courier New"/>
                <a:cs typeface="Courier New"/>
              </a:rPr>
              <a:t>    </a:t>
            </a:r>
            <a:r>
              <a:rPr lang="en-US" sz="500" b="1" dirty="0" err="1">
                <a:latin typeface="Courier New"/>
                <a:cs typeface="Courier New"/>
              </a:rPr>
              <a:t>oy</a:t>
            </a:r>
            <a:r>
              <a:rPr lang="en-US" sz="500" b="1" dirty="0">
                <a:latin typeface="Courier New"/>
                <a:cs typeface="Courier New"/>
              </a:rPr>
              <a:t> := </a:t>
            </a:r>
            <a:r>
              <a:rPr lang="en-US" sz="500" b="1" dirty="0" err="1">
                <a:latin typeface="Courier New"/>
                <a:cs typeface="Courier New"/>
              </a:rPr>
              <a:t>p.y</a:t>
            </a:r>
            <a:endParaRPr lang="en-US" sz="500" b="1" dirty="0">
              <a:latin typeface="Courier New"/>
              <a:cs typeface="Courier New"/>
            </a:endParaRPr>
          </a:p>
          <a:p>
            <a:pPr>
              <a:buNone/>
            </a:pPr>
            <a:r>
              <a:rPr lang="en-US" sz="500" b="1" dirty="0">
                <a:latin typeface="Courier New"/>
                <a:cs typeface="Courier New"/>
              </a:rPr>
              <a:t>    if !</a:t>
            </a:r>
            <a:r>
              <a:rPr lang="en-US" sz="500" b="1" dirty="0" err="1">
                <a:latin typeface="Courier New"/>
                <a:cs typeface="Courier New"/>
              </a:rPr>
              <a:t>IsValid(y</a:t>
            </a:r>
            <a:r>
              <a:rPr lang="en-US" sz="500" b="1" dirty="0">
                <a:latin typeface="Courier New"/>
                <a:cs typeface="Courier New"/>
              </a:rPr>
              <a:t>) {</a:t>
            </a:r>
          </a:p>
          <a:p>
            <a:pPr>
              <a:buNone/>
            </a:pPr>
            <a:r>
              <a:rPr lang="en-US" sz="500" b="1" dirty="0">
                <a:latin typeface="Courier New"/>
                <a:cs typeface="Courier New"/>
              </a:rPr>
              <a:t>        return </a:t>
            </a:r>
            <a:r>
              <a:rPr lang="en-US" sz="500" b="1" dirty="0" err="1">
                <a:latin typeface="Courier New"/>
                <a:cs typeface="Courier New"/>
              </a:rPr>
              <a:t>oy</a:t>
            </a:r>
            <a:r>
              <a:rPr lang="en-US" sz="500" b="1" dirty="0">
                <a:latin typeface="Courier New"/>
                <a:cs typeface="Courier New"/>
              </a:rPr>
              <a:t>, </a:t>
            </a:r>
            <a:r>
              <a:rPr lang="en-US" sz="500" b="1" dirty="0" err="1">
                <a:latin typeface="Courier New"/>
                <a:cs typeface="Courier New"/>
              </a:rPr>
              <a:t>errors.New("Point</a:t>
            </a:r>
            <a:r>
              <a:rPr lang="en-US" sz="500" b="1" dirty="0">
                <a:latin typeface="Courier New"/>
                <a:cs typeface="Courier New"/>
              </a:rPr>
              <a:t> out of range!")</a:t>
            </a:r>
          </a:p>
          <a:p>
            <a:pPr>
              <a:buNone/>
            </a:pPr>
            <a:r>
              <a:rPr lang="en-US" sz="500" b="1" dirty="0">
                <a:latin typeface="Courier New"/>
                <a:cs typeface="Courier New"/>
              </a:rPr>
              <a:t>    }</a:t>
            </a:r>
          </a:p>
          <a:p>
            <a:pPr>
              <a:buNone/>
            </a:pPr>
            <a:r>
              <a:rPr lang="en-US" sz="500" b="1" dirty="0">
                <a:latin typeface="Courier New"/>
                <a:cs typeface="Courier New"/>
              </a:rPr>
              <a:t>    return </a:t>
            </a:r>
            <a:r>
              <a:rPr lang="en-US" sz="500" b="1" dirty="0" err="1">
                <a:latin typeface="Courier New"/>
                <a:cs typeface="Courier New"/>
              </a:rPr>
              <a:t>oy</a:t>
            </a:r>
            <a:r>
              <a:rPr lang="en-US" sz="500" b="1" dirty="0">
                <a:latin typeface="Courier New"/>
                <a:cs typeface="Courier New"/>
              </a:rPr>
              <a:t>, nil</a:t>
            </a:r>
          </a:p>
          <a:p>
            <a:pPr>
              <a:buNone/>
            </a:pPr>
            <a:r>
              <a:rPr lang="en-US" sz="500" b="1" dirty="0">
                <a:latin typeface="Courier New"/>
                <a:cs typeface="Courier New"/>
              </a:rPr>
              <a:t>}</a:t>
            </a:r>
          </a:p>
          <a:p>
            <a:pPr>
              <a:buNone/>
            </a:pPr>
            <a:r>
              <a:rPr lang="en-US" sz="500" b="1" dirty="0" err="1">
                <a:latin typeface="Courier New"/>
                <a:cs typeface="Courier New"/>
              </a:rPr>
              <a:t>func</a:t>
            </a:r>
            <a:r>
              <a:rPr lang="en-US" sz="500" b="1" dirty="0">
                <a:latin typeface="Courier New"/>
                <a:cs typeface="Courier New"/>
              </a:rPr>
              <a:t> (</a:t>
            </a:r>
            <a:r>
              <a:rPr lang="en-US" sz="500" b="1" dirty="0" err="1">
                <a:latin typeface="Courier New"/>
                <a:cs typeface="Courier New"/>
              </a:rPr>
              <a:t>p</a:t>
            </a:r>
            <a:r>
              <a:rPr lang="en-US" sz="500" b="1" dirty="0">
                <a:latin typeface="Courier New"/>
                <a:cs typeface="Courier New"/>
              </a:rPr>
              <a:t> *Point) </a:t>
            </a:r>
            <a:r>
              <a:rPr lang="en-US" sz="500" b="1" dirty="0" err="1">
                <a:latin typeface="Courier New"/>
                <a:cs typeface="Courier New"/>
              </a:rPr>
              <a:t>GetX</a:t>
            </a:r>
            <a:r>
              <a:rPr lang="en-US" sz="500" b="1" dirty="0">
                <a:latin typeface="Courier New"/>
                <a:cs typeface="Courier New"/>
              </a:rPr>
              <a:t>() float64 {</a:t>
            </a:r>
          </a:p>
          <a:p>
            <a:pPr>
              <a:buNone/>
            </a:pPr>
            <a:r>
              <a:rPr lang="en-US" sz="500" b="1" dirty="0">
                <a:latin typeface="Courier New"/>
                <a:cs typeface="Courier New"/>
              </a:rPr>
              <a:t>    return </a:t>
            </a:r>
            <a:r>
              <a:rPr lang="en-US" sz="500" b="1" dirty="0" err="1">
                <a:latin typeface="Courier New"/>
                <a:cs typeface="Courier New"/>
              </a:rPr>
              <a:t>p.x</a:t>
            </a:r>
            <a:endParaRPr lang="en-US" sz="500" b="1" dirty="0">
              <a:latin typeface="Courier New"/>
              <a:cs typeface="Courier New"/>
            </a:endParaRPr>
          </a:p>
          <a:p>
            <a:pPr>
              <a:buNone/>
            </a:pPr>
            <a:r>
              <a:rPr lang="en-US" sz="500" b="1" dirty="0">
                <a:latin typeface="Courier New"/>
                <a:cs typeface="Courier New"/>
              </a:rPr>
              <a:t>}</a:t>
            </a:r>
          </a:p>
          <a:p>
            <a:pPr>
              <a:buNone/>
            </a:pPr>
            <a:r>
              <a:rPr lang="en-US" sz="500" b="1" dirty="0" err="1">
                <a:latin typeface="Courier New"/>
                <a:cs typeface="Courier New"/>
              </a:rPr>
              <a:t>func</a:t>
            </a:r>
            <a:r>
              <a:rPr lang="en-US" sz="500" b="1" dirty="0">
                <a:latin typeface="Courier New"/>
                <a:cs typeface="Courier New"/>
              </a:rPr>
              <a:t> (</a:t>
            </a:r>
            <a:r>
              <a:rPr lang="en-US" sz="500" b="1" dirty="0" err="1">
                <a:latin typeface="Courier New"/>
                <a:cs typeface="Courier New"/>
              </a:rPr>
              <a:t>p</a:t>
            </a:r>
            <a:r>
              <a:rPr lang="en-US" sz="500" b="1" dirty="0">
                <a:latin typeface="Courier New"/>
                <a:cs typeface="Courier New"/>
              </a:rPr>
              <a:t> *Point) </a:t>
            </a:r>
            <a:r>
              <a:rPr lang="en-US" sz="500" b="1" dirty="0" err="1">
                <a:latin typeface="Courier New"/>
                <a:cs typeface="Courier New"/>
              </a:rPr>
              <a:t>GetY</a:t>
            </a:r>
            <a:r>
              <a:rPr lang="en-US" sz="500" b="1" dirty="0">
                <a:latin typeface="Courier New"/>
                <a:cs typeface="Courier New"/>
              </a:rPr>
              <a:t>() float64 {</a:t>
            </a:r>
          </a:p>
          <a:p>
            <a:pPr>
              <a:buNone/>
            </a:pPr>
            <a:r>
              <a:rPr lang="en-US" sz="500" b="1" dirty="0">
                <a:latin typeface="Courier New"/>
                <a:cs typeface="Courier New"/>
              </a:rPr>
              <a:t>    return </a:t>
            </a:r>
            <a:r>
              <a:rPr lang="en-US" sz="500" b="1" dirty="0" err="1">
                <a:latin typeface="Courier New"/>
                <a:cs typeface="Courier New"/>
              </a:rPr>
              <a:t>p.y</a:t>
            </a:r>
            <a:endParaRPr lang="en-US" sz="500" b="1" dirty="0">
              <a:latin typeface="Courier New"/>
              <a:cs typeface="Courier New"/>
            </a:endParaRPr>
          </a:p>
          <a:p>
            <a:pPr>
              <a:buNone/>
            </a:pPr>
            <a:r>
              <a:rPr lang="en-US" sz="500" b="1" dirty="0">
                <a:latin typeface="Courier New"/>
                <a:cs typeface="Courier New"/>
              </a:rPr>
              <a:t>}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5D653-43CB-164C-89F8-2D2019919E13}" type="datetime4">
              <a:rPr lang="fr-FR" smtClean="0"/>
              <a:t>6 février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</p:spTree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Math that </a:t>
            </a:r>
            <a:r>
              <a:rPr lang="en-US" i="1" dirty="0"/>
              <a:t>works</a:t>
            </a:r>
            <a:endParaRPr lang="en-US" dirty="0"/>
          </a:p>
          <a:p>
            <a:r>
              <a:rPr lang="en-US" dirty="0"/>
              <a:t>Powerful function signatures</a:t>
            </a:r>
          </a:p>
          <a:p>
            <a:r>
              <a:rPr lang="en-US" dirty="0"/>
              <a:t>Types you can actually use</a:t>
            </a:r>
          </a:p>
          <a:p>
            <a:r>
              <a:rPr lang="en-US" dirty="0"/>
              <a:t>Powerful, expressive classes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3EA45-2B91-0146-A343-371DDCFB0337}" type="datetime4">
              <a:rPr lang="fr-FR" smtClean="0"/>
              <a:t>6 février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B32DE-C098-0741-906F-033623FCD0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Killer </a:t>
            </a:r>
            <a:r>
              <a:rPr lang="en-US" dirty="0" err="1"/>
              <a:t>Feature</a:t>
            </a:r>
            <a:r>
              <a:rPr lang="en-US" i="1" dirty="0" err="1">
                <a:solidFill>
                  <a:srgbClr val="FF0000"/>
                </a:solidFill>
              </a:rPr>
              <a:t>S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033C4FE0-EDCA-3342-8384-758373CA0BF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690E7-C4D6-0B4A-BD79-597E343A9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57D7-6FBA-4147-BC4C-8D19CE3C3E4C}" type="datetime4">
              <a:rPr lang="fr-FR" smtClean="0"/>
              <a:t>6 février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A6217B-39AE-F245-B86A-B5B6B97D3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</p:spTree>
    <p:extLst>
      <p:ext uri="{BB962C8B-B14F-4D97-AF65-F5344CB8AC3E}">
        <p14:creationId xmlns:p14="http://schemas.microsoft.com/office/powerpoint/2010/main" val="108622968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Raku is large</a:t>
            </a:r>
          </a:p>
          <a:p>
            <a:r>
              <a:rPr lang="en-US" dirty="0"/>
              <a:t>So is Perl, C++, etc.</a:t>
            </a:r>
          </a:p>
          <a:p>
            <a:r>
              <a:rPr lang="en-US" dirty="0"/>
              <a:t>Proper OO</a:t>
            </a:r>
          </a:p>
          <a:p>
            <a:r>
              <a:rPr lang="en-US" dirty="0"/>
              <a:t>Easy to read</a:t>
            </a:r>
          </a:p>
          <a:p>
            <a:r>
              <a:rPr lang="en-US" dirty="0"/>
              <a:t>Safer</a:t>
            </a:r>
          </a:p>
          <a:p>
            <a:r>
              <a:rPr lang="en-US" dirty="0"/>
              <a:t>Very powerful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E8332-D095-5D4C-9568-2D31992805C4}" type="datetime4">
              <a:rPr lang="fr-FR" smtClean="0"/>
              <a:t>6 février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www.raku.org</a:t>
            </a:r>
            <a:r>
              <a:rPr lang="en-US" dirty="0"/>
              <a:t>/</a:t>
            </a:r>
          </a:p>
          <a:p>
            <a:r>
              <a:rPr lang="en-US" dirty="0"/>
              <a:t>https://</a:t>
            </a:r>
            <a:r>
              <a:rPr lang="en-US" dirty="0" err="1"/>
              <a:t>rakubrew.org</a:t>
            </a:r>
            <a:r>
              <a:rPr lang="en-US" dirty="0"/>
              <a:t>/</a:t>
            </a:r>
          </a:p>
          <a:p>
            <a:r>
              <a:rPr lang="en-US" dirty="0"/>
              <a:t>https://</a:t>
            </a:r>
            <a:r>
              <a:rPr lang="en-US" dirty="0" err="1"/>
              <a:t>course.raku.org</a:t>
            </a:r>
            <a:r>
              <a:rPr lang="en-US"/>
              <a:t>/</a:t>
            </a:r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learnxinyminutes.com</a:t>
            </a:r>
            <a:r>
              <a:rPr lang="en-US" dirty="0"/>
              <a:t>/docs/raku/</a:t>
            </a:r>
          </a:p>
          <a:p>
            <a:r>
              <a:rPr lang="en-US" dirty="0"/>
              <a:t>https://</a:t>
            </a:r>
            <a:r>
              <a:rPr lang="en-US" dirty="0" err="1"/>
              <a:t>www.reddit.com</a:t>
            </a:r>
            <a:r>
              <a:rPr lang="en-US" dirty="0"/>
              <a:t>/r/</a:t>
            </a:r>
            <a:r>
              <a:rPr lang="en-US" dirty="0" err="1"/>
              <a:t>rakulang</a:t>
            </a:r>
            <a:r>
              <a:rPr lang="en-US" dirty="0"/>
              <a:t>/</a:t>
            </a:r>
          </a:p>
          <a:p>
            <a:r>
              <a:rPr lang="en-US" dirty="0" err="1"/>
              <a:t>irc.freenode.net</a:t>
            </a:r>
            <a:r>
              <a:rPr lang="en-US" dirty="0"/>
              <a:t> #raku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33F47-E140-DF49-ACBE-1896BBBE085D}" type="datetime4">
              <a:rPr lang="fr-FR" smtClean="0"/>
              <a:t>6 février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12852-4362-364B-A406-3B48F8769615}" type="datetime4">
              <a:rPr lang="fr-FR" smtClean="0"/>
              <a:t>6 février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2571750"/>
            <a:ext cx="82846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/>
              <a:t>Bonus Slides!</a:t>
            </a:r>
          </a:p>
        </p:txBody>
      </p:sp>
    </p:spTree>
    <p:extLst>
      <p:ext uri="{BB962C8B-B14F-4D97-AF65-F5344CB8AC3E}">
        <p14:creationId xmlns:p14="http://schemas.microsoft.com/office/powerpoint/2010/main" val="234717089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 Inference (</a:t>
            </a:r>
            <a:r>
              <a:rPr lang="en-US" dirty="0" err="1"/>
              <a:t>wip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400" b="1" dirty="0">
                <a:latin typeface="Courier New"/>
                <a:cs typeface="Courier New"/>
              </a:rPr>
              <a:t>sub something(Int $nth) {...}</a:t>
            </a:r>
          </a:p>
          <a:p>
            <a:pPr>
              <a:buNone/>
            </a:pPr>
            <a:r>
              <a:rPr lang="en-US" sz="2400" b="1" dirty="0">
                <a:latin typeface="Courier New"/>
                <a:cs typeface="Courier New"/>
              </a:rPr>
              <a:t>say "Hello.";</a:t>
            </a:r>
          </a:p>
          <a:p>
            <a:pPr>
              <a:buNone/>
            </a:pPr>
            <a:r>
              <a:rPr lang="en-US" sz="2400" b="1" dirty="0">
                <a:latin typeface="Courier New"/>
                <a:cs typeface="Courier New"/>
              </a:rPr>
              <a:t>say something(3.7);</a:t>
            </a:r>
          </a:p>
          <a:p>
            <a:pPr>
              <a:buNone/>
            </a:pPr>
            <a:endParaRPr lang="en-US" sz="2400" b="1" dirty="0">
              <a:latin typeface="Courier New"/>
              <a:cs typeface="Courier New"/>
            </a:endParaRPr>
          </a:p>
          <a:p>
            <a:pPr>
              <a:buNone/>
            </a:pPr>
            <a:endParaRPr lang="en-US" sz="2400" b="1" dirty="0">
              <a:latin typeface="Courier New"/>
              <a:cs typeface="Courier New"/>
            </a:endParaRPr>
          </a:p>
          <a:p>
            <a:pPr>
              <a:buNone/>
            </a:pPr>
            <a:r>
              <a:rPr lang="en-US" sz="2400" b="1" dirty="0">
                <a:solidFill>
                  <a:srgbClr val="FF0000"/>
                </a:solidFill>
                <a:latin typeface="Courier New"/>
                <a:cs typeface="Courier New"/>
              </a:rPr>
              <a:t>===</a:t>
            </a:r>
            <a:r>
              <a:rPr lang="en-US" sz="2400" b="1" dirty="0">
                <a:latin typeface="Courier New"/>
                <a:cs typeface="Courier New"/>
              </a:rPr>
              <a:t>SORRY!</a:t>
            </a:r>
            <a:r>
              <a:rPr lang="en-US" sz="2400" b="1" dirty="0">
                <a:solidFill>
                  <a:srgbClr val="FF0000"/>
                </a:solidFill>
                <a:latin typeface="Courier New"/>
                <a:cs typeface="Courier New"/>
              </a:rPr>
              <a:t>=== </a:t>
            </a:r>
            <a:r>
              <a:rPr lang="en-US" sz="2400" b="1" dirty="0">
                <a:latin typeface="Courier New"/>
                <a:cs typeface="Courier New"/>
              </a:rPr>
              <a:t>Error while compiling </a:t>
            </a:r>
            <a:r>
              <a:rPr lang="en-US" sz="2400" b="1" dirty="0" err="1">
                <a:latin typeface="Courier New"/>
                <a:cs typeface="Courier New"/>
              </a:rPr>
              <a:t>fib.raku</a:t>
            </a:r>
            <a:endParaRPr lang="en-US" sz="2400" b="1" dirty="0">
              <a:latin typeface="Courier New"/>
              <a:cs typeface="Courier New"/>
            </a:endParaRPr>
          </a:p>
          <a:p>
            <a:pPr>
              <a:buNone/>
            </a:pPr>
            <a:r>
              <a:rPr lang="en-US" sz="2400" b="1" dirty="0">
                <a:latin typeface="Courier New"/>
                <a:cs typeface="Courier New"/>
              </a:rPr>
              <a:t>Calling something(Rat) will never work with declared signature (Int $nth)</a:t>
            </a:r>
          </a:p>
          <a:p>
            <a:pPr>
              <a:buNone/>
            </a:pPr>
            <a:r>
              <a:rPr lang="en-US" sz="2400" b="1" dirty="0">
                <a:latin typeface="Courier New"/>
                <a:cs typeface="Courier New"/>
              </a:rPr>
              <a:t>at fib.raku:3</a:t>
            </a:r>
          </a:p>
          <a:p>
            <a:pPr>
              <a:buNone/>
            </a:pPr>
            <a:r>
              <a:rPr lang="en-US" sz="2400" b="1" dirty="0">
                <a:solidFill>
                  <a:srgbClr val="FF0000"/>
                </a:solidFill>
                <a:latin typeface="Courier New"/>
                <a:cs typeface="Courier New"/>
              </a:rPr>
              <a:t>------&gt; </a:t>
            </a:r>
            <a:r>
              <a:rPr lang="en-US" sz="2400" b="1" dirty="0">
                <a:solidFill>
                  <a:srgbClr val="00B050"/>
                </a:solidFill>
                <a:latin typeface="Courier New"/>
                <a:cs typeface="Courier New"/>
              </a:rPr>
              <a:t>say</a:t>
            </a:r>
            <a:r>
              <a:rPr lang="en-US" sz="2400" b="1" dirty="0">
                <a:solidFill>
                  <a:srgbClr val="FF0000"/>
                </a:solidFill>
                <a:latin typeface="Courier New"/>
                <a:cs typeface="Courier New"/>
              </a:rPr>
              <a:t> ⏏something(3.7);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9E857-5489-7F4B-8358-B98356444C78}" type="datetime4">
              <a:rPr lang="fr-FR" smtClean="0"/>
              <a:t>6 février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</p:spTree>
    <p:extLst>
      <p:ext uri="{BB962C8B-B14F-4D97-AF65-F5344CB8AC3E}">
        <p14:creationId xmlns:p14="http://schemas.microsoft.com/office/powerpoint/2010/main" val="421197904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 Inference (</a:t>
            </a:r>
            <a:r>
              <a:rPr lang="en-US" dirty="0" err="1"/>
              <a:t>wip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400" b="1" dirty="0">
                <a:latin typeface="Courier New"/>
                <a:cs typeface="Courier New"/>
              </a:rPr>
              <a:t>sub something(Int $nth </a:t>
            </a:r>
            <a:r>
              <a:rPr lang="en-US" sz="2400" b="1" dirty="0">
                <a:solidFill>
                  <a:srgbClr val="FF0000"/>
                </a:solidFill>
                <a:latin typeface="Courier New"/>
                <a:cs typeface="Courier New"/>
              </a:rPr>
              <a:t>where * &gt; 0</a:t>
            </a:r>
            <a:r>
              <a:rPr lang="en-US" sz="2400" b="1" dirty="0">
                <a:latin typeface="Courier New"/>
                <a:cs typeface="Courier New"/>
              </a:rPr>
              <a:t>) {...}</a:t>
            </a:r>
          </a:p>
          <a:p>
            <a:pPr>
              <a:buNone/>
            </a:pPr>
            <a:r>
              <a:rPr lang="en-US" sz="2400" b="1" dirty="0">
                <a:latin typeface="Courier New"/>
                <a:cs typeface="Courier New"/>
              </a:rPr>
              <a:t>say "Hello.";</a:t>
            </a:r>
          </a:p>
          <a:p>
            <a:pPr>
              <a:buNone/>
            </a:pPr>
            <a:r>
              <a:rPr lang="en-US" sz="2400" b="1" dirty="0">
                <a:latin typeface="Courier New"/>
                <a:cs typeface="Courier New"/>
              </a:rPr>
              <a:t>say something(3.7);</a:t>
            </a:r>
          </a:p>
          <a:p>
            <a:pPr>
              <a:buNone/>
            </a:pPr>
            <a:endParaRPr lang="en-US" sz="2400" b="1" dirty="0">
              <a:latin typeface="Courier New"/>
              <a:cs typeface="Courier New"/>
            </a:endParaRPr>
          </a:p>
          <a:p>
            <a:pPr>
              <a:buNone/>
            </a:pPr>
            <a:endParaRPr lang="en-US" sz="2400" b="1" dirty="0">
              <a:latin typeface="Courier New"/>
              <a:cs typeface="Courier New"/>
            </a:endParaRPr>
          </a:p>
          <a:p>
            <a:pPr>
              <a:buNone/>
            </a:pPr>
            <a:r>
              <a:rPr lang="en-US" sz="2400" b="1" dirty="0">
                <a:latin typeface="Courier New"/>
                <a:cs typeface="Courier New"/>
              </a:rPr>
              <a:t>Hello.</a:t>
            </a:r>
          </a:p>
          <a:p>
            <a:pPr>
              <a:buNone/>
            </a:pPr>
            <a:r>
              <a:rPr lang="en-US" sz="2400" b="1" dirty="0">
                <a:latin typeface="Courier New"/>
                <a:cs typeface="Courier New"/>
              </a:rPr>
              <a:t>Type check failed in binding to parameter '$nth'; expected Int but got Rat (3.7)</a:t>
            </a:r>
          </a:p>
          <a:p>
            <a:pPr>
              <a:buNone/>
            </a:pPr>
            <a:r>
              <a:rPr lang="en-US" sz="2400" b="1" dirty="0">
                <a:latin typeface="Courier New"/>
                <a:cs typeface="Courier New"/>
              </a:rPr>
              <a:t>  in sub something at </a:t>
            </a:r>
            <a:r>
              <a:rPr lang="en-US" sz="2400" b="1" dirty="0" err="1">
                <a:latin typeface="Courier New"/>
                <a:cs typeface="Courier New"/>
              </a:rPr>
              <a:t>fib.raku</a:t>
            </a:r>
            <a:r>
              <a:rPr lang="en-US" sz="2400" b="1" dirty="0">
                <a:latin typeface="Courier New"/>
                <a:cs typeface="Courier New"/>
              </a:rPr>
              <a:t> line 1</a:t>
            </a:r>
          </a:p>
          <a:p>
            <a:pPr>
              <a:buNone/>
            </a:pPr>
            <a:r>
              <a:rPr lang="en-US" sz="2400" b="1" dirty="0">
                <a:latin typeface="Courier New"/>
                <a:cs typeface="Courier New"/>
              </a:rPr>
              <a:t>  in block &lt;unit&gt; at </a:t>
            </a:r>
            <a:r>
              <a:rPr lang="en-US" sz="2400" b="1" dirty="0" err="1">
                <a:latin typeface="Courier New"/>
                <a:cs typeface="Courier New"/>
              </a:rPr>
              <a:t>fib.raku</a:t>
            </a:r>
            <a:r>
              <a:rPr lang="en-US" sz="2400" b="1" dirty="0">
                <a:latin typeface="Courier New"/>
                <a:cs typeface="Courier New"/>
              </a:rPr>
              <a:t> line 3</a:t>
            </a:r>
            <a:endParaRPr lang="en-US" sz="2400" b="1" dirty="0">
              <a:solidFill>
                <a:srgbClr val="FF0000"/>
              </a:solidFill>
              <a:latin typeface="Courier New"/>
              <a:cs typeface="Courier New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11AF9-C3D6-384C-B413-9F9616FB8CED}" type="datetime4">
              <a:rPr lang="fr-FR" smtClean="0"/>
              <a:t>6 février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</p:spTree>
    <p:extLst>
      <p:ext uri="{BB962C8B-B14F-4D97-AF65-F5344CB8AC3E}">
        <p14:creationId xmlns:p14="http://schemas.microsoft.com/office/powerpoint/2010/main" val="63833912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400" b="1" dirty="0">
                <a:latin typeface="Courier New"/>
                <a:cs typeface="Courier New"/>
              </a:rPr>
              <a:t>sub fib(Int $nth) {...}</a:t>
            </a:r>
          </a:p>
          <a:p>
            <a:pPr>
              <a:buNone/>
            </a:pPr>
            <a:r>
              <a:rPr lang="en-US" sz="2400" b="1" dirty="0">
                <a:solidFill>
                  <a:srgbClr val="FF0000"/>
                </a:solidFill>
                <a:latin typeface="Courier New"/>
                <a:cs typeface="Courier New"/>
              </a:rPr>
              <a:t>my $</a:t>
            </a:r>
            <a:r>
              <a:rPr lang="en-US" sz="2400" b="1" dirty="0" err="1">
                <a:solidFill>
                  <a:srgbClr val="FF0000"/>
                </a:solidFill>
                <a:latin typeface="Courier New"/>
                <a:cs typeface="Courier New"/>
              </a:rPr>
              <a:t>var</a:t>
            </a:r>
            <a:r>
              <a:rPr lang="en-US" sz="2400" b="1" dirty="0">
                <a:solidFill>
                  <a:srgbClr val="FF0000"/>
                </a:solidFill>
                <a:latin typeface="Courier New"/>
                <a:cs typeface="Courier New"/>
              </a:rPr>
              <a:t> = 3.7;</a:t>
            </a:r>
          </a:p>
          <a:p>
            <a:pPr>
              <a:buNone/>
            </a:pPr>
            <a:r>
              <a:rPr lang="en-US" sz="2400" b="1" dirty="0">
                <a:latin typeface="Courier New"/>
                <a:cs typeface="Courier New"/>
              </a:rPr>
              <a:t>say "Hello";</a:t>
            </a:r>
          </a:p>
          <a:p>
            <a:pPr>
              <a:buNone/>
            </a:pPr>
            <a:r>
              <a:rPr lang="en-US" sz="2400" b="1" dirty="0">
                <a:latin typeface="Courier New"/>
                <a:cs typeface="Courier New"/>
              </a:rPr>
              <a:t>say fib</a:t>
            </a:r>
            <a:r>
              <a:rPr lang="en-US" sz="2400" b="1" dirty="0">
                <a:solidFill>
                  <a:srgbClr val="FF0000"/>
                </a:solidFill>
                <a:latin typeface="Courier New"/>
                <a:cs typeface="Courier New"/>
              </a:rPr>
              <a:t>($var</a:t>
            </a:r>
            <a:r>
              <a:rPr lang="en-US" sz="2400" b="1" dirty="0">
                <a:latin typeface="Courier New"/>
                <a:cs typeface="Courier New"/>
              </a:rPr>
              <a:t>);</a:t>
            </a:r>
          </a:p>
          <a:p>
            <a:pPr>
              <a:buNone/>
            </a:pPr>
            <a:endParaRPr lang="en-US" sz="2400" b="1" dirty="0">
              <a:latin typeface="Courier New"/>
              <a:cs typeface="Courier New"/>
            </a:endParaRPr>
          </a:p>
          <a:p>
            <a:pPr>
              <a:buNone/>
            </a:pPr>
            <a:r>
              <a:rPr lang="en-US" sz="2400" b="1" dirty="0">
                <a:latin typeface="Courier New"/>
                <a:cs typeface="Courier New"/>
              </a:rPr>
              <a:t>Hello.</a:t>
            </a:r>
          </a:p>
          <a:p>
            <a:pPr>
              <a:buNone/>
            </a:pPr>
            <a:r>
              <a:rPr lang="en-US" sz="2400" b="1" dirty="0">
                <a:latin typeface="Courier New"/>
                <a:cs typeface="Courier New"/>
              </a:rPr>
              <a:t>Type check failed in binding to parameter '$nth'; expected Int but got Rat (3.7)</a:t>
            </a:r>
          </a:p>
          <a:p>
            <a:pPr>
              <a:buNone/>
            </a:pPr>
            <a:r>
              <a:rPr lang="en-US" sz="2400" b="1" dirty="0">
                <a:latin typeface="Courier New"/>
                <a:cs typeface="Courier New"/>
              </a:rPr>
              <a:t>  in sub something at </a:t>
            </a:r>
            <a:r>
              <a:rPr lang="en-US" sz="2400" b="1" dirty="0" err="1">
                <a:latin typeface="Courier New"/>
                <a:cs typeface="Courier New"/>
              </a:rPr>
              <a:t>fib.raku</a:t>
            </a:r>
            <a:r>
              <a:rPr lang="en-US" sz="2400" b="1" dirty="0">
                <a:latin typeface="Courier New"/>
                <a:cs typeface="Courier New"/>
              </a:rPr>
              <a:t> line 1</a:t>
            </a:r>
          </a:p>
          <a:p>
            <a:pPr>
              <a:buNone/>
            </a:pPr>
            <a:r>
              <a:rPr lang="en-US" sz="2400" b="1" dirty="0">
                <a:latin typeface="Courier New"/>
                <a:cs typeface="Courier New"/>
              </a:rPr>
              <a:t>  in block &lt;unit&gt; at </a:t>
            </a:r>
            <a:r>
              <a:rPr lang="en-US" sz="2400" b="1" dirty="0" err="1">
                <a:latin typeface="Courier New"/>
                <a:cs typeface="Courier New"/>
              </a:rPr>
              <a:t>fib.raku</a:t>
            </a:r>
            <a:r>
              <a:rPr lang="en-US" sz="2400" b="1" dirty="0">
                <a:latin typeface="Courier New"/>
                <a:cs typeface="Courier New"/>
              </a:rPr>
              <a:t> line 4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DB799-E9D8-1C42-BCDE-A7CEF3D29159}" type="datetime4">
              <a:rPr lang="fr-FR" smtClean="0"/>
              <a:t>6 février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</p:spTree>
    <p:extLst>
      <p:ext uri="{BB962C8B-B14F-4D97-AF65-F5344CB8AC3E}">
        <p14:creationId xmlns:p14="http://schemas.microsoft.com/office/powerpoint/2010/main" val="9891811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Solve for "</a:t>
            </a:r>
            <a:r>
              <a:rPr lang="en-US" dirty="0" err="1"/>
              <a:t>x</a:t>
            </a:r>
            <a:r>
              <a:rPr lang="en-US" dirty="0"/>
              <a:t>"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2E924-9298-AC4D-98EB-5687E36270BB}" type="datetime4">
              <a:rPr lang="fr-FR" smtClean="0"/>
              <a:t>6 février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238760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err="1"/>
              <a:t>x</a:t>
            </a:r>
            <a:r>
              <a:rPr lang="en-US" sz="9600" dirty="0"/>
              <a:t> = 7 ÷ 2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Compile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400" b="1" dirty="0">
                <a:latin typeface="Courier New"/>
                <a:cs typeface="Courier New"/>
              </a:rPr>
              <a:t>sub fib(Int $nth) {...}</a:t>
            </a:r>
          </a:p>
          <a:p>
            <a:pPr>
              <a:buNone/>
            </a:pPr>
            <a:r>
              <a:rPr lang="en-US" sz="2400" b="1" dirty="0">
                <a:latin typeface="Courier New"/>
                <a:cs typeface="Courier New"/>
              </a:rPr>
              <a:t>my </a:t>
            </a:r>
            <a:r>
              <a:rPr lang="en-US" sz="2400" b="1" dirty="0">
                <a:solidFill>
                  <a:srgbClr val="FF0000"/>
                </a:solidFill>
                <a:latin typeface="Courier New"/>
                <a:cs typeface="Courier New"/>
              </a:rPr>
              <a:t>Rat</a:t>
            </a:r>
            <a:r>
              <a:rPr lang="en-US" sz="2400" b="1" dirty="0">
                <a:latin typeface="Courier New"/>
                <a:cs typeface="Courier New"/>
              </a:rPr>
              <a:t> $</a:t>
            </a:r>
            <a:r>
              <a:rPr lang="en-US" sz="2400" b="1" dirty="0" err="1">
                <a:latin typeface="Courier New"/>
                <a:cs typeface="Courier New"/>
              </a:rPr>
              <a:t>var</a:t>
            </a:r>
            <a:r>
              <a:rPr lang="en-US" sz="2400" b="1" dirty="0">
                <a:latin typeface="Courier New"/>
                <a:cs typeface="Courier New"/>
              </a:rPr>
              <a:t> = 3.7;</a:t>
            </a:r>
          </a:p>
          <a:p>
            <a:pPr>
              <a:buNone/>
            </a:pPr>
            <a:r>
              <a:rPr lang="en-US" sz="2400" b="1" dirty="0">
                <a:latin typeface="Courier New"/>
                <a:cs typeface="Courier New"/>
              </a:rPr>
              <a:t>say “Hello”;</a:t>
            </a:r>
          </a:p>
          <a:p>
            <a:pPr>
              <a:buNone/>
            </a:pPr>
            <a:r>
              <a:rPr lang="en-US" sz="2400" b="1" dirty="0">
                <a:latin typeface="Courier New"/>
                <a:cs typeface="Courier New"/>
              </a:rPr>
              <a:t>say fib($var);</a:t>
            </a:r>
          </a:p>
          <a:p>
            <a:pPr>
              <a:buNone/>
            </a:pPr>
            <a:endParaRPr lang="en-US" sz="2400" b="1" dirty="0">
              <a:latin typeface="Courier New"/>
              <a:cs typeface="Courier New"/>
            </a:endParaRPr>
          </a:p>
          <a:p>
            <a:pPr>
              <a:buNone/>
            </a:pPr>
            <a:r>
              <a:rPr lang="en-US" sz="2400" b="1" dirty="0">
                <a:solidFill>
                  <a:srgbClr val="FF0000"/>
                </a:solidFill>
                <a:latin typeface="Courier New"/>
                <a:cs typeface="Courier New"/>
              </a:rPr>
              <a:t>===</a:t>
            </a:r>
            <a:r>
              <a:rPr lang="en-US" sz="2400" b="1" dirty="0">
                <a:latin typeface="Courier New"/>
                <a:cs typeface="Courier New"/>
              </a:rPr>
              <a:t>SORRY!</a:t>
            </a:r>
            <a:r>
              <a:rPr lang="en-US" sz="2400" b="1" dirty="0">
                <a:solidFill>
                  <a:srgbClr val="FF0000"/>
                </a:solidFill>
                <a:latin typeface="Courier New"/>
                <a:cs typeface="Courier New"/>
              </a:rPr>
              <a:t>=== </a:t>
            </a:r>
            <a:r>
              <a:rPr lang="en-US" sz="2400" b="1" dirty="0">
                <a:latin typeface="Courier New"/>
                <a:cs typeface="Courier New"/>
              </a:rPr>
              <a:t>Error while compiling </a:t>
            </a:r>
            <a:r>
              <a:rPr lang="en-US" sz="2400" b="1" dirty="0" err="1">
                <a:latin typeface="Courier New"/>
                <a:cs typeface="Courier New"/>
              </a:rPr>
              <a:t>fib.raku</a:t>
            </a:r>
            <a:endParaRPr lang="en-US" sz="2400" b="1" dirty="0">
              <a:latin typeface="Courier New"/>
              <a:cs typeface="Courier New"/>
            </a:endParaRPr>
          </a:p>
          <a:p>
            <a:pPr>
              <a:buNone/>
            </a:pPr>
            <a:r>
              <a:rPr lang="en-US" sz="2400" b="1" dirty="0">
                <a:latin typeface="Courier New"/>
                <a:cs typeface="Courier New"/>
              </a:rPr>
              <a:t>Calling something(Rat) will never work with declared signature (Int $nth)</a:t>
            </a:r>
          </a:p>
          <a:p>
            <a:pPr>
              <a:buNone/>
            </a:pPr>
            <a:r>
              <a:rPr lang="en-US" sz="2400" b="1" dirty="0">
                <a:latin typeface="Courier New"/>
                <a:cs typeface="Courier New"/>
              </a:rPr>
              <a:t>at fib.raku:4</a:t>
            </a:r>
          </a:p>
          <a:p>
            <a:pPr>
              <a:buNone/>
            </a:pPr>
            <a:r>
              <a:rPr lang="en-US" sz="2400" b="1" dirty="0">
                <a:latin typeface="Courier New"/>
                <a:cs typeface="Courier New"/>
              </a:rPr>
              <a:t>------&gt;</a:t>
            </a:r>
            <a:r>
              <a:rPr lang="en-US" sz="2400" b="1" dirty="0">
                <a:solidFill>
                  <a:srgbClr val="FF0000"/>
                </a:solidFill>
                <a:latin typeface="Courier New"/>
                <a:cs typeface="Courier New"/>
              </a:rPr>
              <a:t> </a:t>
            </a:r>
            <a:r>
              <a:rPr lang="en-US" sz="2400" b="1" dirty="0">
                <a:solidFill>
                  <a:srgbClr val="00B050"/>
                </a:solidFill>
                <a:latin typeface="Courier New"/>
                <a:cs typeface="Courier New"/>
              </a:rPr>
              <a:t>say</a:t>
            </a:r>
            <a:r>
              <a:rPr lang="en-US" sz="2400" b="1" dirty="0">
                <a:solidFill>
                  <a:srgbClr val="FF0000"/>
                </a:solidFill>
                <a:latin typeface="Courier New"/>
                <a:cs typeface="Courier New"/>
              </a:rPr>
              <a:t> ⏏something($var);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9502-23CD-FC4B-88E4-FFB4EE6FFBD5}" type="datetime4">
              <a:rPr lang="fr-FR" smtClean="0"/>
              <a:t>6 février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</p:spTree>
    <p:extLst>
      <p:ext uri="{BB962C8B-B14F-4D97-AF65-F5344CB8AC3E}">
        <p14:creationId xmlns:p14="http://schemas.microsoft.com/office/powerpoint/2010/main" val="291742188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 Checks/Inference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Compile-time failures!</a:t>
            </a:r>
          </a:p>
          <a:p>
            <a:r>
              <a:rPr lang="en-US" dirty="0"/>
              <a:t>Deliberately limited in scope</a:t>
            </a:r>
          </a:p>
          <a:p>
            <a:r>
              <a:rPr lang="en-US" dirty="0"/>
              <a:t>Type checks at compile time are not duplicated at run time</a:t>
            </a:r>
          </a:p>
          <a:p>
            <a:r>
              <a:rPr lang="en-US" dirty="0"/>
              <a:t>Multi-sub checks can often be eliminated at run time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FBD15-B61D-9440-B62C-7154F46AE76A}" type="datetime4">
              <a:rPr lang="fr-FR" smtClean="0"/>
              <a:t>6 février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</p:spTree>
    <p:extLst>
      <p:ext uri="{BB962C8B-B14F-4D97-AF65-F5344CB8AC3E}">
        <p14:creationId xmlns:p14="http://schemas.microsoft.com/office/powerpoint/2010/main" val="282095125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Infinite Lazy Lists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200" b="1" dirty="0">
                <a:latin typeface="Courier New"/>
                <a:cs typeface="Courier New"/>
              </a:rPr>
              <a:t>constant @</a:t>
            </a:r>
            <a:r>
              <a:rPr lang="en-US" sz="2200" b="1" dirty="0">
                <a:solidFill>
                  <a:srgbClr val="000000"/>
                </a:solidFill>
                <a:latin typeface="Courier New"/>
                <a:cs typeface="Courier New"/>
              </a:rPr>
              <a:t>primes = </a:t>
            </a:r>
            <a:r>
              <a:rPr lang="en-US" sz="2200" b="1" dirty="0" err="1">
                <a:solidFill>
                  <a:srgbClr val="000000"/>
                </a:solidFill>
                <a:latin typeface="Courier New"/>
                <a:cs typeface="Courier New"/>
              </a:rPr>
              <a:t>grep</a:t>
            </a:r>
            <a:r>
              <a:rPr lang="en-US" sz="2200" b="1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2200" b="1" dirty="0">
                <a:latin typeface="Courier New"/>
                <a:cs typeface="Courier New"/>
              </a:rPr>
              <a:t>{ .is-prime }, 1 .. *;</a:t>
            </a:r>
          </a:p>
          <a:p>
            <a:pPr>
              <a:buNone/>
            </a:pPr>
            <a:r>
              <a:rPr lang="en-US" sz="2200" b="1" dirty="0">
                <a:latin typeface="Courier New"/>
                <a:cs typeface="Courier New"/>
              </a:rPr>
              <a:t>say @primes[^10];</a:t>
            </a:r>
          </a:p>
          <a:p>
            <a:pPr>
              <a:buNone/>
            </a:pPr>
            <a:r>
              <a:rPr lang="en-US" sz="2200" b="1" dirty="0">
                <a:latin typeface="Courier New"/>
                <a:cs typeface="Courier New"/>
              </a:rPr>
              <a:t># 2 3 5 7 11 13 17 19 23 29</a:t>
            </a:r>
            <a:endParaRPr lang="en-US" sz="2200" b="1" dirty="0">
              <a:cs typeface="Courier New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B9CE3-A4B3-0B4A-A757-EB9D9F99099E}" type="datetime4">
              <a:rPr lang="fr-FR" smtClean="0"/>
              <a:t>6 février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</p:spTree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Infinite Lazy Lists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200" b="1" dirty="0">
                <a:latin typeface="Courier New"/>
                <a:cs typeface="Courier New"/>
              </a:rPr>
              <a:t>constant  PRIMES = </a:t>
            </a:r>
            <a:r>
              <a:rPr lang="en-US" sz="2200" b="1" dirty="0" err="1">
                <a:latin typeface="Courier New"/>
                <a:cs typeface="Courier New"/>
              </a:rPr>
              <a:t>grep</a:t>
            </a:r>
            <a:r>
              <a:rPr lang="en-US" sz="2200" b="1" dirty="0">
                <a:latin typeface="Courier New"/>
                <a:cs typeface="Courier New"/>
              </a:rPr>
              <a:t> { .is-prime }, 1 .. *;</a:t>
            </a:r>
          </a:p>
          <a:p>
            <a:pPr>
              <a:buNone/>
            </a:pPr>
            <a:r>
              <a:rPr lang="en-US" sz="2200" b="1" dirty="0">
                <a:latin typeface="Courier New"/>
                <a:cs typeface="Courier New"/>
              </a:rPr>
              <a:t>say  PRIMES[^10];</a:t>
            </a:r>
          </a:p>
          <a:p>
            <a:pPr>
              <a:buNone/>
            </a:pPr>
            <a:r>
              <a:rPr lang="en-US" sz="2200" b="1" dirty="0">
                <a:latin typeface="Courier New"/>
                <a:cs typeface="Courier New"/>
              </a:rPr>
              <a:t># 2 3 5 7 11 13 17 19 23 29</a:t>
            </a:r>
            <a:endParaRPr lang="en-US" sz="2200" b="1" dirty="0">
              <a:cs typeface="Courier New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7408-5FD4-BB4F-B8A1-95B6D7FB3108}" type="datetime4">
              <a:rPr lang="fr-FR" smtClean="0"/>
              <a:t>6 février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</p:spTree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it worked when I tested it!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>
                <a:latin typeface="Courier New"/>
                <a:cs typeface="Courier New"/>
              </a:rPr>
              <a:t>open my $</a:t>
            </a:r>
            <a:r>
              <a:rPr lang="en-US" b="1" dirty="0" err="1">
                <a:latin typeface="Courier New"/>
                <a:cs typeface="Courier New"/>
              </a:rPr>
              <a:t>fh</a:t>
            </a:r>
            <a:r>
              <a:rPr lang="en-US" b="1" dirty="0">
                <a:latin typeface="Courier New"/>
                <a:cs typeface="Courier New"/>
              </a:rPr>
              <a:t>, '&lt;', $file</a:t>
            </a:r>
          </a:p>
          <a:p>
            <a:pPr>
              <a:buNone/>
            </a:pPr>
            <a:r>
              <a:rPr lang="en-US" b="1" dirty="0">
                <a:latin typeface="Courier New"/>
                <a:cs typeface="Courier New"/>
              </a:rPr>
              <a:t>  or die "Can't read $file: $!";</a:t>
            </a:r>
          </a:p>
          <a:p>
            <a:pPr>
              <a:buNone/>
            </a:pPr>
            <a:endParaRPr lang="en-US" b="1" dirty="0">
              <a:latin typeface="Courier New"/>
              <a:cs typeface="Courier New"/>
            </a:endParaRPr>
          </a:p>
          <a:p>
            <a:pPr>
              <a:buNone/>
            </a:pPr>
            <a:r>
              <a:rPr lang="en-US" b="1" dirty="0" err="1">
                <a:latin typeface="Courier New"/>
                <a:cs typeface="Courier New"/>
              </a:rPr>
              <a:t>foreach</a:t>
            </a:r>
            <a:r>
              <a:rPr lang="en-US" b="1" dirty="0">
                <a:latin typeface="Courier New"/>
                <a:cs typeface="Courier New"/>
              </a:rPr>
              <a:t> (&lt;$</a:t>
            </a:r>
            <a:r>
              <a:rPr lang="en-US" b="1" dirty="0" err="1">
                <a:latin typeface="Courier New"/>
                <a:cs typeface="Courier New"/>
              </a:rPr>
              <a:t>fh</a:t>
            </a:r>
            <a:r>
              <a:rPr lang="en-US" b="1" dirty="0">
                <a:latin typeface="Courier New"/>
                <a:cs typeface="Courier New"/>
              </a:rPr>
              <a:t>&gt;) {</a:t>
            </a:r>
          </a:p>
          <a:p>
            <a:pPr>
              <a:buNone/>
            </a:pPr>
            <a:r>
              <a:rPr lang="en-US" b="1" dirty="0">
                <a:latin typeface="Courier New"/>
                <a:cs typeface="Courier New"/>
              </a:rPr>
              <a:t>  print if /</a:t>
            </a:r>
            <a:r>
              <a:rPr lang="en-US" b="1" dirty="0" err="1">
                <a:latin typeface="Courier New"/>
                <a:cs typeface="Courier New"/>
              </a:rPr>
              <a:t>abcd</a:t>
            </a:r>
            <a:r>
              <a:rPr lang="en-US" b="1" dirty="0">
                <a:latin typeface="Courier New"/>
                <a:cs typeface="Courier New"/>
              </a:rPr>
              <a:t>/;</a:t>
            </a:r>
          </a:p>
          <a:p>
            <a:pPr>
              <a:buNone/>
            </a:pPr>
            <a:r>
              <a:rPr lang="en-US" b="1" dirty="0">
                <a:latin typeface="Courier New"/>
                <a:cs typeface="Courier New"/>
              </a:rPr>
              <a:t>}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E9D81-791F-D64E-9F74-EFC0E55E7F14}" type="datetime4">
              <a:rPr lang="fr-FR" smtClean="0"/>
              <a:t>6 février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</p:spTree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lazy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800" b="1" dirty="0">
                <a:latin typeface="Courier New"/>
                <a:cs typeface="Courier New"/>
              </a:rPr>
              <a:t>my $</a:t>
            </a:r>
            <a:r>
              <a:rPr lang="en-US" sz="2800" b="1" dirty="0" err="1">
                <a:latin typeface="Courier New"/>
                <a:cs typeface="Courier New"/>
              </a:rPr>
              <a:t>fh</a:t>
            </a:r>
            <a:r>
              <a:rPr lang="en-US" sz="2800" b="1" dirty="0">
                <a:latin typeface="Courier New"/>
                <a:cs typeface="Courier New"/>
              </a:rPr>
              <a:t> = </a:t>
            </a:r>
            <a:r>
              <a:rPr lang="en-US" sz="2800" b="1" dirty="0" err="1">
                <a:latin typeface="Courier New"/>
                <a:cs typeface="Courier New"/>
              </a:rPr>
              <a:t>open($file</a:t>
            </a:r>
            <a:r>
              <a:rPr lang="en-US" sz="2800" b="1" dirty="0">
                <a:latin typeface="Courier New"/>
                <a:cs typeface="Courier New"/>
              </a:rPr>
              <a:t>);</a:t>
            </a:r>
          </a:p>
          <a:p>
            <a:pPr>
              <a:buNone/>
            </a:pPr>
            <a:endParaRPr lang="en-US" sz="2800" b="1" dirty="0">
              <a:latin typeface="Courier New"/>
              <a:cs typeface="Courier New"/>
            </a:endParaRPr>
          </a:p>
          <a:p>
            <a:pPr>
              <a:buNone/>
            </a:pPr>
            <a:r>
              <a:rPr lang="en-US" sz="2800" b="1" dirty="0">
                <a:latin typeface="Courier New"/>
                <a:cs typeface="Courier New"/>
              </a:rPr>
              <a:t>for $</a:t>
            </a:r>
            <a:r>
              <a:rPr lang="en-US" sz="2800" b="1" dirty="0" err="1">
                <a:latin typeface="Courier New"/>
                <a:cs typeface="Courier New"/>
              </a:rPr>
              <a:t>fh.lines</a:t>
            </a:r>
            <a:r>
              <a:rPr lang="en-US" sz="2800" b="1" dirty="0">
                <a:latin typeface="Courier New"/>
                <a:cs typeface="Courier New"/>
              </a:rPr>
              <a:t> -&gt; $line {</a:t>
            </a:r>
          </a:p>
          <a:p>
            <a:pPr>
              <a:buNone/>
            </a:pPr>
            <a:r>
              <a:rPr lang="en-US" sz="2800" b="1" dirty="0">
                <a:latin typeface="Courier New"/>
                <a:cs typeface="Courier New"/>
              </a:rPr>
              <a:t>  say $line if $line ~~ /</a:t>
            </a:r>
            <a:r>
              <a:rPr lang="en-US" sz="2800" b="1" dirty="0" err="1">
                <a:latin typeface="Courier New"/>
                <a:cs typeface="Courier New"/>
              </a:rPr>
              <a:t>abcd</a:t>
            </a:r>
            <a:r>
              <a:rPr lang="en-US" sz="2800" b="1" dirty="0">
                <a:latin typeface="Courier New"/>
                <a:cs typeface="Courier New"/>
              </a:rPr>
              <a:t>/;</a:t>
            </a:r>
          </a:p>
          <a:p>
            <a:pPr>
              <a:buNone/>
            </a:pPr>
            <a:r>
              <a:rPr lang="en-US" sz="2800" b="1" dirty="0">
                <a:latin typeface="Courier New"/>
                <a:cs typeface="Courier New"/>
              </a:rPr>
              <a:t>}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AB6D3-768A-8F4E-88DD-C91B2DC89FD7}" type="datetime4">
              <a:rPr lang="fr-FR" smtClean="0"/>
              <a:t>6 février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</p:spTree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is this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800" b="1" dirty="0">
                <a:latin typeface="Courier New"/>
                <a:cs typeface="Courier New"/>
              </a:rPr>
              <a:t>my $</a:t>
            </a:r>
            <a:r>
              <a:rPr lang="en-US" sz="2800" b="1" dirty="0" err="1">
                <a:latin typeface="Courier New"/>
                <a:cs typeface="Courier New"/>
              </a:rPr>
              <a:t>fh</a:t>
            </a:r>
            <a:r>
              <a:rPr lang="en-US" sz="2800" b="1" dirty="0">
                <a:latin typeface="Courier New"/>
                <a:cs typeface="Courier New"/>
              </a:rPr>
              <a:t> = </a:t>
            </a:r>
            <a:r>
              <a:rPr lang="en-US" sz="2800" b="1" dirty="0" err="1">
                <a:latin typeface="Courier New"/>
                <a:cs typeface="Courier New"/>
              </a:rPr>
              <a:t>open($file</a:t>
            </a:r>
            <a:r>
              <a:rPr lang="en-US" sz="2800" b="1" dirty="0">
                <a:latin typeface="Courier New"/>
                <a:cs typeface="Courier New"/>
              </a:rPr>
              <a:t>);</a:t>
            </a:r>
          </a:p>
          <a:p>
            <a:pPr>
              <a:buNone/>
            </a:pPr>
            <a:endParaRPr lang="en-US" sz="2800" b="1" dirty="0">
              <a:latin typeface="Courier New"/>
              <a:cs typeface="Courier New"/>
            </a:endParaRPr>
          </a:p>
          <a:p>
            <a:pPr>
              <a:buNone/>
            </a:pPr>
            <a:r>
              <a:rPr lang="en-US" sz="2800" b="1" dirty="0">
                <a:latin typeface="Courier New"/>
                <a:cs typeface="Courier New"/>
              </a:rPr>
              <a:t>for $</a:t>
            </a:r>
            <a:r>
              <a:rPr lang="en-US" sz="2800" b="1" dirty="0" err="1">
                <a:latin typeface="Courier New"/>
                <a:cs typeface="Courier New"/>
              </a:rPr>
              <a:t>fh.lines.grep</a:t>
            </a:r>
            <a:r>
              <a:rPr lang="en-US" sz="2800" b="1" dirty="0">
                <a:latin typeface="Courier New"/>
                <a:cs typeface="Courier New"/>
              </a:rPr>
              <a:t>(</a:t>
            </a:r>
            <a:r>
              <a:rPr lang="en-US" sz="2400" b="1" dirty="0">
                <a:latin typeface="Courier New"/>
                <a:cs typeface="Courier New"/>
              </a:rPr>
              <a:t>{/</a:t>
            </a:r>
            <a:r>
              <a:rPr lang="en-US" sz="2400" b="1" dirty="0" err="1">
                <a:latin typeface="Courier New"/>
                <a:cs typeface="Courier New"/>
              </a:rPr>
              <a:t>abcd</a:t>
            </a:r>
            <a:r>
              <a:rPr lang="en-US" sz="2400" b="1" dirty="0">
                <a:latin typeface="Courier New"/>
                <a:cs typeface="Courier New"/>
              </a:rPr>
              <a:t>/}</a:t>
            </a:r>
            <a:r>
              <a:rPr lang="en-US" sz="2800" b="1" dirty="0">
                <a:latin typeface="Courier New"/>
                <a:cs typeface="Courier New"/>
              </a:rPr>
              <a:t>) -&gt;$line {</a:t>
            </a:r>
          </a:p>
          <a:p>
            <a:pPr>
              <a:buNone/>
            </a:pPr>
            <a:r>
              <a:rPr lang="en-US" sz="2800" b="1" dirty="0">
                <a:latin typeface="Courier New"/>
                <a:cs typeface="Courier New"/>
              </a:rPr>
              <a:t>  say $line;</a:t>
            </a:r>
          </a:p>
          <a:p>
            <a:pPr>
              <a:buNone/>
            </a:pPr>
            <a:r>
              <a:rPr lang="en-US" sz="2800" b="1" dirty="0">
                <a:latin typeface="Courier New"/>
                <a:cs typeface="Courier New"/>
              </a:rPr>
              <a:t>}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DFC9A-A9D1-3D45-A22C-8B5541CA8347}" type="datetime4">
              <a:rPr lang="fr-FR" smtClean="0"/>
              <a:t>6 février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</p:spTree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Lazy Fibonacci Numbers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800" b="1" dirty="0">
                <a:latin typeface="Courier New"/>
                <a:cs typeface="Courier New"/>
              </a:rPr>
              <a:t>my @fib = 0, 1, * + * ... *;</a:t>
            </a:r>
          </a:p>
          <a:p>
            <a:pPr>
              <a:buNone/>
            </a:pPr>
            <a:r>
              <a:rPr lang="en-US" sz="2800" b="1" dirty="0">
                <a:latin typeface="Courier New"/>
                <a:cs typeface="Courier New"/>
              </a:rPr>
              <a:t>say @</a:t>
            </a:r>
            <a:r>
              <a:rPr lang="en-US" sz="2800" b="1" dirty="0" err="1">
                <a:latin typeface="Courier New"/>
                <a:cs typeface="Courier New"/>
              </a:rPr>
              <a:t>fib[^$num</a:t>
            </a:r>
            <a:r>
              <a:rPr lang="en-US" sz="2800" b="1" dirty="0">
                <a:latin typeface="Courier New"/>
                <a:cs typeface="Courier New"/>
              </a:rPr>
              <a:t>];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51D99-6C89-EE46-A82D-C8313B522598}" type="datetime4">
              <a:rPr lang="fr-FR" smtClean="0"/>
              <a:t>6 février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</p:spTree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Lazy Fibonacci Numbers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800" b="1" dirty="0">
                <a:latin typeface="Courier New"/>
                <a:cs typeface="Courier New"/>
              </a:rPr>
              <a:t>my @fib = 0, 1, </a:t>
            </a:r>
            <a:r>
              <a:rPr lang="en-US" sz="2800" b="1" dirty="0">
                <a:solidFill>
                  <a:srgbClr val="FF0000"/>
                </a:solidFill>
                <a:latin typeface="Courier New"/>
                <a:cs typeface="Courier New"/>
              </a:rPr>
              <a:t>* + * ... *</a:t>
            </a:r>
            <a:r>
              <a:rPr lang="en-US" sz="2800" b="1" dirty="0">
                <a:latin typeface="Courier New"/>
                <a:cs typeface="Courier New"/>
              </a:rPr>
              <a:t>;</a:t>
            </a:r>
          </a:p>
          <a:p>
            <a:pPr>
              <a:buNone/>
            </a:pPr>
            <a:r>
              <a:rPr lang="en-US" sz="2800" b="1" dirty="0">
                <a:latin typeface="Courier New"/>
                <a:cs typeface="Courier New"/>
              </a:rPr>
              <a:t>say @</a:t>
            </a:r>
            <a:r>
              <a:rPr lang="en-US" sz="2800" b="1" dirty="0" err="1">
                <a:latin typeface="Courier New"/>
                <a:cs typeface="Courier New"/>
              </a:rPr>
              <a:t>fib[^$num</a:t>
            </a:r>
            <a:r>
              <a:rPr lang="en-US" sz="2800" b="1" dirty="0">
                <a:latin typeface="Courier New"/>
                <a:cs typeface="Courier New"/>
              </a:rPr>
              <a:t>];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B164A-0BF2-E949-9CFC-AE1A92BCA6BC}" type="datetime4">
              <a:rPr lang="fr-FR" smtClean="0"/>
              <a:t>6 février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</p:spTree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Arithmetic Sequences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800" b="1" dirty="0">
                <a:latin typeface="Courier New"/>
                <a:cs typeface="Courier New"/>
              </a:rPr>
              <a:t>my @evens = 0, 2</a:t>
            </a:r>
            <a:r>
              <a:rPr lang="en-US" sz="2800" b="1" dirty="0">
                <a:solidFill>
                  <a:srgbClr val="FF0000"/>
                </a:solidFill>
                <a:latin typeface="Courier New"/>
                <a:cs typeface="Courier New"/>
              </a:rPr>
              <a:t> ... *</a:t>
            </a:r>
            <a:r>
              <a:rPr lang="en-US" sz="2800" b="1" dirty="0">
                <a:latin typeface="Courier New"/>
                <a:cs typeface="Courier New"/>
              </a:rPr>
              <a:t>;</a:t>
            </a:r>
          </a:p>
          <a:p>
            <a:pPr>
              <a:buNone/>
            </a:pPr>
            <a:r>
              <a:rPr lang="en-US" sz="2800" b="1" dirty="0">
                <a:latin typeface="Courier New"/>
                <a:cs typeface="Courier New"/>
              </a:rPr>
              <a:t>say @evens[^10];</a:t>
            </a:r>
          </a:p>
          <a:p>
            <a:pPr>
              <a:buNone/>
            </a:pPr>
            <a:r>
              <a:rPr lang="en-US" sz="2800" b="1" dirty="0">
                <a:latin typeface="Courier New"/>
                <a:cs typeface="Courier New"/>
              </a:rPr>
              <a:t># 0 2 4 6 8 10 12 14 16 18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5F7EE-DC48-AB46-B64E-5D22BC0DDFE7}" type="datetime4">
              <a:rPr lang="fr-FR" smtClean="0"/>
              <a:t>6 février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2021, http://www.allaroundtheworld.fr/</a:t>
            </a: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76765</TotalTime>
  <Words>7777</Words>
  <Application>Microsoft Macintosh PowerPoint</Application>
  <PresentationFormat>On-screen Show (4:3)</PresentationFormat>
  <Paragraphs>1264</Paragraphs>
  <Slides>106</Slides>
  <Notes>53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106</vt:i4>
      </vt:variant>
    </vt:vector>
  </HeadingPairs>
  <TitlesOfParts>
    <vt:vector size="110" baseType="lpstr">
      <vt:lpstr>Arial</vt:lpstr>
      <vt:lpstr>Calibri</vt:lpstr>
      <vt:lpstr>Courier New</vt:lpstr>
      <vt:lpstr>Office Theme</vt:lpstr>
      <vt:lpstr>PowerPoint Presentation</vt:lpstr>
      <vt:lpstr>Raku for Mere Mortals</vt:lpstr>
      <vt:lpstr>Raku and Perl</vt:lpstr>
      <vt:lpstr>The Big 3 (or more)</vt:lpstr>
      <vt:lpstr>Examples are great, but …</vt:lpstr>
      <vt:lpstr>Red Black Trees</vt:lpstr>
      <vt:lpstr>PowerPoint Presentation</vt:lpstr>
      <vt:lpstr>Basic Math</vt:lpstr>
      <vt:lpstr>Solve for "x"</vt:lpstr>
      <vt:lpstr>Ruby</vt:lpstr>
      <vt:lpstr>Python (2)</vt:lpstr>
      <vt:lpstr>TCL</vt:lpstr>
      <vt:lpstr>bc</vt:lpstr>
      <vt:lpstr>C</vt:lpstr>
      <vt:lpstr>C</vt:lpstr>
      <vt:lpstr>The purpose of software is to help humans, not computers.</vt:lpstr>
      <vt:lpstr>Perl</vt:lpstr>
      <vt:lpstr>Solve for "x"</vt:lpstr>
      <vt:lpstr>-7/2</vt:lpstr>
      <vt:lpstr>-7/2</vt:lpstr>
      <vt:lpstr>C</vt:lpstr>
      <vt:lpstr>C89 — ANSI-C (3.3.5)</vt:lpstr>
      <vt:lpstr>Solve for "x"</vt:lpstr>
      <vt:lpstr>Solve for "x"</vt:lpstr>
      <vt:lpstr>Solve for "x"</vt:lpstr>
      <vt:lpstr>Solve for "x"</vt:lpstr>
      <vt:lpstr>Solve for "x"</vt:lpstr>
      <vt:lpstr>Perl's Idea of Zero</vt:lpstr>
      <vt:lpstr>One Divided by Zero</vt:lpstr>
      <vt:lpstr>Mass of the Sun Multiplied by Zero</vt:lpstr>
      <vt:lpstr>PowerPoint Presentation</vt:lpstr>
      <vt:lpstr>Other Languages</vt:lpstr>
      <vt:lpstr>Raku’s Idea of Zero</vt:lpstr>
      <vt:lpstr>Raku’s Idea of Zero</vt:lpstr>
      <vt:lpstr>say WHAT?</vt:lpstr>
      <vt:lpstr>But you can forget about that</vt:lpstr>
      <vt:lpstr>Functions</vt:lpstr>
      <vt:lpstr>TIMTOWTEmbarrassYourself</vt:lpstr>
      <vt:lpstr>Let’s Pretend This Never Happened</vt:lpstr>
      <vt:lpstr>Fibonacci</vt:lpstr>
      <vt:lpstr>Fibonacci – Hate Me If You Must</vt:lpstr>
      <vt:lpstr>Basic Function Signatures</vt:lpstr>
      <vt:lpstr>Infinite Loop</vt:lpstr>
      <vt:lpstr>Raku – Gradually Typed</vt:lpstr>
      <vt:lpstr>Raku – Optional Type Checking</vt:lpstr>
      <vt:lpstr>Infinite Loop</vt:lpstr>
      <vt:lpstr>Raku — Constraints</vt:lpstr>
      <vt:lpstr>Infinite Loop</vt:lpstr>
      <vt:lpstr>Raku — Constraints</vt:lpstr>
      <vt:lpstr>Raku — Subsets (UInt)</vt:lpstr>
      <vt:lpstr>Function Signatures</vt:lpstr>
      <vt:lpstr>Function Signatures</vt:lpstr>
      <vt:lpstr>Function Signatures</vt:lpstr>
      <vt:lpstr>Speed It Up</vt:lpstr>
      <vt:lpstr>Speed It Up</vt:lpstr>
      <vt:lpstr>Fibonacci Sequence</vt:lpstr>
      <vt:lpstr>Speed It Up</vt:lpstr>
      <vt:lpstr>https://taustation.space/</vt:lpstr>
      <vt:lpstr>Multi Subs</vt:lpstr>
      <vt:lpstr>An ugly alternative</vt:lpstr>
      <vt:lpstr>If We had Raku</vt:lpstr>
      <vt:lpstr>And the Fibonacci Numbers Again</vt:lpstr>
      <vt:lpstr>Asserting Return Types</vt:lpstr>
      <vt:lpstr>Asserting Return Types</vt:lpstr>
      <vt:lpstr>Asserting Return Types</vt:lpstr>
      <vt:lpstr>Classes</vt:lpstr>
      <vt:lpstr>Classes</vt:lpstr>
      <vt:lpstr>Classes</vt:lpstr>
      <vt:lpstr>And as you learn more …</vt:lpstr>
      <vt:lpstr>And as you learn more …</vt:lpstr>
      <vt:lpstr>And as you learn more …</vt:lpstr>
      <vt:lpstr>The default values are silly …</vt:lpstr>
      <vt:lpstr>Or …</vt:lpstr>
      <vt:lpstr>Raku Versus Raw Perl</vt:lpstr>
      <vt:lpstr>Raku Versus Moose</vt:lpstr>
      <vt:lpstr>Raku Versus C++</vt:lpstr>
      <vt:lpstr>Raku Versus Java</vt:lpstr>
      <vt:lpstr>Raku Versus Python 3</vt:lpstr>
      <vt:lpstr>Raku Versus Javascript</vt:lpstr>
      <vt:lpstr>Raku Versus Ruby</vt:lpstr>
      <vt:lpstr>Raku Versus Go</vt:lpstr>
      <vt:lpstr>Review</vt:lpstr>
      <vt:lpstr>Killer FeatureS</vt:lpstr>
      <vt:lpstr>Summary</vt:lpstr>
      <vt:lpstr>Resources</vt:lpstr>
      <vt:lpstr>PowerPoint Presentation</vt:lpstr>
      <vt:lpstr>Type Inference (wip)</vt:lpstr>
      <vt:lpstr>Type Inference (wip)</vt:lpstr>
      <vt:lpstr>Run Time</vt:lpstr>
      <vt:lpstr>Compile Time</vt:lpstr>
      <vt:lpstr>Type Checks/Inference</vt:lpstr>
      <vt:lpstr>Infinite Lazy Lists</vt:lpstr>
      <vt:lpstr>Infinite Lazy Lists</vt:lpstr>
      <vt:lpstr>But it worked when I tested it!</vt:lpstr>
      <vt:lpstr>This is lazy</vt:lpstr>
      <vt:lpstr>So is this</vt:lpstr>
      <vt:lpstr>Lazy Fibonacci Numbers</vt:lpstr>
      <vt:lpstr>Lazy Fibonacci Numbers</vt:lpstr>
      <vt:lpstr>Arithmetic Sequences</vt:lpstr>
      <vt:lpstr>Geometric Sequences</vt:lpstr>
      <vt:lpstr>Complex Sequences</vt:lpstr>
      <vt:lpstr>Complex Sequences</vt:lpstr>
      <vt:lpstr>Complex Sequences</vt:lpstr>
      <vt:lpstr>Complex Sequences</vt:lpstr>
      <vt:lpstr>Buy My Books!</vt:lpstr>
      <vt:lpstr>PowerPoint Presentation</vt:lpstr>
    </vt:vector>
  </TitlesOfParts>
  <Manager/>
  <Company>All Around The World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Agile Companies Go P.O.P.</dc:title>
  <dc:subject/>
  <dc:creator>Curtis Poe</dc:creator>
  <cp:keywords/>
  <dc:description/>
  <cp:lastModifiedBy>Curtis Poe</cp:lastModifiedBy>
  <cp:revision>276</cp:revision>
  <dcterms:created xsi:type="dcterms:W3CDTF">2015-01-29T20:36:12Z</dcterms:created>
  <dcterms:modified xsi:type="dcterms:W3CDTF">2021-02-06T11:14:11Z</dcterms:modified>
  <cp:category/>
</cp:coreProperties>
</file>