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24384000" cy="13716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dier B" userId="bc505e92f25dd279" providerId="LiveId" clId="{B181ADD5-21C2-4F78-A067-D0DE76F2066E}"/>
    <pc:docChg chg="undo custSel modSld">
      <pc:chgData name="Didier B" userId="bc505e92f25dd279" providerId="LiveId" clId="{B181ADD5-21C2-4F78-A067-D0DE76F2066E}" dt="2023-02-03T16:04:54.208" v="369" actId="20577"/>
      <pc:docMkLst>
        <pc:docMk/>
      </pc:docMkLst>
      <pc:sldChg chg="modSp mod">
        <pc:chgData name="Didier B" userId="bc505e92f25dd279" providerId="LiveId" clId="{B181ADD5-21C2-4F78-A067-D0DE76F2066E}" dt="2023-02-03T15:10:57.479" v="175" actId="1076"/>
        <pc:sldMkLst>
          <pc:docMk/>
          <pc:sldMk cId="0" sldId="256"/>
        </pc:sldMkLst>
        <pc:spChg chg="mod">
          <ac:chgData name="Didier B" userId="bc505e92f25dd279" providerId="LiveId" clId="{B181ADD5-21C2-4F78-A067-D0DE76F2066E}" dt="2023-02-03T15:10:57.479" v="175" actId="1076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6:00:30.740" v="351" actId="1076"/>
        <pc:sldMkLst>
          <pc:docMk/>
          <pc:sldMk cId="0" sldId="257"/>
        </pc:sldMkLst>
        <pc:spChg chg="mod">
          <ac:chgData name="Didier B" userId="bc505e92f25dd279" providerId="LiveId" clId="{B181ADD5-21C2-4F78-A067-D0DE76F2066E}" dt="2023-02-03T15:25:13.808" v="177" actId="20577"/>
          <ac:spMkLst>
            <pc:docMk/>
            <pc:sldMk cId="0" sldId="257"/>
            <ac:spMk id="91" creationId="{00000000-0000-0000-0000-000000000000}"/>
          </ac:spMkLst>
        </pc:spChg>
        <pc:picChg chg="mod">
          <ac:chgData name="Didier B" userId="bc505e92f25dd279" providerId="LiveId" clId="{B181ADD5-21C2-4F78-A067-D0DE76F2066E}" dt="2023-02-03T16:00:30.740" v="351" actId="1076"/>
          <ac:picMkLst>
            <pc:docMk/>
            <pc:sldMk cId="0" sldId="257"/>
            <ac:picMk id="93" creationId="{00000000-0000-0000-0000-000000000000}"/>
          </ac:picMkLst>
        </pc:picChg>
      </pc:sldChg>
      <pc:sldChg chg="modSp mod">
        <pc:chgData name="Didier B" userId="bc505e92f25dd279" providerId="LiveId" clId="{B181ADD5-21C2-4F78-A067-D0DE76F2066E}" dt="2023-02-03T15:27:19.313" v="184" actId="20577"/>
        <pc:sldMkLst>
          <pc:docMk/>
          <pc:sldMk cId="0" sldId="258"/>
        </pc:sldMkLst>
        <pc:spChg chg="mod">
          <ac:chgData name="Didier B" userId="bc505e92f25dd279" providerId="LiveId" clId="{B181ADD5-21C2-4F78-A067-D0DE76F2066E}" dt="2023-02-03T15:27:19.313" v="184" actId="20577"/>
          <ac:spMkLst>
            <pc:docMk/>
            <pc:sldMk cId="0" sldId="258"/>
            <ac:spMk id="95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5:29:00.196" v="194" actId="20577"/>
        <pc:sldMkLst>
          <pc:docMk/>
          <pc:sldMk cId="0" sldId="259"/>
        </pc:sldMkLst>
        <pc:spChg chg="mod">
          <ac:chgData name="Didier B" userId="bc505e92f25dd279" providerId="LiveId" clId="{B181ADD5-21C2-4F78-A067-D0DE76F2066E}" dt="2023-02-03T15:29:00.196" v="194" actId="20577"/>
          <ac:spMkLst>
            <pc:docMk/>
            <pc:sldMk cId="0" sldId="259"/>
            <ac:spMk id="98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6:03:56.091" v="358" actId="20577"/>
        <pc:sldMkLst>
          <pc:docMk/>
          <pc:sldMk cId="0" sldId="260"/>
        </pc:sldMkLst>
        <pc:spChg chg="mod">
          <ac:chgData name="Didier B" userId="bc505e92f25dd279" providerId="LiveId" clId="{B181ADD5-21C2-4F78-A067-D0DE76F2066E}" dt="2023-02-03T16:03:56.091" v="358" actId="20577"/>
          <ac:spMkLst>
            <pc:docMk/>
            <pc:sldMk cId="0" sldId="260"/>
            <ac:spMk id="101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5:30:11.834" v="205" actId="20577"/>
        <pc:sldMkLst>
          <pc:docMk/>
          <pc:sldMk cId="0" sldId="262"/>
        </pc:sldMkLst>
        <pc:spChg chg="mod">
          <ac:chgData name="Didier B" userId="bc505e92f25dd279" providerId="LiveId" clId="{B181ADD5-21C2-4F78-A067-D0DE76F2066E}" dt="2023-02-03T15:30:11.834" v="205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6:04:54.208" v="369" actId="20577"/>
        <pc:sldMkLst>
          <pc:docMk/>
          <pc:sldMk cId="0" sldId="263"/>
        </pc:sldMkLst>
        <pc:spChg chg="mod">
          <ac:chgData name="Didier B" userId="bc505e92f25dd279" providerId="LiveId" clId="{B181ADD5-21C2-4F78-A067-D0DE76F2066E}" dt="2023-02-03T16:04:54.208" v="369" actId="20577"/>
          <ac:spMkLst>
            <pc:docMk/>
            <pc:sldMk cId="0" sldId="263"/>
            <ac:spMk id="118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5:31:43.366" v="237" actId="27636"/>
        <pc:sldMkLst>
          <pc:docMk/>
          <pc:sldMk cId="0" sldId="264"/>
        </pc:sldMkLst>
        <pc:spChg chg="mod">
          <ac:chgData name="Didier B" userId="bc505e92f25dd279" providerId="LiveId" clId="{B181ADD5-21C2-4F78-A067-D0DE76F2066E}" dt="2023-02-03T15:31:43.366" v="237" actId="27636"/>
          <ac:spMkLst>
            <pc:docMk/>
            <pc:sldMk cId="0" sldId="264"/>
            <ac:spMk id="122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5:31:50.901" v="238" actId="6549"/>
        <pc:sldMkLst>
          <pc:docMk/>
          <pc:sldMk cId="0" sldId="265"/>
        </pc:sldMkLst>
        <pc:spChg chg="mod">
          <ac:chgData name="Didier B" userId="bc505e92f25dd279" providerId="LiveId" clId="{B181ADD5-21C2-4F78-A067-D0DE76F2066E}" dt="2023-02-03T15:31:50.901" v="238" actId="6549"/>
          <ac:spMkLst>
            <pc:docMk/>
            <pc:sldMk cId="0" sldId="265"/>
            <ac:spMk id="126" creationId="{00000000-0000-0000-0000-000000000000}"/>
          </ac:spMkLst>
        </pc:spChg>
      </pc:sldChg>
      <pc:sldChg chg="modSp mod">
        <pc:chgData name="Didier B" userId="bc505e92f25dd279" providerId="LiveId" clId="{B181ADD5-21C2-4F78-A067-D0DE76F2066E}" dt="2023-02-03T14:57:22.675" v="125" actId="113"/>
        <pc:sldMkLst>
          <pc:docMk/>
          <pc:sldMk cId="0" sldId="270"/>
        </pc:sldMkLst>
        <pc:spChg chg="mod">
          <ac:chgData name="Didier B" userId="bc505e92f25dd279" providerId="LiveId" clId="{B181ADD5-21C2-4F78-A067-D0DE76F2066E}" dt="2023-02-03T14:57:22.675" v="125" actId="113"/>
          <ac:spMkLst>
            <pc:docMk/>
            <pc:sldMk cId="0" sldId="270"/>
            <ac:spMk id="149" creationId="{00000000-0000-0000-0000-000000000000}"/>
          </ac:spMkLst>
        </pc:spChg>
      </pc:sldChg>
      <pc:sldChg chg="addSp delSp modSp mod">
        <pc:chgData name="Didier B" userId="bc505e92f25dd279" providerId="LiveId" clId="{B181ADD5-21C2-4F78-A067-D0DE76F2066E}" dt="2023-02-03T15:41:15.201" v="348" actId="20577"/>
        <pc:sldMkLst>
          <pc:docMk/>
          <pc:sldMk cId="0" sldId="275"/>
        </pc:sldMkLst>
        <pc:graphicFrameChg chg="add mod modGraphic">
          <ac:chgData name="Didier B" userId="bc505e92f25dd279" providerId="LiveId" clId="{B181ADD5-21C2-4F78-A067-D0DE76F2066E}" dt="2023-02-03T15:41:15.201" v="348" actId="20577"/>
          <ac:graphicFrameMkLst>
            <pc:docMk/>
            <pc:sldMk cId="0" sldId="275"/>
            <ac:graphicFrameMk id="4" creationId="{762FFF7B-FDA2-950A-0078-CDA6DC7032F0}"/>
          </ac:graphicFrameMkLst>
        </pc:graphicFrameChg>
        <pc:graphicFrameChg chg="del">
          <ac:chgData name="Didier B" userId="bc505e92f25dd279" providerId="LiveId" clId="{B181ADD5-21C2-4F78-A067-D0DE76F2066E}" dt="2023-02-03T15:00:40.246" v="126" actId="478"/>
          <ac:graphicFrameMkLst>
            <pc:docMk/>
            <pc:sldMk cId="0" sldId="275"/>
            <ac:graphicFrameMk id="171" creationId="{00000000-0000-0000-0000-000000000000}"/>
          </ac:graphicFrameMkLst>
        </pc:graphicFrameChg>
        <pc:picChg chg="add del mod">
          <ac:chgData name="Didier B" userId="bc505e92f25dd279" providerId="LiveId" clId="{B181ADD5-21C2-4F78-A067-D0DE76F2066E}" dt="2023-02-03T15:01:57.986" v="135" actId="478"/>
          <ac:picMkLst>
            <pc:docMk/>
            <pc:sldMk cId="0" sldId="275"/>
            <ac:picMk id="2" creationId="{4FFCFB35-7F9D-D96B-49AC-D1E909AADD5C}"/>
          </ac:picMkLst>
        </pc:picChg>
        <pc:picChg chg="add del mod">
          <ac:chgData name="Didier B" userId="bc505e92f25dd279" providerId="LiveId" clId="{B181ADD5-21C2-4F78-A067-D0DE76F2066E}" dt="2023-02-03T15:02:10.400" v="141" actId="478"/>
          <ac:picMkLst>
            <pc:docMk/>
            <pc:sldMk cId="0" sldId="275"/>
            <ac:picMk id="3" creationId="{50A9AA3D-65E9-3FD0-2BF7-19F79C08E4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BE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BE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BE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BE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BE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BE" sz="1400" b="0" strike="noStrike" spc="-1">
                <a:latin typeface="Times New Roman"/>
              </a:defRPr>
            </a:lvl1pPr>
          </a:lstStyle>
          <a:p>
            <a:r>
              <a:rPr lang="fr-BE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6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BE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201E5D2B-E287-487B-A39C-EDB4E83A6D27}" type="slidenum">
              <a:rPr lang="fr-BE" sz="1400" b="0" strike="noStrike" spc="-1">
                <a:latin typeface="Times New Roman"/>
              </a:rPr>
              <a:t>‹N°›</a:t>
            </a:fld>
            <a:endParaRPr lang="fr-B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latin typeface="Arial"/>
              </a:rPr>
              <a:t>Les attaques informatiques interviennent dans un environnement en constante évolution. Pour répondre à ces enjeux, il est nécessaire de mettre en place une approche globale de gestion des risques au sein de son organisation.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latin typeface="Arial"/>
              </a:rPr>
              <a:t>La cartographie du Système d’Information permet d’avoir une vue globale de l’ensemble des éléments qui constituent le système d’information pour d’obtenir une meilleure lisibilité, et donc un meilleur contrôle.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latin typeface="Arial"/>
              </a:rPr>
              <a:t>L’élaboration d’une cartographie participe à la protection, à la défense et à la résilience du système d’information. 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latin typeface="Arial"/>
              </a:rPr>
              <a:t>C’est un outil indispensable à la maitrise de son système d’information et qui s’intègre dans une démarche globale de gestion des risques.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E9D3805-5DD1-4758-AF71-B2440A687631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4BAF0A5-B4F5-4C73-B201-CACA077ED3E4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F0DEB8-4F0C-4D25-B768-79BCC6374764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6691762-B744-4989-9410-96C093332FC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FCC735-A6BF-4F2D-85AB-A7F7FD5A5D2C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8FD1015-4936-42D7-B6B1-AE1A29B11777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1DCF17-CD18-4FC1-84B8-766A22D2757E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58A5E9-5623-418F-B668-2580020F4CC9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872691-75C6-46AF-B062-1DF7ACE051D5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B1163D-CEA6-4AC9-9BC4-D376029FCACE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9FECB68-DF49-401D-9B22-06E2B235460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C3FF63F-1AC7-4A41-983C-6700860A69D8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F84DE2-2059-4611-9C52-868546A71B77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A48240-C4C2-4FB1-BBCF-723043914C05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B70F2D-1C9F-4378-81C7-88307AA55CA7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4A46E7-ABF3-47A7-BBA2-EB9C0B74A73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3E14CF-9EC9-4C5E-B394-4FB2EB760136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090696E-4AB2-4FFD-8824-4333449DAB5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7D6C998-735B-4779-9DF9-B0CD5DA7E1B7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746069E-CFA2-4E6D-A6C1-4B35A438E72A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6D45B7E-B7AB-4CEA-916F-DF8BB86170C8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77FD492-B737-4E16-9641-1BB6DB8CBF30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1B4FA1B-A4A6-420D-BF10-91A0249A55D5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9FC4B6D-25E2-44B8-89FB-1065242DA929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 2.png" descr="Line 2.png"/>
          <p:cNvPicPr/>
          <p:nvPr/>
        </p:nvPicPr>
        <p:blipFill>
          <a:blip r:embed="rId14"/>
          <a:stretch/>
        </p:blipFill>
        <p:spPr>
          <a:xfrm>
            <a:off x="-34560" y="11937960"/>
            <a:ext cx="24451920" cy="1798920"/>
          </a:xfrm>
          <a:prstGeom prst="rect">
            <a:avLst/>
          </a:prstGeom>
          <a:ln w="12700">
            <a:noFill/>
          </a:ln>
        </p:spPr>
      </p:pic>
      <p:pic>
        <p:nvPicPr>
          <p:cNvPr id="6" name="line.png" descr="line.png"/>
          <p:cNvPicPr/>
          <p:nvPr/>
        </p:nvPicPr>
        <p:blipFill>
          <a:blip r:embed="rId15"/>
          <a:stretch/>
        </p:blipFill>
        <p:spPr>
          <a:xfrm>
            <a:off x="-26280" y="5999400"/>
            <a:ext cx="24435720" cy="6235200"/>
          </a:xfrm>
          <a:prstGeom prst="rect">
            <a:avLst/>
          </a:prstGeom>
          <a:ln w="127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BE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70680" y="2014560"/>
            <a:ext cx="23041440" cy="103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11935800" y="13010400"/>
            <a:ext cx="49356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000000"/>
                </a:solidFill>
                <a:latin typeface="Helvetica Light"/>
                <a:ea typeface="Helvetica Light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73FB300-8D50-4AEC-BEE7-812FF14B0989}" type="slidenum">
              <a:rPr lang="fr-BE" sz="2400" b="0" strike="noStrike" spc="-1">
                <a:solidFill>
                  <a:srgbClr val="000000"/>
                </a:solidFill>
                <a:latin typeface="Helvetica Light"/>
                <a:ea typeface="Helvetica Light"/>
              </a:rPr>
              <a:t>‹N°›</a:t>
            </a:fld>
            <a:endParaRPr lang="fr-BE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Line 2.png" descr="Line 2.png"/>
          <p:cNvPicPr/>
          <p:nvPr/>
        </p:nvPicPr>
        <p:blipFill>
          <a:blip r:embed="rId14"/>
          <a:stretch/>
        </p:blipFill>
        <p:spPr>
          <a:xfrm>
            <a:off x="-34560" y="11937960"/>
            <a:ext cx="24451920" cy="1798920"/>
          </a:xfrm>
          <a:prstGeom prst="rect">
            <a:avLst/>
          </a:prstGeom>
          <a:ln w="1270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sldNum" idx="2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4B9489E-74BC-4D2F-8CD5-5D198404BCB1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‹N°›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BE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235095" y="3375942"/>
            <a:ext cx="17602200" cy="43956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b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1200" b="1" strike="noStrike" spc="-1" dirty="0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br>
              <a:rPr sz="11200" dirty="0"/>
            </a:br>
            <a:r>
              <a:rPr lang="fr-FR" sz="6600" b="0" strike="noStrike" spc="-1" dirty="0">
                <a:solidFill>
                  <a:srgbClr val="943650"/>
                </a:solidFill>
                <a:latin typeface="Agenda-Medium"/>
                <a:ea typeface="Agenda-Medium"/>
              </a:rPr>
              <a:t>Mapping the </a:t>
            </a:r>
            <a:br>
              <a:rPr lang="fr-FR" sz="6600" b="0" strike="noStrike" spc="-1" dirty="0">
                <a:solidFill>
                  <a:srgbClr val="943650"/>
                </a:solidFill>
                <a:latin typeface="Agenda-Medium"/>
                <a:ea typeface="Agenda-Medium"/>
              </a:rPr>
            </a:br>
            <a:r>
              <a:rPr lang="fr-FR" sz="6600" b="0" strike="noStrike" spc="-1" dirty="0">
                <a:solidFill>
                  <a:srgbClr val="943650"/>
                </a:solidFill>
                <a:latin typeface="Agenda-Medium"/>
                <a:ea typeface="Agenda-Medium"/>
              </a:rPr>
              <a:t>Information </a:t>
            </a:r>
            <a:r>
              <a:rPr lang="fr-FR" sz="6600" spc="-1" dirty="0">
                <a:solidFill>
                  <a:srgbClr val="943650"/>
                </a:solidFill>
                <a:latin typeface="Agenda-Medium"/>
                <a:ea typeface="Agenda-Medium"/>
              </a:rPr>
              <a:t>S</a:t>
            </a:r>
            <a:r>
              <a:rPr lang="fr-FR" sz="6600" b="0" strike="noStrike" spc="-1" dirty="0">
                <a:solidFill>
                  <a:srgbClr val="943650"/>
                </a:solidFill>
                <a:latin typeface="Agenda-Medium"/>
                <a:ea typeface="Agenda-Medium"/>
              </a:rPr>
              <a:t>ystem</a:t>
            </a:r>
            <a:endParaRPr lang="fr-BE" sz="10700" b="0" strike="noStrike" spc="-1" dirty="0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1428560" y="11657520"/>
            <a:ext cx="12498480" cy="15883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44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February, 4th 2023</a:t>
            </a:r>
            <a:endParaRPr lang="fr-BE" sz="4400" b="0" strike="noStrike" spc="-1">
              <a:latin typeface="Arial"/>
            </a:endParaRPr>
          </a:p>
        </p:txBody>
      </p:sp>
      <p:pic>
        <p:nvPicPr>
          <p:cNvPr id="89" name="Image 88"/>
          <p:cNvPicPr/>
          <p:nvPr/>
        </p:nvPicPr>
        <p:blipFill>
          <a:blip r:embed="rId2"/>
          <a:stretch/>
        </p:blipFill>
        <p:spPr>
          <a:xfrm>
            <a:off x="360000" y="360000"/>
            <a:ext cx="7009920" cy="17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18760" y="1761480"/>
            <a:ext cx="9159120" cy="75949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8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Forms</a:t>
            </a:r>
            <a:endParaRPr lang="fr-BE" sz="48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RFT Editor</a:t>
            </a:r>
            <a:endParaRPr lang="fr-BE" sz="48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Drop-down </a:t>
            </a:r>
            <a:r>
              <a:rPr lang="fr-BE" sz="48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list</a:t>
            </a:r>
            <a:endParaRPr lang="fr-BE" sz="48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Links </a:t>
            </a:r>
            <a:r>
              <a:rPr lang="fr-BE" sz="48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between</a:t>
            </a: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BE" sz="48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objects</a:t>
            </a:r>
            <a:endParaRPr lang="fr-BE" sz="48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Security </a:t>
            </a:r>
            <a:r>
              <a:rPr lang="fr-BE" sz="48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requirements</a:t>
            </a:r>
            <a:endParaRPr lang="fr-BE" sz="48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</a:t>
            </a:r>
            <a:r>
              <a:rPr lang="fr-BE" sz="48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Roles</a:t>
            </a: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management</a:t>
            </a:r>
            <a:endParaRPr lang="fr-BE" sz="48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</a:t>
            </a:r>
            <a:r>
              <a:rPr lang="fr-BE" sz="48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History</a:t>
            </a:r>
            <a:r>
              <a:rPr lang="fr-BE" sz="48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changes</a:t>
            </a:r>
            <a:endParaRPr lang="fr-BE" sz="48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800" b="0" strike="noStrike" spc="-1" dirty="0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14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B1B38CB-95F2-45D0-943D-097857BF8A0C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10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128" name="Image 5"/>
          <p:cNvPicPr/>
          <p:nvPr/>
        </p:nvPicPr>
        <p:blipFill>
          <a:blip r:embed="rId2"/>
          <a:stretch/>
        </p:blipFill>
        <p:spPr>
          <a:xfrm>
            <a:off x="9991440" y="1333080"/>
            <a:ext cx="13683240" cy="950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15"/>
          </p:nvPr>
        </p:nvSpPr>
        <p:spPr>
          <a:xfrm>
            <a:off x="22814640" y="1272636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7B6AE78-688E-4FF4-9114-39AA3BFA9DFE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11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131" name="Image 10"/>
          <p:cNvPicPr/>
          <p:nvPr/>
        </p:nvPicPr>
        <p:blipFill>
          <a:blip r:embed="rId2"/>
          <a:stretch/>
        </p:blipFill>
        <p:spPr>
          <a:xfrm>
            <a:off x="3010680" y="1871280"/>
            <a:ext cx="18361440" cy="996984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518760" y="1871280"/>
            <a:ext cx="6173280" cy="10447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414141"/>
                </a:solidFill>
                <a:latin typeface="Agenda-Medium"/>
                <a:ea typeface="Agenda-Medium"/>
              </a:rPr>
              <a:t>Data Model</a:t>
            </a:r>
            <a:endParaRPr lang="fr-BE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20920" y="1673640"/>
            <a:ext cx="1009872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414141"/>
                </a:solidFill>
                <a:latin typeface="Agenda-Medium"/>
                <a:ea typeface="Agenda-Medium"/>
              </a:rPr>
              <a:t>Links between objects</a:t>
            </a:r>
            <a:endParaRPr lang="fr-BE" sz="48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16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CAE717D-7D33-4DF1-9AF7-E2E108415DF5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12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136" name="Image 7"/>
          <p:cNvPicPr/>
          <p:nvPr/>
        </p:nvPicPr>
        <p:blipFill>
          <a:blip r:embed="rId2"/>
          <a:stretch/>
        </p:blipFill>
        <p:spPr>
          <a:xfrm>
            <a:off x="2827080" y="4390920"/>
            <a:ext cx="10468080" cy="7309440"/>
          </a:xfrm>
          <a:prstGeom prst="rect">
            <a:avLst/>
          </a:prstGeom>
          <a:ln w="0">
            <a:noFill/>
          </a:ln>
        </p:spPr>
      </p:pic>
      <p:pic>
        <p:nvPicPr>
          <p:cNvPr id="137" name="Image 8"/>
          <p:cNvPicPr/>
          <p:nvPr/>
        </p:nvPicPr>
        <p:blipFill>
          <a:blip r:embed="rId3"/>
          <a:stretch/>
        </p:blipFill>
        <p:spPr>
          <a:xfrm>
            <a:off x="11133360" y="2552760"/>
            <a:ext cx="5152320" cy="7052400"/>
          </a:xfrm>
          <a:prstGeom prst="rect">
            <a:avLst/>
          </a:prstGeom>
          <a:ln w="0">
            <a:noFill/>
          </a:ln>
        </p:spPr>
      </p:pic>
      <p:pic>
        <p:nvPicPr>
          <p:cNvPr id="138" name="Image 9"/>
          <p:cNvPicPr/>
          <p:nvPr/>
        </p:nvPicPr>
        <p:blipFill>
          <a:blip r:embed="rId4"/>
          <a:stretch/>
        </p:blipFill>
        <p:spPr>
          <a:xfrm>
            <a:off x="17207640" y="1246680"/>
            <a:ext cx="5307480" cy="835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 idx="17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C898748-F471-4A85-A6B5-751E2242D34B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13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20920" y="1673640"/>
            <a:ext cx="1225908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414141"/>
                </a:solidFill>
                <a:latin typeface="Agenda-Medium"/>
                <a:ea typeface="Agenda-Medium"/>
              </a:rPr>
              <a:t>Physical network schema</a:t>
            </a:r>
            <a:endParaRPr lang="fr-BE" sz="4800" b="0" strike="noStrike" spc="-1">
              <a:latin typeface="Arial"/>
            </a:endParaRPr>
          </a:p>
        </p:txBody>
      </p:sp>
      <p:pic>
        <p:nvPicPr>
          <p:cNvPr id="142" name="Image 141"/>
          <p:cNvPicPr/>
          <p:nvPr/>
        </p:nvPicPr>
        <p:blipFill>
          <a:blip r:embed="rId2"/>
          <a:stretch/>
        </p:blipFill>
        <p:spPr>
          <a:xfrm>
            <a:off x="5472000" y="3168000"/>
            <a:ext cx="13499640" cy="852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18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D58CC5C-D123-4462-8912-E09FA6BB29BA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14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145" name="Image 2"/>
          <p:cNvPicPr/>
          <p:nvPr/>
        </p:nvPicPr>
        <p:blipFill>
          <a:blip r:embed="rId2"/>
          <a:stretch/>
        </p:blipFill>
        <p:spPr>
          <a:xfrm>
            <a:off x="6300000" y="1906200"/>
            <a:ext cx="11362680" cy="1042200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20920" y="1673640"/>
            <a:ext cx="7734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414141"/>
                </a:solidFill>
                <a:latin typeface="Agenda-Medium"/>
                <a:ea typeface="Agenda-Medium"/>
              </a:rPr>
              <a:t>Explore cartography</a:t>
            </a:r>
            <a:endParaRPr lang="fr-BE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76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7600" b="0" strike="noStrike" spc="-1">
              <a:latin typeface="Arial"/>
            </a:endParaRPr>
          </a:p>
        </p:txBody>
      </p:sp>
      <p:sp>
        <p:nvSpPr>
          <p:cNvPr id="148" name="ZoneTexte 4"/>
          <p:cNvSpPr/>
          <p:nvPr/>
        </p:nvSpPr>
        <p:spPr>
          <a:xfrm>
            <a:off x="518760" y="1871280"/>
            <a:ext cx="12620880" cy="9354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3200" b="1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Reports</a:t>
            </a:r>
            <a:endParaRPr lang="fr-BE" sz="32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Information System Mapping Report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1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Lists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Supported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entities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and applications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List of information system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entities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and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their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supported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applications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Applications by application group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List of applications by application group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Logical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servers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List of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logical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servers by applications and managers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Analysis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of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security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needs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List of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security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needs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between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macro-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processes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,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processes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, applications,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database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and information.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Logical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servers configuration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List of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logical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servers configuration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Inventory of the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physical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infrastructure</a:t>
            </a:r>
            <a:endParaRPr lang="fr-BE" sz="28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List of </a:t>
            </a:r>
            <a:r>
              <a:rPr lang="fr-BE" sz="2800" b="0" strike="noStrike" spc="-1" dirty="0" err="1">
                <a:solidFill>
                  <a:srgbClr val="000000"/>
                </a:solidFill>
                <a:latin typeface="Futura Medium"/>
                <a:ea typeface="Helvetica Light"/>
              </a:rPr>
              <a:t>equipment</a:t>
            </a:r>
            <a:r>
              <a:rPr lang="fr-BE" sz="2800" b="0" strike="noStrike" spc="-1" dirty="0">
                <a:solidFill>
                  <a:srgbClr val="000000"/>
                </a:solidFill>
                <a:latin typeface="Futura Medium"/>
                <a:ea typeface="Helvetica Light"/>
              </a:rPr>
              <a:t> by site/location </a:t>
            </a:r>
            <a:endParaRPr lang="fr-BE" sz="2800" b="0" strike="noStrike" spc="-1" dirty="0">
              <a:latin typeface="Arial"/>
            </a:endParaRPr>
          </a:p>
        </p:txBody>
      </p:sp>
      <p:sp>
        <p:nvSpPr>
          <p:cNvPr id="149" name="ZoneTexte 6"/>
          <p:cNvSpPr/>
          <p:nvPr/>
        </p:nvSpPr>
        <p:spPr>
          <a:xfrm>
            <a:off x="13437360" y="3299040"/>
            <a:ext cx="10502280" cy="319326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1" spc="-1" dirty="0">
                <a:solidFill>
                  <a:srgbClr val="000000"/>
                </a:solidFill>
                <a:latin typeface="Futura Medium"/>
              </a:rPr>
              <a:t>Audit</a:t>
            </a: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en-US" sz="2800" spc="-1" dirty="0">
              <a:solidFill>
                <a:srgbClr val="000000"/>
              </a:solidFill>
              <a:latin typeface="Futura Medium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1" spc="-1" dirty="0">
                <a:solidFill>
                  <a:srgbClr val="000000"/>
                </a:solidFill>
                <a:latin typeface="Futura Medium"/>
              </a:rPr>
              <a:t>Maturity levels</a:t>
            </a: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spc="-1" dirty="0">
                <a:solidFill>
                  <a:srgbClr val="000000"/>
                </a:solidFill>
                <a:latin typeface="Futura Medium"/>
              </a:rPr>
              <a:t>Lists the maturity levels reached by the different objects of the mapping</a:t>
            </a: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endParaRPr lang="en-US" sz="2800" spc="-1" dirty="0">
              <a:solidFill>
                <a:srgbClr val="000000"/>
              </a:solidFill>
              <a:latin typeface="Futura Medium"/>
            </a:endParaRP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1" spc="-1" dirty="0">
                <a:solidFill>
                  <a:srgbClr val="000000"/>
                </a:solidFill>
                <a:latin typeface="Futura Medium"/>
              </a:rPr>
              <a:t>Update / changes</a:t>
            </a:r>
          </a:p>
          <a:p>
            <a:pPr marL="11448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spc="-1" dirty="0">
                <a:solidFill>
                  <a:srgbClr val="000000"/>
                </a:solidFill>
                <a:latin typeface="Futura Medium"/>
              </a:rPr>
              <a:t>Traces the changes made to the map in the last 12 months</a:t>
            </a:r>
            <a:endParaRPr lang="fr-BE" sz="2800" spc="-1" dirty="0">
              <a:solidFill>
                <a:srgbClr val="000000"/>
              </a:solidFill>
              <a:latin typeface="Futura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Num" idx="19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312190F-735C-46FB-B3A6-58463962BD2B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16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pic>
        <p:nvPicPr>
          <p:cNvPr id="152" name="Image 9"/>
          <p:cNvPicPr/>
          <p:nvPr/>
        </p:nvPicPr>
        <p:blipFill>
          <a:blip r:embed="rId2"/>
          <a:stretch/>
        </p:blipFill>
        <p:spPr>
          <a:xfrm>
            <a:off x="3846600" y="2850840"/>
            <a:ext cx="16689600" cy="933732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520920" y="1673640"/>
            <a:ext cx="15614280" cy="117576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414141"/>
                </a:solidFill>
                <a:latin typeface="Agenda-Medium"/>
                <a:ea typeface="Agenda-Medium"/>
              </a:rPr>
              <a:t>Information System Mapping Report</a:t>
            </a:r>
            <a:endParaRPr lang="fr-BE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Num" idx="20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2C1F01E-C8E6-4713-9EEB-27606A7DDC77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17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pic>
        <p:nvPicPr>
          <p:cNvPr id="156" name="Image 4"/>
          <p:cNvPicPr/>
          <p:nvPr/>
        </p:nvPicPr>
        <p:blipFill>
          <a:blip r:embed="rId2"/>
          <a:stretch/>
        </p:blipFill>
        <p:spPr>
          <a:xfrm>
            <a:off x="6712560" y="1688400"/>
            <a:ext cx="11696400" cy="10543320"/>
          </a:xfrm>
          <a:prstGeom prst="rect">
            <a:avLst/>
          </a:prstGeom>
          <a:ln w="0">
            <a:noFill/>
          </a:ln>
        </p:spPr>
      </p:pic>
      <p:sp>
        <p:nvSpPr>
          <p:cNvPr id="157" name="Espace réservé du contenu 6"/>
          <p:cNvSpPr/>
          <p:nvPr/>
        </p:nvSpPr>
        <p:spPr>
          <a:xfrm>
            <a:off x="518760" y="1688400"/>
            <a:ext cx="5862240" cy="18702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3600" b="1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Physical </a:t>
            </a:r>
            <a:r>
              <a:rPr lang="fr-BE" sz="3600" b="1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inventory</a:t>
            </a:r>
            <a:endParaRPr lang="fr-BE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Num" idx="21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03474EE-7391-4500-9CC0-968EE40B7E37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18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60" name="Espace réservé du contenu 6"/>
          <p:cNvSpPr/>
          <p:nvPr/>
        </p:nvSpPr>
        <p:spPr>
          <a:xfrm>
            <a:off x="518760" y="1688400"/>
            <a:ext cx="8910000" cy="18702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3600" b="1" strike="noStrike" spc="-1">
                <a:solidFill>
                  <a:srgbClr val="414141"/>
                </a:solidFill>
                <a:latin typeface="Futura Medium"/>
                <a:ea typeface="Agenda-Medium"/>
              </a:rPr>
              <a:t>Analysis of the security needs</a:t>
            </a:r>
            <a:endParaRPr lang="fr-BE" sz="3600" b="0" strike="noStrike" spc="-1">
              <a:latin typeface="Arial"/>
            </a:endParaRPr>
          </a:p>
        </p:txBody>
      </p:sp>
      <p:pic>
        <p:nvPicPr>
          <p:cNvPr id="161" name="Image 5"/>
          <p:cNvPicPr/>
          <p:nvPr/>
        </p:nvPicPr>
        <p:blipFill>
          <a:blip r:embed="rId2"/>
          <a:stretch/>
        </p:blipFill>
        <p:spPr>
          <a:xfrm>
            <a:off x="2808720" y="2795400"/>
            <a:ext cx="12411360" cy="8687520"/>
          </a:xfrm>
          <a:prstGeom prst="rect">
            <a:avLst/>
          </a:prstGeom>
          <a:ln w="0">
            <a:noFill/>
          </a:ln>
        </p:spPr>
      </p:pic>
      <p:sp>
        <p:nvSpPr>
          <p:cNvPr id="162" name="Espace réservé du contenu 2"/>
          <p:cNvSpPr/>
          <p:nvPr/>
        </p:nvSpPr>
        <p:spPr>
          <a:xfrm>
            <a:off x="16095960" y="2828880"/>
            <a:ext cx="7239240" cy="58712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t">
            <a:normAutofit fontScale="94000"/>
          </a:bodyPr>
          <a:lstStyle/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3600" b="1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Analysis</a:t>
            </a:r>
            <a:r>
              <a:rPr lang="fr-BE" sz="3600" b="1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of the </a:t>
            </a:r>
            <a:r>
              <a:rPr lang="fr-BE" sz="3600" b="1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security</a:t>
            </a:r>
            <a:r>
              <a:rPr lang="fr-BE" sz="3600" b="1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</a:t>
            </a:r>
            <a:r>
              <a:rPr lang="fr-BE" sz="3600" b="1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needs</a:t>
            </a:r>
            <a:endParaRPr lang="fr-BE" sz="3600" b="0" strike="noStrike" spc="-1" dirty="0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endParaRPr lang="fr-BE" sz="3600" b="0" strike="noStrike" spc="-1" dirty="0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Denormalize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the links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between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macro-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processes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,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processes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, applications,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databases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and information</a:t>
            </a:r>
            <a:endParaRPr lang="fr-BE" sz="3600" b="0" strike="noStrike" spc="-1" dirty="0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endParaRPr lang="fr-BE" sz="3600" b="0" strike="noStrike" spc="-1" dirty="0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Analyze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the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differences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in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requirements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between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each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 </a:t>
            </a:r>
            <a:r>
              <a:rPr lang="fr-BE" sz="3600" b="0" strike="noStrike" spc="-1" dirty="0" err="1">
                <a:solidFill>
                  <a:srgbClr val="424242"/>
                </a:solidFill>
                <a:latin typeface="Agenda-Medium"/>
                <a:ea typeface="Agenda-Medium"/>
              </a:rPr>
              <a:t>object</a:t>
            </a:r>
            <a:r>
              <a:rPr lang="fr-BE" sz="3600" b="0" strike="noStrike" spc="-1" dirty="0">
                <a:solidFill>
                  <a:srgbClr val="424242"/>
                </a:solidFill>
                <a:latin typeface="Agenda-Medium"/>
                <a:ea typeface="Agenda-Medium"/>
              </a:rPr>
              <a:t>.</a:t>
            </a:r>
            <a:endParaRPr lang="fr-BE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Num" idx="22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B28A72D-9D4F-49A5-8011-2178002EB6BB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19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65" name="Espace réservé du contenu 6"/>
          <p:cNvSpPr/>
          <p:nvPr/>
        </p:nvSpPr>
        <p:spPr>
          <a:xfrm>
            <a:off x="518760" y="1688400"/>
            <a:ext cx="8910000" cy="653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t">
            <a:normAutofit fontScale="93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3600" b="1" strike="noStrike" spc="-1">
                <a:solidFill>
                  <a:srgbClr val="414141"/>
                </a:solidFill>
                <a:latin typeface="Futura Medium"/>
                <a:ea typeface="Agenda-Medium"/>
              </a:rPr>
              <a:t>Cartography updates</a:t>
            </a:r>
            <a:endParaRPr lang="fr-BE" sz="3600" b="0" strike="noStrike" spc="-1">
              <a:latin typeface="Arial"/>
            </a:endParaRPr>
          </a:p>
        </p:txBody>
      </p:sp>
      <p:sp>
        <p:nvSpPr>
          <p:cNvPr id="166" name="Espace réservé du contenu 2"/>
          <p:cNvSpPr/>
          <p:nvPr/>
        </p:nvSpPr>
        <p:spPr>
          <a:xfrm>
            <a:off x="15352920" y="3367080"/>
            <a:ext cx="7239240" cy="58712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t">
            <a:normAutofit/>
          </a:bodyPr>
          <a:lstStyle/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Track the changes made to the mapping over the last 12 months </a:t>
            </a:r>
            <a:endParaRPr lang="fr-BE" sz="3600" b="0" strike="noStrike" spc="-1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endParaRPr lang="fr-BE" sz="3600" b="0" strike="noStrike" spc="-1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Track the updating of the map</a:t>
            </a:r>
            <a:endParaRPr lang="fr-BE" sz="3600" b="0" strike="noStrike" spc="-1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endParaRPr lang="fr-BE" sz="3600" b="0" strike="noStrike" spc="-1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Demonstrate that the mapping is updated regularly</a:t>
            </a:r>
            <a:endParaRPr lang="fr-BE" sz="3600" b="0" strike="noStrike" spc="-1">
              <a:latin typeface="Arial"/>
            </a:endParaRPr>
          </a:p>
          <a:p>
            <a:pPr marL="114480">
              <a:lnSpc>
                <a:spcPct val="100000"/>
              </a:lnSpc>
              <a:buNone/>
              <a:tabLst>
                <a:tab pos="0" algn="l"/>
              </a:tabLst>
            </a:pPr>
            <a:endParaRPr lang="fr-BE" sz="3600" b="0" strike="noStrike" spc="-1">
              <a:latin typeface="Arial"/>
            </a:endParaRPr>
          </a:p>
        </p:txBody>
      </p:sp>
      <p:pic>
        <p:nvPicPr>
          <p:cNvPr id="167" name="Image 2"/>
          <p:cNvPicPr/>
          <p:nvPr/>
        </p:nvPicPr>
        <p:blipFill>
          <a:blip r:embed="rId2"/>
          <a:stretch/>
        </p:blipFill>
        <p:spPr>
          <a:xfrm>
            <a:off x="2272320" y="2548080"/>
            <a:ext cx="12031200" cy="922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98960" y="1800000"/>
            <a:ext cx="22540680" cy="1036728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 fontScale="84500" lnSpcReduction="20000"/>
          </a:bodyPr>
          <a:lstStyle/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4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Mercator?</a:t>
            </a: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Mercator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web application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that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allows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you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manage the mapping of an information system as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described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in the Information System Mapping Guide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from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ANSSI.fr</a:t>
            </a: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4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What</a:t>
            </a:r>
            <a:r>
              <a:rPr lang="fr-FR" sz="54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4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</a:t>
            </a:r>
            <a:r>
              <a:rPr lang="fr-FR" sz="5400" b="1" spc="-1" dirty="0">
                <a:solidFill>
                  <a:srgbClr val="414141"/>
                </a:solidFill>
                <a:latin typeface="Agenda-Medium"/>
                <a:ea typeface="Agenda-Medium"/>
              </a:rPr>
              <a:t>mapping </a:t>
            </a:r>
            <a:r>
              <a:rPr lang="fr-FR" sz="54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?</a:t>
            </a: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Mapping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way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represent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information system of an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organization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as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well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as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connections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with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outside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world. The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term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"mapping"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refers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a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schematic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representation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a set of information. </a:t>
            </a: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4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Mapping &lt;-&gt; Inventory</a:t>
            </a: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4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Who</a:t>
            </a:r>
            <a:r>
              <a:rPr lang="fr-FR" sz="54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4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Mercator?</a:t>
            </a:r>
            <a:endParaRPr lang="fr-BE" sz="54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Mercator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cartographer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. He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author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the Mercator projection, </a:t>
            </a:r>
            <a:br>
              <a:rPr sz="5400" dirty="0"/>
            </a:b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which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conformal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projection, i.e.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keeps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angles (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very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useful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in </a:t>
            </a:r>
            <a:br>
              <a:rPr sz="5400" dirty="0"/>
            </a:br>
            <a:r>
              <a:rPr lang="fr-FR" sz="54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sailing</a:t>
            </a:r>
            <a:r>
              <a:rPr lang="fr-FR" sz="54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in the 16th century).</a:t>
            </a:r>
            <a:endParaRPr lang="fr-BE" sz="5400" b="0" strike="noStrike" spc="-1" dirty="0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 idx="6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80F8028-4284-41A3-9B19-3039FCE62B52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2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93" name="Image 92"/>
          <p:cNvPicPr/>
          <p:nvPr/>
        </p:nvPicPr>
        <p:blipFill>
          <a:blip r:embed="rId3"/>
          <a:stretch/>
        </p:blipFill>
        <p:spPr>
          <a:xfrm>
            <a:off x="20081631" y="7430649"/>
            <a:ext cx="3299455" cy="448535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Num" idx="23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B41E539-6ACF-4F0A-AF27-E8FD58917D6A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20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70" name="Espace réservé du contenu 6"/>
          <p:cNvSpPr/>
          <p:nvPr/>
        </p:nvSpPr>
        <p:spPr>
          <a:xfrm>
            <a:off x="518760" y="1688400"/>
            <a:ext cx="8910000" cy="653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t">
            <a:normAutofit fontScale="93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3600" b="1" strike="noStrike" spc="-1">
                <a:solidFill>
                  <a:srgbClr val="414141"/>
                </a:solidFill>
                <a:latin typeface="Futura Medium"/>
                <a:ea typeface="Agenda-Medium"/>
              </a:rPr>
              <a:t>Links with ISO 27001:2013</a:t>
            </a:r>
            <a:endParaRPr lang="fr-BE" sz="3600" b="0" strike="noStrike" spc="-1">
              <a:latin typeface="Arial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62FFF7B-FDA2-950A-0078-CDA6DC70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43315"/>
              </p:ext>
            </p:extLst>
          </p:nvPr>
        </p:nvGraphicFramePr>
        <p:xfrm>
          <a:off x="5614011" y="3375939"/>
          <a:ext cx="13155978" cy="7860624"/>
        </p:xfrm>
        <a:graphic>
          <a:graphicData uri="http://schemas.openxmlformats.org/drawingml/2006/table">
            <a:tbl>
              <a:tblPr/>
              <a:tblGrid>
                <a:gridCol w="1979396">
                  <a:extLst>
                    <a:ext uri="{9D8B030D-6E8A-4147-A177-3AD203B41FA5}">
                      <a16:colId xmlns:a16="http://schemas.microsoft.com/office/drawing/2014/main" val="1207572353"/>
                    </a:ext>
                  </a:extLst>
                </a:gridCol>
                <a:gridCol w="11176582">
                  <a:extLst>
                    <a:ext uri="{9D8B030D-6E8A-4147-A177-3AD203B41FA5}">
                      <a16:colId xmlns:a16="http://schemas.microsoft.com/office/drawing/2014/main" val="1220662506"/>
                    </a:ext>
                  </a:extLst>
                </a:gridCol>
              </a:tblGrid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Section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Titre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536061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A8.1.1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Inventory of assets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643554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A.8.1.2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Ownership</a:t>
                      </a:r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 of assets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75428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A.8.2.1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Labelling of information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211929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A.11.2.1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Location and protection of assets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9046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A.12.1.2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Change management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57883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A.12.1.3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Capacity</a:t>
                      </a:r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 management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0306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A.12.6.1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Vulnerability</a:t>
                      </a:r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 management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267631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A.13.1.3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Segregation</a:t>
                      </a:r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 of networks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71521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A.15.1.2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Security in supplier </a:t>
                      </a:r>
                      <a:r>
                        <a:rPr lang="fr-BE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agreements</a:t>
                      </a:r>
                      <a:endParaRPr lang="fr-BE" sz="3200" b="0" i="0" u="none" strike="noStrike" dirty="0">
                        <a:solidFill>
                          <a:srgbClr val="000000"/>
                        </a:solidFill>
                        <a:effectLst/>
                        <a:latin typeface="Agrenda-medium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50469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A.16.1.4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Assessment of information security events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90498"/>
                  </a:ext>
                </a:extLst>
              </a:tr>
              <a:tr h="65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3200" b="0" i="0" u="none" strike="noStrike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A.17.2.1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grenda-medium"/>
                        </a:rPr>
                        <a:t>Availability of information processing resources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89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670680" y="2014560"/>
            <a:ext cx="23041440" cy="1036728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Application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available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on GitHub https://github.com/dbarzin/mercator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under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Open Source License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1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Usage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3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hospitals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in Luxembourg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10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hospitals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in France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3 administrations of French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municipalities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1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Contributions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10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contributors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1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Roadmap</a:t>
            </a:r>
            <a:endParaRPr lang="fr-BE" sz="4400" b="0" strike="noStrike" spc="-1" dirty="0">
              <a:latin typeface="Arial"/>
            </a:endParaRPr>
          </a:p>
          <a:p>
            <a:pPr marL="114480" indent="-35280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Treatment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registry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(GDPR),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crisis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directory,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link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with</a:t>
            </a:r>
            <a:r>
              <a:rPr lang="fr-BE" sz="4400" b="0" strike="noStrike" spc="-1" dirty="0">
                <a:solidFill>
                  <a:srgbClr val="414141"/>
                </a:solidFill>
                <a:latin typeface="Futura Medium"/>
                <a:ea typeface="Agenda-Medium"/>
              </a:rPr>
              <a:t> </a:t>
            </a:r>
            <a:r>
              <a:rPr lang="fr-BE" sz="4400" b="0" strike="noStrike" spc="-1" dirty="0" err="1">
                <a:solidFill>
                  <a:srgbClr val="414141"/>
                </a:solidFill>
                <a:latin typeface="Futura Medium"/>
                <a:ea typeface="Agenda-Medium"/>
              </a:rPr>
              <a:t>Monarc</a:t>
            </a:r>
            <a:endParaRPr lang="fr-BE" sz="4400" b="0" strike="noStrike" spc="-1" dirty="0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18760" y="1870560"/>
            <a:ext cx="23041440" cy="1036728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 fontScale="77000" lnSpcReduction="20000"/>
          </a:bodyPr>
          <a:lstStyle/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2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Why</a:t>
            </a:r>
            <a:r>
              <a:rPr lang="fr-FR" sz="5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map</a:t>
            </a:r>
            <a:r>
              <a:rPr lang="fr-FR" sz="5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?</a:t>
            </a: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Essential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tool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control the information system.  It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allows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you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have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knowledge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all the components of the information system and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obtain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better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understanding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by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presenting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under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different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views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.</a:t>
            </a: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Four challenges of digital </a:t>
            </a:r>
            <a:r>
              <a:rPr lang="fr-FR" sz="52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security</a:t>
            </a: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The control of the information system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: the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cartography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allows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have a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common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and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shared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vision of the information system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within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organization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.</a:t>
            </a: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3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Protection of the information system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: mapping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makes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possible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identify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most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critical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and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most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exposed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systems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,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anticipate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possible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attack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paths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on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these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systems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and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implement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adequate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measures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ensure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their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protection.</a:t>
            </a: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2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Defense</a:t>
            </a:r>
            <a:r>
              <a:rPr lang="fr-FR" sz="5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the information system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: mapping enables a more effective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response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in the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event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an incident or digital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attack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,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qualify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impacts and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predict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consequences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the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defensive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actions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taken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FR" sz="5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Information system </a:t>
            </a:r>
            <a:r>
              <a:rPr lang="fr-FR" sz="52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resilience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: mapping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makes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possible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identiﬁer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organization's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key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activities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deﬁnie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business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continuity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plan and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 essential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tool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for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crisis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management, </a:t>
            </a:r>
            <a:r>
              <a:rPr lang="fr-FR" sz="5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whether</a:t>
            </a:r>
            <a:r>
              <a:rPr lang="fr-FR" sz="5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digital or not.</a:t>
            </a:r>
            <a:endParaRPr lang="fr-BE" sz="5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200" b="0" strike="noStrike" spc="-1" dirty="0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7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EEE3E27-997E-4DEC-8BCD-6AEF5CD88256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3</a:t>
            </a:fld>
            <a:endParaRPr lang="fr-BE" sz="2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18760" y="1837800"/>
            <a:ext cx="23041440" cy="1036728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80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Composition of a </a:t>
            </a:r>
            <a:r>
              <a:rPr lang="fr-LU" sz="80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map</a:t>
            </a:r>
            <a:endParaRPr lang="fr-BE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1. Business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 -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ecosystem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view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presents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different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entities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or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systems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with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which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IS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interacts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to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fulfill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function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.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 - The business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view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the information system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represents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IS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through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its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main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processes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and information.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2. Application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 - The application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view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describes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software components of the information system, the services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they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provide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, and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ﬂow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information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between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them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.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 - The administration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view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lists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scopes and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privilege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levels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users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and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administrators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.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3. Infrastructure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 -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logical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infrastructure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view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illustrates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logical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partitioning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networks,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including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deﬁnition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IP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address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ranges, VLANs, and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ﬁltering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and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routing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functions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;</a:t>
            </a:r>
            <a:endParaRPr lang="fr-BE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 -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physical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infrastructure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view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describes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physical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equipment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that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are </a:t>
            </a:r>
            <a:r>
              <a:rPr lang="fr-LU" sz="62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used</a:t>
            </a:r>
            <a:r>
              <a:rPr lang="fr-LU" sz="62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by the information system.</a:t>
            </a:r>
            <a:endParaRPr lang="fr-BE" sz="6200" b="0" strike="noStrike" spc="-1" dirty="0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 idx="8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A574EA8-FB1D-497E-AF6A-079C6E60BA59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4</a:t>
            </a:fld>
            <a:endParaRPr lang="fr-BE" sz="2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76000" y="1673640"/>
            <a:ext cx="11615040" cy="1036728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 fontScale="70500" lnSpcReduction="20000"/>
          </a:bodyPr>
          <a:lstStyle/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Levels of </a:t>
            </a: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granularity</a:t>
            </a: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Each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step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has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its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own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level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of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granularity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. </a:t>
            </a: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Minimum </a:t>
            </a: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granularity</a:t>
            </a: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level</a:t>
            </a: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1: </a:t>
            </a: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Initial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elements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essential to digital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security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operations</a:t>
            </a: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Intermediate</a:t>
            </a: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level</a:t>
            </a: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2 </a:t>
            </a: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granularity</a:t>
            </a: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: </a:t>
            </a: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Digital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security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oriented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mapping. Vital information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systems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must have a mapping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with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this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minimum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level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of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maturity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.</a:t>
            </a: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Level</a:t>
            </a: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3 fine </a:t>
            </a:r>
            <a:r>
              <a:rPr lang="fr-CH" sz="6200" b="1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granularity</a:t>
            </a:r>
            <a:r>
              <a:rPr lang="fr-CH" sz="6200" b="1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: </a:t>
            </a:r>
            <a:endParaRPr lang="fr-BE" sz="6200" b="0" strike="noStrike" spc="-1" dirty="0">
              <a:latin typeface="Arial"/>
            </a:endParaRPr>
          </a:p>
          <a:p>
            <a:pPr marL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Comprehensive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and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detailed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mapping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that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incorporates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digital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security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 </a:t>
            </a:r>
            <a:r>
              <a:rPr lang="fr-CH" sz="6200" b="0" strike="noStrike" spc="-1" dirty="0" err="1">
                <a:solidFill>
                  <a:srgbClr val="414141"/>
                </a:solidFill>
                <a:latin typeface="Agenda-Light"/>
                <a:ea typeface="Agenda-Medium"/>
              </a:rPr>
              <a:t>requirements</a:t>
            </a:r>
            <a:r>
              <a:rPr lang="fr-CH" sz="6200" b="0" strike="noStrike" spc="-1" dirty="0">
                <a:solidFill>
                  <a:srgbClr val="414141"/>
                </a:solidFill>
                <a:latin typeface="Agenda-Light"/>
                <a:ea typeface="Agenda-Medium"/>
              </a:rPr>
              <a:t>.</a:t>
            </a:r>
            <a:endParaRPr lang="fr-BE" sz="6200" b="0" strike="noStrike" spc="-1" dirty="0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9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F6A2881-7B3B-45E8-91CD-5ACB945695C2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5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103" name="Picture 4"/>
          <p:cNvPicPr/>
          <p:nvPr/>
        </p:nvPicPr>
        <p:blipFill>
          <a:blip r:embed="rId2"/>
          <a:stretch/>
        </p:blipFill>
        <p:spPr>
          <a:xfrm>
            <a:off x="13273560" y="2392920"/>
            <a:ext cx="8847000" cy="941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518760" y="2019240"/>
            <a:ext cx="9942840" cy="86587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/>
          </a:bodyPr>
          <a:lstStyle/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1" strike="noStrike" spc="-1" dirty="0">
                <a:latin typeface="Agenda-Medium"/>
                <a:ea typeface="Agenda-Medium"/>
              </a:rPr>
              <a:t>Main </a:t>
            </a:r>
            <a:r>
              <a:rPr lang="en-US" sz="4400" b="1" strike="noStrike" spc="-1" dirty="0">
                <a:latin typeface="Agenda-Medium"/>
                <a:ea typeface="Agenda-Medium"/>
              </a:rPr>
              <a:t>screen</a:t>
            </a: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latin typeface="Agenda-Medium"/>
                <a:ea typeface="Agenda-Medium"/>
              </a:rPr>
              <a:t>- </a:t>
            </a:r>
            <a:r>
              <a:rPr lang="fr-BE" sz="4400" b="0" strike="noStrike" spc="-1" dirty="0" err="1">
                <a:latin typeface="Agenda-Medium"/>
                <a:ea typeface="Agenda-Medium"/>
              </a:rPr>
              <a:t>Maturity</a:t>
            </a:r>
            <a:r>
              <a:rPr lang="fr-BE" sz="4400" b="0" strike="noStrike" spc="-1" dirty="0">
                <a:latin typeface="Agenda-Medium"/>
                <a:ea typeface="Agenda-Medium"/>
              </a:rPr>
              <a:t> </a:t>
            </a:r>
            <a:r>
              <a:rPr lang="fr-BE" sz="4400" b="0" strike="noStrike" spc="-1" dirty="0" err="1">
                <a:latin typeface="Agenda-Medium"/>
                <a:ea typeface="Agenda-Medium"/>
              </a:rPr>
              <a:t>level</a:t>
            </a: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latin typeface="Agenda-Medium"/>
                <a:ea typeface="Agenda-Medium"/>
              </a:rPr>
              <a:t>- Breakdown by </a:t>
            </a:r>
            <a:r>
              <a:rPr lang="fr-BE" sz="4400" b="0" strike="noStrike" spc="-1" dirty="0" err="1">
                <a:latin typeface="Agenda-Medium"/>
                <a:ea typeface="Agenda-Medium"/>
              </a:rPr>
              <a:t>domain</a:t>
            </a: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4400" b="0" strike="noStrike" spc="-1" dirty="0">
                <a:latin typeface="Agenda-Medium"/>
                <a:ea typeface="Agenda-Medium"/>
              </a:rPr>
              <a:t>- Global </a:t>
            </a:r>
            <a:r>
              <a:rPr lang="fr-BE" sz="4400" b="0" strike="noStrike" spc="-1" dirty="0" err="1">
                <a:latin typeface="Agenda-Medium"/>
                <a:ea typeface="Agenda-Medium"/>
              </a:rPr>
              <a:t>proportional</a:t>
            </a:r>
            <a:r>
              <a:rPr lang="fr-BE" sz="4400" b="0" strike="noStrike" spc="-1" dirty="0">
                <a:latin typeface="Agenda-Medium"/>
                <a:ea typeface="Agenda-Medium"/>
              </a:rPr>
              <a:t> </a:t>
            </a:r>
            <a:r>
              <a:rPr lang="fr-BE" sz="4400" b="0" strike="noStrike" spc="-1" dirty="0" err="1">
                <a:latin typeface="Agenda-Medium"/>
                <a:ea typeface="Agenda-Medium"/>
              </a:rPr>
              <a:t>map</a:t>
            </a: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4400" b="0" strike="noStrike" spc="-1" dirty="0">
              <a:latin typeface="Arial"/>
            </a:endParaRPr>
          </a:p>
        </p:txBody>
      </p:sp>
      <p:pic>
        <p:nvPicPr>
          <p:cNvPr id="105" name="Image 15"/>
          <p:cNvPicPr/>
          <p:nvPr/>
        </p:nvPicPr>
        <p:blipFill>
          <a:blip r:embed="rId2"/>
          <a:stretch/>
        </p:blipFill>
        <p:spPr>
          <a:xfrm>
            <a:off x="11418120" y="996840"/>
            <a:ext cx="9506520" cy="1070388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2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sldNum" idx="10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C58D9DC-90E2-45BB-9318-DACCC775D7B0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6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08" name="Connecteur droit avec flèche 6"/>
          <p:cNvSpPr/>
          <p:nvPr/>
        </p:nvSpPr>
        <p:spPr>
          <a:xfrm flipV="1">
            <a:off x="5580000" y="1734480"/>
            <a:ext cx="7351200" cy="186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onnecteur droit avec flèche 9"/>
          <p:cNvSpPr/>
          <p:nvPr/>
        </p:nvSpPr>
        <p:spPr>
          <a:xfrm flipV="1">
            <a:off x="7740000" y="3884400"/>
            <a:ext cx="5191200" cy="115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onnecteur droit avec flèche 12"/>
          <p:cNvSpPr/>
          <p:nvPr/>
        </p:nvSpPr>
        <p:spPr>
          <a:xfrm>
            <a:off x="8100000" y="6660000"/>
            <a:ext cx="4626000" cy="840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 15"/>
          <p:cNvPicPr/>
          <p:nvPr/>
        </p:nvPicPr>
        <p:blipFill>
          <a:blip r:embed="rId2"/>
          <a:stretch/>
        </p:blipFill>
        <p:spPr>
          <a:xfrm>
            <a:off x="7725960" y="1024200"/>
            <a:ext cx="15756840" cy="1047780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ldNum" idx="11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CD955BC-570F-4698-9855-FCDE7D2D4923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7</a:t>
            </a:fld>
            <a:endParaRPr lang="fr-BE" sz="2400" b="0" strike="noStrike" spc="-1">
              <a:latin typeface="Times New Roman"/>
            </a:endParaRPr>
          </a:p>
        </p:txBody>
      </p:sp>
      <p:sp>
        <p:nvSpPr>
          <p:cNvPr id="114" name="Espace réservé du contenu 6"/>
          <p:cNvSpPr/>
          <p:nvPr/>
        </p:nvSpPr>
        <p:spPr>
          <a:xfrm>
            <a:off x="518760" y="1871280"/>
            <a:ext cx="6352920" cy="73641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t">
            <a:normAutofit fontScale="83000" lnSpcReduction="20000"/>
          </a:bodyPr>
          <a:lstStyle/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Top panel</a:t>
            </a: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fr-BE" sz="6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Views</a:t>
            </a: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fr-BE" sz="6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Preferences</a:t>
            </a: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Documentation </a:t>
            </a: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Left</a:t>
            </a:r>
            <a:r>
              <a:rPr lang="fr-BE" sz="6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panel</a:t>
            </a: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Data entry</a:t>
            </a: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000" b="0" strike="noStrike" spc="-1" dirty="0">
              <a:latin typeface="Arial"/>
            </a:endParaRPr>
          </a:p>
        </p:txBody>
      </p:sp>
      <p:sp>
        <p:nvSpPr>
          <p:cNvPr id="115" name="Ellipse 8"/>
          <p:cNvSpPr/>
          <p:nvPr/>
        </p:nvSpPr>
        <p:spPr>
          <a:xfrm>
            <a:off x="9731520" y="852840"/>
            <a:ext cx="3927240" cy="103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Ellipse 9"/>
          <p:cNvSpPr/>
          <p:nvPr/>
        </p:nvSpPr>
        <p:spPr>
          <a:xfrm>
            <a:off x="7445880" y="1871280"/>
            <a:ext cx="2576160" cy="63010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66720" y="1673640"/>
            <a:ext cx="11524320" cy="1036728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 fontScale="78500" lnSpcReduction="2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Computing</a:t>
            </a:r>
            <a:r>
              <a:rPr lang="fr-BE" sz="50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</a:t>
            </a:r>
            <a:r>
              <a:rPr lang="fr-BE" sz="50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maturity</a:t>
            </a:r>
            <a:r>
              <a:rPr lang="fr-BE" sz="5000" b="1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BE" sz="50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level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Presence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of information :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no description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no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responsible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no type ...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Links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between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assets :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entity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without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relations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process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without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operations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application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that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does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not support any process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server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without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applications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Computation :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conforming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assets / total number of </a:t>
            </a:r>
            <a:r>
              <a:rPr lang="fr-BE" sz="5000" spc="-1" dirty="0">
                <a:solidFill>
                  <a:srgbClr val="414141"/>
                </a:solidFill>
                <a:latin typeface="Agenda-Medium"/>
                <a:ea typeface="Agenda-Medium"/>
              </a:rPr>
              <a:t>assets</a:t>
            </a:r>
            <a:endParaRPr lang="fr-BE" sz="5000" b="0" strike="noStrike" spc="-1" dirty="0">
              <a:solidFill>
                <a:srgbClr val="414141"/>
              </a:solidFill>
              <a:latin typeface="Agenda-Medium"/>
              <a:ea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%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represents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the effort to </a:t>
            </a:r>
            <a:r>
              <a:rPr lang="fr-BE" sz="50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be</a:t>
            </a:r>
            <a:r>
              <a:rPr lang="fr-BE" sz="50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compliant</a:t>
            </a: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5000" b="0" strike="noStrike" spc="-1" dirty="0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12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7FB7B0C-AC3F-4A39-9DF2-27D7A63E9A31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8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120" name="Image 2"/>
          <p:cNvPicPr/>
          <p:nvPr/>
        </p:nvPicPr>
        <p:blipFill>
          <a:blip r:embed="rId2"/>
          <a:stretch/>
        </p:blipFill>
        <p:spPr>
          <a:xfrm>
            <a:off x="13680000" y="712800"/>
            <a:ext cx="7472520" cy="1134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19992600" cy="187020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BE" sz="8000" b="0" strike="noStrike" spc="-1">
                <a:solidFill>
                  <a:srgbClr val="943650"/>
                </a:solidFill>
                <a:latin typeface="Agenda-Medium"/>
                <a:ea typeface="Agenda-Medium"/>
              </a:rPr>
              <a:t>Mercator</a:t>
            </a:r>
            <a:endParaRPr lang="fr-BE" sz="80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20920" y="1856880"/>
            <a:ext cx="8298720" cy="660276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rmAutofit fontScale="70500" lnSpcReduction="2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1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Lists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Sort on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each</a:t>
            </a: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column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Search</a:t>
            </a: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for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Hide</a:t>
            </a: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a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column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Show /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Modify</a:t>
            </a: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 /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Delete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Copy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</a:t>
            </a:r>
            <a:r>
              <a:rPr lang="fr-BE" sz="6900" b="0" strike="noStrike" spc="-1" dirty="0" err="1">
                <a:solidFill>
                  <a:srgbClr val="414141"/>
                </a:solidFill>
                <a:latin typeface="Agenda-Medium"/>
                <a:ea typeface="Agenda-Medium"/>
              </a:rPr>
              <a:t>Print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fr-BE" sz="6900" b="0" strike="noStrike" spc="-1" dirty="0">
                <a:solidFill>
                  <a:srgbClr val="414141"/>
                </a:solidFill>
                <a:latin typeface="Agenda-Medium"/>
                <a:ea typeface="Agenda-Medium"/>
              </a:rPr>
              <a:t>- Export : Excel, PDF, CSV, ...</a:t>
            </a:r>
            <a:endParaRPr lang="fr-BE" sz="6900" b="0" strike="noStrike" spc="-1" dirty="0">
              <a:latin typeface="Agenda-Medium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fr-BE" sz="6900" b="0" strike="noStrike" spc="-1" dirty="0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13"/>
          </p:nvPr>
        </p:nvSpPr>
        <p:spPr>
          <a:xfrm>
            <a:off x="23113440" y="12962520"/>
            <a:ext cx="898920" cy="510120"/>
          </a:xfrm>
          <a:prstGeom prst="rect">
            <a:avLst/>
          </a:prstGeom>
          <a:noFill/>
          <a:ln w="12600">
            <a:noFill/>
          </a:ln>
        </p:spPr>
        <p:txBody>
          <a:bodyPr lIns="71280" tIns="71280" rIns="71280" bIns="7128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B208FD0-0774-47C7-A5F3-35B4FE1EBC08}" type="slidenum">
              <a:rPr lang="fr-BE" sz="2400" b="0" strike="noStrike" spc="-1">
                <a:solidFill>
                  <a:srgbClr val="424242"/>
                </a:solidFill>
                <a:latin typeface="Agenda-Medium"/>
                <a:ea typeface="Agenda-Medium"/>
              </a:rPr>
              <a:t>9</a:t>
            </a:fld>
            <a:endParaRPr lang="fr-BE" sz="2400" b="0" strike="noStrike" spc="-1">
              <a:latin typeface="Times New Roman"/>
            </a:endParaRPr>
          </a:p>
        </p:txBody>
      </p:sp>
      <p:pic>
        <p:nvPicPr>
          <p:cNvPr id="124" name="Image 7"/>
          <p:cNvPicPr/>
          <p:nvPr/>
        </p:nvPicPr>
        <p:blipFill>
          <a:blip r:embed="rId2"/>
          <a:stretch/>
        </p:blipFill>
        <p:spPr>
          <a:xfrm>
            <a:off x="9360000" y="1536480"/>
            <a:ext cx="14225400" cy="980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1104</Words>
  <Application>Microsoft Office PowerPoint</Application>
  <PresentationFormat>Personnalisé</PresentationFormat>
  <Paragraphs>249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Agenda-Light</vt:lpstr>
      <vt:lpstr>Agenda-Medium</vt:lpstr>
      <vt:lpstr>Agrenda-medium</vt:lpstr>
      <vt:lpstr>Arial</vt:lpstr>
      <vt:lpstr>Futura Medium</vt:lpstr>
      <vt:lpstr>Helvetica Light</vt:lpstr>
      <vt:lpstr>Symbol</vt:lpstr>
      <vt:lpstr>Times New Roman</vt:lpstr>
      <vt:lpstr>Wingdings</vt:lpstr>
      <vt:lpstr>Office Theme</vt:lpstr>
      <vt:lpstr>Office Theme</vt:lpstr>
      <vt:lpstr>Mercator Mapping the  Information System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  <vt:lpstr>Mercator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Département Informatique</dc:title>
  <dc:subject/>
  <dc:creator>Didier Barzin</dc:creator>
  <dc:description/>
  <cp:lastModifiedBy>Didier B</cp:lastModifiedBy>
  <cp:revision>39</cp:revision>
  <dcterms:modified xsi:type="dcterms:W3CDTF">2023-02-03T16:10:57Z</dcterms:modified>
  <dc:language>fr-BE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0x01010038EA923A0B299B4BA6A7905CE1CDC46C</vt:lpwstr>
  </property>
  <property fmtid="{D5CDD505-2E9C-101B-9397-08002B2CF9AE}" pid="3" name="Notes">
    <vt:i4>2</vt:i4>
  </property>
  <property fmtid="{D5CDD505-2E9C-101B-9397-08002B2CF9AE}" pid="4" name="PresentationFormat">
    <vt:lpwstr>Personnalisé</vt:lpwstr>
  </property>
  <property fmtid="{D5CDD505-2E9C-101B-9397-08002B2CF9AE}" pid="5" name="Slides">
    <vt:i4>20</vt:i4>
  </property>
</Properties>
</file>