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12192000"/>
  <p:notesSz cx="6858000" cy="9144000"/>
  <p:embeddedFontLs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jskdU5fgZ08zXlvJSLcw7IKB3C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OpenSans-bold.fntdata"/><Relationship Id="rId14" Type="http://schemas.openxmlformats.org/officeDocument/2006/relationships/slide" Target="slides/slide10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3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2.xml"/><Relationship Id="rId38" Type="http://schemas.openxmlformats.org/officeDocument/2006/relationships/font" Target="fonts/OpenSans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675944c62_0_1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g26675944c62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689ee33ba_0_3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6689ee33ba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6689ee33ba_0_4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26689ee33ba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SzPts val="14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6689ee33ba_0_4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26689ee33ba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SzPts val="14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689ee33ba_0_4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26689ee33ba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SzPts val="14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6689ee33ba_0_5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6689ee33ba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SzPts val="14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6689ee33ba_0_5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26689ee33ba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SzPts val="14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669ab3646a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2669ab3646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SzPts val="14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6292067a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g2b6292067af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b6292067af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g2b6292067af_0_2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6689ee33ba_0_6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26689ee33ba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d61adc98d_0_2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2ad61adc98d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AboutCode is an open source community committed to making open source safer and easier to use by building modular open source tools, data, and standards for Software Composition Analysis (SCA).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655c722ad8_1_2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2655c722ad8_1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SzPts val="14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6689ee33ba_0_7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26689ee33ba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6689ee33ba_0_7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26689ee33ba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b2b432f65d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2b2b432f65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b2b432f65d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g2b2b432f65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b2b432f65d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2b2b432f65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b2b432f65d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2b2b432f65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b2b432f65d_0_1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2b2b432f65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b2b432f65d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g2b2b432f65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b2b432f65d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g2b2b432f65d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6292067af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2b6292067a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AboutCode is an open source community committed to making open source safer and easier to use by building modular open source tools, data, and standards for Software Composition Analysis (SCA).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b2b432f65d_0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2b2b432f65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b2b432f65d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g2b2b432f65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689ee33ba_0_6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26689ee33ba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AboutCode is an open source community committed to making open source safer and easier to use by building modular open source tools, data, and standards for Software Composition Analysis (SCA).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6344d0916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b6344d091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AboutCode is an open source community committed to making open source safer and easier to use by building modular open source tools, data, and standards for Software Composition Analysis (SCA).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689ee33ba_0_2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26689ee33ba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55c722ad8_1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  <p:sp>
        <p:nvSpPr>
          <p:cNvPr id="110" name="Google Shape;110;g2655c722ad8_1_2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6469c94eb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2b6469c94e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689ee33ba_0_2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26689ee33ba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6689ee33ba_0_126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3" name="Google Shape;13;g26689ee33ba_0_126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6689ee33ba_0_16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26689ee33ba_0_16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2900" lvl="1" marL="914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g26689ee33ba_0_161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6689ee33ba_0_176"/>
          <p:cNvSpPr txBox="1"/>
          <p:nvPr>
            <p:ph idx="1" type="body"/>
          </p:nvPr>
        </p:nvSpPr>
        <p:spPr>
          <a:xfrm>
            <a:off x="187920" y="899640"/>
            <a:ext cx="11649300" cy="54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g26689ee33ba_0_17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g26689ee33ba_0_176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6689ee33ba_0_15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1A427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g26689ee33ba_0_152"/>
          <p:cNvSpPr txBox="1"/>
          <p:nvPr>
            <p:ph idx="1" type="body"/>
          </p:nvPr>
        </p:nvSpPr>
        <p:spPr>
          <a:xfrm>
            <a:off x="6382600" y="907575"/>
            <a:ext cx="53937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b="1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b="1"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b="1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b="1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b="1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b="1"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b="1"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b="1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■"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g26689ee33ba_0_152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g26689ee33ba_0_152"/>
          <p:cNvSpPr txBox="1"/>
          <p:nvPr>
            <p:ph type="title"/>
          </p:nvPr>
        </p:nvSpPr>
        <p:spPr>
          <a:xfrm>
            <a:off x="415600" y="144075"/>
            <a:ext cx="5393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6689ee33ba_0_133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1" name="Google Shape;21;g26689ee33ba_0_133"/>
          <p:cNvSpPr txBox="1"/>
          <p:nvPr>
            <p:ph idx="1" type="body"/>
          </p:nvPr>
        </p:nvSpPr>
        <p:spPr>
          <a:xfrm>
            <a:off x="415600" y="907574"/>
            <a:ext cx="113607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2" name="Google Shape;22;g26689ee33ba_0_133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6689ee33ba_0_13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" name="Google Shape;25;g26689ee33ba_0_130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6689ee33ba_0_137"/>
          <p:cNvSpPr txBox="1"/>
          <p:nvPr>
            <p:ph idx="1" type="body"/>
          </p:nvPr>
        </p:nvSpPr>
        <p:spPr>
          <a:xfrm>
            <a:off x="415600" y="907574"/>
            <a:ext cx="53331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g26689ee33ba_0_137"/>
          <p:cNvSpPr txBox="1"/>
          <p:nvPr>
            <p:ph idx="2" type="body"/>
          </p:nvPr>
        </p:nvSpPr>
        <p:spPr>
          <a:xfrm>
            <a:off x="6443200" y="907574"/>
            <a:ext cx="53331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26689ee33ba_0_137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g26689ee33ba_0_137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6689ee33ba_0_142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g26689ee33ba_0_142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6689ee33ba_0_145"/>
          <p:cNvSpPr txBox="1"/>
          <p:nvPr>
            <p:ph idx="1" type="body"/>
          </p:nvPr>
        </p:nvSpPr>
        <p:spPr>
          <a:xfrm>
            <a:off x="415600" y="907575"/>
            <a:ext cx="3744000" cy="51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g26689ee33ba_0_145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g26689ee33ba_0_145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6689ee33ba_0_14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26689ee33ba_0_149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6689ee33ba_0_15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26689ee33ba_0_158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6689ee33ba_0_12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pen Sans"/>
              <a:buNone/>
              <a:defRPr b="1" i="0" sz="3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6689ee33ba_0_12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g26689ee33ba_0_122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g26689ee33ba_0_122"/>
          <p:cNvSpPr/>
          <p:nvPr/>
        </p:nvSpPr>
        <p:spPr>
          <a:xfrm>
            <a:off x="495300" y="6458400"/>
            <a:ext cx="62739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© AboutCode - License: CC-BY-SA-4.0 - https://www.aboutcode.org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g26689ee33ba_0_1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79600" y="179640"/>
            <a:ext cx="1520640" cy="225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github.com/nexb/dejacode" TargetMode="External"/><Relationship Id="rId4" Type="http://schemas.openxmlformats.org/officeDocument/2006/relationships/hyperlink" Target="https://public.dejacode.com/account/register" TargetMode="External"/><Relationship Id="rId5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github.com/nexB" TargetMode="External"/><Relationship Id="rId4" Type="http://schemas.openxmlformats.org/officeDocument/2006/relationships/hyperlink" Target="https://www.aboutcode.org/" TargetMode="External"/><Relationship Id="rId9" Type="http://schemas.openxmlformats.org/officeDocument/2006/relationships/hyperlink" Target="https://creativecommons.org/licenses/by-nc/2.5/" TargetMode="External"/><Relationship Id="rId5" Type="http://schemas.openxmlformats.org/officeDocument/2006/relationships/hyperlink" Target="https://gitter.im/aboutcode-org/discuss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xkcd.com/2347/" TargetMode="External"/><Relationship Id="rId8" Type="http://schemas.openxmlformats.org/officeDocument/2006/relationships/hyperlink" Target="https://xkcd.com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pombredanne@nexb.com" TargetMode="External"/><Relationship Id="rId4" Type="http://schemas.openxmlformats.org/officeDocument/2006/relationships/hyperlink" Target="https://github.com/pombredanne" TargetMode="External"/><Relationship Id="rId5" Type="http://schemas.openxmlformats.org/officeDocument/2006/relationships/hyperlink" Target="https://www.linkedin.com/in/philippeombredanne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g26675944c62_0_140"/>
          <p:cNvGrpSpPr/>
          <p:nvPr/>
        </p:nvGrpSpPr>
        <p:grpSpPr>
          <a:xfrm>
            <a:off x="-293840" y="-40744"/>
            <a:ext cx="12779670" cy="6939488"/>
            <a:chOff x="9768650" y="700490"/>
            <a:chExt cx="2313523" cy="1256357"/>
          </a:xfrm>
        </p:grpSpPr>
        <p:sp>
          <p:nvSpPr>
            <p:cNvPr id="57" name="Google Shape;57;g26675944c62_0_140"/>
            <p:cNvSpPr/>
            <p:nvPr/>
          </p:nvSpPr>
          <p:spPr>
            <a:xfrm>
              <a:off x="9768650" y="1535947"/>
              <a:ext cx="2309400" cy="420900"/>
            </a:xfrm>
            <a:prstGeom prst="rect">
              <a:avLst/>
            </a:prstGeom>
            <a:solidFill>
              <a:srgbClr val="FF8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" name="Google Shape;58;g26675944c62_0_140"/>
            <p:cNvSpPr/>
            <p:nvPr/>
          </p:nvSpPr>
          <p:spPr>
            <a:xfrm>
              <a:off x="9768650" y="700490"/>
              <a:ext cx="1152300" cy="835500"/>
            </a:xfrm>
            <a:prstGeom prst="rect">
              <a:avLst/>
            </a:prstGeom>
            <a:solidFill>
              <a:srgbClr val="2F7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" name="Google Shape;59;g26675944c62_0_140"/>
            <p:cNvSpPr/>
            <p:nvPr/>
          </p:nvSpPr>
          <p:spPr>
            <a:xfrm>
              <a:off x="10920897" y="700490"/>
              <a:ext cx="1157400" cy="835500"/>
            </a:xfrm>
            <a:prstGeom prst="rect">
              <a:avLst/>
            </a:prstGeom>
            <a:solidFill>
              <a:srgbClr val="1A42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" name="Google Shape;60;g26675944c62_0_140"/>
            <p:cNvSpPr txBox="1"/>
            <p:nvPr/>
          </p:nvSpPr>
          <p:spPr>
            <a:xfrm>
              <a:off x="9769969" y="700490"/>
              <a:ext cx="11574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" name="Google Shape;61;g26675944c62_0_140"/>
            <p:cNvSpPr txBox="1"/>
            <p:nvPr/>
          </p:nvSpPr>
          <p:spPr>
            <a:xfrm>
              <a:off x="10924063" y="700553"/>
              <a:ext cx="11523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" name="Google Shape;62;g26675944c62_0_140"/>
            <p:cNvSpPr txBox="1"/>
            <p:nvPr/>
          </p:nvSpPr>
          <p:spPr>
            <a:xfrm>
              <a:off x="9772773" y="1580471"/>
              <a:ext cx="2309400" cy="1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63" name="Google Shape;63;g26675944c62_0_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9600" y="179640"/>
            <a:ext cx="1520640" cy="2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26675944c62_0_140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400">
                <a:solidFill>
                  <a:schemeClr val="lt1"/>
                </a:solidFill>
              </a:rPr>
              <a:t>FOSS for FOSS:</a:t>
            </a:r>
            <a:endParaRPr sz="4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400">
                <a:solidFill>
                  <a:schemeClr val="lt1"/>
                </a:solidFill>
              </a:rPr>
              <a:t>DejaCode is your new</a:t>
            </a:r>
            <a:endParaRPr sz="4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400">
                <a:solidFill>
                  <a:schemeClr val="lt1"/>
                </a:solidFill>
              </a:rPr>
              <a:t>FOSS control center for SBOMs</a:t>
            </a:r>
            <a:endParaRPr sz="4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g26689ee33ba_0_316"/>
          <p:cNvGrpSpPr/>
          <p:nvPr/>
        </p:nvGrpSpPr>
        <p:grpSpPr>
          <a:xfrm>
            <a:off x="-293840" y="-40744"/>
            <a:ext cx="12779670" cy="6939488"/>
            <a:chOff x="9768650" y="700490"/>
            <a:chExt cx="2313523" cy="1256357"/>
          </a:xfrm>
        </p:grpSpPr>
        <p:sp>
          <p:nvSpPr>
            <p:cNvPr id="148" name="Google Shape;148;g26689ee33ba_0_316"/>
            <p:cNvSpPr/>
            <p:nvPr/>
          </p:nvSpPr>
          <p:spPr>
            <a:xfrm>
              <a:off x="9768650" y="1535947"/>
              <a:ext cx="2309400" cy="420900"/>
            </a:xfrm>
            <a:prstGeom prst="rect">
              <a:avLst/>
            </a:prstGeom>
            <a:solidFill>
              <a:srgbClr val="FF8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" name="Google Shape;149;g26689ee33ba_0_316"/>
            <p:cNvSpPr/>
            <p:nvPr/>
          </p:nvSpPr>
          <p:spPr>
            <a:xfrm>
              <a:off x="9768650" y="700490"/>
              <a:ext cx="1152300" cy="835500"/>
            </a:xfrm>
            <a:prstGeom prst="rect">
              <a:avLst/>
            </a:prstGeom>
            <a:solidFill>
              <a:srgbClr val="2F7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" name="Google Shape;150;g26689ee33ba_0_316"/>
            <p:cNvSpPr/>
            <p:nvPr/>
          </p:nvSpPr>
          <p:spPr>
            <a:xfrm>
              <a:off x="10920897" y="700490"/>
              <a:ext cx="1157400" cy="835500"/>
            </a:xfrm>
            <a:prstGeom prst="rect">
              <a:avLst/>
            </a:prstGeom>
            <a:solidFill>
              <a:srgbClr val="1A42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" name="Google Shape;151;g26689ee33ba_0_316"/>
            <p:cNvSpPr txBox="1"/>
            <p:nvPr/>
          </p:nvSpPr>
          <p:spPr>
            <a:xfrm>
              <a:off x="9769969" y="700490"/>
              <a:ext cx="11574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g26689ee33ba_0_316"/>
            <p:cNvSpPr txBox="1"/>
            <p:nvPr/>
          </p:nvSpPr>
          <p:spPr>
            <a:xfrm>
              <a:off x="10924063" y="700553"/>
              <a:ext cx="11523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" name="Google Shape;153;g26689ee33ba_0_316"/>
            <p:cNvSpPr txBox="1"/>
            <p:nvPr/>
          </p:nvSpPr>
          <p:spPr>
            <a:xfrm>
              <a:off x="9772773" y="1580471"/>
              <a:ext cx="2309400" cy="1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54" name="Google Shape;154;g26689ee33ba_0_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9600" y="179640"/>
            <a:ext cx="1520640" cy="2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6689ee33ba_0_316"/>
          <p:cNvSpPr txBox="1"/>
          <p:nvPr/>
        </p:nvSpPr>
        <p:spPr>
          <a:xfrm>
            <a:off x="-293850" y="924475"/>
            <a:ext cx="63669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SCA Tools</a:t>
            </a:r>
            <a:endParaRPr b="1" i="0" sz="4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g26689ee33ba_0_316"/>
          <p:cNvSpPr txBox="1"/>
          <p:nvPr/>
        </p:nvSpPr>
        <p:spPr>
          <a:xfrm>
            <a:off x="6073050" y="924475"/>
            <a:ext cx="63669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Management Apps</a:t>
            </a:r>
            <a:endParaRPr b="1" i="0" sz="4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g26689ee33ba_0_316"/>
          <p:cNvSpPr txBox="1"/>
          <p:nvPr/>
        </p:nvSpPr>
        <p:spPr>
          <a:xfrm>
            <a:off x="-293850" y="4580575"/>
            <a:ext cx="12733800" cy="13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Open Knowledge Base</a:t>
            </a:r>
            <a:endParaRPr b="1" i="0" sz="4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g26689ee33ba_0_316"/>
          <p:cNvSpPr txBox="1"/>
          <p:nvPr/>
        </p:nvSpPr>
        <p:spPr>
          <a:xfrm>
            <a:off x="-293850" y="2483375"/>
            <a:ext cx="63669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ScanCode</a:t>
            </a:r>
            <a:endParaRPr b="1" i="0" sz="2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g26689ee33ba_0_316"/>
          <p:cNvSpPr txBox="1"/>
          <p:nvPr/>
        </p:nvSpPr>
        <p:spPr>
          <a:xfrm>
            <a:off x="6073050" y="2483375"/>
            <a:ext cx="63669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DejaCode</a:t>
            </a:r>
            <a:endParaRPr b="1" i="0" sz="2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g26689ee33ba_0_316"/>
          <p:cNvSpPr txBox="1"/>
          <p:nvPr/>
        </p:nvSpPr>
        <p:spPr>
          <a:xfrm>
            <a:off x="3674875" y="5893075"/>
            <a:ext cx="1279800" cy="4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Licenses</a:t>
            </a:r>
            <a:endParaRPr b="1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g26689ee33ba_0_316"/>
          <p:cNvSpPr txBox="1"/>
          <p:nvPr/>
        </p:nvSpPr>
        <p:spPr>
          <a:xfrm>
            <a:off x="5061600" y="5893075"/>
            <a:ext cx="1429200" cy="4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Packages</a:t>
            </a:r>
            <a:endParaRPr b="1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g26689ee33ba_0_316"/>
          <p:cNvSpPr txBox="1"/>
          <p:nvPr/>
        </p:nvSpPr>
        <p:spPr>
          <a:xfrm>
            <a:off x="6597726" y="5893075"/>
            <a:ext cx="1919400" cy="4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Vulnerabilities</a:t>
            </a:r>
            <a:endParaRPr b="1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g26689ee33ba_0_316"/>
          <p:cNvSpPr txBox="1"/>
          <p:nvPr/>
        </p:nvSpPr>
        <p:spPr>
          <a:xfrm>
            <a:off x="607088" y="3244000"/>
            <a:ext cx="1089000" cy="4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Scan</a:t>
            </a:r>
            <a:endParaRPr b="1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g26689ee33ba_0_316"/>
          <p:cNvSpPr txBox="1"/>
          <p:nvPr/>
        </p:nvSpPr>
        <p:spPr>
          <a:xfrm>
            <a:off x="1795263" y="3244000"/>
            <a:ext cx="1238400" cy="4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Match</a:t>
            </a:r>
            <a:endParaRPr b="1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g26689ee33ba_0_316"/>
          <p:cNvSpPr txBox="1"/>
          <p:nvPr/>
        </p:nvSpPr>
        <p:spPr>
          <a:xfrm>
            <a:off x="3132838" y="3243975"/>
            <a:ext cx="2021700" cy="4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Analysis pipelines</a:t>
            </a:r>
            <a:endParaRPr b="1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g26689ee33ba_0_316"/>
          <p:cNvSpPr txBox="1"/>
          <p:nvPr/>
        </p:nvSpPr>
        <p:spPr>
          <a:xfrm>
            <a:off x="6931638" y="3244025"/>
            <a:ext cx="1089000" cy="4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Policies</a:t>
            </a:r>
            <a:endParaRPr b="1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g26689ee33ba_0_316"/>
          <p:cNvSpPr txBox="1"/>
          <p:nvPr/>
        </p:nvSpPr>
        <p:spPr>
          <a:xfrm>
            <a:off x="8095788" y="3243988"/>
            <a:ext cx="1238400" cy="4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Curations</a:t>
            </a:r>
            <a:endParaRPr b="1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g26689ee33ba_0_316"/>
          <p:cNvSpPr txBox="1"/>
          <p:nvPr/>
        </p:nvSpPr>
        <p:spPr>
          <a:xfrm>
            <a:off x="9409363" y="3244000"/>
            <a:ext cx="2172000" cy="4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Software inventory</a:t>
            </a:r>
            <a:endParaRPr b="1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g26689ee33ba_0_316"/>
          <p:cNvSpPr txBox="1"/>
          <p:nvPr/>
        </p:nvSpPr>
        <p:spPr>
          <a:xfrm>
            <a:off x="6931651" y="3780050"/>
            <a:ext cx="1429200" cy="4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Workflows</a:t>
            </a:r>
            <a:endParaRPr b="1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g26689ee33ba_0_316"/>
          <p:cNvSpPr txBox="1"/>
          <p:nvPr/>
        </p:nvSpPr>
        <p:spPr>
          <a:xfrm>
            <a:off x="8459988" y="3779963"/>
            <a:ext cx="1093500" cy="4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SBOMs</a:t>
            </a:r>
            <a:endParaRPr b="1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g26689ee33ba_0_316"/>
          <p:cNvSpPr txBox="1"/>
          <p:nvPr/>
        </p:nvSpPr>
        <p:spPr>
          <a:xfrm>
            <a:off x="9652650" y="3780025"/>
            <a:ext cx="1928700" cy="4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Custom reports</a:t>
            </a:r>
            <a:endParaRPr b="1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g26689ee33ba_0_316"/>
          <p:cNvSpPr txBox="1"/>
          <p:nvPr/>
        </p:nvSpPr>
        <p:spPr>
          <a:xfrm>
            <a:off x="607088" y="3780075"/>
            <a:ext cx="2021700" cy="4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Binary analysis</a:t>
            </a:r>
            <a:endParaRPr b="1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g26689ee33ba_0_316"/>
          <p:cNvSpPr txBox="1"/>
          <p:nvPr/>
        </p:nvSpPr>
        <p:spPr>
          <a:xfrm>
            <a:off x="2742050" y="3780075"/>
            <a:ext cx="2430000" cy="4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Dependency analysis</a:t>
            </a:r>
            <a:endParaRPr b="1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6689ee33ba_0_423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The AboutCode stack for SCA</a:t>
            </a:r>
            <a:endParaRPr/>
          </a:p>
        </p:txBody>
      </p:sp>
      <p:sp>
        <p:nvSpPr>
          <p:cNvPr id="179" name="Google Shape;179;g26689ee33ba_0_423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g26689ee33ba_0_423"/>
          <p:cNvSpPr/>
          <p:nvPr/>
        </p:nvSpPr>
        <p:spPr>
          <a:xfrm>
            <a:off x="10392375" y="0"/>
            <a:ext cx="1799700" cy="2514600"/>
          </a:xfrm>
          <a:prstGeom prst="rect">
            <a:avLst/>
          </a:prstGeom>
          <a:solidFill>
            <a:srgbClr val="2F7A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g26689ee33ba_0_423"/>
          <p:cNvSpPr/>
          <p:nvPr/>
        </p:nvSpPr>
        <p:spPr>
          <a:xfrm>
            <a:off x="10392250" y="2514600"/>
            <a:ext cx="1799700" cy="2514600"/>
          </a:xfrm>
          <a:prstGeom prst="rect">
            <a:avLst/>
          </a:prstGeom>
          <a:solidFill>
            <a:srgbClr val="1A42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g26689ee33ba_0_423"/>
          <p:cNvSpPr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solidFill>
            <a:srgbClr val="FF8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g26689ee33ba_0_423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SCA Tools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g26689ee33ba_0_423"/>
          <p:cNvSpPr txBox="1"/>
          <p:nvPr/>
        </p:nvSpPr>
        <p:spPr>
          <a:xfrm>
            <a:off x="10392350" y="251460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Management Apps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g26689ee33ba_0_423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Open Knowledge Base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g26689ee33ba_0_423"/>
          <p:cNvSpPr txBox="1"/>
          <p:nvPr>
            <p:ph idx="1" type="body"/>
          </p:nvPr>
        </p:nvSpPr>
        <p:spPr>
          <a:xfrm>
            <a:off x="415600" y="907575"/>
            <a:ext cx="91935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Web-based "enterprise" management application</a:t>
            </a:r>
            <a:endParaRPr b="1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DejaCode for ensuring license and security compliance, today's focus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SCA tools for identifying third-party code license and origin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Scan for package, dependencies, license and copyright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Match for code origin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Open knowledge base with open data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all the licenses,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all the </a:t>
            </a:r>
            <a:r>
              <a:rPr lang="en-US"/>
              <a:t>packages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all the known </a:t>
            </a:r>
            <a:r>
              <a:rPr lang="en-US"/>
              <a:t>vulnerabilities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Standards: Package-URL, vers: Package version ranges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Common identifiers across SCA and vulnerability management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689ee33ba_0_464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AboutCode: Who is using it?</a:t>
            </a:r>
            <a:endParaRPr/>
          </a:p>
        </p:txBody>
      </p:sp>
      <p:sp>
        <p:nvSpPr>
          <p:cNvPr id="192" name="Google Shape;192;g26689ee33ba_0_464"/>
          <p:cNvSpPr txBox="1"/>
          <p:nvPr>
            <p:ph idx="1" type="body"/>
          </p:nvPr>
        </p:nvSpPr>
        <p:spPr>
          <a:xfrm>
            <a:off x="415600" y="907575"/>
            <a:ext cx="98217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Many organizations, and most SCA providers use AboutCode tools, libraries or standards: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/>
              <a:t>Most free software and open source foundations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/>
              <a:t>Five of the top big tech companies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/>
              <a:t>A leading database company and a leading Linux company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/>
              <a:t>European and US government agencies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/>
              <a:t>All major European car manufacturers and most of their vendors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/>
              <a:t>Major US chip and microprocessor providers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/>
              <a:t>Four leading European industrial companies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/>
              <a:t>All SBOM and VEX standards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/>
              <a:t>All open source SCA and SBOM tools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○"/>
            </a:pPr>
            <a:r>
              <a:rPr lang="en-US"/>
              <a:t>Most proprietary SCA, SBOM or code hosting tools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93" name="Google Shape;193;g26689ee33ba_0_464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g26689ee33ba_0_464"/>
          <p:cNvSpPr/>
          <p:nvPr/>
        </p:nvSpPr>
        <p:spPr>
          <a:xfrm>
            <a:off x="10392375" y="0"/>
            <a:ext cx="1799700" cy="2514600"/>
          </a:xfrm>
          <a:prstGeom prst="rect">
            <a:avLst/>
          </a:prstGeom>
          <a:solidFill>
            <a:srgbClr val="2F7A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g26689ee33ba_0_464"/>
          <p:cNvSpPr/>
          <p:nvPr/>
        </p:nvSpPr>
        <p:spPr>
          <a:xfrm>
            <a:off x="10392250" y="2514600"/>
            <a:ext cx="1799700" cy="2514600"/>
          </a:xfrm>
          <a:prstGeom prst="rect">
            <a:avLst/>
          </a:prstGeom>
          <a:solidFill>
            <a:srgbClr val="1A42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g26689ee33ba_0_464"/>
          <p:cNvSpPr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solidFill>
            <a:srgbClr val="FF8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g26689ee33ba_0_464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SCA Tools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g26689ee33ba_0_464"/>
          <p:cNvSpPr txBox="1"/>
          <p:nvPr/>
        </p:nvSpPr>
        <p:spPr>
          <a:xfrm>
            <a:off x="10392350" y="251460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Management Apps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g26689ee33ba_0_464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Open Knowledge Base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689ee33ba_0_477"/>
          <p:cNvSpPr txBox="1"/>
          <p:nvPr>
            <p:ph idx="1" type="body"/>
          </p:nvPr>
        </p:nvSpPr>
        <p:spPr>
          <a:xfrm>
            <a:off x="415600" y="907575"/>
            <a:ext cx="96558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/>
              <a:t>ScanCode, i</a:t>
            </a:r>
            <a:r>
              <a:rPr lang="en-US" sz="2400"/>
              <a:t>ndustry-leading scanning engine</a:t>
            </a:r>
            <a:endParaRPr/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Scripted scan pipelines for large codebase, containers, VMs, and deployed binary-to-source analysis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Code matching integrated with the open knowledge base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Many other libraries and tools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ABOUT files for curations/corrections stored in the codebase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Inspectors for packages and dependencies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univers: parse and compare package versions and version ranges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license-expression: parse and compare License expressions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-US"/>
              <a:t>package-url (PURL) adopted by CycloneDX, CSAF, SPDX and the whole SCA ecosystem</a:t>
            </a:r>
            <a:endParaRPr/>
          </a:p>
        </p:txBody>
      </p:sp>
      <p:sp>
        <p:nvSpPr>
          <p:cNvPr id="205" name="Google Shape;205;g26689ee33ba_0_477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The AboutCode stack: SCA Tools</a:t>
            </a:r>
            <a:endParaRPr/>
          </a:p>
        </p:txBody>
      </p:sp>
      <p:sp>
        <p:nvSpPr>
          <p:cNvPr id="206" name="Google Shape;206;g26689ee33ba_0_477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g26689ee33ba_0_477"/>
          <p:cNvSpPr/>
          <p:nvPr/>
        </p:nvSpPr>
        <p:spPr>
          <a:xfrm>
            <a:off x="10392375" y="0"/>
            <a:ext cx="1799700" cy="2514600"/>
          </a:xfrm>
          <a:prstGeom prst="rect">
            <a:avLst/>
          </a:prstGeom>
          <a:solidFill>
            <a:srgbClr val="2F7A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g26689ee33ba_0_477"/>
          <p:cNvSpPr/>
          <p:nvPr/>
        </p:nvSpPr>
        <p:spPr>
          <a:xfrm>
            <a:off x="10392250" y="2514600"/>
            <a:ext cx="1799700" cy="2514600"/>
          </a:xfrm>
          <a:prstGeom prst="rect">
            <a:avLst/>
          </a:prstGeom>
          <a:solidFill>
            <a:srgbClr val="1A42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g26689ee33ba_0_477"/>
          <p:cNvSpPr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solidFill>
            <a:srgbClr val="FF8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g26689ee33ba_0_477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SCA Tools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g26689ee33ba_0_477"/>
          <p:cNvSpPr txBox="1"/>
          <p:nvPr/>
        </p:nvSpPr>
        <p:spPr>
          <a:xfrm>
            <a:off x="10392350" y="251460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g26689ee33ba_0_477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6689ee33ba_0_537"/>
          <p:cNvSpPr txBox="1"/>
          <p:nvPr>
            <p:ph idx="1" type="body"/>
          </p:nvPr>
        </p:nvSpPr>
        <p:spPr>
          <a:xfrm>
            <a:off x="415600" y="907575"/>
            <a:ext cx="96123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/>
              <a:t>Licenses</a:t>
            </a:r>
            <a:r>
              <a:rPr lang="en-US"/>
              <a:t>: 2,000+ licenses and 35,000 rules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No known alternative with comparable depth and breadth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Packages</a:t>
            </a:r>
            <a:r>
              <a:rPr lang="en-US"/>
              <a:t>: 21M+ package, their files and fingerprints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All Package-URL / PURL-based, public and open data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All major ecosystems and distributions - sources AND binaries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Metadata, scans, and index of all the packages sources, binaries and VCS repos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Index with code fingerprints used for code matching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Vulnerabilities</a:t>
            </a:r>
            <a:r>
              <a:rPr lang="en-US"/>
              <a:t>: 760K+ packages and 240K+ vulnerabilities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All Package-URL / PURL-based, public and open data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All major ecosystems and vulnerability DBs aggregated and correlated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Surface conflicting data for vulnerable ranges, fixed versions or affected packages</a:t>
            </a:r>
            <a:endParaRPr/>
          </a:p>
        </p:txBody>
      </p:sp>
      <p:sp>
        <p:nvSpPr>
          <p:cNvPr id="218" name="Google Shape;218;g26689ee33ba_0_537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The AboutCode stack: Open Data</a:t>
            </a:r>
            <a:endParaRPr/>
          </a:p>
        </p:txBody>
      </p:sp>
      <p:sp>
        <p:nvSpPr>
          <p:cNvPr id="219" name="Google Shape;219;g26689ee33ba_0_537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g26689ee33ba_0_537"/>
          <p:cNvSpPr/>
          <p:nvPr/>
        </p:nvSpPr>
        <p:spPr>
          <a:xfrm>
            <a:off x="10392375" y="0"/>
            <a:ext cx="1799700" cy="2514600"/>
          </a:xfrm>
          <a:prstGeom prst="rect">
            <a:avLst/>
          </a:prstGeom>
          <a:solidFill>
            <a:srgbClr val="2F7A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g26689ee33ba_0_537"/>
          <p:cNvSpPr/>
          <p:nvPr/>
        </p:nvSpPr>
        <p:spPr>
          <a:xfrm>
            <a:off x="10392250" y="2514600"/>
            <a:ext cx="1799700" cy="2514600"/>
          </a:xfrm>
          <a:prstGeom prst="rect">
            <a:avLst/>
          </a:prstGeom>
          <a:solidFill>
            <a:srgbClr val="1A42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g26689ee33ba_0_537"/>
          <p:cNvSpPr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solidFill>
            <a:srgbClr val="FF8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g26689ee33ba_0_537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g26689ee33ba_0_537"/>
          <p:cNvSpPr txBox="1"/>
          <p:nvPr/>
        </p:nvSpPr>
        <p:spPr>
          <a:xfrm>
            <a:off x="10392350" y="251460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g26689ee33ba_0_537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g26689ee33ba_0_537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Open Knowledge Base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6689ee33ba_0_550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The AboutCode stack: DejaCode [1]</a:t>
            </a:r>
            <a:endParaRPr/>
          </a:p>
        </p:txBody>
      </p:sp>
      <p:sp>
        <p:nvSpPr>
          <p:cNvPr id="232" name="Google Shape;232;g26689ee33ba_0_550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g26689ee33ba_0_550"/>
          <p:cNvSpPr/>
          <p:nvPr/>
        </p:nvSpPr>
        <p:spPr>
          <a:xfrm>
            <a:off x="10392375" y="0"/>
            <a:ext cx="1799700" cy="2514600"/>
          </a:xfrm>
          <a:prstGeom prst="rect">
            <a:avLst/>
          </a:prstGeom>
          <a:solidFill>
            <a:srgbClr val="2F7A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g26689ee33ba_0_550"/>
          <p:cNvSpPr txBox="1"/>
          <p:nvPr>
            <p:ph idx="1" type="body"/>
          </p:nvPr>
        </p:nvSpPr>
        <p:spPr>
          <a:xfrm>
            <a:off x="415600" y="907575"/>
            <a:ext cx="96558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Integrate all tools and data in one web-based application for SCA and compliance management</a:t>
            </a:r>
            <a:endParaRPr b="1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Consume and enrich SBOMs (CycloneDX or SPDX)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/>
              <a:t>Generate FOSS compliance documents, such as product Attribution Notices and SBOMs (CycloneDX or SPDX)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/>
              <a:t>Manage product and component inventories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/>
              <a:t>Curate code origin and licenses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Identify package vulnerabilities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Launch scans and access the Knowledge Base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/>
              <a:t>Define and apply license policies</a:t>
            </a:r>
            <a:endParaRPr/>
          </a:p>
        </p:txBody>
      </p:sp>
      <p:sp>
        <p:nvSpPr>
          <p:cNvPr id="235" name="Google Shape;235;g26689ee33ba_0_550"/>
          <p:cNvSpPr/>
          <p:nvPr/>
        </p:nvSpPr>
        <p:spPr>
          <a:xfrm>
            <a:off x="10392250" y="2514600"/>
            <a:ext cx="1799700" cy="2514600"/>
          </a:xfrm>
          <a:prstGeom prst="rect">
            <a:avLst/>
          </a:prstGeom>
          <a:solidFill>
            <a:srgbClr val="1A42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g26689ee33ba_0_550"/>
          <p:cNvSpPr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solidFill>
            <a:srgbClr val="FF8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g26689ee33ba_0_550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g26689ee33ba_0_550"/>
          <p:cNvSpPr txBox="1"/>
          <p:nvPr/>
        </p:nvSpPr>
        <p:spPr>
          <a:xfrm>
            <a:off x="10392350" y="251460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Management Apps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g26689ee33ba_0_550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g26689ee33ba_0_550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Open Knowledge Base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g26689ee33ba_0_550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SCA Tools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669ab3646a_0_20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The AboutCode stack: DejaCode [2]</a:t>
            </a:r>
            <a:endParaRPr/>
          </a:p>
        </p:txBody>
      </p:sp>
      <p:sp>
        <p:nvSpPr>
          <p:cNvPr id="247" name="Google Shape;247;g2669ab3646a_0_20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g2669ab3646a_0_20"/>
          <p:cNvSpPr/>
          <p:nvPr/>
        </p:nvSpPr>
        <p:spPr>
          <a:xfrm>
            <a:off x="10392375" y="0"/>
            <a:ext cx="1799700" cy="2514600"/>
          </a:xfrm>
          <a:prstGeom prst="rect">
            <a:avLst/>
          </a:prstGeom>
          <a:solidFill>
            <a:srgbClr val="2F7A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g2669ab3646a_0_20"/>
          <p:cNvSpPr txBox="1"/>
          <p:nvPr>
            <p:ph idx="1" type="body"/>
          </p:nvPr>
        </p:nvSpPr>
        <p:spPr>
          <a:xfrm>
            <a:off x="415600" y="907575"/>
            <a:ext cx="96558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Integrate all tools and data in one web-based application for SCA and compliance management</a:t>
            </a:r>
            <a:endParaRPr b="1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Standard and custom reports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JSON API and webhooks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Built-in basic workflows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-US"/>
              <a:t>Integrated with AboutCode SCA Tools and open knowledge Base</a:t>
            </a:r>
            <a:endParaRPr/>
          </a:p>
        </p:txBody>
      </p:sp>
      <p:sp>
        <p:nvSpPr>
          <p:cNvPr id="250" name="Google Shape;250;g2669ab3646a_0_20"/>
          <p:cNvSpPr/>
          <p:nvPr/>
        </p:nvSpPr>
        <p:spPr>
          <a:xfrm>
            <a:off x="10392250" y="2514600"/>
            <a:ext cx="1799700" cy="2514600"/>
          </a:xfrm>
          <a:prstGeom prst="rect">
            <a:avLst/>
          </a:prstGeom>
          <a:solidFill>
            <a:srgbClr val="1A42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g2669ab3646a_0_20"/>
          <p:cNvSpPr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solidFill>
            <a:srgbClr val="FF8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g2669ab3646a_0_20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g2669ab3646a_0_20"/>
          <p:cNvSpPr txBox="1"/>
          <p:nvPr/>
        </p:nvSpPr>
        <p:spPr>
          <a:xfrm>
            <a:off x="10392350" y="251460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Management Apps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g2669ab3646a_0_20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g2669ab3646a_0_20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Open Knowledge Base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g2669ab3646a_0_20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SCA Tools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6292067af_0_57"/>
          <p:cNvSpPr txBox="1"/>
          <p:nvPr>
            <p:ph idx="1" type="body"/>
          </p:nvPr>
        </p:nvSpPr>
        <p:spPr>
          <a:xfrm>
            <a:off x="415600" y="907575"/>
            <a:ext cx="11106600" cy="5184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FOSS on FOSS, and open data, free as in puppy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Establish code provenance as core to compliance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Reduce potential licensing and vulnerability risks for using FOSS or other third-party software components responsibly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Share risk management responsibilities among business, legal, engineering and security concerns and teams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Provide a comprehensive view of open source and other third-party components used in your software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Support safe and compliant use of FOSS</a:t>
            </a:r>
            <a:endParaRPr sz="2400"/>
          </a:p>
        </p:txBody>
      </p:sp>
      <p:sp>
        <p:nvSpPr>
          <p:cNvPr id="262" name="Google Shape;262;g2b6292067af_0_57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g2b6292067af_0_57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DejaCode Benefits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b6292067af_0_200"/>
          <p:cNvSpPr txBox="1"/>
          <p:nvPr>
            <p:ph idx="1" type="body"/>
          </p:nvPr>
        </p:nvSpPr>
        <p:spPr>
          <a:xfrm>
            <a:off x="415600" y="907575"/>
            <a:ext cx="6726600" cy="5184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Download and run DejaCode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u="sng">
                <a:hlinkClick r:id="rId3"/>
              </a:rPr>
              <a:t>https://github.com/nexb/dejacode</a:t>
            </a:r>
            <a:r>
              <a:rPr lang="en-US" sz="1800"/>
              <a:t>   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Or sign up for a free demo hosted account to use DejaCode in a public dataspace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Explore, create, and modify components, packages, licenses and assign usage policies to them.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Create your own test products and generate attribution.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Exercise the DejaCode API and DejaCode integrations with open source tools, such as ScanCode.io.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Create SBOMs, run reports and use workflow requests.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u="sng">
                <a:hlinkClick r:id="rId4"/>
              </a:rPr>
              <a:t>https://public.dejacode.com/account/register</a:t>
            </a:r>
            <a:r>
              <a:rPr lang="en-US" sz="1800"/>
              <a:t> </a:t>
            </a:r>
            <a:endParaRPr sz="2400"/>
          </a:p>
        </p:txBody>
      </p:sp>
      <p:sp>
        <p:nvSpPr>
          <p:cNvPr id="269" name="Google Shape;269;g2b6292067af_0_200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g2b6292067af_0_200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started with DejaCode</a:t>
            </a:r>
            <a:endParaRPr/>
          </a:p>
        </p:txBody>
      </p:sp>
      <p:pic>
        <p:nvPicPr>
          <p:cNvPr id="271" name="Google Shape;271;g2b6292067af_0_2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6900" y="0"/>
            <a:ext cx="4995899" cy="69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g26689ee33ba_0_609"/>
          <p:cNvGrpSpPr/>
          <p:nvPr/>
        </p:nvGrpSpPr>
        <p:grpSpPr>
          <a:xfrm>
            <a:off x="-293840" y="-40744"/>
            <a:ext cx="12779670" cy="6939488"/>
            <a:chOff x="9768650" y="700490"/>
            <a:chExt cx="2313523" cy="1256357"/>
          </a:xfrm>
        </p:grpSpPr>
        <p:sp>
          <p:nvSpPr>
            <p:cNvPr id="277" name="Google Shape;277;g26689ee33ba_0_609"/>
            <p:cNvSpPr/>
            <p:nvPr/>
          </p:nvSpPr>
          <p:spPr>
            <a:xfrm>
              <a:off x="9768650" y="1535947"/>
              <a:ext cx="2309400" cy="420900"/>
            </a:xfrm>
            <a:prstGeom prst="rect">
              <a:avLst/>
            </a:prstGeom>
            <a:solidFill>
              <a:srgbClr val="FF8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g26689ee33ba_0_609"/>
            <p:cNvSpPr/>
            <p:nvPr/>
          </p:nvSpPr>
          <p:spPr>
            <a:xfrm>
              <a:off x="9768650" y="700490"/>
              <a:ext cx="1152300" cy="835500"/>
            </a:xfrm>
            <a:prstGeom prst="rect">
              <a:avLst/>
            </a:prstGeom>
            <a:solidFill>
              <a:srgbClr val="2F7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g26689ee33ba_0_609"/>
            <p:cNvSpPr/>
            <p:nvPr/>
          </p:nvSpPr>
          <p:spPr>
            <a:xfrm>
              <a:off x="10920897" y="700490"/>
              <a:ext cx="1157400" cy="835500"/>
            </a:xfrm>
            <a:prstGeom prst="rect">
              <a:avLst/>
            </a:prstGeom>
            <a:solidFill>
              <a:srgbClr val="1A42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g26689ee33ba_0_609"/>
            <p:cNvSpPr txBox="1"/>
            <p:nvPr/>
          </p:nvSpPr>
          <p:spPr>
            <a:xfrm>
              <a:off x="9769969" y="700490"/>
              <a:ext cx="11574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g26689ee33ba_0_609"/>
            <p:cNvSpPr txBox="1"/>
            <p:nvPr/>
          </p:nvSpPr>
          <p:spPr>
            <a:xfrm>
              <a:off x="10924063" y="700553"/>
              <a:ext cx="11523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g26689ee33ba_0_609"/>
            <p:cNvSpPr txBox="1"/>
            <p:nvPr/>
          </p:nvSpPr>
          <p:spPr>
            <a:xfrm>
              <a:off x="9772773" y="1580471"/>
              <a:ext cx="2309400" cy="1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3" name="Google Shape;283;g26689ee33ba_0_609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400">
                <a:solidFill>
                  <a:schemeClr val="lt1"/>
                </a:solidFill>
              </a:rPr>
              <a:t>Deja</a:t>
            </a:r>
            <a:r>
              <a:rPr lang="en-US" sz="4400">
                <a:solidFill>
                  <a:schemeClr val="lt1"/>
                </a:solidFill>
              </a:rPr>
              <a:t>Code</a:t>
            </a:r>
            <a:endParaRPr sz="4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400">
                <a:solidFill>
                  <a:schemeClr val="lt1"/>
                </a:solidFill>
              </a:rPr>
              <a:t>DEMO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284" name="Google Shape;284;g26689ee33ba_0_6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9600" y="179640"/>
            <a:ext cx="1520640" cy="2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d61adc98d_0_296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70" name="Google Shape;70;g2ad61adc98d_0_296"/>
          <p:cNvSpPr txBox="1"/>
          <p:nvPr>
            <p:ph idx="1" type="body"/>
          </p:nvPr>
        </p:nvSpPr>
        <p:spPr>
          <a:xfrm>
            <a:off x="415600" y="907575"/>
            <a:ext cx="91998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About me, about AboutCode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DejaCode</a:t>
            </a:r>
            <a:endParaRPr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Now open source!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Demo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Other projects in AboutCode stack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Roadmap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Questions</a:t>
            </a:r>
            <a:endParaRPr/>
          </a:p>
        </p:txBody>
      </p:sp>
      <p:sp>
        <p:nvSpPr>
          <p:cNvPr id="71" name="Google Shape;71;g2ad61adc98d_0_296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655c722ad8_1_209"/>
          <p:cNvSpPr txBox="1"/>
          <p:nvPr>
            <p:ph idx="1" type="body"/>
          </p:nvPr>
        </p:nvSpPr>
        <p:spPr>
          <a:xfrm>
            <a:off x="415600" y="907575"/>
            <a:ext cx="113607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Free and open source software AND</a:t>
            </a:r>
            <a:r>
              <a:rPr b="1" lang="en-US"/>
              <a:t> </a:t>
            </a:r>
            <a:r>
              <a:rPr lang="en-US"/>
              <a:t>free and open data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FOSS for FOSS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Open knowledgebase with open data for licenses, packages and vulnerabilities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/>
              <a:t>Modular and integrated best-in-class SCA tools for developers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/>
              <a:t>Tackling the harder code analysis problems so you do not have to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/>
              <a:t>PURL-based for easier integration in/out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/>
              <a:t>Bespoke pipelines enable true end-to-end automation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/>
              <a:t>Working towards management by exception to focus on the complex cases of origin and license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Decentralized analysis, close to the developers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Management web app for centralized policies, curations and compliance workflows and data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○"/>
            </a:pPr>
            <a:r>
              <a:rPr lang="en-US"/>
              <a:t>Supports engineering, business and legal stakeholders with features tailored for each using common/shared information</a:t>
            </a:r>
            <a:endParaRPr/>
          </a:p>
        </p:txBody>
      </p:sp>
      <p:sp>
        <p:nvSpPr>
          <p:cNvPr id="290" name="Google Shape;290;g2655c722ad8_1_209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Why AboutCode?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6689ee33ba_0_731"/>
          <p:cNvSpPr txBox="1"/>
          <p:nvPr>
            <p:ph idx="1" type="body"/>
          </p:nvPr>
        </p:nvSpPr>
        <p:spPr>
          <a:xfrm>
            <a:off x="415600" y="907575"/>
            <a:ext cx="11360700" cy="5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Supports safe and compliant use of FOSS, with FOSS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Recognized worldwide as best-in-class tools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Modular design for adaptation to development team processes, tools and environment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Coverage for all languages and frameworks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Package URL (PURL) used throughout as the package identifier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Code AND data licensed under open source licenses, no gimmicks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Reduce licensing and vulnerability risks from using FOSS or other third-party software components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Share risk management responsibilities among business, legal, engineering and security teams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Provide a comprehensive view of open source and other third-party components used in your software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Active community of contributors and users, including many FOSS tools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-US"/>
              <a:t>Technical support, implementation, advisory services available from nexB</a:t>
            </a:r>
            <a:endParaRPr/>
          </a:p>
        </p:txBody>
      </p:sp>
      <p:sp>
        <p:nvSpPr>
          <p:cNvPr id="296" name="Google Shape;296;g26689ee33ba_0_731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Benefits of the AboutCode stack</a:t>
            </a:r>
            <a:endParaRPr/>
          </a:p>
        </p:txBody>
      </p:sp>
      <p:sp>
        <p:nvSpPr>
          <p:cNvPr id="297" name="Google Shape;297;g26689ee33ba_0_731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6689ee33ba_0_741"/>
          <p:cNvSpPr txBox="1"/>
          <p:nvPr>
            <p:ph idx="1" type="body"/>
          </p:nvPr>
        </p:nvSpPr>
        <p:spPr>
          <a:xfrm>
            <a:off x="415600" y="907575"/>
            <a:ext cx="81393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Contribute to an AboutCode project with code, documentation, use cases, bug reports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-US" u="sng">
                <a:hlinkClick r:id="rId3"/>
              </a:rPr>
              <a:t>https://github.com/nexB</a:t>
            </a:r>
            <a:r>
              <a:rPr lang="en-US"/>
              <a:t> 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Join the community:</a:t>
            </a:r>
            <a:endParaRPr/>
          </a:p>
          <a:p>
            <a: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-US" u="sng">
                <a:hlinkClick r:id="rId4"/>
              </a:rPr>
              <a:t>https://www.aboutcode.org/</a:t>
            </a:r>
            <a:r>
              <a:rPr lang="en-US"/>
              <a:t> 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u="sng">
                <a:hlinkClick r:id="rId5"/>
              </a:rPr>
              <a:t>https://gitter.im/aboutcode-org/discuss</a:t>
            </a:r>
            <a:r>
              <a:rPr lang="en-US"/>
              <a:t>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Sponsor AboutCode project maintainers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Accelerate development of new features and fund contributors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Buy support, implementation, retainers and advisory services to pay the maintainers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26689ee33ba_0_741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AboutCode also needs your help!</a:t>
            </a:r>
            <a:endParaRPr/>
          </a:p>
        </p:txBody>
      </p:sp>
      <p:sp>
        <p:nvSpPr>
          <p:cNvPr id="304" name="Google Shape;304;g26689ee33ba_0_741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05" name="Google Shape;305;g26689ee33ba_0_741"/>
          <p:cNvGrpSpPr/>
          <p:nvPr/>
        </p:nvGrpSpPr>
        <p:grpSpPr>
          <a:xfrm>
            <a:off x="8456550" y="1380817"/>
            <a:ext cx="3567000" cy="4868908"/>
            <a:chOff x="8456550" y="1380817"/>
            <a:chExt cx="3567000" cy="4868908"/>
          </a:xfrm>
        </p:grpSpPr>
        <p:pic>
          <p:nvPicPr>
            <p:cNvPr id="306" name="Google Shape;306;g26689ee33ba_0_74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456550" y="1380817"/>
              <a:ext cx="3566903" cy="4532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g26689ee33ba_0_741"/>
            <p:cNvSpPr txBox="1"/>
            <p:nvPr/>
          </p:nvSpPr>
          <p:spPr>
            <a:xfrm>
              <a:off x="8456550" y="5973125"/>
              <a:ext cx="3567000" cy="27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"</a:t>
              </a:r>
              <a:r>
                <a:rPr b="0" i="0" lang="en-US" sz="1000" u="sng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Dependency</a:t>
              </a:r>
              <a:r>
                <a:rPr b="0" i="0" lang="en-US" sz="10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" by </a:t>
              </a:r>
              <a:r>
                <a:rPr b="0" i="0" lang="en-US" sz="1000" u="sng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xkcd</a:t>
              </a:r>
              <a:r>
                <a:rPr b="0" i="0" lang="en-US" sz="10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, used under </a:t>
              </a:r>
              <a:r>
                <a:rPr b="0" i="0" lang="en-US" sz="1000" u="sng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CC BY-NC 2.5</a:t>
              </a:r>
              <a:r>
                <a:rPr b="0" i="0" lang="en-US" sz="10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/ Modified text from original</a:t>
              </a:r>
              <a:endPara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g2b2b432f65d_1_0"/>
          <p:cNvGrpSpPr/>
          <p:nvPr/>
        </p:nvGrpSpPr>
        <p:grpSpPr>
          <a:xfrm>
            <a:off x="-293840" y="-40744"/>
            <a:ext cx="12779670" cy="6939488"/>
            <a:chOff x="9768650" y="700490"/>
            <a:chExt cx="2313523" cy="1256357"/>
          </a:xfrm>
        </p:grpSpPr>
        <p:sp>
          <p:nvSpPr>
            <p:cNvPr id="313" name="Google Shape;313;g2b2b432f65d_1_0"/>
            <p:cNvSpPr/>
            <p:nvPr/>
          </p:nvSpPr>
          <p:spPr>
            <a:xfrm>
              <a:off x="9768650" y="1535947"/>
              <a:ext cx="2309400" cy="420900"/>
            </a:xfrm>
            <a:prstGeom prst="rect">
              <a:avLst/>
            </a:prstGeom>
            <a:solidFill>
              <a:srgbClr val="FF8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" name="Google Shape;314;g2b2b432f65d_1_0"/>
            <p:cNvSpPr/>
            <p:nvPr/>
          </p:nvSpPr>
          <p:spPr>
            <a:xfrm>
              <a:off x="9768650" y="700490"/>
              <a:ext cx="1152300" cy="835500"/>
            </a:xfrm>
            <a:prstGeom prst="rect">
              <a:avLst/>
            </a:prstGeom>
            <a:solidFill>
              <a:srgbClr val="2F7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" name="Google Shape;315;g2b2b432f65d_1_0"/>
            <p:cNvSpPr/>
            <p:nvPr/>
          </p:nvSpPr>
          <p:spPr>
            <a:xfrm>
              <a:off x="10920897" y="700490"/>
              <a:ext cx="1157400" cy="835500"/>
            </a:xfrm>
            <a:prstGeom prst="rect">
              <a:avLst/>
            </a:prstGeom>
            <a:solidFill>
              <a:srgbClr val="1A42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" name="Google Shape;316;g2b2b432f65d_1_0"/>
            <p:cNvSpPr txBox="1"/>
            <p:nvPr/>
          </p:nvSpPr>
          <p:spPr>
            <a:xfrm>
              <a:off x="9769969" y="700490"/>
              <a:ext cx="11574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" name="Google Shape;317;g2b2b432f65d_1_0"/>
            <p:cNvSpPr txBox="1"/>
            <p:nvPr/>
          </p:nvSpPr>
          <p:spPr>
            <a:xfrm>
              <a:off x="10924063" y="700553"/>
              <a:ext cx="11523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g2b2b432f65d_1_0"/>
            <p:cNvSpPr txBox="1"/>
            <p:nvPr/>
          </p:nvSpPr>
          <p:spPr>
            <a:xfrm>
              <a:off x="9772773" y="1580471"/>
              <a:ext cx="2309400" cy="1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9" name="Google Shape;319;g2b2b432f65d_1_0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400">
                <a:solidFill>
                  <a:schemeClr val="lt1"/>
                </a:solidFill>
              </a:rPr>
              <a:t>Roadmap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320" name="Google Shape;320;g2b2b432f65d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9600" y="179640"/>
            <a:ext cx="1520640" cy="2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b2b432f65d_0_79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Roadmap for AboutCode: ScanCode Toolkit</a:t>
            </a:r>
            <a:endParaRPr/>
          </a:p>
        </p:txBody>
      </p:sp>
      <p:sp>
        <p:nvSpPr>
          <p:cNvPr id="326" name="Google Shape;326;g2b2b432f65d_0_79"/>
          <p:cNvSpPr txBox="1"/>
          <p:nvPr>
            <p:ph idx="1" type="body"/>
          </p:nvPr>
        </p:nvSpPr>
        <p:spPr>
          <a:xfrm>
            <a:off x="415600" y="907575"/>
            <a:ext cx="8728500" cy="56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Build single exe standalone apps for ScanCode for easier deployment in Ci/CD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Improve copyright and license detection speed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Build smaller single-purpose tools and libraries from "mono repo"</a:t>
            </a:r>
            <a:endParaRPr b="1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Improve data models for Packages and Dependencies/Requirements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Parse more package manifests and lock files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Improve support for license exceptions (WITH)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Move inconclusive, unknown license detection to clues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Add post-processing to rematch using SPDX matching guidelines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27" name="Google Shape;327;g2b2b432f65d_0_79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g2b2b432f65d_0_79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g2b2b432f65d_0_79"/>
          <p:cNvSpPr/>
          <p:nvPr/>
        </p:nvSpPr>
        <p:spPr>
          <a:xfrm>
            <a:off x="10392375" y="0"/>
            <a:ext cx="1799700" cy="2514600"/>
          </a:xfrm>
          <a:prstGeom prst="rect">
            <a:avLst/>
          </a:prstGeom>
          <a:solidFill>
            <a:srgbClr val="2F7A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g2b2b432f65d_0_79"/>
          <p:cNvSpPr/>
          <p:nvPr/>
        </p:nvSpPr>
        <p:spPr>
          <a:xfrm>
            <a:off x="10392250" y="2514600"/>
            <a:ext cx="1799700" cy="2514600"/>
          </a:xfrm>
          <a:prstGeom prst="rect">
            <a:avLst/>
          </a:prstGeom>
          <a:solidFill>
            <a:srgbClr val="1A42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g2b2b432f65d_0_79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SCA Tools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g2b2b432f65d_0_79"/>
          <p:cNvSpPr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solidFill>
            <a:srgbClr val="FF8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g2b2b432f65d_0_79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g2b2b432f65d_0_79"/>
          <p:cNvSpPr txBox="1"/>
          <p:nvPr/>
        </p:nvSpPr>
        <p:spPr>
          <a:xfrm>
            <a:off x="10392350" y="251460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g2b2b432f65d_0_79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g2b2b432f65d_0_79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b2b432f65d_0_62"/>
          <p:cNvSpPr txBox="1"/>
          <p:nvPr>
            <p:ph idx="1" type="body"/>
          </p:nvPr>
        </p:nvSpPr>
        <p:spPr>
          <a:xfrm>
            <a:off x="415600" y="907575"/>
            <a:ext cx="9652800" cy="58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Integrate with CI and other tools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Create Ci/CD pre-configured integrations with main CI (GitHub, GitLab, Jenkins)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Extend binary analysis and deployment tracing workflows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Support ELF/Native, Go, Ruby, Android in addition to Java and JS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Find the exact subset of the code that is deployed and used in production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Automate analysis review in ScanCode.io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End to end automated pipelines for embedded devices, Android and C/C++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Multi-stack deployment analysis for Java, JS, C/C++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○"/>
            </a:pPr>
            <a:r>
              <a:rPr lang="en-US"/>
              <a:t>Report TODO items to review only "by exception"</a:t>
            </a:r>
            <a:endParaRPr/>
          </a:p>
        </p:txBody>
      </p:sp>
      <p:sp>
        <p:nvSpPr>
          <p:cNvPr id="342" name="Google Shape;342;g2b2b432f65d_0_62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Roadmap for AboutCode: SCA Tools</a:t>
            </a:r>
            <a:endParaRPr/>
          </a:p>
        </p:txBody>
      </p:sp>
      <p:sp>
        <p:nvSpPr>
          <p:cNvPr id="343" name="Google Shape;343;g2b2b432f65d_0_62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g2b2b432f65d_0_62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5" name="Google Shape;345;g2b2b432f65d_0_62"/>
          <p:cNvSpPr/>
          <p:nvPr/>
        </p:nvSpPr>
        <p:spPr>
          <a:xfrm>
            <a:off x="10392375" y="0"/>
            <a:ext cx="1799700" cy="2514600"/>
          </a:xfrm>
          <a:prstGeom prst="rect">
            <a:avLst/>
          </a:prstGeom>
          <a:solidFill>
            <a:srgbClr val="2F7A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g2b2b432f65d_0_62"/>
          <p:cNvSpPr/>
          <p:nvPr/>
        </p:nvSpPr>
        <p:spPr>
          <a:xfrm>
            <a:off x="10392250" y="2514600"/>
            <a:ext cx="1799700" cy="2514600"/>
          </a:xfrm>
          <a:prstGeom prst="rect">
            <a:avLst/>
          </a:prstGeom>
          <a:solidFill>
            <a:srgbClr val="1A42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g2b2b432f65d_0_62"/>
          <p:cNvSpPr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solidFill>
            <a:srgbClr val="FF8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g2b2b432f65d_0_62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g2b2b432f65d_0_62"/>
          <p:cNvSpPr txBox="1"/>
          <p:nvPr/>
        </p:nvSpPr>
        <p:spPr>
          <a:xfrm>
            <a:off x="10392350" y="251460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g2b2b432f65d_0_62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g2b2b432f65d_0_62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g2b2b432f65d_0_62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SCA Tools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b2b432f65d_0_119"/>
          <p:cNvSpPr txBox="1"/>
          <p:nvPr>
            <p:ph idx="1" type="body"/>
          </p:nvPr>
        </p:nvSpPr>
        <p:spPr>
          <a:xfrm>
            <a:off x="415600" y="907575"/>
            <a:ext cx="8728500" cy="56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Code match smart ranking and disambiguation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Avoid false positives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Accurately match to the correct package version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Match code snippets approximately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Using our new approximate fingerprinting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Integrate other code matching schemes from SWH and SCANOSS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Match source symbols and binary symbols to sources and binaries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New matching pipelines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-US"/>
              <a:t>Decentralized curation and corrections using in-codebase ABOUT files</a:t>
            </a:r>
            <a:endParaRPr/>
          </a:p>
        </p:txBody>
      </p:sp>
      <p:sp>
        <p:nvSpPr>
          <p:cNvPr id="358" name="Google Shape;358;g2b2b432f65d_0_119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Roadmap for AboutCode: Code matching</a:t>
            </a:r>
            <a:endParaRPr/>
          </a:p>
        </p:txBody>
      </p:sp>
      <p:sp>
        <p:nvSpPr>
          <p:cNvPr id="359" name="Google Shape;359;g2b2b432f65d_0_119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g2b2b432f65d_0_119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1" name="Google Shape;361;g2b2b432f65d_0_119"/>
          <p:cNvSpPr/>
          <p:nvPr/>
        </p:nvSpPr>
        <p:spPr>
          <a:xfrm>
            <a:off x="10392375" y="0"/>
            <a:ext cx="1799700" cy="2514600"/>
          </a:xfrm>
          <a:prstGeom prst="rect">
            <a:avLst/>
          </a:prstGeom>
          <a:solidFill>
            <a:srgbClr val="2F7A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g2b2b432f65d_0_119"/>
          <p:cNvSpPr/>
          <p:nvPr/>
        </p:nvSpPr>
        <p:spPr>
          <a:xfrm>
            <a:off x="10392250" y="2514600"/>
            <a:ext cx="1799700" cy="2514600"/>
          </a:xfrm>
          <a:prstGeom prst="rect">
            <a:avLst/>
          </a:prstGeom>
          <a:solidFill>
            <a:srgbClr val="1A42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g2b2b432f65d_0_119"/>
          <p:cNvSpPr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solidFill>
            <a:srgbClr val="FF8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g2b2b432f65d_0_119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g2b2b432f65d_0_119"/>
          <p:cNvSpPr txBox="1"/>
          <p:nvPr/>
        </p:nvSpPr>
        <p:spPr>
          <a:xfrm>
            <a:off x="10392350" y="251460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g2b2b432f65d_0_119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" name="Google Shape;367;g2b2b432f65d_0_119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g2b2b432f65d_0_119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SCA Tools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b2b432f65d_0_136"/>
          <p:cNvSpPr txBox="1"/>
          <p:nvPr>
            <p:ph idx="1" type="body"/>
          </p:nvPr>
        </p:nvSpPr>
        <p:spPr>
          <a:xfrm>
            <a:off x="415600" y="907575"/>
            <a:ext cx="9190800" cy="56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Compare scans to focus review work on changes only (DeltaCode)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APIs and CLI to query all the things by PURL from the KB (purl2all)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More code inspectors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Lightweight package dependency resolution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Dedicated ecosystem-focused libraries	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New lightweight package-inspector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Single executable to find packages and dependencies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-US" sz="2400"/>
              <a:t>Trace build execution to find the exact subset of source code that is deployed and used (TraceCode)</a:t>
            </a:r>
            <a:endParaRPr/>
          </a:p>
        </p:txBody>
      </p:sp>
      <p:sp>
        <p:nvSpPr>
          <p:cNvPr id="374" name="Google Shape;374;g2b2b432f65d_0_136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Roadmap for AboutCode: Other SCA Tools</a:t>
            </a:r>
            <a:endParaRPr/>
          </a:p>
        </p:txBody>
      </p:sp>
      <p:sp>
        <p:nvSpPr>
          <p:cNvPr id="375" name="Google Shape;375;g2b2b432f65d_0_136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6" name="Google Shape;376;g2b2b432f65d_0_136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g2b2b432f65d_0_136"/>
          <p:cNvSpPr/>
          <p:nvPr/>
        </p:nvSpPr>
        <p:spPr>
          <a:xfrm>
            <a:off x="10392375" y="0"/>
            <a:ext cx="1799700" cy="2514600"/>
          </a:xfrm>
          <a:prstGeom prst="rect">
            <a:avLst/>
          </a:prstGeom>
          <a:solidFill>
            <a:srgbClr val="2F7A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g2b2b432f65d_0_136"/>
          <p:cNvSpPr/>
          <p:nvPr/>
        </p:nvSpPr>
        <p:spPr>
          <a:xfrm>
            <a:off x="10392250" y="2514600"/>
            <a:ext cx="1799700" cy="2514600"/>
          </a:xfrm>
          <a:prstGeom prst="rect">
            <a:avLst/>
          </a:prstGeom>
          <a:solidFill>
            <a:srgbClr val="1A42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g2b2b432f65d_0_136"/>
          <p:cNvSpPr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solidFill>
            <a:srgbClr val="FF8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g2b2b432f65d_0_136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g2b2b432f65d_0_136"/>
          <p:cNvSpPr txBox="1"/>
          <p:nvPr/>
        </p:nvSpPr>
        <p:spPr>
          <a:xfrm>
            <a:off x="10392350" y="251460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g2b2b432f65d_0_136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g2b2b432f65d_0_136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g2b2b432f65d_0_136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SCA Tools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b2b432f65d_0_47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Roadmap for AboutCode: Management Apps</a:t>
            </a:r>
            <a:endParaRPr/>
          </a:p>
        </p:txBody>
      </p:sp>
      <p:sp>
        <p:nvSpPr>
          <p:cNvPr id="390" name="Google Shape;390;g2b2b432f65d_0_47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1" name="Google Shape;391;g2b2b432f65d_0_47"/>
          <p:cNvSpPr txBox="1"/>
          <p:nvPr>
            <p:ph idx="1" type="body"/>
          </p:nvPr>
        </p:nvSpPr>
        <p:spPr>
          <a:xfrm>
            <a:off x="415600" y="907575"/>
            <a:ext cx="9190500" cy="5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Add support for CycloneDX 1.5 and 1.6 and SPDX 3.0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Create new review automation apps: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License detection review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Code match review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Vulnerability review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Overall goal is to reduce review and curation work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Extend license clarity scoring to code matches with origin clarity scoring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"Auto conclude" matches that are conclusive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New app for advanced Vulnerability management and support for CRA (Cyber Resiliency Act) compliance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Automated triage of vulnerabilities and workflow triggers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○"/>
            </a:pPr>
            <a:r>
              <a:rPr lang="en-US"/>
              <a:t>VEX creation, VEX import and export (Vulnerability Exploitability Exchange) with CSAF and CycloneDX</a:t>
            </a:r>
            <a:endParaRPr/>
          </a:p>
        </p:txBody>
      </p:sp>
      <p:sp>
        <p:nvSpPr>
          <p:cNvPr id="392" name="Google Shape;392;g2b2b432f65d_0_47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3" name="Google Shape;393;g2b2b432f65d_0_47"/>
          <p:cNvSpPr/>
          <p:nvPr/>
        </p:nvSpPr>
        <p:spPr>
          <a:xfrm>
            <a:off x="10392375" y="0"/>
            <a:ext cx="1799700" cy="2514600"/>
          </a:xfrm>
          <a:prstGeom prst="rect">
            <a:avLst/>
          </a:prstGeom>
          <a:solidFill>
            <a:srgbClr val="2F7A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g2b2b432f65d_0_47"/>
          <p:cNvSpPr/>
          <p:nvPr/>
        </p:nvSpPr>
        <p:spPr>
          <a:xfrm>
            <a:off x="10392250" y="2514600"/>
            <a:ext cx="1799700" cy="2514600"/>
          </a:xfrm>
          <a:prstGeom prst="rect">
            <a:avLst/>
          </a:prstGeom>
          <a:solidFill>
            <a:srgbClr val="1A42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g2b2b432f65d_0_47"/>
          <p:cNvSpPr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solidFill>
            <a:srgbClr val="FF8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g2b2b432f65d_0_47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g2b2b432f65d_0_47"/>
          <p:cNvSpPr txBox="1"/>
          <p:nvPr/>
        </p:nvSpPr>
        <p:spPr>
          <a:xfrm>
            <a:off x="10392350" y="251460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Management Apps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g2b2b432f65d_0_47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g2b2b432f65d_0_47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g2b2b432f65d_0_47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b2b432f65d_0_151"/>
          <p:cNvSpPr txBox="1"/>
          <p:nvPr>
            <p:ph idx="1" type="body"/>
          </p:nvPr>
        </p:nvSpPr>
        <p:spPr>
          <a:xfrm>
            <a:off x="415600" y="907575"/>
            <a:ext cx="10425300" cy="5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Extend License data with compatibility matrix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Add new license aliases dataset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Add more extensive tagging and categorization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Extend License data with improved exception details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To disambiguate license detections of L/GPL with/without exceptions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Extend License data with improved "or later" details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To disambiguate detection of "or later" notices with their primary texts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Add "key phrases" to all license detection rules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Add variable text segments to license rules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Add Fedora alternative SPDX identifiers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Work with CycloneDX to become their license reference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06" name="Google Shape;406;g2b2b432f65d_0_151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Roadmap for AboutCode: Licenses</a:t>
            </a:r>
            <a:endParaRPr/>
          </a:p>
        </p:txBody>
      </p:sp>
      <p:sp>
        <p:nvSpPr>
          <p:cNvPr id="407" name="Google Shape;407;g2b2b432f65d_0_151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g2b2b432f65d_0_151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9" name="Google Shape;409;g2b2b432f65d_0_151"/>
          <p:cNvSpPr/>
          <p:nvPr/>
        </p:nvSpPr>
        <p:spPr>
          <a:xfrm>
            <a:off x="10392375" y="0"/>
            <a:ext cx="1799700" cy="2514600"/>
          </a:xfrm>
          <a:prstGeom prst="rect">
            <a:avLst/>
          </a:prstGeom>
          <a:solidFill>
            <a:srgbClr val="2F7A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g2b2b432f65d_0_151"/>
          <p:cNvSpPr/>
          <p:nvPr/>
        </p:nvSpPr>
        <p:spPr>
          <a:xfrm>
            <a:off x="10392250" y="2514600"/>
            <a:ext cx="1799700" cy="2514600"/>
          </a:xfrm>
          <a:prstGeom prst="rect">
            <a:avLst/>
          </a:prstGeom>
          <a:solidFill>
            <a:srgbClr val="1A42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g2b2b432f65d_0_151"/>
          <p:cNvSpPr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solidFill>
            <a:srgbClr val="FF8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g2b2b432f65d_0_151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g2b2b432f65d_0_151"/>
          <p:cNvSpPr txBox="1"/>
          <p:nvPr/>
        </p:nvSpPr>
        <p:spPr>
          <a:xfrm>
            <a:off x="10392350" y="251460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g2b2b432f65d_0_151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g2b2b432f65d_0_151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Open Knowledge Base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6" name="Google Shape;416;g2b2b432f65d_0_151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6292067af_0_42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About me</a:t>
            </a:r>
            <a:endParaRPr/>
          </a:p>
        </p:txBody>
      </p:sp>
      <p:sp>
        <p:nvSpPr>
          <p:cNvPr id="77" name="Google Shape;77;g2b6292067af_0_42"/>
          <p:cNvSpPr txBox="1"/>
          <p:nvPr>
            <p:ph idx="1" type="body"/>
          </p:nvPr>
        </p:nvSpPr>
        <p:spPr>
          <a:xfrm>
            <a:off x="415600" y="907575"/>
            <a:ext cx="91998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On a mission to enable easier and safer to reuse FOSS code with best-in-class open source Software Composition Analysis (SCA) tools, data, and standards for open source discovery, license &amp; security compliance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Lead maintainer of AboutCode projects (ScanCode, DejaCode, VulnerableCode and others)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CTO and co-founder of nexB, Inc.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 u="sng">
                <a:hlinkClick r:id="rId3"/>
              </a:rPr>
              <a:t>pombredanne@nexb.com</a:t>
            </a:r>
            <a:r>
              <a:rPr lang="en-US"/>
              <a:t>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GitHub: </a:t>
            </a:r>
            <a:r>
              <a:rPr lang="en-US" u="sng">
                <a:hlinkClick r:id="rId4"/>
              </a:rPr>
              <a:t>https://github.com/pombredanne</a:t>
            </a:r>
            <a:r>
              <a:rPr lang="en-US"/>
              <a:t>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LinkedIn: </a:t>
            </a:r>
            <a:r>
              <a:rPr lang="en-US" u="sng">
                <a:hlinkClick r:id="rId5"/>
              </a:rPr>
              <a:t>https://www.linkedin.com/in/philippeombredanne</a:t>
            </a:r>
            <a:r>
              <a:rPr lang="en-US"/>
              <a:t>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○"/>
            </a:pPr>
            <a:r>
              <a:rPr lang="en-US"/>
              <a:t>Often assisted by Chihuahua Technical Advisor</a:t>
            </a:r>
            <a:endParaRPr/>
          </a:p>
        </p:txBody>
      </p:sp>
      <p:sp>
        <p:nvSpPr>
          <p:cNvPr id="78" name="Google Shape;78;g2b6292067af_0_42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g2b6292067af_0_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15400" y="806550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2b6292067af_0_42"/>
          <p:cNvPicPr preferRelativeResize="0"/>
          <p:nvPr/>
        </p:nvPicPr>
        <p:blipFill rotWithShape="1">
          <a:blip r:embed="rId7">
            <a:alphaModFix/>
          </a:blip>
          <a:srcRect b="4232" l="0" r="0" t="0"/>
          <a:stretch/>
        </p:blipFill>
        <p:spPr>
          <a:xfrm>
            <a:off x="9643650" y="3244950"/>
            <a:ext cx="2229500" cy="284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b2b432f65d_0_98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Roadmap for AboutCode: Vulnerabilities</a:t>
            </a:r>
            <a:endParaRPr/>
          </a:p>
        </p:txBody>
      </p:sp>
      <p:sp>
        <p:nvSpPr>
          <p:cNvPr id="422" name="Google Shape;422;g2b2b432f65d_0_98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3" name="Google Shape;423;g2b2b432f65d_0_98"/>
          <p:cNvSpPr txBox="1"/>
          <p:nvPr>
            <p:ph idx="1" type="body"/>
          </p:nvPr>
        </p:nvSpPr>
        <p:spPr>
          <a:xfrm>
            <a:off x="415600" y="907575"/>
            <a:ext cx="100506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Extend Non-vulnerable dependency resolution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Beyond Python - add Java and JS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Extend vulnerability data with new upstream data sources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Add fix commit details and support for vulnerability reachability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Mine the graph to surface related package fixes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Mine git logs, issues and forums to enrich vulnerability data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Surface inconsistencies and conflicts between different advisory data sources (VulnTotal throughout)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Add source/binary discrepancy data (from back2source)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24" name="Google Shape;424;g2b2b432f65d_0_98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5" name="Google Shape;425;g2b2b432f65d_0_98"/>
          <p:cNvSpPr/>
          <p:nvPr/>
        </p:nvSpPr>
        <p:spPr>
          <a:xfrm>
            <a:off x="10392375" y="0"/>
            <a:ext cx="1799700" cy="2514600"/>
          </a:xfrm>
          <a:prstGeom prst="rect">
            <a:avLst/>
          </a:prstGeom>
          <a:solidFill>
            <a:srgbClr val="2F7A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g2b2b432f65d_0_98"/>
          <p:cNvSpPr/>
          <p:nvPr/>
        </p:nvSpPr>
        <p:spPr>
          <a:xfrm>
            <a:off x="10392250" y="2514600"/>
            <a:ext cx="1799700" cy="2514600"/>
          </a:xfrm>
          <a:prstGeom prst="rect">
            <a:avLst/>
          </a:prstGeom>
          <a:solidFill>
            <a:srgbClr val="1A42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g2b2b432f65d_0_98"/>
          <p:cNvSpPr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solidFill>
            <a:srgbClr val="FF8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g2b2b432f65d_0_98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g2b2b432f65d_0_98"/>
          <p:cNvSpPr txBox="1"/>
          <p:nvPr/>
        </p:nvSpPr>
        <p:spPr>
          <a:xfrm>
            <a:off x="10392350" y="251460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0" name="Google Shape;430;g2b2b432f65d_0_98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g2b2b432f65d_0_98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g2b2b432f65d_0_98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g2b2b432f65d_0_98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Open Knowledge Base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b2b432f65d_0_32"/>
          <p:cNvSpPr txBox="1"/>
          <p:nvPr>
            <p:ph idx="1" type="body"/>
          </p:nvPr>
        </p:nvSpPr>
        <p:spPr>
          <a:xfrm>
            <a:off x="415600" y="907575"/>
            <a:ext cx="10425300" cy="5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Confirm the true origin of code to avoid ambiguous matches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Supply chain package verification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Map deployed binary packages to their corresponding source code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Find suspicious code drift between package versions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Mine extensive list of "off registry" packages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Common native C/C++ code and libraries for embedded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Glibc, Busybox, zlib, etc. that are not published on ecosystem package registries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Collect code symbols from source and binaries (for matching)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On demand, just in time code mining to build your KB on the fly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Federated, decentralized shared KB data with Git and ActivityPub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Share scans, vulnerabilities, origin facts and curations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○"/>
            </a:pPr>
            <a:r>
              <a:rPr lang="en-US"/>
              <a:t>Scan once, analyze once and collaborate on reviews to clear out the junk!</a:t>
            </a:r>
            <a:endParaRPr/>
          </a:p>
        </p:txBody>
      </p:sp>
      <p:sp>
        <p:nvSpPr>
          <p:cNvPr id="439" name="Google Shape;439;g2b2b432f65d_0_32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Roadmap for AboutCode: Packages</a:t>
            </a:r>
            <a:endParaRPr/>
          </a:p>
        </p:txBody>
      </p:sp>
      <p:sp>
        <p:nvSpPr>
          <p:cNvPr id="440" name="Google Shape;440;g2b2b432f65d_0_32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1" name="Google Shape;441;g2b2b432f65d_0_32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2" name="Google Shape;442;g2b2b432f65d_0_32"/>
          <p:cNvSpPr/>
          <p:nvPr/>
        </p:nvSpPr>
        <p:spPr>
          <a:xfrm>
            <a:off x="10392375" y="0"/>
            <a:ext cx="1799700" cy="2514600"/>
          </a:xfrm>
          <a:prstGeom prst="rect">
            <a:avLst/>
          </a:prstGeom>
          <a:solidFill>
            <a:srgbClr val="2F7A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g2b2b432f65d_0_32"/>
          <p:cNvSpPr/>
          <p:nvPr/>
        </p:nvSpPr>
        <p:spPr>
          <a:xfrm>
            <a:off x="10392250" y="2514600"/>
            <a:ext cx="1799700" cy="2514600"/>
          </a:xfrm>
          <a:prstGeom prst="rect">
            <a:avLst/>
          </a:prstGeom>
          <a:solidFill>
            <a:srgbClr val="1A42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g2b2b432f65d_0_32"/>
          <p:cNvSpPr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solidFill>
            <a:srgbClr val="FF8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" name="Google Shape;445;g2b2b432f65d_0_32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g2b2b432f65d_0_32"/>
          <p:cNvSpPr txBox="1"/>
          <p:nvPr/>
        </p:nvSpPr>
        <p:spPr>
          <a:xfrm>
            <a:off x="10392350" y="251460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g2b2b432f65d_0_32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g2b2b432f65d_0_32"/>
          <p:cNvSpPr txBox="1"/>
          <p:nvPr/>
        </p:nvSpPr>
        <p:spPr>
          <a:xfrm>
            <a:off x="10392300" y="5029200"/>
            <a:ext cx="17997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Open Knowledge Base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g2b2b432f65d_0_32"/>
          <p:cNvSpPr txBox="1"/>
          <p:nvPr/>
        </p:nvSpPr>
        <p:spPr>
          <a:xfrm>
            <a:off x="10392325" y="0"/>
            <a:ext cx="1799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689ee33ba_0_694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About AboutCode</a:t>
            </a:r>
            <a:endParaRPr/>
          </a:p>
        </p:txBody>
      </p:sp>
      <p:sp>
        <p:nvSpPr>
          <p:cNvPr id="86" name="Google Shape;86;g26689ee33ba_0_694"/>
          <p:cNvSpPr txBox="1"/>
          <p:nvPr>
            <p:ph idx="1" type="body"/>
          </p:nvPr>
        </p:nvSpPr>
        <p:spPr>
          <a:xfrm>
            <a:off x="415600" y="907574"/>
            <a:ext cx="113607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AboutCode's FOSS-first mission: FOSS for FOSS</a:t>
            </a:r>
            <a:endParaRPr b="1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b="1" lang="en-US" sz="1800"/>
              <a:t>Open source tools and open knowledge base  (AboutCode stack)</a:t>
            </a:r>
            <a:endParaRPr b="1" sz="1800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Simple and practical standards (Package-URL / PURL </a:t>
            </a:r>
            <a:r>
              <a:rPr lang="en-US"/>
              <a:t>https://github.com/package-url </a:t>
            </a:r>
            <a:r>
              <a:rPr lang="en-US" sz="1800"/>
              <a:t>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Applications for Legal &amp; Business users (DejaCode) with APIs for everything</a:t>
            </a:r>
            <a:endParaRPr sz="1800"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Co-founders of SPDX: https://spdx.org 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Contributors to CycloneDX: https://cyclonedx.org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Co-founders of ClearlyDefined: https://clearlydefined.io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Anchors for a community </a:t>
            </a:r>
            <a:r>
              <a:rPr lang="en-US"/>
              <a:t>of SCA tools user and developers 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Supported by contributors, nexB and others generous sponsors and supporters!</a:t>
            </a:r>
            <a:endParaRPr/>
          </a:p>
          <a:p>
            <a:pPr indent="-3429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nexB provides professional services and support for SCA to sustain FOSS tools development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6689ee33ba_0_694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6344d0916_0_10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The problem</a:t>
            </a:r>
            <a:endParaRPr/>
          </a:p>
        </p:txBody>
      </p:sp>
      <p:sp>
        <p:nvSpPr>
          <p:cNvPr id="93" name="Google Shape;93;g2b6344d0916_0_10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g2b6344d0916_0_10"/>
          <p:cNvSpPr txBox="1"/>
          <p:nvPr>
            <p:ph idx="1" type="body"/>
          </p:nvPr>
        </p:nvSpPr>
        <p:spPr>
          <a:xfrm>
            <a:off x="415600" y="907574"/>
            <a:ext cx="113607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We can assemble code like Lego</a:t>
            </a:r>
            <a:r>
              <a:rPr lang="en-US"/>
              <a:t>™.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And i</a:t>
            </a:r>
            <a:r>
              <a:rPr b="1" lang="en-US"/>
              <a:t>t is easy to forget how and where we got the code from.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Yet, this is important for:</a:t>
            </a:r>
            <a:endParaRPr b="1"/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License?</a:t>
            </a:r>
            <a:endParaRPr b="1"/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Security?</a:t>
            </a:r>
            <a:endParaRPr b="1"/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But also quality, sustainability and more!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g26689ee33ba_0_230"/>
          <p:cNvGrpSpPr/>
          <p:nvPr/>
        </p:nvGrpSpPr>
        <p:grpSpPr>
          <a:xfrm>
            <a:off x="-293840" y="-40744"/>
            <a:ext cx="12779670" cy="6939488"/>
            <a:chOff x="9768650" y="700490"/>
            <a:chExt cx="2313523" cy="1256357"/>
          </a:xfrm>
        </p:grpSpPr>
        <p:sp>
          <p:nvSpPr>
            <p:cNvPr id="100" name="Google Shape;100;g26689ee33ba_0_230"/>
            <p:cNvSpPr/>
            <p:nvPr/>
          </p:nvSpPr>
          <p:spPr>
            <a:xfrm>
              <a:off x="9768650" y="1535947"/>
              <a:ext cx="2309400" cy="420900"/>
            </a:xfrm>
            <a:prstGeom prst="rect">
              <a:avLst/>
            </a:prstGeom>
            <a:solidFill>
              <a:srgbClr val="FF8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101;g26689ee33ba_0_230"/>
            <p:cNvSpPr/>
            <p:nvPr/>
          </p:nvSpPr>
          <p:spPr>
            <a:xfrm>
              <a:off x="9768650" y="700490"/>
              <a:ext cx="1152300" cy="835500"/>
            </a:xfrm>
            <a:prstGeom prst="rect">
              <a:avLst/>
            </a:prstGeom>
            <a:solidFill>
              <a:srgbClr val="2F7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g26689ee33ba_0_230"/>
            <p:cNvSpPr/>
            <p:nvPr/>
          </p:nvSpPr>
          <p:spPr>
            <a:xfrm>
              <a:off x="10920897" y="700490"/>
              <a:ext cx="1157400" cy="835500"/>
            </a:xfrm>
            <a:prstGeom prst="rect">
              <a:avLst/>
            </a:prstGeom>
            <a:solidFill>
              <a:srgbClr val="1A42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" name="Google Shape;103;g26689ee33ba_0_230"/>
            <p:cNvSpPr txBox="1"/>
            <p:nvPr/>
          </p:nvSpPr>
          <p:spPr>
            <a:xfrm>
              <a:off x="9769969" y="700490"/>
              <a:ext cx="11574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g26689ee33ba_0_230"/>
            <p:cNvSpPr txBox="1"/>
            <p:nvPr/>
          </p:nvSpPr>
          <p:spPr>
            <a:xfrm>
              <a:off x="10924063" y="700553"/>
              <a:ext cx="11523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105;g26689ee33ba_0_230"/>
            <p:cNvSpPr txBox="1"/>
            <p:nvPr/>
          </p:nvSpPr>
          <p:spPr>
            <a:xfrm>
              <a:off x="9772773" y="1580471"/>
              <a:ext cx="2309400" cy="1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6" name="Google Shape;106;g26689ee33ba_0_230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400">
                <a:solidFill>
                  <a:schemeClr val="lt1"/>
                </a:solidFill>
              </a:rPr>
              <a:t>Software Composition Analysis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107" name="Google Shape;107;g26689ee33ba_0_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9600" y="179640"/>
            <a:ext cx="1520640" cy="2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55c722ad8_1_223"/>
          <p:cNvSpPr txBox="1"/>
          <p:nvPr>
            <p:ph type="title"/>
          </p:nvPr>
        </p:nvSpPr>
        <p:spPr>
          <a:xfrm>
            <a:off x="415600" y="1440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SCA: proprietary tools and data problem</a:t>
            </a:r>
            <a:endParaRPr/>
          </a:p>
        </p:txBody>
      </p:sp>
      <p:sp>
        <p:nvSpPr>
          <p:cNvPr id="113" name="Google Shape;113;g2655c722ad8_1_223"/>
          <p:cNvSpPr txBox="1"/>
          <p:nvPr>
            <p:ph idx="1" type="body"/>
          </p:nvPr>
        </p:nvSpPr>
        <p:spPr>
          <a:xfrm>
            <a:off x="415600" y="907575"/>
            <a:ext cx="11360700" cy="5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Increasingly expensive with the surge of interest in SBOMs and pricing based on number of developers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Large companies may be able to “afford” proprietary SCA scanning tools, </a:t>
            </a:r>
            <a:r>
              <a:rPr lang="en-US">
                <a:solidFill>
                  <a:schemeClr val="dk1"/>
                </a:solidFill>
              </a:rPr>
              <a:t>but they do not scale across the FOSS supply chain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/>
              <a:t>T</a:t>
            </a:r>
            <a:r>
              <a:rPr lang="en-US" sz="1800">
                <a:solidFill>
                  <a:schemeClr val="dk1"/>
                </a:solidFill>
              </a:rPr>
              <a:t>he cost of scan curation is prohibitive w</a:t>
            </a:r>
            <a:r>
              <a:rPr lang="en-US"/>
              <a:t>ith high false positive rates and poor origin and license detection accuracy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Most current data about FOSS packages and vulnerabilities is proprietary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/>
              <a:t>Vendors may offer some free or open source tools but you must pay for access to their data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V</a:t>
            </a:r>
            <a:r>
              <a:rPr lang="en-US"/>
              <a:t>ulnerability databases data quality and accuracy is abysmally low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Barrier to community access and analysis</a:t>
            </a:r>
            <a:endParaRPr sz="18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/>
              <a:t>Openwashing/Fauxpen: Many vendors use open source for marketing only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4" name="Google Shape;114;g2655c722ad8_1_223"/>
          <p:cNvSpPr txBox="1"/>
          <p:nvPr>
            <p:ph idx="12" type="sldNum"/>
          </p:nvPr>
        </p:nvSpPr>
        <p:spPr>
          <a:xfrm>
            <a:off x="113728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g2b6469c94eb_0_1"/>
          <p:cNvGrpSpPr/>
          <p:nvPr/>
        </p:nvGrpSpPr>
        <p:grpSpPr>
          <a:xfrm>
            <a:off x="-293841" y="-40744"/>
            <a:ext cx="12779670" cy="6939488"/>
            <a:chOff x="9768650" y="700490"/>
            <a:chExt cx="2313523" cy="1256357"/>
          </a:xfrm>
        </p:grpSpPr>
        <p:sp>
          <p:nvSpPr>
            <p:cNvPr id="120" name="Google Shape;120;g2b6469c94eb_0_1"/>
            <p:cNvSpPr/>
            <p:nvPr/>
          </p:nvSpPr>
          <p:spPr>
            <a:xfrm>
              <a:off x="9768650" y="1535947"/>
              <a:ext cx="2309400" cy="420900"/>
            </a:xfrm>
            <a:prstGeom prst="rect">
              <a:avLst/>
            </a:prstGeom>
            <a:solidFill>
              <a:srgbClr val="FF8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g2b6469c94eb_0_1"/>
            <p:cNvSpPr/>
            <p:nvPr/>
          </p:nvSpPr>
          <p:spPr>
            <a:xfrm>
              <a:off x="9768650" y="700490"/>
              <a:ext cx="1152300" cy="835500"/>
            </a:xfrm>
            <a:prstGeom prst="rect">
              <a:avLst/>
            </a:prstGeom>
            <a:solidFill>
              <a:srgbClr val="2F7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122;g2b6469c94eb_0_1"/>
            <p:cNvSpPr/>
            <p:nvPr/>
          </p:nvSpPr>
          <p:spPr>
            <a:xfrm>
              <a:off x="10920897" y="700490"/>
              <a:ext cx="1157400" cy="835500"/>
            </a:xfrm>
            <a:prstGeom prst="rect">
              <a:avLst/>
            </a:prstGeom>
            <a:solidFill>
              <a:srgbClr val="1A42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g2b6469c94eb_0_1"/>
            <p:cNvSpPr txBox="1"/>
            <p:nvPr/>
          </p:nvSpPr>
          <p:spPr>
            <a:xfrm>
              <a:off x="9769969" y="700490"/>
              <a:ext cx="11574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" name="Google Shape;124;g2b6469c94eb_0_1"/>
            <p:cNvSpPr txBox="1"/>
            <p:nvPr/>
          </p:nvSpPr>
          <p:spPr>
            <a:xfrm>
              <a:off x="10924063" y="700553"/>
              <a:ext cx="11523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" name="Google Shape;125;g2b6469c94eb_0_1"/>
            <p:cNvSpPr txBox="1"/>
            <p:nvPr/>
          </p:nvSpPr>
          <p:spPr>
            <a:xfrm>
              <a:off x="9772773" y="1580471"/>
              <a:ext cx="2309400" cy="1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6" name="Google Shape;126;g2b6469c94eb_0_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400">
                <a:solidFill>
                  <a:schemeClr val="lt1"/>
                </a:solidFill>
              </a:rPr>
              <a:t>The AboutCode stack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127" name="Google Shape;127;g2b6469c94eb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9600" y="179640"/>
            <a:ext cx="1520640" cy="2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g26689ee33ba_0_271"/>
          <p:cNvGrpSpPr/>
          <p:nvPr/>
        </p:nvGrpSpPr>
        <p:grpSpPr>
          <a:xfrm>
            <a:off x="-293840" y="-40744"/>
            <a:ext cx="12779670" cy="6939488"/>
            <a:chOff x="9768650" y="700490"/>
            <a:chExt cx="2313523" cy="1256357"/>
          </a:xfrm>
        </p:grpSpPr>
        <p:sp>
          <p:nvSpPr>
            <p:cNvPr id="133" name="Google Shape;133;g26689ee33ba_0_271"/>
            <p:cNvSpPr/>
            <p:nvPr/>
          </p:nvSpPr>
          <p:spPr>
            <a:xfrm>
              <a:off x="9768650" y="1535947"/>
              <a:ext cx="2309400" cy="420900"/>
            </a:xfrm>
            <a:prstGeom prst="rect">
              <a:avLst/>
            </a:prstGeom>
            <a:solidFill>
              <a:srgbClr val="FF8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" name="Google Shape;134;g26689ee33ba_0_271"/>
            <p:cNvSpPr/>
            <p:nvPr/>
          </p:nvSpPr>
          <p:spPr>
            <a:xfrm>
              <a:off x="9768650" y="700490"/>
              <a:ext cx="1152300" cy="835500"/>
            </a:xfrm>
            <a:prstGeom prst="rect">
              <a:avLst/>
            </a:prstGeom>
            <a:solidFill>
              <a:srgbClr val="2F7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" name="Google Shape;135;g26689ee33ba_0_271"/>
            <p:cNvSpPr/>
            <p:nvPr/>
          </p:nvSpPr>
          <p:spPr>
            <a:xfrm>
              <a:off x="10920897" y="700490"/>
              <a:ext cx="1157400" cy="835500"/>
            </a:xfrm>
            <a:prstGeom prst="rect">
              <a:avLst/>
            </a:prstGeom>
            <a:solidFill>
              <a:srgbClr val="1A42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" name="Google Shape;136;g26689ee33ba_0_271"/>
            <p:cNvSpPr txBox="1"/>
            <p:nvPr/>
          </p:nvSpPr>
          <p:spPr>
            <a:xfrm>
              <a:off x="9769969" y="700490"/>
              <a:ext cx="11574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" name="Google Shape;137;g26689ee33ba_0_271"/>
            <p:cNvSpPr txBox="1"/>
            <p:nvPr/>
          </p:nvSpPr>
          <p:spPr>
            <a:xfrm>
              <a:off x="10924063" y="700553"/>
              <a:ext cx="11523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g26689ee33ba_0_271"/>
            <p:cNvSpPr txBox="1"/>
            <p:nvPr/>
          </p:nvSpPr>
          <p:spPr>
            <a:xfrm>
              <a:off x="9772773" y="1580471"/>
              <a:ext cx="2309400" cy="1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39" name="Google Shape;139;g26689ee33ba_0_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9600" y="179640"/>
            <a:ext cx="1520640" cy="2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6689ee33ba_0_271"/>
          <p:cNvSpPr txBox="1"/>
          <p:nvPr/>
        </p:nvSpPr>
        <p:spPr>
          <a:xfrm>
            <a:off x="-293850" y="924475"/>
            <a:ext cx="63669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SCA Tools</a:t>
            </a:r>
            <a:endParaRPr b="1" i="0" sz="4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g26689ee33ba_0_271"/>
          <p:cNvSpPr txBox="1"/>
          <p:nvPr/>
        </p:nvSpPr>
        <p:spPr>
          <a:xfrm>
            <a:off x="6073050" y="924475"/>
            <a:ext cx="63669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Management Apps</a:t>
            </a:r>
            <a:endParaRPr b="1" i="0" sz="4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g26689ee33ba_0_271"/>
          <p:cNvSpPr txBox="1"/>
          <p:nvPr/>
        </p:nvSpPr>
        <p:spPr>
          <a:xfrm>
            <a:off x="-293850" y="4580575"/>
            <a:ext cx="12733800" cy="13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Open Knowledge Base</a:t>
            </a:r>
            <a:endParaRPr b="1" i="0" sz="4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boutCode 20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2024-01-09T13:58:51Z</dcterms:created>
</cp:coreProperties>
</file>