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Helvetica Neue"/>
      <p:regular r:id="rId43"/>
      <p:bold r:id="rId44"/>
      <p:italic r:id="rId45"/>
      <p:boldItalic r:id="rId46"/>
    </p:embeddedFont>
    <p:embeddedFont>
      <p:font typeface="Oswald"/>
      <p:regular r:id="rId47"/>
      <p:bold r:id="rId48"/>
    </p:embeddedFont>
    <p:embeddedFont>
      <p:font typeface="Roboto Mono"/>
      <p:regular r:id="rId49"/>
      <p:bold r:id="rId50"/>
      <p:italic r:id="rId51"/>
      <p:boldItalic r:id="rId52"/>
    </p:embeddedFont>
    <p:embeddedFont>
      <p:font typeface="Space Grotesk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HelveticaNeue-bold.fntdata"/><Relationship Id="rId43" Type="http://schemas.openxmlformats.org/officeDocument/2006/relationships/font" Target="fonts/HelveticaNeue-regular.fntdata"/><Relationship Id="rId46" Type="http://schemas.openxmlformats.org/officeDocument/2006/relationships/font" Target="fonts/HelveticaNeue-boldItalic.fntdata"/><Relationship Id="rId45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swald-bold.fntdata"/><Relationship Id="rId47" Type="http://schemas.openxmlformats.org/officeDocument/2006/relationships/font" Target="fonts/Oswald-regular.fntdata"/><Relationship Id="rId49" Type="http://schemas.openxmlformats.org/officeDocument/2006/relationships/font" Target="fonts/RobotoMon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oboto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Mono-italic.fntdata"/><Relationship Id="rId50" Type="http://schemas.openxmlformats.org/officeDocument/2006/relationships/font" Target="fonts/RobotoMono-bold.fntdata"/><Relationship Id="rId53" Type="http://schemas.openxmlformats.org/officeDocument/2006/relationships/font" Target="fonts/SpaceGrotesk-regular.fntdata"/><Relationship Id="rId52" Type="http://schemas.openxmlformats.org/officeDocument/2006/relationships/font" Target="fonts/RobotoMon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SpaceGrotesk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a8a58089c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a8a58089c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b62c1c02c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b62c1c02c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62c1c02c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62c1c02c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b62c1c02c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b62c1c02c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62c1c02c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b62c1c02c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Imagine paying for an HTTP server in 2024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62c1c02c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b62c1c02c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Shout-outs!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62c1c02c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b62c1c02c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Shout-out to my mom, who has ripped more DVDs than anyone in America. Sharing Plex logins.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b62c1c02c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b62c1c02c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62c1c02c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b62c1c02c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I’ve mostly been complaining about copyright in front of a very sympathetic crowd. Here’s one some of you won’t like very much: Video NFTs kick ass.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62c1c02cc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b62c1c02cc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62c1c02cc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62c1c02c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a8a58089c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a8a58089c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EthAmsterdam anecdote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64860d926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b64860d926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a915b1f8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4a915b1f8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of these projects make sense, some of them are bullshit. How do you tell the difference?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b62c1c02c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b62c1c02c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a942bb36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4a942bb36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a942bb44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a942bb44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62c1c02c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b62c1c02c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b62c1c02c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b62c1c02c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64860d926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b64860d926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62c1c02c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b62c1c02c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a8a58089c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4a8a58089c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62c1c02c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b62c1c02c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b62c1c02c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b62c1c02c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b64860d926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b64860d926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64860d926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b64860d926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b64860d926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b64860d92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62c1c02c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b62c1c02c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62c1c02c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62c1c02c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62c1c02c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b62c1c02c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a8a58089c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a8a58089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62c1c02c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b62c1c02c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62c1c02cc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b62c1c02cc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>
  <p:cSld name="TITLE_1">
    <p:bg>
      <p:bgPr>
        <a:solidFill>
          <a:srgbClr val="000000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1812726" y="1743521"/>
            <a:ext cx="5518500" cy="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  <a:defRPr sz="3400">
                <a:solidFill>
                  <a:srgbClr val="FFFFFF"/>
                </a:solidFill>
              </a:defRPr>
            </a:lvl1pPr>
            <a:lvl2pPr lvl="1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1812726" y="2438293"/>
            <a:ext cx="5518500" cy="17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■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●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○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■"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4475913" y="4878958"/>
            <a:ext cx="18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1">
  <p:cSld name="TITLE_2">
    <p:bg>
      <p:bgPr>
        <a:solidFill>
          <a:srgbClr val="0000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1812726" y="1743521"/>
            <a:ext cx="5518500" cy="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  <a:defRPr sz="3400">
                <a:solidFill>
                  <a:srgbClr val="FFFFFF"/>
                </a:solidFill>
              </a:defRPr>
            </a:lvl1pPr>
            <a:lvl2pPr lvl="1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1812726" y="2438293"/>
            <a:ext cx="5518500" cy="17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>
                <a:solidFill>
                  <a:srgbClr val="FFFFFF"/>
                </a:solidFill>
              </a:defRPr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■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●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○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■"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4475913" y="4878958"/>
            <a:ext cx="18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23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48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Relationship Id="rId7" Type="http://schemas.openxmlformats.org/officeDocument/2006/relationships/image" Target="../media/image20.png"/><Relationship Id="rId8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35.png"/><Relationship Id="rId6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6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6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0" y="-152400"/>
            <a:ext cx="9144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CONSPIRACY</a:t>
            </a:r>
            <a:endParaRPr b="1" sz="10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40025" y="1585150"/>
            <a:ext cx="90675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SOLVE VIDEO</a:t>
            </a:r>
            <a:endParaRPr b="1" sz="13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29300" y="3327275"/>
            <a:ext cx="8885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FOR</a:t>
            </a:r>
            <a:endParaRPr b="1" sz="4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0" y="3895125"/>
            <a:ext cx="91074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EVERYBODY FOREVER</a:t>
            </a:r>
            <a:endParaRPr b="1" sz="8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0" y="1118250"/>
            <a:ext cx="9107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TO</a:t>
            </a:r>
            <a:endParaRPr b="1" sz="4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50" y="152400"/>
            <a:ext cx="328172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125" y="152400"/>
            <a:ext cx="357129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350" y="152400"/>
            <a:ext cx="405786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75350" y="1624650"/>
            <a:ext cx="48060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DEEPFAKES</a:t>
            </a:r>
            <a:endParaRPr b="1" sz="7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150" y="236275"/>
            <a:ext cx="4691699" cy="262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00" y="3130075"/>
            <a:ext cx="2204375" cy="14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626" y="3162637"/>
            <a:ext cx="1665700" cy="14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/>
        </p:nvSpPr>
        <p:spPr>
          <a:xfrm>
            <a:off x="744500" y="4575400"/>
            <a:ext cx="279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PROPRIETARY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6253225" y="4575400"/>
            <a:ext cx="279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$130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38250" y="1617450"/>
            <a:ext cx="9067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B2B SAAS</a:t>
            </a:r>
            <a:endParaRPr b="1" sz="1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/>
        </p:nvSpPr>
        <p:spPr>
          <a:xfrm>
            <a:off x="38250" y="1617450"/>
            <a:ext cx="9067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SUCCESSES</a:t>
            </a:r>
            <a:endParaRPr b="1" sz="1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5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3125" y="427725"/>
            <a:ext cx="4417713" cy="264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38" y="152400"/>
            <a:ext cx="8448128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5472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/>
        </p:nvSpPr>
        <p:spPr>
          <a:xfrm>
            <a:off x="38250" y="1617450"/>
            <a:ext cx="9067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HOPE</a:t>
            </a:r>
            <a:endParaRPr b="1" sz="1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350" y="1464075"/>
            <a:ext cx="2077325" cy="20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idx="4294967295" type="subTitle"/>
          </p:nvPr>
        </p:nvSpPr>
        <p:spPr>
          <a:xfrm>
            <a:off x="261300" y="250875"/>
            <a:ext cx="23070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3800">
                <a:solidFill>
                  <a:srgbClr val="FFFFFF"/>
                </a:solidFill>
              </a:rPr>
              <a:t>Eli Mallon</a:t>
            </a:r>
            <a:endParaRPr sz="3800">
              <a:solidFill>
                <a:srgbClr val="FFFFFF"/>
              </a:solidFill>
            </a:endParaRPr>
          </a:p>
        </p:txBody>
      </p:sp>
      <p:sp>
        <p:nvSpPr>
          <p:cNvPr id="86" name="Google Shape;86;p16"/>
          <p:cNvSpPr txBox="1"/>
          <p:nvPr>
            <p:ph idx="4294967295" type="subTitle"/>
          </p:nvPr>
        </p:nvSpPr>
        <p:spPr>
          <a:xfrm>
            <a:off x="261300" y="1150250"/>
            <a:ext cx="50358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3800">
                <a:solidFill>
                  <a:srgbClr val="FFFFFF"/>
                </a:solidFill>
              </a:rPr>
              <a:t>Director of Engineering at Livepeer</a:t>
            </a:r>
            <a:endParaRPr sz="3800">
              <a:solidFill>
                <a:srgbClr val="FFFFFF"/>
              </a:solidFill>
            </a:endParaRPr>
          </a:p>
        </p:txBody>
      </p:sp>
      <p:sp>
        <p:nvSpPr>
          <p:cNvPr id="87" name="Google Shape;87;p16"/>
          <p:cNvSpPr txBox="1"/>
          <p:nvPr>
            <p:ph idx="4294967295" type="subTitle"/>
          </p:nvPr>
        </p:nvSpPr>
        <p:spPr>
          <a:xfrm>
            <a:off x="1157550" y="2622925"/>
            <a:ext cx="28050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3800">
                <a:solidFill>
                  <a:srgbClr val="FFFFFF"/>
                </a:solidFill>
              </a:rPr>
              <a:t>@iame.li</a:t>
            </a:r>
            <a:endParaRPr sz="3800">
              <a:solidFill>
                <a:srgbClr val="FFFFFF"/>
              </a:solidFill>
            </a:endParaRPr>
          </a:p>
        </p:txBody>
      </p:sp>
      <p:sp>
        <p:nvSpPr>
          <p:cNvPr id="88" name="Google Shape;88;p16"/>
          <p:cNvSpPr txBox="1"/>
          <p:nvPr>
            <p:ph idx="4294967295" type="subTitle"/>
          </p:nvPr>
        </p:nvSpPr>
        <p:spPr>
          <a:xfrm>
            <a:off x="1157550" y="3418463"/>
            <a:ext cx="36384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3800">
                <a:solidFill>
                  <a:srgbClr val="FFFFFF"/>
                </a:solidFill>
              </a:rPr>
              <a:t>@iameli@iame.li</a:t>
            </a:r>
            <a:endParaRPr sz="3800">
              <a:solidFill>
                <a:srgbClr val="FFFFFF"/>
              </a:solidFill>
            </a:endParaRPr>
          </a:p>
        </p:txBody>
      </p:sp>
      <p:sp>
        <p:nvSpPr>
          <p:cNvPr id="89" name="Google Shape;89;p16"/>
          <p:cNvSpPr txBox="1"/>
          <p:nvPr>
            <p:ph idx="4294967295" type="subTitle"/>
          </p:nvPr>
        </p:nvSpPr>
        <p:spPr>
          <a:xfrm>
            <a:off x="1157550" y="4214025"/>
            <a:ext cx="24432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3800">
                <a:solidFill>
                  <a:srgbClr val="FFFFFF"/>
                </a:solidFill>
              </a:rPr>
              <a:t>iameli.lens</a:t>
            </a:r>
            <a:endParaRPr sz="3800">
              <a:solidFill>
                <a:srgbClr val="FFFFFF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950" y="2622925"/>
            <a:ext cx="682200" cy="6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463" y="3460038"/>
            <a:ext cx="635157" cy="68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800" y="4243200"/>
            <a:ext cx="606478" cy="64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9763" y="581438"/>
            <a:ext cx="1327526" cy="14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25" y="1882350"/>
            <a:ext cx="1646650" cy="16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0587" y="3487670"/>
            <a:ext cx="1105876" cy="11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250" y="3807463"/>
            <a:ext cx="2115250" cy="74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2438" y="2499388"/>
            <a:ext cx="2582168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56427" y="1601425"/>
            <a:ext cx="1182744" cy="118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56425" y="531211"/>
            <a:ext cx="3209850" cy="5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53648" y="1533011"/>
            <a:ext cx="1691750" cy="131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84600" y="3074125"/>
            <a:ext cx="1295975" cy="153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2563" y="398809"/>
            <a:ext cx="1295976" cy="1161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/>
        </p:nvSpPr>
        <p:spPr>
          <a:xfrm>
            <a:off x="129300" y="298400"/>
            <a:ext cx="88854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FUNDAMENTAL PRINCIPLE OF DECENTRALIZATION:</a:t>
            </a:r>
            <a:endParaRPr b="1" sz="47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9" name="Google Shape;209;p35"/>
          <p:cNvSpPr txBox="1"/>
          <p:nvPr/>
        </p:nvSpPr>
        <p:spPr>
          <a:xfrm>
            <a:off x="129300" y="2201975"/>
            <a:ext cx="88854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USER ACTIONS ARE </a:t>
            </a:r>
            <a:r>
              <a:rPr b="1" lang="en" sz="7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SOVEREIGN</a:t>
            </a:r>
            <a:endParaRPr b="1" sz="7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999" y="1111850"/>
            <a:ext cx="6504051" cy="39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875" y="98975"/>
            <a:ext cx="4045727" cy="10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850" y="1975638"/>
            <a:ext cx="937750" cy="11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6"/>
          <p:cNvPicPr preferRelativeResize="0"/>
          <p:nvPr/>
        </p:nvPicPr>
        <p:blipFill rotWithShape="1">
          <a:blip r:embed="rId6">
            <a:alphaModFix/>
          </a:blip>
          <a:srcRect b="26846" l="16358" r="14675" t="24208"/>
          <a:stretch/>
        </p:blipFill>
        <p:spPr>
          <a:xfrm>
            <a:off x="287175" y="3638850"/>
            <a:ext cx="1835100" cy="7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Verifiable Video Provenance</a:t>
            </a:r>
            <a:endParaRPr/>
          </a:p>
        </p:txBody>
      </p:sp>
      <p:sp>
        <p:nvSpPr>
          <p:cNvPr id="223" name="Google Shape;223;p37"/>
          <p:cNvSpPr txBox="1"/>
          <p:nvPr/>
        </p:nvSpPr>
        <p:spPr>
          <a:xfrm>
            <a:off x="76200" y="3017700"/>
            <a:ext cx="2350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Helvetica Neue"/>
                <a:ea typeface="Helvetica Neue"/>
                <a:cs typeface="Helvetica Neue"/>
                <a:sym typeface="Helvetica Neue"/>
              </a:rPr>
              <a:t>Livestream</a:t>
            </a:r>
            <a:endParaRPr b="1" sz="3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4" name="Google Shape;224;p37"/>
          <p:cNvCxnSpPr/>
          <p:nvPr/>
        </p:nvCxnSpPr>
        <p:spPr>
          <a:xfrm>
            <a:off x="2198250" y="2859875"/>
            <a:ext cx="10956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p37"/>
          <p:cNvSpPr txBox="1"/>
          <p:nvPr/>
        </p:nvSpPr>
        <p:spPr>
          <a:xfrm>
            <a:off x="3328913" y="3017712"/>
            <a:ext cx="225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Helvetica Neue"/>
                <a:ea typeface="Helvetica Neue"/>
                <a:cs typeface="Helvetica Neue"/>
                <a:sym typeface="Helvetica Neue"/>
              </a:rPr>
              <a:t>Transcode</a:t>
            </a:r>
            <a:endParaRPr b="1" sz="3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6" name="Google Shape;226;p37"/>
          <p:cNvCxnSpPr/>
          <p:nvPr/>
        </p:nvCxnSpPr>
        <p:spPr>
          <a:xfrm>
            <a:off x="5702575" y="2859875"/>
            <a:ext cx="10956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" name="Google Shape;227;p37"/>
          <p:cNvSpPr txBox="1"/>
          <p:nvPr/>
        </p:nvSpPr>
        <p:spPr>
          <a:xfrm>
            <a:off x="6739663" y="3017712"/>
            <a:ext cx="225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Helvetica Neue"/>
                <a:ea typeface="Helvetica Neue"/>
                <a:cs typeface="Helvetica Neue"/>
                <a:sym typeface="Helvetica Neue"/>
              </a:rPr>
              <a:t>Clip</a:t>
            </a:r>
            <a:endParaRPr b="1" sz="3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00" y="1794725"/>
            <a:ext cx="1272400" cy="12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976" y="1794724"/>
            <a:ext cx="1272400" cy="12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4004" y="1737700"/>
            <a:ext cx="1386441" cy="138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Verifiable Video Provenance</a:t>
            </a:r>
            <a:endParaRPr/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4275"/>
            <a:ext cx="5883223" cy="32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8"/>
          <p:cNvSpPr/>
          <p:nvPr/>
        </p:nvSpPr>
        <p:spPr>
          <a:xfrm>
            <a:off x="3905625" y="3606850"/>
            <a:ext cx="445800" cy="445800"/>
          </a:xfrm>
          <a:prstGeom prst="ellipse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" name="Google Shape;238;p38"/>
          <p:cNvCxnSpPr/>
          <p:nvPr/>
        </p:nvCxnSpPr>
        <p:spPr>
          <a:xfrm>
            <a:off x="4624175" y="3829750"/>
            <a:ext cx="1949400" cy="0"/>
          </a:xfrm>
          <a:prstGeom prst="straightConnector1">
            <a:avLst/>
          </a:prstGeom>
          <a:noFill/>
          <a:ln cap="flat" cmpd="sng" w="1524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38"/>
          <p:cNvSpPr/>
          <p:nvPr/>
        </p:nvSpPr>
        <p:spPr>
          <a:xfrm>
            <a:off x="6644575" y="1060000"/>
            <a:ext cx="2184000" cy="3578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8"/>
          <p:cNvSpPr txBox="1"/>
          <p:nvPr/>
        </p:nvSpPr>
        <p:spPr>
          <a:xfrm>
            <a:off x="6701425" y="1182388"/>
            <a:ext cx="20703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Video Provenance: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User SpaghettETH.lens livestreamed on Bluesky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User iameli.eth clipped on Livepeer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User 0x129384 duetted this video on Mastodon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" id="241" name="Google Shape;241;p38"/>
          <p:cNvPicPr preferRelativeResize="0"/>
          <p:nvPr/>
        </p:nvPicPr>
        <p:blipFill rotWithShape="1">
          <a:blip r:embed="rId4">
            <a:alphaModFix amt="72869"/>
          </a:blip>
          <a:srcRect b="0" l="0" r="0" t="0"/>
          <a:stretch/>
        </p:blipFill>
        <p:spPr>
          <a:xfrm>
            <a:off x="4015048" y="3716276"/>
            <a:ext cx="226950" cy="2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/>
        </p:nvSpPr>
        <p:spPr>
          <a:xfrm>
            <a:off x="38250" y="755400"/>
            <a:ext cx="9067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OUR CONTRIBUTION</a:t>
            </a:r>
            <a:endParaRPr b="1" sz="1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769" y="0"/>
            <a:ext cx="78611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325" y="635675"/>
            <a:ext cx="7897349" cy="44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1"/>
          <p:cNvSpPr txBox="1"/>
          <p:nvPr/>
        </p:nvSpPr>
        <p:spPr>
          <a:xfrm>
            <a:off x="623325" y="-57025"/>
            <a:ext cx="6577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explorer.livepeer.org</a:t>
            </a:r>
            <a:endParaRPr b="1" sz="33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58" name="Google Shape;2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1725" y="4788750"/>
            <a:ext cx="899400" cy="24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we built a SaaS - Bad Parts</a:t>
            </a:r>
            <a:endParaRPr/>
          </a:p>
        </p:txBody>
      </p:sp>
      <p:pic>
        <p:nvPicPr>
          <p:cNvPr id="264" name="Google Shape;26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13" y="727725"/>
            <a:ext cx="7346473" cy="441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we built a SaaS - Bad Parts</a:t>
            </a: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13" y="727725"/>
            <a:ext cx="7346473" cy="44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001" y="1213675"/>
            <a:ext cx="3285251" cy="31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7846" y="2067087"/>
            <a:ext cx="2546925" cy="11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/>
          <p:nvPr/>
        </p:nvSpPr>
        <p:spPr>
          <a:xfrm>
            <a:off x="3692150" y="3223225"/>
            <a:ext cx="2386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Roboto"/>
                <a:ea typeface="Roboto"/>
                <a:cs typeface="Roboto"/>
                <a:sym typeface="Roboto"/>
              </a:rPr>
              <a:t>“Livepeer in a Box”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7925" y="2391792"/>
            <a:ext cx="891422" cy="115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025" y="152400"/>
            <a:ext cx="439595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>
            <p:ph idx="4294967295" type="subTitle"/>
          </p:nvPr>
        </p:nvSpPr>
        <p:spPr>
          <a:xfrm>
            <a:off x="150875" y="1513475"/>
            <a:ext cx="4395900" cy="18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</a:rPr>
              <a:t>Working in decentralized video since 2016</a:t>
            </a:r>
            <a:endParaRPr sz="3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137" y="1105150"/>
            <a:ext cx="6321726" cy="29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/>
          <p:nvPr/>
        </p:nvSpPr>
        <p:spPr>
          <a:xfrm>
            <a:off x="38275" y="35925"/>
            <a:ext cx="3262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DECENTRALIZED</a:t>
            </a:r>
            <a:endParaRPr b="1" sz="3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SOCIAL</a:t>
            </a:r>
            <a:endParaRPr b="1" sz="3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85" name="Google Shape;285;p45"/>
          <p:cNvPicPr preferRelativeResize="0"/>
          <p:nvPr/>
        </p:nvPicPr>
        <p:blipFill rotWithShape="1">
          <a:blip r:embed="rId3">
            <a:alphaModFix/>
          </a:blip>
          <a:srcRect b="0" l="0" r="65451" t="0"/>
          <a:stretch/>
        </p:blipFill>
        <p:spPr>
          <a:xfrm>
            <a:off x="118450" y="3564000"/>
            <a:ext cx="1876552" cy="14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352" y="789966"/>
            <a:ext cx="690556" cy="72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0750" y="809854"/>
            <a:ext cx="652755" cy="68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6694" y="1876812"/>
            <a:ext cx="2995525" cy="138987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5"/>
          <p:cNvSpPr/>
          <p:nvPr/>
        </p:nvSpPr>
        <p:spPr>
          <a:xfrm rot="-1952166">
            <a:off x="2104508" y="3264586"/>
            <a:ext cx="1218785" cy="5804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45"/>
          <p:cNvSpPr/>
          <p:nvPr/>
        </p:nvSpPr>
        <p:spPr>
          <a:xfrm rot="2266190">
            <a:off x="2104591" y="1639475"/>
            <a:ext cx="1218630" cy="5805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45"/>
          <p:cNvSpPr/>
          <p:nvPr/>
        </p:nvSpPr>
        <p:spPr>
          <a:xfrm rot="-10799154">
            <a:off x="4787993" y="2350987"/>
            <a:ext cx="1218900" cy="58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/>
        </p:nvSpPr>
        <p:spPr>
          <a:xfrm>
            <a:off x="38275" y="35925"/>
            <a:ext cx="3262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DECENTRALIZED</a:t>
            </a:r>
            <a:endParaRPr b="1" sz="3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SOCIAL</a:t>
            </a:r>
            <a:endParaRPr b="1" sz="3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97" name="Google Shape;297;p46"/>
          <p:cNvPicPr preferRelativeResize="0"/>
          <p:nvPr/>
        </p:nvPicPr>
        <p:blipFill rotWithShape="1">
          <a:blip r:embed="rId3">
            <a:alphaModFix/>
          </a:blip>
          <a:srcRect b="0" l="0" r="65451" t="0"/>
          <a:stretch/>
        </p:blipFill>
        <p:spPr>
          <a:xfrm>
            <a:off x="118450" y="3564000"/>
            <a:ext cx="1876552" cy="14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352" y="789966"/>
            <a:ext cx="690556" cy="72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0750" y="809854"/>
            <a:ext cx="652755" cy="68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6694" y="1876812"/>
            <a:ext cx="2995525" cy="138987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6"/>
          <p:cNvSpPr/>
          <p:nvPr/>
        </p:nvSpPr>
        <p:spPr>
          <a:xfrm rot="-1952166">
            <a:off x="2104508" y="3264586"/>
            <a:ext cx="1218785" cy="5804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46"/>
          <p:cNvSpPr/>
          <p:nvPr/>
        </p:nvSpPr>
        <p:spPr>
          <a:xfrm rot="2266190">
            <a:off x="2104591" y="1639475"/>
            <a:ext cx="1218630" cy="58057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46"/>
          <p:cNvSpPr/>
          <p:nvPr/>
        </p:nvSpPr>
        <p:spPr>
          <a:xfrm rot="-10799154">
            <a:off x="4787993" y="2350987"/>
            <a:ext cx="1218900" cy="58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46"/>
          <p:cNvSpPr txBox="1"/>
          <p:nvPr/>
        </p:nvSpPr>
        <p:spPr>
          <a:xfrm>
            <a:off x="3208575" y="1972975"/>
            <a:ext cx="1536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?</a:t>
            </a:r>
            <a:endParaRPr b="1" sz="107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794" y="3542700"/>
            <a:ext cx="3074875" cy="14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7"/>
          <p:cNvSpPr txBox="1"/>
          <p:nvPr>
            <p:ph idx="4294967295" type="subTitle"/>
          </p:nvPr>
        </p:nvSpPr>
        <p:spPr>
          <a:xfrm>
            <a:off x="166600" y="233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9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Join the Party 🍻 TONIGHT </a:t>
            </a:r>
            <a:r>
              <a:rPr lang="en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11" name="Google Shape;31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00" y="1084550"/>
            <a:ext cx="5487624" cy="33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7700" y="1796825"/>
            <a:ext cx="2462600" cy="2475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7"/>
          <p:cNvSpPr txBox="1"/>
          <p:nvPr/>
        </p:nvSpPr>
        <p:spPr>
          <a:xfrm>
            <a:off x="6137375" y="50775"/>
            <a:ext cx="2916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JOIN THE</a:t>
            </a:r>
            <a:endParaRPr b="1" sz="4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CONSPIRACY</a:t>
            </a:r>
            <a:endParaRPr b="1" sz="4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4" name="Google Shape;31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7565" y="1408846"/>
            <a:ext cx="2335926" cy="232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38250" y="1440450"/>
            <a:ext cx="90675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SETBACKS</a:t>
            </a:r>
            <a:endParaRPr b="1" sz="13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050" y="152400"/>
            <a:ext cx="43859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775" y="542050"/>
            <a:ext cx="4346248" cy="405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675" y="152400"/>
            <a:ext cx="5920643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297" y="1049187"/>
            <a:ext cx="4237924" cy="304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00" y="1814500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88" y="144725"/>
            <a:ext cx="4591900" cy="17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613" y="191963"/>
            <a:ext cx="2196725" cy="47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5638" y="2089350"/>
            <a:ext cx="2660592" cy="290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