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9"/>
  </p:notesMasterIdLst>
  <p:sldIdLst>
    <p:sldId id="256" r:id="rId2"/>
    <p:sldId id="299" r:id="rId3"/>
    <p:sldId id="258" r:id="rId4"/>
    <p:sldId id="295" r:id="rId5"/>
    <p:sldId id="296" r:id="rId6"/>
    <p:sldId id="297" r:id="rId7"/>
    <p:sldId id="298" r:id="rId8"/>
    <p:sldId id="260" r:id="rId9"/>
    <p:sldId id="259" r:id="rId10"/>
    <p:sldId id="281" r:id="rId11"/>
    <p:sldId id="272" r:id="rId12"/>
    <p:sldId id="283" r:id="rId13"/>
    <p:sldId id="277" r:id="rId14"/>
    <p:sldId id="279" r:id="rId15"/>
    <p:sldId id="278" r:id="rId16"/>
    <p:sldId id="271" r:id="rId17"/>
    <p:sldId id="280" r:id="rId18"/>
    <p:sldId id="270" r:id="rId19"/>
    <p:sldId id="284" r:id="rId20"/>
    <p:sldId id="285" r:id="rId21"/>
    <p:sldId id="269" r:id="rId22"/>
    <p:sldId id="286" r:id="rId23"/>
    <p:sldId id="287" r:id="rId24"/>
    <p:sldId id="268" r:id="rId25"/>
    <p:sldId id="275" r:id="rId26"/>
    <p:sldId id="273" r:id="rId27"/>
    <p:sldId id="291" r:id="rId28"/>
    <p:sldId id="292" r:id="rId29"/>
    <p:sldId id="290" r:id="rId30"/>
    <p:sldId id="293" r:id="rId31"/>
    <p:sldId id="289" r:id="rId32"/>
    <p:sldId id="276" r:id="rId33"/>
    <p:sldId id="282" r:id="rId34"/>
    <p:sldId id="266" r:id="rId35"/>
    <p:sldId id="294" r:id="rId36"/>
    <p:sldId id="267" r:id="rId37"/>
    <p:sldId id="274" r:id="rId3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5199" autoAdjust="0"/>
  </p:normalViewPr>
  <p:slideViewPr>
    <p:cSldViewPr>
      <p:cViewPr varScale="1">
        <p:scale>
          <a:sx n="75" d="100"/>
          <a:sy n="75" d="100"/>
        </p:scale>
        <p:origin x="-16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E923BCC-94C5-469C-8945-85B52A96A8F8}" type="datetimeFigureOut">
              <a:rPr lang="de-DE" smtClean="0"/>
              <a:t>03.02.2014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746607-166B-4235-A00C-5A5DDB3E79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13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Hello, my name is Kai.</a:t>
            </a:r>
          </a:p>
          <a:p>
            <a:r>
              <a:rPr lang="de-DE" dirty="0" smtClean="0"/>
              <a:t>I am the current</a:t>
            </a:r>
            <a:r>
              <a:rPr lang="de-DE" baseline="0" dirty="0" smtClean="0"/>
              <a:t> maintainer of LDC, the LLVM-based D compiler.</a:t>
            </a:r>
          </a:p>
          <a:p>
            <a:r>
              <a:rPr lang="de-DE" baseline="0" dirty="0" smtClean="0"/>
              <a:t>In my talk, I will give you first a brief introduction to the language D. </a:t>
            </a:r>
          </a:p>
          <a:p>
            <a:r>
              <a:rPr lang="de-DE" baseline="0" dirty="0" smtClean="0"/>
              <a:t>After that I will focus on the compiler and its internals. I show how LLVM features are used in the compiler.</a:t>
            </a:r>
          </a:p>
          <a:p>
            <a:r>
              <a:rPr lang="de-DE" baseline="0" dirty="0" smtClean="0"/>
              <a:t>At last, I look at areas where I think LLVM could improve.</a:t>
            </a:r>
          </a:p>
          <a:p>
            <a:r>
              <a:rPr lang="de-DE" baseline="0" dirty="0" smtClean="0"/>
              <a:t>Let‘s start with...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499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Let‘s have a look at the big picture.</a:t>
            </a:r>
          </a:p>
          <a:p>
            <a:r>
              <a:rPr lang="de-DE" dirty="0" smtClean="0"/>
              <a:t>LDC is a typical multi-pass</a:t>
            </a:r>
            <a:r>
              <a:rPr lang="de-DE" baseline="0" dirty="0" smtClean="0"/>
              <a:t> compiler.</a:t>
            </a:r>
            <a:endParaRPr lang="de-DE" dirty="0" smtClean="0"/>
          </a:p>
          <a:p>
            <a:r>
              <a:rPr lang="de-DE" dirty="0" smtClean="0"/>
              <a:t>LDC is composed of 3 parts: Lexer,</a:t>
            </a:r>
            <a:r>
              <a:rPr lang="de-DE" baseline="0" dirty="0" smtClean="0"/>
              <a:t> Parser and Semantic Analyzer are taken from the reference compiler DMD.</a:t>
            </a:r>
          </a:p>
          <a:p>
            <a:r>
              <a:rPr lang="de-DE" baseline="0" dirty="0" smtClean="0"/>
              <a:t>LLVM is used as the backend. The LDC project itself adds the compiler driver and all the glue code necessary</a:t>
            </a:r>
          </a:p>
          <a:p>
            <a:r>
              <a:rPr lang="de-DE" baseline="0" dirty="0" smtClean="0"/>
              <a:t>for type mapping and IR generation.</a:t>
            </a:r>
          </a:p>
          <a:p>
            <a:r>
              <a:rPr lang="de-DE" baseline="0" dirty="0" smtClean="0"/>
              <a:t>This architecture illustrates Conway‘s law: there are 3 parties involved in the development of LDC. This project setup is</a:t>
            </a:r>
          </a:p>
          <a:p>
            <a:r>
              <a:rPr lang="de-DE" baseline="0" dirty="0" smtClean="0"/>
              <a:t>Reflected in the architecture of the compiler.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144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Let‘s have</a:t>
            </a:r>
            <a:r>
              <a:rPr lang="de-DE" baseline="0" dirty="0" smtClean="0"/>
              <a:t> a closer look at the data flow through the compiler.</a:t>
            </a:r>
          </a:p>
          <a:p>
            <a:r>
              <a:rPr lang="de-DE" baseline="0" dirty="0" smtClean="0"/>
              <a:t>A D file is read. The lexer identifies the tokens and the parser constructs the abstract symtax tree.</a:t>
            </a:r>
          </a:p>
          <a:p>
            <a:r>
              <a:rPr lang="de-DE" baseline="0" dirty="0" smtClean="0"/>
              <a:t>The semantic analyzer decorates the tree with all the information required for the intended semantic.</a:t>
            </a:r>
          </a:p>
          <a:p>
            <a:r>
              <a:rPr lang="de-DE" baseline="0" dirty="0" smtClean="0"/>
              <a:t>The type mapping and IR generation functions tanslate the AST into IR using the LLVM API.</a:t>
            </a:r>
          </a:p>
          <a:p>
            <a:r>
              <a:rPr lang="de-DE" baseline="0" dirty="0" smtClean="0"/>
              <a:t>LLVM creates object files and other files. The driver part can be used to create programms or libraries from these files.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976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For LDC, the AST generated by the frontend is the most important</a:t>
            </a:r>
            <a:r>
              <a:rPr lang="de-DE" baseline="0" dirty="0" smtClean="0"/>
              <a:t> piece.</a:t>
            </a:r>
          </a:p>
          <a:p>
            <a:r>
              <a:rPr lang="de-DE" dirty="0" smtClean="0"/>
              <a:t>Take an</a:t>
            </a:r>
            <a:r>
              <a:rPr lang="de-DE" baseline="0" dirty="0" smtClean="0"/>
              <a:t> if-statement to illustrate the AST. If/else is mapped to a single IfStatement node.</a:t>
            </a:r>
          </a:p>
          <a:p>
            <a:r>
              <a:rPr lang="de-DE" baseline="0" dirty="0" smtClean="0"/>
              <a:t>This node has 3 children. The condition from the if clause is one child. The body of the if and</a:t>
            </a:r>
          </a:p>
          <a:p>
            <a:r>
              <a:rPr lang="de-DE" baseline="0" dirty="0" smtClean="0"/>
              <a:t>Of the else are the other 2 children. Please note that the type of the child notes is not static and depends</a:t>
            </a:r>
          </a:p>
          <a:p>
            <a:r>
              <a:rPr lang="de-DE" baseline="0" dirty="0" smtClean="0"/>
              <a:t>On the source!</a:t>
            </a:r>
          </a:p>
          <a:p>
            <a:r>
              <a:rPr lang="de-DE" baseline="0" dirty="0" smtClean="0"/>
              <a:t>The child nodes have a similat structure. All the information in the tree is validated and analyzed. E.g. </a:t>
            </a:r>
          </a:p>
          <a:p>
            <a:r>
              <a:rPr lang="de-DE" baseline="0" dirty="0" smtClean="0"/>
              <a:t>If 2 variables in the source have the same type then the 2 nodes for the variables point to the same </a:t>
            </a:r>
          </a:p>
          <a:p>
            <a:r>
              <a:rPr lang="de-DE" baseline="0" dirty="0" smtClean="0"/>
              <a:t>Type node.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480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semantic</a:t>
            </a:r>
            <a:r>
              <a:rPr lang="de-DE" baseline="0" dirty="0" smtClean="0"/>
              <a:t> analyzer also provides some services. Certain statements are already lowered to other statements.</a:t>
            </a:r>
          </a:p>
          <a:p>
            <a:r>
              <a:rPr lang="de-DE" baseline="0" dirty="0" smtClean="0"/>
              <a:t>E.g. The scope statement is lowered to nested try/finally statements. The foreach and while loop constructs are</a:t>
            </a:r>
          </a:p>
          <a:p>
            <a:r>
              <a:rPr lang="de-DE" baseline="0" dirty="0" smtClean="0"/>
              <a:t>Lowered to for statements. This has the advantage that IR generation is simplified and has less potential for bugs.</a:t>
            </a:r>
          </a:p>
          <a:p>
            <a:r>
              <a:rPr lang="de-DE" baseline="0" dirty="0" smtClean="0"/>
              <a:t>Instead of 3 loop constructs only 1 has to be translated to IR.</a:t>
            </a:r>
          </a:p>
          <a:p>
            <a:r>
              <a:rPr lang="de-DE" baseline="0" dirty="0" smtClean="0"/>
              <a:t>A drawback is that generation of debug info is more complicated.</a:t>
            </a:r>
          </a:p>
          <a:p>
            <a:r>
              <a:rPr lang="de-DE" dirty="0" smtClean="0"/>
              <a:t>It</a:t>
            </a:r>
            <a:r>
              <a:rPr lang="de-DE" baseline="0" dirty="0" smtClean="0"/>
              <a:t> is annoying that the AST can be incomplete or buggy. This is caused by assumptions made by the reference compiler</a:t>
            </a:r>
          </a:p>
          <a:p>
            <a:r>
              <a:rPr lang="de-DE" baseline="0" dirty="0" smtClean="0"/>
              <a:t>(e.g. little endian numbers).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887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LDC generates the IR with</a:t>
            </a:r>
            <a:r>
              <a:rPr lang="de-DE" baseline="0" dirty="0" smtClean="0"/>
              <a:t> a tree traversal which is based on the visitor pattern.</a:t>
            </a:r>
          </a:p>
          <a:p>
            <a:r>
              <a:rPr lang="de-DE" baseline="0" dirty="0" smtClean="0"/>
              <a:t>Be aware that this is new code which is not in the current release.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generated IR is attached to main entities like FuncDeclaration or VarDeclaration. This is done for caching</a:t>
            </a:r>
          </a:p>
          <a:p>
            <a:r>
              <a:rPr lang="de-DE" baseline="0" dirty="0" smtClean="0"/>
              <a:t>Purposes, because the same declaration may be found several times in the tree.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generated IR could be improved. E.g. Every parameter of a function is copy to local storage. This simplifies</a:t>
            </a:r>
          </a:p>
          <a:p>
            <a:r>
              <a:rPr lang="de-DE" baseline="0" dirty="0" smtClean="0"/>
              <a:t>The generation but produces code bloat in not optimized builds. Another example is dead code, which is generated</a:t>
            </a:r>
          </a:p>
          <a:p>
            <a:r>
              <a:rPr lang="de-DE" baseline="0" dirty="0" smtClean="0"/>
              <a:t>As result of CTFE.</a:t>
            </a:r>
          </a:p>
          <a:p>
            <a:endParaRPr lang="de-DE" baseline="0" dirty="0" smtClean="0"/>
          </a:p>
          <a:p>
            <a:r>
              <a:rPr lang="de-DE" baseline="0" dirty="0" smtClean="0"/>
              <a:t>How is D translated to IR? Just look at the following examples.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573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My first example</a:t>
            </a:r>
            <a:r>
              <a:rPr lang="de-DE" baseline="0" dirty="0" smtClean="0"/>
              <a:t> is the IR generated by an if statement.</a:t>
            </a:r>
          </a:p>
          <a:p>
            <a:r>
              <a:rPr lang="de-DE" baseline="0" dirty="0" smtClean="0"/>
              <a:t>The IR is straight forward. The value of variable a is loaded into variable tmp. Then follows</a:t>
            </a:r>
          </a:p>
          <a:p>
            <a:r>
              <a:rPr lang="de-DE" baseline="0" dirty="0" smtClean="0"/>
              <a:t>The compare against zero. Based on the result a branch is made to the basic block with the if or the else label.</a:t>
            </a:r>
          </a:p>
          <a:p>
            <a:r>
              <a:rPr lang="de-DE" baseline="0" dirty="0" smtClean="0"/>
              <a:t>In both cases, the last instruction is a jump to the basic block labeled endif.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only difficulty here is the management of the basic blocks. For this purpose, a class named IrScope is used.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320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stucture of the IR for a for statement is similar straight forward.</a:t>
            </a:r>
          </a:p>
          <a:p>
            <a:r>
              <a:rPr lang="de-DE" dirty="0" smtClean="0"/>
              <a:t>The basic blocks labeled forcond, forbody</a:t>
            </a:r>
            <a:r>
              <a:rPr lang="de-DE" baseline="0" dirty="0" smtClean="0"/>
              <a:t> and forinc contains the IR generated for the loop condition,</a:t>
            </a:r>
          </a:p>
          <a:p>
            <a:r>
              <a:rPr lang="de-DE" baseline="0" dirty="0" smtClean="0"/>
              <a:t>The loop body and the increment statement. After the loop execution continues with the basic block</a:t>
            </a:r>
          </a:p>
          <a:p>
            <a:r>
              <a:rPr lang="de-DE" baseline="0" dirty="0" smtClean="0"/>
              <a:t>Labeled endfor. The initialization goes into the first (here unlabelled) basic block.</a:t>
            </a:r>
          </a:p>
          <a:p>
            <a:r>
              <a:rPr lang="de-DE" dirty="0" smtClean="0"/>
              <a:t>By the way, Clang generates the same structure!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34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Mapping of simple type is straight forward.</a:t>
            </a:r>
            <a:r>
              <a:rPr lang="de-DE" baseline="0" dirty="0" smtClean="0"/>
              <a:t> The real data type is mapped to the floating point type with the highest precision.</a:t>
            </a:r>
          </a:p>
          <a:p>
            <a:r>
              <a:rPr lang="de-DE" baseline="0" dirty="0" smtClean="0"/>
              <a:t>This depends on the platform. E.g. On ARM, only the double data type is available. On X86 and PPC this is different.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bool data type is mapped to an 8-bit integer. Some time ago, an 1-bit integer was used. This turned out to use some undefined</a:t>
            </a:r>
          </a:p>
          <a:p>
            <a:r>
              <a:rPr lang="de-DE" baseline="0" dirty="0" smtClean="0"/>
              <a:t>Behaviour of LLVM! Therefore the mapping was changed.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21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 has different array types. Static arrays have a size which is known at compile time. Static</a:t>
            </a:r>
            <a:r>
              <a:rPr lang="de-DE" baseline="0" dirty="0" smtClean="0"/>
              <a:t> arrays are mapped to LLVM arrays.</a:t>
            </a:r>
          </a:p>
          <a:p>
            <a:r>
              <a:rPr lang="de-DE" baseline="0" dirty="0" smtClean="0"/>
              <a:t>The size of a dynamic array is not known at compile time. Dynamic arrays are mapped to an anonymous struct with a length and</a:t>
            </a:r>
          </a:p>
          <a:p>
            <a:r>
              <a:rPr lang="de-DE" baseline="0" dirty="0" smtClean="0"/>
              <a:t>A pointer to the data. The string data type is an alias to an dynamic array of immutable characters.</a:t>
            </a:r>
          </a:p>
          <a:p>
            <a:r>
              <a:rPr lang="de-DE" baseline="0" dirty="0" smtClean="0"/>
              <a:t>An associative array is a kind of hash table. It is implemented in the runtime library. The type is opaque to the compiler and modelled</a:t>
            </a:r>
          </a:p>
          <a:p>
            <a:r>
              <a:rPr lang="de-DE" baseline="0" dirty="0" smtClean="0"/>
              <a:t>As a pointer to a byte.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803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 structs and classes are both mapped to LLVM structs. Classes</a:t>
            </a:r>
            <a:r>
              <a:rPr lang="de-DE" baseline="0" dirty="0" smtClean="0"/>
              <a:t> have 2 additional fields. One for the virtual method table and one </a:t>
            </a:r>
          </a:p>
          <a:p>
            <a:r>
              <a:rPr lang="de-DE" baseline="0" dirty="0" smtClean="0"/>
              <a:t>For a monitor used for synchonization.</a:t>
            </a:r>
          </a:p>
          <a:p>
            <a:r>
              <a:rPr lang="de-DE" baseline="0" dirty="0" smtClean="0"/>
              <a:t>Padding is added between fields if required by alignment constraints.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460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731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main target language supported by LLVM is C. There</a:t>
            </a:r>
            <a:r>
              <a:rPr lang="de-DE" baseline="0" dirty="0" smtClean="0"/>
              <a:t> is no built-in knowledge about D in LLVM.</a:t>
            </a:r>
          </a:p>
          <a:p>
            <a:r>
              <a:rPr lang="de-DE" baseline="0" dirty="0" smtClean="0"/>
              <a:t>Adding some specific knowledge about D helps to optimize the code.</a:t>
            </a:r>
          </a:p>
          <a:p>
            <a:r>
              <a:rPr lang="de-DE" baseline="0" dirty="0" smtClean="0"/>
              <a:t>LDC therefore adds some new passes to LLVM.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150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</a:t>
            </a:r>
            <a:r>
              <a:rPr lang="de-DE" baseline="0" dirty="0" smtClean="0"/>
              <a:t> important pass is gc2stack. This pass tries to turn a GC allocation into a stack allocation.</a:t>
            </a:r>
          </a:p>
          <a:p>
            <a:r>
              <a:rPr lang="de-DE" baseline="0" dirty="0" smtClean="0"/>
              <a:t>The rational behind this is that a stack allocation is cheaper than a GC allocation and is automatically cleaned up.</a:t>
            </a:r>
          </a:p>
          <a:p>
            <a:r>
              <a:rPr lang="de-DE" baseline="0" dirty="0" smtClean="0"/>
              <a:t>Similar passes were proposed for C to turn malloc/free pairs into stack allocations.</a:t>
            </a:r>
          </a:p>
          <a:p>
            <a:r>
              <a:rPr lang="de-DE" baseline="0" dirty="0" smtClean="0"/>
              <a:t>In D this pass is useful because it is possible that the compiler generates a GC allocation to store the frame of a closure.</a:t>
            </a:r>
          </a:p>
          <a:p>
            <a:endParaRPr lang="de-DE" baseline="0" dirty="0" smtClean="0"/>
          </a:p>
          <a:p>
            <a:r>
              <a:rPr lang="de-DE" baseline="0" dirty="0" smtClean="0"/>
              <a:t>In the example, a delegate is passed to the apply function. The delegate returns the parameter a multiplied with the local </a:t>
            </a:r>
          </a:p>
          <a:p>
            <a:r>
              <a:rPr lang="de-DE" baseline="0" dirty="0" smtClean="0"/>
              <a:t>Variable b. Since b is not constant some heap space must be allocated for b. But if it can be proved that the pointer to this</a:t>
            </a:r>
          </a:p>
          <a:p>
            <a:r>
              <a:rPr lang="de-DE" baseline="0" dirty="0" smtClean="0"/>
              <a:t>Storage does not escape the function the the heap allocation can be replaced by a stack allocation.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implementation uses the PointerMayBeCaptured method from llvm. This method has a conservative behaviour in loops</a:t>
            </a:r>
          </a:p>
          <a:p>
            <a:r>
              <a:rPr lang="de-DE" baseline="0" dirty="0" smtClean="0"/>
              <a:t>And can be improved. With optimization enabled, it works for this example because the apply function is inlined and the</a:t>
            </a:r>
          </a:p>
          <a:p>
            <a:r>
              <a:rPr lang="de-DE" baseline="0" dirty="0" smtClean="0"/>
              <a:t>Loop is unrolled. Then this pass is able to prove that it is save to use a stack allocation.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2744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simplification of D runtime class is another new pass. The framework is copied from</a:t>
            </a:r>
            <a:r>
              <a:rPr lang="de-DE" baseline="0" dirty="0" smtClean="0"/>
              <a:t> the former SimplifiyLibcalls pass</a:t>
            </a:r>
          </a:p>
          <a:p>
            <a:r>
              <a:rPr lang="de-DE" baseline="0" dirty="0" smtClean="0"/>
              <a:t>Which is now part of the instruction combiner. Currently, I am looking for new optimization opportunities to add to this pass.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StripExternals pass should support the global dead code elimination from LLVM. LDC generates many functions declared</a:t>
            </a:r>
          </a:p>
          <a:p>
            <a:r>
              <a:rPr lang="de-DE" baseline="0" dirty="0" smtClean="0"/>
              <a:t>As available_externally in order to support cross-module inlining and templates. This pass removes the bodies of such functions </a:t>
            </a:r>
          </a:p>
          <a:p>
            <a:r>
              <a:rPr lang="de-DE" baseline="0" dirty="0" smtClean="0"/>
              <a:t>and sets the linkage to external. As a result, the global dead code elimination can cleanup references only used by </a:t>
            </a:r>
          </a:p>
          <a:p>
            <a:r>
              <a:rPr lang="de-DE" baseline="0" dirty="0" smtClean="0"/>
              <a:t>Available_externally functions. It is currently unclear if this pass still has an effect on code generation.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9166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LLVM supports</a:t>
            </a:r>
            <a:r>
              <a:rPr lang="de-DE" baseline="0" dirty="0" smtClean="0"/>
              <a:t> different processor architectures. It is therefore tempting to port LDC to a new platform.</a:t>
            </a:r>
          </a:p>
          <a:p>
            <a:r>
              <a:rPr lang="de-DE" baseline="0" dirty="0" smtClean="0"/>
              <a:t>D has stronger requirements than C. Thread-local storage is required because module-global variables are thread-local.</a:t>
            </a:r>
          </a:p>
          <a:p>
            <a:r>
              <a:rPr lang="de-DE" baseline="0" dirty="0" smtClean="0"/>
              <a:t>Exception handling is an integral part of the language. Anonymous structs are used for strings and other dynamic arrays.</a:t>
            </a:r>
          </a:p>
          <a:p>
            <a:r>
              <a:rPr lang="de-DE" baseline="0" dirty="0" smtClean="0"/>
              <a:t>This is really an implementation detail but not easily changed.</a:t>
            </a:r>
          </a:p>
          <a:p>
            <a:r>
              <a:rPr lang="de-DE" baseline="0" dirty="0" smtClean="0"/>
              <a:t>Inline Assembler, debug symbols and intrinsics like frameaddress are really helpful during porting but are not required.</a:t>
            </a:r>
          </a:p>
          <a:p>
            <a:endParaRPr lang="de-DE" baseline="0" dirty="0" smtClean="0"/>
          </a:p>
          <a:p>
            <a:r>
              <a:rPr lang="de-DE" baseline="0" dirty="0" smtClean="0"/>
              <a:t>Surprisingly, not all required features are supported by all LLVM targets!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969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two most common problems are tls and relocations.</a:t>
            </a:r>
          </a:p>
          <a:p>
            <a:r>
              <a:rPr lang="de-DE" dirty="0" smtClean="0"/>
              <a:t>TLS may</a:t>
            </a:r>
            <a:r>
              <a:rPr lang="de-DE" baseline="0" dirty="0" smtClean="0"/>
              <a:t> not be implemented. In fact, I added TLS support for Windows because I needed it for D.</a:t>
            </a:r>
          </a:p>
          <a:p>
            <a:r>
              <a:rPr lang="de-DE" baseline="0" dirty="0" smtClean="0"/>
              <a:t>TLS support can also be buggy. A prominent example is that TLS support is broken in LLVM 3.3 on OS X.</a:t>
            </a:r>
          </a:p>
          <a:p>
            <a:r>
              <a:rPr lang="de-DE" baseline="0" dirty="0" smtClean="0"/>
              <a:t>And TLS may be only partially implemented. This is the case for the PPC platform – there are only 2 of the 4 TLS models</a:t>
            </a:r>
          </a:p>
          <a:p>
            <a:r>
              <a:rPr lang="de-DE" baseline="0" dirty="0" smtClean="0"/>
              <a:t>Currently implemented.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other common problem are relocation. Most of the time the wrong relocation is created. Incidentally, these relocations</a:t>
            </a:r>
          </a:p>
          <a:p>
            <a:r>
              <a:rPr lang="de-DE" baseline="0" dirty="0" smtClean="0"/>
              <a:t>Are used most of the time for TLS.</a:t>
            </a:r>
          </a:p>
          <a:p>
            <a:endParaRPr lang="de-DE" baseline="0" dirty="0" smtClean="0"/>
          </a:p>
          <a:p>
            <a:r>
              <a:rPr lang="de-DE" baseline="0" dirty="0" smtClean="0"/>
              <a:t>An example is the ARM platform. If you try to create D code with debug information the shown link error occurs. This is</a:t>
            </a:r>
          </a:p>
          <a:p>
            <a:r>
              <a:rPr lang="de-DE" baseline="0" dirty="0" smtClean="0"/>
              <a:t>Caused by the use of the wrong relocation for TLS data. I proposed a patch to fix this which is still under review.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2701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If you want to port LDC to a new platform then there is a clear recommendation: Always use the LLVM trunk!</a:t>
            </a:r>
          </a:p>
          <a:p>
            <a:r>
              <a:rPr lang="de-DE" dirty="0" smtClean="0"/>
              <a:t>LLVM is a very active project, and trunk may contain fixes for problems found in the latest release. Also, bug fixing is done only in trunk.</a:t>
            </a:r>
          </a:p>
          <a:p>
            <a:endParaRPr lang="de-DE" dirty="0" smtClean="0"/>
          </a:p>
          <a:p>
            <a:r>
              <a:rPr lang="de-DE" dirty="0" smtClean="0"/>
              <a:t>Porting</a:t>
            </a:r>
            <a:r>
              <a:rPr lang="de-DE" baseline="0" dirty="0" smtClean="0"/>
              <a:t> LDC to a new platform also adds value to LLVM. During my port to the PowerPC64 platform, I created about 17 bug reports.</a:t>
            </a:r>
          </a:p>
          <a:p>
            <a:r>
              <a:rPr lang="de-DE" baseline="0" dirty="0" smtClean="0"/>
              <a:t>I also fixed some of the bugs - the most important one was the correct handling of anonymous structs. This was simply not implemented</a:t>
            </a:r>
          </a:p>
          <a:p>
            <a:r>
              <a:rPr lang="de-DE" baseline="0" dirty="0" smtClean="0"/>
              <a:t>Because Clang does not use this feature!</a:t>
            </a:r>
          </a:p>
          <a:p>
            <a:endParaRPr lang="de-DE" baseline="0" dirty="0" smtClean="0"/>
          </a:p>
          <a:p>
            <a:r>
              <a:rPr lang="de-DE" baseline="0" dirty="0" smtClean="0"/>
              <a:t>Also, there is no port for many interesting platforms. Maybe you want to work on it?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5032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Let‘s have a look at some special features.</a:t>
            </a:r>
          </a:p>
          <a:p>
            <a:r>
              <a:rPr lang="de-DE" dirty="0" smtClean="0"/>
              <a:t>The DMD compiler</a:t>
            </a:r>
            <a:r>
              <a:rPr lang="de-DE" baseline="0" dirty="0" smtClean="0"/>
              <a:t> supports inline assembler. In order to be useful, LDC also has to support this feature.</a:t>
            </a:r>
          </a:p>
          <a:p>
            <a:r>
              <a:rPr lang="de-DE" baseline="0" dirty="0" smtClean="0"/>
              <a:t>Because the syntax is different, this type of inline assembler is parsed, the constraints are constructed and the</a:t>
            </a:r>
          </a:p>
          <a:p>
            <a:r>
              <a:rPr lang="de-DE" baseline="0" dirty="0" smtClean="0"/>
              <a:t>Whole piece is rewritten in LLVM-style assembler. Naked functions are translated to module-level inline assembly.</a:t>
            </a:r>
          </a:p>
          <a:p>
            <a:r>
              <a:rPr lang="de-DE" baseline="0" dirty="0" smtClean="0"/>
              <a:t>In Non-naked functions, a inline assembler expression is generated.</a:t>
            </a:r>
          </a:p>
          <a:p>
            <a:r>
              <a:rPr lang="de-DE" baseline="0" dirty="0" smtClean="0"/>
              <a:t>By default, functions which use the DMD-style inline assembler are not inlined. This can be changed by using a</a:t>
            </a:r>
          </a:p>
          <a:p>
            <a:r>
              <a:rPr lang="de-DE" baseline="0" dirty="0" smtClean="0"/>
              <a:t>Special pragma.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2019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LDC also supports the direct generation of inline assembler expressions.</a:t>
            </a:r>
          </a:p>
          <a:p>
            <a:r>
              <a:rPr lang="de-DE" dirty="0" smtClean="0"/>
              <a:t>A special template is used</a:t>
            </a:r>
            <a:r>
              <a:rPr lang="de-DE" baseline="0" dirty="0" smtClean="0"/>
              <a:t> for the implementation of this feature. This is the preferred way for inline assembler.</a:t>
            </a:r>
          </a:p>
          <a:p>
            <a:r>
              <a:rPr lang="de-DE" baseline="0" dirty="0" smtClean="0"/>
              <a:t>One advantage is that function using this ASM-style can be inlined by default.</a:t>
            </a:r>
          </a:p>
          <a:p>
            <a:endParaRPr lang="de-DE" baseline="0" dirty="0" smtClean="0"/>
          </a:p>
          <a:p>
            <a:r>
              <a:rPr lang="de-DE" baseline="0" dirty="0" smtClean="0"/>
              <a:t>Independent of the used style, debug information for inline assembler is currently not generated.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3829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As a very special feature, LDC supports inlining of IR code via a special</a:t>
            </a:r>
            <a:r>
              <a:rPr lang="de-DE" baseline="0" dirty="0" smtClean="0"/>
              <a:t> template.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This is a very handy feature but be aware of a misconception:</a:t>
            </a:r>
          </a:p>
          <a:p>
            <a:r>
              <a:rPr lang="de-DE" baseline="0" dirty="0" smtClean="0"/>
              <a:t>IR is not platform independent! It is not possible to use this as a form of portable assembler.</a:t>
            </a:r>
          </a:p>
          <a:p>
            <a:r>
              <a:rPr lang="de-DE" baseline="0" dirty="0" smtClean="0"/>
              <a:t>There is no real win in using this feature for standard problems, e.g. Implementing big integers.</a:t>
            </a:r>
          </a:p>
          <a:p>
            <a:r>
              <a:rPr lang="de-DE" baseline="0" dirty="0" smtClean="0"/>
              <a:t>The reason is that the IR is a limited format and the hand-written code often looks like the code generated</a:t>
            </a:r>
          </a:p>
          <a:p>
            <a:r>
              <a:rPr lang="de-DE" baseline="0" dirty="0" smtClean="0"/>
              <a:t>With a high optimization level.</a:t>
            </a:r>
          </a:p>
          <a:p>
            <a:endParaRPr lang="de-DE" baseline="0" dirty="0" smtClean="0"/>
          </a:p>
          <a:p>
            <a:r>
              <a:rPr lang="de-DE" dirty="0" smtClean="0"/>
              <a:t>In the example, a different address</a:t>
            </a:r>
            <a:r>
              <a:rPr lang="de-DE" baseline="0" dirty="0" smtClean="0"/>
              <a:t> space is used. This is a real use case as it is currently not possible with LDC</a:t>
            </a:r>
          </a:p>
          <a:p>
            <a:r>
              <a:rPr lang="de-DE" baseline="0" dirty="0" smtClean="0"/>
              <a:t>To specify a different address space.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8028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undocumented address space 256 is mapped to the gs segment register on x86_64.</a:t>
            </a:r>
          </a:p>
          <a:p>
            <a:r>
              <a:rPr lang="de-DE" dirty="0" smtClean="0"/>
              <a:t>The assembler generated from the inline IR is therefore the same as in the inline assembler examples.</a:t>
            </a:r>
          </a:p>
          <a:p>
            <a:endParaRPr lang="de-DE" dirty="0" smtClean="0"/>
          </a:p>
          <a:p>
            <a:r>
              <a:rPr lang="de-DE" dirty="0" smtClean="0"/>
              <a:t>This feature</a:t>
            </a:r>
            <a:r>
              <a:rPr lang="de-DE" baseline="0" dirty="0" smtClean="0"/>
              <a:t> is really useful if you need to access a special IR feature which is otherwise not available.</a:t>
            </a:r>
          </a:p>
          <a:p>
            <a:r>
              <a:rPr lang="de-DE" baseline="0" dirty="0" smtClean="0"/>
              <a:t>Using a different address space is an example, vector instructions like shufflevector another one.</a:t>
            </a:r>
          </a:p>
          <a:p>
            <a:endParaRPr lang="de-DE" baseline="0" dirty="0" smtClean="0"/>
          </a:p>
          <a:p>
            <a:r>
              <a:rPr lang="de-DE" baseline="0" dirty="0" smtClean="0"/>
              <a:t>A big advantage is the tight integration with LLVM. You do not need to think about inlining or other impacts on the</a:t>
            </a:r>
          </a:p>
          <a:p>
            <a:r>
              <a:rPr lang="de-DE" baseline="0" dirty="0" smtClean="0"/>
              <a:t>LLVM optimizer. It is just IR!</a:t>
            </a:r>
          </a:p>
          <a:p>
            <a:endParaRPr lang="de-DE" baseline="0" dirty="0" smtClean="0"/>
          </a:p>
          <a:p>
            <a:r>
              <a:rPr lang="de-DE" baseline="0" dirty="0" smtClean="0"/>
              <a:t>A disadvantage is that there is no debug information generated for inline IR code.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782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... The language D.</a:t>
            </a:r>
          </a:p>
          <a:p>
            <a:endParaRPr lang="de-DE" dirty="0" smtClean="0"/>
          </a:p>
          <a:p>
            <a:r>
              <a:rPr lang="de-DE" dirty="0" smtClean="0"/>
              <a:t>D resembles the C syntax as much as possible. D</a:t>
            </a:r>
            <a:r>
              <a:rPr lang="de-DE" baseline="0" dirty="0" smtClean="0"/>
              <a:t> source code should be immediately understandable for C/C++ developers.</a:t>
            </a:r>
          </a:p>
          <a:p>
            <a:r>
              <a:rPr lang="de-DE" baseline="0" dirty="0" smtClean="0"/>
              <a:t>Like C++ (and many other languages), it uses static typing and provides all the benefits of type safety.</a:t>
            </a:r>
          </a:p>
          <a:p>
            <a:r>
              <a:rPr lang="de-DE" baseline="0" dirty="0" smtClean="0"/>
              <a:t>Unlike many other languages, you can choose between different programming styles because many paradigms are supported.</a:t>
            </a:r>
          </a:p>
          <a:p>
            <a:r>
              <a:rPr lang="de-DE" dirty="0" smtClean="0"/>
              <a:t>You can develop programs in a C style using functions and data structure. Or</a:t>
            </a:r>
            <a:r>
              <a:rPr lang="de-DE" baseline="0" dirty="0" smtClean="0"/>
              <a:t> you can use classes and interfaces. If wanted, you</a:t>
            </a:r>
          </a:p>
          <a:p>
            <a:r>
              <a:rPr lang="de-DE" baseline="0" dirty="0" smtClean="0"/>
              <a:t>can use a functional style. You can use templates with all these styles and enjoy the safety of contract programming.</a:t>
            </a:r>
          </a:p>
          <a:p>
            <a:endParaRPr lang="de-DE" baseline="0" dirty="0" smtClean="0"/>
          </a:p>
          <a:p>
            <a:r>
              <a:rPr lang="de-DE" baseline="0" dirty="0" smtClean="0"/>
              <a:t>Because of its sound module concept, D is suitable for large programs, too. Unit tests are directly integrated into the language</a:t>
            </a:r>
          </a:p>
          <a:p>
            <a:r>
              <a:rPr lang="de-DE" baseline="0" dirty="0" smtClean="0"/>
              <a:t>And emcourage every developer to use them.</a:t>
            </a:r>
          </a:p>
          <a:p>
            <a:endParaRPr lang="de-DE" baseline="0" dirty="0" smtClean="0"/>
          </a:p>
          <a:p>
            <a:r>
              <a:rPr lang="de-DE" baseline="0" dirty="0" smtClean="0"/>
              <a:t>Last but not least, D comes with a garbage collectors which provides automatic memory management. Surprisingly, something simple</a:t>
            </a:r>
          </a:p>
          <a:p>
            <a:r>
              <a:rPr lang="de-DE" baseline="0" dirty="0" smtClean="0"/>
              <a:t>Like array slices is the most popular feature among developers.</a:t>
            </a:r>
          </a:p>
          <a:p>
            <a:r>
              <a:rPr lang="de-DE" baseline="0" dirty="0" smtClean="0"/>
              <a:t>Compile-time function execution is a novel feature. Certain parts of a program are interpreted at compile time and the result is used </a:t>
            </a:r>
          </a:p>
          <a:p>
            <a:r>
              <a:rPr lang="de-DE" baseline="0" dirty="0" smtClean="0"/>
              <a:t>The compilation process. This moves spent time from run time to compile time which can greatly speedup programs.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To illustrate all this words let us just have a look at some examples.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4646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Another special features is the setting of LLVM function</a:t>
            </a:r>
            <a:r>
              <a:rPr lang="de-DE" baseline="0" dirty="0" smtClean="0"/>
              <a:t> attributes with a user defined attribute.</a:t>
            </a:r>
          </a:p>
          <a:p>
            <a:r>
              <a:rPr lang="de-DE" baseline="0" dirty="0" smtClean="0"/>
              <a:t>The goal is that the developer can influence all available function attributes. The example shows an anticipated</a:t>
            </a:r>
          </a:p>
          <a:p>
            <a:r>
              <a:rPr lang="de-DE" baseline="0" dirty="0" smtClean="0"/>
              <a:t>Use case: the attribute alwaysinline is set at the function func.</a:t>
            </a:r>
          </a:p>
          <a:p>
            <a:r>
              <a:rPr lang="de-DE" baseline="0" dirty="0" smtClean="0"/>
              <a:t>Some attributes require additional code in order to implement the desired functionality. Therefore this is still an unfinished</a:t>
            </a:r>
          </a:p>
          <a:p>
            <a:r>
              <a:rPr lang="de-DE" baseline="0" dirty="0" smtClean="0"/>
              <a:t>Experimental feature.</a:t>
            </a:r>
          </a:p>
          <a:p>
            <a:r>
              <a:rPr lang="de-DE" baseline="0" dirty="0" smtClean="0"/>
              <a:t>The long-term goal is to replace most pragmas with a user defined attribute.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8562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Another interesting feature of LLVM are the sanitizers. I integrated some recently.</a:t>
            </a:r>
          </a:p>
          <a:p>
            <a:r>
              <a:rPr lang="de-DE" dirty="0" smtClean="0"/>
              <a:t>It is a nice example how to extend LDC with another LLVM</a:t>
            </a:r>
            <a:r>
              <a:rPr lang="de-DE" baseline="0" dirty="0" smtClean="0"/>
              <a:t> feature.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first step is to integrate the sanitizer passes. Normally, I use opt or llc as a blueprint.</a:t>
            </a:r>
          </a:p>
          <a:p>
            <a:r>
              <a:rPr lang="de-DE" baseline="0" dirty="0" smtClean="0"/>
              <a:t>A new command line option is needed. This is added next. And easy to forget but essential,</a:t>
            </a:r>
          </a:p>
          <a:p>
            <a:r>
              <a:rPr lang="de-DE" baseline="0" dirty="0" smtClean="0"/>
              <a:t>The attribute SanitizeAddress must be added to every function definition.</a:t>
            </a:r>
          </a:p>
          <a:p>
            <a:r>
              <a:rPr lang="de-DE" baseline="0" dirty="0" smtClean="0"/>
              <a:t>This is all very simple and done in a couple of hours.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8941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As usual, the hard work is outside the compiler. The runtime library must be compiled with the new option.</a:t>
            </a:r>
          </a:p>
          <a:p>
            <a:r>
              <a:rPr lang="de-DE" dirty="0" smtClean="0"/>
              <a:t>The D runtime comes with GC which has an</a:t>
            </a:r>
            <a:r>
              <a:rPr lang="de-DE" baseline="0" dirty="0" smtClean="0"/>
              <a:t> allocator of its own. Support for this allocator must still be added.</a:t>
            </a:r>
          </a:p>
          <a:p>
            <a:r>
              <a:rPr lang="de-DE" baseline="0" dirty="0" smtClean="0"/>
              <a:t>As a work around, I used the stub GC which is malloc based.</a:t>
            </a:r>
          </a:p>
          <a:p>
            <a:endParaRPr lang="de-DE" baseline="0" dirty="0" smtClean="0"/>
          </a:p>
          <a:p>
            <a:r>
              <a:rPr lang="de-DE" baseline="0" dirty="0" smtClean="0"/>
              <a:t>With this setup I started the LDC test suite. Some unit tests are clean but for some units reports are created.</a:t>
            </a:r>
          </a:p>
          <a:p>
            <a:r>
              <a:rPr lang="de-DE" baseline="0" dirty="0" smtClean="0"/>
              <a:t>I still need to evaluate the reports. I think that they are caused by some missing runtime instrumentation but</a:t>
            </a:r>
          </a:p>
          <a:p>
            <a:r>
              <a:rPr lang="de-DE" baseline="0" dirty="0" smtClean="0"/>
              <a:t>Bugs in the compiler or the runtime are also possible.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6482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Let‘s move to possible</a:t>
            </a:r>
            <a:r>
              <a:rPr lang="de-DE" baseline="0" dirty="0" smtClean="0"/>
              <a:t> improvements in LLVM.</a:t>
            </a:r>
          </a:p>
          <a:p>
            <a:r>
              <a:rPr lang="de-DE" baseline="0" dirty="0" smtClean="0"/>
              <a:t>An important point is that the calling conventions are a leaking abstraction. The frontend must have intimate knowledge of</a:t>
            </a:r>
          </a:p>
          <a:p>
            <a:r>
              <a:rPr lang="de-DE" baseline="0" dirty="0" smtClean="0"/>
              <a:t>The used calling convention on the target platform. To make things worse, not all parameter attributes are implemented on</a:t>
            </a:r>
          </a:p>
          <a:p>
            <a:r>
              <a:rPr lang="de-DE" baseline="0" dirty="0" smtClean="0"/>
              <a:t>All platforms. E.g the byval attribute on Windows is not implemented, at least for passing structs. </a:t>
            </a:r>
          </a:p>
          <a:p>
            <a:endParaRPr lang="de-DE" baseline="0" dirty="0" smtClean="0"/>
          </a:p>
          <a:p>
            <a:r>
              <a:rPr lang="de-DE" baseline="0" dirty="0" smtClean="0"/>
              <a:t>In order to address this problem, LDC uses an ABI class which must be implemented for every supported platform.</a:t>
            </a:r>
          </a:p>
          <a:p>
            <a:endParaRPr lang="de-DE" baseline="0" dirty="0" smtClean="0"/>
          </a:p>
          <a:p>
            <a:r>
              <a:rPr lang="de-DE" baseline="0" dirty="0" smtClean="0"/>
              <a:t>As conclusion, a real improvement is to implement all parameter attributes on all platforms.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6464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 big win would be a helper class to implement the C ABI for every platform in LLVM.</a:t>
            </a:r>
          </a:p>
          <a:p>
            <a:r>
              <a:rPr lang="de-DE" dirty="0" smtClean="0"/>
              <a:t>The C calling convention is the default calling convention in LLVM and</a:t>
            </a:r>
            <a:r>
              <a:rPr lang="de-DE" baseline="0" dirty="0" smtClean="0"/>
              <a:t> virtually all languages needs it.</a:t>
            </a:r>
          </a:p>
          <a:p>
            <a:r>
              <a:rPr lang="de-DE" baseline="0" dirty="0" smtClean="0"/>
              <a:t>Currently, the work has to be replicated in every project. This is a real waste of effort. Think of the effort which</a:t>
            </a:r>
          </a:p>
          <a:p>
            <a:r>
              <a:rPr lang="de-DE" baseline="0" dirty="0" smtClean="0"/>
              <a:t>Is currently spent to implement the MSC ABI in Clang and which has to be implemented in LDC, too.</a:t>
            </a:r>
          </a:p>
          <a:p>
            <a:r>
              <a:rPr lang="de-DE" baseline="0" dirty="0" smtClean="0"/>
              <a:t>Even better would be to find a way to hide all this details in LLVM.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6125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Yet</a:t>
            </a:r>
            <a:r>
              <a:rPr lang="de-DE" baseline="0" dirty="0" smtClean="0"/>
              <a:t> another area which can be really improved is native Windows support.</a:t>
            </a:r>
          </a:p>
          <a:p>
            <a:r>
              <a:rPr lang="de-DE" baseline="0" dirty="0" smtClean="0"/>
              <a:t>My first major work on LDC was to add TLS support for Windows in LLVM. I already mentioned that not all parameter attributes</a:t>
            </a:r>
          </a:p>
          <a:p>
            <a:r>
              <a:rPr lang="de-DE" baseline="0" dirty="0" smtClean="0"/>
              <a:t>Are implemented on Windows. Exception handling and CodeView debug symbols are other examples of missing Windows features.</a:t>
            </a:r>
          </a:p>
          <a:p>
            <a:r>
              <a:rPr lang="de-DE" baseline="0" dirty="0" smtClean="0"/>
              <a:t>The missing exception handling on Windows is a major blocker for LDC on Windows.</a:t>
            </a:r>
          </a:p>
          <a:p>
            <a:r>
              <a:rPr lang="de-DE" baseline="0" dirty="0" smtClean="0"/>
              <a:t>I therefore started to work on it. The patch is currently in review and will hopefully be included in the next major release.</a:t>
            </a:r>
          </a:p>
          <a:p>
            <a:r>
              <a:rPr lang="de-DE" baseline="0" dirty="0" smtClean="0"/>
              <a:t>Even a Clang driver for mingw was contributed this week!</a:t>
            </a:r>
          </a:p>
          <a:p>
            <a:endParaRPr lang="de-DE" baseline="0" dirty="0" smtClean="0"/>
          </a:p>
          <a:p>
            <a:r>
              <a:rPr lang="de-DE" baseline="0" dirty="0" smtClean="0"/>
              <a:t>Also this week, COFF line number support was added to LLVM. This is a great step forward.</a:t>
            </a:r>
          </a:p>
          <a:p>
            <a:r>
              <a:rPr lang="de-DE" baseline="0" dirty="0" smtClean="0"/>
              <a:t>I also started to work on this topic a year ago. I hope I can contribute some of this work soon.</a:t>
            </a:r>
          </a:p>
          <a:p>
            <a:endParaRPr lang="de-DE" baseline="0" dirty="0" smtClean="0"/>
          </a:p>
          <a:p>
            <a:r>
              <a:rPr lang="de-DE" baseline="0" dirty="0" smtClean="0"/>
              <a:t>In general, native Windows support and mingw support needs more care!!!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9584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Being only a small team of developers, we are looking for more contributors.</a:t>
            </a:r>
          </a:p>
          <a:p>
            <a:r>
              <a:rPr lang="de-DE" dirty="0" smtClean="0"/>
              <a:t>D is a cool language</a:t>
            </a:r>
            <a:r>
              <a:rPr lang="de-DE" baseline="0" dirty="0" smtClean="0"/>
              <a:t> and has a friendly community.</a:t>
            </a:r>
          </a:p>
          <a:p>
            <a:r>
              <a:rPr lang="de-DE" baseline="0" dirty="0" smtClean="0"/>
              <a:t>Hacking with LLVM or improving LLVM makes fun, too.</a:t>
            </a:r>
          </a:p>
          <a:p>
            <a:r>
              <a:rPr lang="de-DE" baseline="0" dirty="0" smtClean="0"/>
              <a:t>If you like it then start contributing to LDC today!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413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This is the usual hello program.</a:t>
            </a:r>
          </a:p>
          <a:p>
            <a:r>
              <a:rPr lang="de-DE" dirty="0" smtClean="0"/>
              <a:t>It</a:t>
            </a:r>
            <a:r>
              <a:rPr lang="de-DE" baseline="0" dirty="0" smtClean="0"/>
              <a:t> is a complete D module. An important feature to note here is that the scope of imported symbols (the import statement)</a:t>
            </a:r>
          </a:p>
          <a:p>
            <a:r>
              <a:rPr lang="de-DE" baseline="0" dirty="0" smtClean="0"/>
              <a:t>Can be limited, e.g. To a function scope.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61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This is another module containing an implementation of the greatest common divisor</a:t>
            </a:r>
            <a:r>
              <a:rPr lang="de-DE" baseline="0" dirty="0" smtClean="0"/>
              <a:t> algorithm.</a:t>
            </a:r>
          </a:p>
          <a:p>
            <a:r>
              <a:rPr lang="de-DE" baseline="0" dirty="0" smtClean="0"/>
              <a:t>First note that I gave this module a name. If there is no name given, then the  module name is derived from the file name.</a:t>
            </a:r>
          </a:p>
          <a:p>
            <a:r>
              <a:rPr lang="de-DE" baseline="0" dirty="0" smtClean="0"/>
              <a:t>The second observation is that this module contains a unit test with 2 checks.</a:t>
            </a:r>
          </a:p>
          <a:p>
            <a:r>
              <a:rPr lang="de-DE" baseline="0" dirty="0" smtClean="0"/>
              <a:t>The first check is a no-op! If the result of a function call is assigned to an enum literal, then CTFE is used to compute the result.</a:t>
            </a:r>
          </a:p>
          <a:p>
            <a:r>
              <a:rPr lang="de-DE" baseline="0" dirty="0" smtClean="0"/>
              <a:t>The result 1 is directly used with no runtime call involved.</a:t>
            </a:r>
          </a:p>
          <a:p>
            <a:r>
              <a:rPr lang="de-DE" baseline="0" dirty="0" smtClean="0"/>
              <a:t>The second check is different: here is the result computed at run time. The enum literal makes the difference.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function itself is declared as a generic function because it has a type parameter: the T in parenthesis.</a:t>
            </a:r>
          </a:p>
          <a:p>
            <a:r>
              <a:rPr lang="de-DE" baseline="0" dirty="0" smtClean="0"/>
              <a:t>As expected, the type parameter is replaced by the real type used to call the function. Since only integral types make sense,</a:t>
            </a:r>
          </a:p>
          <a:p>
            <a:r>
              <a:rPr lang="de-DE" baseline="0" dirty="0" smtClean="0"/>
              <a:t>A signature constraint is added: the if(isIntegral!T).</a:t>
            </a:r>
          </a:p>
          <a:p>
            <a:endParaRPr lang="de-DE" baseline="0" dirty="0" smtClean="0"/>
          </a:p>
          <a:p>
            <a:r>
              <a:rPr lang="de-DE" dirty="0" smtClean="0"/>
              <a:t>Wow – that is kind of template metaprogramming. And it is immediately understandable. Please contrast</a:t>
            </a:r>
            <a:r>
              <a:rPr lang="de-DE" baseline="0" dirty="0" smtClean="0"/>
              <a:t> this with templates in C++.</a:t>
            </a:r>
          </a:p>
          <a:p>
            <a:endParaRPr lang="de-DE" baseline="0" dirty="0" smtClean="0"/>
          </a:p>
          <a:p>
            <a:r>
              <a:rPr lang="de-DE" baseline="0" dirty="0" smtClean="0"/>
              <a:t>As the last note, it is also possible to stick some attributes to a function. The function does not mutate global state – it is pure in the</a:t>
            </a:r>
          </a:p>
          <a:p>
            <a:r>
              <a:rPr lang="de-DE" baseline="0" dirty="0" smtClean="0"/>
              <a:t>Sense of D. This can be expressed, too.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764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Did</a:t>
            </a:r>
            <a:r>
              <a:rPr lang="de-DE" baseline="0" dirty="0" smtClean="0"/>
              <a:t> you ever want to write a sort program?</a:t>
            </a:r>
          </a:p>
          <a:p>
            <a:r>
              <a:rPr lang="de-DE" baseline="0" dirty="0" smtClean="0"/>
              <a:t>The steps are clear: You have to read lines from standard input, turn these lines into an array, sort the array and write the array</a:t>
            </a:r>
          </a:p>
          <a:p>
            <a:r>
              <a:rPr lang="de-DE" baseline="0" dirty="0" smtClean="0"/>
              <a:t>Line by line to standard output.</a:t>
            </a:r>
          </a:p>
          <a:p>
            <a:r>
              <a:rPr lang="de-DE" baseline="0" dirty="0" smtClean="0"/>
              <a:t>If you now remember that the byLine function reuses the buffer and you have to create a copy of the read line by yourself,</a:t>
            </a:r>
          </a:p>
          <a:p>
            <a:r>
              <a:rPr lang="de-DE" baseline="0" dirty="0" smtClean="0"/>
              <a:t>Then you can write down the steps using the functional style.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374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best programming language is useless if nobody</a:t>
            </a:r>
            <a:r>
              <a:rPr lang="de-DE" baseline="0" dirty="0" smtClean="0"/>
              <a:t> knows about it and uses it.</a:t>
            </a:r>
          </a:p>
          <a:p>
            <a:r>
              <a:rPr lang="de-DE" baseline="0" dirty="0" smtClean="0"/>
              <a:t>That‘s different with D! D has a vivid ecosystem!</a:t>
            </a:r>
          </a:p>
          <a:p>
            <a:r>
              <a:rPr lang="de-DE" baseline="0" dirty="0" smtClean="0"/>
              <a:t>D is on the 18th place on the TIOBE index – which means at last that people are talking about D.</a:t>
            </a:r>
          </a:p>
          <a:p>
            <a:r>
              <a:rPr lang="de-DE" baseline="0" dirty="0" smtClean="0"/>
              <a:t>And major companies use D! E.g. Facebook started to D in production 2 month ago.</a:t>
            </a:r>
          </a:p>
          <a:p>
            <a:r>
              <a:rPr lang="de-DE" baseline="0" dirty="0" smtClean="0"/>
              <a:t>People also write books about D. Andrei Alexandrescu, well known as the author of „Modern C++“,</a:t>
            </a:r>
          </a:p>
          <a:p>
            <a:r>
              <a:rPr lang="de-DE" baseline="0" dirty="0" smtClean="0"/>
              <a:t>Has written the D bible.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374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What</a:t>
            </a:r>
            <a:r>
              <a:rPr lang="de-DE" baseline="0" dirty="0" smtClean="0"/>
              <a:t> about combining the D frontend with a LLVM backend?</a:t>
            </a:r>
          </a:p>
          <a:p>
            <a:r>
              <a:rPr lang="de-DE" baseline="0" dirty="0" smtClean="0"/>
              <a:t>Sounds easy – and in fact, the idea is about 10 years old.</a:t>
            </a:r>
          </a:p>
          <a:p>
            <a:r>
              <a:rPr lang="de-DE" baseline="0" dirty="0" smtClean="0"/>
              <a:t>But do not underestimate the work required for the glue code!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76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Version 0.13.0 alpha recently announced</a:t>
            </a:r>
          </a:p>
          <a:p>
            <a:r>
              <a:rPr lang="de-DE" dirty="0" smtClean="0"/>
              <a:t>Written in C++ (transition to D planned)</a:t>
            </a:r>
          </a:p>
          <a:p>
            <a:r>
              <a:rPr lang="de-DE" dirty="0" smtClean="0"/>
              <a:t>Requires LLVM 3.1 or later</a:t>
            </a:r>
          </a:p>
          <a:p>
            <a:r>
              <a:rPr lang="de-DE" dirty="0" smtClean="0"/>
              <a:t>Runs on most Posix-like x86/x86_64 OS‘s: Linux, OS X, FreeBSD, Mingw32</a:t>
            </a:r>
          </a:p>
          <a:p>
            <a:r>
              <a:rPr lang="de-DE" dirty="0" smtClean="0"/>
              <a:t>Native Windows version depends on LLVM – not all required features are yet implemented. More on</a:t>
            </a:r>
            <a:r>
              <a:rPr lang="de-DE" baseline="0" dirty="0" smtClean="0"/>
              <a:t> that later.</a:t>
            </a:r>
            <a:endParaRPr lang="de-DE" dirty="0" smtClean="0"/>
          </a:p>
          <a:p>
            <a:r>
              <a:rPr lang="de-DE" dirty="0" smtClean="0"/>
              <a:t>Port to Linux/PPC64 almost finished</a:t>
            </a:r>
          </a:p>
          <a:p>
            <a:r>
              <a:rPr lang="de-DE" dirty="0" smtClean="0"/>
              <a:t>Work on Linux/ARM has started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46607-166B-4235-A00C-5A5DDB3E796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09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4800"/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> / 36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2/2/2014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> / 36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dlang.org/group/digitalmars.D.ldc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ldc-developers" TargetMode="External"/><Relationship Id="rId4" Type="http://schemas.openxmlformats.org/officeDocument/2006/relationships/hyperlink" Target="https://wiki.dlang.org/LD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LDC</a:t>
            </a:r>
            <a:r>
              <a:rPr lang="de-DE" dirty="0" smtClean="0"/>
              <a:t>: </a:t>
            </a:r>
            <a:r>
              <a:rPr lang="de-DE" sz="3600" dirty="0" smtClean="0"/>
              <a:t>The LLVM-based D Compiler</a:t>
            </a:r>
            <a:br>
              <a:rPr lang="de-DE" sz="3600" dirty="0" smtClean="0"/>
            </a:br>
            <a:r>
              <a:rPr lang="en-US" sz="2800" dirty="0"/>
              <a:t>Using LLVM as backend for a D compiler</a:t>
            </a:r>
            <a:endParaRPr lang="de-DE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de-DE" sz="2400" dirty="0" smtClean="0"/>
          </a:p>
          <a:p>
            <a:r>
              <a:rPr lang="de-DE" sz="2400" dirty="0" smtClean="0"/>
              <a:t>Kai Nacke</a:t>
            </a:r>
          </a:p>
          <a:p>
            <a:r>
              <a:rPr lang="de-DE" sz="2400" dirty="0" smtClean="0"/>
              <a:t>02/02/14</a:t>
            </a:r>
          </a:p>
          <a:p>
            <a:r>
              <a:rPr lang="de-DE" sz="2400" dirty="0" smtClean="0"/>
              <a:t>LLVM devroom @ FOSDEM´</a:t>
            </a:r>
            <a:r>
              <a:rPr lang="de-DE" sz="2400" baseline="30000" dirty="0" smtClean="0"/>
              <a:t>14</a:t>
            </a:r>
            <a:endParaRPr lang="de-DE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6390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Facts about LDC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Version 0.13.0 alpha recently announced</a:t>
            </a:r>
          </a:p>
          <a:p>
            <a:r>
              <a:rPr lang="de-DE" dirty="0" smtClean="0"/>
              <a:t>Written in C++ (transition to D planned)</a:t>
            </a:r>
          </a:p>
          <a:p>
            <a:r>
              <a:rPr lang="de-DE" dirty="0" smtClean="0"/>
              <a:t>Requires LLVM 3.1 or later</a:t>
            </a:r>
          </a:p>
          <a:p>
            <a:r>
              <a:rPr lang="de-DE" dirty="0" smtClean="0"/>
              <a:t>Runs on most Posix-like x86/x86_64 OS‘s</a:t>
            </a:r>
          </a:p>
          <a:p>
            <a:pPr lvl="1"/>
            <a:r>
              <a:rPr lang="de-DE" dirty="0" smtClean="0"/>
              <a:t>Linux, OS X, FreeBSD, Mingw32</a:t>
            </a:r>
          </a:p>
          <a:p>
            <a:r>
              <a:rPr lang="de-DE" dirty="0" smtClean="0"/>
              <a:t>Native Windows version depends on LLVM</a:t>
            </a:r>
          </a:p>
          <a:p>
            <a:r>
              <a:rPr lang="de-DE" dirty="0" smtClean="0"/>
              <a:t>Port to Linux/PPC64 almost finished</a:t>
            </a:r>
          </a:p>
          <a:p>
            <a:r>
              <a:rPr lang="de-DE" dirty="0" smtClean="0"/>
              <a:t>Work on port to Linux/ARM has started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architecture of LDC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Typical multi-pass compiler</a:t>
            </a:r>
          </a:p>
          <a:p>
            <a:pPr lvl="1"/>
            <a:r>
              <a:rPr lang="de-DE" dirty="0" smtClean="0"/>
              <a:t>Lexer, Parser, Analyzer from DMD</a:t>
            </a:r>
          </a:p>
          <a:p>
            <a:pPr lvl="1"/>
            <a:r>
              <a:rPr lang="de-DE" dirty="0" smtClean="0"/>
              <a:t>Type mapping and IR generation</a:t>
            </a:r>
          </a:p>
          <a:p>
            <a:pPr lvl="1"/>
            <a:r>
              <a:rPr lang="de-DE" dirty="0" smtClean="0"/>
              <a:t>Code generation with LLVM</a:t>
            </a:r>
          </a:p>
          <a:p>
            <a:r>
              <a:rPr lang="de-DE" dirty="0" smtClean="0"/>
              <a:t>Illustrates Conway‘s law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2514600" y="4191000"/>
            <a:ext cx="106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LLVM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762000" y="1676400"/>
            <a:ext cx="3124200" cy="396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/>
          <p:cNvSpPr/>
          <p:nvPr/>
        </p:nvSpPr>
        <p:spPr>
          <a:xfrm>
            <a:off x="2514600" y="1905000"/>
            <a:ext cx="1066800" cy="114300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dirty="0" smtClean="0"/>
              <a:t>Lexer, Parser,</a:t>
            </a:r>
          </a:p>
          <a:p>
            <a:r>
              <a:rPr lang="de-DE" dirty="0" smtClean="0"/>
              <a:t>Analyzer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1901228"/>
            <a:ext cx="1066800" cy="3432772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1066800" y="3270942"/>
            <a:ext cx="2514600" cy="691458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dirty="0" smtClean="0"/>
              <a:t>Type mapping</a:t>
            </a:r>
          </a:p>
          <a:p>
            <a:r>
              <a:rPr lang="de-DE" dirty="0" smtClean="0"/>
              <a:t>IR generation</a:t>
            </a:r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Closer look at data flow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290429"/>
            <a:ext cx="2057400" cy="758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/>
              <a:t>Creates Abstract Syntax Tree (AST)</a:t>
            </a:r>
            <a:endParaRPr lang="de-DE" sz="2000" dirty="0"/>
          </a:p>
        </p:txBody>
      </p:sp>
      <p:sp>
        <p:nvSpPr>
          <p:cNvPr id="4" name="Rectangle 3"/>
          <p:cNvSpPr/>
          <p:nvPr/>
        </p:nvSpPr>
        <p:spPr>
          <a:xfrm>
            <a:off x="1981200" y="3048000"/>
            <a:ext cx="1066800" cy="114300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dirty="0" smtClean="0"/>
              <a:t>Lexer, Parser,</a:t>
            </a:r>
          </a:p>
          <a:p>
            <a:r>
              <a:rPr lang="de-DE" dirty="0" smtClean="0"/>
              <a:t>Analyzer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5389076"/>
            <a:ext cx="1828800" cy="935524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dirty="0" smtClean="0"/>
              <a:t>Type mapping</a:t>
            </a:r>
          </a:p>
          <a:p>
            <a:r>
              <a:rPr lang="de-DE" dirty="0" smtClean="0"/>
              <a:t>IR generation</a:t>
            </a:r>
            <a:endParaRPr lang="de-DE" dirty="0"/>
          </a:p>
        </p:txBody>
      </p:sp>
      <p:sp>
        <p:nvSpPr>
          <p:cNvPr id="6" name="Rectangle 5"/>
          <p:cNvSpPr/>
          <p:nvPr/>
        </p:nvSpPr>
        <p:spPr>
          <a:xfrm>
            <a:off x="4419600" y="5334000"/>
            <a:ext cx="106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LLVM</a:t>
            </a:r>
            <a:endParaRPr lang="de-DE" dirty="0"/>
          </a:p>
        </p:txBody>
      </p:sp>
      <p:sp>
        <p:nvSpPr>
          <p:cNvPr id="7" name="Folded Corner 6"/>
          <p:cNvSpPr/>
          <p:nvPr/>
        </p:nvSpPr>
        <p:spPr>
          <a:xfrm>
            <a:off x="2153216" y="1486654"/>
            <a:ext cx="685800" cy="609600"/>
          </a:xfrm>
          <a:prstGeom prst="foldedCorne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.d</a:t>
            </a:r>
            <a:endParaRPr lang="de-DE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2209800"/>
            <a:ext cx="990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2800" dirty="0" smtClean="0"/>
              <a:t>Reads </a:t>
            </a:r>
            <a:br>
              <a:rPr lang="de-DE" sz="2800" dirty="0" smtClean="0"/>
            </a:br>
            <a:r>
              <a:rPr lang="de-DE" sz="2800" dirty="0" smtClean="0"/>
              <a:t>source</a:t>
            </a:r>
            <a:br>
              <a:rPr lang="de-DE" sz="2800" dirty="0" smtClean="0"/>
            </a:br>
            <a:r>
              <a:rPr lang="de-DE" sz="2800" dirty="0" smtClean="0"/>
              <a:t>files</a:t>
            </a:r>
            <a:endParaRPr lang="de-DE" sz="2800" dirty="0"/>
          </a:p>
        </p:txBody>
      </p:sp>
      <p:sp>
        <p:nvSpPr>
          <p:cNvPr id="12" name="Right Arrow 11"/>
          <p:cNvSpPr/>
          <p:nvPr/>
        </p:nvSpPr>
        <p:spPr>
          <a:xfrm>
            <a:off x="5682996" y="5611368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olded Corner 12"/>
          <p:cNvSpPr/>
          <p:nvPr/>
        </p:nvSpPr>
        <p:spPr>
          <a:xfrm>
            <a:off x="6477000" y="5486400"/>
            <a:ext cx="762000" cy="838200"/>
          </a:xfrm>
          <a:prstGeom prst="foldedCorne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.o</a:t>
            </a:r>
            <a:br>
              <a:rPr lang="de-DE" dirty="0" smtClean="0"/>
            </a:br>
            <a:r>
              <a:rPr lang="de-DE" dirty="0" smtClean="0"/>
              <a:t>.s</a:t>
            </a:r>
            <a:br>
              <a:rPr lang="de-DE" dirty="0" smtClean="0"/>
            </a:br>
            <a:r>
              <a:rPr lang="de-DE" dirty="0" smtClean="0"/>
              <a:t>.ll</a:t>
            </a:r>
            <a:endParaRPr lang="de-DE" dirty="0"/>
          </a:p>
        </p:txBody>
      </p:sp>
      <p:sp>
        <p:nvSpPr>
          <p:cNvPr id="15" name="Right Arrow 14"/>
          <p:cNvSpPr/>
          <p:nvPr/>
        </p:nvSpPr>
        <p:spPr>
          <a:xfrm rot="5400000">
            <a:off x="2251514" y="4498364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tangle 15"/>
          <p:cNvSpPr/>
          <p:nvPr/>
        </p:nvSpPr>
        <p:spPr>
          <a:xfrm>
            <a:off x="6292596" y="3200400"/>
            <a:ext cx="1066800" cy="990600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18" name="Right Arrow 17"/>
          <p:cNvSpPr/>
          <p:nvPr/>
        </p:nvSpPr>
        <p:spPr>
          <a:xfrm rot="16200000">
            <a:off x="6550914" y="2516887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429000" y="4956018"/>
            <a:ext cx="1251204" cy="454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2000" dirty="0" smtClean="0"/>
              <a:t>LLVM API</a:t>
            </a:r>
            <a:endParaRPr lang="de-DE" sz="2000" dirty="0"/>
          </a:p>
        </p:txBody>
      </p:sp>
      <p:sp>
        <p:nvSpPr>
          <p:cNvPr id="20" name="Folded Corner 19"/>
          <p:cNvSpPr/>
          <p:nvPr/>
        </p:nvSpPr>
        <p:spPr>
          <a:xfrm>
            <a:off x="6414516" y="1479109"/>
            <a:ext cx="762000" cy="838200"/>
          </a:xfrm>
          <a:prstGeom prst="foldedCorne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a.out</a:t>
            </a:r>
            <a:br>
              <a:rPr lang="de-DE" dirty="0" smtClean="0"/>
            </a:br>
            <a:r>
              <a:rPr lang="de-DE" dirty="0" smtClean="0"/>
              <a:t>.a</a:t>
            </a:r>
            <a:br>
              <a:rPr lang="de-DE" dirty="0" smtClean="0"/>
            </a:br>
            <a:r>
              <a:rPr lang="de-DE" dirty="0" smtClean="0"/>
              <a:t>.so</a:t>
            </a:r>
            <a:endParaRPr lang="de-DE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7359396" y="2590800"/>
            <a:ext cx="1251204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2000" dirty="0" smtClean="0"/>
              <a:t>With gcc/</a:t>
            </a:r>
            <a:br>
              <a:rPr lang="de-DE" sz="2000" dirty="0" smtClean="0"/>
            </a:br>
            <a:r>
              <a:rPr lang="de-DE" sz="2000" dirty="0" smtClean="0"/>
              <a:t>clang</a:t>
            </a:r>
            <a:endParaRPr lang="de-DE" sz="2000" dirty="0"/>
          </a:p>
        </p:txBody>
      </p:sp>
      <p:sp>
        <p:nvSpPr>
          <p:cNvPr id="23" name="Right Arrow 22"/>
          <p:cNvSpPr/>
          <p:nvPr/>
        </p:nvSpPr>
        <p:spPr>
          <a:xfrm rot="16200000">
            <a:off x="6627114" y="4498087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ight Arrow 23"/>
          <p:cNvSpPr/>
          <p:nvPr/>
        </p:nvSpPr>
        <p:spPr>
          <a:xfrm>
            <a:off x="3701796" y="5611368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ight Arrow 24"/>
          <p:cNvSpPr/>
          <p:nvPr/>
        </p:nvSpPr>
        <p:spPr>
          <a:xfrm rot="5400000">
            <a:off x="2219072" y="2408682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Abstract Syntax Tree from Frontend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de-DE" dirty="0" smtClean="0"/>
              <a:t>Frontend generates fully decorated AST</a:t>
            </a:r>
            <a:endParaRPr lang="de-DE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2499438"/>
            <a:ext cx="3392275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10 BT" panose="02070509030505020404" pitchFamily="49" charset="0"/>
                <a:cs typeface="Courier New" panose="02070309020205020404" pitchFamily="49" charset="0"/>
              </a:rPr>
              <a:t>if (b &gt; 0</a:t>
            </a:r>
            <a:r>
              <a:rPr lang="en-US" dirty="0" smtClean="0">
                <a:latin typeface="Courier10 BT" panose="020705090305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latin typeface="Courier10 BT" panose="020705090305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latin typeface="Courier10 BT" panose="020705090305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10 BT" panose="02070509030505020404" pitchFamily="49" charset="0"/>
                <a:cs typeface="Courier New" panose="02070309020205020404" pitchFamily="49" charset="0"/>
              </a:rPr>
              <a:t>writefln</a:t>
            </a:r>
            <a:r>
              <a:rPr lang="en-US" dirty="0" smtClean="0">
                <a:latin typeface="Courier10 BT" panose="02070509030505020404" pitchFamily="49" charset="0"/>
                <a:cs typeface="Courier New" panose="02070309020205020404" pitchFamily="49" charset="0"/>
              </a:rPr>
              <a:t>("</a:t>
            </a:r>
            <a:r>
              <a:rPr lang="en-US" dirty="0">
                <a:latin typeface="Courier10 BT" panose="02070509030505020404" pitchFamily="49" charset="0"/>
                <a:cs typeface="Courier New" panose="02070309020205020404" pitchFamily="49" charset="0"/>
              </a:rPr>
              <a:t>b &gt; 0</a:t>
            </a:r>
            <a:r>
              <a:rPr lang="en-US" dirty="0" smtClean="0">
                <a:latin typeface="Courier10 BT" panose="020705090305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 smtClean="0">
                <a:latin typeface="Courier10 BT" panose="020705090305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>
                <a:latin typeface="Courier10 BT" panose="020705090305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dirty="0" smtClean="0">
                <a:latin typeface="Courier10 BT" panose="020705090305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10 BT" panose="02070509030505020404" pitchFamily="49" charset="0"/>
                <a:cs typeface="Courier New" panose="02070309020205020404" pitchFamily="49" charset="0"/>
              </a:rPr>
              <a:t>writefln</a:t>
            </a:r>
            <a:r>
              <a:rPr lang="en-US" dirty="0">
                <a:latin typeface="Courier10 BT" panose="02070509030505020404" pitchFamily="49" charset="0"/>
                <a:cs typeface="Courier New" panose="02070309020205020404" pitchFamily="49" charset="0"/>
              </a:rPr>
              <a:t>("b &lt;= 0");</a:t>
            </a:r>
            <a:endParaRPr lang="de-DE" dirty="0">
              <a:latin typeface="Courier10 BT" panose="020705090305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914943" y="4495800"/>
            <a:ext cx="4848057" cy="1905000"/>
            <a:chOff x="914400" y="3669268"/>
            <a:chExt cx="4848057" cy="1905000"/>
          </a:xfrm>
        </p:grpSpPr>
        <p:sp>
          <p:nvSpPr>
            <p:cNvPr id="24" name="Rectangle 23"/>
            <p:cNvSpPr/>
            <p:nvPr/>
          </p:nvSpPr>
          <p:spPr>
            <a:xfrm>
              <a:off x="914400" y="3669268"/>
              <a:ext cx="22098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latin typeface="Courier10 BT" panose="02070509030505020404" pitchFamily="49" charset="0"/>
                </a:rPr>
                <a:t>IfStatement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790700" y="4615934"/>
              <a:ext cx="4572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370182" y="4431268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Courier10 BT" panose="02070509030505020404" pitchFamily="49" charset="0"/>
                </a:rPr>
                <a:t>Condition : CmpExpr</a:t>
              </a:r>
              <a:endParaRPr lang="de-DE" dirty="0">
                <a:latin typeface="Courier10 BT" panose="02070509030505020404" pitchFamily="49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70182" y="4823936"/>
              <a:ext cx="3392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Courier10 BT" panose="02070509030505020404" pitchFamily="49" charset="0"/>
                </a:rPr>
                <a:t>Ifbody : ScopeStatement</a:t>
              </a:r>
              <a:endParaRPr lang="de-DE" dirty="0">
                <a:latin typeface="Courier10 BT" panose="02070509030505020404" pitchFamily="49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70182" y="5204936"/>
              <a:ext cx="3392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Courier10 BT" panose="02070509030505020404" pitchFamily="49" charset="0"/>
                </a:rPr>
                <a:t>Elsebody : ExpStatement</a:t>
              </a:r>
              <a:endParaRPr lang="de-DE" dirty="0">
                <a:latin typeface="Courier10 BT" panose="02070509030505020404" pitchFamily="49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1790700" y="5008602"/>
              <a:ext cx="4572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804280" y="5421868"/>
              <a:ext cx="4572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1790700" y="4126468"/>
              <a:ext cx="0" cy="1306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3697075" y="3238102"/>
            <a:ext cx="1336348" cy="1257698"/>
            <a:chOff x="3697075" y="3238102"/>
            <a:chExt cx="1336348" cy="1257698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97075" y="3238102"/>
              <a:ext cx="1336348" cy="1"/>
            </a:xfrm>
            <a:prstGeom prst="line">
              <a:avLst/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24" idx="0"/>
            </p:cNvCxnSpPr>
            <p:nvPr/>
          </p:nvCxnSpPr>
          <p:spPr>
            <a:xfrm flipH="1">
              <a:off x="5019843" y="3238102"/>
              <a:ext cx="13580" cy="1257698"/>
            </a:xfrm>
            <a:prstGeom prst="line">
              <a:avLst/>
            </a:prstGeom>
            <a:ln w="222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381000" y="2362200"/>
            <a:ext cx="7772400" cy="3429000"/>
            <a:chOff x="381000" y="2362200"/>
            <a:chExt cx="7772400" cy="3429000"/>
          </a:xfrm>
        </p:grpSpPr>
        <p:sp>
          <p:nvSpPr>
            <p:cNvPr id="34" name="Rectangle 33"/>
            <p:cNvSpPr/>
            <p:nvPr/>
          </p:nvSpPr>
          <p:spPr>
            <a:xfrm>
              <a:off x="381000" y="2804238"/>
              <a:ext cx="3048000" cy="853362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133600" y="2362200"/>
              <a:ext cx="0" cy="442038"/>
            </a:xfrm>
            <a:prstGeom prst="line">
              <a:avLst/>
            </a:prstGeom>
            <a:ln w="2222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133600" y="2362200"/>
              <a:ext cx="6019800" cy="0"/>
            </a:xfrm>
            <a:prstGeom prst="line">
              <a:avLst/>
            </a:prstGeom>
            <a:ln w="2222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8139820" y="2362200"/>
              <a:ext cx="13580" cy="3429000"/>
            </a:xfrm>
            <a:prstGeom prst="line">
              <a:avLst/>
            </a:prstGeom>
            <a:ln w="2222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838200" y="3947238"/>
            <a:ext cx="7315200" cy="2682162"/>
            <a:chOff x="838200" y="3947238"/>
            <a:chExt cx="7315200" cy="2682162"/>
          </a:xfrm>
        </p:grpSpPr>
        <p:sp>
          <p:nvSpPr>
            <p:cNvPr id="58" name="Rectangle 57"/>
            <p:cNvSpPr/>
            <p:nvPr/>
          </p:nvSpPr>
          <p:spPr>
            <a:xfrm>
              <a:off x="838200" y="3947238"/>
              <a:ext cx="2743200" cy="24376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147180" y="4191000"/>
              <a:ext cx="0" cy="2438400"/>
            </a:xfrm>
            <a:prstGeom prst="line">
              <a:avLst/>
            </a:prstGeom>
            <a:ln w="222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133600" y="6629400"/>
              <a:ext cx="6019800" cy="0"/>
            </a:xfrm>
            <a:prstGeom prst="line">
              <a:avLst/>
            </a:prstGeom>
            <a:ln w="222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153400" y="6400800"/>
              <a:ext cx="0" cy="228600"/>
            </a:xfrm>
            <a:prstGeom prst="line">
              <a:avLst/>
            </a:prstGeom>
            <a:ln w="222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838200" y="2575638"/>
            <a:ext cx="6871580" cy="2682162"/>
            <a:chOff x="838200" y="2575638"/>
            <a:chExt cx="6871580" cy="2682162"/>
          </a:xfrm>
        </p:grpSpPr>
        <p:sp>
          <p:nvSpPr>
            <p:cNvPr id="65" name="Rectangle 64"/>
            <p:cNvSpPr/>
            <p:nvPr/>
          </p:nvSpPr>
          <p:spPr>
            <a:xfrm>
              <a:off x="838200" y="2575638"/>
              <a:ext cx="838200" cy="243762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1676400" y="2667000"/>
              <a:ext cx="6019800" cy="0"/>
            </a:xfrm>
            <a:prstGeom prst="line">
              <a:avLst/>
            </a:prstGeom>
            <a:ln w="222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7696200" y="2667000"/>
              <a:ext cx="13580" cy="2590800"/>
            </a:xfrm>
            <a:prstGeom prst="line">
              <a:avLst/>
            </a:prstGeom>
            <a:ln w="222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6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AST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Frontend already lowers some statements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Simplifies IR generation</a:t>
            </a:r>
          </a:p>
          <a:p>
            <a:endParaRPr lang="de-DE" dirty="0" smtClean="0"/>
          </a:p>
          <a:p>
            <a:r>
              <a:rPr lang="de-DE" dirty="0" smtClean="0"/>
              <a:t>Complicates generation of debug info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113003"/>
            <a:ext cx="2971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scope(exit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stmts */</a:t>
            </a:r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6238" y="2113002"/>
            <a:ext cx="28039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/*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stmts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 }</a:t>
            </a:r>
          </a:p>
          <a:p>
            <a:r>
              <a:rPr lang="de-DE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... }</a:t>
            </a:r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066872"/>
            <a:ext cx="29718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1..10)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/*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stmts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6238" y="3066871"/>
            <a:ext cx="349326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de-DE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10; ++</a:t>
            </a:r>
            <a:r>
              <a:rPr lang="de-DE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/* stmts */</a:t>
            </a:r>
          </a:p>
          <a:p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158996" y="2193852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ight Arrow 8"/>
          <p:cNvSpPr/>
          <p:nvPr/>
        </p:nvSpPr>
        <p:spPr>
          <a:xfrm>
            <a:off x="4158996" y="3228571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IR generation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3600" dirty="0"/>
              <a:t>IR is generated with a tree </a:t>
            </a:r>
            <a:r>
              <a:rPr lang="de-DE" sz="3600" dirty="0" smtClean="0"/>
              <a:t>traversal</a:t>
            </a:r>
          </a:p>
          <a:p>
            <a:endParaRPr lang="de-DE" sz="3600" dirty="0" smtClean="0"/>
          </a:p>
          <a:p>
            <a:r>
              <a:rPr lang="de-DE" sz="3600" dirty="0" smtClean="0"/>
              <a:t>Uses visitor provided by frontend</a:t>
            </a:r>
          </a:p>
          <a:p>
            <a:pPr lvl="1"/>
            <a:r>
              <a:rPr lang="de-DE" sz="3200" dirty="0" smtClean="0"/>
              <a:t>New code, it is different in current release</a:t>
            </a:r>
          </a:p>
          <a:p>
            <a:pPr lvl="1"/>
            <a:endParaRPr lang="de-DE" sz="3200" dirty="0" smtClean="0"/>
          </a:p>
          <a:p>
            <a:r>
              <a:rPr lang="de-DE" sz="3600" dirty="0" smtClean="0"/>
              <a:t>IR is attached to main entities</a:t>
            </a:r>
          </a:p>
          <a:p>
            <a:pPr lvl="1"/>
            <a:r>
              <a:rPr lang="de-DE" sz="3200" dirty="0" smtClean="0"/>
              <a:t>Example: FuncDeclaration &lt;- IrFunction</a:t>
            </a:r>
          </a:p>
          <a:p>
            <a:endParaRPr lang="de-DE" sz="3600" dirty="0"/>
          </a:p>
          <a:p>
            <a:r>
              <a:rPr lang="de-DE" sz="3600" dirty="0" smtClean="0"/>
              <a:t>Generated IR could be improved</a:t>
            </a:r>
            <a:endParaRPr lang="de-DE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IR generation example - if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524000"/>
            <a:ext cx="20574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1524000"/>
            <a:ext cx="434340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%tmp1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%tmp1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%else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396996" y="1828800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IR generation example - for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26670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nn-NO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nn-NO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nn-NO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.length;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nn-NO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nn-NO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371600"/>
            <a:ext cx="4648200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forcond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forcond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%tmp6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forbody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forbody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forinc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forinc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forcond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396996" y="1676400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Type mapping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Mapping of simple types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Mapping of type bool</a:t>
            </a:r>
          </a:p>
          <a:p>
            <a:endParaRPr lang="de-DE" dirty="0"/>
          </a:p>
          <a:p>
            <a:r>
              <a:rPr lang="de-DE" dirty="0" smtClean="0"/>
              <a:t>Use of </a:t>
            </a:r>
            <a:r>
              <a:rPr lang="de-DE" dirty="0" smtClean="0">
                <a:latin typeface="Courier10 BT" panose="02070509030505020404" pitchFamily="49" charset="0"/>
              </a:rPr>
              <a:t>i1</a:t>
            </a:r>
            <a:r>
              <a:rPr lang="de-DE" dirty="0" smtClean="0"/>
              <a:t> for bool turned out to be wrong!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133600"/>
            <a:ext cx="2209800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 </a:t>
            </a:r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ubyte</a:t>
            </a:r>
            <a:endParaRPr lang="en-US" b="1" dirty="0" smtClean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ushort</a:t>
            </a:r>
            <a:endParaRPr lang="en-US" b="1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 </a:t>
            </a:r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</a:t>
            </a:r>
            <a:endParaRPr lang="en-US" b="1" dirty="0" smtClean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 </a:t>
            </a:r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ulong</a:t>
            </a:r>
            <a:endParaRPr lang="en-US" b="1" dirty="0" smtClean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endParaRPr lang="en-US" b="1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133600"/>
            <a:ext cx="4114800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i16</a:t>
            </a:r>
            <a:endParaRPr lang="en-US" b="1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x86_fp80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ppc_fp80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endParaRPr lang="en-US" b="1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473196" y="2791968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990600" y="4895671"/>
            <a:ext cx="2209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endParaRPr lang="en-US" b="1" dirty="0" smtClean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4895671"/>
            <a:ext cx="2057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473196" y="4876800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Type mapping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Static arrays are mapped to LLVM arrays</a:t>
            </a:r>
          </a:p>
          <a:p>
            <a:endParaRPr lang="de-DE" dirty="0"/>
          </a:p>
          <a:p>
            <a:r>
              <a:rPr lang="de-DE" dirty="0" smtClean="0"/>
              <a:t>Dynamic arrays are mapped as anonymous structs with length and pointer to data</a:t>
            </a:r>
          </a:p>
          <a:p>
            <a:endParaRPr lang="de-DE" dirty="0"/>
          </a:p>
          <a:p>
            <a:r>
              <a:rPr lang="de-DE" dirty="0" smtClean="0"/>
              <a:t>Associative arrays are opaque to the compiler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286000"/>
            <a:ext cx="2209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286000"/>
            <a:ext cx="2057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[5 x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473196" y="2209800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990600" y="3858768"/>
            <a:ext cx="2209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3858768"/>
            <a:ext cx="2057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473196" y="3782568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Box 12"/>
          <p:cNvSpPr txBox="1"/>
          <p:nvPr/>
        </p:nvSpPr>
        <p:spPr>
          <a:xfrm>
            <a:off x="990600" y="5154168"/>
            <a:ext cx="2209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5154168"/>
            <a:ext cx="2057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473196" y="5077968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Brief introduction to D</a:t>
            </a:r>
          </a:p>
          <a:p>
            <a:endParaRPr lang="de-DE" smtClean="0"/>
          </a:p>
          <a:p>
            <a:r>
              <a:rPr lang="de-DE" smtClean="0"/>
              <a:t>Internals of the LDC compiler</a:t>
            </a:r>
          </a:p>
          <a:p>
            <a:endParaRPr lang="de-DE" smtClean="0"/>
          </a:p>
          <a:p>
            <a:r>
              <a:rPr lang="de-DE" smtClean="0"/>
              <a:t>Used LLVM features</a:t>
            </a:r>
          </a:p>
          <a:p>
            <a:endParaRPr lang="de-DE" smtClean="0"/>
          </a:p>
          <a:p>
            <a:r>
              <a:rPr lang="de-DE" smtClean="0"/>
              <a:t>Possible improvements of LLVM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Type mapping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Structs are mapped to LLVM structs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Classes are structs with a vtable and a monitor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Padding is added if required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4313872"/>
            <a:ext cx="22098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4313872"/>
            <a:ext cx="38100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type.</a:t>
            </a:r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ClassA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vtbl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473196" y="4771072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Box 12"/>
          <p:cNvSpPr txBox="1"/>
          <p:nvPr/>
        </p:nvSpPr>
        <p:spPr>
          <a:xfrm>
            <a:off x="990600" y="2104072"/>
            <a:ext cx="22098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2104072"/>
            <a:ext cx="20574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i16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473196" y="2561272"/>
            <a:ext cx="489204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D-specific LLVM passes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LLVM knows nothing about D and its runtime library!</a:t>
            </a:r>
          </a:p>
          <a:p>
            <a:endParaRPr lang="de-DE" dirty="0" smtClean="0"/>
          </a:p>
          <a:p>
            <a:r>
              <a:rPr lang="de-DE" dirty="0" smtClean="0"/>
              <a:t>Adding D-specific knowledge to LLVM helps to optimize the code</a:t>
            </a:r>
          </a:p>
          <a:p>
            <a:endParaRPr lang="de-DE" dirty="0" smtClean="0"/>
          </a:p>
          <a:p>
            <a:r>
              <a:rPr lang="de-DE" dirty="0" smtClean="0"/>
              <a:t>Currently these passes are available</a:t>
            </a:r>
          </a:p>
          <a:p>
            <a:pPr lvl="1"/>
            <a:r>
              <a:rPr lang="de-DE" dirty="0" smtClean="0"/>
              <a:t>GarbageCollect2Stack</a:t>
            </a:r>
          </a:p>
          <a:p>
            <a:pPr lvl="1"/>
            <a:r>
              <a:rPr lang="de-DE" dirty="0" smtClean="0"/>
              <a:t>SimplifyDRuntimeCalls</a:t>
            </a:r>
          </a:p>
          <a:p>
            <a:pPr lvl="1"/>
            <a:r>
              <a:rPr lang="de-DE" dirty="0" smtClean="0"/>
              <a:t>StripExternals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D-specific LLVM passes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r>
              <a:rPr lang="de-DE" dirty="0" smtClean="0"/>
              <a:t>GarbageCollect2Stack</a:t>
            </a:r>
          </a:p>
          <a:p>
            <a:pPr lvl="1"/>
            <a:r>
              <a:rPr lang="de-DE" dirty="0" smtClean="0"/>
              <a:t>Tries to turn a GC allocation into a stack allocation</a:t>
            </a:r>
          </a:p>
          <a:p>
            <a:pPr lvl="1"/>
            <a:r>
              <a:rPr lang="de-DE" dirty="0" smtClean="0"/>
              <a:t>Useful for closures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352800"/>
            <a:ext cx="34290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0..10)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apply(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=&gt;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3352800"/>
            <a:ext cx="39624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 smtClean="0"/>
              <a:t>Requires memory allocation for nested frame</a:t>
            </a:r>
          </a:p>
          <a:p>
            <a:r>
              <a:rPr lang="de-DE" sz="2000" dirty="0" smtClean="0"/>
              <a:t>Can be turned into alloca if memory does not escape function</a:t>
            </a:r>
          </a:p>
          <a:p>
            <a:r>
              <a:rPr lang="de-DE" sz="2000" dirty="0" smtClean="0"/>
              <a:t>Based on PointerMayBeCaptured</a:t>
            </a:r>
          </a:p>
          <a:p>
            <a:r>
              <a:rPr lang="de-DE" sz="2000" dirty="0" smtClean="0"/>
              <a:t>Conservative in loops, can be improved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D-specific LLVM passes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SimplifyDRuntimeCalls</a:t>
            </a:r>
          </a:p>
          <a:p>
            <a:pPr lvl="1"/>
            <a:r>
              <a:rPr lang="de-DE" dirty="0" smtClean="0"/>
              <a:t>Replaces/optimizes calls of D runtime, mainly for arrays</a:t>
            </a:r>
          </a:p>
          <a:p>
            <a:pPr lvl="1"/>
            <a:r>
              <a:rPr lang="de-DE" dirty="0" smtClean="0"/>
              <a:t>Framework copied from SimplifyLibcalls</a:t>
            </a:r>
          </a:p>
          <a:p>
            <a:endParaRPr lang="de-DE" dirty="0" smtClean="0"/>
          </a:p>
          <a:p>
            <a:r>
              <a:rPr lang="de-DE" dirty="0" smtClean="0"/>
              <a:t>StripExternals</a:t>
            </a:r>
          </a:p>
          <a:p>
            <a:pPr lvl="1"/>
            <a:r>
              <a:rPr lang="de-DE" dirty="0"/>
              <a:t>Removes body of functions declared as </a:t>
            </a:r>
            <a:r>
              <a:rPr lang="de-DE" dirty="0" smtClean="0"/>
              <a:t>available_externally</a:t>
            </a:r>
          </a:p>
          <a:p>
            <a:pPr lvl="1"/>
            <a:r>
              <a:rPr lang="de-DE" dirty="0" smtClean="0"/>
              <a:t>Used as support for global dead code elimination (GlobalDCE)</a:t>
            </a:r>
          </a:p>
          <a:p>
            <a:pPr lvl="1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Porting to new platforms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Required LLVM features</a:t>
            </a:r>
          </a:p>
          <a:p>
            <a:pPr lvl="1"/>
            <a:r>
              <a:rPr lang="de-DE" dirty="0" smtClean="0"/>
              <a:t>Thread-local storage (TLS)</a:t>
            </a:r>
          </a:p>
          <a:p>
            <a:pPr lvl="1"/>
            <a:r>
              <a:rPr lang="de-DE" dirty="0" smtClean="0"/>
              <a:t>Exception handling</a:t>
            </a:r>
          </a:p>
          <a:p>
            <a:pPr lvl="1"/>
            <a:r>
              <a:rPr lang="de-DE" dirty="0" smtClean="0"/>
              <a:t>Anonymous structs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Nice to have</a:t>
            </a:r>
          </a:p>
          <a:p>
            <a:pPr lvl="1"/>
            <a:r>
              <a:rPr lang="de-DE" dirty="0" smtClean="0"/>
              <a:t>Inline assembler</a:t>
            </a:r>
          </a:p>
          <a:p>
            <a:pPr lvl="1"/>
            <a:r>
              <a:rPr lang="de-DE" dirty="0" smtClean="0"/>
              <a:t>Debug symbols</a:t>
            </a:r>
          </a:p>
          <a:p>
            <a:pPr lvl="1"/>
            <a:r>
              <a:rPr lang="de-DE" dirty="0" smtClean="0"/>
              <a:t>Some intrinsics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Features are not supported by all LLVM targets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Porting </a:t>
            </a:r>
            <a:r>
              <a:rPr lang="de-DE" dirty="0"/>
              <a:t>to new </a:t>
            </a:r>
            <a:r>
              <a:rPr lang="de-DE" dirty="0" smtClean="0"/>
              <a:t>platforms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Common problems found in LLVM</a:t>
            </a:r>
          </a:p>
          <a:p>
            <a:pPr lvl="1"/>
            <a:r>
              <a:rPr lang="de-DE" dirty="0" smtClean="0"/>
              <a:t>TLS is not implemented / partially implemented / buggy</a:t>
            </a:r>
          </a:p>
          <a:p>
            <a:pPr lvl="1"/>
            <a:r>
              <a:rPr lang="de-DE" dirty="0" smtClean="0"/>
              <a:t>Wrong relocation generated</a:t>
            </a:r>
          </a:p>
          <a:p>
            <a:pPr lvl="2"/>
            <a:r>
              <a:rPr lang="de-DE" dirty="0" smtClean="0"/>
              <a:t>Most of the time TLS relocations</a:t>
            </a:r>
          </a:p>
          <a:p>
            <a:pPr lvl="2"/>
            <a:endParaRPr lang="de-DE" dirty="0" smtClean="0"/>
          </a:p>
          <a:p>
            <a:r>
              <a:rPr lang="de-DE" dirty="0" smtClean="0"/>
              <a:t>E.g. on Linux/ARM – missing R_ARM_TLS_LDO32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445129" y="4648200"/>
            <a:ext cx="8318303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 #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 /build/work/ldc/bin/ldc2 -g hello.d</a:t>
            </a:r>
          </a:p>
          <a:p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/usr/lib/gcc/armv7a-hardfloat-linux-gnueabi/4.8.2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/../../../</a:t>
            </a:r>
            <a:b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../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armv7a-hardfloat-linux-gnueabi/bin/ld: /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build/work/ldc/r</a:t>
            </a:r>
            <a:b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untime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/../lib/libphobos-ldc-debug.a(random-debug.o)(.debug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b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info+0x31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): R_ARM_ABS32 used with TLS symbol _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D3std6random1</a:t>
            </a:r>
            <a:b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7unpredictableSeedFNdZk6seededb</a:t>
            </a:r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Porting </a:t>
            </a:r>
            <a:r>
              <a:rPr lang="de-DE" dirty="0"/>
              <a:t>to new </a:t>
            </a:r>
            <a:r>
              <a:rPr lang="de-DE" dirty="0" smtClean="0"/>
              <a:t>platforms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Recommendation for porting</a:t>
            </a:r>
          </a:p>
          <a:p>
            <a:pPr marL="0" indent="0" algn="ctr">
              <a:buNone/>
            </a:pPr>
            <a:r>
              <a:rPr lang="de-DE" b="1" dirty="0" smtClean="0"/>
              <a:t>Always use LLVM trunk!</a:t>
            </a:r>
          </a:p>
          <a:p>
            <a:endParaRPr lang="de-DE" dirty="0" smtClean="0"/>
          </a:p>
          <a:p>
            <a:r>
              <a:rPr lang="de-DE" dirty="0" smtClean="0"/>
              <a:t>A new port can improve quality of LLVM</a:t>
            </a:r>
          </a:p>
          <a:p>
            <a:pPr lvl="1"/>
            <a:r>
              <a:rPr lang="de-DE" dirty="0" smtClean="0"/>
              <a:t>E.g. PowerPC64: 17 bug reports</a:t>
            </a:r>
          </a:p>
          <a:p>
            <a:endParaRPr lang="de-DE" dirty="0" smtClean="0"/>
          </a:p>
          <a:p>
            <a:r>
              <a:rPr lang="de-DE" dirty="0" smtClean="0"/>
              <a:t>Many interesting platforms are yet unsupported (MIPS, AArch64, Sparc, ...)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Inline ASM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LDC supports DMD-style ASM on x86/x86_64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Inline assembler requires parsing of statements and construction of constraints</a:t>
            </a:r>
          </a:p>
          <a:p>
            <a:r>
              <a:rPr lang="de-DE" dirty="0" smtClean="0"/>
              <a:t>Naked functions are translated to modul-level inline assembly</a:t>
            </a:r>
          </a:p>
          <a:p>
            <a:r>
              <a:rPr lang="de-DE" dirty="0" smtClean="0"/>
              <a:t>Is not inlined by default</a:t>
            </a:r>
          </a:p>
          <a:p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3058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naked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RAX, 8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RAX, GS:[RAX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Inline ASM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LLVM ASM is supported on all </a:t>
            </a:r>
            <a:r>
              <a:rPr lang="de-DE" dirty="0" smtClean="0"/>
              <a:t>platforms via a special template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Prefered way because it can be inlined</a:t>
            </a:r>
          </a:p>
          <a:p>
            <a:r>
              <a:rPr lang="de-DE" dirty="0" smtClean="0"/>
              <a:t>No debug info generated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734270"/>
            <a:ext cx="83058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ldc.llvmasm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%gs:8,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"={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}");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Inline 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IR can be inlined via a special template</a:t>
            </a:r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r>
              <a:rPr lang="de-DE" sz="2800" dirty="0" smtClean="0"/>
              <a:t>Be aware that IR is not platform independent!</a:t>
            </a:r>
            <a:endParaRPr lang="de-DE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305800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pragma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LDC_inline_ir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inlineIR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...)(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getStackBottom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inlineIR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!(`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inttoptr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addrspace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(256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addrspace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(256)*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inttoptr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`,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ulong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)(8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What is D?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C-like syntax</a:t>
            </a:r>
          </a:p>
          <a:p>
            <a:r>
              <a:rPr lang="de-DE" dirty="0" smtClean="0"/>
              <a:t>Static typing</a:t>
            </a:r>
          </a:p>
          <a:p>
            <a:r>
              <a:rPr lang="de-DE" dirty="0" smtClean="0"/>
              <a:t>Supports many paradigms</a:t>
            </a:r>
          </a:p>
          <a:p>
            <a:pPr lvl="1"/>
            <a:r>
              <a:rPr lang="de-DE" dirty="0" smtClean="0"/>
              <a:t>Polymorphism, functional style, generics, contract programming</a:t>
            </a:r>
          </a:p>
          <a:p>
            <a:r>
              <a:rPr lang="de-DE" dirty="0" smtClean="0"/>
              <a:t>Scales up to large projects</a:t>
            </a:r>
          </a:p>
          <a:p>
            <a:pPr lvl="1"/>
            <a:r>
              <a:rPr lang="de-DE" dirty="0" smtClean="0"/>
              <a:t>Modules, interfaces, unit tests</a:t>
            </a:r>
          </a:p>
          <a:p>
            <a:r>
              <a:rPr lang="de-DE" dirty="0" smtClean="0"/>
              <a:t>Convenient and powerful features</a:t>
            </a:r>
          </a:p>
          <a:p>
            <a:pPr lvl="1"/>
            <a:r>
              <a:rPr lang="de-DE" dirty="0" smtClean="0"/>
              <a:t>Garbage collection, array slices, compile-time function execution (CTFE)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Inline 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Example translates to (EH removed)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/>
              <a:t>Useful to access IR features which are otherwise not </a:t>
            </a:r>
            <a:r>
              <a:rPr lang="de-DE" dirty="0" smtClean="0"/>
              <a:t>available (e.g. shufflevector)</a:t>
            </a:r>
          </a:p>
          <a:p>
            <a:r>
              <a:rPr lang="de-DE" dirty="0" smtClean="0"/>
              <a:t>Best result because of tight integration with LLVM</a:t>
            </a:r>
          </a:p>
          <a:p>
            <a:r>
              <a:rPr lang="de-DE" dirty="0" smtClean="0"/>
              <a:t>No debug info generated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83058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_D3thr14getStackBottomFZPv: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%gs:8,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Attributes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Used to change LLVM function attributes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Some attributes require more work</a:t>
            </a:r>
          </a:p>
          <a:p>
            <a:r>
              <a:rPr lang="de-DE" dirty="0" smtClean="0"/>
              <a:t>Experimental feature, not yet finished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83058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ldc.attribute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attribute("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alwaysinline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...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Integrating AdressSanitizer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Integrate sanitizer passes into compile</a:t>
            </a:r>
          </a:p>
          <a:p>
            <a:pPr lvl="1"/>
            <a:r>
              <a:rPr lang="de-DE" dirty="0" smtClean="0"/>
              <a:t>opt is used as blueprint</a:t>
            </a:r>
          </a:p>
          <a:p>
            <a:endParaRPr lang="de-DE" dirty="0" smtClean="0"/>
          </a:p>
          <a:p>
            <a:r>
              <a:rPr lang="de-DE" dirty="0" smtClean="0"/>
              <a:t>Add new option</a:t>
            </a:r>
          </a:p>
          <a:p>
            <a:pPr lvl="1"/>
            <a:r>
              <a:rPr lang="de-DE" dirty="0" smtClean="0">
                <a:latin typeface="Courier10 BT" panose="02070509030505020404" pitchFamily="49" charset="0"/>
              </a:rPr>
              <a:t>-sanitize=address</a:t>
            </a:r>
          </a:p>
          <a:p>
            <a:endParaRPr lang="de-DE" dirty="0" smtClean="0"/>
          </a:p>
          <a:p>
            <a:r>
              <a:rPr lang="de-DE" dirty="0" smtClean="0"/>
              <a:t>Add attribute </a:t>
            </a:r>
            <a:r>
              <a:rPr lang="de-DE" dirty="0" smtClean="0">
                <a:latin typeface="Courier10 BT" panose="02070509030505020404" pitchFamily="49" charset="0"/>
              </a:rPr>
              <a:t>SanitizeAddress</a:t>
            </a:r>
            <a:r>
              <a:rPr lang="de-DE" dirty="0" smtClean="0"/>
              <a:t> to every function definition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5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Integrating AdressSanitizer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Compile runtime library with new </a:t>
            </a:r>
            <a:r>
              <a:rPr lang="de-DE" dirty="0" smtClean="0"/>
              <a:t>option</a:t>
            </a:r>
          </a:p>
          <a:p>
            <a:endParaRPr lang="de-DE" dirty="0"/>
          </a:p>
          <a:p>
            <a:r>
              <a:rPr lang="de-DE" dirty="0" smtClean="0"/>
              <a:t>Still missing: runtime support</a:t>
            </a:r>
          </a:p>
          <a:p>
            <a:pPr lvl="1"/>
            <a:r>
              <a:rPr lang="de-DE" dirty="0" smtClean="0"/>
              <a:t>Own allocator with GC</a:t>
            </a:r>
          </a:p>
          <a:p>
            <a:pPr lvl="1"/>
            <a:r>
              <a:rPr lang="de-DE" dirty="0" smtClean="0"/>
              <a:t>Use gcstub/gc.d instead</a:t>
            </a:r>
          </a:p>
          <a:p>
            <a:endParaRPr lang="de-DE" dirty="0" smtClean="0"/>
          </a:p>
          <a:p>
            <a:r>
              <a:rPr lang="de-DE" dirty="0" smtClean="0"/>
              <a:t>Produces some aborts in unit tests on Linux/x86_64</a:t>
            </a:r>
          </a:p>
          <a:p>
            <a:endParaRPr lang="de-DE" dirty="0"/>
          </a:p>
          <a:p>
            <a:r>
              <a:rPr lang="de-DE" smtClean="0"/>
              <a:t>Evaluation of reports not </a:t>
            </a:r>
            <a:r>
              <a:rPr lang="de-DE" dirty="0" smtClean="0"/>
              <a:t>complete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Better ABI support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Frontend must have intimate knowledge of calling convention</a:t>
            </a:r>
          </a:p>
          <a:p>
            <a:endParaRPr lang="de-DE" dirty="0" smtClean="0"/>
          </a:p>
          <a:p>
            <a:r>
              <a:rPr lang="de-DE" dirty="0" smtClean="0"/>
              <a:t>Degree of implementation of attributes varies</a:t>
            </a:r>
          </a:p>
          <a:p>
            <a:pPr lvl="1"/>
            <a:r>
              <a:rPr lang="de-DE" dirty="0" smtClean="0"/>
              <a:t>PPC64: Good</a:t>
            </a:r>
          </a:p>
          <a:p>
            <a:pPr lvl="1"/>
            <a:r>
              <a:rPr lang="de-DE" dirty="0" smtClean="0"/>
              <a:t>Win64: Needs more work (byval with structs)</a:t>
            </a:r>
          </a:p>
          <a:p>
            <a:endParaRPr lang="de-DE" dirty="0" smtClean="0"/>
          </a:p>
          <a:p>
            <a:r>
              <a:rPr lang="de-DE" dirty="0" smtClean="0"/>
              <a:t>LDC uses an abi class to encapsulate the details for each supported platform</a:t>
            </a:r>
          </a:p>
          <a:p>
            <a:endParaRPr lang="de-DE" dirty="0" smtClean="0"/>
          </a:p>
          <a:p>
            <a:r>
              <a:rPr lang="de-DE" dirty="0" smtClean="0"/>
              <a:t>Improvement: more complete implementation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Better ABI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Improvement: Implement helper for C </a:t>
            </a:r>
            <a:r>
              <a:rPr lang="de-DE" smtClean="0"/>
              <a:t>ABI lowering in </a:t>
            </a:r>
            <a:r>
              <a:rPr lang="de-DE" dirty="0" smtClean="0"/>
              <a:t>LLVM</a:t>
            </a:r>
          </a:p>
          <a:p>
            <a:endParaRPr lang="de-DE" dirty="0" smtClean="0"/>
          </a:p>
          <a:p>
            <a:r>
              <a:rPr lang="de-DE" dirty="0" smtClean="0"/>
              <a:t>It is the default ABI in LLVM and every major language needs this</a:t>
            </a:r>
          </a:p>
          <a:p>
            <a:endParaRPr lang="de-DE" dirty="0"/>
          </a:p>
          <a:p>
            <a:r>
              <a:rPr lang="de-DE" dirty="0" smtClean="0"/>
              <a:t>Think of the effort required for MSC ABI in Clang</a:t>
            </a:r>
          </a:p>
          <a:p>
            <a:endParaRPr lang="de-DE" dirty="0" smtClean="0"/>
          </a:p>
          <a:p>
            <a:r>
              <a:rPr lang="de-DE" dirty="0" smtClean="0"/>
              <a:t>Even better: Abstract the details away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Better Windows support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 exception handling on native Windows</a:t>
            </a:r>
          </a:p>
          <a:p>
            <a:pPr lvl="1"/>
            <a:r>
              <a:rPr lang="de-DE" dirty="0" smtClean="0"/>
              <a:t>Most wanted feature by LDC users!</a:t>
            </a:r>
          </a:p>
          <a:p>
            <a:pPr lvl="1"/>
            <a:r>
              <a:rPr lang="de-DE" dirty="0" smtClean="0"/>
              <a:t>I am working on the implementation</a:t>
            </a:r>
          </a:p>
          <a:p>
            <a:pPr lvl="1"/>
            <a:r>
              <a:rPr lang="de-DE" dirty="0" smtClean="0"/>
              <a:t>There is already a Clang driver in PR18654</a:t>
            </a:r>
          </a:p>
          <a:p>
            <a:endParaRPr lang="de-DE" dirty="0" smtClean="0"/>
          </a:p>
          <a:p>
            <a:r>
              <a:rPr lang="de-DE" dirty="0" smtClean="0"/>
              <a:t>No CodeView debug symbols</a:t>
            </a:r>
          </a:p>
          <a:p>
            <a:pPr lvl="1"/>
            <a:r>
              <a:rPr lang="de-DE" dirty="0" smtClean="0"/>
              <a:t>COFF line number support added recently</a:t>
            </a:r>
          </a:p>
          <a:p>
            <a:pPr lvl="1"/>
            <a:r>
              <a:rPr lang="de-DE" dirty="0" smtClean="0"/>
              <a:t>I started to work on this topic (a year ago...)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Looking for contributors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If you want to have fun with</a:t>
            </a:r>
          </a:p>
          <a:p>
            <a:pPr marL="457200" lvl="1" indent="0">
              <a:buNone/>
            </a:pPr>
            <a:r>
              <a:rPr lang="de-DE" dirty="0" smtClean="0"/>
              <a:t>... a cool language</a:t>
            </a:r>
          </a:p>
          <a:p>
            <a:pPr marL="457200" lvl="1" indent="0">
              <a:buNone/>
            </a:pPr>
            <a:r>
              <a:rPr lang="de-DE" dirty="0" smtClean="0"/>
              <a:t>... a friendly community</a:t>
            </a:r>
          </a:p>
          <a:p>
            <a:pPr marL="457200" lvl="1" indent="0">
              <a:buNone/>
            </a:pPr>
            <a:r>
              <a:rPr lang="de-DE" dirty="0" smtClean="0"/>
              <a:t>... hacking LLVM</a:t>
            </a:r>
          </a:p>
          <a:p>
            <a:pPr marL="0" indent="0">
              <a:buNone/>
            </a:pPr>
            <a:r>
              <a:rPr lang="de-DE" dirty="0" smtClean="0"/>
              <a:t>then start contributing to LDC today!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>
                <a:hlinkClick r:id="rId3"/>
              </a:rPr>
              <a:t>http://forum.dlang.org/group/digitalmars.D.ldc</a:t>
            </a:r>
            <a:endParaRPr lang="de-DE" dirty="0" smtClean="0"/>
          </a:p>
          <a:p>
            <a:pPr marL="0" indent="0" algn="ctr">
              <a:buNone/>
            </a:pPr>
            <a:r>
              <a:rPr lang="de-DE" dirty="0" smtClean="0">
                <a:hlinkClick r:id="rId4"/>
              </a:rPr>
              <a:t>https://wiki.dlang.org/LDC</a:t>
            </a:r>
            <a:endParaRPr lang="de-DE" dirty="0" smtClean="0"/>
          </a:p>
          <a:p>
            <a:pPr marL="0" indent="0" algn="ctr">
              <a:buNone/>
            </a:pPr>
            <a:r>
              <a:rPr lang="de-DE" dirty="0" smtClean="0">
                <a:hlinkClick r:id="rId5"/>
              </a:rPr>
              <a:t>https://github.com/ldc-developers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Code Examples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1281789"/>
            <a:ext cx="3031599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std.stdio;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std.array;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std.algorithm;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stdin.byLine(KeepTerminator.yes).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map!(a =&gt; a.idup).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array.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sort.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copy(stdout.lockingTextWriter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67000"/>
            <a:ext cx="2416046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Courier10 BT" panose="02070509030505020404" pitchFamily="49" charset="0"/>
              </a:rPr>
              <a:t>module myalgo;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import std.traits;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fr-FR" sz="1000" dirty="0">
                <a:latin typeface="Courier10 BT" panose="02070509030505020404" pitchFamily="49" charset="0"/>
              </a:rPr>
              <a:t>T </a:t>
            </a:r>
            <a:r>
              <a:rPr lang="fr-FR" sz="1000" dirty="0" err="1">
                <a:latin typeface="Courier10 BT" panose="02070509030505020404" pitchFamily="49" charset="0"/>
              </a:rPr>
              <a:t>gcd</a:t>
            </a:r>
            <a:r>
              <a:rPr lang="fr-FR" sz="1000" dirty="0">
                <a:latin typeface="Courier10 BT" panose="02070509030505020404" pitchFamily="49" charset="0"/>
              </a:rPr>
              <a:t>(T)(T a, T b) </a:t>
            </a:r>
            <a:r>
              <a:rPr lang="fr-FR" sz="1000" dirty="0" smtClean="0">
                <a:latin typeface="Courier10 BT" panose="02070509030505020404" pitchFamily="49" charset="0"/>
              </a:rPr>
              <a:t>pure</a:t>
            </a:r>
            <a:endParaRPr lang="fr-FR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       if(isIntegral!T) 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while (b) 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auto t = b;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b = a % b;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a = t;</a:t>
            </a:r>
          </a:p>
          <a:p>
            <a:r>
              <a:rPr lang="de" sz="1000" dirty="0">
                <a:latin typeface="Courier10 BT" panose="02070509030505020404" pitchFamily="49" charset="0"/>
              </a:rPr>
              <a:t>    }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return a;</a:t>
            </a:r>
          </a:p>
          <a:p>
            <a:r>
              <a:rPr lang="de" sz="1000" dirty="0">
                <a:latin typeface="Courier10 BT" panose="02070509030505020404" pitchFamily="49" charset="0"/>
              </a:rPr>
              <a:t>}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unittest </a:t>
            </a:r>
            <a:r>
              <a:rPr lang="de-DE" sz="1000" dirty="0" smtClean="0">
                <a:latin typeface="Courier10 BT" panose="02070509030505020404" pitchFamily="49" charset="0"/>
              </a:rPr>
              <a:t>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</a:t>
            </a:r>
            <a:r>
              <a:rPr lang="de-DE" sz="1000" dirty="0" smtClean="0">
                <a:latin typeface="Courier10 BT" panose="02070509030505020404" pitchFamily="49" charset="0"/>
              </a:rPr>
              <a:t>   // CTFE</a:t>
            </a:r>
            <a:endParaRPr lang="de-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   enum val1 = gcd(3, 5);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assert(val1 == 1</a:t>
            </a:r>
            <a:r>
              <a:rPr lang="de-DE" sz="1000" dirty="0" smtClean="0">
                <a:latin typeface="Courier10 BT" panose="02070509030505020404" pitchFamily="49" charset="0"/>
              </a:rPr>
              <a:t>);</a:t>
            </a:r>
          </a:p>
          <a:p>
            <a:endParaRPr lang="de-DE" sz="1000" dirty="0" smtClean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</a:t>
            </a:r>
            <a:r>
              <a:rPr lang="de-DE" sz="1000" dirty="0" smtClean="0">
                <a:latin typeface="Courier10 BT" panose="02070509030505020404" pitchFamily="49" charset="0"/>
              </a:rPr>
              <a:t>   // No CTFE</a:t>
            </a:r>
            <a:endParaRPr lang="de-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   </a:t>
            </a:r>
            <a:r>
              <a:rPr lang="de-DE" sz="1000" dirty="0" smtClean="0">
                <a:latin typeface="Courier10 BT" panose="02070509030505020404" pitchFamily="49" charset="0"/>
              </a:rPr>
              <a:t>assert(</a:t>
            </a:r>
            <a:r>
              <a:rPr lang="de-DE" sz="1000" dirty="0">
                <a:latin typeface="Courier10 BT" panose="02070509030505020404" pitchFamily="49" charset="0"/>
              </a:rPr>
              <a:t>gcd(25, 35)</a:t>
            </a:r>
            <a:r>
              <a:rPr lang="de-DE" sz="1000" dirty="0" smtClean="0">
                <a:latin typeface="Courier10 BT" panose="02070509030505020404" pitchFamily="49" charset="0"/>
              </a:rPr>
              <a:t> </a:t>
            </a:r>
            <a:r>
              <a:rPr lang="de-DE" sz="1000" dirty="0">
                <a:latin typeface="Courier10 BT" panose="02070509030505020404" pitchFamily="49" charset="0"/>
              </a:rPr>
              <a:t>== 5);</a:t>
            </a:r>
          </a:p>
          <a:p>
            <a:r>
              <a:rPr lang="de" sz="1000" dirty="0" smtClean="0">
                <a:latin typeface="Courier10 BT" panose="02070509030505020404" pitchFamily="49" charset="0"/>
              </a:rPr>
              <a:t>}</a:t>
            </a:r>
            <a:endParaRPr lang="de" sz="1000" dirty="0">
              <a:latin typeface="Courier10 BT" panose="020705090305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371600"/>
            <a:ext cx="249299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import 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std.stdio;</a:t>
            </a:r>
          </a:p>
          <a:p>
            <a:endParaRPr lang="de-DE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writeln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 FOSDEM!");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Code </a:t>
            </a:r>
            <a:r>
              <a:rPr lang="de-DE" dirty="0" smtClean="0"/>
              <a:t>Examples - hello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281789"/>
            <a:ext cx="3031599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std.stdio;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std.array;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std.algorithm;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stdin.byLine(KeepTerminator.yes).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map!(a =&gt; a.idup).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array.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sort.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copy(stdout.lockingTextWriter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667000"/>
            <a:ext cx="264687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Courier10 BT" panose="02070509030505020404" pitchFamily="49" charset="0"/>
              </a:rPr>
              <a:t>module myalgo;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import std.traits;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fr-FR" sz="1000" dirty="0">
                <a:latin typeface="Courier10 BT" panose="02070509030505020404" pitchFamily="49" charset="0"/>
              </a:rPr>
              <a:t>T </a:t>
            </a:r>
            <a:r>
              <a:rPr lang="fr-FR" sz="1000" dirty="0" err="1">
                <a:latin typeface="Courier10 BT" panose="02070509030505020404" pitchFamily="49" charset="0"/>
              </a:rPr>
              <a:t>gcd</a:t>
            </a:r>
            <a:r>
              <a:rPr lang="fr-FR" sz="1000" dirty="0">
                <a:latin typeface="Courier10 BT" panose="02070509030505020404" pitchFamily="49" charset="0"/>
              </a:rPr>
              <a:t>(T)(T a, T b) pure </a:t>
            </a:r>
            <a:r>
              <a:rPr lang="fr-FR" sz="1000" dirty="0" err="1">
                <a:latin typeface="Courier10 BT" panose="02070509030505020404" pitchFamily="49" charset="0"/>
              </a:rPr>
              <a:t>nothrow</a:t>
            </a:r>
            <a:r>
              <a:rPr lang="fr-FR" sz="1000" dirty="0">
                <a:latin typeface="Courier10 BT" panose="02070509030505020404" pitchFamily="49" charset="0"/>
              </a:rPr>
              <a:t> 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if(isIntegral!T) 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while (b) 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auto t = b;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b = a % b;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a = t;</a:t>
            </a:r>
          </a:p>
          <a:p>
            <a:r>
              <a:rPr lang="de" sz="1000" dirty="0">
                <a:latin typeface="Courier10 BT" panose="02070509030505020404" pitchFamily="49" charset="0"/>
              </a:rPr>
              <a:t>    }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return a;</a:t>
            </a:r>
          </a:p>
          <a:p>
            <a:r>
              <a:rPr lang="de" sz="1000" dirty="0">
                <a:latin typeface="Courier10 BT" panose="02070509030505020404" pitchFamily="49" charset="0"/>
              </a:rPr>
              <a:t>}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unittest </a:t>
            </a:r>
            <a:r>
              <a:rPr lang="de-DE" sz="1000" dirty="0" smtClean="0">
                <a:latin typeface="Courier10 BT" panose="02070509030505020404" pitchFamily="49" charset="0"/>
              </a:rPr>
              <a:t>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</a:t>
            </a:r>
            <a:r>
              <a:rPr lang="de-DE" sz="1000" dirty="0" smtClean="0">
                <a:latin typeface="Courier10 BT" panose="02070509030505020404" pitchFamily="49" charset="0"/>
              </a:rPr>
              <a:t>   // CTFE</a:t>
            </a:r>
            <a:endParaRPr lang="de-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   enum val1 = gcd(3, 5);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assert(val1 == </a:t>
            </a:r>
            <a:r>
              <a:rPr lang="de-DE" sz="1000">
                <a:latin typeface="Courier10 BT" panose="02070509030505020404" pitchFamily="49" charset="0"/>
              </a:rPr>
              <a:t>1</a:t>
            </a:r>
            <a:r>
              <a:rPr lang="de-DE" sz="1000" smtClean="0">
                <a:latin typeface="Courier10 BT" panose="02070509030505020404" pitchFamily="49" charset="0"/>
              </a:rPr>
              <a:t>);</a:t>
            </a:r>
          </a:p>
          <a:p>
            <a:endParaRPr lang="de-DE" sz="1000" dirty="0" smtClean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</a:t>
            </a:r>
            <a:r>
              <a:rPr lang="de-DE" sz="1000" dirty="0" smtClean="0">
                <a:latin typeface="Courier10 BT" panose="02070509030505020404" pitchFamily="49" charset="0"/>
              </a:rPr>
              <a:t>   // No CTFE</a:t>
            </a:r>
            <a:endParaRPr lang="de-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   </a:t>
            </a:r>
            <a:r>
              <a:rPr lang="de-DE" sz="1000" dirty="0" smtClean="0">
                <a:latin typeface="Courier10 BT" panose="02070509030505020404" pitchFamily="49" charset="0"/>
              </a:rPr>
              <a:t>assert(</a:t>
            </a:r>
            <a:r>
              <a:rPr lang="de-DE" sz="1000" dirty="0">
                <a:latin typeface="Courier10 BT" panose="02070509030505020404" pitchFamily="49" charset="0"/>
              </a:rPr>
              <a:t>gcd(25, 35)</a:t>
            </a:r>
            <a:r>
              <a:rPr lang="de-DE" sz="1000" dirty="0" smtClean="0">
                <a:latin typeface="Courier10 BT" panose="02070509030505020404" pitchFamily="49" charset="0"/>
              </a:rPr>
              <a:t> </a:t>
            </a:r>
            <a:r>
              <a:rPr lang="de-DE" sz="1000" dirty="0">
                <a:latin typeface="Courier10 BT" panose="02070509030505020404" pitchFamily="49" charset="0"/>
              </a:rPr>
              <a:t>== 5);</a:t>
            </a:r>
          </a:p>
          <a:p>
            <a:r>
              <a:rPr lang="de" sz="1000" dirty="0" smtClean="0">
                <a:latin typeface="Courier10 BT" panose="02070509030505020404" pitchFamily="49" charset="0"/>
              </a:rPr>
              <a:t>}</a:t>
            </a:r>
            <a:endParaRPr lang="de" sz="1000" dirty="0">
              <a:latin typeface="Courier10 BT" panose="020705090305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249299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import 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std.stdio;</a:t>
            </a:r>
          </a:p>
          <a:p>
            <a:endParaRPr lang="de-DE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writeln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 FOSDEM!");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143000"/>
            <a:ext cx="8305800" cy="5486400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2160895" y="2339608"/>
            <a:ext cx="533400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e-D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de-D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de-D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std.stdio;</a:t>
            </a:r>
          </a:p>
          <a:p>
            <a:endParaRPr lang="de-D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writeln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 FOSDEM!");</a:t>
            </a:r>
          </a:p>
          <a:p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Code </a:t>
            </a:r>
            <a:r>
              <a:rPr lang="de-DE" dirty="0" smtClean="0"/>
              <a:t>Examples - gcd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281789"/>
            <a:ext cx="3031599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std.stdio;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std.array;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std.algorithm;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stdin.byLine(KeepTerminator.yes).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map!(a =&gt; a.idup).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array.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sort.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copy(stdout.lockingTextWriter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667000"/>
            <a:ext cx="264687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Courier10 BT" panose="02070509030505020404" pitchFamily="49" charset="0"/>
              </a:rPr>
              <a:t>module myalgo;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import std.traits;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fr-FR" sz="1000" dirty="0">
                <a:latin typeface="Courier10 BT" panose="02070509030505020404" pitchFamily="49" charset="0"/>
              </a:rPr>
              <a:t>T </a:t>
            </a:r>
            <a:r>
              <a:rPr lang="fr-FR" sz="1000" dirty="0" err="1">
                <a:latin typeface="Courier10 BT" panose="02070509030505020404" pitchFamily="49" charset="0"/>
              </a:rPr>
              <a:t>gcd</a:t>
            </a:r>
            <a:r>
              <a:rPr lang="fr-FR" sz="1000" dirty="0">
                <a:latin typeface="Courier10 BT" panose="02070509030505020404" pitchFamily="49" charset="0"/>
              </a:rPr>
              <a:t>(T)(T a, T b) pure </a:t>
            </a:r>
            <a:r>
              <a:rPr lang="fr-FR" sz="1000" dirty="0" err="1">
                <a:latin typeface="Courier10 BT" panose="02070509030505020404" pitchFamily="49" charset="0"/>
              </a:rPr>
              <a:t>nothrow</a:t>
            </a:r>
            <a:r>
              <a:rPr lang="fr-FR" sz="1000" dirty="0">
                <a:latin typeface="Courier10 BT" panose="02070509030505020404" pitchFamily="49" charset="0"/>
              </a:rPr>
              <a:t> 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if(isIntegral!T) 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while (b) 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auto t = b;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b = a % b;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a = t;</a:t>
            </a:r>
          </a:p>
          <a:p>
            <a:r>
              <a:rPr lang="de" sz="1000" dirty="0">
                <a:latin typeface="Courier10 BT" panose="02070509030505020404" pitchFamily="49" charset="0"/>
              </a:rPr>
              <a:t>    }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return a;</a:t>
            </a:r>
          </a:p>
          <a:p>
            <a:r>
              <a:rPr lang="de" sz="1000" dirty="0">
                <a:latin typeface="Courier10 BT" panose="02070509030505020404" pitchFamily="49" charset="0"/>
              </a:rPr>
              <a:t>}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unittest </a:t>
            </a:r>
            <a:r>
              <a:rPr lang="de-DE" sz="1000" dirty="0" smtClean="0">
                <a:latin typeface="Courier10 BT" panose="02070509030505020404" pitchFamily="49" charset="0"/>
              </a:rPr>
              <a:t>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</a:t>
            </a:r>
            <a:r>
              <a:rPr lang="de-DE" sz="1000" dirty="0" smtClean="0">
                <a:latin typeface="Courier10 BT" panose="02070509030505020404" pitchFamily="49" charset="0"/>
              </a:rPr>
              <a:t>   // CTFE</a:t>
            </a:r>
            <a:endParaRPr lang="de-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   enum val1 = gcd(3, 5);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assert(val1 == </a:t>
            </a:r>
            <a:r>
              <a:rPr lang="de-DE" sz="1000">
                <a:latin typeface="Courier10 BT" panose="02070509030505020404" pitchFamily="49" charset="0"/>
              </a:rPr>
              <a:t>1</a:t>
            </a:r>
            <a:r>
              <a:rPr lang="de-DE" sz="1000" smtClean="0">
                <a:latin typeface="Courier10 BT" panose="02070509030505020404" pitchFamily="49" charset="0"/>
              </a:rPr>
              <a:t>);</a:t>
            </a:r>
          </a:p>
          <a:p>
            <a:endParaRPr lang="de-DE" sz="1000" dirty="0" smtClean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</a:t>
            </a:r>
            <a:r>
              <a:rPr lang="de-DE" sz="1000" dirty="0" smtClean="0">
                <a:latin typeface="Courier10 BT" panose="02070509030505020404" pitchFamily="49" charset="0"/>
              </a:rPr>
              <a:t>   // No CTFE</a:t>
            </a:r>
            <a:endParaRPr lang="de-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   </a:t>
            </a:r>
            <a:r>
              <a:rPr lang="de-DE" sz="1000" dirty="0" smtClean="0">
                <a:latin typeface="Courier10 BT" panose="02070509030505020404" pitchFamily="49" charset="0"/>
              </a:rPr>
              <a:t>assert(</a:t>
            </a:r>
            <a:r>
              <a:rPr lang="de-DE" sz="1000" dirty="0">
                <a:latin typeface="Courier10 BT" panose="02070509030505020404" pitchFamily="49" charset="0"/>
              </a:rPr>
              <a:t>gcd(25, 35)</a:t>
            </a:r>
            <a:r>
              <a:rPr lang="de-DE" sz="1000" dirty="0" smtClean="0">
                <a:latin typeface="Courier10 BT" panose="02070509030505020404" pitchFamily="49" charset="0"/>
              </a:rPr>
              <a:t> </a:t>
            </a:r>
            <a:r>
              <a:rPr lang="de-DE" sz="1000" dirty="0">
                <a:latin typeface="Courier10 BT" panose="02070509030505020404" pitchFamily="49" charset="0"/>
              </a:rPr>
              <a:t>== 5);</a:t>
            </a:r>
          </a:p>
          <a:p>
            <a:r>
              <a:rPr lang="de" sz="1000" dirty="0" smtClean="0">
                <a:latin typeface="Courier10 BT" panose="02070509030505020404" pitchFamily="49" charset="0"/>
              </a:rPr>
              <a:t>}</a:t>
            </a:r>
            <a:endParaRPr lang="de" sz="1000" dirty="0">
              <a:latin typeface="Courier10 BT" panose="020705090305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249299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import 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std.stdio;</a:t>
            </a:r>
          </a:p>
          <a:p>
            <a:endParaRPr lang="de-DE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writeln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 FOSDEM!");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143000"/>
            <a:ext cx="8305800" cy="5486400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1905000" y="1272600"/>
            <a:ext cx="5565865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module</a:t>
            </a:r>
            <a:r>
              <a:rPr lang="de-DE" sz="1600" dirty="0">
                <a:latin typeface="Courier10 BT" panose="02070509030505020404" pitchFamily="49" charset="0"/>
              </a:rPr>
              <a:t> myalgo;</a:t>
            </a:r>
          </a:p>
          <a:p>
            <a:endParaRPr lang="de" sz="1600" dirty="0">
              <a:latin typeface="Courier10 BT" panose="02070509030505020404" pitchFamily="49" charset="0"/>
            </a:endParaRPr>
          </a:p>
          <a:p>
            <a:r>
              <a:rPr lang="de-DE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import</a:t>
            </a:r>
            <a:r>
              <a:rPr lang="de-DE" sz="1600" dirty="0">
                <a:latin typeface="Courier10 BT" panose="02070509030505020404" pitchFamily="49" charset="0"/>
              </a:rPr>
              <a:t> std.traits;</a:t>
            </a:r>
          </a:p>
          <a:p>
            <a:endParaRPr lang="de" sz="1600" dirty="0">
              <a:latin typeface="Courier10 BT" panose="02070509030505020404" pitchFamily="49" charset="0"/>
            </a:endParaRPr>
          </a:p>
          <a:p>
            <a:r>
              <a:rPr lang="fr-FR" sz="1600" dirty="0">
                <a:solidFill>
                  <a:schemeClr val="accent3"/>
                </a:solidFill>
                <a:latin typeface="Courier10 BT" panose="02070509030505020404" pitchFamily="49" charset="0"/>
              </a:rPr>
              <a:t>T</a:t>
            </a:r>
            <a:r>
              <a:rPr lang="fr-FR" sz="1600" dirty="0">
                <a:latin typeface="Courier10 BT" panose="02070509030505020404" pitchFamily="49" charset="0"/>
              </a:rPr>
              <a:t> </a:t>
            </a:r>
            <a:r>
              <a:rPr lang="fr-FR" sz="1600" dirty="0" err="1">
                <a:latin typeface="Courier10 BT" panose="02070509030505020404" pitchFamily="49" charset="0"/>
              </a:rPr>
              <a:t>gcd</a:t>
            </a:r>
            <a:r>
              <a:rPr lang="fr-FR" sz="1600" dirty="0">
                <a:latin typeface="Courier10 BT" panose="02070509030505020404" pitchFamily="49" charset="0"/>
              </a:rPr>
              <a:t>(</a:t>
            </a:r>
            <a:r>
              <a:rPr lang="fr-FR" sz="1600" dirty="0">
                <a:solidFill>
                  <a:schemeClr val="accent3"/>
                </a:solidFill>
                <a:latin typeface="Courier10 BT" panose="02070509030505020404" pitchFamily="49" charset="0"/>
              </a:rPr>
              <a:t>T</a:t>
            </a:r>
            <a:r>
              <a:rPr lang="fr-FR" sz="1600" dirty="0">
                <a:latin typeface="Courier10 BT" panose="02070509030505020404" pitchFamily="49" charset="0"/>
              </a:rPr>
              <a:t>)(</a:t>
            </a:r>
            <a:r>
              <a:rPr lang="fr-FR" sz="1600" dirty="0">
                <a:solidFill>
                  <a:schemeClr val="accent3"/>
                </a:solidFill>
                <a:latin typeface="Courier10 BT" panose="02070509030505020404" pitchFamily="49" charset="0"/>
              </a:rPr>
              <a:t>T</a:t>
            </a:r>
            <a:r>
              <a:rPr lang="fr-FR" sz="1600" dirty="0">
                <a:latin typeface="Courier10 BT" panose="02070509030505020404" pitchFamily="49" charset="0"/>
              </a:rPr>
              <a:t> </a:t>
            </a:r>
            <a:r>
              <a:rPr lang="fr-FR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a</a:t>
            </a:r>
            <a:r>
              <a:rPr lang="fr-FR" sz="1600" dirty="0">
                <a:latin typeface="Courier10 BT" panose="02070509030505020404" pitchFamily="49" charset="0"/>
              </a:rPr>
              <a:t>, </a:t>
            </a:r>
            <a:r>
              <a:rPr lang="fr-FR" sz="1600" dirty="0">
                <a:solidFill>
                  <a:schemeClr val="accent3"/>
                </a:solidFill>
                <a:latin typeface="Courier10 BT" panose="02070509030505020404" pitchFamily="49" charset="0"/>
              </a:rPr>
              <a:t>T</a:t>
            </a:r>
            <a:r>
              <a:rPr lang="fr-FR" sz="1600" dirty="0">
                <a:latin typeface="Courier10 BT" panose="02070509030505020404" pitchFamily="49" charset="0"/>
              </a:rPr>
              <a:t> </a:t>
            </a:r>
            <a:r>
              <a:rPr lang="fr-FR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b</a:t>
            </a:r>
            <a:r>
              <a:rPr lang="fr-FR" sz="1600" dirty="0">
                <a:latin typeface="Courier10 BT" panose="02070509030505020404" pitchFamily="49" charset="0"/>
              </a:rPr>
              <a:t>) </a:t>
            </a:r>
            <a:r>
              <a:rPr lang="fr-FR" sz="1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pure</a:t>
            </a:r>
            <a:r>
              <a:rPr lang="fr-FR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 </a:t>
            </a:r>
            <a:r>
              <a:rPr lang="de-DE" sz="1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if</a:t>
            </a:r>
            <a:r>
              <a:rPr lang="de-DE" sz="1600" dirty="0" smtClean="0">
                <a:latin typeface="Courier10 BT" panose="02070509030505020404" pitchFamily="49" charset="0"/>
              </a:rPr>
              <a:t>(isIntegral!</a:t>
            </a:r>
            <a:r>
              <a:rPr lang="de-DE" sz="1600" dirty="0" smtClean="0">
                <a:solidFill>
                  <a:schemeClr val="accent3"/>
                </a:solidFill>
                <a:latin typeface="Courier10 BT" panose="02070509030505020404" pitchFamily="49" charset="0"/>
              </a:rPr>
              <a:t>T</a:t>
            </a:r>
            <a:r>
              <a:rPr lang="de-DE" sz="1600" dirty="0">
                <a:latin typeface="Courier10 BT" panose="02070509030505020404" pitchFamily="49" charset="0"/>
              </a:rPr>
              <a:t>) {</a:t>
            </a:r>
          </a:p>
          <a:p>
            <a:r>
              <a:rPr lang="de-DE" sz="1600" dirty="0">
                <a:latin typeface="Courier10 BT" panose="02070509030505020404" pitchFamily="49" charset="0"/>
              </a:rPr>
              <a:t>    </a:t>
            </a:r>
            <a:r>
              <a:rPr lang="de-DE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while</a:t>
            </a:r>
            <a:r>
              <a:rPr lang="de-DE" sz="1600" dirty="0">
                <a:latin typeface="Courier10 BT" panose="02070509030505020404" pitchFamily="49" charset="0"/>
              </a:rPr>
              <a:t> (</a:t>
            </a:r>
            <a:r>
              <a:rPr lang="de-D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b</a:t>
            </a:r>
            <a:r>
              <a:rPr lang="de-DE" sz="1600" dirty="0">
                <a:latin typeface="Courier10 BT" panose="02070509030505020404" pitchFamily="49" charset="0"/>
              </a:rPr>
              <a:t>) {</a:t>
            </a:r>
          </a:p>
          <a:p>
            <a:r>
              <a:rPr lang="de-DE" sz="1600" dirty="0">
                <a:latin typeface="Courier10 BT" panose="02070509030505020404" pitchFamily="49" charset="0"/>
              </a:rPr>
              <a:t>        </a:t>
            </a:r>
            <a:r>
              <a:rPr lang="de-DE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auto</a:t>
            </a:r>
            <a:r>
              <a:rPr lang="de-DE" sz="1600" dirty="0">
                <a:latin typeface="Courier10 BT" panose="02070509030505020404" pitchFamily="49" charset="0"/>
              </a:rPr>
              <a:t> </a:t>
            </a:r>
            <a:r>
              <a:rPr lang="de-D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t</a:t>
            </a:r>
            <a:r>
              <a:rPr lang="de-DE" sz="1600" dirty="0">
                <a:latin typeface="Courier10 BT" panose="02070509030505020404" pitchFamily="49" charset="0"/>
              </a:rPr>
              <a:t> = </a:t>
            </a:r>
            <a:r>
              <a:rPr lang="de-D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b</a:t>
            </a:r>
            <a:r>
              <a:rPr lang="de-DE" sz="1600" dirty="0">
                <a:latin typeface="Courier10 BT" panose="02070509030505020404" pitchFamily="49" charset="0"/>
              </a:rPr>
              <a:t>;</a:t>
            </a:r>
          </a:p>
          <a:p>
            <a:r>
              <a:rPr lang="de-DE" sz="1600" dirty="0">
                <a:latin typeface="Courier10 BT" panose="02070509030505020404" pitchFamily="49" charset="0"/>
              </a:rPr>
              <a:t>        </a:t>
            </a:r>
            <a:r>
              <a:rPr lang="de-D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b</a:t>
            </a:r>
            <a:r>
              <a:rPr lang="de-DE" sz="1600" dirty="0">
                <a:latin typeface="Courier10 BT" panose="02070509030505020404" pitchFamily="49" charset="0"/>
              </a:rPr>
              <a:t> = </a:t>
            </a:r>
            <a:r>
              <a:rPr lang="de-D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a</a:t>
            </a:r>
            <a:r>
              <a:rPr lang="de-DE" sz="1600" dirty="0">
                <a:latin typeface="Courier10 BT" panose="02070509030505020404" pitchFamily="49" charset="0"/>
              </a:rPr>
              <a:t> % </a:t>
            </a:r>
            <a:r>
              <a:rPr lang="de-D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b</a:t>
            </a:r>
            <a:r>
              <a:rPr lang="de-DE" sz="1600" dirty="0">
                <a:latin typeface="Courier10 BT" panose="02070509030505020404" pitchFamily="49" charset="0"/>
              </a:rPr>
              <a:t>;</a:t>
            </a:r>
          </a:p>
          <a:p>
            <a:r>
              <a:rPr lang="de-DE" sz="1600" dirty="0">
                <a:latin typeface="Courier10 BT" panose="02070509030505020404" pitchFamily="49" charset="0"/>
              </a:rPr>
              <a:t>        </a:t>
            </a:r>
            <a:r>
              <a:rPr lang="de-D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a</a:t>
            </a:r>
            <a:r>
              <a:rPr lang="de-DE" sz="1600" dirty="0">
                <a:latin typeface="Courier10 BT" panose="02070509030505020404" pitchFamily="49" charset="0"/>
              </a:rPr>
              <a:t> = </a:t>
            </a:r>
            <a:r>
              <a:rPr lang="de-D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t</a:t>
            </a:r>
            <a:r>
              <a:rPr lang="de-DE" sz="1600" dirty="0">
                <a:latin typeface="Courier10 BT" panose="02070509030505020404" pitchFamily="49" charset="0"/>
              </a:rPr>
              <a:t>;</a:t>
            </a:r>
          </a:p>
          <a:p>
            <a:r>
              <a:rPr lang="de" sz="1600" dirty="0">
                <a:latin typeface="Courier10 BT" panose="02070509030505020404" pitchFamily="49" charset="0"/>
              </a:rPr>
              <a:t>    }</a:t>
            </a:r>
          </a:p>
          <a:p>
            <a:r>
              <a:rPr lang="de-DE" sz="1600" dirty="0">
                <a:latin typeface="Courier10 BT" panose="02070509030505020404" pitchFamily="49" charset="0"/>
              </a:rPr>
              <a:t>    </a:t>
            </a:r>
            <a:r>
              <a:rPr lang="de-DE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return</a:t>
            </a:r>
            <a:r>
              <a:rPr lang="de-DE" sz="1600" dirty="0">
                <a:latin typeface="Courier10 BT" panose="02070509030505020404" pitchFamily="49" charset="0"/>
              </a:rPr>
              <a:t> </a:t>
            </a:r>
            <a:r>
              <a:rPr lang="de-DE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a</a:t>
            </a:r>
            <a:r>
              <a:rPr lang="de-DE" sz="1600" dirty="0">
                <a:latin typeface="Courier10 BT" panose="02070509030505020404" pitchFamily="49" charset="0"/>
              </a:rPr>
              <a:t>;</a:t>
            </a:r>
          </a:p>
          <a:p>
            <a:r>
              <a:rPr lang="de" sz="1600" dirty="0">
                <a:latin typeface="Courier10 BT" panose="02070509030505020404" pitchFamily="49" charset="0"/>
              </a:rPr>
              <a:t>}</a:t>
            </a:r>
          </a:p>
          <a:p>
            <a:endParaRPr lang="de" sz="1600" dirty="0">
              <a:latin typeface="Courier10 BT" panose="02070509030505020404" pitchFamily="49" charset="0"/>
            </a:endParaRPr>
          </a:p>
          <a:p>
            <a:r>
              <a:rPr lang="de-DE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unittest</a:t>
            </a:r>
            <a:r>
              <a:rPr lang="de-DE" sz="1600" dirty="0">
                <a:latin typeface="Courier10 BT" panose="02070509030505020404" pitchFamily="49" charset="0"/>
              </a:rPr>
              <a:t> </a:t>
            </a:r>
            <a:r>
              <a:rPr lang="de-DE" sz="1600" dirty="0" smtClean="0">
                <a:latin typeface="Courier10 BT" panose="02070509030505020404" pitchFamily="49" charset="0"/>
              </a:rPr>
              <a:t>{</a:t>
            </a:r>
          </a:p>
          <a:p>
            <a:r>
              <a:rPr lang="de-DE" sz="1600" dirty="0">
                <a:latin typeface="Courier10 BT" panose="02070509030505020404" pitchFamily="49" charset="0"/>
              </a:rPr>
              <a:t> </a:t>
            </a:r>
            <a:r>
              <a:rPr lang="de-DE" sz="1600" dirty="0" smtClean="0">
                <a:latin typeface="Courier10 BT" panose="02070509030505020404" pitchFamily="49" charset="0"/>
              </a:rPr>
              <a:t>   // CTFE</a:t>
            </a:r>
            <a:endParaRPr lang="de-DE" sz="1600" dirty="0">
              <a:latin typeface="Courier10 BT" panose="02070509030505020404" pitchFamily="49" charset="0"/>
            </a:endParaRPr>
          </a:p>
          <a:p>
            <a:r>
              <a:rPr lang="de-DE" sz="1600" dirty="0">
                <a:latin typeface="Courier10 BT" panose="02070509030505020404" pitchFamily="49" charset="0"/>
              </a:rPr>
              <a:t>    </a:t>
            </a:r>
            <a:r>
              <a:rPr lang="de-DE" sz="1600" dirty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enum</a:t>
            </a:r>
            <a:r>
              <a:rPr lang="de-DE" sz="1600" dirty="0">
                <a:latin typeface="Courier10 BT" panose="02070509030505020404" pitchFamily="49" charset="0"/>
              </a:rPr>
              <a:t> </a:t>
            </a:r>
            <a:r>
              <a:rPr lang="de-DE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val</a:t>
            </a:r>
            <a:r>
              <a:rPr lang="de-DE" sz="1600" dirty="0" smtClean="0">
                <a:latin typeface="Courier10 BT" panose="02070509030505020404" pitchFamily="49" charset="0"/>
              </a:rPr>
              <a:t> </a:t>
            </a:r>
            <a:r>
              <a:rPr lang="de-DE" sz="1600" dirty="0">
                <a:latin typeface="Courier10 BT" panose="02070509030505020404" pitchFamily="49" charset="0"/>
              </a:rPr>
              <a:t>= gcd(3, 5);</a:t>
            </a:r>
          </a:p>
          <a:p>
            <a:r>
              <a:rPr lang="de-DE" sz="1600" dirty="0">
                <a:latin typeface="Courier10 BT" panose="02070509030505020404" pitchFamily="49" charset="0"/>
              </a:rPr>
              <a:t>    </a:t>
            </a:r>
            <a:r>
              <a:rPr lang="de-DE" sz="1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assert</a:t>
            </a:r>
            <a:r>
              <a:rPr lang="de-DE" sz="1600" dirty="0" smtClean="0">
                <a:latin typeface="Courier10 BT" panose="02070509030505020404" pitchFamily="49" charset="0"/>
              </a:rPr>
              <a:t>(</a:t>
            </a:r>
            <a:r>
              <a:rPr lang="de-DE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10 BT" panose="02070509030505020404" pitchFamily="49" charset="0"/>
              </a:rPr>
              <a:t>val</a:t>
            </a:r>
            <a:r>
              <a:rPr lang="de-DE" sz="1600" dirty="0" smtClean="0">
                <a:latin typeface="Courier10 BT" panose="02070509030505020404" pitchFamily="49" charset="0"/>
              </a:rPr>
              <a:t> </a:t>
            </a:r>
            <a:r>
              <a:rPr lang="de-DE" sz="1600" dirty="0">
                <a:latin typeface="Courier10 BT" panose="02070509030505020404" pitchFamily="49" charset="0"/>
              </a:rPr>
              <a:t>== 1</a:t>
            </a:r>
            <a:r>
              <a:rPr lang="de-DE" sz="1600" dirty="0" smtClean="0">
                <a:latin typeface="Courier10 BT" panose="02070509030505020404" pitchFamily="49" charset="0"/>
              </a:rPr>
              <a:t>);</a:t>
            </a:r>
          </a:p>
          <a:p>
            <a:endParaRPr lang="de-DE" sz="1600" dirty="0" smtClean="0">
              <a:latin typeface="Courier10 BT" panose="02070509030505020404" pitchFamily="49" charset="0"/>
            </a:endParaRPr>
          </a:p>
          <a:p>
            <a:r>
              <a:rPr lang="de-DE" sz="1600" dirty="0">
                <a:latin typeface="Courier10 BT" panose="02070509030505020404" pitchFamily="49" charset="0"/>
              </a:rPr>
              <a:t> </a:t>
            </a:r>
            <a:r>
              <a:rPr lang="de-DE" sz="1600" dirty="0" smtClean="0">
                <a:latin typeface="Courier10 BT" panose="02070509030505020404" pitchFamily="49" charset="0"/>
              </a:rPr>
              <a:t>   // No CTFE</a:t>
            </a:r>
            <a:endParaRPr lang="de-DE" sz="1600" dirty="0">
              <a:latin typeface="Courier10 BT" panose="02070509030505020404" pitchFamily="49" charset="0"/>
            </a:endParaRPr>
          </a:p>
          <a:p>
            <a:r>
              <a:rPr lang="de-DE" sz="1600" dirty="0">
                <a:latin typeface="Courier10 BT" panose="02070509030505020404" pitchFamily="49" charset="0"/>
              </a:rPr>
              <a:t>    </a:t>
            </a:r>
            <a:r>
              <a:rPr lang="de-DE" sz="1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10 BT" panose="02070509030505020404" pitchFamily="49" charset="0"/>
              </a:rPr>
              <a:t>assert</a:t>
            </a:r>
            <a:r>
              <a:rPr lang="de-DE" sz="1600" dirty="0" smtClean="0">
                <a:latin typeface="Courier10 BT" panose="02070509030505020404" pitchFamily="49" charset="0"/>
              </a:rPr>
              <a:t>(</a:t>
            </a:r>
            <a:r>
              <a:rPr lang="de-DE" sz="1600" dirty="0">
                <a:latin typeface="Courier10 BT" panose="02070509030505020404" pitchFamily="49" charset="0"/>
              </a:rPr>
              <a:t>gcd(25, 35)</a:t>
            </a:r>
            <a:r>
              <a:rPr lang="de-DE" sz="1600" dirty="0" smtClean="0">
                <a:latin typeface="Courier10 BT" panose="02070509030505020404" pitchFamily="49" charset="0"/>
              </a:rPr>
              <a:t> </a:t>
            </a:r>
            <a:r>
              <a:rPr lang="de-DE" sz="1600" dirty="0">
                <a:latin typeface="Courier10 BT" panose="02070509030505020404" pitchFamily="49" charset="0"/>
              </a:rPr>
              <a:t>== 5);</a:t>
            </a:r>
          </a:p>
          <a:p>
            <a:r>
              <a:rPr lang="de" sz="1600" dirty="0" smtClean="0">
                <a:latin typeface="Courier10 BT" panose="02070509030505020404" pitchFamily="49" charset="0"/>
              </a:rPr>
              <a:t>}</a:t>
            </a:r>
            <a:endParaRPr lang="de" sz="1600" dirty="0">
              <a:latin typeface="Courier10 BT" panose="020705090305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Code </a:t>
            </a:r>
            <a:r>
              <a:rPr lang="de-DE" dirty="0" smtClean="0"/>
              <a:t>Examples - sort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281789"/>
            <a:ext cx="3031599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std.stdio;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std.array;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std.algorithm;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stdin.byLine(KeepTerminator.yes).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map!(a =&gt; a.idup).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array.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sort.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copy(stdout.lockingTextWriter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667000"/>
            <a:ext cx="264687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Courier10 BT" panose="02070509030505020404" pitchFamily="49" charset="0"/>
              </a:rPr>
              <a:t>module myalgo;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import std.traits;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fr-FR" sz="1000" dirty="0">
                <a:latin typeface="Courier10 BT" panose="02070509030505020404" pitchFamily="49" charset="0"/>
              </a:rPr>
              <a:t>T </a:t>
            </a:r>
            <a:r>
              <a:rPr lang="fr-FR" sz="1000" dirty="0" err="1">
                <a:latin typeface="Courier10 BT" panose="02070509030505020404" pitchFamily="49" charset="0"/>
              </a:rPr>
              <a:t>gcd</a:t>
            </a:r>
            <a:r>
              <a:rPr lang="fr-FR" sz="1000" dirty="0">
                <a:latin typeface="Courier10 BT" panose="02070509030505020404" pitchFamily="49" charset="0"/>
              </a:rPr>
              <a:t>(T)(T a, T b) pure </a:t>
            </a:r>
            <a:r>
              <a:rPr lang="fr-FR" sz="1000" dirty="0" err="1">
                <a:latin typeface="Courier10 BT" panose="02070509030505020404" pitchFamily="49" charset="0"/>
              </a:rPr>
              <a:t>nothrow</a:t>
            </a:r>
            <a:r>
              <a:rPr lang="fr-FR" sz="1000" dirty="0">
                <a:latin typeface="Courier10 BT" panose="02070509030505020404" pitchFamily="49" charset="0"/>
              </a:rPr>
              <a:t> 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if(isIntegral!T) 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while (b) 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auto t = b;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b = a % b;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    a = t;</a:t>
            </a:r>
          </a:p>
          <a:p>
            <a:r>
              <a:rPr lang="de" sz="1000" dirty="0">
                <a:latin typeface="Courier10 BT" panose="02070509030505020404" pitchFamily="49" charset="0"/>
              </a:rPr>
              <a:t>    }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return a;</a:t>
            </a:r>
          </a:p>
          <a:p>
            <a:r>
              <a:rPr lang="de" sz="1000" dirty="0">
                <a:latin typeface="Courier10 BT" panose="02070509030505020404" pitchFamily="49" charset="0"/>
              </a:rPr>
              <a:t>}</a:t>
            </a:r>
          </a:p>
          <a:p>
            <a:endParaRPr lang="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unittest </a:t>
            </a:r>
            <a:r>
              <a:rPr lang="de-DE" sz="1000" dirty="0" smtClean="0">
                <a:latin typeface="Courier10 BT" panose="02070509030505020404" pitchFamily="49" charset="0"/>
              </a:rPr>
              <a:t>{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</a:t>
            </a:r>
            <a:r>
              <a:rPr lang="de-DE" sz="1000" dirty="0" smtClean="0">
                <a:latin typeface="Courier10 BT" panose="02070509030505020404" pitchFamily="49" charset="0"/>
              </a:rPr>
              <a:t>   // CTFE</a:t>
            </a:r>
            <a:endParaRPr lang="de-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   enum val1 = gcd(3, 5);</a:t>
            </a:r>
          </a:p>
          <a:p>
            <a:r>
              <a:rPr lang="de-DE" sz="1000" dirty="0">
                <a:latin typeface="Courier10 BT" panose="02070509030505020404" pitchFamily="49" charset="0"/>
              </a:rPr>
              <a:t>    assert(val1 == </a:t>
            </a:r>
            <a:r>
              <a:rPr lang="de-DE" sz="1000">
                <a:latin typeface="Courier10 BT" panose="02070509030505020404" pitchFamily="49" charset="0"/>
              </a:rPr>
              <a:t>1</a:t>
            </a:r>
            <a:r>
              <a:rPr lang="de-DE" sz="1000" smtClean="0">
                <a:latin typeface="Courier10 BT" panose="02070509030505020404" pitchFamily="49" charset="0"/>
              </a:rPr>
              <a:t>);</a:t>
            </a:r>
          </a:p>
          <a:p>
            <a:endParaRPr lang="de-DE" sz="1000" dirty="0" smtClean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</a:t>
            </a:r>
            <a:r>
              <a:rPr lang="de-DE" sz="1000" dirty="0" smtClean="0">
                <a:latin typeface="Courier10 BT" panose="02070509030505020404" pitchFamily="49" charset="0"/>
              </a:rPr>
              <a:t>   // No CTFE</a:t>
            </a:r>
            <a:endParaRPr lang="de-DE" sz="1000" dirty="0">
              <a:latin typeface="Courier10 BT" panose="02070509030505020404" pitchFamily="49" charset="0"/>
            </a:endParaRPr>
          </a:p>
          <a:p>
            <a:r>
              <a:rPr lang="de-DE" sz="1000" dirty="0">
                <a:latin typeface="Courier10 BT" panose="02070509030505020404" pitchFamily="49" charset="0"/>
              </a:rPr>
              <a:t>    </a:t>
            </a:r>
            <a:r>
              <a:rPr lang="de-DE" sz="1000" dirty="0" smtClean="0">
                <a:latin typeface="Courier10 BT" panose="02070509030505020404" pitchFamily="49" charset="0"/>
              </a:rPr>
              <a:t>assert(</a:t>
            </a:r>
            <a:r>
              <a:rPr lang="de-DE" sz="1000" dirty="0">
                <a:latin typeface="Courier10 BT" panose="02070509030505020404" pitchFamily="49" charset="0"/>
              </a:rPr>
              <a:t>gcd(25, 35)</a:t>
            </a:r>
            <a:r>
              <a:rPr lang="de-DE" sz="1000" dirty="0" smtClean="0">
                <a:latin typeface="Courier10 BT" panose="02070509030505020404" pitchFamily="49" charset="0"/>
              </a:rPr>
              <a:t> </a:t>
            </a:r>
            <a:r>
              <a:rPr lang="de-DE" sz="1000" dirty="0">
                <a:latin typeface="Courier10 BT" panose="02070509030505020404" pitchFamily="49" charset="0"/>
              </a:rPr>
              <a:t>== 5);</a:t>
            </a:r>
          </a:p>
          <a:p>
            <a:r>
              <a:rPr lang="de" sz="1000" dirty="0" smtClean="0">
                <a:latin typeface="Courier10 BT" panose="02070509030505020404" pitchFamily="49" charset="0"/>
              </a:rPr>
              <a:t>}</a:t>
            </a:r>
            <a:endParaRPr lang="de" sz="1000" dirty="0">
              <a:latin typeface="Courier10 BT" panose="020705090305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249299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import 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std.stdio;</a:t>
            </a:r>
          </a:p>
          <a:p>
            <a:endParaRPr lang="de-DE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writeln</a:t>
            </a:r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 FOSDEM!");</a:t>
            </a:r>
          </a:p>
          <a:p>
            <a:r>
              <a:rPr lang="de-DE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143000"/>
            <a:ext cx="8305800" cy="5486400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1981200" y="1802487"/>
            <a:ext cx="5878532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std.stdio;</a:t>
            </a:r>
          </a:p>
          <a:p>
            <a:r>
              <a:rPr lang="de-DE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std.array;</a:t>
            </a:r>
          </a:p>
          <a:p>
            <a:r>
              <a:rPr lang="de-DE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std.algorithm;</a:t>
            </a:r>
          </a:p>
          <a:p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de-DE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.byLine(</a:t>
            </a:r>
            <a:r>
              <a:rPr lang="de-DE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KeepTerminator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.yes).</a:t>
            </a:r>
          </a:p>
          <a:p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map!(</a:t>
            </a:r>
            <a:r>
              <a:rPr lang="de-DE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=&gt; </a:t>
            </a:r>
            <a:r>
              <a:rPr lang="de-DE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.idup).</a:t>
            </a:r>
          </a:p>
          <a:p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array.</a:t>
            </a:r>
          </a:p>
          <a:p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sort.</a:t>
            </a:r>
          </a:p>
          <a:p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de-DE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de-D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.lockingTextWriter</a:t>
            </a:r>
            <a:r>
              <a:rPr 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de-D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case for 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/>
              <a:t>18th place on the TIOBE </a:t>
            </a:r>
            <a:r>
              <a:rPr lang="en-US" dirty="0" smtClean="0"/>
              <a:t>index</a:t>
            </a:r>
          </a:p>
          <a:p>
            <a:r>
              <a:rPr lang="de-DE" dirty="0"/>
              <a:t>Companies adopting D</a:t>
            </a:r>
          </a:p>
        </p:txBody>
      </p:sp>
      <p:pic>
        <p:nvPicPr>
          <p:cNvPr id="2050" name="Picture 2" descr="Facebo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38475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Sociomant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33825"/>
            <a:ext cx="2857500" cy="40005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2055" name="Picture 7" descr="Remedy Gam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714875"/>
            <a:ext cx="2085975" cy="30480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2057" name="Picture 9" descr="Funkwerk Information Technologies Karlsfeld GmbH - innovative information solution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400675"/>
            <a:ext cx="1790700" cy="92392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650" y="3376486"/>
            <a:ext cx="2292350" cy="298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943600" y="22098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Books about 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1"/>
            <a:ext cx="8229600" cy="83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400" b="1" dirty="0" smtClean="0"/>
              <a:t>LDC =                 +</a:t>
            </a:r>
            <a:endParaRPr lang="de-DE" sz="4400" b="1" dirty="0"/>
          </a:p>
        </p:txBody>
      </p:sp>
      <p:pic>
        <p:nvPicPr>
          <p:cNvPr id="1026" name="Picture 2" descr="D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1190625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lvm.org/img/DragonMediu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192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00600"/>
            <a:ext cx="8229600" cy="1371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/>
              <a:t>What about combining the D frontend with LLVM?</a:t>
            </a:r>
          </a:p>
          <a:p>
            <a:pPr marL="0" indent="0">
              <a:buNone/>
            </a:pPr>
            <a:r>
              <a:rPr lang="de-DE" dirty="0" smtClean="0"/>
              <a:t>The idea is about 10 years old! The result is LDC.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2/2/2014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r>
              <a:rPr lang="en-US" smtClean="0"/>
              <a:t> / 36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6003</Words>
  <Application>Microsoft Office PowerPoint</Application>
  <PresentationFormat>On-screen Show (4:3)</PresentationFormat>
  <Paragraphs>956</Paragraphs>
  <Slides>37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LDC: The LLVM-based D Compiler Using LLVM as backend for a D compiler</vt:lpstr>
      <vt:lpstr>Agenda</vt:lpstr>
      <vt:lpstr>What is D?</vt:lpstr>
      <vt:lpstr>Code Examples</vt:lpstr>
      <vt:lpstr>Code Examples - hello</vt:lpstr>
      <vt:lpstr>Code Examples - gcd</vt:lpstr>
      <vt:lpstr>Code Examples - sort</vt:lpstr>
      <vt:lpstr>The case for D</vt:lpstr>
      <vt:lpstr>PowerPoint Presentation</vt:lpstr>
      <vt:lpstr>Facts about LDC</vt:lpstr>
      <vt:lpstr>The architecture of LDC</vt:lpstr>
      <vt:lpstr>Closer look at data flow</vt:lpstr>
      <vt:lpstr>Abstract Syntax Tree from Frontend</vt:lpstr>
      <vt:lpstr>AST</vt:lpstr>
      <vt:lpstr>IR generation</vt:lpstr>
      <vt:lpstr>IR generation example - if</vt:lpstr>
      <vt:lpstr>IR generation example - for</vt:lpstr>
      <vt:lpstr>Type mapping</vt:lpstr>
      <vt:lpstr>Type mapping</vt:lpstr>
      <vt:lpstr>Type mapping</vt:lpstr>
      <vt:lpstr>D-specific LLVM passes</vt:lpstr>
      <vt:lpstr>D-specific LLVM passes</vt:lpstr>
      <vt:lpstr>D-specific LLVM passes</vt:lpstr>
      <vt:lpstr>Porting to new platforms</vt:lpstr>
      <vt:lpstr>Porting to new platforms</vt:lpstr>
      <vt:lpstr>Porting to new platforms</vt:lpstr>
      <vt:lpstr>Inline ASM</vt:lpstr>
      <vt:lpstr>Inline ASM</vt:lpstr>
      <vt:lpstr>Inline IR</vt:lpstr>
      <vt:lpstr>Inline IR</vt:lpstr>
      <vt:lpstr>Attributes</vt:lpstr>
      <vt:lpstr>Integrating AdressSanitizer</vt:lpstr>
      <vt:lpstr>Integrating AdressSanitizer</vt:lpstr>
      <vt:lpstr>Better ABI support</vt:lpstr>
      <vt:lpstr>Better ABI support</vt:lpstr>
      <vt:lpstr>Better Windows support</vt:lpstr>
      <vt:lpstr>Looking for contributors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LDC: the LLVM-based D Compiler</dc:title>
  <dc:creator>Kai</dc:creator>
  <cp:lastModifiedBy>Kai Nacke</cp:lastModifiedBy>
  <cp:revision>344</cp:revision>
  <cp:lastPrinted>2014-02-03T08:38:52Z</cp:lastPrinted>
  <dcterms:created xsi:type="dcterms:W3CDTF">2006-08-16T00:00:00Z</dcterms:created>
  <dcterms:modified xsi:type="dcterms:W3CDTF">2014-02-03T08:40:11Z</dcterms:modified>
</cp:coreProperties>
</file>