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5" r:id="rId21"/>
    <p:sldId id="274" r:id="rId22"/>
    <p:sldId id="276" r:id="rId23"/>
    <p:sldId id="278" r:id="rId24"/>
    <p:sldId id="277" r:id="rId25"/>
    <p:sldId id="279" r:id="rId26"/>
    <p:sldId id="280" r:id="rId27"/>
    <p:sldId id="281" r:id="rId28"/>
    <p:sldId id="282" r:id="rId29"/>
    <p:sldId id="285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9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6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6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4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5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1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3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2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3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196E-C547-DB46-BDB6-2AEED7DC9799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CA1B4-3092-1E4B-A22B-EE5B90DC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8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Mali Instruction Set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Connor Abbott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3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Graph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0832" y="2126626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oad r0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89572" y="2126626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oad r1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78341" y="2126626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oad r2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41168" y="3140302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add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89002" y="4085467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add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41168" y="4085467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reciprocal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441168" y="5073710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multiply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98352" y="5693976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store r0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41168" y="2746892"/>
            <a:ext cx="526848" cy="408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632497" y="2746892"/>
            <a:ext cx="442988" cy="408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  <a:endCxn id="9" idx="0"/>
          </p:cNvCxnSpPr>
          <p:nvPr/>
        </p:nvCxnSpPr>
        <p:spPr>
          <a:xfrm>
            <a:off x="3319760" y="3760568"/>
            <a:ext cx="0" cy="324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054163" y="2746892"/>
            <a:ext cx="354389" cy="1368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5"/>
            <a:endCxn id="8" idx="1"/>
          </p:cNvCxnSpPr>
          <p:nvPr/>
        </p:nvCxnSpPr>
        <p:spPr>
          <a:xfrm>
            <a:off x="3941018" y="3669732"/>
            <a:ext cx="1105318" cy="5065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4"/>
            <a:endCxn id="10" idx="0"/>
          </p:cNvCxnSpPr>
          <p:nvPr/>
        </p:nvCxnSpPr>
        <p:spPr>
          <a:xfrm>
            <a:off x="3319760" y="4705733"/>
            <a:ext cx="0" cy="367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11" idx="1"/>
          </p:cNvCxnSpPr>
          <p:nvPr/>
        </p:nvCxnSpPr>
        <p:spPr>
          <a:xfrm>
            <a:off x="3941018" y="5603140"/>
            <a:ext cx="514668" cy="181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3"/>
            <a:endCxn id="10" idx="7"/>
          </p:cNvCxnSpPr>
          <p:nvPr/>
        </p:nvCxnSpPr>
        <p:spPr>
          <a:xfrm flipH="1">
            <a:off x="3941018" y="4614897"/>
            <a:ext cx="1105318" cy="5496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70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Scheduled Dataflow 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411767"/>
              </p:ext>
            </p:extLst>
          </p:nvPr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342794"/>
              </p:ext>
            </p:extLst>
          </p:nvPr>
        </p:nvGraphicFramePr>
        <p:xfrm>
          <a:off x="457200" y="1971040"/>
          <a:ext cx="8229600" cy="4305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6109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</a:t>
                      </a:r>
                      <a:r>
                        <a:rPr lang="en-US" baseline="0" dirty="0" smtClean="0"/>
                        <a:t> Read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ALU 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ALU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0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 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0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 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0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 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0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 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200171" y="2953647"/>
            <a:ext cx="1417560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oad r0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0171" y="3859227"/>
            <a:ext cx="1417560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oad r1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00171" y="4671480"/>
            <a:ext cx="1417560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oad r2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88261" y="3859227"/>
            <a:ext cx="1417560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add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88261" y="4671480"/>
            <a:ext cx="1417560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add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83016" y="4671480"/>
            <a:ext cx="1417560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rcp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483016" y="5572342"/>
            <a:ext cx="1417560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mul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136836" y="5572342"/>
            <a:ext cx="1417560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store r0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>
            <a:stCxn id="6" idx="5"/>
            <a:endCxn id="9" idx="1"/>
          </p:cNvCxnSpPr>
          <p:nvPr/>
        </p:nvCxnSpPr>
        <p:spPr>
          <a:xfrm>
            <a:off x="3410134" y="3483077"/>
            <a:ext cx="685724" cy="466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6"/>
            <a:endCxn id="9" idx="2"/>
          </p:cNvCxnSpPr>
          <p:nvPr/>
        </p:nvCxnSpPr>
        <p:spPr>
          <a:xfrm>
            <a:off x="3617731" y="4169360"/>
            <a:ext cx="27053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2"/>
          </p:cNvCxnSpPr>
          <p:nvPr/>
        </p:nvCxnSpPr>
        <p:spPr>
          <a:xfrm flipV="1">
            <a:off x="3617731" y="4981613"/>
            <a:ext cx="270530" cy="10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4"/>
            <a:endCxn id="10" idx="0"/>
          </p:cNvCxnSpPr>
          <p:nvPr/>
        </p:nvCxnSpPr>
        <p:spPr>
          <a:xfrm>
            <a:off x="4597041" y="4479493"/>
            <a:ext cx="0" cy="191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5"/>
            <a:endCxn id="11" idx="1"/>
          </p:cNvCxnSpPr>
          <p:nvPr/>
        </p:nvCxnSpPr>
        <p:spPr>
          <a:xfrm>
            <a:off x="5098224" y="4388657"/>
            <a:ext cx="592389" cy="3736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4"/>
            <a:endCxn id="12" idx="0"/>
          </p:cNvCxnSpPr>
          <p:nvPr/>
        </p:nvCxnSpPr>
        <p:spPr>
          <a:xfrm>
            <a:off x="6191796" y="5291746"/>
            <a:ext cx="0" cy="280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5"/>
            <a:endCxn id="12" idx="1"/>
          </p:cNvCxnSpPr>
          <p:nvPr/>
        </p:nvCxnSpPr>
        <p:spPr>
          <a:xfrm>
            <a:off x="5098224" y="5200910"/>
            <a:ext cx="592389" cy="462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6"/>
            <a:endCxn id="13" idx="2"/>
          </p:cNvCxnSpPr>
          <p:nvPr/>
        </p:nvCxnSpPr>
        <p:spPr>
          <a:xfrm>
            <a:off x="6900576" y="5882475"/>
            <a:ext cx="2362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6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Issues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66228" y="2282514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add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23323" y="1698347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88377" y="1698347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66078" y="1698347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4" idx="1"/>
          </p:cNvCxnSpPr>
          <p:nvPr/>
        </p:nvCxnSpPr>
        <p:spPr>
          <a:xfrm flipH="1" flipV="1">
            <a:off x="3529134" y="2023248"/>
            <a:ext cx="394428" cy="350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7"/>
          </p:cNvCxnSpPr>
          <p:nvPr/>
        </p:nvCxnSpPr>
        <p:spPr>
          <a:xfrm flipV="1">
            <a:off x="5166078" y="2023248"/>
            <a:ext cx="459863" cy="350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054255" y="3398334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store r0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22" name="Straight Arrow Connector 21"/>
          <p:cNvCxnSpPr>
            <a:stCxn id="4" idx="5"/>
          </p:cNvCxnSpPr>
          <p:nvPr/>
        </p:nvCxnSpPr>
        <p:spPr>
          <a:xfrm>
            <a:off x="5166078" y="2811944"/>
            <a:ext cx="459863" cy="586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666228" y="4446880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multiply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066139" y="3385205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oad r0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30" name="Straight Arrow Connector 29"/>
          <p:cNvCxnSpPr>
            <a:stCxn id="4" idx="4"/>
            <a:endCxn id="23" idx="0"/>
          </p:cNvCxnSpPr>
          <p:nvPr/>
        </p:nvCxnSpPr>
        <p:spPr>
          <a:xfrm>
            <a:off x="4544820" y="2902780"/>
            <a:ext cx="0" cy="1544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4" idx="5"/>
            <a:endCxn id="23" idx="1"/>
          </p:cNvCxnSpPr>
          <p:nvPr/>
        </p:nvCxnSpPr>
        <p:spPr>
          <a:xfrm>
            <a:off x="3565989" y="3914635"/>
            <a:ext cx="357573" cy="623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666228" y="5693976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store r1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35" name="Straight Arrow Connector 34"/>
          <p:cNvCxnSpPr>
            <a:stCxn id="23" idx="4"/>
            <a:endCxn id="33" idx="0"/>
          </p:cNvCxnSpPr>
          <p:nvPr/>
        </p:nvCxnSpPr>
        <p:spPr>
          <a:xfrm>
            <a:off x="4544820" y="5067146"/>
            <a:ext cx="0" cy="626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816249" y="3145634"/>
            <a:ext cx="5301083" cy="103377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455286" y="3359140"/>
            <a:ext cx="398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3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keep a list of side-effecting “root” nodes</a:t>
            </a:r>
          </a:p>
          <a:p>
            <a:r>
              <a:rPr lang="en-US" dirty="0" smtClean="0"/>
              <a:t>Each node keeps track of the earliest root node that uses it, called the “successor node”</a:t>
            </a:r>
          </a:p>
          <a:p>
            <a:r>
              <a:rPr lang="en-US" dirty="0" smtClean="0"/>
              <a:t>Semantically, each node runs immediately before its successor</a:t>
            </a:r>
          </a:p>
        </p:txBody>
      </p:sp>
    </p:spTree>
    <p:extLst>
      <p:ext uri="{BB962C8B-B14F-4D97-AF65-F5344CB8AC3E}">
        <p14:creationId xmlns:p14="http://schemas.microsoft.com/office/powerpoint/2010/main" val="41595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Issues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666228" y="2282514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add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23323" y="1698347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88377" y="1698347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66078" y="1698347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 flipV="1">
            <a:off x="3529134" y="2023248"/>
            <a:ext cx="394428" cy="350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7"/>
          </p:cNvCxnSpPr>
          <p:nvPr/>
        </p:nvCxnSpPr>
        <p:spPr>
          <a:xfrm flipV="1">
            <a:off x="5166078" y="2023248"/>
            <a:ext cx="459863" cy="350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625941" y="3088201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store r0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stCxn id="3" idx="5"/>
            <a:endCxn id="9" idx="1"/>
          </p:cNvCxnSpPr>
          <p:nvPr/>
        </p:nvCxnSpPr>
        <p:spPr>
          <a:xfrm>
            <a:off x="5166078" y="2811944"/>
            <a:ext cx="717197" cy="367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66228" y="4537716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multiply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39054" y="3917450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oad r0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>
            <a:stCxn id="3" idx="4"/>
            <a:endCxn id="11" idx="0"/>
          </p:cNvCxnSpPr>
          <p:nvPr/>
        </p:nvCxnSpPr>
        <p:spPr>
          <a:xfrm>
            <a:off x="4544820" y="2902780"/>
            <a:ext cx="0" cy="1634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5"/>
            <a:endCxn id="11" idx="1"/>
          </p:cNvCxnSpPr>
          <p:nvPr/>
        </p:nvCxnSpPr>
        <p:spPr>
          <a:xfrm>
            <a:off x="3138904" y="4446880"/>
            <a:ext cx="784658" cy="181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666228" y="5693976"/>
            <a:ext cx="1757184" cy="6202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store r1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>
            <a:stCxn id="11" idx="4"/>
            <a:endCxn id="15" idx="0"/>
          </p:cNvCxnSpPr>
          <p:nvPr/>
        </p:nvCxnSpPr>
        <p:spPr>
          <a:xfrm>
            <a:off x="4544820" y="5157982"/>
            <a:ext cx="0" cy="535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4857" y="3826611"/>
            <a:ext cx="800330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3"/>
            <a:endCxn id="12" idx="7"/>
          </p:cNvCxnSpPr>
          <p:nvPr/>
        </p:nvCxnSpPr>
        <p:spPr>
          <a:xfrm flipH="1">
            <a:off x="3138904" y="3617631"/>
            <a:ext cx="2744371" cy="39065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83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scheduler, working backwards</a:t>
            </a:r>
          </a:p>
          <a:p>
            <a:r>
              <a:rPr lang="en-US" dirty="0" smtClean="0"/>
              <a:t>Minimum </a:t>
            </a:r>
            <a:r>
              <a:rPr lang="en-US" i="1" dirty="0" smtClean="0"/>
              <a:t>and maximum</a:t>
            </a:r>
            <a:r>
              <a:rPr lang="en-US" dirty="0" smtClean="0"/>
              <a:t> latency</a:t>
            </a:r>
          </a:p>
          <a:p>
            <a:r>
              <a:rPr lang="en-US" dirty="0" smtClean="0"/>
              <a:t>Sometimes, we cannot schedule a node close enough to satisfy the maximum latency constraint</a:t>
            </a:r>
          </a:p>
          <a:p>
            <a:pPr lvl="1"/>
            <a:r>
              <a:rPr lang="en-US" dirty="0" smtClean="0"/>
              <a:t>“Thread” move nodes</a:t>
            </a:r>
          </a:p>
          <a:p>
            <a:pPr lvl="1"/>
            <a:r>
              <a:rPr lang="en-US" dirty="0" smtClean="0"/>
              <a:t>Not enough space for move nodes =&gt; use registers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6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312670"/>
              </p:ext>
            </p:extLst>
          </p:nvPr>
        </p:nvGraphicFramePr>
        <p:xfrm>
          <a:off x="3873516" y="1575280"/>
          <a:ext cx="4813284" cy="462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3321"/>
                <a:gridCol w="1203321"/>
                <a:gridCol w="1203321"/>
                <a:gridCol w="1203321"/>
              </a:tblGrid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 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 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r>
                        <a:rPr lang="en-US" baseline="0" dirty="0" smtClean="0"/>
                        <a:t> 5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 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Scheduling</a:t>
            </a:r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93245" y="5362004"/>
            <a:ext cx="1196066" cy="69410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07504" y="4155727"/>
            <a:ext cx="1196066" cy="69410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3245" y="4155727"/>
            <a:ext cx="1196066" cy="69410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1438" y="1228226"/>
            <a:ext cx="1196066" cy="69410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3"/>
            <a:endCxn id="6" idx="0"/>
          </p:cNvCxnSpPr>
          <p:nvPr/>
        </p:nvCxnSpPr>
        <p:spPr>
          <a:xfrm>
            <a:off x="1086598" y="1820683"/>
            <a:ext cx="4680" cy="2335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9" idx="4"/>
            <a:endCxn id="4" idx="0"/>
          </p:cNvCxnSpPr>
          <p:nvPr/>
        </p:nvCxnSpPr>
        <p:spPr>
          <a:xfrm>
            <a:off x="2705537" y="3889354"/>
            <a:ext cx="0" cy="266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4"/>
            <a:endCxn id="3" idx="0"/>
          </p:cNvCxnSpPr>
          <p:nvPr/>
        </p:nvCxnSpPr>
        <p:spPr>
          <a:xfrm>
            <a:off x="1091278" y="4849834"/>
            <a:ext cx="0" cy="512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3" idx="7"/>
          </p:cNvCxnSpPr>
          <p:nvPr/>
        </p:nvCxnSpPr>
        <p:spPr>
          <a:xfrm flipH="1">
            <a:off x="1514151" y="4748184"/>
            <a:ext cx="768513" cy="715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560320" y="5532975"/>
            <a:ext cx="1018871" cy="5882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56365" y="4766956"/>
            <a:ext cx="1018871" cy="5882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560320" y="4766956"/>
            <a:ext cx="1018871" cy="5882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07504" y="3195247"/>
            <a:ext cx="1196066" cy="69410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7" idx="5"/>
            <a:endCxn id="131" idx="0"/>
          </p:cNvCxnSpPr>
          <p:nvPr/>
        </p:nvCxnSpPr>
        <p:spPr>
          <a:xfrm>
            <a:off x="1932344" y="1820683"/>
            <a:ext cx="773193" cy="453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560320" y="3225075"/>
            <a:ext cx="1018871" cy="5882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35" idx="5"/>
            <a:endCxn id="33" idx="1"/>
          </p:cNvCxnSpPr>
          <p:nvPr/>
        </p:nvCxnSpPr>
        <p:spPr>
          <a:xfrm>
            <a:off x="7226026" y="5269076"/>
            <a:ext cx="483504" cy="350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6" idx="4"/>
            <a:endCxn id="33" idx="0"/>
          </p:cNvCxnSpPr>
          <p:nvPr/>
        </p:nvCxnSpPr>
        <p:spPr>
          <a:xfrm>
            <a:off x="8069756" y="5355226"/>
            <a:ext cx="0" cy="177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4" idx="4"/>
            <a:endCxn id="137" idx="0"/>
          </p:cNvCxnSpPr>
          <p:nvPr/>
        </p:nvCxnSpPr>
        <p:spPr>
          <a:xfrm>
            <a:off x="8069756" y="3813345"/>
            <a:ext cx="14691" cy="172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69065" y="3977314"/>
            <a:ext cx="1018871" cy="588270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369065" y="3217569"/>
            <a:ext cx="1018871" cy="588270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369065" y="2462266"/>
            <a:ext cx="1018871" cy="588270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369065" y="1685999"/>
            <a:ext cx="1018871" cy="588270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Curved Connector 58"/>
          <p:cNvCxnSpPr>
            <a:stCxn id="52" idx="2"/>
            <a:endCxn id="35" idx="2"/>
          </p:cNvCxnSpPr>
          <p:nvPr/>
        </p:nvCxnSpPr>
        <p:spPr>
          <a:xfrm rot="10800000" flipV="1">
            <a:off x="6356365" y="4271449"/>
            <a:ext cx="12700" cy="789642"/>
          </a:xfrm>
          <a:prstGeom prst="curvedConnector3">
            <a:avLst>
              <a:gd name="adj1" fmla="val 1177134"/>
            </a:avLst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53" idx="2"/>
            <a:endCxn id="35" idx="2"/>
          </p:cNvCxnSpPr>
          <p:nvPr/>
        </p:nvCxnSpPr>
        <p:spPr>
          <a:xfrm rot="10800000" flipV="1">
            <a:off x="6356365" y="3511703"/>
            <a:ext cx="12700" cy="1549387"/>
          </a:xfrm>
          <a:prstGeom prst="curvedConnector3">
            <a:avLst>
              <a:gd name="adj1" fmla="val 2984291"/>
            </a:avLst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4" idx="6"/>
            <a:endCxn id="44" idx="0"/>
          </p:cNvCxnSpPr>
          <p:nvPr/>
        </p:nvCxnSpPr>
        <p:spPr>
          <a:xfrm>
            <a:off x="7387936" y="2756401"/>
            <a:ext cx="681820" cy="46867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5" idx="6"/>
            <a:endCxn id="44" idx="0"/>
          </p:cNvCxnSpPr>
          <p:nvPr/>
        </p:nvCxnSpPr>
        <p:spPr>
          <a:xfrm>
            <a:off x="7387936" y="1980134"/>
            <a:ext cx="681820" cy="124494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2107504" y="2274269"/>
            <a:ext cx="1196066" cy="69410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Straight Arrow Connector 135"/>
          <p:cNvCxnSpPr>
            <a:stCxn id="131" idx="4"/>
            <a:endCxn id="39" idx="0"/>
          </p:cNvCxnSpPr>
          <p:nvPr/>
        </p:nvCxnSpPr>
        <p:spPr>
          <a:xfrm>
            <a:off x="2705537" y="2968376"/>
            <a:ext cx="0" cy="2268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>
          <a:xfrm>
            <a:off x="7575011" y="3986117"/>
            <a:ext cx="1018871" cy="5882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Arrow Connector 139"/>
          <p:cNvCxnSpPr>
            <a:stCxn id="137" idx="4"/>
            <a:endCxn id="36" idx="0"/>
          </p:cNvCxnSpPr>
          <p:nvPr/>
        </p:nvCxnSpPr>
        <p:spPr>
          <a:xfrm flipH="1">
            <a:off x="8069756" y="4574387"/>
            <a:ext cx="14691" cy="19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45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840592"/>
              </p:ext>
            </p:extLst>
          </p:nvPr>
        </p:nvGraphicFramePr>
        <p:xfrm>
          <a:off x="2144258" y="1575280"/>
          <a:ext cx="4813284" cy="462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3321"/>
                <a:gridCol w="1203321"/>
                <a:gridCol w="1203321"/>
                <a:gridCol w="1203321"/>
              </a:tblGrid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 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 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  <a:r>
                        <a:rPr lang="en-US" baseline="0" dirty="0" smtClean="0"/>
                        <a:t> 5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 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831062" y="5532975"/>
            <a:ext cx="1018871" cy="5882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27107" y="4766956"/>
            <a:ext cx="1018871" cy="5882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31062" y="4766956"/>
            <a:ext cx="1018871" cy="5882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31062" y="3225075"/>
            <a:ext cx="1018871" cy="5882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5"/>
            <a:endCxn id="4" idx="1"/>
          </p:cNvCxnSpPr>
          <p:nvPr/>
        </p:nvCxnSpPr>
        <p:spPr>
          <a:xfrm>
            <a:off x="5496768" y="5269076"/>
            <a:ext cx="483504" cy="350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4"/>
            <a:endCxn id="4" idx="0"/>
          </p:cNvCxnSpPr>
          <p:nvPr/>
        </p:nvCxnSpPr>
        <p:spPr>
          <a:xfrm>
            <a:off x="6340498" y="5355226"/>
            <a:ext cx="0" cy="177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4"/>
            <a:endCxn id="27" idx="0"/>
          </p:cNvCxnSpPr>
          <p:nvPr/>
        </p:nvCxnSpPr>
        <p:spPr>
          <a:xfrm>
            <a:off x="6340498" y="3813345"/>
            <a:ext cx="0" cy="188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627107" y="2444206"/>
            <a:ext cx="1018871" cy="58827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27107" y="3225075"/>
            <a:ext cx="1018871" cy="58827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move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9" idx="5"/>
            <a:endCxn id="7" idx="1"/>
          </p:cNvCxnSpPr>
          <p:nvPr/>
        </p:nvCxnSpPr>
        <p:spPr>
          <a:xfrm>
            <a:off x="5496768" y="2946326"/>
            <a:ext cx="483504" cy="364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4"/>
            <a:endCxn id="20" idx="0"/>
          </p:cNvCxnSpPr>
          <p:nvPr/>
        </p:nvCxnSpPr>
        <p:spPr>
          <a:xfrm>
            <a:off x="5136543" y="3032476"/>
            <a:ext cx="0" cy="192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4"/>
            <a:endCxn id="5" idx="0"/>
          </p:cNvCxnSpPr>
          <p:nvPr/>
        </p:nvCxnSpPr>
        <p:spPr>
          <a:xfrm>
            <a:off x="5136543" y="3813345"/>
            <a:ext cx="0" cy="953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831062" y="4001386"/>
            <a:ext cx="1018871" cy="5882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7" idx="4"/>
            <a:endCxn id="6" idx="0"/>
          </p:cNvCxnSpPr>
          <p:nvPr/>
        </p:nvCxnSpPr>
        <p:spPr>
          <a:xfrm>
            <a:off x="6340498" y="4589656"/>
            <a:ext cx="0" cy="17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16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Pixel Processor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6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</a:p>
          <a:p>
            <a:r>
              <a:rPr lang="en-US" dirty="0" smtClean="0"/>
              <a:t>Barreled architecture</a:t>
            </a:r>
          </a:p>
          <a:p>
            <a:pPr lvl="1"/>
            <a:r>
              <a:rPr lang="en-US" dirty="0" smtClean="0"/>
              <a:t>100’s of threads, 128 pipeline stages</a:t>
            </a:r>
          </a:p>
          <a:p>
            <a:r>
              <a:rPr lang="en-US" dirty="0" smtClean="0"/>
              <a:t>Separate thread per fragment</a:t>
            </a:r>
          </a:p>
          <a:p>
            <a:pPr lvl="1"/>
            <a:r>
              <a:rPr lang="en-US" dirty="0" smtClean="0"/>
              <a:t>explicit synchronization for derivatives and texture fetches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4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2 years ago at FOSDEM</a:t>
            </a:r>
          </a:p>
          <a:p>
            <a:r>
              <a:rPr lang="en-US" dirty="0" smtClean="0"/>
              <a:t>Worked with Ben Brewer to reverse-engineer the ISA for Mali 200/400</a:t>
            </a:r>
          </a:p>
          <a:p>
            <a:r>
              <a:rPr lang="en-US" dirty="0" smtClean="0"/>
              <a:t>Took ~6 months for reverse-engineering, 1.5 years for writing compilers and work still ongoing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128 stages map to 12 “units” or “sub-pipelines” that can be enabled/disabled per instruction</a:t>
            </a:r>
          </a:p>
          <a:p>
            <a:r>
              <a:rPr lang="en-US" dirty="0" smtClean="0"/>
              <a:t>Each instruction</a:t>
            </a:r>
          </a:p>
          <a:p>
            <a:pPr lvl="1"/>
            <a:r>
              <a:rPr lang="en-US" dirty="0" smtClean="0"/>
              <a:t>32-bit control word</a:t>
            </a:r>
          </a:p>
          <a:p>
            <a:pPr lvl="2"/>
            <a:r>
              <a:rPr lang="en-US" dirty="0" smtClean="0"/>
              <a:t>Instruction length</a:t>
            </a:r>
          </a:p>
          <a:p>
            <a:pPr lvl="2"/>
            <a:r>
              <a:rPr lang="en-US" dirty="0" smtClean="0"/>
              <a:t>Enabled units</a:t>
            </a:r>
          </a:p>
          <a:p>
            <a:pPr lvl="1"/>
            <a:r>
              <a:rPr lang="en-US" dirty="0" smtClean="0"/>
              <a:t>Packed </a:t>
            </a:r>
            <a:r>
              <a:rPr lang="en-US" dirty="0" err="1" smtClean="0"/>
              <a:t>bitfield</a:t>
            </a:r>
            <a:r>
              <a:rPr lang="en-US" dirty="0" smtClean="0"/>
              <a:t> of instructions for each unit, aligned to 32 bits</a:t>
            </a:r>
          </a:p>
        </p:txBody>
      </p:sp>
    </p:spTree>
    <p:extLst>
      <p:ext uri="{BB962C8B-B14F-4D97-AF65-F5344CB8AC3E}">
        <p14:creationId xmlns:p14="http://schemas.microsoft.com/office/powerpoint/2010/main" val="277249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12025" y="1417638"/>
            <a:ext cx="2325686" cy="5048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Varying Fetch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2025" y="2066171"/>
            <a:ext cx="2325686" cy="5048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Texture Fetch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2025" y="2714704"/>
            <a:ext cx="2325686" cy="5048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Uniform/Temp Fetch</a:t>
            </a: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096176" y="3363237"/>
            <a:ext cx="5094483" cy="504883"/>
            <a:chOff x="2096176" y="3457091"/>
            <a:chExt cx="5094483" cy="504883"/>
          </a:xfrm>
        </p:grpSpPr>
        <p:sp>
          <p:nvSpPr>
            <p:cNvPr id="13" name="Rectangle 12"/>
            <p:cNvSpPr/>
            <p:nvPr/>
          </p:nvSpPr>
          <p:spPr>
            <a:xfrm>
              <a:off x="2096176" y="3457091"/>
              <a:ext cx="2325686" cy="504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Scalar Multiply ALU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864973" y="3457091"/>
              <a:ext cx="2325686" cy="504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Vector Multiply ALU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96176" y="4011770"/>
            <a:ext cx="5094483" cy="504883"/>
            <a:chOff x="2096176" y="4144972"/>
            <a:chExt cx="5094483" cy="504883"/>
          </a:xfrm>
        </p:grpSpPr>
        <p:sp>
          <p:nvSpPr>
            <p:cNvPr id="15" name="Rectangle 14"/>
            <p:cNvSpPr/>
            <p:nvPr/>
          </p:nvSpPr>
          <p:spPr>
            <a:xfrm>
              <a:off x="2096176" y="4144972"/>
              <a:ext cx="2325686" cy="504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Scalar Add ALU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64973" y="4144972"/>
              <a:ext cx="2325686" cy="504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Vector Add ALU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412025" y="4660303"/>
            <a:ext cx="2325686" cy="5048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Complex/LUT ALU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12025" y="5308836"/>
            <a:ext cx="2325686" cy="5048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FB Read/Temp Write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12025" y="5957369"/>
            <a:ext cx="2325686" cy="5048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Branch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3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lot</a:t>
            </a:r>
            <a:r>
              <a:rPr lang="en-US" dirty="0" smtClean="0"/>
              <a:t> easier than the GP!</a:t>
            </a:r>
          </a:p>
          <a:p>
            <a:r>
              <a:rPr lang="en-US" dirty="0" smtClean="0"/>
              <a:t>High-level IR (</a:t>
            </a:r>
            <a:r>
              <a:rPr lang="en-US" i="1" dirty="0" err="1" smtClean="0"/>
              <a:t>pp_hir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SSA-based</a:t>
            </a:r>
          </a:p>
          <a:p>
            <a:pPr lvl="1"/>
            <a:r>
              <a:rPr lang="en-US" dirty="0" smtClean="0"/>
              <a:t>Optimizations, lowering</a:t>
            </a:r>
          </a:p>
          <a:p>
            <a:pPr lvl="1"/>
            <a:r>
              <a:rPr lang="en-US" dirty="0" smtClean="0"/>
              <a:t>Each instruction represents one pipeline stage</a:t>
            </a:r>
          </a:p>
          <a:p>
            <a:r>
              <a:rPr lang="en-US" dirty="0" smtClean="0"/>
              <a:t>Low-level IR (</a:t>
            </a:r>
            <a:r>
              <a:rPr lang="en-US" i="1" dirty="0" err="1" smtClean="0"/>
              <a:t>pp_lir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Models the pipeline directly</a:t>
            </a:r>
          </a:p>
          <a:p>
            <a:pPr lvl="1"/>
            <a:r>
              <a:rPr lang="en-US" dirty="0" smtClean="0"/>
              <a:t>Register allocation, scheduling</a:t>
            </a:r>
          </a:p>
        </p:txBody>
      </p:sp>
    </p:spTree>
    <p:extLst>
      <p:ext uri="{BB962C8B-B14F-4D97-AF65-F5344CB8AC3E}">
        <p14:creationId xmlns:p14="http://schemas.microsoft.com/office/powerpoint/2010/main" val="144004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from GLSL IR (not done yet)</a:t>
            </a:r>
          </a:p>
          <a:p>
            <a:r>
              <a:rPr lang="en-US" dirty="0" smtClean="0"/>
              <a:t>Convert to SSA (hopefully not needed with GLSL IR SSA work)</a:t>
            </a:r>
          </a:p>
          <a:p>
            <a:r>
              <a:rPr lang="en-US" dirty="0" smtClean="0"/>
              <a:t>Optimizations &amp; lowering</a:t>
            </a:r>
          </a:p>
          <a:p>
            <a:r>
              <a:rPr lang="en-US" dirty="0" smtClean="0"/>
              <a:t>Lower to LIR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6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off with naïve translation from HIR</a:t>
            </a:r>
          </a:p>
          <a:p>
            <a:r>
              <a:rPr lang="en-US" dirty="0" smtClean="0"/>
              <a:t>Peephole optimizations</a:t>
            </a:r>
          </a:p>
          <a:p>
            <a:pPr lvl="1"/>
            <a:r>
              <a:rPr lang="en-US" dirty="0" smtClean="0"/>
              <a:t>Load-store forwarding</a:t>
            </a:r>
          </a:p>
          <a:p>
            <a:pPr lvl="1"/>
            <a:r>
              <a:rPr lang="en-US" dirty="0" smtClean="0"/>
              <a:t>Replace normal registers with pipeline registers</a:t>
            </a:r>
          </a:p>
          <a:p>
            <a:r>
              <a:rPr lang="en-US" dirty="0" smtClean="0"/>
              <a:t>Schedule for register pressure (registers very scarce, spilling expensive!)</a:t>
            </a:r>
          </a:p>
          <a:p>
            <a:r>
              <a:rPr lang="en-US" dirty="0" smtClean="0"/>
              <a:t>Register allocation &amp; register coalescing</a:t>
            </a:r>
          </a:p>
          <a:p>
            <a:r>
              <a:rPr lang="en-US" dirty="0" smtClean="0"/>
              <a:t>Post-</a:t>
            </a:r>
            <a:r>
              <a:rPr lang="en-US" dirty="0" err="1" smtClean="0"/>
              <a:t>regalloc</a:t>
            </a:r>
            <a:r>
              <a:rPr lang="en-US" dirty="0" smtClean="0"/>
              <a:t> scheduler, try to combine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Mali T6xx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Somewhat similar to Pixel Processor</a:t>
            </a:r>
          </a:p>
          <a:p>
            <a:r>
              <a:rPr lang="en-US" dirty="0" smtClean="0"/>
              <a:t>“Tri-pipe” Architecture</a:t>
            </a:r>
          </a:p>
          <a:p>
            <a:pPr lvl="1"/>
            <a:r>
              <a:rPr lang="en-US" dirty="0" smtClean="0"/>
              <a:t>ALU</a:t>
            </a:r>
          </a:p>
          <a:p>
            <a:pPr lvl="1"/>
            <a:r>
              <a:rPr lang="en-US" dirty="0" smtClean="0"/>
              <a:t>Load/store</a:t>
            </a:r>
          </a:p>
          <a:p>
            <a:pPr lvl="1"/>
            <a:r>
              <a:rPr lang="en-US" dirty="0" smtClean="0"/>
              <a:t>Texture</a:t>
            </a:r>
          </a:p>
          <a:p>
            <a:r>
              <a:rPr lang="en-US" dirty="0" smtClean="0"/>
              <a:t>Reduced depth of each pipeline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0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instruction has 4 tag bits which store the pipeline (ALU, Load/store, texture) and size (aligned to 128 bits)</a:t>
            </a:r>
          </a:p>
          <a:p>
            <a:r>
              <a:rPr lang="en-US" dirty="0" smtClean="0"/>
              <a:t>ALU instruction words are similar to before: control word, packed </a:t>
            </a:r>
            <a:r>
              <a:rPr lang="en-US" dirty="0" err="1" smtClean="0"/>
              <a:t>bitfield</a:t>
            </a:r>
            <a:r>
              <a:rPr lang="en-US" dirty="0" smtClean="0"/>
              <a:t> of instructions</a:t>
            </a:r>
          </a:p>
          <a:p>
            <a:r>
              <a:rPr lang="en-US" dirty="0" smtClean="0"/>
              <a:t>Load/store words – 2 128-bit loads/stores per cycle</a:t>
            </a:r>
          </a:p>
          <a:p>
            <a:r>
              <a:rPr lang="en-US" dirty="0" smtClean="0"/>
              <a:t>Texture words – texture fetches and derivatives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6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21304" y="810879"/>
            <a:ext cx="2861206" cy="4987636"/>
            <a:chOff x="581421" y="1009766"/>
            <a:chExt cx="2861206" cy="4987636"/>
          </a:xfrm>
        </p:grpSpPr>
        <p:sp>
          <p:nvSpPr>
            <p:cNvPr id="2" name="Rectangle 1"/>
            <p:cNvSpPr/>
            <p:nvPr/>
          </p:nvSpPr>
          <p:spPr>
            <a:xfrm>
              <a:off x="581421" y="1009766"/>
              <a:ext cx="2861206" cy="4987636"/>
            </a:xfrm>
            <a:prstGeom prst="rect">
              <a:avLst/>
            </a:prstGeom>
            <a:solidFill>
              <a:schemeClr val="accent1">
                <a:alpha val="27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47542" y="1180204"/>
              <a:ext cx="17263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Arithmeti</a:t>
              </a:r>
              <a:r>
                <a:rPr lang="en-US" sz="2800" dirty="0"/>
                <a:t>c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902733" y="1835941"/>
              <a:ext cx="933335" cy="6272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Vector </a:t>
              </a:r>
              <a:r>
                <a:rPr lang="en-US" dirty="0" err="1" smtClean="0">
                  <a:solidFill>
                    <a:schemeClr val="tx1"/>
                  </a:solidFill>
                </a:rPr>
                <a:t>Mult</a:t>
              </a:r>
              <a:r>
                <a:rPr lang="en-US" dirty="0" smtClean="0">
                  <a:solidFill>
                    <a:schemeClr val="tx1"/>
                  </a:solidFill>
                </a:rPr>
                <a:t>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2675" y="1835941"/>
              <a:ext cx="933335" cy="6272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Scalar Add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02733" y="2692122"/>
              <a:ext cx="933335" cy="6272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Vector Add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2675" y="2692122"/>
              <a:ext cx="933335" cy="6272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Scalar </a:t>
              </a:r>
              <a:r>
                <a:rPr lang="en-US" dirty="0" err="1" smtClean="0">
                  <a:solidFill>
                    <a:srgbClr val="000000"/>
                  </a:solidFill>
                </a:rPr>
                <a:t>Mult</a:t>
              </a:r>
              <a:r>
                <a:rPr lang="en-US" dirty="0" smtClean="0">
                  <a:solidFill>
                    <a:srgbClr val="000000"/>
                  </a:solidFill>
                </a:rPr>
                <a:t>.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552402" y="3533609"/>
              <a:ext cx="933335" cy="6272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LUT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52402" y="4344477"/>
              <a:ext cx="933335" cy="6272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Output/Discard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2402" y="5185939"/>
              <a:ext cx="933335" cy="6272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Branch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3352923" y="3122962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82515" y="3127682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07367" y="3142450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75346" y="806363"/>
            <a:ext cx="2078184" cy="4987636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58956" y="981317"/>
            <a:ext cx="180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Load/Store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6715727" y="806363"/>
            <a:ext cx="2078184" cy="4987636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13547" y="981317"/>
            <a:ext cx="1306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Texture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17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with Mesa/GLSL IR (SSA…)</a:t>
            </a:r>
          </a:p>
          <a:p>
            <a:r>
              <a:rPr lang="en-US" dirty="0" smtClean="0"/>
              <a:t>Testing/optimization with real-world </a:t>
            </a:r>
            <a:r>
              <a:rPr lang="en-US" dirty="0" err="1" smtClean="0"/>
              <a:t>shaders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9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 200/400: </a:t>
            </a:r>
            <a:r>
              <a:rPr lang="en-US" dirty="0" err="1" smtClean="0"/>
              <a:t>Midgard</a:t>
            </a:r>
            <a:endParaRPr lang="en-US" dirty="0"/>
          </a:p>
          <a:p>
            <a:pPr lvl="1"/>
            <a:r>
              <a:rPr lang="en-US" dirty="0" smtClean="0"/>
              <a:t>Geometry Processor (GP)</a:t>
            </a:r>
          </a:p>
          <a:p>
            <a:pPr lvl="1"/>
            <a:r>
              <a:rPr lang="en-US" dirty="0" smtClean="0"/>
              <a:t>Pixel Processor (PP)</a:t>
            </a:r>
          </a:p>
          <a:p>
            <a:r>
              <a:rPr lang="en-US" dirty="0" smtClean="0"/>
              <a:t>Mali T6xx: </a:t>
            </a:r>
            <a:r>
              <a:rPr lang="en-US" dirty="0" err="1" smtClean="0"/>
              <a:t>Utgard</a:t>
            </a:r>
            <a:endParaRPr lang="en-US" dirty="0" smtClean="0"/>
          </a:p>
          <a:p>
            <a:pPr lvl="1"/>
            <a:r>
              <a:rPr lang="en-US" dirty="0" smtClean="0"/>
              <a:t>Unified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3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01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Processor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5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for multimedia as well (JPEG, H264, etc.)</a:t>
            </a:r>
          </a:p>
          <a:p>
            <a:r>
              <a:rPr lang="en-US" dirty="0" smtClean="0"/>
              <a:t>Scalar VLIW architecture</a:t>
            </a:r>
          </a:p>
          <a:p>
            <a:r>
              <a:rPr lang="en-US" dirty="0" smtClean="0"/>
              <a:t>Problem: how to reduce # of register accesses per instruction?</a:t>
            </a:r>
          </a:p>
          <a:p>
            <a:pPr lvl="1"/>
            <a:r>
              <a:rPr lang="en-US" dirty="0" smtClean="0"/>
              <a:t>Register ports are </a:t>
            </a:r>
            <a:r>
              <a:rPr lang="en-US" i="1" dirty="0" smtClean="0"/>
              <a:t>really</a:t>
            </a:r>
            <a:r>
              <a:rPr lang="en-US" dirty="0" smtClean="0"/>
              <a:t> expensive!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1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Restrictions on input &amp; output registers (R600)</a:t>
            </a:r>
          </a:p>
          <a:p>
            <a:r>
              <a:rPr lang="en-US" dirty="0" smtClean="0"/>
              <a:t>Split </a:t>
            </a:r>
            <a:r>
              <a:rPr lang="en-US" dirty="0" err="1" smtClean="0"/>
              <a:t>datapath</a:t>
            </a:r>
            <a:r>
              <a:rPr lang="en-US" dirty="0" smtClean="0"/>
              <a:t> and register file in half (TI C6x)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2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register ports are expensive, FIFO’s are cheap</a:t>
            </a:r>
          </a:p>
          <a:p>
            <a:r>
              <a:rPr lang="en-US" dirty="0" smtClean="0"/>
              <a:t>Keep a queue of the last few results</a:t>
            </a:r>
          </a:p>
          <a:p>
            <a:r>
              <a:rPr lang="en-US" dirty="0" smtClean="0"/>
              <a:t>Eliminate most register accesses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Registers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22292" y="2866703"/>
            <a:ext cx="1196620" cy="873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ALU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5137" y="2863038"/>
            <a:ext cx="1196620" cy="873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ALU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8490" y="2866703"/>
            <a:ext cx="1196620" cy="873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 File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2292" y="4307605"/>
            <a:ext cx="4479465" cy="4430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mux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>
            <a:stCxn id="5" idx="2"/>
          </p:cNvCxnSpPr>
          <p:nvPr/>
        </p:nvCxnSpPr>
        <p:spPr>
          <a:xfrm>
            <a:off x="2020602" y="3740029"/>
            <a:ext cx="0" cy="567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</p:cNvCxnSpPr>
          <p:nvPr/>
        </p:nvCxnSpPr>
        <p:spPr>
          <a:xfrm>
            <a:off x="5303447" y="3736364"/>
            <a:ext cx="0" cy="571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12266" y="1786954"/>
            <a:ext cx="4479465" cy="4430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mux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99112" y="2230001"/>
            <a:ext cx="0" cy="6367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551551" y="2249489"/>
            <a:ext cx="0" cy="621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46832" y="2234721"/>
            <a:ext cx="0" cy="6367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47676" y="2234721"/>
            <a:ext cx="0" cy="6367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812145" y="6153632"/>
            <a:ext cx="6772967" cy="12700"/>
          </a:xfrm>
          <a:prstGeom prst="straightConnector1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5"/>
          <p:cNvCxnSpPr/>
          <p:nvPr/>
        </p:nvCxnSpPr>
        <p:spPr>
          <a:xfrm>
            <a:off x="812145" y="2008479"/>
            <a:ext cx="29534" cy="4128317"/>
          </a:xfrm>
          <a:prstGeom prst="straightConnector1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9" idx="1"/>
          </p:cNvCxnSpPr>
          <p:nvPr/>
        </p:nvCxnSpPr>
        <p:spPr>
          <a:xfrm flipV="1">
            <a:off x="782610" y="2008478"/>
            <a:ext cx="629656" cy="1"/>
          </a:xfrm>
          <a:prstGeom prst="straightConnector1">
            <a:avLst/>
          </a:prstGeom>
          <a:ln w="5715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4695111" y="4750652"/>
            <a:ext cx="1496681" cy="1386144"/>
            <a:chOff x="4695111" y="4947359"/>
            <a:chExt cx="1496681" cy="1386144"/>
          </a:xfrm>
        </p:grpSpPr>
        <p:sp>
          <p:nvSpPr>
            <p:cNvPr id="50" name="Rectangle 49"/>
            <p:cNvSpPr/>
            <p:nvPr/>
          </p:nvSpPr>
          <p:spPr>
            <a:xfrm>
              <a:off x="4695111" y="5173078"/>
              <a:ext cx="1196620" cy="4467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695111" y="5635606"/>
              <a:ext cx="1191880" cy="4467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>
              <a:endCxn id="50" idx="0"/>
            </p:cNvCxnSpPr>
            <p:nvPr/>
          </p:nvCxnSpPr>
          <p:spPr>
            <a:xfrm flipH="1">
              <a:off x="5293421" y="4947359"/>
              <a:ext cx="10026" cy="2257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6191792" y="5390407"/>
              <a:ext cx="0" cy="9430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0" idx="3"/>
            </p:cNvCxnSpPr>
            <p:nvPr/>
          </p:nvCxnSpPr>
          <p:spPr>
            <a:xfrm>
              <a:off x="5891731" y="5396450"/>
              <a:ext cx="30006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1" idx="3"/>
            </p:cNvCxnSpPr>
            <p:nvPr/>
          </p:nvCxnSpPr>
          <p:spPr>
            <a:xfrm>
              <a:off x="5886991" y="5858978"/>
              <a:ext cx="304801" cy="40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1412266" y="4750652"/>
            <a:ext cx="1496681" cy="1386144"/>
            <a:chOff x="4695111" y="4942639"/>
            <a:chExt cx="1496681" cy="1386144"/>
          </a:xfrm>
        </p:grpSpPr>
        <p:sp>
          <p:nvSpPr>
            <p:cNvPr id="88" name="Rectangle 87"/>
            <p:cNvSpPr/>
            <p:nvPr/>
          </p:nvSpPr>
          <p:spPr>
            <a:xfrm>
              <a:off x="4695111" y="5173078"/>
              <a:ext cx="1196620" cy="4467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95111" y="5635606"/>
              <a:ext cx="1191880" cy="4467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90" name="Straight Arrow Connector 89"/>
            <p:cNvCxnSpPr>
              <a:endCxn id="88" idx="0"/>
            </p:cNvCxnSpPr>
            <p:nvPr/>
          </p:nvCxnSpPr>
          <p:spPr>
            <a:xfrm>
              <a:off x="5293421" y="4942639"/>
              <a:ext cx="0" cy="2304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6191792" y="5390407"/>
              <a:ext cx="0" cy="9383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8" idx="3"/>
            </p:cNvCxnSpPr>
            <p:nvPr/>
          </p:nvCxnSpPr>
          <p:spPr>
            <a:xfrm>
              <a:off x="5891731" y="5396450"/>
              <a:ext cx="30006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3"/>
            </p:cNvCxnSpPr>
            <p:nvPr/>
          </p:nvCxnSpPr>
          <p:spPr>
            <a:xfrm>
              <a:off x="5886991" y="5858978"/>
              <a:ext cx="304801" cy="40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/>
          <p:cNvCxnSpPr>
            <a:stCxn id="8" idx="3"/>
          </p:cNvCxnSpPr>
          <p:nvPr/>
        </p:nvCxnSpPr>
        <p:spPr>
          <a:xfrm>
            <a:off x="5901757" y="4529129"/>
            <a:ext cx="10826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endCxn id="7" idx="2"/>
          </p:cNvCxnSpPr>
          <p:nvPr/>
        </p:nvCxnSpPr>
        <p:spPr>
          <a:xfrm flipV="1">
            <a:off x="6984436" y="3740029"/>
            <a:ext cx="2364" cy="78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7309294" y="3740029"/>
            <a:ext cx="0" cy="2396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2953245" y="3214756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489561" y="3219476"/>
            <a:ext cx="177219" cy="17249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065435" y="3219476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179475" y="5390372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701025" y="5395092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4232601" y="5395092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7820815" y="3214756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8150407" y="3219476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475259" y="3234244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810789" y="6069700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8140381" y="6074420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8465233" y="6089188"/>
            <a:ext cx="177219" cy="1772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599177" y="5122565"/>
            <a:ext cx="842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FIFO</a:t>
            </a:r>
            <a:endParaRPr lang="en-US" sz="2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4882022" y="5122565"/>
            <a:ext cx="842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FIFO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52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programs on the GP look like a constrained </a:t>
            </a:r>
            <a:r>
              <a:rPr lang="en-US" i="1" dirty="0" smtClean="0"/>
              <a:t>dataflow graph</a:t>
            </a:r>
          </a:p>
          <a:p>
            <a:r>
              <a:rPr lang="en-US" dirty="0" smtClean="0"/>
              <a:t>Instead of standard 3-address instructions (e.g. LLVM, TGSI) or expression trees (GLSL IR), our IR will consist of a directed acyclic graph of operations</a:t>
            </a:r>
          </a:p>
          <a:p>
            <a:r>
              <a:rPr lang="en-US" dirty="0" smtClean="0"/>
              <a:t>The scheduler will place nodes in order to </a:t>
            </a:r>
            <a:r>
              <a:rPr lang="en-US" smtClean="0"/>
              <a:t>satisfy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6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14581</TotalTime>
  <Words>748</Words>
  <Application>Microsoft Macintosh PowerPoint</Application>
  <PresentationFormat>On-screen Show (4:3)</PresentationFormat>
  <Paragraphs>176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Mali Instruction Set Architecture</vt:lpstr>
      <vt:lpstr>Background</vt:lpstr>
      <vt:lpstr>Mali Architecture</vt:lpstr>
      <vt:lpstr>Geometry Processor</vt:lpstr>
      <vt:lpstr>Architecture</vt:lpstr>
      <vt:lpstr>Existing Solutions</vt:lpstr>
      <vt:lpstr>Feedback Registers</vt:lpstr>
      <vt:lpstr>Feedback Registers</vt:lpstr>
      <vt:lpstr>Compiler</vt:lpstr>
      <vt:lpstr>Dataflow Graph</vt:lpstr>
      <vt:lpstr>Scheduled Dataflow Graph</vt:lpstr>
      <vt:lpstr>Dependency Issues</vt:lpstr>
      <vt:lpstr>Dependency Issues</vt:lpstr>
      <vt:lpstr>Dependency Issues</vt:lpstr>
      <vt:lpstr>Scheduling</vt:lpstr>
      <vt:lpstr>Scheduling</vt:lpstr>
      <vt:lpstr>Scheduling</vt:lpstr>
      <vt:lpstr>Pixel Processor</vt:lpstr>
      <vt:lpstr>Architecture</vt:lpstr>
      <vt:lpstr>Instructions</vt:lpstr>
      <vt:lpstr>Pipeline</vt:lpstr>
      <vt:lpstr>Compiler</vt:lpstr>
      <vt:lpstr>HIR</vt:lpstr>
      <vt:lpstr>LIR</vt:lpstr>
      <vt:lpstr>Mali T6xx</vt:lpstr>
      <vt:lpstr>Architecture</vt:lpstr>
      <vt:lpstr>Instructions</vt:lpstr>
      <vt:lpstr>PowerPoint Presentation</vt:lpstr>
      <vt:lpstr>Future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 Instruction Set Architecture</dc:title>
  <dc:creator>Connor Abbott</dc:creator>
  <cp:lastModifiedBy>Connor Abbott</cp:lastModifiedBy>
  <cp:revision>77</cp:revision>
  <dcterms:created xsi:type="dcterms:W3CDTF">2014-01-20T17:40:05Z</dcterms:created>
  <dcterms:modified xsi:type="dcterms:W3CDTF">2014-02-01T18:20:35Z</dcterms:modified>
</cp:coreProperties>
</file>