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394" r:id="rId5"/>
    <p:sldId id="410" r:id="rId6"/>
    <p:sldId id="409" r:id="rId7"/>
    <p:sldId id="419" r:id="rId8"/>
    <p:sldId id="413" r:id="rId9"/>
    <p:sldId id="433" r:id="rId10"/>
    <p:sldId id="421" r:id="rId11"/>
    <p:sldId id="423" r:id="rId12"/>
    <p:sldId id="422" r:id="rId13"/>
    <p:sldId id="424" r:id="rId14"/>
    <p:sldId id="427" r:id="rId15"/>
    <p:sldId id="428" r:id="rId16"/>
    <p:sldId id="400" r:id="rId17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4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778">
          <p15:clr>
            <a:srgbClr val="A4A3A4"/>
          </p15:clr>
        </p15:guide>
        <p15:guide id="4" orient="horz" pos="630">
          <p15:clr>
            <a:srgbClr val="A4A3A4"/>
          </p15:clr>
        </p15:guide>
        <p15:guide id="5" orient="horz" pos="452">
          <p15:clr>
            <a:srgbClr val="A4A3A4"/>
          </p15:clr>
        </p15:guide>
        <p15:guide id="6" orient="horz" pos="2824">
          <p15:clr>
            <a:srgbClr val="A4A3A4"/>
          </p15:clr>
        </p15:guide>
        <p15:guide id="7" pos="5480">
          <p15:clr>
            <a:srgbClr val="A4A3A4"/>
          </p15:clr>
        </p15:guide>
        <p15:guide id="8" pos="299">
          <p15:clr>
            <a:srgbClr val="A4A3A4"/>
          </p15:clr>
        </p15:guide>
        <p15:guide id="9" pos="2886">
          <p15:clr>
            <a:srgbClr val="A4A3A4"/>
          </p15:clr>
        </p15:guide>
        <p15:guide id="10" orient="horz" pos="3026">
          <p15:clr>
            <a:srgbClr val="A4A3A4"/>
          </p15:clr>
        </p15:guide>
        <p15:guide id="11" orient="horz" pos="710">
          <p15:clr>
            <a:srgbClr val="A4A3A4"/>
          </p15:clr>
        </p15:guide>
        <p15:guide id="12" orient="horz" pos="332">
          <p15:clr>
            <a:srgbClr val="A4A3A4"/>
          </p15:clr>
        </p15:guide>
        <p15:guide id="13" pos="12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schroe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CE39"/>
    <a:srgbClr val="006091"/>
    <a:srgbClr val="00565A"/>
    <a:srgbClr val="0071C5"/>
    <a:srgbClr val="EAEAEA"/>
    <a:srgbClr val="BF95DF"/>
    <a:srgbClr val="E4D3F1"/>
    <a:srgbClr val="D8BFEB"/>
    <a:srgbClr val="F4D80C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5931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322" y="54"/>
      </p:cViewPr>
      <p:guideLst>
        <p:guide orient="horz" pos="3064"/>
        <p:guide orient="horz" pos="123"/>
        <p:guide orient="horz" pos="778"/>
        <p:guide orient="horz" pos="630"/>
        <p:guide orient="horz" pos="452"/>
        <p:guide orient="horz" pos="2824"/>
        <p:guide pos="5480"/>
        <p:guide pos="299"/>
        <p:guide pos="2886"/>
        <p:guide orient="horz" pos="3026"/>
        <p:guide orient="horz" pos="710"/>
        <p:guide orient="horz" pos="332"/>
        <p:guide pos="1299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138" y="-84"/>
      </p:cViewPr>
      <p:guideLst>
        <p:guide orient="horz" pos="3096"/>
        <p:guide pos="2094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en-US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en-US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3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7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EEF9-8B0F-D542-A06D-2E8CBED689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r="16000"/>
          <a:stretch/>
        </p:blipFill>
        <p:spPr>
          <a:xfrm rot="1208941">
            <a:off x="-889512" y="1687467"/>
            <a:ext cx="10523447" cy="4085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" y="4611976"/>
            <a:ext cx="1203645" cy="49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81741"/>
            <a:ext cx="361444" cy="32891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4663" y="667794"/>
            <a:ext cx="8231141" cy="1493553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779667" y="2161347"/>
            <a:ext cx="5926137" cy="400110"/>
          </a:xfrm>
          <a:prstGeom prst="rect">
            <a:avLst/>
          </a:prstGeom>
        </p:spPr>
        <p:txBody>
          <a:bodyPr vert="horz" lIns="0" tIns="91440" rIns="0" bIns="91440" rtlCol="0" anchor="t" anchorCtr="0"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Clear Sans 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94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82700"/>
            <a:ext cx="8229600" cy="3168650"/>
          </a:xfrm>
        </p:spPr>
        <p:txBody>
          <a:bodyPr/>
          <a:lstStyle>
            <a:lvl2pPr marL="169863" indent="-112713">
              <a:defRPr/>
            </a:lvl2pPr>
            <a:lvl3pPr marL="284163" indent="-112713">
              <a:defRPr/>
            </a:lvl3pPr>
            <a:lvl4pPr marL="460375" indent="-112713">
              <a:buClr>
                <a:schemeClr val="accent3">
                  <a:lumMod val="75000"/>
                </a:schemeClr>
              </a:buClr>
              <a:buSzPct val="110000"/>
              <a:buFontTx/>
              <a:buChar char="›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105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82366"/>
            <a:ext cx="4759325" cy="320457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294313" y="1282366"/>
            <a:ext cx="3392487" cy="3204574"/>
          </a:xfrm>
        </p:spPr>
        <p:txBody>
          <a:bodyPr/>
          <a:lstStyle>
            <a:lvl1pPr>
              <a:defRPr sz="105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463956"/>
          </a:xfrm>
        </p:spPr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58813"/>
            <a:ext cx="8229600" cy="312737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82995"/>
            <a:ext cx="8229600" cy="3190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130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463956"/>
          </a:xfrm>
        </p:spPr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05023"/>
            <a:ext cx="8229600" cy="3246327"/>
          </a:xfrm>
        </p:spPr>
        <p:txBody>
          <a:bodyPr tIns="0"/>
          <a:lstStyle>
            <a:lvl1pPr marL="342900" indent="-342900">
              <a:lnSpc>
                <a:spcPct val="150000"/>
              </a:lnSpc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20700" indent="-173038">
              <a:lnSpc>
                <a:spcPct val="150000"/>
              </a:lnSpc>
              <a:buFont typeface="+mj-lt"/>
              <a:buAutoNum type="alphaLcPeriod"/>
              <a:defRPr/>
            </a:lvl2pPr>
            <a:lvl3pPr marL="630238" indent="-111125">
              <a:lnSpc>
                <a:spcPct val="150000"/>
              </a:lnSpc>
              <a:buFont typeface="Arial" panose="020B0604020202020204" pitchFamily="34" charset="0"/>
              <a:buChar char="•"/>
              <a:defRPr/>
            </a:lvl3pPr>
            <a:lvl4pPr marL="744538" indent="-111125"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First step: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58813"/>
            <a:ext cx="8229600" cy="312737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4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8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lear Sans Bold" panose="020B0803030202020304" pitchFamily="34" charset="0"/>
              <a:cs typeface="Clear Sans Bold" panose="020B08030302020203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00" r="23803" b="48425"/>
          <a:stretch/>
        </p:blipFill>
        <p:spPr>
          <a:xfrm>
            <a:off x="474459" y="3934047"/>
            <a:ext cx="8225042" cy="1209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22" y="4611976"/>
            <a:ext cx="1203645" cy="494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95917"/>
            <a:ext cx="361444" cy="3289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23123" y="527050"/>
            <a:ext cx="5574950" cy="5175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2474" y="1235075"/>
            <a:ext cx="5585638" cy="3244776"/>
          </a:xfrm>
        </p:spPr>
        <p:txBody>
          <a:bodyPr/>
          <a:lstStyle>
            <a:lvl1pPr>
              <a:lnSpc>
                <a:spcPct val="150000"/>
              </a:lnSpc>
              <a:defRPr sz="2000">
                <a:solidFill>
                  <a:schemeClr val="bg1"/>
                </a:solidFill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  <a:lvl2pPr marL="339725" indent="-112713">
              <a:lnSpc>
                <a:spcPct val="150000"/>
              </a:lnSpc>
              <a:defRPr sz="180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2pPr>
            <a:lvl3pPr marL="396875" indent="-117475">
              <a:lnSpc>
                <a:spcPct val="150000"/>
              </a:lnSpc>
              <a:defRPr sz="120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3pPr>
            <a:lvl4pPr marL="396875" indent="-117475">
              <a:lnSpc>
                <a:spcPct val="150000"/>
              </a:lnSpc>
              <a:defRPr sz="105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850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4C4C"/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15931"/>
          <a:stretch/>
        </p:blipFill>
        <p:spPr>
          <a:xfrm rot="1208941">
            <a:off x="-944928" y="1216289"/>
            <a:ext cx="10607813" cy="4085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62382" y="2206171"/>
            <a:ext cx="4417060" cy="553998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3600">
                <a:solidFill>
                  <a:schemeClr val="tx1"/>
                </a:solidFill>
                <a:effectLst/>
                <a:latin typeface="Clear Sans Bold" panose="020B0803030202020304" pitchFamily="34" charset="0"/>
                <a:cs typeface="Clear Sans Bold" panose="020B0803030202020304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" y="4611976"/>
            <a:ext cx="1203645" cy="494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81741"/>
            <a:ext cx="361444" cy="3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4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9318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27138"/>
            <a:ext cx="8221662" cy="3367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540" y="4754619"/>
            <a:ext cx="54226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B4CA592-1F25-4DB7-B054-916AA0B8D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594623"/>
            <a:ext cx="9144000" cy="5488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r="23803" b="48425"/>
          <a:stretch/>
        </p:blipFill>
        <p:spPr>
          <a:xfrm>
            <a:off x="474663" y="4594623"/>
            <a:ext cx="8224838" cy="54887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436470" y="4768795"/>
            <a:ext cx="54226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CA592-1F25-4DB7-B054-916AA0B8DACF}" type="slidenum">
              <a:rPr lang="en-US" sz="1050" smtClean="0">
                <a:solidFill>
                  <a:schemeClr val="bg1"/>
                </a:solidFill>
              </a:rPr>
              <a:pPr/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4693254"/>
            <a:ext cx="361444" cy="32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86" y="4619064"/>
            <a:ext cx="1203645" cy="4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9" r:id="rId3"/>
    <p:sldLayoutId id="2147483704" r:id="rId4"/>
    <p:sldLayoutId id="2147483703" r:id="rId5"/>
    <p:sldLayoutId id="2147483700" r:id="rId6"/>
    <p:sldLayoutId id="2147483698" r:id="rId7"/>
    <p:sldLayoutId id="21474836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lear Sans Bold" panose="020B0803030202020304" pitchFamily="34" charset="0"/>
          <a:ea typeface="+mj-ea"/>
          <a:cs typeface="Clear Sans Bold" panose="020B08030302020203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1pPr>
      <a:lvl2pPr marL="169863" indent="-112713" algn="l" defTabSz="4572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2pPr>
      <a:lvl3pPr marL="284163" indent="-117475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3pPr>
      <a:lvl4pPr marL="460375" indent="-111125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10000"/>
        <a:buFontTx/>
        <a:buChar char="›"/>
        <a:defRPr sz="900" kern="1200">
          <a:solidFill>
            <a:schemeClr val="tx1">
              <a:lumMod val="75000"/>
              <a:lumOff val="25000"/>
            </a:schemeClr>
          </a:solidFill>
          <a:latin typeface="Clear Sans "/>
          <a:ea typeface="+mn-ea"/>
          <a:cs typeface="Clear Sans Medium" panose="020B06030302020203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BIFUZ – Broadcast Intent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FUZzing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Framework for Android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133476"/>
            <a:ext cx="8229600" cy="3400424"/>
          </a:xfrm>
          <a:solidFill>
            <a:schemeClr val="bg2"/>
          </a:solidFill>
        </p:spPr>
        <p:txBody>
          <a:bodyPr/>
          <a:lstStyle/>
          <a:p>
            <a:endParaRPr lang="en-US" sz="1200" dirty="0" smtClean="0">
              <a:solidFill>
                <a:srgbClr val="0060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 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of main</a:t>
            </a:r>
          </a:p>
          <a:p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F/BIFUZ_BROADCAST( 9395): </a:t>
            </a:r>
            <a:r>
              <a:rPr lang="en-US" sz="1400" b="1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adb</a:t>
            </a:r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-s </a:t>
            </a:r>
            <a:r>
              <a:rPr lang="en-US" sz="1400" b="1" dirty="0" smtClean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4df1914411a36fc9 shell </a:t>
            </a:r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broadcast -n </a:t>
            </a:r>
            <a:r>
              <a:rPr lang="en-US" sz="1400" b="1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b="1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com.google.analytics.tracking.android.CampaignTrackingReceiver</a:t>
            </a:r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 beginning of system</a:t>
            </a:r>
          </a:p>
          <a:p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ActivityManager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( 3056): Start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broadcast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com.google.analytics.tracking.android.CampaignTrackingReceiver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400" b="1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=9411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uid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=10049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gids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={50049, 9997, 3003, 1028, 1015}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=x86</a:t>
            </a:r>
          </a:p>
          <a:p>
            <a:r>
              <a:rPr lang="en-US" sz="1200" dirty="0" smtClean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 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of crash</a:t>
            </a:r>
          </a:p>
          <a:p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AndroidRuntime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( 9411): FATAL EXCEPTION: main</a:t>
            </a:r>
          </a:p>
          <a:p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AndroidRuntime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( 9411): Process: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PID: 9411</a:t>
            </a:r>
          </a:p>
          <a:p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AndroidRuntime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( 9411):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java.lang.RuntimeException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Unable to instantiate receiver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com.google.analytics.tracking.android.CampaignTrackingReceiver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java.lang.ClassNotFoundException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Didn't find class "com.google.analytics.tracking.android.CampaignTrackingReceiver" on path: 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DexPathList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[[zip file "/system/app/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GoogleEarth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GoogleEarth.apk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"],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nativeLibraryDirectories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=[/system/app/</a:t>
            </a:r>
            <a:r>
              <a:rPr lang="en-US" sz="1200" dirty="0" err="1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GoogleEarth</a:t>
            </a:r>
            <a:r>
              <a:rPr lang="en-US" sz="1200" dirty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/lib/x86, /vendor/lib, /system/lib</a:t>
            </a:r>
            <a:r>
              <a:rPr lang="en-US" sz="1200" dirty="0" smtClean="0">
                <a:solidFill>
                  <a:srgbClr val="006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]]	</a:t>
            </a:r>
            <a:endParaRPr lang="en-US" sz="1200" dirty="0">
              <a:solidFill>
                <a:srgbClr val="0060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Error Log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17450" y="1932301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javaClassNotFoundException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082" y="141108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javaNullPointerException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1519" y="2574839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0115" y="3629631"/>
            <a:ext cx="15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SQL injection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7229" y="2776359"/>
            <a:ext cx="177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Buffer Overflow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BIFUZ is an open source testing </a:t>
            </a:r>
            <a:r>
              <a:rPr lang="en-US" dirty="0" smtClean="0"/>
              <a:t>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if an application is more stable than another from </a:t>
            </a:r>
            <a:r>
              <a:rPr lang="en-US" dirty="0" smtClean="0"/>
              <a:t>security </a:t>
            </a:r>
            <a:r>
              <a:rPr lang="en-US" dirty="0" smtClean="0"/>
              <a:t>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bugs might be sent to Google for </a:t>
            </a:r>
            <a:r>
              <a:rPr lang="en-US" dirty="0" smtClean="0"/>
              <a:t>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reproducibility and 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39"/>
            <a:ext cx="9144001" cy="51397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5211" y="479119"/>
            <a:ext cx="8870042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/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r>
              <a:rPr lang="en-US" sz="3200" dirty="0" smtClean="0"/>
              <a:t>Source code: https</a:t>
            </a:r>
            <a:r>
              <a:rPr lang="en-US" sz="3200" dirty="0"/>
              <a:t>://</a:t>
            </a:r>
            <a:r>
              <a:rPr lang="en-US" sz="3200" dirty="0" smtClean="0"/>
              <a:t>github.com/fuzzing/bifuz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34980" y="1950763"/>
            <a:ext cx="7861125" cy="15696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/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r>
              <a:rPr lang="en-US" sz="3200" dirty="0" smtClean="0"/>
              <a:t>You may find us @:</a:t>
            </a:r>
          </a:p>
          <a:p>
            <a:endParaRPr lang="en-US" sz="1050" dirty="0" smtClean="0"/>
          </a:p>
          <a:p>
            <a:r>
              <a:rPr lang="en-US" sz="2800" dirty="0" smtClean="0"/>
              <a:t>andreea.brindusa.proca@intel.com</a:t>
            </a:r>
          </a:p>
          <a:p>
            <a:r>
              <a:rPr lang="en-US" sz="2800" dirty="0" smtClean="0"/>
              <a:t>razvan.ionescu@intel.com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9729" r="10054" b="9715"/>
          <a:stretch/>
        </p:blipFill>
        <p:spPr>
          <a:xfrm>
            <a:off x="111276" y="3002566"/>
            <a:ext cx="2020735" cy="20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19319"/>
          <a:stretch/>
        </p:blipFill>
        <p:spPr>
          <a:xfrm>
            <a:off x="-1" y="0"/>
            <a:ext cx="2032732" cy="251953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18" y="2611631"/>
            <a:ext cx="2901082" cy="1982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2066" y="844268"/>
            <a:ext cx="426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Andreea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Brînduşa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4661" y="3180943"/>
            <a:ext cx="397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Răzvan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-Costin Ionescu</a:t>
            </a:r>
          </a:p>
        </p:txBody>
      </p:sp>
    </p:spTree>
    <p:extLst>
      <p:ext uri="{BB962C8B-B14F-4D97-AF65-F5344CB8AC3E}">
        <p14:creationId xmlns:p14="http://schemas.microsoft.com/office/powerpoint/2010/main" val="1794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22474" y="1235074"/>
            <a:ext cx="5585638" cy="34483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Why </a:t>
            </a:r>
            <a:r>
              <a:rPr lang="en-US" dirty="0" smtClean="0"/>
              <a:t>do we </a:t>
            </a:r>
            <a:r>
              <a:rPr lang="en-US" dirty="0"/>
              <a:t>need BIFUZ?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is BIFUZ?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BIFUZ’s Architecture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Walk-through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Results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Conclusions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005" y="542145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lear Sans Bold" panose="020B0803030202020304"/>
              </a:rPr>
              <a:t>Agenda</a:t>
            </a:r>
            <a:endParaRPr lang="en-US" sz="2800" dirty="0">
              <a:solidFill>
                <a:schemeClr val="bg1"/>
              </a:solidFill>
              <a:latin typeface="Clear Sans Bold" panose="020B0803030202020304"/>
            </a:endParaRPr>
          </a:p>
        </p:txBody>
      </p:sp>
    </p:spTree>
    <p:extLst>
      <p:ext uri="{BB962C8B-B14F-4D97-AF65-F5344CB8AC3E}">
        <p14:creationId xmlns:p14="http://schemas.microsoft.com/office/powerpoint/2010/main" val="2514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need BIFUZ?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8232" y="1189147"/>
            <a:ext cx="2366994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A6CE39"/>
                </a:solidFill>
              </a:rPr>
              <a:t>Android Security</a:t>
            </a:r>
            <a:endParaRPr lang="en-US" dirty="0">
              <a:solidFill>
                <a:srgbClr val="A6CE3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8581" y="1039266"/>
            <a:ext cx="3072807" cy="57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600" dirty="0" smtClean="0">
                <a:solidFill>
                  <a:srgbClr val="0071C5"/>
                </a:solidFill>
              </a:rPr>
              <a:t>Intent Fuzzing</a:t>
            </a:r>
            <a:endParaRPr lang="en-US" sz="2600" dirty="0">
              <a:solidFill>
                <a:srgbClr val="0071C5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28581" y="2967298"/>
            <a:ext cx="2095500" cy="36245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100" dirty="0" smtClean="0">
                <a:solidFill>
                  <a:srgbClr val="A6CE39"/>
                </a:solidFill>
              </a:rPr>
              <a:t>Android Apps</a:t>
            </a:r>
            <a:endParaRPr lang="en-US" dirty="0">
              <a:solidFill>
                <a:srgbClr val="A6CE3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4600" y="3441233"/>
            <a:ext cx="3464693" cy="621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600" dirty="0" smtClean="0">
                <a:solidFill>
                  <a:srgbClr val="0071C5"/>
                </a:solidFill>
              </a:rPr>
              <a:t>Broadcast Intents</a:t>
            </a:r>
            <a:endParaRPr lang="en-US" sz="2600" dirty="0">
              <a:solidFill>
                <a:srgbClr val="0071C5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06735" y="2087106"/>
            <a:ext cx="2659998" cy="471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006091"/>
                </a:solidFill>
              </a:rPr>
              <a:t>Important Target</a:t>
            </a:r>
            <a:endParaRPr lang="en-US" dirty="0">
              <a:solidFill>
                <a:srgbClr val="006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BIFUZ?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Broadcast Intent </a:t>
            </a:r>
            <a:r>
              <a:rPr lang="en-US" dirty="0" err="1" smtClean="0"/>
              <a:t>FUZzing</a:t>
            </a:r>
            <a:r>
              <a:rPr lang="en-US" dirty="0" smtClean="0"/>
              <a:t> Framework for Android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18232" y="1189147"/>
            <a:ext cx="2366994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A6CE39"/>
                </a:solidFill>
              </a:rPr>
              <a:t>Python</a:t>
            </a:r>
            <a:endParaRPr lang="en-US" dirty="0">
              <a:solidFill>
                <a:srgbClr val="A6CE39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2044" y="2937450"/>
            <a:ext cx="2366994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006091"/>
                </a:solidFill>
              </a:rPr>
              <a:t>Negative Testing</a:t>
            </a:r>
            <a:endParaRPr lang="en-US" dirty="0">
              <a:solidFill>
                <a:srgbClr val="00609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19806" y="3512227"/>
            <a:ext cx="2366994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A6CE39"/>
                </a:solidFill>
              </a:rPr>
              <a:t>Open Source</a:t>
            </a:r>
            <a:endParaRPr lang="en-US" dirty="0">
              <a:solidFill>
                <a:srgbClr val="A6CE3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19806" y="1414888"/>
            <a:ext cx="2366994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006091"/>
                </a:solidFill>
              </a:rPr>
              <a:t>Bugs</a:t>
            </a:r>
            <a:endParaRPr lang="en-US" dirty="0">
              <a:solidFill>
                <a:srgbClr val="00609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78488" y="2176169"/>
            <a:ext cx="4286515" cy="36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lear Sans Bold" panose="020B0803030202020304" pitchFamily="34" charset="0"/>
                <a:ea typeface="+mj-ea"/>
                <a:cs typeface="Clear Sans Bold" panose="020B0803030202020304" pitchFamily="34" charset="0"/>
              </a:defRPr>
            </a:lvl1pPr>
          </a:lstStyle>
          <a:p>
            <a:pPr algn="ctr"/>
            <a:r>
              <a:rPr lang="en-US" sz="2400" dirty="0" smtClean="0">
                <a:solidFill>
                  <a:srgbClr val="0071C5"/>
                </a:solidFill>
              </a:rPr>
              <a:t>Broadcast / Fuzzed Intents</a:t>
            </a:r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BIFUZ’s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26" y="733424"/>
            <a:ext cx="4799747" cy="37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133476"/>
            <a:ext cx="8229600" cy="3400424"/>
          </a:xfrm>
          <a:solidFill>
            <a:schemeClr val="bg2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= = = = = = = = = = = = = = = = =</a:t>
            </a:r>
            <a:endParaRPr lang="en-US" sz="1050" b="1" dirty="0">
              <a:solidFill>
                <a:schemeClr val="accent1">
                  <a:lumMod val="50000"/>
                </a:schemeClr>
              </a:solidFill>
              <a:latin typeface="Courier" pitchFamily="49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    ###   #  ####  #  #  ####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    #  #  #  #     #  #    ##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    ###   #  ####  #  #   ## </a:t>
            </a:r>
          </a:p>
          <a:p>
            <a:pPr>
              <a:spcBef>
                <a:spcPts val="0"/>
              </a:spcBef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    #  #  #  #     #  #  #   </a:t>
            </a:r>
          </a:p>
          <a:p>
            <a:pPr>
              <a:spcBef>
                <a:spcPts val="0"/>
              </a:spcBef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    ###   #  #     ####  ####</a:t>
            </a:r>
          </a:p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        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= = = = = = = = = = = = = = = = = </a:t>
            </a:r>
          </a:p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Courier" pitchFamily="49" charset="0"/>
                <a:cs typeface="Calibri" panose="020F0502020204030204" pitchFamily="34" charset="0"/>
              </a:rPr>
              <a:t>  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one option from below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     1. Select Devices Under Test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2. Generate Fuzzed Intent calls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3. Generate Broadcast Intent calls for the DUT(s)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4. Generate a delta report between 2 fuzzing sessions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Run existing generated intents from file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6. (Future) Generate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apks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specific Intent calls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Q. Quit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BIFUZ’s Menu Options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133476"/>
            <a:ext cx="8229600" cy="3400424"/>
          </a:xfrm>
          <a:solidFill>
            <a:schemeClr val="bg2"/>
          </a:solidFill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broadcast intent calls for the following DUT(s):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4df1914411a36fc9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the packages wanted or type 'all' for all packages: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4df1914411a36fc9: Insert the name of the logs folder: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FOLDER_NAME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4df1914411a36fc9 shell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start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android.intent.action.VIEW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android.intent.category.BROWSABLE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com.google.earth.EarthActivity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 0x00400000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YIV6HT9RKSNRCYDGCA6ONAX2Z0M3E3PXZI4W09VZEMA2G03KK0LNIAJ15911OAA.com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android.intent.extra.ALARM_COUNT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Fuzzed Intent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133476"/>
            <a:ext cx="8229600" cy="3400424"/>
          </a:xfrm>
          <a:solidFill>
            <a:schemeClr val="bg2"/>
          </a:solidFill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option from below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     1. Select Devices Under Test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2. Generate Fuzzed Intent calls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3. Generate Broadcast Intent calls for the DUT(s)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4. Generate a delta report between 2 fuzzing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Run existing generated intents from file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(Future) Generate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apks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specific Intent calls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Q. Quit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  Insert your choice: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adb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4df1914411a36fc9 shell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broadcast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com.google.earth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com.google.analytics.tracking.android.CampaignTrackingReceiver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Broadcast Intent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2" y="4683428"/>
            <a:ext cx="2953001" cy="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C-2014-template">
  <a:themeElements>
    <a:clrScheme name="OTC-2014">
      <a:dk1>
        <a:srgbClr val="000000"/>
      </a:dk1>
      <a:lt1>
        <a:srgbClr val="FFFFFF"/>
      </a:lt1>
      <a:dk2>
        <a:srgbClr val="242526"/>
      </a:dk2>
      <a:lt2>
        <a:srgbClr val="F0F1F1"/>
      </a:lt2>
      <a:accent1>
        <a:srgbClr val="00AEEF"/>
      </a:accent1>
      <a:accent2>
        <a:srgbClr val="0070C0"/>
      </a:accent2>
      <a:accent3>
        <a:srgbClr val="A6CE39"/>
      </a:accent3>
      <a:accent4>
        <a:srgbClr val="FDB813"/>
      </a:accent4>
      <a:accent5>
        <a:srgbClr val="7030A0"/>
      </a:accent5>
      <a:accent6>
        <a:srgbClr val="000000"/>
      </a:accent6>
      <a:hlink>
        <a:srgbClr val="00B0F0"/>
      </a:hlink>
      <a:folHlink>
        <a:srgbClr val="0070C0"/>
      </a:folHlink>
    </a:clrScheme>
    <a:fontScheme name="OTC-2014-fonts">
      <a:majorFont>
        <a:latin typeface="Neo Sans Intel Medium"/>
        <a:ea typeface=""/>
        <a:cs typeface=""/>
      </a:majorFont>
      <a:minorFont>
        <a:latin typeface="Clear Sans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0DE0502A11348B80BF9AB45E77A28" ma:contentTypeVersion="1" ma:contentTypeDescription="Create a new document." ma:contentTypeScope="" ma:versionID="5c11b0f743684720a72951b745b2b9c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DF73E-0C6B-440A-93C4-C715CD8A86DA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3BF900-CAD1-4300-896F-9C85F907F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F65A2-457D-44A8-8E18-428F7E00A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OTC-2014-template</Template>
  <TotalTime>2079</TotalTime>
  <Words>354</Words>
  <Application>Microsoft Office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Clear Sans</vt:lpstr>
      <vt:lpstr>Clear Sans </vt:lpstr>
      <vt:lpstr>Clear Sans Bold</vt:lpstr>
      <vt:lpstr>Clear Sans Medium</vt:lpstr>
      <vt:lpstr>Courier</vt:lpstr>
      <vt:lpstr>Verdana</vt:lpstr>
      <vt:lpstr>OTC-2014-template</vt:lpstr>
      <vt:lpstr>BIFUZ – Broadcast Intent FUZzing  Framework for Android</vt:lpstr>
      <vt:lpstr>PowerPoint Presentation</vt:lpstr>
      <vt:lpstr>PowerPoint Presentation</vt:lpstr>
      <vt:lpstr>Why do we need BIFUZ?</vt:lpstr>
      <vt:lpstr>What is BIFUZ?</vt:lpstr>
      <vt:lpstr>BIFUZ’s Architecture</vt:lpstr>
      <vt:lpstr>Walk-through</vt:lpstr>
      <vt:lpstr>Walk-through</vt:lpstr>
      <vt:lpstr>Walk-through</vt:lpstr>
      <vt:lpstr>Walk-through</vt:lpstr>
      <vt:lpstr>Results</vt:lpstr>
      <vt:lpstr>Conclusions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of a Long Presentations Title Flowing to Multiple Lines</dc:title>
  <dc:creator>Ionescu Razvan;Andreea Proca</dc:creator>
  <cp:lastModifiedBy>Ionescu, RazvanX</cp:lastModifiedBy>
  <cp:revision>222</cp:revision>
  <cp:lastPrinted>2015-01-19T07:36:55Z</cp:lastPrinted>
  <dcterms:created xsi:type="dcterms:W3CDTF">2014-07-03T16:50:55Z</dcterms:created>
  <dcterms:modified xsi:type="dcterms:W3CDTF">2015-01-29T13:00:13Z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0x010100CC80DE0502A11348B80BF9AB45E77A28</vt:lpwstr>
  </property>
</Properties>
</file>