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p:nvPr>
            <p:ph type="sldImg"/>
          </p:nvPr>
        </p:nvSpPr>
        <p:spPr>
          <a:xfrm>
            <a:off x="1143000" y="685800"/>
            <a:ext cx="4572000" cy="3429000"/>
          </a:xfrm>
          <a:prstGeom prst="rect">
            <a:avLst/>
          </a:prstGeom>
        </p:spPr>
        <p:txBody>
          <a:bodyPr/>
          <a:lstStyle/>
          <a:p>
            <a:pPr lvl="0"/>
          </a:p>
        </p:txBody>
      </p:sp>
      <p:sp>
        <p:nvSpPr>
          <p:cNvPr id="34" name="Shape 34"/>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ftp://ftp.cs.brown.edu/pub/techreports/89/cs89-41.pdf" TargetMode="External"/><Relationship Id="rId4" Type="http://schemas.openxmlformats.org/officeDocument/2006/relationships/hyperlink" Target="https://gephi.github.io/features/" TargetMode="Externa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 Id="rId3" Type="http://schemas.openxmlformats.org/officeDocument/2006/relationships/hyperlink" Target="ftp://ftp.cs.brown.edu/pub/techreports/89/cs89-41.pdf" TargetMode="External"/><Relationship Id="rId4" Type="http://schemas.openxmlformats.org/officeDocument/2006/relationships/hyperlink" Target="https://gephi.github.io/features/" TargetMode="Externa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 Id="rId3" Type="http://schemas.openxmlformats.org/officeDocument/2006/relationships/hyperlink" Target="http://hal.upmc.fr/file/index/docid/555588/filename/techreport.pdf" TargetMode="External"/><Relationship Id="rId4" Type="http://schemas.openxmlformats.org/officeDocument/2006/relationships/hyperlink" Target="https://www.youtube.com/watch?v=em9zLzM8O7c" TargetMode="Externa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 Id="rId3" Type="http://schemas.openxmlformats.org/officeDocument/2006/relationships/hyperlink" Target="http://vimeo.com/43903960" TargetMode="Externa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 Id="rId3" Type="http://schemas.openxmlformats.org/officeDocument/2006/relationships/hyperlink" Target="http://en.wikipedia.org/wiki/Hindley%E2%80%93Milner_type_syste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sldImg"/>
          </p:nvPr>
        </p:nvSpPr>
        <p:spPr>
          <a:prstGeom prst="rect">
            <a:avLst/>
          </a:prstGeom>
        </p:spPr>
        <p:txBody>
          <a:bodyPr/>
          <a:lstStyle/>
          <a:p>
            <a:pPr lvl="0"/>
          </a:p>
        </p:txBody>
      </p:sp>
      <p:sp>
        <p:nvSpPr>
          <p:cNvPr id="43" name="Shape 43"/>
          <p:cNvSpPr/>
          <p:nvPr>
            <p:ph type="body" sz="quarter" idx="1"/>
          </p:nvPr>
        </p:nvSpPr>
        <p:spPr>
          <a:prstGeom prst="rect">
            <a:avLst/>
          </a:prstGeom>
        </p:spPr>
        <p:txBody>
          <a:bodyPr/>
          <a:lstStyle/>
          <a:p>
            <a:pPr lvl="0">
              <a:defRPr sz="1800"/>
            </a:pPr>
            <a:r>
              <a:rPr sz="2400"/>
              <a:t>[1] Heuristics for parallel graph partitioning, </a:t>
            </a:r>
            <a:r>
              <a:rPr sz="2400" u="sng">
                <a:hlinkClick r:id="rId3" invalidUrl="" action="" tgtFrame="" tooltip="" history="1" highlightClick="0" endSnd="0"/>
              </a:rPr>
              <a:t>ftp://ftp.cs.brown.edu/pub/techreports/89/cs89-41.pdf</a:t>
            </a:r>
            <a:endParaRPr sz="2400"/>
          </a:p>
          <a:p>
            <a:pPr lvl="0">
              <a:defRPr sz="1800"/>
            </a:pPr>
            <a:r>
              <a:rPr sz="2400" u="sng">
                <a:hlinkClick r:id="rId4" invalidUrl="" action="" tgtFrame="" tooltip="" history="1" highlightClick="0" endSnd="0"/>
              </a:rPr>
              <a:t>https://gephi.github.io/features/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sldImg"/>
          </p:nvPr>
        </p:nvSpPr>
        <p:spPr>
          <a:prstGeom prst="rect">
            <a:avLst/>
          </a:prstGeom>
        </p:spPr>
        <p:txBody>
          <a:bodyPr/>
          <a:lstStyle/>
          <a:p>
            <a:pPr lvl="0"/>
          </a:p>
        </p:txBody>
      </p:sp>
      <p:sp>
        <p:nvSpPr>
          <p:cNvPr id="48" name="Shape 48"/>
          <p:cNvSpPr/>
          <p:nvPr>
            <p:ph type="body" sz="quarter" idx="1"/>
          </p:nvPr>
        </p:nvSpPr>
        <p:spPr>
          <a:prstGeom prst="rect">
            <a:avLst/>
          </a:prstGeom>
        </p:spPr>
        <p:txBody>
          <a:bodyPr/>
          <a:lstStyle/>
          <a:p>
            <a:pPr lvl="0">
              <a:defRPr sz="1800"/>
            </a:pPr>
            <a:r>
              <a:rPr sz="2400"/>
              <a:t>[1] Heuristics for parallel graph partitioning, </a:t>
            </a:r>
            <a:r>
              <a:rPr sz="2400" u="sng">
                <a:hlinkClick r:id="rId3" invalidUrl="" action="" tgtFrame="" tooltip="" history="1" highlightClick="0" endSnd="0"/>
              </a:rPr>
              <a:t>ftp://ftp.cs.brown.edu/pub/techreports/89/cs89-41.pdf</a:t>
            </a:r>
            <a:endParaRPr sz="2400"/>
          </a:p>
          <a:p>
            <a:pPr lvl="0">
              <a:defRPr sz="1800"/>
            </a:pPr>
            <a:r>
              <a:rPr sz="2400" u="sng">
                <a:hlinkClick r:id="rId4" invalidUrl="" action="" tgtFrame="" tooltip="" history="1" highlightClick="0" endSnd="0"/>
              </a:rPr>
              <a:t>https://gephi.github.io/features/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sldImg"/>
          </p:nvPr>
        </p:nvSpPr>
        <p:spPr>
          <a:prstGeom prst="rect">
            <a:avLst/>
          </a:prstGeom>
        </p:spPr>
        <p:txBody>
          <a:bodyPr/>
          <a:lstStyle/>
          <a:p>
            <a:pPr lvl="0"/>
          </a:p>
        </p:txBody>
      </p:sp>
      <p:sp>
        <p:nvSpPr>
          <p:cNvPr id="71" name="Shape 71"/>
          <p:cNvSpPr/>
          <p:nvPr>
            <p:ph type="body" sz="quarter" idx="1"/>
          </p:nvPr>
        </p:nvSpPr>
        <p:spPr>
          <a:prstGeom prst="rect">
            <a:avLst/>
          </a:prstGeom>
        </p:spPr>
        <p:txBody>
          <a:bodyPr/>
          <a:lstStyle/>
          <a:p>
            <a:pPr lvl="0">
              <a:defRPr sz="1800"/>
            </a:pPr>
            <a:r>
              <a:rPr b="1" sz="2400"/>
              <a:t>Vertex degree</a:t>
            </a:r>
            <a:r>
              <a:rPr sz="2400"/>
              <a:t> - Number of edges connected to a vertex</a:t>
            </a:r>
            <a:endParaRPr sz="2400"/>
          </a:p>
          <a:p>
            <a:pPr lvl="0">
              <a:defRPr sz="1800"/>
            </a:pPr>
            <a:r>
              <a:rPr b="1" sz="2400"/>
              <a:t>Undirected graph</a:t>
            </a:r>
            <a:r>
              <a:rPr sz="2400"/>
              <a:t> - is one where no distinction is made between an edge's two vertices.</a:t>
            </a:r>
            <a:endParaRPr sz="2400"/>
          </a:p>
          <a:p>
            <a:pPr lvl="0">
              <a:defRPr sz="1800"/>
            </a:pPr>
            <a:r>
              <a:rPr b="1" sz="2400"/>
              <a:t>Directed graph</a:t>
            </a:r>
            <a:r>
              <a:rPr sz="2400"/>
              <a:t> - each edge determines it's direction, i.e. e= (A1,B1) is interpreted as A1 points to B1.</a:t>
            </a:r>
            <a:endParaRPr sz="2400"/>
          </a:p>
          <a:p>
            <a:pPr lvl="0">
              <a:defRPr sz="1800"/>
            </a:pPr>
            <a:r>
              <a:rPr b="1" sz="2400"/>
              <a:t>Mixed graph</a:t>
            </a:r>
            <a:r>
              <a:rPr sz="2400"/>
              <a:t> - is on which contains both directed and undirected edges.</a:t>
            </a:r>
            <a:endParaRPr sz="2400"/>
          </a:p>
          <a:p>
            <a:pPr lvl="0">
              <a:defRPr sz="1800"/>
            </a:pPr>
            <a:r>
              <a:rPr b="1" sz="2400"/>
              <a:t>Isomorhpic</a:t>
            </a:r>
            <a:r>
              <a:rPr sz="2400"/>
              <a:t> - Two graphs G &amp; H are isomorphic if each adjacent vertex in G is also in H i.e. G ~ H</a:t>
            </a:r>
            <a:endParaRPr sz="2400"/>
          </a:p>
          <a:p>
            <a:pPr lvl="0">
              <a:defRPr sz="1800"/>
            </a:pPr>
            <a:r>
              <a:rPr b="1" sz="2400"/>
              <a:t>Sub Graph</a:t>
            </a:r>
            <a:r>
              <a:rPr sz="2400"/>
              <a:t> - is a graph whose vertices are a subset of another</a:t>
            </a:r>
            <a:endParaRPr sz="2400"/>
          </a:p>
          <a:p>
            <a:pPr lvl="0">
              <a:defRPr sz="1800"/>
            </a:pPr>
            <a:r>
              <a:rPr b="1" sz="2400"/>
              <a:t>Super Graph</a:t>
            </a:r>
            <a:r>
              <a:rPr sz="2400"/>
              <a:t> - a graph from which sub-graphs can be obtained</a:t>
            </a:r>
            <a:endParaRPr sz="2400"/>
          </a:p>
          <a:p>
            <a:pPr lvl="0">
              <a:defRPr sz="1800"/>
            </a:pPr>
            <a:r>
              <a:rPr b="1" sz="2400"/>
              <a:t>Order</a:t>
            </a:r>
            <a:r>
              <a:rPr sz="2400"/>
              <a:t> - of a graph is the number of vertices |V|</a:t>
            </a:r>
            <a:endParaRPr sz="2400"/>
          </a:p>
          <a:p>
            <a:pPr lvl="0">
              <a:defRPr sz="1800"/>
            </a:pPr>
            <a:r>
              <a:rPr b="1" sz="2400"/>
              <a:t>Size</a:t>
            </a:r>
            <a:r>
              <a:rPr sz="2400"/>
              <a:t> - of a graph is the number of edges |E|</a:t>
            </a:r>
            <a:endParaRPr sz="2400"/>
          </a:p>
          <a:p>
            <a:pPr lvl="0">
              <a:defRPr sz="1800"/>
            </a:pPr>
            <a:r>
              <a:rPr b="1" sz="2400"/>
              <a:t>Vertex ID</a:t>
            </a:r>
            <a:r>
              <a:rPr sz="2400"/>
              <a:t> - Globally unique (within the cluster) ID for each vertex</a:t>
            </a:r>
            <a:endParaRPr sz="2400"/>
          </a:p>
          <a:p>
            <a:pPr lvl="0">
              <a:defRPr sz="1800"/>
            </a:pPr>
            <a:r>
              <a:rPr b="1" sz="2400"/>
              <a:t>Edge ID</a:t>
            </a:r>
            <a:r>
              <a:rPr sz="2400"/>
              <a:t> - Globally unique ID of each Edge (hash of it’s vertex IDs)</a:t>
            </a:r>
            <a:endParaRPr sz="2400"/>
          </a:p>
          <a:p>
            <a:pPr lvl="0">
              <a:defRPr sz="1800"/>
            </a:pPr>
            <a:r>
              <a:rPr b="1" sz="2400"/>
              <a:t>In degree</a:t>
            </a:r>
            <a:r>
              <a:rPr sz="2400"/>
              <a:t> - Number of directed edges coming into a vertex</a:t>
            </a:r>
            <a:endParaRPr sz="2400"/>
          </a:p>
          <a:p>
            <a:pPr lvl="0">
              <a:defRPr sz="1800"/>
            </a:pPr>
            <a:r>
              <a:rPr b="1" sz="2400"/>
              <a:t>Out degree</a:t>
            </a:r>
            <a:r>
              <a:rPr sz="2400"/>
              <a:t> - Number of directed edges leaving a vertex</a:t>
            </a:r>
            <a:endParaRPr sz="2400"/>
          </a:p>
          <a:p>
            <a:pPr lvl="0">
              <a:defRPr sz="1800"/>
            </a:pPr>
            <a:r>
              <a:rPr b="1" sz="2400"/>
              <a:t>Closed walk</a:t>
            </a:r>
            <a:r>
              <a:rPr sz="2400"/>
              <a:t> - a walk in which the first and last vertices are the same</a:t>
            </a:r>
            <a:endParaRPr sz="2400"/>
          </a:p>
          <a:p>
            <a:pPr lvl="0">
              <a:defRPr sz="1800"/>
            </a:pPr>
            <a:r>
              <a:rPr b="1" sz="2400"/>
              <a:t>Open walk</a:t>
            </a:r>
            <a:r>
              <a:rPr sz="2400"/>
              <a:t> - a walk in which the first and last vertices are different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sldImg"/>
          </p:nvPr>
        </p:nvSpPr>
        <p:spPr>
          <a:prstGeom prst="rect">
            <a:avLst/>
          </a:prstGeom>
        </p:spPr>
        <p:txBody>
          <a:bodyPr/>
          <a:lstStyle/>
          <a:p>
            <a:pPr lvl="0"/>
          </a:p>
        </p:txBody>
      </p:sp>
      <p:sp>
        <p:nvSpPr>
          <p:cNvPr id="91" name="Shape 91"/>
          <p:cNvSpPr/>
          <p:nvPr>
            <p:ph type="body" sz="quarter" idx="1"/>
          </p:nvPr>
        </p:nvSpPr>
        <p:spPr>
          <a:prstGeom prst="rect">
            <a:avLst/>
          </a:prstGeom>
        </p:spPr>
        <p:txBody>
          <a:bodyPr/>
          <a:lstStyle/>
          <a:p>
            <a:pPr lvl="0">
              <a:defRPr sz="1800"/>
            </a:pPr>
            <a:r>
              <a:rPr sz="2400"/>
              <a:t>Shapiro et al </a:t>
            </a:r>
            <a:r>
              <a:rPr sz="2400" u="sng">
                <a:hlinkClick r:id="rId3" invalidUrl="" action="" tgtFrame="" tooltip="" history="1" highlightClick="0" endSnd="0"/>
              </a:rPr>
              <a:t>http://hal.upmc.fr/file/index/docid/555588/filename/techreport.pdf</a:t>
            </a:r>
            <a:endParaRPr sz="2400"/>
          </a:p>
          <a:p>
            <a:pPr lvl="0">
              <a:defRPr sz="1800"/>
            </a:pPr>
            <a:r>
              <a:rPr sz="2400"/>
              <a:t>"Consistency without consensus in production systems" by Peter Bourgon </a:t>
            </a:r>
            <a:r>
              <a:rPr sz="2400" u="sng">
                <a:hlinkClick r:id="rId4" invalidUrl="" action="" tgtFrame="" tooltip="" history="1" highlightClick="0" endSnd="0"/>
              </a:rPr>
              <a:t>https://www.youtube.com/watch?v=em9zLzM8O7c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lvl="0"/>
          </a:p>
        </p:txBody>
      </p:sp>
      <p:sp>
        <p:nvSpPr>
          <p:cNvPr id="159" name="Shape 159"/>
          <p:cNvSpPr/>
          <p:nvPr>
            <p:ph type="body" sz="quarter" idx="1"/>
          </p:nvPr>
        </p:nvSpPr>
        <p:spPr>
          <a:prstGeom prst="rect">
            <a:avLst/>
          </a:prstGeom>
        </p:spPr>
        <p:txBody>
          <a:bodyPr/>
          <a:lstStyle/>
          <a:p>
            <a:pPr lvl="0">
              <a:defRPr sz="1800"/>
            </a:pPr>
            <a:r>
              <a:rPr sz="2400"/>
              <a:t>Sean Cribbs - Eventually Consistent Data Structures - </a:t>
            </a:r>
            <a:r>
              <a:rPr sz="2400" u="sng">
                <a:hlinkClick r:id="rId3" invalidUrl="" action="" tgtFrame="" tooltip="" history="1" highlightClick="0" endSnd="0"/>
              </a:rPr>
              <a:t>http://vimeo.com/43903960</a:t>
            </a:r>
            <a:r>
              <a:rPr sz="2400"/>
              <a:t> OR set starts at 26 mins 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lvl="0"/>
          </a:p>
        </p:txBody>
      </p:sp>
      <p:sp>
        <p:nvSpPr>
          <p:cNvPr id="173" name="Shape 173"/>
          <p:cNvSpPr/>
          <p:nvPr>
            <p:ph type="body" sz="quarter" idx="1"/>
          </p:nvPr>
        </p:nvSpPr>
        <p:spPr>
          <a:prstGeom prst="rect">
            <a:avLst/>
          </a:prstGeom>
        </p:spPr>
        <p:txBody>
          <a:bodyPr/>
          <a:lstStyle/>
          <a:p>
            <a:pPr lvl="0">
              <a:defRPr sz="1800"/>
            </a:pPr>
            <a:r>
              <a:rPr sz="2400"/>
              <a:t>|nV| could be determined automatically by using globally available statistics about the entire graph OR this could be a static user supplied value. Needs experiment.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sldImg"/>
          </p:nvPr>
        </p:nvSpPr>
        <p:spPr>
          <a:prstGeom prst="rect">
            <a:avLst/>
          </a:prstGeom>
        </p:spPr>
        <p:txBody>
          <a:bodyPr/>
          <a:lstStyle/>
          <a:p>
            <a:pPr lvl="0"/>
          </a:p>
        </p:txBody>
      </p:sp>
      <p:sp>
        <p:nvSpPr>
          <p:cNvPr id="237" name="Shape 237"/>
          <p:cNvSpPr/>
          <p:nvPr>
            <p:ph type="body" sz="quarter" idx="1"/>
          </p:nvPr>
        </p:nvSpPr>
        <p:spPr>
          <a:prstGeom prst="rect">
            <a:avLst/>
          </a:prstGeom>
        </p:spPr>
        <p:txBody>
          <a:bodyPr/>
          <a:lstStyle/>
          <a:p>
            <a:pPr lvl="0">
              <a:defRPr sz="1800"/>
            </a:pPr>
            <a:r>
              <a:rPr b="1" sz="2400"/>
              <a:t>Robert Tarjan's, Amortised Computational Complexity (Tarjan, 1985)</a:t>
            </a:r>
            <a:r>
              <a:rPr sz="2400"/>
              <a:t> formally introduced the idea of amortised computational costs. It's a simple but note worthy idea. My premise is in effect rested on this idea. That is, computational complexity isn't a simple matter of determining 'big O'. A system's purpose is to perform a given set of tasks, these tasks typically are broken down into smaller tasks. Each requiring a varying amount of computing resources/time. Amortization rests on the idea that some tasks are more "expensive" than others. If there are enough "cheap" tasks, each time they run the acrue "credit" that can eventually be spent performing the more expensive tasks. It follows that, if there are enough cheap tasks to consistently provide enough credit then the effects of performing more expensive tasks can effectively be thought of has being negligable...or there abouts.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lvl="0"/>
          </a:p>
        </p:txBody>
      </p:sp>
      <p:sp>
        <p:nvSpPr>
          <p:cNvPr id="252" name="Shape 252"/>
          <p:cNvSpPr/>
          <p:nvPr>
            <p:ph type="body" sz="quarter" idx="1"/>
          </p:nvPr>
        </p:nvSpPr>
        <p:spPr>
          <a:prstGeom prst="rect">
            <a:avLst/>
          </a:prstGeom>
        </p:spPr>
        <p:txBody>
          <a:bodyPr/>
          <a:lstStyle/>
          <a:p>
            <a:pPr lvl="0">
              <a:defRPr sz="1800"/>
            </a:pPr>
            <a:r>
              <a:rPr b="1" sz="2400"/>
              <a:t>Memoization</a:t>
            </a:r>
            <a:r>
              <a:rPr sz="2400"/>
              <a:t> is an optimization technique used primarily to speed up computer programs by keeping the results of expensive function calls and returning the cached result when the same inputs occur again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sldImg"/>
          </p:nvPr>
        </p:nvSpPr>
        <p:spPr>
          <a:prstGeom prst="rect">
            <a:avLst/>
          </a:prstGeom>
        </p:spPr>
        <p:txBody>
          <a:bodyPr/>
          <a:lstStyle/>
          <a:p>
            <a:pPr lvl="0"/>
          </a:p>
        </p:txBody>
      </p:sp>
      <p:sp>
        <p:nvSpPr>
          <p:cNvPr id="311" name="Shape 311"/>
          <p:cNvSpPr/>
          <p:nvPr>
            <p:ph type="body" sz="quarter" idx="1"/>
          </p:nvPr>
        </p:nvSpPr>
        <p:spPr>
          <a:prstGeom prst="rect">
            <a:avLst/>
          </a:prstGeom>
        </p:spPr>
        <p:txBody>
          <a:bodyPr/>
          <a:lstStyle>
            <a:lvl1pPr>
              <a:defRPr u="sng">
                <a:hlinkClick r:id="rId3" invalidUrl="" action="" tgtFrame="" tooltip="" history="1" highlightClick="0" endSnd="0"/>
              </a:defRPr>
            </a:lvl1pPr>
          </a:lstStyle>
          <a:p>
            <a:pPr lvl="0">
              <a:defRPr sz="1800" u="none"/>
            </a:pPr>
            <a:r>
              <a:rPr sz="2400" u="sng">
                <a:hlinkClick r:id="rId3" invalidUrl="" action="" tgtFrame="" tooltip="" history="1" highlightClick="0" endSnd="0"/>
              </a:rPr>
              <a:t>http://en.wikipedia.org/wiki/Hindley%E2%80%93Milner_type_system</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pPr>
            <a:r>
              <a:rPr sz="8000"/>
              <a:t>Title Text</a:t>
            </a:r>
          </a:p>
        </p:txBody>
      </p:sp>
      <p:sp>
        <p:nvSpPr>
          <p:cNvPr id="9" name="Shape 9"/>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10" name="Shape 1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Quote">
    <p:bg>
      <p:bgPr>
        <a:solidFill>
          <a:srgbClr val="FFFFFF"/>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bg>
      <p:bgPr>
        <a:solidFill>
          <a:srgbClr val="FFFFFF"/>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FFFFFF"/>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solidFill>
          <a:srgbClr val="FFFFFF"/>
        </a:solidFill>
      </p:bgPr>
    </p:bg>
    <p:spTree>
      <p:nvGrpSpPr>
        <p:cNvPr id="1" name=""/>
        <p:cNvGrpSpPr/>
        <p:nvPr/>
      </p:nvGrpSpPr>
      <p:grpSpPr>
        <a:xfrm>
          <a:off x="0" y="0"/>
          <a:ext cx="0" cy="0"/>
          <a:chOff x="0" y="0"/>
          <a:chExt cx="0" cy="0"/>
        </a:xfrm>
      </p:grpSpPr>
      <p:sp>
        <p:nvSpPr>
          <p:cNvPr id="12" name="Shape 12"/>
          <p:cNvSpPr/>
          <p:nvPr>
            <p:ph type="title"/>
          </p:nvPr>
        </p:nvSpPr>
        <p:spPr>
          <a:xfrm>
            <a:off x="1270000" y="6718300"/>
            <a:ext cx="10464800" cy="1422400"/>
          </a:xfrm>
          <a:prstGeom prst="rect">
            <a:avLst/>
          </a:prstGeom>
        </p:spPr>
        <p:txBody>
          <a:bodyPr/>
          <a:lstStyle/>
          <a:p>
            <a:pPr lvl="0">
              <a:defRPr sz="1800"/>
            </a:pPr>
            <a:r>
              <a:rPr sz="8000"/>
              <a:t>Title Text</a:t>
            </a:r>
          </a:p>
        </p:txBody>
      </p:sp>
      <p:sp>
        <p:nvSpPr>
          <p:cNvPr id="13" name="Shape 13"/>
          <p:cNvSpPr/>
          <p:nvPr>
            <p:ph type="body" idx="1"/>
          </p:nvPr>
        </p:nvSpPr>
        <p:spPr>
          <a:xfrm>
            <a:off x="1270000" y="8191500"/>
            <a:ext cx="10464800" cy="113030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solidFill>
          <a:srgbClr val="FFFFFF"/>
        </a:solidFill>
      </p:bgPr>
    </p:bg>
    <p:spTree>
      <p:nvGrpSpPr>
        <p:cNvPr id="1" name=""/>
        <p:cNvGrpSpPr/>
        <p:nvPr/>
      </p:nvGrpSpPr>
      <p:grpSpPr>
        <a:xfrm>
          <a:off x="0" y="0"/>
          <a:ext cx="0" cy="0"/>
          <a:chOff x="0" y="0"/>
          <a:chExt cx="0" cy="0"/>
        </a:xfrm>
      </p:grpSpPr>
      <p:sp>
        <p:nvSpPr>
          <p:cNvPr id="15" name="Shape 15"/>
          <p:cNvSpPr/>
          <p:nvPr>
            <p:ph type="title"/>
          </p:nvPr>
        </p:nvSpPr>
        <p:spPr>
          <a:xfrm>
            <a:off x="1270000" y="3225800"/>
            <a:ext cx="10464800" cy="3302000"/>
          </a:xfrm>
          <a:prstGeom prst="rect">
            <a:avLst/>
          </a:prstGeom>
        </p:spPr>
        <p:txBody>
          <a:bodyPr anchor="ct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solidFill>
          <a:srgbClr val="FFFFFF"/>
        </a:solidFill>
      </p:bgPr>
    </p:bg>
    <p:spTree>
      <p:nvGrpSpPr>
        <p:cNvPr id="1" name=""/>
        <p:cNvGrpSpPr/>
        <p:nvPr/>
      </p:nvGrpSpPr>
      <p:grpSpPr>
        <a:xfrm>
          <a:off x="0" y="0"/>
          <a:ext cx="0" cy="0"/>
          <a:chOff x="0" y="0"/>
          <a:chExt cx="0" cy="0"/>
        </a:xfrm>
      </p:grpSpPr>
      <p:sp>
        <p:nvSpPr>
          <p:cNvPr id="17" name="Shape 17"/>
          <p:cNvSpPr/>
          <p:nvPr>
            <p:ph type="title"/>
          </p:nvPr>
        </p:nvSpPr>
        <p:spPr>
          <a:xfrm>
            <a:off x="952500" y="635000"/>
            <a:ext cx="5334000" cy="3987800"/>
          </a:xfrm>
          <a:prstGeom prst="rect">
            <a:avLst/>
          </a:prstGeom>
        </p:spPr>
        <p:txBody>
          <a:bodyPr/>
          <a:lstStyle>
            <a:lvl1pPr>
              <a:defRPr sz="6000"/>
            </a:lvl1pPr>
          </a:lstStyle>
          <a:p>
            <a:pPr lvl="0">
              <a:defRPr sz="1800"/>
            </a:pPr>
            <a:r>
              <a:rPr sz="6000"/>
              <a:t>Title Text</a:t>
            </a:r>
          </a:p>
        </p:txBody>
      </p:sp>
      <p:sp>
        <p:nvSpPr>
          <p:cNvPr id="18" name="Shape 18"/>
          <p:cNvSpPr/>
          <p:nvPr>
            <p:ph type="body" idx="1"/>
          </p:nvPr>
        </p:nvSpPr>
        <p:spPr>
          <a:xfrm>
            <a:off x="952500" y="4762500"/>
            <a:ext cx="5334000" cy="410210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Title - Top">
    <p:bg>
      <p:bgPr>
        <a:solidFill>
          <a:srgbClr val="FFFFFF"/>
        </a:solidFill>
      </p:bgPr>
    </p:bg>
    <p:spTree>
      <p:nvGrpSpPr>
        <p:cNvPr id="1" name=""/>
        <p:cNvGrpSpPr/>
        <p:nvPr/>
      </p:nvGrpSpPr>
      <p:grpSpPr>
        <a:xfrm>
          <a:off x="0" y="0"/>
          <a:ext cx="0" cy="0"/>
          <a:chOff x="0" y="0"/>
          <a:chExt cx="0" cy="0"/>
        </a:xfrm>
      </p:grpSpPr>
      <p:sp>
        <p:nvSpPr>
          <p:cNvPr id="20" name="Shape 20"/>
          <p:cNvSpPr/>
          <p:nvPr>
            <p:ph type="title"/>
          </p:nvPr>
        </p:nvSpPr>
        <p:spPr>
          <a:xfrm>
            <a:off x="952500" y="444500"/>
            <a:ext cx="11099800" cy="2159000"/>
          </a:xfrm>
          <a:prstGeom prst="rect">
            <a:avLst/>
          </a:prstGeom>
        </p:spPr>
        <p:txBody>
          <a:bodyPr anchor="ct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bg>
      <p:bgPr>
        <a:solidFill>
          <a:srgbClr val="FFFFFF"/>
        </a:solidFill>
      </p:bgPr>
    </p:bg>
    <p:spTree>
      <p:nvGrpSpPr>
        <p:cNvPr id="1" name=""/>
        <p:cNvGrpSpPr/>
        <p:nvPr/>
      </p:nvGrpSpPr>
      <p:grpSpPr>
        <a:xfrm>
          <a:off x="0" y="0"/>
          <a:ext cx="0" cy="0"/>
          <a:chOff x="0" y="0"/>
          <a:chExt cx="0" cy="0"/>
        </a:xfrm>
      </p:grpSpPr>
      <p:sp>
        <p:nvSpPr>
          <p:cNvPr id="22" name="Shape 22"/>
          <p:cNvSpPr/>
          <p:nvPr>
            <p:ph type="title"/>
          </p:nvPr>
        </p:nvSpPr>
        <p:spPr>
          <a:xfrm>
            <a:off x="952500" y="444500"/>
            <a:ext cx="11099800" cy="2159000"/>
          </a:xfrm>
          <a:prstGeom prst="rect">
            <a:avLst/>
          </a:prstGeom>
        </p:spPr>
        <p:txBody>
          <a:bodyPr anchor="ctr"/>
          <a:lstStyle/>
          <a:p>
            <a:pPr lvl="0">
              <a:defRPr sz="1800"/>
            </a:pPr>
            <a:r>
              <a:rPr sz="8000"/>
              <a:t>Title Text</a:t>
            </a:r>
          </a:p>
        </p:txBody>
      </p:sp>
      <p:sp>
        <p:nvSpPr>
          <p:cNvPr id="23" name="Shape 23"/>
          <p:cNvSpPr/>
          <p:nvPr>
            <p:ph type="body" idx="1"/>
          </p:nvPr>
        </p:nvSpPr>
        <p:spPr>
          <a:xfrm>
            <a:off x="952500" y="2603500"/>
            <a:ext cx="11099800" cy="6286500"/>
          </a:xfrm>
          <a:prstGeom prst="rect">
            <a:avLst/>
          </a:prstGeom>
        </p:spPr>
        <p:txBody>
          <a:bodyPr anchor="ctr"/>
          <a:lstStyle>
            <a:lvl1pPr marL="444500" indent="-444500" algn="l">
              <a:spcBef>
                <a:spcPts val="4200"/>
              </a:spcBef>
              <a:buSzPct val="75000"/>
              <a:buChar char="•"/>
              <a:defRPr sz="3600"/>
            </a:lvl1pPr>
            <a:lvl2pPr marL="889000" indent="-444500" algn="l">
              <a:spcBef>
                <a:spcPts val="4200"/>
              </a:spcBef>
              <a:buSzPct val="75000"/>
              <a:buChar char="•"/>
              <a:defRPr sz="3600"/>
            </a:lvl2pPr>
            <a:lvl3pPr marL="1333500" indent="-444500" algn="l">
              <a:spcBef>
                <a:spcPts val="4200"/>
              </a:spcBef>
              <a:buSzPct val="75000"/>
              <a:buChar char="•"/>
              <a:defRPr sz="3600"/>
            </a:lvl3pPr>
            <a:lvl4pPr marL="1778000" indent="-444500" algn="l">
              <a:spcBef>
                <a:spcPts val="4200"/>
              </a:spcBef>
              <a:buSzPct val="75000"/>
              <a:buChar char="•"/>
              <a:defRPr sz="3600"/>
            </a:lvl4pPr>
            <a:lvl5pPr marL="2222500" indent="-444500" algn="l">
              <a:spcBef>
                <a:spcPts val="4200"/>
              </a:spcBef>
              <a:buSzPct val="75000"/>
              <a:buChar char="•"/>
              <a:defRPr sz="3600"/>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25" name="Shape 25"/>
          <p:cNvSpPr/>
          <p:nvPr>
            <p:ph type="title"/>
          </p:nvPr>
        </p:nvSpPr>
        <p:spPr>
          <a:xfrm>
            <a:off x="952500" y="444500"/>
            <a:ext cx="11099800" cy="2159000"/>
          </a:xfrm>
          <a:prstGeom prst="rect">
            <a:avLst/>
          </a:prstGeom>
        </p:spPr>
        <p:txBody>
          <a:bodyPr anchor="ctr"/>
          <a:lstStyle/>
          <a:p>
            <a:pPr lvl="0">
              <a:defRPr sz="1800"/>
            </a:pPr>
            <a:r>
              <a:rPr sz="8000"/>
              <a:t>Title Text</a:t>
            </a:r>
          </a:p>
        </p:txBody>
      </p:sp>
      <p:sp>
        <p:nvSpPr>
          <p:cNvPr id="26" name="Shape 26"/>
          <p:cNvSpPr/>
          <p:nvPr>
            <p:ph type="body" idx="1"/>
          </p:nvPr>
        </p:nvSpPr>
        <p:spPr>
          <a:xfrm>
            <a:off x="952500" y="2603500"/>
            <a:ext cx="5334000" cy="6286500"/>
          </a:xfrm>
          <a:prstGeom prst="rect">
            <a:avLst/>
          </a:prstGeom>
        </p:spPr>
        <p:txBody>
          <a:bodyPr anchor="ctr"/>
          <a:lstStyle>
            <a:lvl1pPr marL="342900" indent="-342900" algn="l">
              <a:spcBef>
                <a:spcPts val="3200"/>
              </a:spcBef>
              <a:buSzPct val="75000"/>
              <a:buChar char="•"/>
              <a:defRPr sz="2800"/>
            </a:lvl1pPr>
            <a:lvl2pPr marL="685800" indent="-342900" algn="l">
              <a:spcBef>
                <a:spcPts val="3200"/>
              </a:spcBef>
              <a:buSzPct val="75000"/>
              <a:buChar char="•"/>
              <a:defRPr sz="2800"/>
            </a:lvl2pPr>
            <a:lvl3pPr marL="1028700" indent="-342900" algn="l">
              <a:spcBef>
                <a:spcPts val="3200"/>
              </a:spcBef>
              <a:buSzPct val="75000"/>
              <a:buChar char="•"/>
              <a:defRPr sz="2800"/>
            </a:lvl3pPr>
            <a:lvl4pPr marL="1371600" indent="-342900" algn="l">
              <a:spcBef>
                <a:spcPts val="3200"/>
              </a:spcBef>
              <a:buSzPct val="75000"/>
              <a:buChar char="•"/>
              <a:defRPr sz="2800"/>
            </a:lvl4pPr>
            <a:lvl5pPr marL="1714500" indent="-342900" algn="l">
              <a:spcBef>
                <a:spcPts val="3200"/>
              </a:spcBef>
              <a:buSzPct val="75000"/>
              <a:buChar char="•"/>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Bullets">
    <p:bg>
      <p:bgPr>
        <a:solidFill>
          <a:srgbClr val="FFFFFF"/>
        </a:solidFill>
      </p:bgPr>
    </p:bg>
    <p:spTree>
      <p:nvGrpSpPr>
        <p:cNvPr id="1" name=""/>
        <p:cNvGrpSpPr/>
        <p:nvPr/>
      </p:nvGrpSpPr>
      <p:grpSpPr>
        <a:xfrm>
          <a:off x="0" y="0"/>
          <a:ext cx="0" cy="0"/>
          <a:chOff x="0" y="0"/>
          <a:chExt cx="0" cy="0"/>
        </a:xfrm>
      </p:grpSpPr>
      <p:sp>
        <p:nvSpPr>
          <p:cNvPr id="28" name="Shape 28"/>
          <p:cNvSpPr/>
          <p:nvPr>
            <p:ph type="body" idx="1"/>
          </p:nvPr>
        </p:nvSpPr>
        <p:spPr>
          <a:xfrm>
            <a:off x="952500" y="1270000"/>
            <a:ext cx="11099800" cy="7213600"/>
          </a:xfrm>
          <a:prstGeom prst="rect">
            <a:avLst/>
          </a:prstGeom>
        </p:spPr>
        <p:txBody>
          <a:bodyPr anchor="ctr"/>
          <a:lstStyle>
            <a:lvl1pPr marL="444500" indent="-444500" algn="l">
              <a:spcBef>
                <a:spcPts val="4200"/>
              </a:spcBef>
              <a:buSzPct val="75000"/>
              <a:buChar char="•"/>
              <a:defRPr sz="3600"/>
            </a:lvl1pPr>
            <a:lvl2pPr marL="889000" indent="-444500" algn="l">
              <a:spcBef>
                <a:spcPts val="4200"/>
              </a:spcBef>
              <a:buSzPct val="75000"/>
              <a:buChar char="•"/>
              <a:defRPr sz="3600"/>
            </a:lvl2pPr>
            <a:lvl3pPr marL="1333500" indent="-444500" algn="l">
              <a:spcBef>
                <a:spcPts val="4200"/>
              </a:spcBef>
              <a:buSzPct val="75000"/>
              <a:buChar char="•"/>
              <a:defRPr sz="3600"/>
            </a:lvl3pPr>
            <a:lvl4pPr marL="1778000" indent="-444500" algn="l">
              <a:spcBef>
                <a:spcPts val="4200"/>
              </a:spcBef>
              <a:buSzPct val="75000"/>
              <a:buChar char="•"/>
              <a:defRPr sz="3600"/>
            </a:lvl4pPr>
            <a:lvl5pPr marL="2222500" indent="-444500" algn="l">
              <a:spcBef>
                <a:spcPts val="4200"/>
              </a:spcBef>
              <a:buSzPct val="75000"/>
              <a:buChar char="•"/>
              <a:defRPr sz="3600"/>
            </a:lvl5p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solidFill>
          <a:srgbClr val="FFFFFF"/>
        </a:solid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hyperlink" Target="http://zcourts.com" TargetMode="External"/><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8F7F9"/>
            </a:gs>
            <a:gs pos="100000">
              <a:srgbClr val="8AE1FF"/>
            </a:gs>
          </a:gsLst>
          <a:lin ang="5400000" scaled="0"/>
        </a:gradFill>
      </p:bgPr>
    </p:bg>
    <p:spTree>
      <p:nvGrpSpPr>
        <p:cNvPr id="1" name=""/>
        <p:cNvGrpSpPr/>
        <p:nvPr/>
      </p:nvGrpSpPr>
      <p:grpSpPr>
        <a:xfrm>
          <a:off x="0" y="0"/>
          <a:ext cx="0" cy="0"/>
          <a:chOff x="0" y="0"/>
          <a:chExt cx="0" cy="0"/>
        </a:xfrm>
      </p:grpSpPr>
      <p:sp>
        <p:nvSpPr>
          <p:cNvPr id="2" name="Shape 2"/>
          <p:cNvSpPr/>
          <p:nvPr>
            <p:ph type="title"/>
          </p:nvPr>
        </p:nvSpPr>
        <p:spPr>
          <a:xfrm>
            <a:off x="1270000" y="1638300"/>
            <a:ext cx="10464800" cy="330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p>
            <a:pPr lvl="0">
              <a:defRPr sz="1800"/>
            </a:pPr>
            <a:r>
              <a:rPr sz="8000"/>
              <a:t>Title Text</a:t>
            </a:r>
          </a:p>
        </p:txBody>
      </p:sp>
      <p:sp>
        <p:nvSpPr>
          <p:cNvPr id="3" name="Shape 3"/>
          <p:cNvSpPr/>
          <p:nvPr>
            <p:ph type="body" idx="1"/>
          </p:nvPr>
        </p:nvSpPr>
        <p:spPr>
          <a:xfrm>
            <a:off x="1270000" y="5029200"/>
            <a:ext cx="10464800" cy="11303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0" tIns="0" rIns="0" bIns="0">
            <a:spAutoFit/>
          </a:bodyPr>
          <a:lstStyle>
            <a:lvl1pPr>
              <a:defRPr sz="1800"/>
            </a:lvl1pPr>
          </a:lstStyle>
          <a:p>
            <a:pPr lvl="0"/>
            <a:fld id="{86CB4B4D-7CA3-9044-876B-883B54F8677D}" type="slidenum"/>
          </a:p>
        </p:txBody>
      </p:sp>
      <p:pic>
        <p:nvPicPr>
          <p:cNvPr id="5" name="tesseract-logo.png"/>
          <p:cNvPicPr/>
          <p:nvPr/>
        </p:nvPicPr>
        <p:blipFill>
          <a:blip r:embed="rId2">
            <a:extLst/>
          </a:blip>
          <a:stretch>
            <a:fillRect/>
          </a:stretch>
        </p:blipFill>
        <p:spPr>
          <a:xfrm>
            <a:off x="12088383" y="8624726"/>
            <a:ext cx="851586" cy="853456"/>
          </a:xfrm>
          <a:prstGeom prst="rect">
            <a:avLst/>
          </a:prstGeom>
          <a:ln w="12700">
            <a:miter lim="400000"/>
          </a:ln>
        </p:spPr>
      </p:pic>
      <p:sp>
        <p:nvSpPr>
          <p:cNvPr id="6" name="Shape 6"/>
          <p:cNvSpPr/>
          <p:nvPr/>
        </p:nvSpPr>
        <p:spPr>
          <a:xfrm>
            <a:off x="11531345" y="9369298"/>
            <a:ext cx="151638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u="sng">
                <a:hlinkClick r:id="rId3" invalidUrl="" action="" tgtFrame="" tooltip="" history="1" highlightClick="0" endSnd="0"/>
              </a:defRPr>
            </a:lvl1pPr>
          </a:lstStyle>
          <a:p>
            <a:pPr lvl="0">
              <a:defRPr sz="1800" u="none"/>
            </a:pPr>
            <a:r>
              <a:rPr sz="2000" u="sng">
                <a:hlinkClick r:id="rId3" invalidUrl="" action="" tgtFrame="" tooltip="" history="1" highlightClick="0" endSnd="0"/>
              </a:rPr>
              <a:t>zcourts.com</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algn="ctr" defTabSz="584200">
        <a:defRPr sz="3200">
          <a:latin typeface="+mn-lt"/>
          <a:ea typeface="+mn-ea"/>
          <a:cs typeface="+mn-cs"/>
          <a:sym typeface="Helvetica Light"/>
        </a:defRPr>
      </a:lvl1pPr>
      <a:lvl2pPr indent="228600" algn="ctr" defTabSz="584200">
        <a:defRPr sz="3200">
          <a:latin typeface="+mn-lt"/>
          <a:ea typeface="+mn-ea"/>
          <a:cs typeface="+mn-cs"/>
          <a:sym typeface="Helvetica Light"/>
        </a:defRPr>
      </a:lvl2pPr>
      <a:lvl3pPr indent="457200" algn="ctr" defTabSz="584200">
        <a:defRPr sz="3200">
          <a:latin typeface="+mn-lt"/>
          <a:ea typeface="+mn-ea"/>
          <a:cs typeface="+mn-cs"/>
          <a:sym typeface="Helvetica Light"/>
        </a:defRPr>
      </a:lvl3pPr>
      <a:lvl4pPr indent="685800" algn="ctr" defTabSz="584200">
        <a:defRPr sz="3200">
          <a:latin typeface="+mn-lt"/>
          <a:ea typeface="+mn-ea"/>
          <a:cs typeface="+mn-cs"/>
          <a:sym typeface="Helvetica Light"/>
        </a:defRPr>
      </a:lvl4pPr>
      <a:lvl5pPr indent="914400" algn="ctr" defTabSz="584200">
        <a:defRPr sz="3200">
          <a:latin typeface="+mn-lt"/>
          <a:ea typeface="+mn-ea"/>
          <a:cs typeface="+mn-cs"/>
          <a:sym typeface="Helvetica Light"/>
        </a:defRPr>
      </a:lvl5pPr>
      <a:lvl6pPr indent="1143000" algn="ctr" defTabSz="584200">
        <a:defRPr sz="3200">
          <a:latin typeface="+mn-lt"/>
          <a:ea typeface="+mn-ea"/>
          <a:cs typeface="+mn-cs"/>
          <a:sym typeface="Helvetica Light"/>
        </a:defRPr>
      </a:lvl6pPr>
      <a:lvl7pPr indent="1371600" algn="ctr" defTabSz="584200">
        <a:defRPr sz="3200">
          <a:latin typeface="+mn-lt"/>
          <a:ea typeface="+mn-ea"/>
          <a:cs typeface="+mn-cs"/>
          <a:sym typeface="Helvetica Light"/>
        </a:defRPr>
      </a:lvl7pPr>
      <a:lvl8pPr indent="1600200" algn="ctr" defTabSz="584200">
        <a:defRPr sz="3200">
          <a:latin typeface="+mn-lt"/>
          <a:ea typeface="+mn-ea"/>
          <a:cs typeface="+mn-cs"/>
          <a:sym typeface="Helvetica Light"/>
        </a:defRPr>
      </a:lvl8pPr>
      <a:lvl9pPr indent="1828800" algn="ctr" defTabSz="584200">
        <a:defRPr sz="32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mailto:courtney@zcourts.com" TargetMode="Externa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2.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github.com/zcourts/Tesseract" TargetMode="Externa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ourtney@zcourts.com" TargetMode="External"/><Relationship Id="rId3" Type="http://schemas.openxmlformats.org/officeDocument/2006/relationships/hyperlink" Target="http://github.com/zcourts/Tesseract"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hal.upmc.fr/file/index/docid/555588/filename/techreport.pdf"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 name="pasted-image-filtered.png"/>
          <p:cNvPicPr/>
          <p:nvPr/>
        </p:nvPicPr>
        <p:blipFill>
          <a:blip r:embed="rId3">
            <a:extLst/>
          </a:blip>
          <a:stretch>
            <a:fillRect/>
          </a:stretch>
        </p:blipFill>
        <p:spPr>
          <a:xfrm>
            <a:off x="-39899" y="12554"/>
            <a:ext cx="13084598" cy="9728492"/>
          </a:xfrm>
          <a:prstGeom prst="rect">
            <a:avLst/>
          </a:prstGeom>
          <a:ln w="12700">
            <a:miter lim="400000"/>
          </a:ln>
        </p:spPr>
      </p:pic>
      <p:sp>
        <p:nvSpPr>
          <p:cNvPr id="37" name="Shape 37"/>
          <p:cNvSpPr/>
          <p:nvPr>
            <p:ph type="title"/>
          </p:nvPr>
        </p:nvSpPr>
        <p:spPr>
          <a:xfrm>
            <a:off x="32870" y="5336286"/>
            <a:ext cx="5086538" cy="1342420"/>
          </a:xfrm>
          <a:prstGeom prst="rect">
            <a:avLst/>
          </a:prstGeom>
        </p:spPr>
        <p:txBody>
          <a:bodyPr/>
          <a:lstStyle/>
          <a:p>
            <a:pPr lvl="0">
              <a:defRPr sz="1800"/>
            </a:pPr>
            <a:r>
              <a:rPr sz="8000"/>
              <a:t>Tesseract</a:t>
            </a:r>
          </a:p>
        </p:txBody>
      </p:sp>
      <p:sp>
        <p:nvSpPr>
          <p:cNvPr id="38" name="Shape 38"/>
          <p:cNvSpPr/>
          <p:nvPr>
            <p:ph type="body" idx="1"/>
          </p:nvPr>
        </p:nvSpPr>
        <p:spPr>
          <a:xfrm>
            <a:off x="-186415" y="8111303"/>
            <a:ext cx="5769186" cy="1342420"/>
          </a:xfrm>
          <a:prstGeom prst="rect">
            <a:avLst/>
          </a:prstGeom>
        </p:spPr>
        <p:txBody>
          <a:bodyPr/>
          <a:lstStyle/>
          <a:p>
            <a:pPr lvl="0">
              <a:defRPr sz="1800"/>
            </a:pPr>
            <a:r>
              <a:rPr sz="3200"/>
              <a:t>Distributed Graph Database</a:t>
            </a:r>
            <a:endParaRPr sz="3200"/>
          </a:p>
          <a:p>
            <a:pPr lvl="0">
              <a:defRPr sz="1800"/>
            </a:pPr>
            <a:r>
              <a:rPr sz="3200"/>
              <a:t>FOSDEM 2015</a:t>
            </a:r>
          </a:p>
        </p:txBody>
      </p:sp>
      <p:sp>
        <p:nvSpPr>
          <p:cNvPr id="39" name="Shape 39"/>
          <p:cNvSpPr/>
          <p:nvPr>
            <p:ph type="sldNum" sz="quarter" idx="2"/>
          </p:nvPr>
        </p:nvSpPr>
        <p:spPr>
          <a:xfrm>
            <a:off x="6496050" y="9251950"/>
            <a:ext cx="199058" cy="279400"/>
          </a:xfrm>
          <a:prstGeom prst="rect">
            <a:avLst/>
          </a:prstGeom>
          <a:extLst>
            <a:ext uri="{C572A759-6A51-4108-AA02-DFA0A04FC94B}">
              <ma14:wrappingTextBoxFlag xmlns:ma14="http://schemas.microsoft.com/office/mac/drawingml/2011/main" val="1"/>
            </a:ext>
          </a:extLst>
        </p:spPr>
        <p:txBody>
          <a:bodyPr/>
          <a:lstStyle>
            <a:lvl1pPr algn="l" defTabSz="457200">
              <a:defRPr sz="1200">
                <a:latin typeface="Helvetica"/>
                <a:ea typeface="Helvetica"/>
                <a:cs typeface="Helvetica"/>
                <a:sym typeface="Helvetica"/>
              </a:defRPr>
            </a:lvl1pPr>
          </a:lstStyle>
          <a:p>
            <a:pPr lvl="0">
              <a:defRPr sz="1800"/>
            </a:pPr>
            <a:fld id="{86CB4B4D-7CA3-9044-876B-883B54F8677D}" type="slidenum">
              <a:rPr sz="1200"/>
            </a:fld>
          </a:p>
        </p:txBody>
      </p:sp>
      <p:sp>
        <p:nvSpPr>
          <p:cNvPr id="40" name="Shape 40"/>
          <p:cNvSpPr/>
          <p:nvPr/>
        </p:nvSpPr>
        <p:spPr>
          <a:xfrm>
            <a:off x="7754937" y="8380244"/>
            <a:ext cx="5086538" cy="134242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pPr>
            <a:r>
              <a:rPr sz="2500"/>
              <a:t>Courtney Robinson</a:t>
            </a:r>
            <a:br>
              <a:rPr sz="2500"/>
            </a:br>
            <a:r>
              <a:rPr sz="1400">
                <a:hlinkClick r:id="rId4" invalidUrl="" action="" tgtFrame="" tooltip="" history="1" highlightClick="0" endSnd="0"/>
              </a:rPr>
              <a:t>courtney@zcourts.com</a:t>
            </a:r>
            <a:br>
              <a:rPr sz="2500"/>
            </a:br>
            <a:r>
              <a:t>31 Jan 2015</a:t>
            </a:r>
          </a:p>
        </p:txBody>
      </p:sp>
      <p:sp>
        <p:nvSpPr>
          <p:cNvPr id="41" name="Shape 41"/>
          <p:cNvSpPr/>
          <p:nvPr/>
        </p:nvSpPr>
        <p:spPr>
          <a:xfrm>
            <a:off x="9140720" y="9439574"/>
            <a:ext cx="2314973" cy="2794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defTabSz="233679">
              <a:defRPr sz="1280"/>
            </a:lvl1pPr>
          </a:lstStyle>
          <a:p>
            <a:pPr lvl="0">
              <a:defRPr sz="1800"/>
            </a:pPr>
            <a:r>
              <a:rPr sz="1280"/>
              <a:t>Background from Gephi</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1270000" y="-119272"/>
            <a:ext cx="10464800" cy="1344664"/>
          </a:xfrm>
          <a:prstGeom prst="rect">
            <a:avLst/>
          </a:prstGeom>
        </p:spPr>
        <p:txBody>
          <a:bodyPr/>
          <a:lstStyle>
            <a:lvl1pPr defTabSz="490727">
              <a:defRPr sz="6719"/>
            </a:lvl1pPr>
          </a:lstStyle>
          <a:p>
            <a:pPr lvl="0">
              <a:defRPr sz="1800"/>
            </a:pPr>
            <a:r>
              <a:rPr sz="6719"/>
              <a:t>Naïve “cascading vertices”</a:t>
            </a:r>
          </a:p>
        </p:txBody>
      </p:sp>
      <p:sp>
        <p:nvSpPr>
          <p:cNvPr id="170" name="Shape 170"/>
          <p:cNvSpPr/>
          <p:nvPr>
            <p:ph type="body" idx="1"/>
          </p:nvPr>
        </p:nvSpPr>
        <p:spPr>
          <a:xfrm>
            <a:off x="132694" y="766564"/>
            <a:ext cx="12739412" cy="8595777"/>
          </a:xfrm>
          <a:prstGeom prst="rect">
            <a:avLst/>
          </a:prstGeom>
        </p:spPr>
        <p:txBody>
          <a:bodyPr anchor="ctr"/>
          <a:lstStyle/>
          <a:p>
            <a:pPr lvl="0" marL="395111" indent="-395111" algn="l">
              <a:buSzPct val="75000"/>
              <a:buChar char="•"/>
              <a:defRPr sz="1800"/>
            </a:pPr>
            <a:r>
              <a:rPr sz="3200"/>
              <a:t>Naïve graph partitioning</a:t>
            </a:r>
            <a:endParaRPr sz="3200"/>
          </a:p>
          <a:p>
            <a:pPr lvl="0" marL="395111" indent="-395111" algn="l">
              <a:buSzPct val="75000"/>
              <a:buChar char="•"/>
              <a:defRPr sz="1800"/>
            </a:pPr>
            <a:r>
              <a:rPr sz="3200"/>
              <a:t>Depends on the query model to make up for its Naïvety</a:t>
            </a:r>
            <a:endParaRPr sz="3200"/>
          </a:p>
          <a:p>
            <a:pPr lvl="0" marL="395111" indent="-395111" algn="l">
              <a:buSzPct val="75000"/>
              <a:buChar char="•"/>
              <a:defRPr sz="1800"/>
            </a:pPr>
            <a:r>
              <a:rPr sz="3200"/>
              <a:t>Uses hashing to place data</a:t>
            </a:r>
            <a:endParaRPr sz="3200"/>
          </a:p>
          <a:p>
            <a:pPr lvl="0" marL="395111" indent="-395111" algn="l">
              <a:buSzPct val="75000"/>
              <a:buChar char="•"/>
              <a:defRPr sz="1800"/>
            </a:pPr>
            <a:r>
              <a:rPr sz="3200"/>
              <a:t>Two cascading algorithms formulated from: </a:t>
            </a:r>
            <a:br>
              <a:rPr sz="3200"/>
            </a:br>
            <a:r>
              <a:rPr b="1" sz="3200">
                <a:latin typeface="Helvetica"/>
                <a:ea typeface="Helvetica"/>
                <a:cs typeface="Helvetica"/>
                <a:sym typeface="Helvetica"/>
              </a:rPr>
              <a:t>V</a:t>
            </a:r>
            <a:r>
              <a:rPr sz="3200"/>
              <a:t> = the vertex to cascade</a:t>
            </a:r>
            <a:br>
              <a:rPr sz="3200"/>
            </a:br>
            <a:r>
              <a:rPr b="1" sz="3200">
                <a:latin typeface="Helvetica"/>
                <a:ea typeface="Helvetica"/>
                <a:cs typeface="Helvetica"/>
                <a:sym typeface="Helvetica"/>
              </a:rPr>
              <a:t>n</a:t>
            </a:r>
            <a:r>
              <a:rPr sz="3200"/>
              <a:t> = max nodes to cascade across</a:t>
            </a:r>
            <a:br>
              <a:rPr sz="3200"/>
            </a:br>
            <a:r>
              <a:rPr b="1" sz="3200">
                <a:latin typeface="Helvetica"/>
                <a:ea typeface="Helvetica"/>
                <a:cs typeface="Helvetica"/>
                <a:sym typeface="Helvetica"/>
              </a:rPr>
              <a:t>ń</a:t>
            </a:r>
            <a:r>
              <a:rPr sz="3200"/>
              <a:t> = auto-determined value of n, using logistics growth model</a:t>
            </a:r>
            <a:br>
              <a:rPr sz="3200"/>
            </a:br>
            <a:r>
              <a:rPr b="1" sz="3200">
                <a:latin typeface="Helvetica"/>
                <a:ea typeface="Helvetica"/>
                <a:cs typeface="Helvetica"/>
                <a:sym typeface="Helvetica"/>
              </a:rPr>
              <a:t>d</a:t>
            </a:r>
            <a:r>
              <a:rPr sz="3200"/>
              <a:t> = deg(v) = Degree of V</a:t>
            </a:r>
            <a:br>
              <a:rPr sz="3200"/>
            </a:br>
            <a:r>
              <a:rPr b="1" sz="3200">
                <a:latin typeface="Helvetica"/>
                <a:ea typeface="Helvetica"/>
                <a:cs typeface="Helvetica"/>
                <a:sym typeface="Helvetica"/>
              </a:rPr>
              <a:t>e</a:t>
            </a:r>
            <a:r>
              <a:rPr sz="3200"/>
              <a:t> = ⟨∀</a:t>
            </a:r>
            <a:r>
              <a:rPr sz="2000"/>
              <a:t>deg(v)</a:t>
            </a:r>
            <a:r>
              <a:rPr sz="3200"/>
              <a:t> ∈ G⟩ i.e. average degree of all vertices in the graph</a:t>
            </a:r>
            <a:br>
              <a:rPr sz="3200"/>
            </a:br>
            <a:r>
              <a:rPr b="1" sz="3200">
                <a:latin typeface="Helvetica"/>
                <a:ea typeface="Helvetica"/>
                <a:cs typeface="Helvetica"/>
                <a:sym typeface="Helvetica"/>
              </a:rPr>
              <a:t>|nV|</a:t>
            </a:r>
            <a:r>
              <a:rPr sz="3200"/>
              <a:t> = Max number of edges per node for a vertex </a:t>
            </a:r>
            <a:endParaRPr sz="3200"/>
          </a:p>
          <a:p>
            <a:pPr lvl="0" algn="l">
              <a:lnSpc>
                <a:spcPct val="50000"/>
              </a:lnSpc>
              <a:defRPr sz="1800"/>
            </a:pPr>
            <a:r>
              <a:rPr sz="3200"/>
              <a:t>		</a:t>
            </a:r>
            <a:r>
              <a:t>i.e. cascading point (min number of edges before cascading occurs)</a:t>
            </a:r>
            <a:endParaRPr sz="1400"/>
          </a:p>
          <a:p>
            <a:pPr lvl="0" algn="l">
              <a:defRPr sz="1800"/>
            </a:pPr>
            <a:endParaRPr sz="3200"/>
          </a:p>
          <a:p>
            <a:pPr lvl="0" marL="564444" indent="-564444" algn="l">
              <a:buSzPct val="100000"/>
              <a:buAutoNum type="arabicPeriod" startAt="1"/>
              <a:defRPr sz="1800"/>
            </a:pPr>
            <a:r>
              <a:rPr sz="3200"/>
              <a:t>|nV| = d / n - user provides n, split evenly across nodes</a:t>
            </a:r>
            <a:endParaRPr sz="3200"/>
          </a:p>
          <a:p>
            <a:pPr lvl="0" marL="564444" indent="-564444" algn="l">
              <a:buSzPct val="100000"/>
              <a:buAutoNum type="arabicPeriod" startAt="1"/>
              <a:defRPr sz="1800"/>
            </a:pPr>
            <a:r>
              <a:rPr sz="3200"/>
              <a:t>|nV| = max(d,e) / n - user provides n, split evenly based on d or e if e is bigger</a:t>
            </a:r>
          </a:p>
        </p:txBody>
      </p:sp>
      <p:sp>
        <p:nvSpPr>
          <p:cNvPr id="171" name="Shape 17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1018988" y="24652"/>
            <a:ext cx="10464801" cy="1054242"/>
          </a:xfrm>
          <a:prstGeom prst="rect">
            <a:avLst/>
          </a:prstGeom>
        </p:spPr>
        <p:txBody>
          <a:bodyPr/>
          <a:lstStyle>
            <a:lvl1pPr defTabSz="397256">
              <a:defRPr sz="5440"/>
            </a:lvl1pPr>
          </a:lstStyle>
          <a:p>
            <a:pPr lvl="0">
              <a:defRPr sz="1800"/>
            </a:pPr>
            <a:r>
              <a:rPr sz="5440"/>
              <a:t>“Cascading vertices” by example</a:t>
            </a:r>
          </a:p>
        </p:txBody>
      </p:sp>
      <p:sp>
        <p:nvSpPr>
          <p:cNvPr id="176" name="Shape 17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177" name="Shape 177"/>
          <p:cNvSpPr/>
          <p:nvPr/>
        </p:nvSpPr>
        <p:spPr>
          <a:xfrm>
            <a:off x="6311798" y="9251950"/>
            <a:ext cx="368504" cy="3810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800"/>
            </a:lvl1pPr>
          </a:lstStyle>
          <a:p>
            <a:pPr lvl="0"/>
            <a:r>
              <a:t>￼</a:t>
            </a:r>
          </a:p>
        </p:txBody>
      </p:sp>
      <p:sp>
        <p:nvSpPr>
          <p:cNvPr id="178" name="Shape 178"/>
          <p:cNvSpPr/>
          <p:nvPr/>
        </p:nvSpPr>
        <p:spPr>
          <a:xfrm>
            <a:off x="129988" y="4056319"/>
            <a:ext cx="1407693" cy="36081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179" name="Shape 179"/>
          <p:cNvSpPr/>
          <p:nvPr/>
        </p:nvSpPr>
        <p:spPr>
          <a:xfrm>
            <a:off x="396057" y="4320988"/>
            <a:ext cx="875554" cy="79052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S1</a:t>
            </a:r>
          </a:p>
        </p:txBody>
      </p:sp>
      <p:sp>
        <p:nvSpPr>
          <p:cNvPr id="180" name="Shape 180"/>
          <p:cNvSpPr/>
          <p:nvPr/>
        </p:nvSpPr>
        <p:spPr>
          <a:xfrm>
            <a:off x="396057" y="5389282"/>
            <a:ext cx="875554" cy="79052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S2</a:t>
            </a:r>
          </a:p>
        </p:txBody>
      </p:sp>
      <p:sp>
        <p:nvSpPr>
          <p:cNvPr id="181" name="Shape 181"/>
          <p:cNvSpPr/>
          <p:nvPr/>
        </p:nvSpPr>
        <p:spPr>
          <a:xfrm>
            <a:off x="396057" y="6457576"/>
            <a:ext cx="875554" cy="79052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S3</a:t>
            </a:r>
          </a:p>
        </p:txBody>
      </p:sp>
      <p:sp>
        <p:nvSpPr>
          <p:cNvPr id="182" name="Shape 182"/>
          <p:cNvSpPr/>
          <p:nvPr/>
        </p:nvSpPr>
        <p:spPr>
          <a:xfrm>
            <a:off x="97491" y="3764802"/>
            <a:ext cx="34290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s</a:t>
            </a:r>
          </a:p>
        </p:txBody>
      </p:sp>
      <p:sp>
        <p:nvSpPr>
          <p:cNvPr id="183" name="Shape 183"/>
          <p:cNvSpPr/>
          <p:nvPr/>
        </p:nvSpPr>
        <p:spPr>
          <a:xfrm>
            <a:off x="1833282" y="4716252"/>
            <a:ext cx="10318106" cy="1"/>
          </a:xfrm>
          <a:prstGeom prst="line">
            <a:avLst/>
          </a:prstGeom>
          <a:ln w="25400">
            <a:solidFill/>
            <a:miter lim="400000"/>
            <a:tailEnd type="triangle"/>
          </a:ln>
        </p:spPr>
        <p:txBody>
          <a:bodyPr lIns="50800" tIns="50800" rIns="50800" bIns="50800" anchor="ctr"/>
          <a:lstStyle/>
          <a:p>
            <a:pPr lvl="0">
              <a:defRPr sz="2400"/>
            </a:pPr>
          </a:p>
        </p:txBody>
      </p:sp>
      <p:sp>
        <p:nvSpPr>
          <p:cNvPr id="184" name="Shape 184"/>
          <p:cNvSpPr/>
          <p:nvPr/>
        </p:nvSpPr>
        <p:spPr>
          <a:xfrm>
            <a:off x="1833282" y="5860407"/>
            <a:ext cx="10318106" cy="1"/>
          </a:xfrm>
          <a:prstGeom prst="line">
            <a:avLst/>
          </a:prstGeom>
          <a:ln w="25400">
            <a:solidFill>
              <a:srgbClr val="F3E7F5"/>
            </a:solidFill>
            <a:miter lim="400000"/>
            <a:tailEnd type="triangle"/>
          </a:ln>
        </p:spPr>
        <p:txBody>
          <a:bodyPr lIns="0" tIns="0" rIns="0" bIns="0" anchor="ctr"/>
          <a:lstStyle/>
          <a:p>
            <a:pPr lvl="0">
              <a:defRPr sz="2400"/>
            </a:pPr>
          </a:p>
        </p:txBody>
      </p:sp>
      <p:sp>
        <p:nvSpPr>
          <p:cNvPr id="185" name="Shape 185"/>
          <p:cNvSpPr/>
          <p:nvPr/>
        </p:nvSpPr>
        <p:spPr>
          <a:xfrm>
            <a:off x="1833282" y="6852840"/>
            <a:ext cx="10318106" cy="1"/>
          </a:xfrm>
          <a:prstGeom prst="line">
            <a:avLst/>
          </a:prstGeom>
          <a:ln w="25400">
            <a:solidFill>
              <a:srgbClr val="DCDE54"/>
            </a:solidFill>
            <a:miter lim="400000"/>
            <a:tailEnd type="triangle"/>
          </a:ln>
        </p:spPr>
        <p:txBody>
          <a:bodyPr lIns="0" tIns="0" rIns="0" bIns="0" anchor="ctr"/>
          <a:lstStyle/>
          <a:p>
            <a:pPr lvl="0">
              <a:defRPr sz="2400"/>
            </a:pPr>
          </a:p>
        </p:txBody>
      </p:sp>
      <p:sp>
        <p:nvSpPr>
          <p:cNvPr id="186" name="Shape 186"/>
          <p:cNvSpPr/>
          <p:nvPr/>
        </p:nvSpPr>
        <p:spPr>
          <a:xfrm>
            <a:off x="1505849" y="4355726"/>
            <a:ext cx="41879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a:t>
            </a:r>
          </a:p>
        </p:txBody>
      </p:sp>
      <p:sp>
        <p:nvSpPr>
          <p:cNvPr id="187" name="Shape 187"/>
          <p:cNvSpPr/>
          <p:nvPr/>
        </p:nvSpPr>
        <p:spPr>
          <a:xfrm>
            <a:off x="1493149" y="5502461"/>
            <a:ext cx="41879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a:t>
            </a:r>
          </a:p>
        </p:txBody>
      </p:sp>
      <p:sp>
        <p:nvSpPr>
          <p:cNvPr id="188" name="Shape 188"/>
          <p:cNvSpPr/>
          <p:nvPr/>
        </p:nvSpPr>
        <p:spPr>
          <a:xfrm>
            <a:off x="1493149" y="6490820"/>
            <a:ext cx="41879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a:t>
            </a:r>
          </a:p>
        </p:txBody>
      </p:sp>
      <p:sp>
        <p:nvSpPr>
          <p:cNvPr id="189" name="Shape 189"/>
          <p:cNvSpPr/>
          <p:nvPr/>
        </p:nvSpPr>
        <p:spPr>
          <a:xfrm>
            <a:off x="1594402" y="3954345"/>
            <a:ext cx="1327913"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a:t>add(…) x f</a:t>
            </a:r>
          </a:p>
        </p:txBody>
      </p:sp>
      <p:sp>
        <p:nvSpPr>
          <p:cNvPr id="190" name="Shape 190"/>
          <p:cNvSpPr/>
          <p:nvPr/>
        </p:nvSpPr>
        <p:spPr>
          <a:xfrm>
            <a:off x="2077745" y="4605512"/>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lvl="0">
              <a:defRPr sz="2400">
                <a:solidFill>
                  <a:srgbClr val="FFFFFF"/>
                </a:solidFill>
              </a:defRPr>
            </a:pPr>
          </a:p>
        </p:txBody>
      </p:sp>
      <p:sp>
        <p:nvSpPr>
          <p:cNvPr id="191" name="Shape 191"/>
          <p:cNvSpPr/>
          <p:nvPr/>
        </p:nvSpPr>
        <p:spPr>
          <a:xfrm>
            <a:off x="1496787" y="4876896"/>
            <a:ext cx="217043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a:t>{a,b…n/threshold}</a:t>
            </a:r>
          </a:p>
        </p:txBody>
      </p:sp>
      <p:sp>
        <p:nvSpPr>
          <p:cNvPr id="192" name="Shape 192"/>
          <p:cNvSpPr/>
          <p:nvPr/>
        </p:nvSpPr>
        <p:spPr>
          <a:xfrm>
            <a:off x="5530664" y="5310637"/>
            <a:ext cx="1327913"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a:t>add(…) x f</a:t>
            </a:r>
          </a:p>
        </p:txBody>
      </p:sp>
      <p:sp>
        <p:nvSpPr>
          <p:cNvPr id="193" name="Shape 193"/>
          <p:cNvSpPr/>
          <p:nvPr/>
        </p:nvSpPr>
        <p:spPr>
          <a:xfrm>
            <a:off x="6077647" y="5759759"/>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lvl="0">
              <a:defRPr sz="2400">
                <a:solidFill>
                  <a:srgbClr val="FFFFFF"/>
                </a:solidFill>
              </a:defRPr>
            </a:pPr>
          </a:p>
        </p:txBody>
      </p:sp>
      <p:grpSp>
        <p:nvGrpSpPr>
          <p:cNvPr id="198" name="Group 198"/>
          <p:cNvGrpSpPr/>
          <p:nvPr/>
        </p:nvGrpSpPr>
        <p:grpSpPr>
          <a:xfrm>
            <a:off x="4035765" y="8702254"/>
            <a:ext cx="5471153" cy="495301"/>
            <a:chOff x="0" y="0"/>
            <a:chExt cx="5471151" cy="495300"/>
          </a:xfrm>
        </p:grpSpPr>
        <p:sp>
          <p:nvSpPr>
            <p:cNvPr id="194" name="Shape 194"/>
            <p:cNvSpPr/>
            <p:nvPr/>
          </p:nvSpPr>
          <p:spPr>
            <a:xfrm>
              <a:off x="0" y="136910"/>
              <a:ext cx="233947" cy="221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195" name="Shape 195"/>
            <p:cNvSpPr/>
            <p:nvPr/>
          </p:nvSpPr>
          <p:spPr>
            <a:xfrm>
              <a:off x="368011" y="0"/>
              <a:ext cx="1237311"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solidFill>
                    <a:srgbClr val="FFFFFF"/>
                  </a:solidFill>
                </a:defRPr>
              </a:lvl1pPr>
            </a:lstStyle>
            <a:p>
              <a:pPr lvl="0">
                <a:defRPr sz="1800">
                  <a:solidFill>
                    <a:srgbClr val="000000"/>
                  </a:solidFill>
                </a:defRPr>
              </a:pPr>
              <a:r>
                <a:rPr sz="2600">
                  <a:solidFill>
                    <a:srgbClr val="FFFFFF"/>
                  </a:solidFill>
                </a:rPr>
                <a:t>= insert</a:t>
              </a:r>
            </a:p>
          </p:txBody>
        </p:sp>
        <p:sp>
          <p:nvSpPr>
            <p:cNvPr id="196" name="Shape 196"/>
            <p:cNvSpPr/>
            <p:nvPr/>
          </p:nvSpPr>
          <p:spPr>
            <a:xfrm>
              <a:off x="3762316" y="0"/>
              <a:ext cx="1708836"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solidFill>
                    <a:srgbClr val="FFFFFF"/>
                  </a:solidFill>
                </a:defRPr>
              </a:lvl1pPr>
            </a:lstStyle>
            <a:p>
              <a:pPr lvl="0">
                <a:defRPr sz="1800">
                  <a:solidFill>
                    <a:srgbClr val="000000"/>
                  </a:solidFill>
                </a:defRPr>
              </a:pPr>
              <a:r>
                <a:rPr sz="2600">
                  <a:solidFill>
                    <a:srgbClr val="FFFFFF"/>
                  </a:solidFill>
                </a:rPr>
                <a:t>= cascade</a:t>
              </a:r>
            </a:p>
          </p:txBody>
        </p:sp>
        <p:sp>
          <p:nvSpPr>
            <p:cNvPr id="197" name="Shape 197"/>
            <p:cNvSpPr/>
            <p:nvPr/>
          </p:nvSpPr>
          <p:spPr>
            <a:xfrm>
              <a:off x="3478772" y="175442"/>
              <a:ext cx="233947" cy="221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4"/>
              <a:srcRect l="0" t="0" r="0" b="0"/>
              <a:tile tx="0" ty="0" sx="100000" sy="100000" flip="none" algn="tl"/>
            </a:blipFill>
            <a:ln w="12700" cap="flat">
              <a:noFill/>
              <a:miter lim="400000"/>
            </a:ln>
            <a:effectLst>
              <a:outerShdw sx="100000" sy="100000" kx="0" ky="0" algn="b" rotWithShape="0" blurRad="25400" dist="25400" dir="2388334">
                <a:srgbClr val="000000">
                  <a:alpha val="79310"/>
                </a:srgbClr>
              </a:outerShdw>
            </a:effectLst>
          </p:spPr>
          <p:txBody>
            <a:bodyPr wrap="square" lIns="50800" tIns="50800" rIns="50800" bIns="50800" numCol="1" anchor="ctr">
              <a:noAutofit/>
            </a:bodyPr>
            <a:lstStyle/>
            <a:p>
              <a:pPr lvl="0">
                <a:defRPr sz="2400">
                  <a:solidFill>
                    <a:srgbClr val="FFFFFF"/>
                  </a:solidFill>
                </a:defRPr>
              </a:pPr>
            </a:p>
          </p:txBody>
        </p:sp>
      </p:grpSp>
      <p:sp>
        <p:nvSpPr>
          <p:cNvPr id="199" name="Shape 199"/>
          <p:cNvSpPr/>
          <p:nvPr>
            <p:ph type="body" idx="1"/>
          </p:nvPr>
        </p:nvSpPr>
        <p:spPr>
          <a:xfrm>
            <a:off x="1270000" y="1401669"/>
            <a:ext cx="10464800" cy="1054241"/>
          </a:xfrm>
          <a:prstGeom prst="rect">
            <a:avLst/>
          </a:prstGeom>
        </p:spPr>
        <p:txBody>
          <a:bodyPr/>
          <a:lstStyle/>
          <a:p>
            <a:pPr lvl="0" marL="391159" indent="-391159" algn="l" defTabSz="578358">
              <a:buSzPct val="75000"/>
              <a:buChar char="•"/>
              <a:defRPr sz="1800"/>
            </a:pPr>
            <a:r>
              <a:rPr sz="3168"/>
              <a:t>Let’s use Twitter followers as an example</a:t>
            </a:r>
            <a:endParaRPr sz="3168"/>
          </a:p>
          <a:p>
            <a:pPr lvl="0" marL="391159" indent="-391159" algn="l" defTabSz="578358">
              <a:buSzPct val="75000"/>
              <a:buChar char="•"/>
              <a:defRPr sz="1800"/>
            </a:pPr>
            <a:r>
              <a:rPr sz="3168"/>
              <a:t>Each letter represents a unique follower</a:t>
            </a:r>
          </a:p>
        </p:txBody>
      </p:sp>
      <p:sp>
        <p:nvSpPr>
          <p:cNvPr id="200" name="Shape 200"/>
          <p:cNvSpPr/>
          <p:nvPr/>
        </p:nvSpPr>
        <p:spPr>
          <a:xfrm>
            <a:off x="2019300" y="2126634"/>
            <a:ext cx="3211560" cy="1838630"/>
          </a:xfrm>
          <a:prstGeom prst="wedgeEllipseCallout">
            <a:avLst>
              <a:gd name="adj1" fmla="val -49684"/>
              <a:gd name="adj2" fmla="val 58841"/>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defRPr sz="1800"/>
            </a:pPr>
            <a:r>
              <a:rPr sz="2400"/>
              <a:t>add(…) performs a cascade(deg(V))</a:t>
            </a:r>
          </a:p>
        </p:txBody>
      </p:sp>
      <p:sp>
        <p:nvSpPr>
          <p:cNvPr id="201" name="Shape 201"/>
          <p:cNvSpPr/>
          <p:nvPr/>
        </p:nvSpPr>
        <p:spPr>
          <a:xfrm>
            <a:off x="3660572" y="4568836"/>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lvl="0">
              <a:defRPr sz="2400">
                <a:solidFill>
                  <a:srgbClr val="FFFFFF"/>
                </a:solidFill>
              </a:defRPr>
            </a:pPr>
          </a:p>
        </p:txBody>
      </p:sp>
      <p:sp>
        <p:nvSpPr>
          <p:cNvPr id="202" name="Shape 202"/>
          <p:cNvSpPr/>
          <p:nvPr/>
        </p:nvSpPr>
        <p:spPr>
          <a:xfrm>
            <a:off x="3793597" y="4767062"/>
            <a:ext cx="802373" cy="1046992"/>
          </a:xfrm>
          <a:prstGeom prst="line">
            <a:avLst/>
          </a:prstGeom>
          <a:ln w="25400">
            <a:solidFill/>
            <a:miter lim="400000"/>
            <a:tailEnd type="triangle"/>
          </a:ln>
        </p:spPr>
        <p:txBody>
          <a:bodyPr lIns="50800" tIns="50800" rIns="50800" bIns="50800" anchor="ctr"/>
          <a:lstStyle/>
          <a:p>
            <a:pPr lvl="0">
              <a:defRPr sz="2400"/>
            </a:pPr>
          </a:p>
        </p:txBody>
      </p:sp>
      <p:sp>
        <p:nvSpPr>
          <p:cNvPr id="203" name="Shape 203"/>
          <p:cNvSpPr/>
          <p:nvPr/>
        </p:nvSpPr>
        <p:spPr>
          <a:xfrm>
            <a:off x="4496308" y="5794542"/>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204" name="Shape 204"/>
          <p:cNvSpPr/>
          <p:nvPr/>
        </p:nvSpPr>
        <p:spPr>
          <a:xfrm>
            <a:off x="3462076" y="5921367"/>
            <a:ext cx="230225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a:t>{r,s…n/2*threshold}</a:t>
            </a:r>
          </a:p>
        </p:txBody>
      </p:sp>
      <p:sp>
        <p:nvSpPr>
          <p:cNvPr id="205" name="Shape 205"/>
          <p:cNvSpPr/>
          <p:nvPr/>
        </p:nvSpPr>
        <p:spPr>
          <a:xfrm>
            <a:off x="3831664" y="2653783"/>
            <a:ext cx="4500447" cy="1838629"/>
          </a:xfrm>
          <a:prstGeom prst="wedgeEllipseCallout">
            <a:avLst>
              <a:gd name="adj1" fmla="val -49774"/>
              <a:gd name="adj2" fmla="val 58841"/>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defRPr sz="1800"/>
            </a:pPr>
            <a:r>
              <a:rPr sz="2400"/>
              <a:t>cascade(deg(v)) &gt;= threshold </a:t>
            </a:r>
          </a:p>
        </p:txBody>
      </p:sp>
      <p:sp>
        <p:nvSpPr>
          <p:cNvPr id="206" name="Shape 206"/>
          <p:cNvSpPr/>
          <p:nvPr/>
        </p:nvSpPr>
        <p:spPr>
          <a:xfrm>
            <a:off x="8977968" y="6233148"/>
            <a:ext cx="1327913"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a:t>add(…) x f</a:t>
            </a:r>
          </a:p>
        </p:txBody>
      </p:sp>
      <p:sp>
        <p:nvSpPr>
          <p:cNvPr id="207" name="Shape 207"/>
          <p:cNvSpPr/>
          <p:nvPr/>
        </p:nvSpPr>
        <p:spPr>
          <a:xfrm>
            <a:off x="9524951" y="6682271"/>
            <a:ext cx="233948" cy="221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lvl="0">
              <a:defRPr sz="2400">
                <a:solidFill>
                  <a:srgbClr val="FFFFFF"/>
                </a:solidFill>
              </a:defRPr>
            </a:pPr>
          </a:p>
        </p:txBody>
      </p:sp>
      <p:sp>
        <p:nvSpPr>
          <p:cNvPr id="208" name="Shape 208"/>
          <p:cNvSpPr/>
          <p:nvPr/>
        </p:nvSpPr>
        <p:spPr>
          <a:xfrm>
            <a:off x="7107876" y="5707247"/>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lvl="0">
              <a:defRPr sz="2400">
                <a:solidFill>
                  <a:srgbClr val="FFFFFF"/>
                </a:solidFill>
              </a:defRPr>
            </a:pPr>
          </a:p>
        </p:txBody>
      </p:sp>
      <p:sp>
        <p:nvSpPr>
          <p:cNvPr id="209" name="Shape 209"/>
          <p:cNvSpPr/>
          <p:nvPr/>
        </p:nvSpPr>
        <p:spPr>
          <a:xfrm>
            <a:off x="7324659" y="5870977"/>
            <a:ext cx="680515" cy="916388"/>
          </a:xfrm>
          <a:prstGeom prst="line">
            <a:avLst/>
          </a:prstGeom>
          <a:ln w="25400">
            <a:solidFill/>
            <a:miter lim="400000"/>
            <a:tailEnd type="triangle"/>
          </a:ln>
        </p:spPr>
        <p:txBody>
          <a:bodyPr lIns="50800" tIns="50800" rIns="50800" bIns="50800" anchor="ctr"/>
          <a:lstStyle/>
          <a:p>
            <a:pPr lvl="0">
              <a:defRPr sz="2400"/>
            </a:pPr>
          </a:p>
        </p:txBody>
      </p:sp>
      <p:sp>
        <p:nvSpPr>
          <p:cNvPr id="210" name="Shape 210"/>
          <p:cNvSpPr/>
          <p:nvPr/>
        </p:nvSpPr>
        <p:spPr>
          <a:xfrm>
            <a:off x="7969012" y="6767854"/>
            <a:ext cx="233947" cy="221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211" name="Shape 211"/>
          <p:cNvSpPr/>
          <p:nvPr/>
        </p:nvSpPr>
        <p:spPr>
          <a:xfrm>
            <a:off x="6880755" y="6976595"/>
            <a:ext cx="241046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a:t>{w,x…n/3*threshold}</a:t>
            </a:r>
          </a:p>
        </p:txBody>
      </p:sp>
      <p:sp>
        <p:nvSpPr>
          <p:cNvPr id="214" name="Shape 214"/>
          <p:cNvSpPr/>
          <p:nvPr/>
        </p:nvSpPr>
        <p:spPr>
          <a:xfrm>
            <a:off x="10874823" y="4716841"/>
            <a:ext cx="881254" cy="2053783"/>
          </a:xfrm>
          <a:custGeom>
            <a:avLst/>
            <a:gdLst/>
            <a:ahLst/>
            <a:cxnLst>
              <a:cxn ang="0">
                <a:pos x="wd2" y="hd2"/>
              </a:cxn>
              <a:cxn ang="5400000">
                <a:pos x="wd2" y="hd2"/>
              </a:cxn>
              <a:cxn ang="10800000">
                <a:pos x="wd2" y="hd2"/>
              </a:cxn>
              <a:cxn ang="16200000">
                <a:pos x="wd2" y="hd2"/>
              </a:cxn>
            </a:cxnLst>
            <a:rect l="0" t="0" r="r" b="b"/>
            <a:pathLst>
              <a:path w="16313" h="21600" fill="norm" stroke="1" extrusionOk="0">
                <a:moveTo>
                  <a:pt x="0" y="21600"/>
                </a:moveTo>
                <a:cubicBezTo>
                  <a:pt x="19940" y="16038"/>
                  <a:pt x="21600" y="8838"/>
                  <a:pt x="4980" y="0"/>
                </a:cubicBezTo>
              </a:path>
            </a:pathLst>
          </a:custGeom>
          <a:ln w="25400">
            <a:solidFill>
              <a:srgbClr val="DE6A10"/>
            </a:solidFill>
            <a:miter lim="400000"/>
            <a:headEnd type="oval"/>
            <a:tailEnd type="triangle"/>
          </a:ln>
        </p:spPr>
        <p:txBody>
          <a:bodyPr/>
          <a:lstStyle/>
          <a:p>
            <a:pPr lvl="0"/>
          </a:p>
        </p:txBody>
      </p:sp>
      <p:sp>
        <p:nvSpPr>
          <p:cNvPr id="213" name="Shape 213"/>
          <p:cNvSpPr/>
          <p:nvPr/>
        </p:nvSpPr>
        <p:spPr>
          <a:xfrm>
            <a:off x="8709959" y="1866570"/>
            <a:ext cx="3978182" cy="1838630"/>
          </a:xfrm>
          <a:prstGeom prst="wedgeEllipseCallout">
            <a:avLst>
              <a:gd name="adj1" fmla="val 12625"/>
              <a:gd name="adj2" fmla="val 106510"/>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defRPr sz="1800"/>
            </a:pPr>
            <a:r>
              <a:rPr sz="2400"/>
              <a:t>wrap and repeat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78"/>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0"/>
                                  </p:stCondLst>
                                  <p:iterate type="el" backwards="0">
                                    <p:tmAbs val="0"/>
                                  </p:iterate>
                                  <p:childTnLst>
                                    <p:set>
                                      <p:cBhvr>
                                        <p:cTn id="9" fill="hold"/>
                                        <p:tgtEl>
                                          <p:spTgt spid="182"/>
                                        </p:tgtEl>
                                        <p:attrNameLst>
                                          <p:attrName>style.visibility</p:attrName>
                                        </p:attrNameLst>
                                      </p:cBhvr>
                                      <p:to>
                                        <p:strVal val="visible"/>
                                      </p:to>
                                    </p:set>
                                  </p:childTnLst>
                                </p:cTn>
                              </p:par>
                            </p:childTnLst>
                          </p:cTn>
                        </p:par>
                        <p:par>
                          <p:cTn id="10" fill="hold">
                            <p:stCondLst>
                              <p:cond delay="0"/>
                            </p:stCondLst>
                            <p:childTnLst>
                              <p:par>
                                <p:cTn id="11" nodeType="afterEffect" presetClass="entr" presetSubtype="0" presetID="1" grpId="3" fill="hold">
                                  <p:stCondLst>
                                    <p:cond delay="0"/>
                                  </p:stCondLst>
                                  <p:iterate type="el" backwards="0">
                                    <p:tmAbs val="0"/>
                                  </p:iterate>
                                  <p:childTnLst>
                                    <p:set>
                                      <p:cBhvr>
                                        <p:cTn id="12" fill="hold"/>
                                        <p:tgtEl>
                                          <p:spTgt spid="179"/>
                                        </p:tgtEl>
                                        <p:attrNameLst>
                                          <p:attrName>style.visibility</p:attrName>
                                        </p:attrNameLst>
                                      </p:cBhvr>
                                      <p:to>
                                        <p:strVal val="visible"/>
                                      </p:to>
                                    </p:set>
                                  </p:childTnLst>
                                </p:cTn>
                              </p:par>
                            </p:childTnLst>
                          </p:cTn>
                        </p:par>
                        <p:par>
                          <p:cTn id="13" fill="hold">
                            <p:stCondLst>
                              <p:cond delay="0"/>
                            </p:stCondLst>
                            <p:childTnLst>
                              <p:par>
                                <p:cTn id="14" nodeType="afterEffect" presetClass="entr" presetSubtype="0" presetID="1" grpId="4" fill="hold">
                                  <p:stCondLst>
                                    <p:cond delay="0"/>
                                  </p:stCondLst>
                                  <p:iterate type="el" backwards="0">
                                    <p:tmAbs val="0"/>
                                  </p:iterate>
                                  <p:childTnLst>
                                    <p:set>
                                      <p:cBhvr>
                                        <p:cTn id="15" fill="hold"/>
                                        <p:tgtEl>
                                          <p:spTgt spid="180"/>
                                        </p:tgtEl>
                                        <p:attrNameLst>
                                          <p:attrName>style.visibility</p:attrName>
                                        </p:attrNameLst>
                                      </p:cBhvr>
                                      <p:to>
                                        <p:strVal val="visible"/>
                                      </p:to>
                                    </p:set>
                                  </p:childTnLst>
                                </p:cTn>
                              </p:par>
                            </p:childTnLst>
                          </p:cTn>
                        </p:par>
                        <p:par>
                          <p:cTn id="16" fill="hold">
                            <p:stCondLst>
                              <p:cond delay="0"/>
                            </p:stCondLst>
                            <p:childTnLst>
                              <p:par>
                                <p:cTn id="17" nodeType="afterEffect" presetClass="entr" presetSubtype="0" presetID="1" grpId="5" fill="hold">
                                  <p:stCondLst>
                                    <p:cond delay="0"/>
                                  </p:stCondLst>
                                  <p:iterate type="el" backwards="0">
                                    <p:tmAbs val="0"/>
                                  </p:iterate>
                                  <p:childTnLst>
                                    <p:set>
                                      <p:cBhvr>
                                        <p:cTn id="18" fill="hold"/>
                                        <p:tgtEl>
                                          <p:spTgt spid="181"/>
                                        </p:tgtEl>
                                        <p:attrNameLst>
                                          <p:attrName>style.visibility</p:attrName>
                                        </p:attrNameLst>
                                      </p:cBhvr>
                                      <p:to>
                                        <p:strVal val="visible"/>
                                      </p:to>
                                    </p:set>
                                  </p:childTnLst>
                                </p:cTn>
                              </p:par>
                            </p:childTnLst>
                          </p:cTn>
                        </p:par>
                        <p:par>
                          <p:cTn id="19" fill="hold">
                            <p:stCondLst>
                              <p:cond delay="0"/>
                            </p:stCondLst>
                            <p:childTnLst>
                              <p:par>
                                <p:cTn id="20" nodeType="afterEffect" presetClass="entr" presetSubtype="0" presetID="1" grpId="6" fill="hold">
                                  <p:stCondLst>
                                    <p:cond delay="0"/>
                                  </p:stCondLst>
                                  <p:iterate type="el" backwards="0">
                                    <p:tmAbs val="0"/>
                                  </p:iterate>
                                  <p:childTnLst>
                                    <p:set>
                                      <p:cBhvr>
                                        <p:cTn id="21" fill="hold"/>
                                        <p:tgtEl>
                                          <p:spTgt spid="186"/>
                                        </p:tgtEl>
                                        <p:attrNameLst>
                                          <p:attrName>style.visibility</p:attrName>
                                        </p:attrNameLst>
                                      </p:cBhvr>
                                      <p:to>
                                        <p:strVal val="visible"/>
                                      </p:to>
                                    </p:set>
                                  </p:childTnLst>
                                </p:cTn>
                              </p:par>
                            </p:childTnLst>
                          </p:cTn>
                        </p:par>
                        <p:par>
                          <p:cTn id="22" fill="hold">
                            <p:stCondLst>
                              <p:cond delay="0"/>
                            </p:stCondLst>
                            <p:childTnLst>
                              <p:par>
                                <p:cTn id="23" nodeType="afterEffect" presetClass="entr" presetSubtype="0" presetID="1" grpId="7" fill="hold">
                                  <p:stCondLst>
                                    <p:cond delay="0"/>
                                  </p:stCondLst>
                                  <p:iterate type="el" backwards="0">
                                    <p:tmAbs val="0"/>
                                  </p:iterate>
                                  <p:childTnLst>
                                    <p:set>
                                      <p:cBhvr>
                                        <p:cTn id="24" fill="hold"/>
                                        <p:tgtEl>
                                          <p:spTgt spid="187"/>
                                        </p:tgtEl>
                                        <p:attrNameLst>
                                          <p:attrName>style.visibility</p:attrName>
                                        </p:attrNameLst>
                                      </p:cBhvr>
                                      <p:to>
                                        <p:strVal val="visible"/>
                                      </p:to>
                                    </p:set>
                                  </p:childTnLst>
                                </p:cTn>
                              </p:par>
                            </p:childTnLst>
                          </p:cTn>
                        </p:par>
                        <p:par>
                          <p:cTn id="25" fill="hold">
                            <p:stCondLst>
                              <p:cond delay="0"/>
                            </p:stCondLst>
                            <p:childTnLst>
                              <p:par>
                                <p:cTn id="26" nodeType="afterEffect" presetClass="entr" presetSubtype="0" presetID="1" grpId="8" fill="hold">
                                  <p:stCondLst>
                                    <p:cond delay="0"/>
                                  </p:stCondLst>
                                  <p:iterate type="el" backwards="0">
                                    <p:tmAbs val="0"/>
                                  </p:iterate>
                                  <p:childTnLst>
                                    <p:set>
                                      <p:cBhvr>
                                        <p:cTn id="27" fill="hold"/>
                                        <p:tgtEl>
                                          <p:spTgt spid="188"/>
                                        </p:tgtEl>
                                        <p:attrNameLst>
                                          <p:attrName>style.visibility</p:attrName>
                                        </p:attrNameLst>
                                      </p:cBhvr>
                                      <p:to>
                                        <p:strVal val="visible"/>
                                      </p:to>
                                    </p:set>
                                  </p:childTnLst>
                                </p:cTn>
                              </p:par>
                            </p:childTnLst>
                          </p:cTn>
                        </p:par>
                        <p:par>
                          <p:cTn id="28" fill="hold">
                            <p:stCondLst>
                              <p:cond delay="0"/>
                            </p:stCondLst>
                            <p:childTnLst>
                              <p:par>
                                <p:cTn id="29" nodeType="afterEffect" presetClass="entr" presetSubtype="0" presetID="1" grpId="9" fill="hold">
                                  <p:stCondLst>
                                    <p:cond delay="0"/>
                                  </p:stCondLst>
                                  <p:iterate type="el" backwards="0">
                                    <p:tmAbs val="0"/>
                                  </p:iterate>
                                  <p:childTnLst>
                                    <p:set>
                                      <p:cBhvr>
                                        <p:cTn id="30" fill="hold"/>
                                        <p:tgtEl>
                                          <p:spTgt spid="183"/>
                                        </p:tgtEl>
                                        <p:attrNameLst>
                                          <p:attrName>style.visibility</p:attrName>
                                        </p:attrNameLst>
                                      </p:cBhvr>
                                      <p:to>
                                        <p:strVal val="visible"/>
                                      </p:to>
                                    </p:set>
                                  </p:childTnLst>
                                </p:cTn>
                              </p:par>
                            </p:childTnLst>
                          </p:cTn>
                        </p:par>
                        <p:par>
                          <p:cTn id="31" fill="hold">
                            <p:stCondLst>
                              <p:cond delay="0"/>
                            </p:stCondLst>
                            <p:childTnLst>
                              <p:par>
                                <p:cTn id="32" nodeType="afterEffect" presetClass="entr" presetSubtype="0" presetID="1" grpId="10" fill="hold">
                                  <p:stCondLst>
                                    <p:cond delay="0"/>
                                  </p:stCondLst>
                                  <p:iterate type="el" backwards="0">
                                    <p:tmAbs val="0"/>
                                  </p:iterate>
                                  <p:childTnLst>
                                    <p:set>
                                      <p:cBhvr>
                                        <p:cTn id="33" fill="hold"/>
                                        <p:tgtEl>
                                          <p:spTgt spid="184"/>
                                        </p:tgtEl>
                                        <p:attrNameLst>
                                          <p:attrName>style.visibility</p:attrName>
                                        </p:attrNameLst>
                                      </p:cBhvr>
                                      <p:to>
                                        <p:strVal val="visible"/>
                                      </p:to>
                                    </p:set>
                                  </p:childTnLst>
                                </p:cTn>
                              </p:par>
                            </p:childTnLst>
                          </p:cTn>
                        </p:par>
                        <p:par>
                          <p:cTn id="34" fill="hold">
                            <p:stCondLst>
                              <p:cond delay="0"/>
                            </p:stCondLst>
                            <p:childTnLst>
                              <p:par>
                                <p:cTn id="35" nodeType="afterEffect" presetClass="entr" presetSubtype="0" presetID="1" grpId="11" fill="hold">
                                  <p:stCondLst>
                                    <p:cond delay="0"/>
                                  </p:stCondLst>
                                  <p:iterate type="el" backwards="0">
                                    <p:tmAbs val="0"/>
                                  </p:iterate>
                                  <p:childTnLst>
                                    <p:set>
                                      <p:cBhvr>
                                        <p:cTn id="36" fill="hold"/>
                                        <p:tgtEl>
                                          <p:spTgt spid="185"/>
                                        </p:tgtEl>
                                        <p:attrNameLst>
                                          <p:attrName>style.visibility</p:attrName>
                                        </p:attrNameLst>
                                      </p:cBhvr>
                                      <p:to>
                                        <p:strVal val="visible"/>
                                      </p:to>
                                    </p:set>
                                  </p:childTnLst>
                                </p:cTn>
                              </p:par>
                            </p:childTnLst>
                          </p:cTn>
                        </p:par>
                        <p:par>
                          <p:cTn id="37" fill="hold">
                            <p:stCondLst>
                              <p:cond delay="0"/>
                            </p:stCondLst>
                            <p:childTnLst>
                              <p:par>
                                <p:cTn id="38" nodeType="afterEffect" presetClass="entr" presetSubtype="0" presetID="1" grpId="12" fill="hold">
                                  <p:stCondLst>
                                    <p:cond delay="0"/>
                                  </p:stCondLst>
                                  <p:iterate type="el" backwards="0">
                                    <p:tmAbs val="0"/>
                                  </p:iterate>
                                  <p:childTnLst>
                                    <p:set>
                                      <p:cBhvr>
                                        <p:cTn id="39" fill="hold"/>
                                        <p:tgtEl>
                                          <p:spTgt spid="19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3" fill="hold">
                                  <p:stCondLst>
                                    <p:cond delay="0"/>
                                  </p:stCondLst>
                                  <p:iterate type="el" backwards="0">
                                    <p:tmAbs val="0"/>
                                  </p:iterate>
                                  <p:childTnLst>
                                    <p:set>
                                      <p:cBhvr>
                                        <p:cTn id="43" fill="hold"/>
                                        <p:tgtEl>
                                          <p:spTgt spid="18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 grpId="14" fill="hold">
                                  <p:stCondLst>
                                    <p:cond delay="0"/>
                                  </p:stCondLst>
                                  <p:iterate type="el" backwards="0">
                                    <p:tmAbs val="0"/>
                                  </p:iterate>
                                  <p:childTnLst>
                                    <p:set>
                                      <p:cBhvr>
                                        <p:cTn id="47" fill="hold"/>
                                        <p:tgtEl>
                                          <p:spTgt spid="20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nodeType="clickEffect" presetClass="exit" presetSubtype="0" presetID="1" grpId="15" fill="hold">
                                  <p:stCondLst>
                                    <p:cond delay="0"/>
                                  </p:stCondLst>
                                  <p:iterate type="el" backwards="0">
                                    <p:tmAbs val="0"/>
                                  </p:iterate>
                                  <p:childTnLst>
                                    <p:set>
                                      <p:cBhvr>
                                        <p:cTn id="51" fill="hold">
                                          <p:stCondLst>
                                            <p:cond delay="0"/>
                                          </p:stCondLst>
                                        </p:cTn>
                                        <p:tgtEl>
                                          <p:spTgt spid="20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0" presetID="1" grpId="16" fill="hold">
                                  <p:stCondLst>
                                    <p:cond delay="0"/>
                                  </p:stCondLst>
                                  <p:iterate type="el" backwards="0">
                                    <p:tmAbs val="0"/>
                                  </p:iterate>
                                  <p:childTnLst>
                                    <p:set>
                                      <p:cBhvr>
                                        <p:cTn id="55" fill="hold"/>
                                        <p:tgtEl>
                                          <p:spTgt spid="190"/>
                                        </p:tgtEl>
                                        <p:attrNameLst>
                                          <p:attrName>style.visibility</p:attrName>
                                        </p:attrNameLst>
                                      </p:cBhvr>
                                      <p:to>
                                        <p:strVal val="visible"/>
                                      </p:to>
                                    </p:set>
                                  </p:childTnLst>
                                </p:cTn>
                              </p:par>
                            </p:childTnLst>
                          </p:cTn>
                        </p:par>
                        <p:par>
                          <p:cTn id="56" fill="hold">
                            <p:stCondLst>
                              <p:cond delay="0"/>
                            </p:stCondLst>
                            <p:childTnLst>
                              <p:par>
                                <p:cTn id="57" nodeType="afterEffect" presetClass="entr" presetSubtype="0" presetID="1" grpId="17" fill="hold">
                                  <p:stCondLst>
                                    <p:cond delay="0"/>
                                  </p:stCondLst>
                                  <p:iterate type="el" backwards="0">
                                    <p:tmAbs val="0"/>
                                  </p:iterate>
                                  <p:childTnLst>
                                    <p:set>
                                      <p:cBhvr>
                                        <p:cTn id="58" fill="hold"/>
                                        <p:tgtEl>
                                          <p:spTgt spid="19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presetClass="entr" presetSubtype="0" presetID="1" grpId="18" fill="hold">
                                  <p:stCondLst>
                                    <p:cond delay="0"/>
                                  </p:stCondLst>
                                  <p:iterate type="el" backwards="0">
                                    <p:tmAbs val="0"/>
                                  </p:iterate>
                                  <p:childTnLst>
                                    <p:set>
                                      <p:cBhvr>
                                        <p:cTn id="62" fill="hold"/>
                                        <p:tgtEl>
                                          <p:spTgt spid="201"/>
                                        </p:tgtEl>
                                        <p:attrNameLst>
                                          <p:attrName>style.visibility</p:attrName>
                                        </p:attrNameLst>
                                      </p:cBhvr>
                                      <p:to>
                                        <p:strVal val="visible"/>
                                      </p:to>
                                    </p:set>
                                  </p:childTnLst>
                                </p:cTn>
                              </p:par>
                            </p:childTnLst>
                          </p:cTn>
                        </p:par>
                        <p:par>
                          <p:cTn id="63" fill="hold">
                            <p:stCondLst>
                              <p:cond delay="0"/>
                            </p:stCondLst>
                            <p:childTnLst>
                              <p:par>
                                <p:cTn id="64" nodeType="afterEffect" presetClass="entr" presetSubtype="0" presetID="1" grpId="19" fill="hold">
                                  <p:stCondLst>
                                    <p:cond delay="0"/>
                                  </p:stCondLst>
                                  <p:iterate type="el" backwards="0">
                                    <p:tmAbs val="0"/>
                                  </p:iterate>
                                  <p:childTnLst>
                                    <p:set>
                                      <p:cBhvr>
                                        <p:cTn id="65" fill="hold"/>
                                        <p:tgtEl>
                                          <p:spTgt spid="204"/>
                                        </p:tgtEl>
                                        <p:attrNameLst>
                                          <p:attrName>style.visibility</p:attrName>
                                        </p:attrNameLst>
                                      </p:cBhvr>
                                      <p:to>
                                        <p:strVal val="visible"/>
                                      </p:to>
                                    </p:set>
                                  </p:childTnLst>
                                </p:cTn>
                              </p:par>
                            </p:childTnLst>
                          </p:cTn>
                        </p:par>
                        <p:par>
                          <p:cTn id="66" fill="hold">
                            <p:stCondLst>
                              <p:cond delay="0"/>
                            </p:stCondLst>
                            <p:childTnLst>
                              <p:par>
                                <p:cTn id="67" nodeType="afterEffect" presetClass="entr" presetSubtype="0" presetID="1" grpId="20" fill="hold">
                                  <p:stCondLst>
                                    <p:cond delay="0"/>
                                  </p:stCondLst>
                                  <p:iterate type="el" backwards="0">
                                    <p:tmAbs val="0"/>
                                  </p:iterate>
                                  <p:childTnLst>
                                    <p:set>
                                      <p:cBhvr>
                                        <p:cTn id="68" fill="hold"/>
                                        <p:tgtEl>
                                          <p:spTgt spid="202"/>
                                        </p:tgtEl>
                                        <p:attrNameLst>
                                          <p:attrName>style.visibility</p:attrName>
                                        </p:attrNameLst>
                                      </p:cBhvr>
                                      <p:to>
                                        <p:strVal val="visible"/>
                                      </p:to>
                                    </p:set>
                                  </p:childTnLst>
                                </p:cTn>
                              </p:par>
                            </p:childTnLst>
                          </p:cTn>
                        </p:par>
                        <p:par>
                          <p:cTn id="69" fill="hold">
                            <p:stCondLst>
                              <p:cond delay="0"/>
                            </p:stCondLst>
                            <p:childTnLst>
                              <p:par>
                                <p:cTn id="70" nodeType="afterEffect" presetClass="entr" presetSubtype="0" presetID="1" grpId="21" fill="hold">
                                  <p:stCondLst>
                                    <p:cond delay="0"/>
                                  </p:stCondLst>
                                  <p:iterate type="el" backwards="0">
                                    <p:tmAbs val="0"/>
                                  </p:iterate>
                                  <p:childTnLst>
                                    <p:set>
                                      <p:cBhvr>
                                        <p:cTn id="71" fill="hold"/>
                                        <p:tgtEl>
                                          <p:spTgt spid="20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nodeType="clickEffect" presetClass="entr" presetSubtype="0" presetID="1" grpId="22" fill="hold">
                                  <p:stCondLst>
                                    <p:cond delay="0"/>
                                  </p:stCondLst>
                                  <p:iterate type="el" backwards="0">
                                    <p:tmAbs val="0"/>
                                  </p:iterate>
                                  <p:childTnLst>
                                    <p:set>
                                      <p:cBhvr>
                                        <p:cTn id="75" fill="hold"/>
                                        <p:tgtEl>
                                          <p:spTgt spid="205"/>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nodeType="clickEffect" presetClass="exit" presetSubtype="0" presetID="1" grpId="23" fill="hold">
                                  <p:stCondLst>
                                    <p:cond delay="0"/>
                                  </p:stCondLst>
                                  <p:iterate type="el" backwards="0">
                                    <p:tmAbs val="0"/>
                                  </p:iterate>
                                  <p:childTnLst>
                                    <p:set>
                                      <p:cBhvr>
                                        <p:cTn id="79" fill="hold">
                                          <p:stCondLst>
                                            <p:cond delay="0"/>
                                          </p:stCondLst>
                                        </p:cTn>
                                        <p:tgtEl>
                                          <p:spTgt spid="20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nodeType="clickEffect" presetClass="entr" presetSubtype="0" presetID="1" grpId="24" fill="hold">
                                  <p:stCondLst>
                                    <p:cond delay="0"/>
                                  </p:stCondLst>
                                  <p:iterate type="el" backwards="0">
                                    <p:tmAbs val="0"/>
                                  </p:iterate>
                                  <p:childTnLst>
                                    <p:set>
                                      <p:cBhvr>
                                        <p:cTn id="83" fill="hold"/>
                                        <p:tgtEl>
                                          <p:spTgt spid="19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nodeType="clickEffect" presetClass="entr" presetSubtype="0" presetID="1" grpId="25" fill="hold">
                                  <p:stCondLst>
                                    <p:cond delay="0"/>
                                  </p:stCondLst>
                                  <p:iterate type="el" backwards="0">
                                    <p:tmAbs val="0"/>
                                  </p:iterate>
                                  <p:childTnLst>
                                    <p:set>
                                      <p:cBhvr>
                                        <p:cTn id="87" fill="hold"/>
                                        <p:tgtEl>
                                          <p:spTgt spid="19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nodeType="clickEffect" presetClass="entr" presetSubtype="0" presetID="1" grpId="26" fill="hold">
                                  <p:stCondLst>
                                    <p:cond delay="0"/>
                                  </p:stCondLst>
                                  <p:iterate type="el" backwards="0">
                                    <p:tmAbs val="0"/>
                                  </p:iterate>
                                  <p:childTnLst>
                                    <p:set>
                                      <p:cBhvr>
                                        <p:cTn id="91" fill="hold"/>
                                        <p:tgtEl>
                                          <p:spTgt spid="208"/>
                                        </p:tgtEl>
                                        <p:attrNameLst>
                                          <p:attrName>style.visibility</p:attrName>
                                        </p:attrNameLst>
                                      </p:cBhvr>
                                      <p:to>
                                        <p:strVal val="visible"/>
                                      </p:to>
                                    </p:set>
                                  </p:childTnLst>
                                </p:cTn>
                              </p:par>
                            </p:childTnLst>
                          </p:cTn>
                        </p:par>
                        <p:par>
                          <p:cTn id="92" fill="hold">
                            <p:stCondLst>
                              <p:cond delay="0"/>
                            </p:stCondLst>
                            <p:childTnLst>
                              <p:par>
                                <p:cTn id="93" nodeType="afterEffect" presetClass="entr" presetSubtype="0" presetID="1" grpId="27" fill="hold">
                                  <p:stCondLst>
                                    <p:cond delay="0"/>
                                  </p:stCondLst>
                                  <p:iterate type="el" backwards="0">
                                    <p:tmAbs val="0"/>
                                  </p:iterate>
                                  <p:childTnLst>
                                    <p:set>
                                      <p:cBhvr>
                                        <p:cTn id="94" fill="hold"/>
                                        <p:tgtEl>
                                          <p:spTgt spid="211"/>
                                        </p:tgtEl>
                                        <p:attrNameLst>
                                          <p:attrName>style.visibility</p:attrName>
                                        </p:attrNameLst>
                                      </p:cBhvr>
                                      <p:to>
                                        <p:strVal val="visible"/>
                                      </p:to>
                                    </p:set>
                                  </p:childTnLst>
                                </p:cTn>
                              </p:par>
                            </p:childTnLst>
                          </p:cTn>
                        </p:par>
                        <p:par>
                          <p:cTn id="95" fill="hold">
                            <p:stCondLst>
                              <p:cond delay="0"/>
                            </p:stCondLst>
                            <p:childTnLst>
                              <p:par>
                                <p:cTn id="96" nodeType="afterEffect" presetClass="entr" presetSubtype="0" presetID="1" grpId="28" fill="hold">
                                  <p:stCondLst>
                                    <p:cond delay="0"/>
                                  </p:stCondLst>
                                  <p:iterate type="el" backwards="0">
                                    <p:tmAbs val="0"/>
                                  </p:iterate>
                                  <p:childTnLst>
                                    <p:set>
                                      <p:cBhvr>
                                        <p:cTn id="97" fill="hold"/>
                                        <p:tgtEl>
                                          <p:spTgt spid="209"/>
                                        </p:tgtEl>
                                        <p:attrNameLst>
                                          <p:attrName>style.visibility</p:attrName>
                                        </p:attrNameLst>
                                      </p:cBhvr>
                                      <p:to>
                                        <p:strVal val="visible"/>
                                      </p:to>
                                    </p:set>
                                  </p:childTnLst>
                                </p:cTn>
                              </p:par>
                            </p:childTnLst>
                          </p:cTn>
                        </p:par>
                        <p:par>
                          <p:cTn id="98" fill="hold">
                            <p:stCondLst>
                              <p:cond delay="0"/>
                            </p:stCondLst>
                            <p:childTnLst>
                              <p:par>
                                <p:cTn id="99" nodeType="afterEffect" presetClass="entr" presetSubtype="0" presetID="1" grpId="29" fill="hold">
                                  <p:stCondLst>
                                    <p:cond delay="0"/>
                                  </p:stCondLst>
                                  <p:iterate type="el" backwards="0">
                                    <p:tmAbs val="0"/>
                                  </p:iterate>
                                  <p:childTnLst>
                                    <p:set>
                                      <p:cBhvr>
                                        <p:cTn id="100" fill="hold"/>
                                        <p:tgtEl>
                                          <p:spTgt spid="21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nodeType="clickEffect" presetClass="entr" presetSubtype="0" presetID="1" grpId="30" fill="hold">
                                  <p:stCondLst>
                                    <p:cond delay="0"/>
                                  </p:stCondLst>
                                  <p:iterate type="el" backwards="0">
                                    <p:tmAbs val="0"/>
                                  </p:iterate>
                                  <p:childTnLst>
                                    <p:set>
                                      <p:cBhvr>
                                        <p:cTn id="104" fill="hold"/>
                                        <p:tgtEl>
                                          <p:spTgt spid="206"/>
                                        </p:tgtEl>
                                        <p:attrNameLst>
                                          <p:attrName>style.visibility</p:attrName>
                                        </p:attrNameLst>
                                      </p:cBhvr>
                                      <p:to>
                                        <p:strVal val="visible"/>
                                      </p:to>
                                    </p:set>
                                  </p:childTnLst>
                                </p:cTn>
                              </p:par>
                            </p:childTnLst>
                          </p:cTn>
                        </p:par>
                        <p:par>
                          <p:cTn id="105" fill="hold">
                            <p:stCondLst>
                              <p:cond delay="0"/>
                            </p:stCondLst>
                            <p:childTnLst>
                              <p:par>
                                <p:cTn id="106" nodeType="afterEffect" presetClass="entr" presetSubtype="0" presetID="1" grpId="31" fill="hold">
                                  <p:stCondLst>
                                    <p:cond delay="0"/>
                                  </p:stCondLst>
                                  <p:iterate type="el" backwards="0">
                                    <p:tmAbs val="0"/>
                                  </p:iterate>
                                  <p:childTnLst>
                                    <p:set>
                                      <p:cBhvr>
                                        <p:cTn id="107" fill="hold"/>
                                        <p:tgtEl>
                                          <p:spTgt spid="207"/>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nodeType="clickEffect" presetClass="entr" presetSubtype="0" presetID="1" grpId="32" fill="hold">
                                  <p:stCondLst>
                                    <p:cond delay="0"/>
                                  </p:stCondLst>
                                  <p:iterate type="el" backwards="0">
                                    <p:tmAbs val="0"/>
                                  </p:iterate>
                                  <p:childTnLst>
                                    <p:set>
                                      <p:cBhvr>
                                        <p:cTn id="111" fill="hold"/>
                                        <p:tgtEl>
                                          <p:spTgt spid="214"/>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nodeType="clickEffect" presetClass="entr" presetSubtype="0" presetID="1" grpId="33" fill="hold">
                                  <p:stCondLst>
                                    <p:cond delay="0"/>
                                  </p:stCondLst>
                                  <p:iterate type="el" backwards="0">
                                    <p:tmAbs val="0"/>
                                  </p:iterate>
                                  <p:childTnLst>
                                    <p:set>
                                      <p:cBhvr>
                                        <p:cTn id="115" fill="hold"/>
                                        <p:tgtEl>
                                          <p:spTgt spid="213"/>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nodeType="clickEffect" presetClass="exit" presetSubtype="0" presetID="1" grpId="34" fill="hold">
                                  <p:stCondLst>
                                    <p:cond delay="0"/>
                                  </p:stCondLst>
                                  <p:iterate type="el" backwards="0">
                                    <p:tmAbs val="0"/>
                                  </p:iterate>
                                  <p:childTnLst>
                                    <p:set>
                                      <p:cBhvr>
                                        <p:cTn id="119" fill="hold">
                                          <p:stCondLst>
                                            <p:cond delay="0"/>
                                          </p:stCondLst>
                                        </p:cTn>
                                        <p:tgtEl>
                                          <p:spTgt spid="21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33"/>
      <p:bldP build="whole" bldLvl="1" animBg="1" rev="0" advAuto="0" spid="181" grpId="5"/>
      <p:bldP build="whole" bldLvl="1" animBg="1" rev="0" advAuto="0" spid="213" grpId="34"/>
      <p:bldP build="whole" bldLvl="1" animBg="1" rev="0" advAuto="0" spid="211" grpId="27"/>
      <p:bldP build="whole" bldLvl="1" animBg="1" rev="0" advAuto="0" spid="201" grpId="18"/>
      <p:bldP build="whole" bldLvl="1" animBg="1" rev="0" advAuto="0" spid="208" grpId="26"/>
      <p:bldP build="whole" bldLvl="1" animBg="1" rev="0" advAuto="0" spid="214" grpId="32"/>
      <p:bldP build="whole" bldLvl="1" animBg="1" rev="0" advAuto="0" spid="189" grpId="13"/>
      <p:bldP build="whole" bldLvl="1" animBg="1" rev="0" advAuto="0" spid="198" grpId="12"/>
      <p:bldP build="whole" bldLvl="1" animBg="1" rev="0" advAuto="0" spid="186" grpId="6"/>
      <p:bldP build="whole" bldLvl="1" animBg="1" rev="0" advAuto="0" spid="180" grpId="4"/>
      <p:bldP build="whole" bldLvl="1" animBg="1" rev="0" advAuto="0" spid="193" grpId="25"/>
      <p:bldP build="whole" bldLvl="1" animBg="1" rev="0" advAuto="0" spid="191" grpId="17"/>
      <p:bldP build="whole" bldLvl="1" animBg="1" rev="0" advAuto="0" spid="203" grpId="21"/>
      <p:bldP build="whole" bldLvl="1" animBg="1" rev="0" advAuto="0" spid="192" grpId="24"/>
      <p:bldP build="whole" bldLvl="1" animBg="1" rev="0" advAuto="0" spid="202" grpId="20"/>
      <p:bldP build="whole" bldLvl="1" animBg="1" rev="0" advAuto="0" spid="209" grpId="28"/>
      <p:bldP build="whole" bldLvl="1" animBg="1" rev="0" advAuto="0" spid="179" grpId="3"/>
      <p:bldP build="whole" bldLvl="1" animBg="1" rev="0" advAuto="0" spid="210" grpId="29"/>
      <p:bldP build="whole" bldLvl="1" animBg="1" rev="0" advAuto="0" spid="205" grpId="22"/>
      <p:bldP build="whole" bldLvl="1" animBg="1" rev="0" advAuto="0" spid="207" grpId="31"/>
      <p:bldP build="whole" bldLvl="1" animBg="1" rev="0" advAuto="0" spid="205" grpId="23"/>
      <p:bldP build="whole" bldLvl="1" animBg="1" rev="0" advAuto="0" spid="187" grpId="7"/>
      <p:bldP build="whole" bldLvl="1" animBg="1" rev="0" advAuto="0" spid="190" grpId="16"/>
      <p:bldP build="whole" bldLvl="1" animBg="1" rev="0" advAuto="0" spid="178" grpId="1"/>
      <p:bldP build="whole" bldLvl="1" animBg="1" rev="0" advAuto="0" spid="200" grpId="14"/>
      <p:bldP build="whole" bldLvl="1" animBg="1" rev="0" advAuto="0" spid="200" grpId="15"/>
      <p:bldP build="whole" bldLvl="1" animBg="1" rev="0" advAuto="0" spid="206" grpId="30"/>
      <p:bldP build="whole" bldLvl="1" animBg="1" rev="0" advAuto="0" spid="184" grpId="10"/>
      <p:bldP build="whole" bldLvl="1" animBg="1" rev="0" advAuto="0" spid="188" grpId="8"/>
      <p:bldP build="whole" bldLvl="1" animBg="1" rev="0" advAuto="0" spid="204" grpId="19"/>
      <p:bldP build="whole" bldLvl="1" animBg="1" rev="0" advAuto="0" spid="182" grpId="2"/>
      <p:bldP build="whole" bldLvl="1" animBg="1" rev="0" advAuto="0" spid="185" grpId="11"/>
      <p:bldP build="whole" bldLvl="1" animBg="1" rev="0" advAuto="0" spid="183" grpId="9"/>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title"/>
          </p:nvPr>
        </p:nvSpPr>
        <p:spPr>
          <a:xfrm>
            <a:off x="1097369" y="32840"/>
            <a:ext cx="10464801" cy="830356"/>
          </a:xfrm>
          <a:prstGeom prst="rect">
            <a:avLst/>
          </a:prstGeom>
        </p:spPr>
        <p:txBody>
          <a:bodyPr/>
          <a:lstStyle>
            <a:lvl1pPr defTabSz="344677">
              <a:defRPr sz="4719"/>
            </a:lvl1pPr>
          </a:lstStyle>
          <a:p>
            <a:pPr lvl="0">
              <a:defRPr sz="1800"/>
            </a:pPr>
            <a:r>
              <a:rPr sz="4719"/>
              <a:t>Aims of the Tesseract</a:t>
            </a:r>
          </a:p>
        </p:txBody>
      </p:sp>
      <p:sp>
        <p:nvSpPr>
          <p:cNvPr id="217" name="Shape 217"/>
          <p:cNvSpPr/>
          <p:nvPr>
            <p:ph type="body" idx="1"/>
          </p:nvPr>
        </p:nvSpPr>
        <p:spPr>
          <a:xfrm>
            <a:off x="1270000" y="2295440"/>
            <a:ext cx="10464800" cy="6752501"/>
          </a:xfrm>
          <a:prstGeom prst="rect">
            <a:avLst/>
          </a:prstGeom>
        </p:spPr>
        <p:txBody>
          <a:bodyPr/>
          <a:lstStyle/>
          <a:p>
            <a:pPr lvl="0" marL="564444" indent="-564444" algn="l">
              <a:buSzPct val="100000"/>
              <a:buAutoNum type="arabicPeriod" startAt="1"/>
              <a:defRPr sz="1800"/>
            </a:pPr>
            <a:r>
              <a:rPr sz="3200" u="sng">
                <a:solidFill>
                  <a:srgbClr val="DCDEE0"/>
                </a:solidFill>
              </a:rPr>
              <a:t>Implement distributed eventually consistent graph database</a:t>
            </a:r>
            <a:br>
              <a:rPr sz="3200">
                <a:solidFill>
                  <a:srgbClr val="DCDEE0"/>
                </a:solidFill>
              </a:rPr>
            </a:br>
            <a:endParaRPr sz="3200">
              <a:solidFill>
                <a:srgbClr val="DCDEE0"/>
              </a:solidFill>
            </a:endParaRPr>
          </a:p>
          <a:p>
            <a:pPr lvl="0" marL="564444" indent="-564444" algn="l">
              <a:buSzPct val="100000"/>
              <a:buAutoNum type="arabicPeriod" startAt="1"/>
              <a:defRPr sz="1800"/>
            </a:pPr>
            <a:r>
              <a:rPr sz="3200">
                <a:solidFill>
                  <a:srgbClr val="DCDEE0"/>
                </a:solidFill>
              </a:rPr>
              <a:t>Develop a distributed graph partitioning algorithm </a:t>
            </a:r>
            <a:br>
              <a:rPr sz="3200">
                <a:solidFill>
                  <a:srgbClr val="DCDEE0"/>
                </a:solidFill>
              </a:rPr>
            </a:br>
            <a:endParaRPr sz="3200">
              <a:solidFill>
                <a:srgbClr val="DCDEE0"/>
              </a:solidFill>
            </a:endParaRPr>
          </a:p>
          <a:p>
            <a:pPr lvl="0" marL="705555" indent="-705555" algn="l">
              <a:buSzPct val="100000"/>
              <a:buAutoNum type="arabicPeriod" startAt="1"/>
              <a:defRPr sz="1800"/>
            </a:pPr>
            <a:r>
              <a:rPr sz="4000">
                <a:solidFill>
                  <a:srgbClr val="164F86"/>
                </a:solidFill>
              </a:rPr>
              <a:t>Develop a computational model able to support both real time and batch processing on a distributed graph</a:t>
            </a:r>
          </a:p>
        </p:txBody>
      </p:sp>
      <p:sp>
        <p:nvSpPr>
          <p:cNvPr id="218" name="Shape 21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p:nvPr>
        </p:nvSpPr>
        <p:spPr>
          <a:xfrm>
            <a:off x="1270000" y="516466"/>
            <a:ext cx="10464800" cy="2286134"/>
          </a:xfrm>
          <a:prstGeom prst="rect">
            <a:avLst/>
          </a:prstGeom>
        </p:spPr>
        <p:txBody>
          <a:bodyPr/>
          <a:lstStyle>
            <a:lvl1pPr defTabSz="554990">
              <a:defRPr sz="7600"/>
            </a:lvl1pPr>
          </a:lstStyle>
          <a:p>
            <a:pPr lvl="0">
              <a:defRPr sz="1800"/>
            </a:pPr>
            <a:r>
              <a:rPr sz="7600"/>
              <a:t>Distributed computation</a:t>
            </a:r>
          </a:p>
        </p:txBody>
      </p:sp>
      <p:sp>
        <p:nvSpPr>
          <p:cNvPr id="221" name="Shape 221"/>
          <p:cNvSpPr/>
          <p:nvPr>
            <p:ph type="body" idx="1"/>
          </p:nvPr>
        </p:nvSpPr>
        <p:spPr>
          <a:xfrm>
            <a:off x="1270000" y="2892226"/>
            <a:ext cx="10464800" cy="6012789"/>
          </a:xfrm>
          <a:prstGeom prst="rect">
            <a:avLst/>
          </a:prstGeom>
        </p:spPr>
        <p:txBody>
          <a:bodyPr/>
          <a:lstStyle/>
          <a:p>
            <a:pPr lvl="0">
              <a:defRPr sz="1800"/>
            </a:pPr>
            <a:r>
              <a:rPr sz="6000"/>
              <a:t>Localised calculations</a:t>
            </a:r>
            <a:endParaRPr sz="6000"/>
          </a:p>
          <a:p>
            <a:pPr lvl="0">
              <a:defRPr sz="1800"/>
            </a:pPr>
            <a:endParaRPr sz="3200"/>
          </a:p>
          <a:p>
            <a:pPr lvl="0">
              <a:defRPr sz="1800"/>
            </a:pPr>
            <a:endParaRPr sz="3200"/>
          </a:p>
          <a:p>
            <a:pPr lvl="0">
              <a:defRPr sz="1800"/>
            </a:pPr>
            <a:endParaRPr sz="3200"/>
          </a:p>
          <a:p>
            <a:pPr lvl="0">
              <a:defRPr sz="1800"/>
            </a:pPr>
            <a:r>
              <a:rPr sz="3200"/>
              <a:t>Amortisation</a:t>
            </a:r>
            <a:endParaRPr sz="3200"/>
          </a:p>
          <a:p>
            <a:pPr lvl="0">
              <a:defRPr sz="1800"/>
            </a:pPr>
            <a:endParaRPr sz="3200"/>
          </a:p>
          <a:p>
            <a:pPr lvl="0">
              <a:defRPr sz="1800"/>
            </a:pPr>
            <a:endParaRPr sz="3200"/>
          </a:p>
          <a:p>
            <a:pPr lvl="0">
              <a:defRPr sz="1800"/>
            </a:pPr>
            <a:r>
              <a:rPr sz="3200"/>
              <a:t>Memoization</a:t>
            </a:r>
          </a:p>
        </p:txBody>
      </p:sp>
      <p:sp>
        <p:nvSpPr>
          <p:cNvPr id="222" name="Shape 22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p:nvPr>
        </p:nvSpPr>
        <p:spPr>
          <a:xfrm>
            <a:off x="1270000" y="6914"/>
            <a:ext cx="10464800" cy="1236127"/>
          </a:xfrm>
          <a:prstGeom prst="rect">
            <a:avLst/>
          </a:prstGeom>
        </p:spPr>
        <p:txBody>
          <a:bodyPr/>
          <a:lstStyle>
            <a:lvl1pPr defTabSz="543305">
              <a:defRPr sz="7440"/>
            </a:lvl1pPr>
          </a:lstStyle>
          <a:p>
            <a:pPr lvl="0">
              <a:defRPr sz="1800"/>
            </a:pPr>
            <a:r>
              <a:rPr sz="7440"/>
              <a:t>Amortisation</a:t>
            </a:r>
          </a:p>
        </p:txBody>
      </p:sp>
      <p:sp>
        <p:nvSpPr>
          <p:cNvPr id="225" name="Shape 225"/>
          <p:cNvSpPr/>
          <p:nvPr>
            <p:ph type="body" idx="1"/>
          </p:nvPr>
        </p:nvSpPr>
        <p:spPr>
          <a:xfrm>
            <a:off x="649586" y="1462966"/>
            <a:ext cx="11705627" cy="2802966"/>
          </a:xfrm>
          <a:prstGeom prst="rect">
            <a:avLst/>
          </a:prstGeom>
        </p:spPr>
        <p:txBody>
          <a:bodyPr/>
          <a:lstStyle/>
          <a:p>
            <a:pPr lvl="0" marL="383257" indent="-383257" algn="l" defTabSz="566674">
              <a:buSzPct val="75000"/>
              <a:buChar char="•"/>
              <a:defRPr sz="1800"/>
            </a:pPr>
            <a:r>
              <a:rPr sz="3104"/>
              <a:t>Optimise to perform more “cheap” computations</a:t>
            </a:r>
            <a:endParaRPr sz="3104"/>
          </a:p>
          <a:p>
            <a:pPr lvl="0" marL="383257" indent="-383257" algn="l" defTabSz="566674">
              <a:buSzPct val="75000"/>
              <a:buChar char="•"/>
              <a:defRPr sz="1800"/>
            </a:pPr>
            <a:r>
              <a:rPr sz="3104"/>
              <a:t>This allows us to occasionally pay the cost of more “expensive” operations such that they computationally balance out</a:t>
            </a:r>
            <a:endParaRPr sz="3104"/>
          </a:p>
          <a:p>
            <a:pPr lvl="0" marL="383257" indent="-383257" algn="l" defTabSz="566674">
              <a:buSzPct val="75000"/>
              <a:buChar char="•"/>
              <a:defRPr sz="1800"/>
            </a:pPr>
            <a:r>
              <a:rPr sz="3104"/>
              <a:t>e.g. Checking data locally on a node vs querying over a network</a:t>
            </a:r>
          </a:p>
        </p:txBody>
      </p:sp>
      <p:sp>
        <p:nvSpPr>
          <p:cNvPr id="226" name="Shape 22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grpSp>
        <p:nvGrpSpPr>
          <p:cNvPr id="235" name="Group 235"/>
          <p:cNvGrpSpPr/>
          <p:nvPr/>
        </p:nvGrpSpPr>
        <p:grpSpPr>
          <a:xfrm>
            <a:off x="3870359" y="4485856"/>
            <a:ext cx="4479341" cy="4304775"/>
            <a:chOff x="0" y="0"/>
            <a:chExt cx="4479339" cy="4304773"/>
          </a:xfrm>
        </p:grpSpPr>
        <p:sp>
          <p:nvSpPr>
            <p:cNvPr id="227" name="Shape 227"/>
            <p:cNvSpPr/>
            <p:nvPr/>
          </p:nvSpPr>
          <p:spPr>
            <a:xfrm>
              <a:off x="2326952" y="0"/>
              <a:ext cx="2152388" cy="4304774"/>
            </a:xfrm>
            <a:prstGeom prst="rect">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7</a:t>
              </a:r>
            </a:p>
          </p:txBody>
        </p:sp>
        <p:sp>
          <p:nvSpPr>
            <p:cNvPr id="228" name="Shape 228"/>
            <p:cNvSpPr/>
            <p:nvPr/>
          </p:nvSpPr>
          <p:spPr>
            <a:xfrm>
              <a:off x="2373" y="21523"/>
              <a:ext cx="2152388" cy="538098"/>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1</a:t>
              </a:r>
            </a:p>
          </p:txBody>
        </p:sp>
        <p:sp>
          <p:nvSpPr>
            <p:cNvPr id="229" name="Shape 229"/>
            <p:cNvSpPr/>
            <p:nvPr/>
          </p:nvSpPr>
          <p:spPr>
            <a:xfrm>
              <a:off x="2373" y="624192"/>
              <a:ext cx="2152388" cy="538097"/>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1</a:t>
              </a:r>
            </a:p>
          </p:txBody>
        </p:sp>
        <p:sp>
          <p:nvSpPr>
            <p:cNvPr id="230" name="Shape 230"/>
            <p:cNvSpPr/>
            <p:nvPr/>
          </p:nvSpPr>
          <p:spPr>
            <a:xfrm>
              <a:off x="2373" y="1248384"/>
              <a:ext cx="2152388" cy="538098"/>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1</a:t>
              </a:r>
            </a:p>
          </p:txBody>
        </p:sp>
        <p:sp>
          <p:nvSpPr>
            <p:cNvPr id="231" name="Shape 231"/>
            <p:cNvSpPr/>
            <p:nvPr/>
          </p:nvSpPr>
          <p:spPr>
            <a:xfrm>
              <a:off x="0" y="2527560"/>
              <a:ext cx="2152388" cy="538098"/>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1</a:t>
              </a:r>
            </a:p>
          </p:txBody>
        </p:sp>
        <p:sp>
          <p:nvSpPr>
            <p:cNvPr id="232" name="Shape 232"/>
            <p:cNvSpPr/>
            <p:nvPr/>
          </p:nvSpPr>
          <p:spPr>
            <a:xfrm>
              <a:off x="0" y="1881844"/>
              <a:ext cx="2152388" cy="538098"/>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1</a:t>
              </a:r>
            </a:p>
          </p:txBody>
        </p:sp>
        <p:sp>
          <p:nvSpPr>
            <p:cNvPr id="233" name="Shape 233"/>
            <p:cNvSpPr/>
            <p:nvPr/>
          </p:nvSpPr>
          <p:spPr>
            <a:xfrm>
              <a:off x="2373" y="3119467"/>
              <a:ext cx="2152388" cy="538098"/>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1</a:t>
              </a:r>
            </a:p>
          </p:txBody>
        </p:sp>
        <p:sp>
          <p:nvSpPr>
            <p:cNvPr id="234" name="Shape 234"/>
            <p:cNvSpPr/>
            <p:nvPr/>
          </p:nvSpPr>
          <p:spPr>
            <a:xfrm>
              <a:off x="0" y="3711373"/>
              <a:ext cx="2152388" cy="538098"/>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1</a:t>
              </a:r>
            </a:p>
          </p:txBody>
        </p:sp>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6"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title"/>
          </p:nvPr>
        </p:nvSpPr>
        <p:spPr>
          <a:xfrm>
            <a:off x="1270000" y="76335"/>
            <a:ext cx="10464800" cy="1319852"/>
          </a:xfrm>
          <a:prstGeom prst="rect">
            <a:avLst/>
          </a:prstGeom>
        </p:spPr>
        <p:txBody>
          <a:bodyPr/>
          <a:lstStyle/>
          <a:p>
            <a:pPr lvl="0">
              <a:defRPr sz="1800"/>
            </a:pPr>
            <a:r>
              <a:rPr sz="8000"/>
              <a:t>Memoization</a:t>
            </a:r>
          </a:p>
        </p:txBody>
      </p:sp>
      <p:sp>
        <p:nvSpPr>
          <p:cNvPr id="240" name="Shape 240"/>
          <p:cNvSpPr/>
          <p:nvPr>
            <p:ph type="body" idx="1"/>
          </p:nvPr>
        </p:nvSpPr>
        <p:spPr>
          <a:xfrm>
            <a:off x="1270000" y="1518215"/>
            <a:ext cx="10464800" cy="2341114"/>
          </a:xfrm>
          <a:prstGeom prst="rect">
            <a:avLst/>
          </a:prstGeom>
        </p:spPr>
        <p:txBody>
          <a:bodyPr/>
          <a:lstStyle/>
          <a:p>
            <a:pPr lvl="0" marL="395111" indent="-395111" algn="l">
              <a:buSzPct val="75000"/>
              <a:buChar char="•"/>
              <a:defRPr sz="1800"/>
            </a:pPr>
            <a:r>
              <a:rPr sz="3200"/>
              <a:t>Cache the results of computations</a:t>
            </a:r>
            <a:endParaRPr sz="3200"/>
          </a:p>
          <a:p>
            <a:pPr lvl="1" marL="839611" indent="-395111" algn="l">
              <a:buSzPct val="75000"/>
              <a:buChar char="•"/>
              <a:defRPr sz="1800"/>
            </a:pPr>
            <a:r>
              <a:rPr sz="3200"/>
              <a:t>A luxury afforded by immutability</a:t>
            </a:r>
            <a:endParaRPr sz="3200"/>
          </a:p>
          <a:p>
            <a:pPr lvl="0" marL="395111" indent="-395111" algn="l">
              <a:buSzPct val="75000"/>
              <a:buChar char="•"/>
              <a:defRPr sz="1800"/>
            </a:pPr>
            <a:r>
              <a:rPr sz="3200"/>
              <a:t>Sacrifices disk space and memory</a:t>
            </a:r>
            <a:endParaRPr sz="3200"/>
          </a:p>
          <a:p>
            <a:pPr lvl="0" marL="395111" indent="-395111" algn="l">
              <a:buSzPct val="75000"/>
              <a:buChar char="•"/>
              <a:defRPr sz="1800"/>
            </a:pPr>
            <a:r>
              <a:rPr sz="3200"/>
              <a:t>Provides improved query performance</a:t>
            </a:r>
          </a:p>
        </p:txBody>
      </p:sp>
      <p:sp>
        <p:nvSpPr>
          <p:cNvPr id="241" name="Shape 24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grpSp>
        <p:nvGrpSpPr>
          <p:cNvPr id="247" name="Group 247"/>
          <p:cNvGrpSpPr/>
          <p:nvPr/>
        </p:nvGrpSpPr>
        <p:grpSpPr>
          <a:xfrm>
            <a:off x="1216217" y="4050893"/>
            <a:ext cx="10039870" cy="1270001"/>
            <a:chOff x="0" y="0"/>
            <a:chExt cx="10039869" cy="1270000"/>
          </a:xfrm>
        </p:grpSpPr>
        <p:sp>
          <p:nvSpPr>
            <p:cNvPr id="242" name="Shape 242"/>
            <p:cNvSpPr/>
            <p:nvPr/>
          </p:nvSpPr>
          <p:spPr>
            <a:xfrm>
              <a:off x="0" y="0"/>
              <a:ext cx="1270000" cy="1270001"/>
            </a:xfrm>
            <a:prstGeom prst="roundRect">
              <a:avLst>
                <a:gd name="adj" fmla="val 15000"/>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1st query</a:t>
              </a:r>
            </a:p>
          </p:txBody>
        </p:sp>
        <p:sp>
          <p:nvSpPr>
            <p:cNvPr id="243" name="Shape 243"/>
            <p:cNvSpPr/>
            <p:nvPr/>
          </p:nvSpPr>
          <p:spPr>
            <a:xfrm>
              <a:off x="2360301" y="0"/>
              <a:ext cx="1270001" cy="1270000"/>
            </a:xfrm>
            <a:prstGeom prst="rightArrow">
              <a:avLst>
                <a:gd name="adj1" fmla="val 32000"/>
                <a:gd name="adj2" fmla="val 64000"/>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44" name="Shape 244"/>
            <p:cNvSpPr/>
            <p:nvPr/>
          </p:nvSpPr>
          <p:spPr>
            <a:xfrm>
              <a:off x="4720603" y="0"/>
              <a:ext cx="1270001" cy="1270001"/>
            </a:xfrm>
            <a:prstGeom prst="roundRect">
              <a:avLst>
                <a:gd name="adj" fmla="val 15000"/>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pPr>
              <a:r>
                <a:rPr sz="2400">
                  <a:solidFill>
                    <a:srgbClr val="FFFFFF"/>
                  </a:solidFill>
                </a:rPr>
                <a:t>Traverse</a:t>
              </a:r>
              <a:br>
                <a:rPr sz="2400">
                  <a:solidFill>
                    <a:srgbClr val="FFFFFF"/>
                  </a:solidFill>
                </a:rPr>
              </a:br>
              <a:r>
                <a:rPr sz="2400">
                  <a:solidFill>
                    <a:srgbClr val="FFFFFF"/>
                  </a:solidFill>
                </a:rPr>
                <a:t>n secs</a:t>
              </a:r>
            </a:p>
          </p:txBody>
        </p:sp>
        <p:sp>
          <p:nvSpPr>
            <p:cNvPr id="245" name="Shape 245"/>
            <p:cNvSpPr/>
            <p:nvPr/>
          </p:nvSpPr>
          <p:spPr>
            <a:xfrm>
              <a:off x="6872643" y="0"/>
              <a:ext cx="1270001" cy="1270001"/>
            </a:xfrm>
            <a:prstGeom prst="rightArrow">
              <a:avLst>
                <a:gd name="adj1" fmla="val 32000"/>
                <a:gd name="adj2" fmla="val 64000"/>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246" name="Shape 246"/>
            <p:cNvSpPr/>
            <p:nvPr/>
          </p:nvSpPr>
          <p:spPr>
            <a:xfrm>
              <a:off x="8769869" y="0"/>
              <a:ext cx="1270001" cy="1270001"/>
            </a:xfrm>
            <a:prstGeom prst="roundRect">
              <a:avLst>
                <a:gd name="adj" fmla="val 15000"/>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Cache results</a:t>
              </a:r>
            </a:p>
          </p:txBody>
        </p:sp>
      </p:grpSp>
      <p:sp>
        <p:nvSpPr>
          <p:cNvPr id="248" name="Shape 248"/>
          <p:cNvSpPr/>
          <p:nvPr/>
        </p:nvSpPr>
        <p:spPr>
          <a:xfrm>
            <a:off x="1482465" y="6651421"/>
            <a:ext cx="1270001" cy="1270001"/>
          </a:xfrm>
          <a:prstGeom prst="roundRect">
            <a:avLst>
              <a:gd name="adj" fmla="val 15000"/>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2nd query</a:t>
            </a:r>
          </a:p>
        </p:txBody>
      </p:sp>
      <p:sp>
        <p:nvSpPr>
          <p:cNvPr id="249" name="Shape 249"/>
          <p:cNvSpPr/>
          <p:nvPr/>
        </p:nvSpPr>
        <p:spPr>
          <a:xfrm>
            <a:off x="3842766" y="6651421"/>
            <a:ext cx="1270001" cy="1270001"/>
          </a:xfrm>
          <a:prstGeom prst="rightArrow">
            <a:avLst>
              <a:gd name="adj1" fmla="val 32000"/>
              <a:gd name="adj2" fmla="val 64000"/>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250" name="Shape 250"/>
          <p:cNvSpPr/>
          <p:nvPr/>
        </p:nvSpPr>
        <p:spPr>
          <a:xfrm>
            <a:off x="6203069" y="6651421"/>
            <a:ext cx="1270001" cy="1270001"/>
          </a:xfrm>
          <a:prstGeom prst="roundRect">
            <a:avLst>
              <a:gd name="adj" fmla="val 15000"/>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pPr>
            <a:r>
              <a:rPr sz="2400">
                <a:solidFill>
                  <a:srgbClr val="FFFFFF"/>
                </a:solidFill>
              </a:rPr>
              <a:t>Cache</a:t>
            </a:r>
            <a:br>
              <a:rPr sz="2400">
                <a:solidFill>
                  <a:srgbClr val="FFFFFF"/>
                </a:solidFill>
              </a:rPr>
            </a:br>
            <a:r>
              <a:rPr sz="2400">
                <a:solidFill>
                  <a:srgbClr val="FFFFFF"/>
                </a:solidFill>
              </a:rPr>
              <a:t>n/r</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248"/>
                                        </p:tgtEl>
                                        <p:attrNameLst>
                                          <p:attrName>style.visibility</p:attrName>
                                        </p:attrNameLst>
                                      </p:cBhvr>
                                      <p:to>
                                        <p:strVal val="visible"/>
                                      </p:to>
                                    </p:set>
                                  </p:childTnLst>
                                </p:cTn>
                              </p:par>
                            </p:childTnLst>
                          </p:cTn>
                        </p:par>
                        <p:par>
                          <p:cTn id="11" fill="hold">
                            <p:stCondLst>
                              <p:cond delay="0"/>
                            </p:stCondLst>
                            <p:childTnLst>
                              <p:par>
                                <p:cTn id="12" nodeType="afterEffect" presetClass="entr" presetSubtype="0" presetID="1" grpId="3" fill="hold">
                                  <p:stCondLst>
                                    <p:cond delay="0"/>
                                  </p:stCondLst>
                                  <p:iterate type="el" backwards="0">
                                    <p:tmAbs val="0"/>
                                  </p:iterate>
                                  <p:childTnLst>
                                    <p:set>
                                      <p:cBhvr>
                                        <p:cTn id="13" fill="hold"/>
                                        <p:tgtEl>
                                          <p:spTgt spid="249"/>
                                        </p:tgtEl>
                                        <p:attrNameLst>
                                          <p:attrName>style.visibility</p:attrName>
                                        </p:attrNameLst>
                                      </p:cBhvr>
                                      <p:to>
                                        <p:strVal val="visible"/>
                                      </p:to>
                                    </p:set>
                                  </p:childTnLst>
                                </p:cTn>
                              </p:par>
                            </p:childTnLst>
                          </p:cTn>
                        </p:par>
                        <p:par>
                          <p:cTn id="14" fill="hold">
                            <p:stCondLst>
                              <p:cond delay="0"/>
                            </p:stCondLst>
                            <p:childTnLst>
                              <p:par>
                                <p:cTn id="15" nodeType="afterEffect" presetClass="entr" presetSubtype="0" presetID="1" grpId="4" fill="hold">
                                  <p:stCondLst>
                                    <p:cond delay="0"/>
                                  </p:stCondLst>
                                  <p:iterate type="el" backwards="0">
                                    <p:tmAbs val="0"/>
                                  </p:iterate>
                                  <p:childTnLst>
                                    <p:set>
                                      <p:cBhvr>
                                        <p:cTn id="16" fill="hold"/>
                                        <p:tgtEl>
                                          <p:spTgt spid="2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0" grpId="4"/>
      <p:bldP build="whole" bldLvl="1" animBg="1" rev="0" advAuto="0" spid="247" grpId="1"/>
      <p:bldP build="whole" bldLvl="1" animBg="1" rev="0" advAuto="0" spid="248" grpId="2"/>
      <p:bldP build="whole" bldLvl="1" animBg="1" rev="0" advAuto="0" spid="249" grpId="3"/>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Shape 254"/>
          <p:cNvSpPr/>
          <p:nvPr>
            <p:ph type="title"/>
          </p:nvPr>
        </p:nvSpPr>
        <p:spPr>
          <a:xfrm>
            <a:off x="1270000" y="138298"/>
            <a:ext cx="10464800" cy="1417746"/>
          </a:xfrm>
          <a:prstGeom prst="rect">
            <a:avLst/>
          </a:prstGeom>
        </p:spPr>
        <p:txBody>
          <a:bodyPr/>
          <a:lstStyle/>
          <a:p>
            <a:pPr lvl="0">
              <a:defRPr sz="1800"/>
            </a:pPr>
            <a:r>
              <a:rPr sz="8000"/>
              <a:t>Wormhole traversals</a:t>
            </a:r>
          </a:p>
        </p:txBody>
      </p:sp>
      <p:sp>
        <p:nvSpPr>
          <p:cNvPr id="255" name="Shape 255"/>
          <p:cNvSpPr/>
          <p:nvPr>
            <p:ph type="body" idx="1"/>
          </p:nvPr>
        </p:nvSpPr>
        <p:spPr>
          <a:xfrm>
            <a:off x="436816" y="1551592"/>
            <a:ext cx="11297984" cy="2037989"/>
          </a:xfrm>
          <a:prstGeom prst="rect">
            <a:avLst/>
          </a:prstGeom>
        </p:spPr>
        <p:txBody>
          <a:bodyPr/>
          <a:lstStyle/>
          <a:p>
            <a:pPr lvl="0" marL="395111" indent="-395111" algn="l">
              <a:buSzPct val="75000"/>
              <a:buChar char="•"/>
              <a:defRPr sz="1800"/>
            </a:pPr>
            <a:r>
              <a:rPr sz="3200"/>
              <a:t>Immutability offers guarantees</a:t>
            </a:r>
            <a:endParaRPr sz="3200"/>
          </a:p>
          <a:p>
            <a:pPr lvl="0" marL="395111" indent="-395111" algn="l">
              <a:buSzPct val="75000"/>
              <a:buChar char="•"/>
              <a:defRPr sz="1800"/>
            </a:pPr>
            <a:r>
              <a:rPr sz="3200"/>
              <a:t>Place markers at every n vertex intervals</a:t>
            </a:r>
            <a:endParaRPr sz="3200"/>
          </a:p>
          <a:p>
            <a:pPr lvl="0" marL="395111" indent="-395111" algn="l">
              <a:buSzPct val="75000"/>
              <a:buChar char="•"/>
              <a:defRPr sz="1800"/>
            </a:pPr>
            <a:r>
              <a:rPr sz="3200"/>
              <a:t>When traversing, don’t visit every vertex, jump to markers instead.</a:t>
            </a:r>
          </a:p>
        </p:txBody>
      </p:sp>
      <p:sp>
        <p:nvSpPr>
          <p:cNvPr id="256" name="Shape 25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grpSp>
        <p:nvGrpSpPr>
          <p:cNvPr id="270" name="Group 270"/>
          <p:cNvGrpSpPr/>
          <p:nvPr/>
        </p:nvGrpSpPr>
        <p:grpSpPr>
          <a:xfrm>
            <a:off x="6183973" y="5649554"/>
            <a:ext cx="6572319" cy="3256265"/>
            <a:chOff x="0" y="0"/>
            <a:chExt cx="6572317" cy="3256263"/>
          </a:xfrm>
        </p:grpSpPr>
        <p:sp>
          <p:nvSpPr>
            <p:cNvPr id="257" name="Shape 257"/>
            <p:cNvSpPr/>
            <p:nvPr/>
          </p:nvSpPr>
          <p:spPr>
            <a:xfrm>
              <a:off x="0" y="0"/>
              <a:ext cx="558298" cy="55662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272F"/>
                  </a:solidFill>
                </a:defRPr>
              </a:lvl1pPr>
            </a:lstStyle>
            <a:p>
              <a:pPr lvl="0">
                <a:defRPr sz="1800">
                  <a:solidFill>
                    <a:srgbClr val="000000"/>
                  </a:solidFill>
                </a:defRPr>
              </a:pPr>
              <a:r>
                <a:rPr sz="2400">
                  <a:solidFill>
                    <a:srgbClr val="FF272F"/>
                  </a:solidFill>
                </a:rPr>
                <a:t>A</a:t>
              </a:r>
            </a:p>
          </p:txBody>
        </p:sp>
        <p:sp>
          <p:nvSpPr>
            <p:cNvPr id="258" name="Shape 258"/>
            <p:cNvSpPr/>
            <p:nvPr/>
          </p:nvSpPr>
          <p:spPr>
            <a:xfrm>
              <a:off x="1949384" y="0"/>
              <a:ext cx="558298" cy="55662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B</a:t>
              </a:r>
            </a:p>
          </p:txBody>
        </p:sp>
        <p:sp>
          <p:nvSpPr>
            <p:cNvPr id="259" name="Shape 259"/>
            <p:cNvSpPr/>
            <p:nvPr/>
          </p:nvSpPr>
          <p:spPr>
            <a:xfrm>
              <a:off x="4283531" y="0"/>
              <a:ext cx="558298" cy="55662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C</a:t>
              </a:r>
            </a:p>
          </p:txBody>
        </p:sp>
        <p:sp>
          <p:nvSpPr>
            <p:cNvPr id="260" name="Shape 260"/>
            <p:cNvSpPr/>
            <p:nvPr/>
          </p:nvSpPr>
          <p:spPr>
            <a:xfrm>
              <a:off x="6014020" y="1412799"/>
              <a:ext cx="558298" cy="55662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272F"/>
                  </a:solidFill>
                </a:defRPr>
              </a:lvl1pPr>
            </a:lstStyle>
            <a:p>
              <a:pPr lvl="0">
                <a:defRPr sz="1800">
                  <a:solidFill>
                    <a:srgbClr val="000000"/>
                  </a:solidFill>
                </a:defRPr>
              </a:pPr>
              <a:r>
                <a:rPr sz="2400">
                  <a:solidFill>
                    <a:srgbClr val="FF272F"/>
                  </a:solidFill>
                </a:rPr>
                <a:t>D</a:t>
              </a:r>
            </a:p>
          </p:txBody>
        </p:sp>
        <p:sp>
          <p:nvSpPr>
            <p:cNvPr id="261" name="Shape 261"/>
            <p:cNvSpPr/>
            <p:nvPr/>
          </p:nvSpPr>
          <p:spPr>
            <a:xfrm>
              <a:off x="3934751" y="2699643"/>
              <a:ext cx="558298" cy="55662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E</a:t>
              </a:r>
            </a:p>
          </p:txBody>
        </p:sp>
        <p:sp>
          <p:nvSpPr>
            <p:cNvPr id="262" name="Shape 262"/>
            <p:cNvSpPr/>
            <p:nvPr/>
          </p:nvSpPr>
          <p:spPr>
            <a:xfrm>
              <a:off x="1345725" y="2405482"/>
              <a:ext cx="558298" cy="55662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272F"/>
                  </a:solidFill>
                </a:defRPr>
              </a:lvl1pPr>
            </a:lstStyle>
            <a:p>
              <a:pPr lvl="0">
                <a:defRPr sz="1800">
                  <a:solidFill>
                    <a:srgbClr val="000000"/>
                  </a:solidFill>
                </a:defRPr>
              </a:pPr>
              <a:r>
                <a:rPr sz="2400">
                  <a:solidFill>
                    <a:srgbClr val="FF272F"/>
                  </a:solidFill>
                </a:rPr>
                <a:t>F</a:t>
              </a:r>
            </a:p>
          </p:txBody>
        </p:sp>
        <p:sp>
          <p:nvSpPr>
            <p:cNvPr id="263" name="Shape 263"/>
            <p:cNvSpPr/>
            <p:nvPr/>
          </p:nvSpPr>
          <p:spPr>
            <a:xfrm>
              <a:off x="339627" y="1278652"/>
              <a:ext cx="558298" cy="55662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272F"/>
                  </a:solidFill>
                </a:defRPr>
              </a:lvl1pPr>
            </a:lstStyle>
            <a:p>
              <a:pPr lvl="0">
                <a:defRPr sz="1800">
                  <a:solidFill>
                    <a:srgbClr val="000000"/>
                  </a:solidFill>
                </a:defRPr>
              </a:pPr>
              <a:r>
                <a:rPr sz="2400">
                  <a:solidFill>
                    <a:srgbClr val="FF272F"/>
                  </a:solidFill>
                </a:rPr>
                <a:t>G</a:t>
              </a:r>
            </a:p>
          </p:txBody>
        </p:sp>
        <p:sp>
          <p:nvSpPr>
            <p:cNvPr id="264" name="Shape 264"/>
            <p:cNvSpPr/>
            <p:nvPr/>
          </p:nvSpPr>
          <p:spPr>
            <a:xfrm>
              <a:off x="554349" y="290463"/>
              <a:ext cx="1415387"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sp>
          <p:nvSpPr>
            <p:cNvPr id="265" name="Shape 265"/>
            <p:cNvSpPr/>
            <p:nvPr/>
          </p:nvSpPr>
          <p:spPr>
            <a:xfrm>
              <a:off x="2450075" y="283366"/>
              <a:ext cx="1805062"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sp>
          <p:nvSpPr>
            <p:cNvPr id="266" name="Shape 266"/>
            <p:cNvSpPr/>
            <p:nvPr/>
          </p:nvSpPr>
          <p:spPr>
            <a:xfrm flipH="1" flipV="1">
              <a:off x="1903727" y="2758986"/>
              <a:ext cx="2101207" cy="25880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sp>
          <p:nvSpPr>
            <p:cNvPr id="267" name="Shape 267"/>
            <p:cNvSpPr/>
            <p:nvPr/>
          </p:nvSpPr>
          <p:spPr>
            <a:xfrm>
              <a:off x="4772059" y="381531"/>
              <a:ext cx="1210452" cy="1210452"/>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sp>
          <p:nvSpPr>
            <p:cNvPr id="268" name="Shape 268"/>
            <p:cNvSpPr/>
            <p:nvPr/>
          </p:nvSpPr>
          <p:spPr>
            <a:xfrm flipH="1">
              <a:off x="4246177" y="620470"/>
              <a:ext cx="236805" cy="201622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sp>
          <p:nvSpPr>
            <p:cNvPr id="269" name="Shape 269"/>
            <p:cNvSpPr/>
            <p:nvPr/>
          </p:nvSpPr>
          <p:spPr>
            <a:xfrm flipH="1">
              <a:off x="853758" y="407379"/>
              <a:ext cx="3395472" cy="101056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grpSp>
      <p:sp>
        <p:nvSpPr>
          <p:cNvPr id="271" name="Shape 271"/>
          <p:cNvSpPr/>
          <p:nvPr/>
        </p:nvSpPr>
        <p:spPr>
          <a:xfrm>
            <a:off x="436816" y="3562473"/>
            <a:ext cx="11297984" cy="203798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95111" indent="-395111" algn="l">
              <a:buSzPct val="75000"/>
              <a:buChar char="•"/>
              <a:defRPr sz="1800"/>
            </a:pPr>
            <a:r>
              <a:rPr sz="3200"/>
              <a:t>Markers at A, G, F, D</a:t>
            </a:r>
            <a:endParaRPr sz="3200"/>
          </a:p>
          <a:p>
            <a:pPr lvl="0" marL="395111" indent="-395111" algn="l">
              <a:buSzPct val="75000"/>
              <a:buChar char="•"/>
              <a:defRPr sz="1800"/>
            </a:pPr>
            <a:r>
              <a:rPr sz="3200"/>
              <a:t>By pass B,C,E during traversal, almost halving the time.</a:t>
            </a:r>
            <a:endParaRPr sz="3200"/>
          </a:p>
          <a:p>
            <a:pPr lvl="0" marL="395111" indent="-395111" algn="l">
              <a:buSzPct val="75000"/>
              <a:buChar char="•"/>
              <a:defRPr sz="1800"/>
            </a:pPr>
            <a:r>
              <a:rPr sz="3200"/>
              <a:t>The resulting data has any skipped vertex asynchronously fetched</a:t>
            </a:r>
          </a:p>
        </p:txBody>
      </p:sp>
      <p:sp>
        <p:nvSpPr>
          <p:cNvPr id="272" name="Shape 272"/>
          <p:cNvSpPr/>
          <p:nvPr/>
        </p:nvSpPr>
        <p:spPr>
          <a:xfrm>
            <a:off x="463176" y="5601136"/>
            <a:ext cx="6012214" cy="414699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59551" indent="-359551" algn="l" defTabSz="531622">
              <a:buSzPct val="75000"/>
              <a:buChar char="•"/>
              <a:defRPr sz="1800"/>
            </a:pPr>
            <a:r>
              <a:rPr sz="2912"/>
              <a:t>A key part of this is in the use of “Path summaries”</a:t>
            </a:r>
            <a:endParaRPr sz="2912"/>
          </a:p>
          <a:p>
            <a:pPr lvl="0" marL="359551" indent="-359551" algn="l" defTabSz="531622">
              <a:buSzPct val="75000"/>
              <a:buChar char="•"/>
              <a:defRPr sz="1800"/>
            </a:pPr>
            <a:r>
              <a:rPr sz="2912"/>
              <a:t>Path summary is an optimisation that enables the runtime to skip network requests </a:t>
            </a:r>
            <a:endParaRPr sz="2912"/>
          </a:p>
          <a:p>
            <a:pPr lvl="0" marL="359551" indent="-359551" algn="l" defTabSz="531622">
              <a:buSzPct val="75000"/>
              <a:buChar char="•"/>
              <a:defRPr sz="1800"/>
            </a:pPr>
            <a:r>
              <a:rPr sz="2912"/>
              <a:t>Allows traversal to continue locally and async request is made to gather the remote results</a:t>
            </a:r>
          </a:p>
        </p:txBody>
      </p:sp>
      <p:sp>
        <p:nvSpPr>
          <p:cNvPr id="273" name="Shape 273"/>
          <p:cNvSpPr/>
          <p:nvPr/>
        </p:nvSpPr>
        <p:spPr>
          <a:xfrm>
            <a:off x="11396022" y="6222999"/>
            <a:ext cx="774091"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lvl="0">
              <a:defRPr sz="1800"/>
            </a:pPr>
            <a:r>
              <a:rPr sz="1700"/>
              <a:t>follows</a:t>
            </a:r>
          </a:p>
        </p:txBody>
      </p:sp>
      <p:sp>
        <p:nvSpPr>
          <p:cNvPr id="274" name="Shape 274"/>
          <p:cNvSpPr/>
          <p:nvPr/>
        </p:nvSpPr>
        <p:spPr>
          <a:xfrm>
            <a:off x="7013319" y="5600461"/>
            <a:ext cx="774091"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lvl="0">
              <a:defRPr sz="1800"/>
            </a:pPr>
            <a:r>
              <a:rPr sz="1700"/>
              <a:t>follows</a:t>
            </a:r>
          </a:p>
        </p:txBody>
      </p:sp>
      <p:sp>
        <p:nvSpPr>
          <p:cNvPr id="275" name="Shape 275"/>
          <p:cNvSpPr/>
          <p:nvPr/>
        </p:nvSpPr>
        <p:spPr>
          <a:xfrm>
            <a:off x="9083087" y="5575061"/>
            <a:ext cx="774091"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lvl="0">
              <a:defRPr sz="1800"/>
            </a:pPr>
            <a:r>
              <a:rPr sz="1700"/>
              <a:t>follows</a:t>
            </a:r>
          </a:p>
        </p:txBody>
      </p:sp>
      <p:sp>
        <p:nvSpPr>
          <p:cNvPr id="276" name="Shape 276"/>
          <p:cNvSpPr/>
          <p:nvPr/>
        </p:nvSpPr>
        <p:spPr>
          <a:xfrm>
            <a:off x="7494940" y="6384364"/>
            <a:ext cx="726161"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lvl="0">
              <a:defRPr sz="1800"/>
            </a:pPr>
            <a:r>
              <a:rPr sz="1700"/>
              <a:t>knows</a:t>
            </a:r>
          </a:p>
        </p:txBody>
      </p:sp>
      <p:sp>
        <p:nvSpPr>
          <p:cNvPr id="277" name="Shape 277"/>
          <p:cNvSpPr/>
          <p:nvPr/>
        </p:nvSpPr>
        <p:spPr>
          <a:xfrm>
            <a:off x="9827257" y="6905811"/>
            <a:ext cx="726161"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lvl="0">
              <a:defRPr sz="1800"/>
            </a:pPr>
            <a:r>
              <a:rPr sz="1700"/>
              <a:t>knows</a:t>
            </a:r>
          </a:p>
        </p:txBody>
      </p:sp>
      <p:sp>
        <p:nvSpPr>
          <p:cNvPr id="278" name="Shape 278"/>
          <p:cNvSpPr/>
          <p:nvPr/>
        </p:nvSpPr>
        <p:spPr>
          <a:xfrm>
            <a:off x="8673739" y="8125011"/>
            <a:ext cx="774092"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lvl1pPr>
          </a:lstStyle>
          <a:p>
            <a:pPr lvl="0">
              <a:defRPr sz="1800"/>
            </a:pPr>
            <a:r>
              <a:rPr sz="1700"/>
              <a:t>friends</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title"/>
          </p:nvPr>
        </p:nvSpPr>
        <p:spPr>
          <a:xfrm>
            <a:off x="1126564" y="221876"/>
            <a:ext cx="10464801" cy="1317229"/>
          </a:xfrm>
          <a:prstGeom prst="rect">
            <a:avLst/>
          </a:prstGeom>
        </p:spPr>
        <p:txBody>
          <a:bodyPr/>
          <a:lstStyle/>
          <a:p>
            <a:pPr lvl="0">
              <a:defRPr sz="1800"/>
            </a:pPr>
            <a:r>
              <a:rPr sz="8000"/>
              <a:t>Going functional</a:t>
            </a:r>
          </a:p>
        </p:txBody>
      </p:sp>
      <p:sp>
        <p:nvSpPr>
          <p:cNvPr id="281" name="Shape 281"/>
          <p:cNvSpPr/>
          <p:nvPr>
            <p:ph type="body" idx="1"/>
          </p:nvPr>
        </p:nvSpPr>
        <p:spPr>
          <a:xfrm>
            <a:off x="1270000" y="1733620"/>
            <a:ext cx="10464800" cy="7476822"/>
          </a:xfrm>
          <a:prstGeom prst="rect">
            <a:avLst/>
          </a:prstGeom>
        </p:spPr>
        <p:txBody>
          <a:bodyPr/>
          <a:lstStyle/>
          <a:p>
            <a:pPr lvl="0" marL="395111" indent="-395111" algn="l">
              <a:buSzPct val="75000"/>
              <a:buChar char="•"/>
              <a:defRPr sz="1800"/>
            </a:pPr>
            <a:r>
              <a:rPr sz="3200"/>
              <a:t>Early implementation was in Haskell</a:t>
            </a:r>
            <a:endParaRPr sz="3200"/>
          </a:p>
          <a:p>
            <a:pPr lvl="0" marL="395111" indent="-395111" algn="l">
              <a:buSzPct val="75000"/>
              <a:buChar char="•"/>
              <a:defRPr sz="1800"/>
            </a:pPr>
            <a:r>
              <a:rPr sz="3200"/>
              <a:t>Why? Because it did everything I wanted.</a:t>
            </a:r>
            <a:endParaRPr sz="3200"/>
          </a:p>
          <a:p>
            <a:pPr lvl="0" marL="395111" indent="-395111" algn="l">
              <a:buSzPct val="75000"/>
              <a:buChar char="•"/>
              <a:defRPr sz="1800"/>
            </a:pPr>
            <a:r>
              <a:rPr sz="3200"/>
              <a:t>Later realised it’s not Haskell in particular I wanted</a:t>
            </a:r>
            <a:endParaRPr sz="3200"/>
          </a:p>
          <a:p>
            <a:pPr lvl="1" marL="839611" indent="-395111" algn="l">
              <a:buSzPct val="75000"/>
              <a:buChar char="•"/>
              <a:defRPr sz="1800"/>
            </a:pPr>
            <a:r>
              <a:rPr sz="3200"/>
              <a:t>…but its semantics</a:t>
            </a:r>
            <a:endParaRPr sz="3200"/>
          </a:p>
          <a:p>
            <a:pPr lvl="2" marL="1284111" indent="-395111" algn="l">
              <a:buSzPct val="75000"/>
              <a:buChar char="•"/>
              <a:defRPr sz="1800"/>
            </a:pPr>
            <a:r>
              <a:rPr sz="3200"/>
              <a:t>Immutability</a:t>
            </a:r>
            <a:endParaRPr sz="3200"/>
          </a:p>
          <a:p>
            <a:pPr lvl="2" marL="1284111" indent="-395111" algn="l">
              <a:buSzPct val="75000"/>
              <a:buChar char="•"/>
              <a:defRPr sz="1800"/>
            </a:pPr>
            <a:r>
              <a:rPr sz="3200"/>
              <a:t>Purity</a:t>
            </a:r>
            <a:endParaRPr sz="3200"/>
          </a:p>
          <a:p>
            <a:pPr lvl="2" marL="1284111" indent="-395111" algn="l">
              <a:buSzPct val="75000"/>
              <a:buChar char="•"/>
              <a:defRPr sz="1800"/>
            </a:pPr>
            <a:r>
              <a:rPr sz="3200"/>
              <a:t>and some other stuff</a:t>
            </a:r>
            <a:endParaRPr sz="3200"/>
          </a:p>
          <a:p>
            <a:pPr lvl="2" marL="1284111" indent="-395111" algn="l">
              <a:buSzPct val="75000"/>
              <a:buChar char="•"/>
              <a:defRPr sz="1800"/>
            </a:pPr>
            <a:r>
              <a:rPr sz="3200"/>
              <a:t>and, well…functions!</a:t>
            </a:r>
            <a:endParaRPr sz="3200"/>
          </a:p>
          <a:p>
            <a:pPr lvl="0" marL="395111" indent="-395111" algn="l">
              <a:buSzPct val="75000"/>
              <a:buChar char="•"/>
              <a:defRPr sz="1800"/>
            </a:pPr>
            <a:r>
              <a:rPr sz="3200"/>
              <a:t>The whole graph thing is an optimisation problem</a:t>
            </a:r>
            <a:endParaRPr sz="3200"/>
          </a:p>
          <a:p>
            <a:pPr lvl="1" marL="839611" indent="-395111" algn="l">
              <a:buSzPct val="75000"/>
              <a:buChar char="•"/>
              <a:defRPr sz="1800"/>
            </a:pPr>
            <a:r>
              <a:rPr sz="3200"/>
              <a:t>The properties of a purely functional language enables a run time to make a lot of assumptions</a:t>
            </a:r>
            <a:endParaRPr sz="3200"/>
          </a:p>
          <a:p>
            <a:pPr lvl="1" marL="839611" indent="-395111" algn="l">
              <a:buSzPct val="75000"/>
              <a:buChar char="•"/>
              <a:defRPr sz="1800"/>
            </a:pPr>
            <a:r>
              <a:rPr sz="3200"/>
              <a:t>These assumptions open possibilities not otherwise available (some times by allowing us to pretend a problem isn’t there)</a:t>
            </a:r>
          </a:p>
        </p:txBody>
      </p:sp>
      <p:sp>
        <p:nvSpPr>
          <p:cNvPr id="282" name="Shape 28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81">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2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2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281">
                                            <p:txEl>
                                              <p:pRg st="2" end="2"/>
                                            </p:txEl>
                                          </p:spTgt>
                                        </p:tgtEl>
                                        <p:attrNameLst>
                                          <p:attrName>style.visibility</p:attrName>
                                        </p:attrNameLst>
                                      </p:cBhvr>
                                      <p:to>
                                        <p:strVal val="visible"/>
                                      </p:to>
                                    </p:set>
                                  </p:childTnLst>
                                </p:cTn>
                              </p:par>
                              <p:par>
                                <p:cTn id="17" presetClass="entr" presetSubtype="0" presetID="1" grpId="1" fill="hold">
                                  <p:stCondLst>
                                    <p:cond delay="0"/>
                                  </p:stCondLst>
                                  <p:iterate type="el" backwards="0">
                                    <p:tmAbs val="0"/>
                                  </p:iterate>
                                  <p:childTnLst>
                                    <p:set>
                                      <p:cBhvr>
                                        <p:cTn id="18" fill="hold"/>
                                        <p:tgtEl>
                                          <p:spTgt spid="281">
                                            <p:txEl>
                                              <p:pRg st="3" end="3"/>
                                            </p:txEl>
                                          </p:spTgt>
                                        </p:tgtEl>
                                        <p:attrNameLst>
                                          <p:attrName>style.visibility</p:attrName>
                                        </p:attrNameLst>
                                      </p:cBhvr>
                                      <p:to>
                                        <p:strVal val="visible"/>
                                      </p:to>
                                    </p:set>
                                  </p:childTnLst>
                                </p:cTn>
                              </p:par>
                              <p:par>
                                <p:cTn id="19" presetClass="entr" presetSubtype="0" presetID="1" grpId="1" fill="hold">
                                  <p:stCondLst>
                                    <p:cond delay="0"/>
                                  </p:stCondLst>
                                  <p:iterate type="el" backwards="0">
                                    <p:tmAbs val="0"/>
                                  </p:iterate>
                                  <p:childTnLst>
                                    <p:set>
                                      <p:cBhvr>
                                        <p:cTn id="20" fill="hold"/>
                                        <p:tgtEl>
                                          <p:spTgt spid="281">
                                            <p:txEl>
                                              <p:pRg st="4" end="4"/>
                                            </p:txEl>
                                          </p:spTgt>
                                        </p:tgtEl>
                                        <p:attrNameLst>
                                          <p:attrName>style.visibility</p:attrName>
                                        </p:attrNameLst>
                                      </p:cBhvr>
                                      <p:to>
                                        <p:strVal val="visible"/>
                                      </p:to>
                                    </p:set>
                                  </p:childTnLst>
                                </p:cTn>
                              </p:par>
                              <p:par>
                                <p:cTn id="21" presetClass="entr" presetSubtype="0" presetID="1" grpId="1" fill="hold">
                                  <p:stCondLst>
                                    <p:cond delay="0"/>
                                  </p:stCondLst>
                                  <p:iterate type="el" backwards="0">
                                    <p:tmAbs val="0"/>
                                  </p:iterate>
                                  <p:childTnLst>
                                    <p:set>
                                      <p:cBhvr>
                                        <p:cTn id="22" fill="hold"/>
                                        <p:tgtEl>
                                          <p:spTgt spid="281">
                                            <p:txEl>
                                              <p:pRg st="5" end="5"/>
                                            </p:txEl>
                                          </p:spTgt>
                                        </p:tgtEl>
                                        <p:attrNameLst>
                                          <p:attrName>style.visibility</p:attrName>
                                        </p:attrNameLst>
                                      </p:cBhvr>
                                      <p:to>
                                        <p:strVal val="visible"/>
                                      </p:to>
                                    </p:set>
                                  </p:childTnLst>
                                </p:cTn>
                              </p:par>
                              <p:par>
                                <p:cTn id="23" presetClass="entr" presetSubtype="0" presetID="1" grpId="1" fill="hold">
                                  <p:stCondLst>
                                    <p:cond delay="0"/>
                                  </p:stCondLst>
                                  <p:iterate type="el" backwards="0">
                                    <p:tmAbs val="0"/>
                                  </p:iterate>
                                  <p:childTnLst>
                                    <p:set>
                                      <p:cBhvr>
                                        <p:cTn id="24" fill="hold"/>
                                        <p:tgtEl>
                                          <p:spTgt spid="281">
                                            <p:txEl>
                                              <p:pRg st="6" end="6"/>
                                            </p:txEl>
                                          </p:spTgt>
                                        </p:tgtEl>
                                        <p:attrNameLst>
                                          <p:attrName>style.visibility</p:attrName>
                                        </p:attrNameLst>
                                      </p:cBhvr>
                                      <p:to>
                                        <p:strVal val="visible"/>
                                      </p:to>
                                    </p:set>
                                  </p:childTnLst>
                                </p:cTn>
                              </p:par>
                              <p:par>
                                <p:cTn id="25" presetClass="entr" presetSubtype="0" presetID="1" grpId="1" fill="hold">
                                  <p:stCondLst>
                                    <p:cond delay="0"/>
                                  </p:stCondLst>
                                  <p:iterate type="el" backwards="0">
                                    <p:tmAbs val="0"/>
                                  </p:iterate>
                                  <p:childTnLst>
                                    <p:set>
                                      <p:cBhvr>
                                        <p:cTn id="26" fill="hold"/>
                                        <p:tgtEl>
                                          <p:spTgt spid="28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1" fill="hold">
                                  <p:stCondLst>
                                    <p:cond delay="0"/>
                                  </p:stCondLst>
                                  <p:iterate type="el" backwards="0">
                                    <p:tmAbs val="0"/>
                                  </p:iterate>
                                  <p:childTnLst>
                                    <p:set>
                                      <p:cBhvr>
                                        <p:cTn id="30" fill="hold"/>
                                        <p:tgtEl>
                                          <p:spTgt spid="281">
                                            <p:txEl>
                                              <p:pRg st="8" end="8"/>
                                            </p:txEl>
                                          </p:spTgt>
                                        </p:tgtEl>
                                        <p:attrNameLst>
                                          <p:attrName>style.visibility</p:attrName>
                                        </p:attrNameLst>
                                      </p:cBhvr>
                                      <p:to>
                                        <p:strVal val="visible"/>
                                      </p:to>
                                    </p:set>
                                  </p:childTnLst>
                                </p:cTn>
                              </p:par>
                              <p:par>
                                <p:cTn id="31" presetClass="entr" presetSubtype="0" presetID="1" grpId="1" fill="hold">
                                  <p:stCondLst>
                                    <p:cond delay="0"/>
                                  </p:stCondLst>
                                  <p:iterate type="el" backwards="0">
                                    <p:tmAbs val="0"/>
                                  </p:iterate>
                                  <p:childTnLst>
                                    <p:set>
                                      <p:cBhvr>
                                        <p:cTn id="32" fill="hold"/>
                                        <p:tgtEl>
                                          <p:spTgt spid="281">
                                            <p:txEl>
                                              <p:pRg st="9" end="9"/>
                                            </p:txEl>
                                          </p:spTgt>
                                        </p:tgtEl>
                                        <p:attrNameLst>
                                          <p:attrName>style.visibility</p:attrName>
                                        </p:attrNameLst>
                                      </p:cBhvr>
                                      <p:to>
                                        <p:strVal val="visible"/>
                                      </p:to>
                                    </p:set>
                                  </p:childTnLst>
                                </p:cTn>
                              </p:par>
                              <p:par>
                                <p:cTn id="33" presetClass="entr" presetSubtype="0" presetID="1" grpId="1" fill="hold">
                                  <p:stCondLst>
                                    <p:cond delay="0"/>
                                  </p:stCondLst>
                                  <p:iterate type="el" backwards="0">
                                    <p:tmAbs val="0"/>
                                  </p:iterate>
                                  <p:childTnLst>
                                    <p:set>
                                      <p:cBhvr>
                                        <p:cTn id="34" fill="hold"/>
                                        <p:tgtEl>
                                          <p:spTgt spid="281">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81"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title"/>
          </p:nvPr>
        </p:nvSpPr>
        <p:spPr>
          <a:xfrm>
            <a:off x="13237" y="34391"/>
            <a:ext cx="13004800" cy="853396"/>
          </a:xfrm>
          <a:prstGeom prst="rect">
            <a:avLst/>
          </a:prstGeom>
        </p:spPr>
        <p:txBody>
          <a:bodyPr/>
          <a:lstStyle>
            <a:lvl1pPr defTabSz="280415">
              <a:defRPr sz="3839"/>
            </a:lvl1pPr>
          </a:lstStyle>
          <a:p>
            <a:pPr lvl="0">
              <a:defRPr sz="1800"/>
            </a:pPr>
            <a:r>
              <a:rPr sz="3839"/>
              <a:t>Distributed Query Model: TQL, Tesseract Query Language</a:t>
            </a:r>
          </a:p>
        </p:txBody>
      </p:sp>
      <p:sp>
        <p:nvSpPr>
          <p:cNvPr id="285" name="Shape 285"/>
          <p:cNvSpPr/>
          <p:nvPr>
            <p:ph type="body" idx="1"/>
          </p:nvPr>
        </p:nvSpPr>
        <p:spPr>
          <a:xfrm>
            <a:off x="430889" y="6160872"/>
            <a:ext cx="12143022" cy="2818571"/>
          </a:xfrm>
          <a:prstGeom prst="rect">
            <a:avLst/>
          </a:prstGeom>
        </p:spPr>
        <p:txBody>
          <a:bodyPr/>
          <a:lstStyle/>
          <a:p>
            <a:pPr lvl="0" marL="395111" indent="-395111" algn="l">
              <a:buSzPct val="75000"/>
              <a:buChar char="•"/>
              <a:defRPr sz="1800"/>
            </a:pPr>
            <a:r>
              <a:rPr sz="3200"/>
              <a:t>What you’re looking at is TQL</a:t>
            </a:r>
            <a:endParaRPr sz="3200"/>
          </a:p>
          <a:p>
            <a:pPr lvl="1" marL="839611" indent="-395111" algn="l">
              <a:buSzPct val="75000"/>
              <a:buChar char="•"/>
              <a:defRPr sz="1800"/>
            </a:pPr>
            <a:r>
              <a:rPr sz="3200"/>
              <a:t>a pure</a:t>
            </a:r>
            <a:endParaRPr sz="3200"/>
          </a:p>
          <a:p>
            <a:pPr lvl="1" marL="839611" indent="-395111" algn="l">
              <a:buSzPct val="75000"/>
              <a:buChar char="•"/>
              <a:defRPr sz="1800"/>
            </a:pPr>
            <a:r>
              <a:rPr sz="3200"/>
              <a:t>functional language</a:t>
            </a:r>
            <a:endParaRPr sz="3200"/>
          </a:p>
          <a:p>
            <a:pPr lvl="1" marL="839611" indent="-395111" algn="l">
              <a:buSzPct val="75000"/>
              <a:buChar char="•"/>
              <a:defRPr sz="1800"/>
            </a:pPr>
            <a:r>
              <a:rPr sz="3200"/>
              <a:t>it has type inferencing and all the cool functional widgets!</a:t>
            </a:r>
          </a:p>
        </p:txBody>
      </p:sp>
      <p:sp>
        <p:nvSpPr>
          <p:cNvPr id="286" name="Shape 28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287" name="Shape 287"/>
          <p:cNvSpPr/>
          <p:nvPr/>
        </p:nvSpPr>
        <p:spPr>
          <a:xfrm>
            <a:off x="737183" y="1429001"/>
            <a:ext cx="12143022" cy="177950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95111" indent="-395111" algn="l">
              <a:buSzPct val="75000"/>
              <a:buChar char="•"/>
              <a:defRPr sz="1800"/>
            </a:pPr>
            <a:r>
              <a:rPr sz="3200"/>
              <a:t>Haskell?</a:t>
            </a:r>
            <a:endParaRPr sz="3200"/>
          </a:p>
          <a:p>
            <a:pPr lvl="0" marL="395111" indent="-395111" algn="l">
              <a:buSzPct val="75000"/>
              <a:buChar char="•"/>
              <a:defRPr sz="1800"/>
            </a:pPr>
            <a:r>
              <a:rPr sz="3200"/>
              <a:t>…before you start sneaking out the back doors</a:t>
            </a:r>
            <a:endParaRPr sz="3200"/>
          </a:p>
          <a:p>
            <a:pPr lvl="0" marL="395111" indent="-395111" algn="l">
              <a:buSzPct val="75000"/>
              <a:buChar char="•"/>
              <a:defRPr sz="1800"/>
            </a:pPr>
            <a:r>
              <a:rPr sz="3200"/>
              <a:t>What would that even look like…?</a:t>
            </a:r>
          </a:p>
        </p:txBody>
      </p:sp>
      <p:pic>
        <p:nvPicPr>
          <p:cNvPr id="288" name="Screen Shot 2015-01-26 at 00.57.03.png"/>
          <p:cNvPicPr/>
          <p:nvPr/>
        </p:nvPicPr>
        <p:blipFill>
          <a:blip r:embed="rId2">
            <a:extLst/>
          </a:blip>
          <a:stretch>
            <a:fillRect/>
          </a:stretch>
        </p:blipFill>
        <p:spPr>
          <a:xfrm>
            <a:off x="13236" y="2928470"/>
            <a:ext cx="13004801" cy="325120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285">
                                            <p:bg/>
                                          </p:spTgt>
                                        </p:tgtEl>
                                        <p:attrNameLst>
                                          <p:attrName>style.visibility</p:attrName>
                                        </p:attrNameLst>
                                      </p:cBhvr>
                                      <p:to>
                                        <p:strVal val="visible"/>
                                      </p:to>
                                    </p:set>
                                  </p:childTnLst>
                                </p:cTn>
                              </p:par>
                              <p:par>
                                <p:cTn id="11" presetClass="entr" presetSubtype="0" presetID="1" grpId="2" fill="hold">
                                  <p:stCondLst>
                                    <p:cond delay="0"/>
                                  </p:stCondLst>
                                  <p:iterate type="el" backwards="0">
                                    <p:tmAbs val="0"/>
                                  </p:iterate>
                                  <p:childTnLst>
                                    <p:set>
                                      <p:cBhvr>
                                        <p:cTn id="12" fill="hold"/>
                                        <p:tgtEl>
                                          <p:spTgt spid="28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2" fill="hold">
                                  <p:stCondLst>
                                    <p:cond delay="0"/>
                                  </p:stCondLst>
                                  <p:iterate type="el" backwards="0">
                                    <p:tmAbs val="0"/>
                                  </p:iterate>
                                  <p:childTnLst>
                                    <p:set>
                                      <p:cBhvr>
                                        <p:cTn id="16" fill="hold"/>
                                        <p:tgtEl>
                                          <p:spTgt spid="28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2" fill="hold">
                                  <p:stCondLst>
                                    <p:cond delay="0"/>
                                  </p:stCondLst>
                                  <p:iterate type="el" backwards="0">
                                    <p:tmAbs val="0"/>
                                  </p:iterate>
                                  <p:childTnLst>
                                    <p:set>
                                      <p:cBhvr>
                                        <p:cTn id="20" fill="hold"/>
                                        <p:tgtEl>
                                          <p:spTgt spid="28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2" fill="hold">
                                  <p:stCondLst>
                                    <p:cond delay="0"/>
                                  </p:stCondLst>
                                  <p:iterate type="el" backwards="0">
                                    <p:tmAbs val="0"/>
                                  </p:iterate>
                                  <p:childTnLst>
                                    <p:set>
                                      <p:cBhvr>
                                        <p:cTn id="24" fill="hold"/>
                                        <p:tgtEl>
                                          <p:spTgt spid="285">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5" grpId="2"/>
      <p:bldP build="whole" bldLvl="1" animBg="1" rev="0" advAuto="0" spid="288" grpId="1"/>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ph type="title"/>
          </p:nvPr>
        </p:nvSpPr>
        <p:spPr>
          <a:xfrm>
            <a:off x="1270000" y="-29136"/>
            <a:ext cx="10464800" cy="1130301"/>
          </a:xfrm>
          <a:prstGeom prst="rect">
            <a:avLst/>
          </a:prstGeom>
        </p:spPr>
        <p:txBody>
          <a:bodyPr/>
          <a:lstStyle>
            <a:lvl1pPr defTabSz="391414">
              <a:defRPr sz="5360"/>
            </a:lvl1pPr>
          </a:lstStyle>
          <a:p>
            <a:pPr lvl="0">
              <a:defRPr sz="1800"/>
            </a:pPr>
            <a:r>
              <a:rPr sz="5360"/>
              <a:t>Distributed Query Model: TQL pt2</a:t>
            </a:r>
          </a:p>
        </p:txBody>
      </p:sp>
      <p:sp>
        <p:nvSpPr>
          <p:cNvPr id="291" name="Shape 291"/>
          <p:cNvSpPr/>
          <p:nvPr>
            <p:ph type="body" idx="1"/>
          </p:nvPr>
        </p:nvSpPr>
        <p:spPr>
          <a:xfrm>
            <a:off x="1270000" y="1214647"/>
            <a:ext cx="10464800" cy="8049653"/>
          </a:xfrm>
          <a:prstGeom prst="rect">
            <a:avLst/>
          </a:prstGeom>
        </p:spPr>
        <p:txBody>
          <a:bodyPr/>
          <a:lstStyle/>
          <a:p>
            <a:pPr lvl="0" marL="395111" indent="-395111" algn="l">
              <a:buSzPct val="75000"/>
              <a:buChar char="•"/>
              <a:defRPr sz="1800"/>
            </a:pPr>
            <a:r>
              <a:rPr sz="3200"/>
              <a:t>How was that functional?</a:t>
            </a:r>
            <a:endParaRPr sz="3200"/>
          </a:p>
          <a:p>
            <a:pPr lvl="0" marL="395111" indent="-395111" algn="l">
              <a:buSzPct val="75000"/>
              <a:buChar char="•"/>
              <a:defRPr sz="1800"/>
            </a:pPr>
            <a:r>
              <a:rPr sz="3200"/>
              <a:t>It employed use of:</a:t>
            </a:r>
            <a:endParaRPr sz="3200"/>
          </a:p>
          <a:p>
            <a:pPr lvl="1" marL="839611" indent="-395111" algn="l">
              <a:buSzPct val="75000"/>
              <a:buChar char="•"/>
              <a:defRPr sz="1800"/>
            </a:pPr>
            <a:r>
              <a:rPr sz="3200"/>
              <a:t>Functions - </a:t>
            </a:r>
            <a:r>
              <a:t>relation between a set of input and a set of permissible outputs</a:t>
            </a:r>
          </a:p>
          <a:p>
            <a:pPr lvl="1" marL="839611" indent="-395111" algn="l">
              <a:buSzPct val="75000"/>
              <a:buChar char="•"/>
              <a:defRPr sz="1800"/>
            </a:pPr>
            <a:r>
              <a:rPr sz="3200"/>
              <a:t>Monads - </a:t>
            </a:r>
            <a:r>
              <a:t>structures that allow you to define computation in terms of the steps necessary to obtain the results of the computation.</a:t>
            </a:r>
            <a:endParaRPr sz="3200"/>
          </a:p>
          <a:p>
            <a:pPr lvl="1" marL="839611" indent="-395111" algn="l">
              <a:buSzPct val="75000"/>
              <a:buChar char="•"/>
              <a:defRPr sz="1800"/>
            </a:pPr>
            <a:r>
              <a:rPr sz="3200"/>
              <a:t>Monoids - </a:t>
            </a:r>
            <a:r>
              <a:t>a set with a single associative (1+ 2) + 3 == 1 + (2+3) binary operation an identity element (an element where, when applied to any other in the set, the value of the other element remains unchanged. e.g. given * as the binary operation and the set S={1,2,3}, 1 is the identity element since 1 * 1 = 1, 2 * 1 = 2 and 3 * 1 = 3)</a:t>
            </a:r>
          </a:p>
          <a:p>
            <a:pPr lvl="1" marL="839611" indent="-395111" algn="l">
              <a:buSzPct val="75000"/>
              <a:buChar char="•"/>
              <a:defRPr sz="1800"/>
            </a:pPr>
            <a:r>
              <a:rPr sz="3200"/>
              <a:t>Currying - </a:t>
            </a:r>
            <a:r>
              <a:t>where a function which takes multiple arguments is converted into a series of functions which take a single argument, the currying technique produces partially applied functions.</a:t>
            </a:r>
          </a:p>
          <a:p>
            <a:pPr lvl="1" marL="839611" indent="-395111" algn="l">
              <a:buSzPct val="75000"/>
              <a:buChar char="•"/>
              <a:defRPr sz="1800"/>
            </a:pPr>
            <a:r>
              <a:rPr sz="3200"/>
              <a:t>Higher order functions - </a:t>
            </a:r>
            <a:r>
              <a:t>functions which takes other functions as its parameter</a:t>
            </a:r>
          </a:p>
          <a:p>
            <a:pPr lvl="1" marL="839611" indent="-395111" algn="l">
              <a:buSzPct val="75000"/>
              <a:buChar char="•"/>
              <a:defRPr sz="1800"/>
            </a:pPr>
            <a:r>
              <a:rPr sz="3200"/>
              <a:t>Function composition - </a:t>
            </a:r>
            <a:r>
              <a:t>the process of making the result of one function the argument of another</a:t>
            </a:r>
            <a:endParaRPr sz="3200"/>
          </a:p>
          <a:p>
            <a:pPr lvl="0" marL="395111" indent="-395111" algn="l">
              <a:buSzPct val="75000"/>
              <a:buChar char="•"/>
              <a:defRPr sz="1800"/>
            </a:pPr>
            <a:r>
              <a:rPr sz="3200"/>
              <a:t>Don’t believe me? Let’s look at a definition for “INSERT” shown on the previous slide</a:t>
            </a:r>
          </a:p>
        </p:txBody>
      </p:sp>
      <p:sp>
        <p:nvSpPr>
          <p:cNvPr id="292" name="Shape 29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91">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29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291">
                                            <p:txEl>
                                              <p:pRg st="1" end="1"/>
                                            </p:txEl>
                                          </p:spTgt>
                                        </p:tgtEl>
                                        <p:attrNameLst>
                                          <p:attrName>style.visibility</p:attrName>
                                        </p:attrNameLst>
                                      </p:cBhvr>
                                      <p:to>
                                        <p:strVal val="visible"/>
                                      </p:to>
                                    </p:set>
                                  </p:childTnLst>
                                </p:cTn>
                              </p:par>
                              <p:par>
                                <p:cTn id="13" presetClass="entr" presetSubtype="0" presetID="1" grpId="1" fill="hold">
                                  <p:stCondLst>
                                    <p:cond delay="0"/>
                                  </p:stCondLst>
                                  <p:iterate type="el" backwards="0">
                                    <p:tmAbs val="0"/>
                                  </p:iterate>
                                  <p:childTnLst>
                                    <p:set>
                                      <p:cBhvr>
                                        <p:cTn id="14" fill="hold"/>
                                        <p:tgtEl>
                                          <p:spTgt spid="291">
                                            <p:txEl>
                                              <p:pRg st="2" end="2"/>
                                            </p:txEl>
                                          </p:spTgt>
                                        </p:tgtEl>
                                        <p:attrNameLst>
                                          <p:attrName>style.visibility</p:attrName>
                                        </p:attrNameLst>
                                      </p:cBhvr>
                                      <p:to>
                                        <p:strVal val="visible"/>
                                      </p:to>
                                    </p:set>
                                  </p:childTnLst>
                                </p:cTn>
                              </p:par>
                              <p:par>
                                <p:cTn id="15" presetClass="entr" presetSubtype="0" presetID="1" grpId="1" fill="hold">
                                  <p:stCondLst>
                                    <p:cond delay="0"/>
                                  </p:stCondLst>
                                  <p:iterate type="el" backwards="0">
                                    <p:tmAbs val="0"/>
                                  </p:iterate>
                                  <p:childTnLst>
                                    <p:set>
                                      <p:cBhvr>
                                        <p:cTn id="16" fill="hold"/>
                                        <p:tgtEl>
                                          <p:spTgt spid="291">
                                            <p:txEl>
                                              <p:pRg st="3" end="3"/>
                                            </p:txEl>
                                          </p:spTgt>
                                        </p:tgtEl>
                                        <p:attrNameLst>
                                          <p:attrName>style.visibility</p:attrName>
                                        </p:attrNameLst>
                                      </p:cBhvr>
                                      <p:to>
                                        <p:strVal val="visible"/>
                                      </p:to>
                                    </p:set>
                                  </p:childTnLst>
                                </p:cTn>
                              </p:par>
                              <p:par>
                                <p:cTn id="17" presetClass="entr" presetSubtype="0" presetID="1" grpId="1" fill="hold">
                                  <p:stCondLst>
                                    <p:cond delay="0"/>
                                  </p:stCondLst>
                                  <p:iterate type="el" backwards="0">
                                    <p:tmAbs val="0"/>
                                  </p:iterate>
                                  <p:childTnLst>
                                    <p:set>
                                      <p:cBhvr>
                                        <p:cTn id="18" fill="hold"/>
                                        <p:tgtEl>
                                          <p:spTgt spid="291">
                                            <p:txEl>
                                              <p:pRg st="4" end="4"/>
                                            </p:txEl>
                                          </p:spTgt>
                                        </p:tgtEl>
                                        <p:attrNameLst>
                                          <p:attrName>style.visibility</p:attrName>
                                        </p:attrNameLst>
                                      </p:cBhvr>
                                      <p:to>
                                        <p:strVal val="visible"/>
                                      </p:to>
                                    </p:set>
                                  </p:childTnLst>
                                </p:cTn>
                              </p:par>
                              <p:par>
                                <p:cTn id="19" presetClass="entr" presetSubtype="0" presetID="1" grpId="1" fill="hold">
                                  <p:stCondLst>
                                    <p:cond delay="0"/>
                                  </p:stCondLst>
                                  <p:iterate type="el" backwards="0">
                                    <p:tmAbs val="0"/>
                                  </p:iterate>
                                  <p:childTnLst>
                                    <p:set>
                                      <p:cBhvr>
                                        <p:cTn id="20" fill="hold"/>
                                        <p:tgtEl>
                                          <p:spTgt spid="291">
                                            <p:txEl>
                                              <p:pRg st="5" end="5"/>
                                            </p:txEl>
                                          </p:spTgt>
                                        </p:tgtEl>
                                        <p:attrNameLst>
                                          <p:attrName>style.visibility</p:attrName>
                                        </p:attrNameLst>
                                      </p:cBhvr>
                                      <p:to>
                                        <p:strVal val="visible"/>
                                      </p:to>
                                    </p:set>
                                  </p:childTnLst>
                                </p:cTn>
                              </p:par>
                              <p:par>
                                <p:cTn id="21" presetClass="entr" presetSubtype="0" presetID="1" grpId="1" fill="hold">
                                  <p:stCondLst>
                                    <p:cond delay="0"/>
                                  </p:stCondLst>
                                  <p:iterate type="el" backwards="0">
                                    <p:tmAbs val="0"/>
                                  </p:iterate>
                                  <p:childTnLst>
                                    <p:set>
                                      <p:cBhvr>
                                        <p:cTn id="22" fill="hold"/>
                                        <p:tgtEl>
                                          <p:spTgt spid="291">
                                            <p:txEl>
                                              <p:pRg st="6" end="6"/>
                                            </p:txEl>
                                          </p:spTgt>
                                        </p:tgtEl>
                                        <p:attrNameLst>
                                          <p:attrName>style.visibility</p:attrName>
                                        </p:attrNameLst>
                                      </p:cBhvr>
                                      <p:to>
                                        <p:strVal val="visible"/>
                                      </p:to>
                                    </p:set>
                                  </p:childTnLst>
                                </p:cTn>
                              </p:par>
                              <p:par>
                                <p:cTn id="23" presetClass="entr" presetSubtype="0" presetID="1" grpId="1" fill="hold">
                                  <p:stCondLst>
                                    <p:cond delay="0"/>
                                  </p:stCondLst>
                                  <p:iterate type="el" backwards="0">
                                    <p:tmAbs val="0"/>
                                  </p:iterate>
                                  <p:childTnLst>
                                    <p:set>
                                      <p:cBhvr>
                                        <p:cTn id="24" fill="hold"/>
                                        <p:tgtEl>
                                          <p:spTgt spid="29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291">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91"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body" idx="1"/>
          </p:nvPr>
        </p:nvSpPr>
        <p:spPr>
          <a:xfrm>
            <a:off x="955184" y="1286507"/>
            <a:ext cx="11094432" cy="6931342"/>
          </a:xfrm>
          <a:prstGeom prst="rect">
            <a:avLst/>
          </a:prstGeom>
        </p:spPr>
        <p:txBody>
          <a:bodyPr/>
          <a:lstStyle/>
          <a:p>
            <a:pPr lvl="0" marL="395111" indent="-395111" algn="l">
              <a:buSzPct val="75000"/>
              <a:buChar char="•"/>
              <a:defRPr sz="1800"/>
            </a:pPr>
            <a:r>
              <a:rPr sz="3200"/>
              <a:t>I can be found around the web as “zcourts”, Google it…</a:t>
            </a:r>
            <a:endParaRPr sz="3200"/>
          </a:p>
          <a:p>
            <a:pPr lvl="0" marL="395111" indent="-395111" algn="l">
              <a:buSzPct val="75000"/>
              <a:buChar char="•"/>
              <a:defRPr sz="1800"/>
            </a:pPr>
            <a:r>
              <a:rPr sz="3200"/>
              <a:t>The web is one very prominent example of a graph</a:t>
            </a:r>
            <a:endParaRPr sz="3200"/>
          </a:p>
          <a:p>
            <a:pPr lvl="0" marL="395111" indent="-395111" algn="l">
              <a:buSzPct val="75000"/>
              <a:buChar char="•"/>
              <a:defRPr sz="1800"/>
            </a:pPr>
            <a:r>
              <a:rPr sz="3200"/>
              <a:t>Too big for a single machine </a:t>
            </a:r>
            <a:endParaRPr sz="3200"/>
          </a:p>
          <a:p>
            <a:pPr lvl="0" marL="395111" indent="-395111" algn="l">
              <a:buSzPct val="75000"/>
              <a:buChar char="•"/>
              <a:defRPr sz="1800"/>
            </a:pPr>
            <a:r>
              <a:rPr sz="3200"/>
              <a:t>So we must split or “partition” it over multiple</a:t>
            </a:r>
            <a:endParaRPr sz="3200"/>
          </a:p>
          <a:p>
            <a:pPr lvl="0" marL="395111" indent="-395111" algn="l">
              <a:buSzPct val="75000"/>
              <a:buChar char="•"/>
              <a:defRPr sz="1800"/>
            </a:pPr>
            <a:r>
              <a:rPr sz="3200"/>
              <a:t>Partitioning is hard…in fact, it has been shown to be np-complete</a:t>
            </a:r>
            <a:endParaRPr sz="3200"/>
          </a:p>
          <a:p>
            <a:pPr lvl="0" marL="395111" indent="-395111" algn="l">
              <a:buSzPct val="75000"/>
              <a:buChar char="•"/>
              <a:defRPr sz="1800"/>
            </a:pPr>
            <a:r>
              <a:rPr sz="3200"/>
              <a:t>All we can do is edge closer to more “optimal” solutions</a:t>
            </a:r>
            <a:endParaRPr sz="3200"/>
          </a:p>
          <a:p>
            <a:pPr lvl="0" marL="395111" indent="-395111" algn="l">
              <a:buSzPct val="75000"/>
              <a:buChar char="•"/>
              <a:defRPr sz="1800"/>
            </a:pPr>
            <a:r>
              <a:rPr sz="3200"/>
              <a:t>The Tesseract is an ongoing research project </a:t>
            </a:r>
            <a:endParaRPr sz="3200"/>
          </a:p>
          <a:p>
            <a:pPr lvl="0" marL="395111" indent="-395111" algn="l">
              <a:buSzPct val="75000"/>
              <a:buChar char="•"/>
              <a:defRPr sz="1800"/>
            </a:pPr>
            <a:r>
              <a:rPr sz="3200"/>
              <a:t>Its focus is on distributed graph partitioning</a:t>
            </a:r>
            <a:endParaRPr sz="3200"/>
          </a:p>
          <a:p>
            <a:pPr lvl="0" marL="395111" indent="-395111" algn="l">
              <a:buSzPct val="75000"/>
              <a:buChar char="•"/>
              <a:defRPr sz="1800"/>
            </a:pPr>
            <a:r>
              <a:rPr sz="3200"/>
              <a:t>The rest of this presentation is a series of solutions, which together, takes one step closer to faster distributed graph processing</a:t>
            </a:r>
          </a:p>
        </p:txBody>
      </p:sp>
      <p:sp>
        <p:nvSpPr>
          <p:cNvPr id="46" name="Shape 46"/>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Shape 294"/>
          <p:cNvSpPr/>
          <p:nvPr>
            <p:ph type="title"/>
          </p:nvPr>
        </p:nvSpPr>
        <p:spPr>
          <a:xfrm>
            <a:off x="1270000" y="-29136"/>
            <a:ext cx="10464800" cy="1130301"/>
          </a:xfrm>
          <a:prstGeom prst="rect">
            <a:avLst/>
          </a:prstGeom>
        </p:spPr>
        <p:txBody>
          <a:bodyPr/>
          <a:lstStyle>
            <a:lvl1pPr defTabSz="391414">
              <a:defRPr sz="5360"/>
            </a:lvl1pPr>
          </a:lstStyle>
          <a:p>
            <a:pPr lvl="0">
              <a:defRPr sz="1800"/>
            </a:pPr>
            <a:r>
              <a:rPr sz="5360"/>
              <a:t>Distributed Query Model: TQL pt3</a:t>
            </a:r>
          </a:p>
        </p:txBody>
      </p:sp>
      <p:sp>
        <p:nvSpPr>
          <p:cNvPr id="295" name="Shape 295"/>
          <p:cNvSpPr/>
          <p:nvPr>
            <p:ph type="body" idx="1"/>
          </p:nvPr>
        </p:nvSpPr>
        <p:spPr>
          <a:xfrm>
            <a:off x="674967" y="3886129"/>
            <a:ext cx="12374074" cy="1130301"/>
          </a:xfrm>
          <a:prstGeom prst="rect">
            <a:avLst/>
          </a:prstGeom>
        </p:spPr>
        <p:txBody>
          <a:bodyPr/>
          <a:lstStyle/>
          <a:p>
            <a:pPr lvl="1" algn="l">
              <a:defRPr sz="1800"/>
            </a:pPr>
            <a:r>
              <a:rPr sz="2500"/>
              <a:t>INSERT :: </a:t>
            </a:r>
            <a:r>
              <a:rPr sz="2500">
                <a:solidFill>
                  <a:srgbClr val="F5D328"/>
                </a:solidFill>
              </a:rPr>
              <a:t>( </a:t>
            </a:r>
            <a:r>
              <a:rPr sz="2500">
                <a:solidFill>
                  <a:srgbClr val="773F9B"/>
                </a:solidFill>
              </a:rPr>
              <a:t>(</a:t>
            </a:r>
            <a:r>
              <a:rPr sz="2500"/>
              <a:t>String -&gt; </a:t>
            </a:r>
            <a:r>
              <a:rPr sz="2500">
                <a:solidFill>
                  <a:srgbClr val="F39019"/>
                </a:solidFill>
              </a:rPr>
              <a:t>(</a:t>
            </a:r>
            <a:r>
              <a:rPr sz="2500"/>
              <a:t>V…</a:t>
            </a:r>
            <a:r>
              <a:rPr sz="2500">
                <a:solidFill>
                  <a:srgbClr val="F39019"/>
                </a:solidFill>
              </a:rPr>
              <a:t>)</a:t>
            </a:r>
            <a:r>
              <a:rPr sz="2500"/>
              <a:t> -&gt; </a:t>
            </a:r>
            <a:r>
              <a:rPr sz="2500">
                <a:solidFill>
                  <a:srgbClr val="EC5D57"/>
                </a:solidFill>
              </a:rPr>
              <a:t>(</a:t>
            </a:r>
            <a:r>
              <a:rPr sz="2500"/>
              <a:t>E…</a:t>
            </a:r>
            <a:r>
              <a:rPr sz="2500">
                <a:solidFill>
                  <a:srgbClr val="EC5D57"/>
                </a:solidFill>
              </a:rPr>
              <a:t>)</a:t>
            </a:r>
            <a:r>
              <a:rPr sz="2500"/>
              <a:t> -&gt; PartialTransform</a:t>
            </a:r>
            <a:r>
              <a:rPr sz="2500">
                <a:solidFill>
                  <a:srgbClr val="5F327C"/>
                </a:solidFill>
              </a:rPr>
              <a:t>)</a:t>
            </a:r>
            <a:r>
              <a:rPr sz="2500"/>
              <a:t> </a:t>
            </a:r>
            <a:r>
              <a:rPr sz="2500">
                <a:solidFill>
                  <a:srgbClr val="F5D328"/>
                </a:solidFill>
              </a:rPr>
              <a:t>)</a:t>
            </a:r>
            <a:r>
              <a:rPr sz="2500"/>
              <a:t> -&gt; Transform</a:t>
            </a:r>
          </a:p>
        </p:txBody>
      </p:sp>
      <p:sp>
        <p:nvSpPr>
          <p:cNvPr id="296" name="Shape 29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297" name="Shape 297"/>
          <p:cNvSpPr/>
          <p:nvPr/>
        </p:nvSpPr>
        <p:spPr>
          <a:xfrm>
            <a:off x="423582" y="5548931"/>
            <a:ext cx="1650954" cy="1285969"/>
          </a:xfrm>
          <a:prstGeom prst="wedgeEllipseCallout">
            <a:avLst>
              <a:gd name="adj1" fmla="val 8691"/>
              <a:gd name="adj2" fmla="val -141081"/>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Function name</a:t>
            </a:r>
          </a:p>
        </p:txBody>
      </p:sp>
      <p:sp>
        <p:nvSpPr>
          <p:cNvPr id="298" name="Shape 298"/>
          <p:cNvSpPr/>
          <p:nvPr/>
        </p:nvSpPr>
        <p:spPr>
          <a:xfrm>
            <a:off x="8612374" y="1504436"/>
            <a:ext cx="2984221" cy="1684782"/>
          </a:xfrm>
          <a:prstGeom prst="wedgeEllipseCallout">
            <a:avLst>
              <a:gd name="adj1" fmla="val -1914"/>
              <a:gd name="adj2" fmla="val 94831"/>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Result of “INSERT”</a:t>
            </a:r>
          </a:p>
        </p:txBody>
      </p:sp>
      <p:sp>
        <p:nvSpPr>
          <p:cNvPr id="299" name="Shape 299"/>
          <p:cNvSpPr/>
          <p:nvPr/>
        </p:nvSpPr>
        <p:spPr>
          <a:xfrm>
            <a:off x="1950570" y="6409647"/>
            <a:ext cx="2124240" cy="1303292"/>
          </a:xfrm>
          <a:prstGeom prst="wedgeEllipseCallout">
            <a:avLst>
              <a:gd name="adj1" fmla="val -9076"/>
              <a:gd name="adj2" fmla="val -218883"/>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Graph namespace</a:t>
            </a:r>
          </a:p>
        </p:txBody>
      </p:sp>
      <p:sp>
        <p:nvSpPr>
          <p:cNvPr id="300" name="Shape 300"/>
          <p:cNvSpPr/>
          <p:nvPr/>
        </p:nvSpPr>
        <p:spPr>
          <a:xfrm>
            <a:off x="3271393" y="5115274"/>
            <a:ext cx="2446409" cy="1170549"/>
          </a:xfrm>
          <a:prstGeom prst="wedgeEllipseCallout">
            <a:avLst>
              <a:gd name="adj1" fmla="val -10195"/>
              <a:gd name="adj2" fmla="val -119014"/>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Vertex type</a:t>
            </a:r>
          </a:p>
        </p:txBody>
      </p:sp>
      <p:sp>
        <p:nvSpPr>
          <p:cNvPr id="301" name="Shape 301"/>
          <p:cNvSpPr/>
          <p:nvPr/>
        </p:nvSpPr>
        <p:spPr>
          <a:xfrm>
            <a:off x="459674" y="1008249"/>
            <a:ext cx="4475514" cy="1482212"/>
          </a:xfrm>
          <a:prstGeom prst="wedgeEllipseCallout">
            <a:avLst>
              <a:gd name="adj1" fmla="val 42430"/>
              <a:gd name="adj2" fmla="val 166806"/>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pPr>
            <a:r>
              <a:rPr sz="2400">
                <a:solidFill>
                  <a:srgbClr val="FFFFFF"/>
                </a:solidFill>
              </a:rPr>
              <a:t>… = var-arg</a:t>
            </a:r>
            <a:br>
              <a:rPr sz="2400">
                <a:solidFill>
                  <a:srgbClr val="FFFFFF"/>
                </a:solidFill>
              </a:rPr>
            </a:br>
            <a:r>
              <a:rPr sz="2400">
                <a:solidFill>
                  <a:srgbClr val="FFFFFF"/>
                </a:solidFill>
              </a:rPr>
              <a:t>+ Homogeneous</a:t>
            </a:r>
          </a:p>
        </p:txBody>
      </p:sp>
      <p:sp>
        <p:nvSpPr>
          <p:cNvPr id="302" name="Shape 302"/>
          <p:cNvSpPr/>
          <p:nvPr/>
        </p:nvSpPr>
        <p:spPr>
          <a:xfrm>
            <a:off x="4929747" y="2075399"/>
            <a:ext cx="2003706" cy="1090707"/>
          </a:xfrm>
          <a:prstGeom prst="wedgeEllipseCallout">
            <a:avLst>
              <a:gd name="adj1" fmla="val -24557"/>
              <a:gd name="adj2" fmla="val 122171"/>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Edge type</a:t>
            </a:r>
          </a:p>
        </p:txBody>
      </p:sp>
      <p:sp>
        <p:nvSpPr>
          <p:cNvPr id="303" name="Shape 303"/>
          <p:cNvSpPr/>
          <p:nvPr/>
        </p:nvSpPr>
        <p:spPr>
          <a:xfrm>
            <a:off x="7129695" y="4743450"/>
            <a:ext cx="3965016" cy="1375149"/>
          </a:xfrm>
          <a:prstGeom prst="wedgeEllipseCallout">
            <a:avLst>
              <a:gd name="adj1" fmla="val -43305"/>
              <a:gd name="adj2" fmla="val -81692"/>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Result of lambda function</a:t>
            </a:r>
          </a:p>
        </p:txBody>
      </p:sp>
      <p:sp>
        <p:nvSpPr>
          <p:cNvPr id="304" name="Shape 304"/>
          <p:cNvSpPr/>
          <p:nvPr/>
        </p:nvSpPr>
        <p:spPr>
          <a:xfrm>
            <a:off x="5158534" y="6266726"/>
            <a:ext cx="6727429" cy="11303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1" marL="753180" indent="-308680" algn="l">
              <a:buSzPct val="75000"/>
              <a:buChar char="•"/>
              <a:defRPr sz="1800"/>
            </a:pPr>
            <a:r>
              <a:rPr sz="2500"/>
              <a:t>Lambda function you say?</a:t>
            </a:r>
            <a:endParaRPr sz="2500"/>
          </a:p>
          <a:p>
            <a:pPr lvl="1" marL="753180" indent="-308680" algn="l">
              <a:buSzPct val="75000"/>
              <a:buChar char="•"/>
              <a:defRPr sz="1800"/>
            </a:pPr>
            <a:r>
              <a:rPr sz="2500"/>
              <a:t>Where, where?</a:t>
            </a:r>
          </a:p>
        </p:txBody>
      </p:sp>
      <p:sp>
        <p:nvSpPr>
          <p:cNvPr id="305" name="Shape 305"/>
          <p:cNvSpPr/>
          <p:nvPr/>
        </p:nvSpPr>
        <p:spPr>
          <a:xfrm>
            <a:off x="1733923" y="4958754"/>
            <a:ext cx="1650954" cy="1285970"/>
          </a:xfrm>
          <a:prstGeom prst="wedgeEllipseCallout">
            <a:avLst>
              <a:gd name="adj1" fmla="val 5344"/>
              <a:gd name="adj2" fmla="val -101666"/>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From here…</a:t>
            </a:r>
          </a:p>
        </p:txBody>
      </p:sp>
      <p:sp>
        <p:nvSpPr>
          <p:cNvPr id="306" name="Shape 306"/>
          <p:cNvSpPr/>
          <p:nvPr/>
        </p:nvSpPr>
        <p:spPr>
          <a:xfrm>
            <a:off x="7903135" y="4942611"/>
            <a:ext cx="1650954" cy="1285969"/>
          </a:xfrm>
          <a:prstGeom prst="wedgeEllipseCallout">
            <a:avLst>
              <a:gd name="adj1" fmla="val 4169"/>
              <a:gd name="adj2" fmla="val -101612"/>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…to here!</a:t>
            </a:r>
          </a:p>
        </p:txBody>
      </p:sp>
      <p:sp>
        <p:nvSpPr>
          <p:cNvPr id="307" name="Shape 307"/>
          <p:cNvSpPr/>
          <p:nvPr/>
        </p:nvSpPr>
        <p:spPr>
          <a:xfrm>
            <a:off x="2687871" y="4353558"/>
            <a:ext cx="6103085" cy="8136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64"/>
                </a:moveTo>
                <a:lnTo>
                  <a:pt x="499" y="8213"/>
                </a:lnTo>
                <a:lnTo>
                  <a:pt x="9270" y="8205"/>
                </a:lnTo>
                <a:lnTo>
                  <a:pt x="10005" y="16682"/>
                </a:lnTo>
                <a:lnTo>
                  <a:pt x="9394" y="21600"/>
                </a:lnTo>
                <a:lnTo>
                  <a:pt x="8914" y="16372"/>
                </a:lnTo>
                <a:lnTo>
                  <a:pt x="10220" y="7339"/>
                </a:lnTo>
                <a:lnTo>
                  <a:pt x="21438" y="6017"/>
                </a:lnTo>
                <a:lnTo>
                  <a:pt x="21600" y="0"/>
                </a:lnTo>
              </a:path>
            </a:pathLst>
          </a:custGeom>
          <a:ln w="25400">
            <a:solidFill/>
            <a:miter lim="400000"/>
          </a:ln>
        </p:spPr>
        <p:txBody>
          <a:bodyPr lIns="50800" tIns="50800" rIns="50800" bIns="50800" anchor="ctr"/>
          <a:lstStyle/>
          <a:p>
            <a:pPr lvl="0">
              <a:defRPr sz="2400"/>
            </a:pPr>
          </a:p>
        </p:txBody>
      </p:sp>
      <p:sp>
        <p:nvSpPr>
          <p:cNvPr id="308" name="Shape 308"/>
          <p:cNvSpPr/>
          <p:nvPr/>
        </p:nvSpPr>
        <p:spPr>
          <a:xfrm>
            <a:off x="142303" y="4927646"/>
            <a:ext cx="12720195" cy="413111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1" marL="753180" indent="-308680" algn="l">
              <a:buSzPct val="75000"/>
              <a:buChar char="•"/>
              <a:defRPr sz="1800"/>
            </a:pPr>
            <a:r>
              <a:rPr sz="2500"/>
              <a:t>Types are optional and are inferred using Hindley–Milner style type system</a:t>
            </a:r>
            <a:endParaRPr sz="2500"/>
          </a:p>
          <a:p>
            <a:pPr lvl="1" marL="753180" indent="-308680" algn="l">
              <a:buSzPct val="75000"/>
              <a:buChar char="•"/>
              <a:defRPr sz="1800"/>
            </a:pPr>
            <a:r>
              <a:rPr sz="2500"/>
              <a:t>Functions are translated to “enriched” lambda calculus for reduction &amp; evaluation</a:t>
            </a:r>
            <a:endParaRPr sz="2500"/>
          </a:p>
          <a:p>
            <a:pPr lvl="1" marL="753180" indent="-308680" algn="l">
              <a:buSzPct val="75000"/>
              <a:buChar char="•"/>
              <a:defRPr sz="1800"/>
            </a:pPr>
            <a:r>
              <a:rPr sz="2500"/>
              <a:t>Built on top of LLVM</a:t>
            </a:r>
            <a:endParaRPr sz="2500"/>
          </a:p>
          <a:p>
            <a:pPr lvl="1" marL="753180" indent="-308680" algn="l">
              <a:buSzPct val="75000"/>
              <a:buChar char="•"/>
              <a:defRPr sz="1800"/>
            </a:pPr>
            <a:r>
              <a:rPr sz="2500"/>
              <a:t>TQL comes with a useful “standard” library like most languages</a:t>
            </a:r>
            <a:endParaRPr sz="2500"/>
          </a:p>
          <a:p>
            <a:pPr lvl="1" marL="753180" indent="-308680" algn="l">
              <a:buSzPct val="75000"/>
              <a:buChar char="•"/>
              <a:defRPr sz="1800"/>
            </a:pPr>
            <a:r>
              <a:rPr sz="2500"/>
              <a:t>An “Algorithms &amp; machine learning” module will ship as an add-on module</a:t>
            </a:r>
            <a:endParaRPr sz="2500"/>
          </a:p>
          <a:p>
            <a:pPr lvl="1" marL="753180" indent="-308680" algn="l">
              <a:buSzPct val="75000"/>
              <a:buChar char="•"/>
              <a:defRPr sz="1800"/>
            </a:pPr>
            <a:r>
              <a:rPr sz="2500"/>
              <a:t>Ability to define new modules/add or override functions</a:t>
            </a:r>
            <a:endParaRPr sz="2500"/>
          </a:p>
          <a:p>
            <a:pPr lvl="1" marL="753180" indent="-308680" algn="l">
              <a:buSzPct val="75000"/>
              <a:buChar char="•"/>
              <a:defRPr sz="1800"/>
            </a:pPr>
            <a:r>
              <a:rPr sz="2500"/>
              <a:t>Include additional modules (yours or a third party’s)</a:t>
            </a:r>
          </a:p>
        </p:txBody>
      </p:sp>
      <p:pic>
        <p:nvPicPr>
          <p:cNvPr id="309" name="Screen Shot 2015-01-26 at 00.57.03.png"/>
          <p:cNvPicPr/>
          <p:nvPr/>
        </p:nvPicPr>
        <p:blipFill>
          <a:blip r:embed="rId4">
            <a:extLst/>
          </a:blip>
          <a:stretch>
            <a:fillRect/>
          </a:stretch>
        </p:blipFill>
        <p:spPr>
          <a:xfrm>
            <a:off x="-48537" y="1113858"/>
            <a:ext cx="13101873" cy="2640971"/>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295">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2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2" fill="hold">
                                  <p:stCondLst>
                                    <p:cond delay="0"/>
                                  </p:stCondLst>
                                  <p:iterate type="el" backwards="0">
                                    <p:tmAbs val="0"/>
                                  </p:iterate>
                                  <p:childTnLst>
                                    <p:set>
                                      <p:cBhvr>
                                        <p:cTn id="12" fill="hold"/>
                                        <p:tgtEl>
                                          <p:spTgt spid="297">
                                            <p:bg/>
                                          </p:spTgt>
                                        </p:tgtEl>
                                        <p:attrNameLst>
                                          <p:attrName>style.visibility</p:attrName>
                                        </p:attrNameLst>
                                      </p:cBhvr>
                                      <p:to>
                                        <p:strVal val="visible"/>
                                      </p:to>
                                    </p:set>
                                  </p:childTnLst>
                                </p:cTn>
                              </p:par>
                              <p:par>
                                <p:cTn id="13" presetClass="entr" presetSubtype="0" presetID="1" grpId="2" fill="hold">
                                  <p:stCondLst>
                                    <p:cond delay="0"/>
                                  </p:stCondLst>
                                  <p:iterate type="el" backwards="0">
                                    <p:tmAbs val="0"/>
                                  </p:iterate>
                                  <p:childTnLst>
                                    <p:set>
                                      <p:cBhvr>
                                        <p:cTn id="14" fill="hold"/>
                                        <p:tgtEl>
                                          <p:spTgt spid="29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3" fill="hold">
                                  <p:stCondLst>
                                    <p:cond delay="0"/>
                                  </p:stCondLst>
                                  <p:iterate type="el" backwards="0">
                                    <p:tmAbs val="0"/>
                                  </p:iterate>
                                  <p:childTnLst>
                                    <p:set>
                                      <p:cBhvr>
                                        <p:cTn id="18" fill="hold"/>
                                        <p:tgtEl>
                                          <p:spTgt spid="299">
                                            <p:bg/>
                                          </p:spTgt>
                                        </p:tgtEl>
                                        <p:attrNameLst>
                                          <p:attrName>style.visibility</p:attrName>
                                        </p:attrNameLst>
                                      </p:cBhvr>
                                      <p:to>
                                        <p:strVal val="visible"/>
                                      </p:to>
                                    </p:set>
                                  </p:childTnLst>
                                </p:cTn>
                              </p:par>
                              <p:par>
                                <p:cTn id="19" presetClass="entr" presetSubtype="0" presetID="1" grpId="3" fill="hold">
                                  <p:stCondLst>
                                    <p:cond delay="0"/>
                                  </p:stCondLst>
                                  <p:iterate type="el" backwards="0">
                                    <p:tmAbs val="0"/>
                                  </p:iterate>
                                  <p:childTnLst>
                                    <p:set>
                                      <p:cBhvr>
                                        <p:cTn id="20" fill="hold"/>
                                        <p:tgtEl>
                                          <p:spTgt spid="29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4" fill="hold">
                                  <p:stCondLst>
                                    <p:cond delay="0"/>
                                  </p:stCondLst>
                                  <p:iterate type="el" backwards="0">
                                    <p:tmAbs val="0"/>
                                  </p:iterate>
                                  <p:childTnLst>
                                    <p:set>
                                      <p:cBhvr>
                                        <p:cTn id="24" fill="hold"/>
                                        <p:tgtEl>
                                          <p:spTgt spid="300">
                                            <p:bg/>
                                          </p:spTgt>
                                        </p:tgtEl>
                                        <p:attrNameLst>
                                          <p:attrName>style.visibility</p:attrName>
                                        </p:attrNameLst>
                                      </p:cBhvr>
                                      <p:to>
                                        <p:strVal val="visible"/>
                                      </p:to>
                                    </p:set>
                                  </p:childTnLst>
                                </p:cTn>
                              </p:par>
                              <p:par>
                                <p:cTn id="25" presetClass="entr" presetSubtype="0" presetID="1" grpId="4" fill="hold">
                                  <p:stCondLst>
                                    <p:cond delay="0"/>
                                  </p:stCondLst>
                                  <p:iterate type="el" backwards="0">
                                    <p:tmAbs val="0"/>
                                  </p:iterate>
                                  <p:childTnLst>
                                    <p:set>
                                      <p:cBhvr>
                                        <p:cTn id="26" fill="hold"/>
                                        <p:tgtEl>
                                          <p:spTgt spid="30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5" fill="hold">
                                  <p:stCondLst>
                                    <p:cond delay="0"/>
                                  </p:stCondLst>
                                  <p:iterate type="el" backwards="0">
                                    <p:tmAbs val="0"/>
                                  </p:iterate>
                                  <p:childTnLst>
                                    <p:set>
                                      <p:cBhvr>
                                        <p:cTn id="30" fill="hold"/>
                                        <p:tgtEl>
                                          <p:spTgt spid="302">
                                            <p:bg/>
                                          </p:spTgt>
                                        </p:tgtEl>
                                        <p:attrNameLst>
                                          <p:attrName>style.visibility</p:attrName>
                                        </p:attrNameLst>
                                      </p:cBhvr>
                                      <p:to>
                                        <p:strVal val="visible"/>
                                      </p:to>
                                    </p:set>
                                  </p:childTnLst>
                                </p:cTn>
                              </p:par>
                              <p:par>
                                <p:cTn id="31" presetClass="entr" presetSubtype="0" presetID="1" grpId="5" fill="hold">
                                  <p:stCondLst>
                                    <p:cond delay="0"/>
                                  </p:stCondLst>
                                  <p:iterate type="el" backwards="0">
                                    <p:tmAbs val="0"/>
                                  </p:iterate>
                                  <p:childTnLst>
                                    <p:set>
                                      <p:cBhvr>
                                        <p:cTn id="32" fill="hold"/>
                                        <p:tgtEl>
                                          <p:spTgt spid="302">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6" fill="hold">
                                  <p:stCondLst>
                                    <p:cond delay="0"/>
                                  </p:stCondLst>
                                  <p:iterate type="el" backwards="0">
                                    <p:tmAbs val="0"/>
                                  </p:iterate>
                                  <p:childTnLst>
                                    <p:set>
                                      <p:cBhvr>
                                        <p:cTn id="36" fill="hold"/>
                                        <p:tgtEl>
                                          <p:spTgt spid="301">
                                            <p:bg/>
                                          </p:spTgt>
                                        </p:tgtEl>
                                        <p:attrNameLst>
                                          <p:attrName>style.visibility</p:attrName>
                                        </p:attrNameLst>
                                      </p:cBhvr>
                                      <p:to>
                                        <p:strVal val="visible"/>
                                      </p:to>
                                    </p:set>
                                  </p:childTnLst>
                                </p:cTn>
                              </p:par>
                              <p:par>
                                <p:cTn id="37" presetClass="entr" presetSubtype="0" presetID="1" grpId="6" fill="hold">
                                  <p:stCondLst>
                                    <p:cond delay="0"/>
                                  </p:stCondLst>
                                  <p:iterate type="el" backwards="0">
                                    <p:tmAbs val="0"/>
                                  </p:iterate>
                                  <p:childTnLst>
                                    <p:set>
                                      <p:cBhvr>
                                        <p:cTn id="38" fill="hold"/>
                                        <p:tgtEl>
                                          <p:spTgt spid="30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7" fill="hold">
                                  <p:stCondLst>
                                    <p:cond delay="0"/>
                                  </p:stCondLst>
                                  <p:iterate type="el" backwards="0">
                                    <p:tmAbs val="0"/>
                                  </p:iterate>
                                  <p:childTnLst>
                                    <p:set>
                                      <p:cBhvr>
                                        <p:cTn id="42" fill="hold"/>
                                        <p:tgtEl>
                                          <p:spTgt spid="29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8" fill="hold">
                                  <p:stCondLst>
                                    <p:cond delay="0"/>
                                  </p:stCondLst>
                                  <p:iterate type="el" backwards="0">
                                    <p:tmAbs val="0"/>
                                  </p:iterate>
                                  <p:childTnLst>
                                    <p:set>
                                      <p:cBhvr>
                                        <p:cTn id="46" fill="hold"/>
                                        <p:tgtEl>
                                          <p:spTgt spid="303">
                                            <p:bg/>
                                          </p:spTgt>
                                        </p:tgtEl>
                                        <p:attrNameLst>
                                          <p:attrName>style.visibility</p:attrName>
                                        </p:attrNameLst>
                                      </p:cBhvr>
                                      <p:to>
                                        <p:strVal val="visible"/>
                                      </p:to>
                                    </p:set>
                                  </p:childTnLst>
                                </p:cTn>
                              </p:par>
                              <p:par>
                                <p:cTn id="47" presetClass="entr" presetSubtype="0" presetID="1" grpId="8" fill="hold">
                                  <p:stCondLst>
                                    <p:cond delay="0"/>
                                  </p:stCondLst>
                                  <p:iterate type="el" backwards="0">
                                    <p:tmAbs val="0"/>
                                  </p:iterate>
                                  <p:childTnLst>
                                    <p:set>
                                      <p:cBhvr>
                                        <p:cTn id="48" fill="hold"/>
                                        <p:tgtEl>
                                          <p:spTgt spid="303">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0" presetID="1" grpId="9" fill="hold">
                                  <p:stCondLst>
                                    <p:cond delay="0"/>
                                  </p:stCondLst>
                                  <p:iterate type="el" backwards="0">
                                    <p:tmAbs val="0"/>
                                  </p:iterate>
                                  <p:childTnLst>
                                    <p:set>
                                      <p:cBhvr>
                                        <p:cTn id="52" fill="hold"/>
                                        <p:tgtEl>
                                          <p:spTgt spid="304">
                                            <p:bg/>
                                          </p:spTgt>
                                        </p:tgtEl>
                                        <p:attrNameLst>
                                          <p:attrName>style.visibility</p:attrName>
                                        </p:attrNameLst>
                                      </p:cBhvr>
                                      <p:to>
                                        <p:strVal val="visible"/>
                                      </p:to>
                                    </p:set>
                                  </p:childTnLst>
                                </p:cTn>
                              </p:par>
                              <p:par>
                                <p:cTn id="53" presetClass="entr" presetSubtype="0" presetID="1" grpId="9" fill="hold">
                                  <p:stCondLst>
                                    <p:cond delay="0"/>
                                  </p:stCondLst>
                                  <p:iterate type="el" backwards="0">
                                    <p:tmAbs val="0"/>
                                  </p:iterate>
                                  <p:childTnLst>
                                    <p:set>
                                      <p:cBhvr>
                                        <p:cTn id="54" fill="hold"/>
                                        <p:tgtEl>
                                          <p:spTgt spid="304">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nodeType="clickEffect" presetClass="entr" presetSubtype="0" presetID="1" grpId="9" fill="hold">
                                  <p:stCondLst>
                                    <p:cond delay="0"/>
                                  </p:stCondLst>
                                  <p:iterate type="el" backwards="0">
                                    <p:tmAbs val="0"/>
                                  </p:iterate>
                                  <p:childTnLst>
                                    <p:set>
                                      <p:cBhvr>
                                        <p:cTn id="58" fill="hold"/>
                                        <p:tgtEl>
                                          <p:spTgt spid="304">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presetClass="exit" presetSubtype="0" presetID="1" grpId="10" fill="hold">
                                  <p:stCondLst>
                                    <p:cond delay="0"/>
                                  </p:stCondLst>
                                  <p:iterate type="el" backwards="0">
                                    <p:tmAbs val="0"/>
                                  </p:iterate>
                                  <p:childTnLst>
                                    <p:set>
                                      <p:cBhvr>
                                        <p:cTn id="62" fill="hold">
                                          <p:stCondLst>
                                            <p:cond delay="0"/>
                                          </p:stCondLst>
                                        </p:cTn>
                                        <p:tgtEl>
                                          <p:spTgt spid="301">
                                            <p:txEl>
                                              <p:pRg st="0" end="0"/>
                                            </p:txEl>
                                          </p:spTgt>
                                        </p:tgtEl>
                                        <p:attrNameLst>
                                          <p:attrName>style.visibility</p:attrName>
                                        </p:attrNameLst>
                                      </p:cBhvr>
                                      <p:to>
                                        <p:strVal val="hidden"/>
                                      </p:to>
                                    </p:set>
                                  </p:childTnLst>
                                </p:cTn>
                              </p:par>
                              <p:par>
                                <p:cTn id="63" presetClass="exit" presetSubtype="0" presetID="1" grpId="10" fill="hold">
                                  <p:stCondLst>
                                    <p:cond delay="0"/>
                                  </p:stCondLst>
                                  <p:iterate type="el" backwards="0">
                                    <p:tmAbs val="0"/>
                                  </p:iterate>
                                  <p:childTnLst>
                                    <p:set>
                                      <p:cBhvr>
                                        <p:cTn id="64" fill="hold">
                                          <p:stCondLst>
                                            <p:cond delay="0"/>
                                          </p:stCondLst>
                                        </p:cTn>
                                        <p:tgtEl>
                                          <p:spTgt spid="301">
                                            <p:bg/>
                                          </p:spTgt>
                                        </p:tgtEl>
                                        <p:attrNameLst>
                                          <p:attrName>style.visibility</p:attrName>
                                        </p:attrNameLst>
                                      </p:cBhvr>
                                      <p:to>
                                        <p:strVal val="hidden"/>
                                      </p:to>
                                    </p:set>
                                  </p:childTnLst>
                                </p:cTn>
                              </p:par>
                            </p:childTnLst>
                          </p:cTn>
                        </p:par>
                        <p:par>
                          <p:cTn id="65" fill="hold">
                            <p:stCondLst>
                              <p:cond delay="0"/>
                            </p:stCondLst>
                            <p:childTnLst>
                              <p:par>
                                <p:cTn id="66" nodeType="afterEffect" presetClass="exit" presetSubtype="0" presetID="1" grpId="11" fill="hold">
                                  <p:stCondLst>
                                    <p:cond delay="0"/>
                                  </p:stCondLst>
                                  <p:iterate type="el" backwards="0">
                                    <p:tmAbs val="0"/>
                                  </p:iterate>
                                  <p:childTnLst>
                                    <p:set>
                                      <p:cBhvr>
                                        <p:cTn id="67" fill="hold">
                                          <p:stCondLst>
                                            <p:cond delay="0"/>
                                          </p:stCondLst>
                                        </p:cTn>
                                        <p:tgtEl>
                                          <p:spTgt spid="298"/>
                                        </p:tgtEl>
                                        <p:attrNameLst>
                                          <p:attrName>style.visibility</p:attrName>
                                        </p:attrNameLst>
                                      </p:cBhvr>
                                      <p:to>
                                        <p:strVal val="hidden"/>
                                      </p:to>
                                    </p:set>
                                  </p:childTnLst>
                                </p:cTn>
                              </p:par>
                            </p:childTnLst>
                          </p:cTn>
                        </p:par>
                        <p:par>
                          <p:cTn id="68" fill="hold">
                            <p:stCondLst>
                              <p:cond delay="0"/>
                            </p:stCondLst>
                            <p:childTnLst>
                              <p:par>
                                <p:cTn id="69" nodeType="afterEffect" presetClass="exit" presetSubtype="0" presetID="1" grpId="12" fill="hold">
                                  <p:stCondLst>
                                    <p:cond delay="0"/>
                                  </p:stCondLst>
                                  <p:iterate type="el" backwards="0">
                                    <p:tmAbs val="0"/>
                                  </p:iterate>
                                  <p:childTnLst>
                                    <p:set>
                                      <p:cBhvr>
                                        <p:cTn id="70" fill="hold">
                                          <p:stCondLst>
                                            <p:cond delay="0"/>
                                          </p:stCondLst>
                                        </p:cTn>
                                        <p:tgtEl>
                                          <p:spTgt spid="302">
                                            <p:txEl>
                                              <p:pRg st="0" end="0"/>
                                            </p:txEl>
                                          </p:spTgt>
                                        </p:tgtEl>
                                        <p:attrNameLst>
                                          <p:attrName>style.visibility</p:attrName>
                                        </p:attrNameLst>
                                      </p:cBhvr>
                                      <p:to>
                                        <p:strVal val="hidden"/>
                                      </p:to>
                                    </p:set>
                                  </p:childTnLst>
                                </p:cTn>
                              </p:par>
                              <p:par>
                                <p:cTn id="71" presetClass="exit" presetSubtype="0" presetID="1" grpId="12" fill="hold">
                                  <p:stCondLst>
                                    <p:cond delay="0"/>
                                  </p:stCondLst>
                                  <p:iterate type="el" backwards="0">
                                    <p:tmAbs val="0"/>
                                  </p:iterate>
                                  <p:childTnLst>
                                    <p:set>
                                      <p:cBhvr>
                                        <p:cTn id="72" fill="hold">
                                          <p:stCondLst>
                                            <p:cond delay="0"/>
                                          </p:stCondLst>
                                        </p:cTn>
                                        <p:tgtEl>
                                          <p:spTgt spid="302">
                                            <p:bg/>
                                          </p:spTgt>
                                        </p:tgtEl>
                                        <p:attrNameLst>
                                          <p:attrName>style.visibility</p:attrName>
                                        </p:attrNameLst>
                                      </p:cBhvr>
                                      <p:to>
                                        <p:strVal val="hidden"/>
                                      </p:to>
                                    </p:set>
                                  </p:childTnLst>
                                </p:cTn>
                              </p:par>
                            </p:childTnLst>
                          </p:cTn>
                        </p:par>
                        <p:par>
                          <p:cTn id="73" fill="hold">
                            <p:stCondLst>
                              <p:cond delay="0"/>
                            </p:stCondLst>
                            <p:childTnLst>
                              <p:par>
                                <p:cTn id="74" nodeType="afterEffect" presetClass="exit" presetSubtype="0" presetID="1" grpId="13" fill="hold">
                                  <p:stCondLst>
                                    <p:cond delay="0"/>
                                  </p:stCondLst>
                                  <p:iterate type="el" backwards="0">
                                    <p:tmAbs val="0"/>
                                  </p:iterate>
                                  <p:childTnLst>
                                    <p:set>
                                      <p:cBhvr>
                                        <p:cTn id="75" fill="hold">
                                          <p:stCondLst>
                                            <p:cond delay="0"/>
                                          </p:stCondLst>
                                        </p:cTn>
                                        <p:tgtEl>
                                          <p:spTgt spid="303">
                                            <p:txEl>
                                              <p:pRg st="0" end="0"/>
                                            </p:txEl>
                                          </p:spTgt>
                                        </p:tgtEl>
                                        <p:attrNameLst>
                                          <p:attrName>style.visibility</p:attrName>
                                        </p:attrNameLst>
                                      </p:cBhvr>
                                      <p:to>
                                        <p:strVal val="hidden"/>
                                      </p:to>
                                    </p:set>
                                  </p:childTnLst>
                                </p:cTn>
                              </p:par>
                              <p:par>
                                <p:cTn id="76" presetClass="exit" presetSubtype="0" presetID="1" grpId="13" fill="hold">
                                  <p:stCondLst>
                                    <p:cond delay="0"/>
                                  </p:stCondLst>
                                  <p:iterate type="el" backwards="0">
                                    <p:tmAbs val="0"/>
                                  </p:iterate>
                                  <p:childTnLst>
                                    <p:set>
                                      <p:cBhvr>
                                        <p:cTn id="77" fill="hold">
                                          <p:stCondLst>
                                            <p:cond delay="0"/>
                                          </p:stCondLst>
                                        </p:cTn>
                                        <p:tgtEl>
                                          <p:spTgt spid="303">
                                            <p:bg/>
                                          </p:spTgt>
                                        </p:tgtEl>
                                        <p:attrNameLst>
                                          <p:attrName>style.visibility</p:attrName>
                                        </p:attrNameLst>
                                      </p:cBhvr>
                                      <p:to>
                                        <p:strVal val="hidden"/>
                                      </p:to>
                                    </p:set>
                                  </p:childTnLst>
                                </p:cTn>
                              </p:par>
                            </p:childTnLst>
                          </p:cTn>
                        </p:par>
                        <p:par>
                          <p:cTn id="78" fill="hold">
                            <p:stCondLst>
                              <p:cond delay="0"/>
                            </p:stCondLst>
                            <p:childTnLst>
                              <p:par>
                                <p:cTn id="79" nodeType="afterEffect" presetClass="exit" presetSubtype="0" presetID="1" grpId="14" fill="hold">
                                  <p:stCondLst>
                                    <p:cond delay="0"/>
                                  </p:stCondLst>
                                  <p:iterate type="el" backwards="0">
                                    <p:tmAbs val="0"/>
                                  </p:iterate>
                                  <p:childTnLst>
                                    <p:set>
                                      <p:cBhvr>
                                        <p:cTn id="80" fill="hold">
                                          <p:stCondLst>
                                            <p:cond delay="0"/>
                                          </p:stCondLst>
                                        </p:cTn>
                                        <p:tgtEl>
                                          <p:spTgt spid="300">
                                            <p:txEl>
                                              <p:pRg st="0" end="0"/>
                                            </p:txEl>
                                          </p:spTgt>
                                        </p:tgtEl>
                                        <p:attrNameLst>
                                          <p:attrName>style.visibility</p:attrName>
                                        </p:attrNameLst>
                                      </p:cBhvr>
                                      <p:to>
                                        <p:strVal val="hidden"/>
                                      </p:to>
                                    </p:set>
                                  </p:childTnLst>
                                </p:cTn>
                              </p:par>
                              <p:par>
                                <p:cTn id="81" presetClass="exit" presetSubtype="0" presetID="1" grpId="14" fill="hold">
                                  <p:stCondLst>
                                    <p:cond delay="0"/>
                                  </p:stCondLst>
                                  <p:iterate type="el" backwards="0">
                                    <p:tmAbs val="0"/>
                                  </p:iterate>
                                  <p:childTnLst>
                                    <p:set>
                                      <p:cBhvr>
                                        <p:cTn id="82" fill="hold">
                                          <p:stCondLst>
                                            <p:cond delay="0"/>
                                          </p:stCondLst>
                                        </p:cTn>
                                        <p:tgtEl>
                                          <p:spTgt spid="300">
                                            <p:bg/>
                                          </p:spTgt>
                                        </p:tgtEl>
                                        <p:attrNameLst>
                                          <p:attrName>style.visibility</p:attrName>
                                        </p:attrNameLst>
                                      </p:cBhvr>
                                      <p:to>
                                        <p:strVal val="hidden"/>
                                      </p:to>
                                    </p:set>
                                  </p:childTnLst>
                                </p:cTn>
                              </p:par>
                            </p:childTnLst>
                          </p:cTn>
                        </p:par>
                        <p:par>
                          <p:cTn id="83" fill="hold">
                            <p:stCondLst>
                              <p:cond delay="0"/>
                            </p:stCondLst>
                            <p:childTnLst>
                              <p:par>
                                <p:cTn id="84" nodeType="afterEffect" presetClass="exit" presetSubtype="0" presetID="1" grpId="15" fill="hold">
                                  <p:stCondLst>
                                    <p:cond delay="0"/>
                                  </p:stCondLst>
                                  <p:iterate type="el" backwards="0">
                                    <p:tmAbs val="0"/>
                                  </p:iterate>
                                  <p:childTnLst>
                                    <p:set>
                                      <p:cBhvr>
                                        <p:cTn id="85" fill="hold">
                                          <p:stCondLst>
                                            <p:cond delay="0"/>
                                          </p:stCondLst>
                                        </p:cTn>
                                        <p:tgtEl>
                                          <p:spTgt spid="297">
                                            <p:txEl>
                                              <p:pRg st="0" end="0"/>
                                            </p:txEl>
                                          </p:spTgt>
                                        </p:tgtEl>
                                        <p:attrNameLst>
                                          <p:attrName>style.visibility</p:attrName>
                                        </p:attrNameLst>
                                      </p:cBhvr>
                                      <p:to>
                                        <p:strVal val="hidden"/>
                                      </p:to>
                                    </p:set>
                                  </p:childTnLst>
                                </p:cTn>
                              </p:par>
                              <p:par>
                                <p:cTn id="86" presetClass="exit" presetSubtype="0" presetID="1" grpId="15" fill="hold">
                                  <p:stCondLst>
                                    <p:cond delay="0"/>
                                  </p:stCondLst>
                                  <p:iterate type="el" backwards="0">
                                    <p:tmAbs val="0"/>
                                  </p:iterate>
                                  <p:childTnLst>
                                    <p:set>
                                      <p:cBhvr>
                                        <p:cTn id="87" fill="hold">
                                          <p:stCondLst>
                                            <p:cond delay="0"/>
                                          </p:stCondLst>
                                        </p:cTn>
                                        <p:tgtEl>
                                          <p:spTgt spid="297">
                                            <p:bg/>
                                          </p:spTgt>
                                        </p:tgtEl>
                                        <p:attrNameLst>
                                          <p:attrName>style.visibility</p:attrName>
                                        </p:attrNameLst>
                                      </p:cBhvr>
                                      <p:to>
                                        <p:strVal val="hidden"/>
                                      </p:to>
                                    </p:set>
                                  </p:childTnLst>
                                </p:cTn>
                              </p:par>
                            </p:childTnLst>
                          </p:cTn>
                        </p:par>
                        <p:par>
                          <p:cTn id="88" fill="hold">
                            <p:stCondLst>
                              <p:cond delay="0"/>
                            </p:stCondLst>
                            <p:childTnLst>
                              <p:par>
                                <p:cTn id="89" nodeType="afterEffect" presetClass="exit" presetSubtype="0" presetID="1" grpId="16" fill="hold">
                                  <p:stCondLst>
                                    <p:cond delay="0"/>
                                  </p:stCondLst>
                                  <p:iterate type="el" backwards="0">
                                    <p:tmAbs val="0"/>
                                  </p:iterate>
                                  <p:childTnLst>
                                    <p:set>
                                      <p:cBhvr>
                                        <p:cTn id="90" fill="hold">
                                          <p:stCondLst>
                                            <p:cond delay="0"/>
                                          </p:stCondLst>
                                        </p:cTn>
                                        <p:tgtEl>
                                          <p:spTgt spid="299">
                                            <p:txEl>
                                              <p:pRg st="0" end="0"/>
                                            </p:txEl>
                                          </p:spTgt>
                                        </p:tgtEl>
                                        <p:attrNameLst>
                                          <p:attrName>style.visibility</p:attrName>
                                        </p:attrNameLst>
                                      </p:cBhvr>
                                      <p:to>
                                        <p:strVal val="hidden"/>
                                      </p:to>
                                    </p:set>
                                  </p:childTnLst>
                                </p:cTn>
                              </p:par>
                              <p:par>
                                <p:cTn id="91" presetClass="exit" presetSubtype="0" presetID="1" grpId="16" fill="hold">
                                  <p:stCondLst>
                                    <p:cond delay="0"/>
                                  </p:stCondLst>
                                  <p:iterate type="el" backwards="0">
                                    <p:tmAbs val="0"/>
                                  </p:iterate>
                                  <p:childTnLst>
                                    <p:set>
                                      <p:cBhvr>
                                        <p:cTn id="92" fill="hold">
                                          <p:stCondLst>
                                            <p:cond delay="0"/>
                                          </p:stCondLst>
                                        </p:cTn>
                                        <p:tgtEl>
                                          <p:spTgt spid="299">
                                            <p:bg/>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nodeType="clickEffect" presetClass="entr" presetSubtype="0" presetID="1" grpId="17" fill="hold">
                                  <p:stCondLst>
                                    <p:cond delay="0"/>
                                  </p:stCondLst>
                                  <p:iterate type="el" backwards="0">
                                    <p:tmAbs val="0"/>
                                  </p:iterate>
                                  <p:childTnLst>
                                    <p:set>
                                      <p:cBhvr>
                                        <p:cTn id="96" fill="hold"/>
                                        <p:tgtEl>
                                          <p:spTgt spid="30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nodeType="clickEffect" presetClass="exit" presetSubtype="0" presetID="1" grpId="18" fill="hold">
                                  <p:stCondLst>
                                    <p:cond delay="0"/>
                                  </p:stCondLst>
                                  <p:iterate type="el" backwards="0">
                                    <p:tmAbs val="0"/>
                                  </p:iterate>
                                  <p:childTnLst>
                                    <p:set>
                                      <p:cBhvr>
                                        <p:cTn id="100" fill="hold">
                                          <p:stCondLst>
                                            <p:cond delay="0"/>
                                          </p:stCondLst>
                                        </p:cTn>
                                        <p:tgtEl>
                                          <p:spTgt spid="304">
                                            <p:txEl>
                                              <p:pRg st="0" end="0"/>
                                            </p:txEl>
                                          </p:spTgt>
                                        </p:tgtEl>
                                        <p:attrNameLst>
                                          <p:attrName>style.visibility</p:attrName>
                                        </p:attrNameLst>
                                      </p:cBhvr>
                                      <p:to>
                                        <p:strVal val="hidden"/>
                                      </p:to>
                                    </p:set>
                                  </p:childTnLst>
                                </p:cTn>
                              </p:par>
                              <p:par>
                                <p:cTn id="101" presetClass="exit" presetSubtype="0" presetID="1" grpId="18" fill="hold">
                                  <p:stCondLst>
                                    <p:cond delay="0"/>
                                  </p:stCondLst>
                                  <p:iterate type="el" backwards="0">
                                    <p:tmAbs val="0"/>
                                  </p:iterate>
                                  <p:childTnLst>
                                    <p:set>
                                      <p:cBhvr>
                                        <p:cTn id="102" fill="hold">
                                          <p:stCondLst>
                                            <p:cond delay="0"/>
                                          </p:stCondLst>
                                        </p:cTn>
                                        <p:tgtEl>
                                          <p:spTgt spid="304">
                                            <p:txEl>
                                              <p:pRg st="1" end="1"/>
                                            </p:txEl>
                                          </p:spTgt>
                                        </p:tgtEl>
                                        <p:attrNameLst>
                                          <p:attrName>style.visibility</p:attrName>
                                        </p:attrNameLst>
                                      </p:cBhvr>
                                      <p:to>
                                        <p:strVal val="hidden"/>
                                      </p:to>
                                    </p:set>
                                  </p:childTnLst>
                                </p:cTn>
                              </p:par>
                              <p:par>
                                <p:cTn id="103" presetClass="exit" presetSubtype="0" presetID="1" grpId="18" fill="hold">
                                  <p:stCondLst>
                                    <p:cond delay="0"/>
                                  </p:stCondLst>
                                  <p:iterate type="el" backwards="0">
                                    <p:tmAbs val="0"/>
                                  </p:iterate>
                                  <p:childTnLst>
                                    <p:set>
                                      <p:cBhvr>
                                        <p:cTn id="104" fill="hold">
                                          <p:stCondLst>
                                            <p:cond delay="0"/>
                                          </p:stCondLst>
                                        </p:cTn>
                                        <p:tgtEl>
                                          <p:spTgt spid="304">
                                            <p:bg/>
                                          </p:spTgt>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nodeType="clickEffect" presetClass="entr" presetSubtype="0" presetID="1" grpId="19" fill="hold">
                                  <p:stCondLst>
                                    <p:cond delay="0"/>
                                  </p:stCondLst>
                                  <p:iterate type="el" backwards="0">
                                    <p:tmAbs val="0"/>
                                  </p:iterate>
                                  <p:childTnLst>
                                    <p:set>
                                      <p:cBhvr>
                                        <p:cTn id="108" fill="hold"/>
                                        <p:tgtEl>
                                          <p:spTgt spid="305">
                                            <p:bg/>
                                          </p:spTgt>
                                        </p:tgtEl>
                                        <p:attrNameLst>
                                          <p:attrName>style.visibility</p:attrName>
                                        </p:attrNameLst>
                                      </p:cBhvr>
                                      <p:to>
                                        <p:strVal val="visible"/>
                                      </p:to>
                                    </p:set>
                                  </p:childTnLst>
                                </p:cTn>
                              </p:par>
                              <p:par>
                                <p:cTn id="109" presetClass="entr" presetSubtype="0" presetID="1" grpId="19" fill="hold">
                                  <p:stCondLst>
                                    <p:cond delay="0"/>
                                  </p:stCondLst>
                                  <p:iterate type="el" backwards="0">
                                    <p:tmAbs val="0"/>
                                  </p:iterate>
                                  <p:childTnLst>
                                    <p:set>
                                      <p:cBhvr>
                                        <p:cTn id="110" fill="hold"/>
                                        <p:tgtEl>
                                          <p:spTgt spid="305">
                                            <p:txEl>
                                              <p:pRg st="0" end="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nodeType="clickEffect" presetClass="entr" presetSubtype="0" presetID="1" grpId="20" fill="hold">
                                  <p:stCondLst>
                                    <p:cond delay="0"/>
                                  </p:stCondLst>
                                  <p:iterate type="el" backwards="0">
                                    <p:tmAbs val="0"/>
                                  </p:iterate>
                                  <p:childTnLst>
                                    <p:set>
                                      <p:cBhvr>
                                        <p:cTn id="114" fill="hold"/>
                                        <p:tgtEl>
                                          <p:spTgt spid="306">
                                            <p:bg/>
                                          </p:spTgt>
                                        </p:tgtEl>
                                        <p:attrNameLst>
                                          <p:attrName>style.visibility</p:attrName>
                                        </p:attrNameLst>
                                      </p:cBhvr>
                                      <p:to>
                                        <p:strVal val="visible"/>
                                      </p:to>
                                    </p:set>
                                  </p:childTnLst>
                                </p:cTn>
                              </p:par>
                              <p:par>
                                <p:cTn id="115" presetClass="entr" presetSubtype="0" presetID="1" grpId="20" fill="hold">
                                  <p:stCondLst>
                                    <p:cond delay="0"/>
                                  </p:stCondLst>
                                  <p:iterate type="el" backwards="0">
                                    <p:tmAbs val="0"/>
                                  </p:iterate>
                                  <p:childTnLst>
                                    <p:set>
                                      <p:cBhvr>
                                        <p:cTn id="116" fill="hold"/>
                                        <p:tgtEl>
                                          <p:spTgt spid="306">
                                            <p:txEl>
                                              <p:pRg st="0" end="0"/>
                                            </p:txEl>
                                          </p:spTgt>
                                        </p:tgtEl>
                                        <p:attrNameLst>
                                          <p:attrName>style.visibility</p:attrName>
                                        </p:attrNameLst>
                                      </p:cBhvr>
                                      <p:to>
                                        <p:strVal val="visible"/>
                                      </p:to>
                                    </p:set>
                                  </p:childTnLst>
                                </p:cTn>
                              </p:par>
                            </p:childTnLst>
                          </p:cTn>
                        </p:par>
                        <p:par>
                          <p:cTn id="117" fill="hold">
                            <p:stCondLst>
                              <p:cond delay="0"/>
                            </p:stCondLst>
                            <p:childTnLst>
                              <p:par>
                                <p:cTn id="118" nodeType="afterEffect" presetClass="entr" presetSubtype="0" presetID="1" grpId="21" fill="hold">
                                  <p:stCondLst>
                                    <p:cond delay="0"/>
                                  </p:stCondLst>
                                  <p:iterate type="el" backwards="0">
                                    <p:tmAbs val="0"/>
                                  </p:iterate>
                                  <p:childTnLst>
                                    <p:set>
                                      <p:cBhvr>
                                        <p:cTn id="119" fill="hold"/>
                                        <p:tgtEl>
                                          <p:spTgt spid="307"/>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nodeType="clickEffect" presetClass="exit" presetSubtype="0" presetID="1" grpId="22" fill="hold">
                                  <p:stCondLst>
                                    <p:cond delay="0"/>
                                  </p:stCondLst>
                                  <p:iterate type="el" backwards="0">
                                    <p:tmAbs val="0"/>
                                  </p:iterate>
                                  <p:childTnLst>
                                    <p:set>
                                      <p:cBhvr>
                                        <p:cTn id="123" fill="hold">
                                          <p:stCondLst>
                                            <p:cond delay="0"/>
                                          </p:stCondLst>
                                        </p:cTn>
                                        <p:tgtEl>
                                          <p:spTgt spid="306">
                                            <p:txEl>
                                              <p:pRg st="0" end="0"/>
                                            </p:txEl>
                                          </p:spTgt>
                                        </p:tgtEl>
                                        <p:attrNameLst>
                                          <p:attrName>style.visibility</p:attrName>
                                        </p:attrNameLst>
                                      </p:cBhvr>
                                      <p:to>
                                        <p:strVal val="hidden"/>
                                      </p:to>
                                    </p:set>
                                  </p:childTnLst>
                                </p:cTn>
                              </p:par>
                              <p:par>
                                <p:cTn id="124" presetClass="exit" presetSubtype="0" presetID="1" grpId="22" fill="hold">
                                  <p:stCondLst>
                                    <p:cond delay="0"/>
                                  </p:stCondLst>
                                  <p:iterate type="el" backwards="0">
                                    <p:tmAbs val="0"/>
                                  </p:iterate>
                                  <p:childTnLst>
                                    <p:set>
                                      <p:cBhvr>
                                        <p:cTn id="125" fill="hold">
                                          <p:stCondLst>
                                            <p:cond delay="0"/>
                                          </p:stCondLst>
                                        </p:cTn>
                                        <p:tgtEl>
                                          <p:spTgt spid="306">
                                            <p:bg/>
                                          </p:spTgt>
                                        </p:tgtEl>
                                        <p:attrNameLst>
                                          <p:attrName>style.visibility</p:attrName>
                                        </p:attrNameLst>
                                      </p:cBhvr>
                                      <p:to>
                                        <p:strVal val="hidden"/>
                                      </p:to>
                                    </p:set>
                                  </p:childTnLst>
                                </p:cTn>
                              </p:par>
                            </p:childTnLst>
                          </p:cTn>
                        </p:par>
                        <p:par>
                          <p:cTn id="126" fill="hold">
                            <p:stCondLst>
                              <p:cond delay="0"/>
                            </p:stCondLst>
                            <p:childTnLst>
                              <p:par>
                                <p:cTn id="127" nodeType="afterEffect" presetClass="exit" presetSubtype="0" presetID="1" grpId="23" fill="hold">
                                  <p:stCondLst>
                                    <p:cond delay="0"/>
                                  </p:stCondLst>
                                  <p:iterate type="el" backwards="0">
                                    <p:tmAbs val="0"/>
                                  </p:iterate>
                                  <p:childTnLst>
                                    <p:set>
                                      <p:cBhvr>
                                        <p:cTn id="128" fill="hold">
                                          <p:stCondLst>
                                            <p:cond delay="0"/>
                                          </p:stCondLst>
                                        </p:cTn>
                                        <p:tgtEl>
                                          <p:spTgt spid="305">
                                            <p:txEl>
                                              <p:pRg st="0" end="0"/>
                                            </p:txEl>
                                          </p:spTgt>
                                        </p:tgtEl>
                                        <p:attrNameLst>
                                          <p:attrName>style.visibility</p:attrName>
                                        </p:attrNameLst>
                                      </p:cBhvr>
                                      <p:to>
                                        <p:strVal val="hidden"/>
                                      </p:to>
                                    </p:set>
                                  </p:childTnLst>
                                </p:cTn>
                              </p:par>
                              <p:par>
                                <p:cTn id="129" presetClass="exit" presetSubtype="0" presetID="1" grpId="23" fill="hold">
                                  <p:stCondLst>
                                    <p:cond delay="0"/>
                                  </p:stCondLst>
                                  <p:iterate type="el" backwards="0">
                                    <p:tmAbs val="0"/>
                                  </p:iterate>
                                  <p:childTnLst>
                                    <p:set>
                                      <p:cBhvr>
                                        <p:cTn id="130" fill="hold">
                                          <p:stCondLst>
                                            <p:cond delay="0"/>
                                          </p:stCondLst>
                                        </p:cTn>
                                        <p:tgtEl>
                                          <p:spTgt spid="305">
                                            <p:bg/>
                                          </p:spTgt>
                                        </p:tgtEl>
                                        <p:attrNameLst>
                                          <p:attrName>style.visibility</p:attrName>
                                        </p:attrNameLst>
                                      </p:cBhvr>
                                      <p:to>
                                        <p:strVal val="hidden"/>
                                      </p:to>
                                    </p:set>
                                  </p:childTnLst>
                                </p:cTn>
                              </p:par>
                            </p:childTnLst>
                          </p:cTn>
                        </p:par>
                        <p:par>
                          <p:cTn id="131" fill="hold">
                            <p:stCondLst>
                              <p:cond delay="0"/>
                            </p:stCondLst>
                            <p:childTnLst>
                              <p:par>
                                <p:cTn id="132" nodeType="afterEffect" presetClass="exit" presetSubtype="0" presetID="1" grpId="24" fill="hold">
                                  <p:stCondLst>
                                    <p:cond delay="0"/>
                                  </p:stCondLst>
                                  <p:iterate type="el" backwards="0">
                                    <p:tmAbs val="0"/>
                                  </p:iterate>
                                  <p:childTnLst>
                                    <p:set>
                                      <p:cBhvr>
                                        <p:cTn id="133" fill="hold">
                                          <p:stCondLst>
                                            <p:cond delay="0"/>
                                          </p:stCondLst>
                                        </p:cTn>
                                        <p:tgtEl>
                                          <p:spTgt spid="307"/>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nodeType="clickEffect" presetClass="entr" presetSubtype="0" presetID="1" grpId="25" fill="hold">
                                  <p:stCondLst>
                                    <p:cond delay="0"/>
                                  </p:stCondLst>
                                  <p:iterate type="el" backwards="0">
                                    <p:tmAbs val="0"/>
                                  </p:iterate>
                                  <p:childTnLst>
                                    <p:set>
                                      <p:cBhvr>
                                        <p:cTn id="137" fill="hold"/>
                                        <p:tgtEl>
                                          <p:spTgt spid="308">
                                            <p:bg/>
                                          </p:spTgt>
                                        </p:tgtEl>
                                        <p:attrNameLst>
                                          <p:attrName>style.visibility</p:attrName>
                                        </p:attrNameLst>
                                      </p:cBhvr>
                                      <p:to>
                                        <p:strVal val="visible"/>
                                      </p:to>
                                    </p:set>
                                  </p:childTnLst>
                                </p:cTn>
                              </p:par>
                              <p:par>
                                <p:cTn id="138" presetClass="entr" presetSubtype="0" presetID="1" grpId="25" fill="hold">
                                  <p:stCondLst>
                                    <p:cond delay="0"/>
                                  </p:stCondLst>
                                  <p:iterate type="el" backwards="0">
                                    <p:tmAbs val="0"/>
                                  </p:iterate>
                                  <p:childTnLst>
                                    <p:set>
                                      <p:cBhvr>
                                        <p:cTn id="139" fill="hold"/>
                                        <p:tgtEl>
                                          <p:spTgt spid="308">
                                            <p:txEl>
                                              <p:pRg st="0" end="0"/>
                                            </p:txEl>
                                          </p:spTgt>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nodeType="clickEffect" presetClass="entr" presetSubtype="0" presetID="1" grpId="25" fill="hold">
                                  <p:stCondLst>
                                    <p:cond delay="0"/>
                                  </p:stCondLst>
                                  <p:iterate type="el" backwards="0">
                                    <p:tmAbs val="0"/>
                                  </p:iterate>
                                  <p:childTnLst>
                                    <p:set>
                                      <p:cBhvr>
                                        <p:cTn id="143" fill="hold"/>
                                        <p:tgtEl>
                                          <p:spTgt spid="308">
                                            <p:txEl>
                                              <p:pRg st="1" end="1"/>
                                            </p:txEl>
                                          </p:spTgt>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nodeType="clickEffect" presetClass="entr" presetSubtype="0" presetID="1" grpId="25" fill="hold">
                                  <p:stCondLst>
                                    <p:cond delay="0"/>
                                  </p:stCondLst>
                                  <p:iterate type="el" backwards="0">
                                    <p:tmAbs val="0"/>
                                  </p:iterate>
                                  <p:childTnLst>
                                    <p:set>
                                      <p:cBhvr>
                                        <p:cTn id="147" fill="hold"/>
                                        <p:tgtEl>
                                          <p:spTgt spid="308">
                                            <p:txEl>
                                              <p:pRg st="2" end="2"/>
                                            </p:txEl>
                                          </p:spTgt>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nodeType="clickEffect" presetClass="entr" presetSubtype="0" presetID="1" grpId="25" fill="hold">
                                  <p:stCondLst>
                                    <p:cond delay="0"/>
                                  </p:stCondLst>
                                  <p:iterate type="el" backwards="0">
                                    <p:tmAbs val="0"/>
                                  </p:iterate>
                                  <p:childTnLst>
                                    <p:set>
                                      <p:cBhvr>
                                        <p:cTn id="151" fill="hold"/>
                                        <p:tgtEl>
                                          <p:spTgt spid="308">
                                            <p:txEl>
                                              <p:pRg st="3" end="3"/>
                                            </p:txEl>
                                          </p:spTgt>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nodeType="clickEffect" presetClass="entr" presetSubtype="0" presetID="1" grpId="25" fill="hold">
                                  <p:stCondLst>
                                    <p:cond delay="0"/>
                                  </p:stCondLst>
                                  <p:iterate type="el" backwards="0">
                                    <p:tmAbs val="0"/>
                                  </p:iterate>
                                  <p:childTnLst>
                                    <p:set>
                                      <p:cBhvr>
                                        <p:cTn id="155" fill="hold"/>
                                        <p:tgtEl>
                                          <p:spTgt spid="308">
                                            <p:txEl>
                                              <p:pRg st="4" end="4"/>
                                            </p:txEl>
                                          </p:spTgt>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nodeType="clickEffect" presetClass="entr" presetSubtype="0" presetID="1" grpId="25" fill="hold">
                                  <p:stCondLst>
                                    <p:cond delay="0"/>
                                  </p:stCondLst>
                                  <p:iterate type="el" backwards="0">
                                    <p:tmAbs val="0"/>
                                  </p:iterate>
                                  <p:childTnLst>
                                    <p:set>
                                      <p:cBhvr>
                                        <p:cTn id="159" fill="hold"/>
                                        <p:tgtEl>
                                          <p:spTgt spid="308">
                                            <p:txEl>
                                              <p:pRg st="5" end="5"/>
                                            </p:txEl>
                                          </p:spTgt>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nodeType="clickEffect" presetClass="entr" presetSubtype="0" presetID="1" grpId="25" fill="hold">
                                  <p:stCondLst>
                                    <p:cond delay="0"/>
                                  </p:stCondLst>
                                  <p:iterate type="el" backwards="0">
                                    <p:tmAbs val="0"/>
                                  </p:iterate>
                                  <p:childTnLst>
                                    <p:set>
                                      <p:cBhvr>
                                        <p:cTn id="163" fill="hold"/>
                                        <p:tgtEl>
                                          <p:spTgt spid="308">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3" grpId="8"/>
      <p:bldP build="p" bldLvl="5" animBg="1" rev="0" advAuto="0" spid="306" grpId="20"/>
      <p:bldP build="p" bldLvl="5" animBg="1" rev="0" advAuto="0" spid="305" grpId="23"/>
      <p:bldP build="p" bldLvl="5" animBg="1" rev="0" advAuto="0" spid="299" grpId="16"/>
      <p:bldP build="p" bldLvl="5" animBg="1" rev="0" advAuto="0" spid="302" grpId="12"/>
      <p:bldP build="p" bldLvl="5" animBg="1" rev="0" advAuto="0" spid="303" grpId="13"/>
      <p:bldP build="p" bldLvl="5" animBg="1" rev="0" advAuto="0" spid="300" grpId="4"/>
      <p:bldP build="p" bldLvl="5" animBg="1" rev="0" advAuto="0" spid="306" grpId="22"/>
      <p:bldP build="whole" bldLvl="1" animBg="1" rev="0" advAuto="0" spid="298" grpId="7"/>
      <p:bldP build="whole" bldLvl="1" animBg="1" rev="0" advAuto="0" spid="307" grpId="21"/>
      <p:bldP build="whole" bldLvl="1" animBg="1" rev="0" advAuto="0" spid="298" grpId="11"/>
      <p:bldP build="p" bldLvl="5" animBg="1" rev="0" advAuto="0" spid="300" grpId="14"/>
      <p:bldP build="whole" bldLvl="1" animBg="1" rev="0" advAuto="0" spid="307" grpId="24"/>
      <p:bldP build="p" bldLvl="5" animBg="1" rev="0" advAuto="0" spid="304" grpId="9"/>
      <p:bldP build="p" bldLvl="5" animBg="1" rev="0" advAuto="0" spid="301" grpId="6"/>
      <p:bldP build="p" bldLvl="5" animBg="1" rev="0" advAuto="0" spid="301" grpId="10"/>
      <p:bldP build="p" bldLvl="5" animBg="1" rev="0" advAuto="0" spid="308" grpId="25"/>
      <p:bldP build="p" bldLvl="5" animBg="1" rev="0" advAuto="0" spid="304" grpId="18"/>
      <p:bldP build="p" bldLvl="5" animBg="1" rev="0" advAuto="0" spid="297" grpId="2"/>
      <p:bldP build="whole" bldLvl="1" animBg="1" rev="0" advAuto="0" spid="309" grpId="17"/>
      <p:bldP build="p" bldLvl="5" animBg="1" rev="0" advAuto="0" spid="295" grpId="1"/>
      <p:bldP build="p" bldLvl="5" animBg="1" rev="0" advAuto="0" spid="299" grpId="3"/>
      <p:bldP build="p" bldLvl="5" animBg="1" rev="0" advAuto="0" spid="302" grpId="5"/>
      <p:bldP build="p" bldLvl="5" animBg="1" rev="0" advAuto="0" spid="305" grpId="19"/>
      <p:bldP build="p" bldLvl="5" animBg="1" rev="0" advAuto="0" spid="297" grpId="15"/>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Shape 31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314" name="Shape 314"/>
          <p:cNvSpPr/>
          <p:nvPr/>
        </p:nvSpPr>
        <p:spPr>
          <a:xfrm>
            <a:off x="1270000" y="-29136"/>
            <a:ext cx="10464800" cy="1130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defTabSz="391414">
              <a:defRPr sz="5360"/>
            </a:lvl1pPr>
          </a:lstStyle>
          <a:p>
            <a:pPr lvl="0">
              <a:defRPr sz="1800"/>
            </a:pPr>
            <a:r>
              <a:rPr sz="5360"/>
              <a:t>Distributed Query Model: Runtime</a:t>
            </a:r>
          </a:p>
        </p:txBody>
      </p:sp>
      <p:sp>
        <p:nvSpPr>
          <p:cNvPr id="315" name="Shape 315"/>
          <p:cNvSpPr/>
          <p:nvPr/>
        </p:nvSpPr>
        <p:spPr>
          <a:xfrm>
            <a:off x="517799" y="1161676"/>
            <a:ext cx="12262365" cy="337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marL="444500" indent="-444500" algn="l">
              <a:buSzPct val="75000"/>
              <a:buChar char="•"/>
              <a:defRPr sz="1800"/>
            </a:pPr>
            <a:r>
              <a:rPr sz="3600"/>
              <a:t>The model places a lot of additional work server side.</a:t>
            </a:r>
            <a:endParaRPr sz="3600"/>
          </a:p>
          <a:p>
            <a:pPr lvl="0" marL="444500" indent="-444500" algn="l">
              <a:buSzPct val="75000"/>
              <a:buChar char="•"/>
              <a:defRPr sz="1800"/>
            </a:pPr>
            <a:r>
              <a:rPr sz="3600"/>
              <a:t>Previously enumerated properties enable the server to make a lot of assumptions and by proxy optimisations</a:t>
            </a:r>
            <a:endParaRPr sz="3600"/>
          </a:p>
          <a:p>
            <a:pPr lvl="0" marL="444500" indent="-444500" algn="l">
              <a:buSzPct val="75000"/>
              <a:buChar char="•"/>
              <a:defRPr sz="1800"/>
            </a:pPr>
            <a:r>
              <a:rPr sz="3600"/>
              <a:t>Client interface remains consistent</a:t>
            </a:r>
            <a:endParaRPr sz="3600"/>
          </a:p>
          <a:p>
            <a:pPr lvl="0" marL="444500" indent="-444500" algn="l">
              <a:buSzPct val="75000"/>
              <a:buChar char="•"/>
              <a:defRPr sz="1800"/>
            </a:pPr>
            <a:r>
              <a:rPr sz="3600"/>
              <a:t>While on going research can improve the run time without major client changes</a:t>
            </a:r>
          </a:p>
        </p:txBody>
      </p:sp>
      <p:sp>
        <p:nvSpPr>
          <p:cNvPr id="316" name="Shape 316"/>
          <p:cNvSpPr/>
          <p:nvPr/>
        </p:nvSpPr>
        <p:spPr>
          <a:xfrm>
            <a:off x="632011" y="4965700"/>
            <a:ext cx="11740778" cy="3191949"/>
          </a:xfrm>
          <a:prstGeom prst="rect">
            <a:avLst/>
          </a:prstGeom>
          <a:blipFill>
            <a:blip r:embed="rId2"/>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Tesseract runtime</a:t>
            </a:r>
          </a:p>
        </p:txBody>
      </p:sp>
      <p:sp>
        <p:nvSpPr>
          <p:cNvPr id="317" name="Shape 317"/>
          <p:cNvSpPr/>
          <p:nvPr/>
        </p:nvSpPr>
        <p:spPr>
          <a:xfrm>
            <a:off x="619311" y="8170349"/>
            <a:ext cx="11740778" cy="11303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TQL</a:t>
            </a:r>
          </a:p>
        </p:txBody>
      </p:sp>
      <p:sp>
        <p:nvSpPr>
          <p:cNvPr id="318" name="Shape 318"/>
          <p:cNvSpPr/>
          <p:nvPr/>
        </p:nvSpPr>
        <p:spPr>
          <a:xfrm>
            <a:off x="1044388" y="5209988"/>
            <a:ext cx="2605672" cy="12700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CRDTs</a:t>
            </a:r>
          </a:p>
        </p:txBody>
      </p:sp>
      <p:sp>
        <p:nvSpPr>
          <p:cNvPr id="319" name="Shape 319"/>
          <p:cNvSpPr/>
          <p:nvPr/>
        </p:nvSpPr>
        <p:spPr>
          <a:xfrm>
            <a:off x="9329270" y="5209988"/>
            <a:ext cx="2605673" cy="12700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Cascading vertices</a:t>
            </a:r>
          </a:p>
        </p:txBody>
      </p:sp>
      <p:sp>
        <p:nvSpPr>
          <p:cNvPr id="320" name="Shape 320"/>
          <p:cNvSpPr/>
          <p:nvPr/>
        </p:nvSpPr>
        <p:spPr>
          <a:xfrm>
            <a:off x="1115622" y="7086600"/>
            <a:ext cx="4795591" cy="934524"/>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Wormhole traversals</a:t>
            </a:r>
          </a:p>
        </p:txBody>
      </p:sp>
      <p:sp>
        <p:nvSpPr>
          <p:cNvPr id="321" name="Shape 321"/>
          <p:cNvSpPr/>
          <p:nvPr/>
        </p:nvSpPr>
        <p:spPr>
          <a:xfrm>
            <a:off x="7177258" y="7086600"/>
            <a:ext cx="4795591" cy="934524"/>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Optimisations (Memoization/Amortisation/etc)</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4" fill="hold">
                                  <p:stCondLst>
                                    <p:cond delay="0"/>
                                  </p:stCondLst>
                                  <p:iterate type="el" backwards="0">
                                    <p:tmAbs val="0"/>
                                  </p:iterate>
                                  <p:childTnLst>
                                    <p:set>
                                      <p:cBhvr>
                                        <p:cTn id="18" fill="hold"/>
                                        <p:tgtEl>
                                          <p:spTgt spid="3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5" fill="hold">
                                  <p:stCondLst>
                                    <p:cond delay="0"/>
                                  </p:stCondLst>
                                  <p:iterate type="el" backwards="0">
                                    <p:tmAbs val="0"/>
                                  </p:iterate>
                                  <p:childTnLst>
                                    <p:set>
                                      <p:cBhvr>
                                        <p:cTn id="22" fill="hold"/>
                                        <p:tgtEl>
                                          <p:spTgt spid="3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6" fill="hold">
                                  <p:stCondLst>
                                    <p:cond delay="0"/>
                                  </p:stCondLst>
                                  <p:iterate type="el" backwards="0">
                                    <p:tmAbs val="0"/>
                                  </p:iterate>
                                  <p:childTnLst>
                                    <p:set>
                                      <p:cBhvr>
                                        <p:cTn id="26" fill="hold"/>
                                        <p:tgtEl>
                                          <p:spTgt spid="3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7" grpId="2"/>
      <p:bldP build="whole" bldLvl="1" animBg="1" rev="0" advAuto="0" spid="319" grpId="4"/>
      <p:bldP build="whole" bldLvl="1" animBg="1" rev="0" advAuto="0" spid="318" grpId="3"/>
      <p:bldP build="whole" bldLvl="1" animBg="1" rev="0" advAuto="0" spid="321" grpId="6"/>
      <p:bldP build="whole" bldLvl="1" animBg="1" rev="0" advAuto="0" spid="320" grpId="5"/>
      <p:bldP build="whole" bldLvl="1" animBg="1" rev="0" advAuto="0" spid="316"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title"/>
          </p:nvPr>
        </p:nvSpPr>
        <p:spPr>
          <a:xfrm>
            <a:off x="1443551" y="-27796"/>
            <a:ext cx="10464801" cy="1404255"/>
          </a:xfrm>
          <a:prstGeom prst="rect">
            <a:avLst/>
          </a:prstGeom>
        </p:spPr>
        <p:txBody>
          <a:bodyPr/>
          <a:lstStyle>
            <a:lvl1pPr defTabSz="385572">
              <a:defRPr sz="5280"/>
            </a:lvl1pPr>
          </a:lstStyle>
          <a:p>
            <a:pPr lvl="0">
              <a:defRPr sz="1800"/>
            </a:pPr>
            <a:r>
              <a:rPr sz="5280"/>
              <a:t>Compaction &amp; Garbage collection</a:t>
            </a:r>
          </a:p>
        </p:txBody>
      </p:sp>
      <p:sp>
        <p:nvSpPr>
          <p:cNvPr id="324" name="Shape 324"/>
          <p:cNvSpPr/>
          <p:nvPr>
            <p:ph type="body" idx="1"/>
          </p:nvPr>
        </p:nvSpPr>
        <p:spPr>
          <a:xfrm>
            <a:off x="563387" y="1806168"/>
            <a:ext cx="12225129" cy="7589064"/>
          </a:xfrm>
          <a:prstGeom prst="rect">
            <a:avLst/>
          </a:prstGeom>
        </p:spPr>
        <p:txBody>
          <a:bodyPr/>
          <a:lstStyle/>
          <a:p>
            <a:pPr lvl="0" marL="359551" indent="-359551" algn="l" defTabSz="531622">
              <a:buSzPct val="75000"/>
              <a:buChar char="•"/>
              <a:defRPr sz="1800"/>
            </a:pPr>
            <a:r>
              <a:rPr sz="2912"/>
              <a:t>Immutability means we store data that’s no longer needed i.e. garbage</a:t>
            </a:r>
            <a:endParaRPr sz="2912"/>
          </a:p>
          <a:p>
            <a:pPr lvl="0" marL="359551" indent="-359551" algn="l" defTabSz="531622">
              <a:buSzPct val="75000"/>
              <a:buChar char="•"/>
              <a:defRPr sz="1800"/>
            </a:pPr>
            <a:r>
              <a:rPr sz="2912"/>
              <a:t>CRDTs can accumulate a large amount of garbage</a:t>
            </a:r>
            <a:endParaRPr sz="2912"/>
          </a:p>
          <a:p>
            <a:pPr lvl="1" marL="764046" indent="-359551" algn="l" defTabSz="531622">
              <a:buSzPct val="75000"/>
              <a:buChar char="•"/>
              <a:defRPr sz="1800"/>
            </a:pPr>
            <a:r>
              <a:rPr sz="2912"/>
              <a:t>This can be avoided by not keeping tombstones at all</a:t>
            </a:r>
            <a:endParaRPr sz="2912"/>
          </a:p>
          <a:p>
            <a:pPr lvl="1" marL="764046" indent="-359551" algn="l" defTabSz="531622">
              <a:buSzPct val="75000"/>
              <a:buChar char="•"/>
              <a:defRPr sz="1800"/>
            </a:pPr>
            <a:r>
              <a:rPr sz="2912"/>
              <a:t>Without tombstones the system is unable to do a consistent snapshot</a:t>
            </a:r>
            <a:endParaRPr sz="2912"/>
          </a:p>
          <a:p>
            <a:pPr lvl="1" marL="764046" indent="-359551" algn="l" defTabSz="531622">
              <a:buSzPct val="75000"/>
              <a:buChar char="•"/>
              <a:defRPr sz="1800"/>
            </a:pPr>
            <a:r>
              <a:rPr sz="2912"/>
              <a:t>If snapshots are disabled, tombstones are not needed</a:t>
            </a:r>
            <a:endParaRPr sz="2912"/>
          </a:p>
          <a:p>
            <a:pPr lvl="1" marL="764046" indent="-359551" algn="l" defTabSz="531622">
              <a:buSzPct val="75000"/>
              <a:buChar char="•"/>
              <a:defRPr sz="1800"/>
            </a:pPr>
            <a:r>
              <a:rPr sz="2912"/>
              <a:t>Short synchronisation are used out of the query path to do some clean up (currently evaluating RAFT for GC consensus)</a:t>
            </a:r>
            <a:endParaRPr sz="2912"/>
          </a:p>
          <a:p>
            <a:pPr lvl="0" marL="359551" indent="-359551" algn="l" defTabSz="531622">
              <a:buSzPct val="75000"/>
              <a:buChar char="•"/>
              <a:defRPr sz="1800"/>
            </a:pPr>
            <a:r>
              <a:rPr sz="2912"/>
              <a:t>Current work is modelled off of JVM’s generational collectors</a:t>
            </a:r>
            <a:endParaRPr sz="2912"/>
          </a:p>
          <a:p>
            <a:pPr lvl="0" marL="359551" indent="-359551" algn="l" defTabSz="531622">
              <a:buSzPct val="75000"/>
              <a:buChar char="•"/>
              <a:defRPr sz="1800"/>
            </a:pPr>
            <a:r>
              <a:rPr sz="2912"/>
              <a:t>Algorithm needs more investigation…</a:t>
            </a:r>
            <a:endParaRPr sz="2912"/>
          </a:p>
          <a:p>
            <a:pPr lvl="0" marL="359551" indent="-359551" algn="l" defTabSz="531622">
              <a:buSzPct val="75000"/>
              <a:buChar char="•"/>
              <a:defRPr sz="1800"/>
            </a:pPr>
            <a:r>
              <a:rPr sz="2912"/>
              <a:t>Compaction also serves as an opportunity to optimise data location</a:t>
            </a:r>
            <a:endParaRPr sz="2912"/>
          </a:p>
          <a:p>
            <a:pPr lvl="1" marL="764046" indent="-359551" algn="l" defTabSz="531622">
              <a:buSzPct val="75000"/>
              <a:buChar char="•"/>
              <a:defRPr sz="1800"/>
            </a:pPr>
            <a:r>
              <a:rPr sz="2912"/>
              <a:t>Write only means vertex properties and edges aren’t always next to each other in a data file</a:t>
            </a:r>
            <a:endParaRPr sz="2912"/>
          </a:p>
          <a:p>
            <a:pPr lvl="1" marL="764046" indent="-359551" algn="l" defTabSz="531622">
              <a:buSzPct val="75000"/>
              <a:buChar char="•"/>
              <a:defRPr sz="1800"/>
            </a:pPr>
            <a:r>
              <a:rPr sz="2912"/>
              <a:t>During compaction we re-arrange contents</a:t>
            </a:r>
            <a:endParaRPr sz="2912"/>
          </a:p>
          <a:p>
            <a:pPr lvl="1" marL="764046" indent="-359551" algn="l" defTabSz="531622">
              <a:buSzPct val="75000"/>
              <a:buChar char="•"/>
              <a:defRPr sz="1800"/>
            </a:pPr>
            <a:r>
              <a:rPr sz="2912"/>
              <a:t>Helps reduce the amount of work required by spindle disks to fetch a vertex’s data</a:t>
            </a:r>
          </a:p>
        </p:txBody>
      </p:sp>
      <p:sp>
        <p:nvSpPr>
          <p:cNvPr id="325" name="Shape 32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24">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32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324">
                                            <p:txEl>
                                              <p:pRg st="1" end="1"/>
                                            </p:txEl>
                                          </p:spTgt>
                                        </p:tgtEl>
                                        <p:attrNameLst>
                                          <p:attrName>style.visibility</p:attrName>
                                        </p:attrNameLst>
                                      </p:cBhvr>
                                      <p:to>
                                        <p:strVal val="visible"/>
                                      </p:to>
                                    </p:set>
                                  </p:childTnLst>
                                </p:cTn>
                              </p:par>
                              <p:par>
                                <p:cTn id="13" presetClass="entr" presetSubtype="0" presetID="1" grpId="1" fill="hold">
                                  <p:stCondLst>
                                    <p:cond delay="0"/>
                                  </p:stCondLst>
                                  <p:iterate type="el" backwards="0">
                                    <p:tmAbs val="0"/>
                                  </p:iterate>
                                  <p:childTnLst>
                                    <p:set>
                                      <p:cBhvr>
                                        <p:cTn id="14" fill="hold"/>
                                        <p:tgtEl>
                                          <p:spTgt spid="324">
                                            <p:txEl>
                                              <p:pRg st="2" end="2"/>
                                            </p:txEl>
                                          </p:spTgt>
                                        </p:tgtEl>
                                        <p:attrNameLst>
                                          <p:attrName>style.visibility</p:attrName>
                                        </p:attrNameLst>
                                      </p:cBhvr>
                                      <p:to>
                                        <p:strVal val="visible"/>
                                      </p:to>
                                    </p:set>
                                  </p:childTnLst>
                                </p:cTn>
                              </p:par>
                              <p:par>
                                <p:cTn id="15" presetClass="entr" presetSubtype="0" presetID="1" grpId="1" fill="hold">
                                  <p:stCondLst>
                                    <p:cond delay="0"/>
                                  </p:stCondLst>
                                  <p:iterate type="el" backwards="0">
                                    <p:tmAbs val="0"/>
                                  </p:iterate>
                                  <p:childTnLst>
                                    <p:set>
                                      <p:cBhvr>
                                        <p:cTn id="16" fill="hold"/>
                                        <p:tgtEl>
                                          <p:spTgt spid="324">
                                            <p:txEl>
                                              <p:pRg st="3" end="3"/>
                                            </p:txEl>
                                          </p:spTgt>
                                        </p:tgtEl>
                                        <p:attrNameLst>
                                          <p:attrName>style.visibility</p:attrName>
                                        </p:attrNameLst>
                                      </p:cBhvr>
                                      <p:to>
                                        <p:strVal val="visible"/>
                                      </p:to>
                                    </p:set>
                                  </p:childTnLst>
                                </p:cTn>
                              </p:par>
                              <p:par>
                                <p:cTn id="17" presetClass="entr" presetSubtype="0" presetID="1" grpId="1" fill="hold">
                                  <p:stCondLst>
                                    <p:cond delay="0"/>
                                  </p:stCondLst>
                                  <p:iterate type="el" backwards="0">
                                    <p:tmAbs val="0"/>
                                  </p:iterate>
                                  <p:childTnLst>
                                    <p:set>
                                      <p:cBhvr>
                                        <p:cTn id="18" fill="hold"/>
                                        <p:tgtEl>
                                          <p:spTgt spid="324">
                                            <p:txEl>
                                              <p:pRg st="4" end="4"/>
                                            </p:txEl>
                                          </p:spTgt>
                                        </p:tgtEl>
                                        <p:attrNameLst>
                                          <p:attrName>style.visibility</p:attrName>
                                        </p:attrNameLst>
                                      </p:cBhvr>
                                      <p:to>
                                        <p:strVal val="visible"/>
                                      </p:to>
                                    </p:set>
                                  </p:childTnLst>
                                </p:cTn>
                              </p:par>
                              <p:par>
                                <p:cTn id="19" presetClass="entr" presetSubtype="0" presetID="1" grpId="1" fill="hold">
                                  <p:stCondLst>
                                    <p:cond delay="0"/>
                                  </p:stCondLst>
                                  <p:iterate type="el" backwards="0">
                                    <p:tmAbs val="0"/>
                                  </p:iterate>
                                  <p:childTnLst>
                                    <p:set>
                                      <p:cBhvr>
                                        <p:cTn id="20" fill="hold"/>
                                        <p:tgtEl>
                                          <p:spTgt spid="32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32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32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324">
                                            <p:txEl>
                                              <p:pRg st="8" end="8"/>
                                            </p:txEl>
                                          </p:spTgt>
                                        </p:tgtEl>
                                        <p:attrNameLst>
                                          <p:attrName>style.visibility</p:attrName>
                                        </p:attrNameLst>
                                      </p:cBhvr>
                                      <p:to>
                                        <p:strVal val="visible"/>
                                      </p:to>
                                    </p:set>
                                  </p:childTnLst>
                                </p:cTn>
                              </p:par>
                              <p:par>
                                <p:cTn id="33" presetClass="entr" presetSubtype="0" presetID="1" grpId="1" fill="hold">
                                  <p:stCondLst>
                                    <p:cond delay="0"/>
                                  </p:stCondLst>
                                  <p:iterate type="el" backwards="0">
                                    <p:tmAbs val="0"/>
                                  </p:iterate>
                                  <p:childTnLst>
                                    <p:set>
                                      <p:cBhvr>
                                        <p:cTn id="34" fill="hold"/>
                                        <p:tgtEl>
                                          <p:spTgt spid="324">
                                            <p:txEl>
                                              <p:pRg st="9" end="9"/>
                                            </p:txEl>
                                          </p:spTgt>
                                        </p:tgtEl>
                                        <p:attrNameLst>
                                          <p:attrName>style.visibility</p:attrName>
                                        </p:attrNameLst>
                                      </p:cBhvr>
                                      <p:to>
                                        <p:strVal val="visible"/>
                                      </p:to>
                                    </p:set>
                                  </p:childTnLst>
                                </p:cTn>
                              </p:par>
                              <p:par>
                                <p:cTn id="35" presetClass="entr" presetSubtype="0" presetID="1" grpId="1" fill="hold">
                                  <p:stCondLst>
                                    <p:cond delay="0"/>
                                  </p:stCondLst>
                                  <p:iterate type="el" backwards="0">
                                    <p:tmAbs val="0"/>
                                  </p:iterate>
                                  <p:childTnLst>
                                    <p:set>
                                      <p:cBhvr>
                                        <p:cTn id="36" fill="hold"/>
                                        <p:tgtEl>
                                          <p:spTgt spid="324">
                                            <p:txEl>
                                              <p:pRg st="10" end="10"/>
                                            </p:txEl>
                                          </p:spTgt>
                                        </p:tgtEl>
                                        <p:attrNameLst>
                                          <p:attrName>style.visibility</p:attrName>
                                        </p:attrNameLst>
                                      </p:cBhvr>
                                      <p:to>
                                        <p:strVal val="visible"/>
                                      </p:to>
                                    </p:set>
                                  </p:childTnLst>
                                </p:cTn>
                              </p:par>
                              <p:par>
                                <p:cTn id="37" presetClass="entr" presetSubtype="0" presetID="1" grpId="1" fill="hold">
                                  <p:stCondLst>
                                    <p:cond delay="0"/>
                                  </p:stCondLst>
                                  <p:iterate type="el" backwards="0">
                                    <p:tmAbs val="0"/>
                                  </p:iterate>
                                  <p:childTnLst>
                                    <p:set>
                                      <p:cBhvr>
                                        <p:cTn id="38" fill="hold"/>
                                        <p:tgtEl>
                                          <p:spTgt spid="324">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324"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ph type="body" idx="1"/>
          </p:nvPr>
        </p:nvSpPr>
        <p:spPr>
          <a:xfrm>
            <a:off x="1270000" y="2639685"/>
            <a:ext cx="10464800" cy="4889595"/>
          </a:xfrm>
          <a:prstGeom prst="rect">
            <a:avLst/>
          </a:prstGeom>
        </p:spPr>
        <p:txBody>
          <a:bodyPr/>
          <a:lstStyle/>
          <a:p>
            <a:pPr lvl="0">
              <a:lnSpc>
                <a:spcPct val="200000"/>
              </a:lnSpc>
              <a:defRPr sz="1800"/>
            </a:pPr>
            <a:r>
              <a:rPr sz="3200"/>
              <a:t>First release due in 2-3 months</a:t>
            </a:r>
            <a:endParaRPr sz="3200"/>
          </a:p>
          <a:p>
            <a:pPr lvl="0">
              <a:lnSpc>
                <a:spcPct val="200000"/>
              </a:lnSpc>
              <a:defRPr sz="1800"/>
            </a:pPr>
            <a:r>
              <a:rPr sz="3200"/>
              <a:t>Will be Apache v2 Licensed</a:t>
            </a:r>
            <a:endParaRPr sz="3200"/>
          </a:p>
          <a:p>
            <a:pPr lvl="0">
              <a:lnSpc>
                <a:spcPct val="200000"/>
              </a:lnSpc>
              <a:defRPr sz="1800"/>
            </a:pPr>
            <a:r>
              <a:rPr sz="3200" u="sng">
                <a:hlinkClick r:id="rId2" invalidUrl="" action="" tgtFrame="" tooltip="" history="1" highlightClick="0" endSnd="0"/>
              </a:rPr>
              <a:t>github.com/zcourts/Tesseract</a:t>
            </a:r>
          </a:p>
        </p:txBody>
      </p:sp>
      <p:sp>
        <p:nvSpPr>
          <p:cNvPr id="328" name="Shape 32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331" name="Shape 331"/>
          <p:cNvSpPr/>
          <p:nvPr>
            <p:ph type="title"/>
          </p:nvPr>
        </p:nvSpPr>
        <p:spPr>
          <a:xfrm>
            <a:off x="1270000" y="382626"/>
            <a:ext cx="10464800" cy="8104455"/>
          </a:xfrm>
          <a:prstGeom prst="rect">
            <a:avLst/>
          </a:prstGeom>
        </p:spPr>
        <p:txBody>
          <a:bodyPr anchor="t"/>
          <a:lstStyle/>
          <a:p>
            <a:pPr lvl="0">
              <a:defRPr sz="1800"/>
            </a:pPr>
            <a:r>
              <a:rPr sz="8000"/>
              <a:t>End…</a:t>
            </a:r>
            <a:endParaRPr sz="8000"/>
          </a:p>
          <a:p>
            <a:pPr lvl="0">
              <a:defRPr sz="1800"/>
            </a:pPr>
            <a:endParaRPr sz="8000"/>
          </a:p>
          <a:p>
            <a:pPr lvl="0">
              <a:defRPr sz="1800"/>
            </a:pPr>
            <a:r>
              <a:rPr sz="8000"/>
              <a:t>Questions?</a:t>
            </a:r>
            <a:endParaRPr sz="8000"/>
          </a:p>
          <a:p>
            <a:pPr lvl="0">
              <a:defRPr sz="1800"/>
            </a:pPr>
            <a:endParaRPr sz="8000"/>
          </a:p>
          <a:p>
            <a:pPr lvl="0">
              <a:defRPr sz="1800"/>
            </a:pPr>
            <a:endParaRPr sz="8000"/>
          </a:p>
          <a:p>
            <a:pPr lvl="0">
              <a:defRPr sz="1800"/>
            </a:pPr>
            <a:r>
              <a:rPr sz="2500"/>
              <a:t>Courtney Robinson</a:t>
            </a:r>
            <a:endParaRPr sz="2500"/>
          </a:p>
          <a:p>
            <a:pPr lvl="0">
              <a:defRPr sz="1800"/>
            </a:pPr>
            <a:r>
              <a:rPr sz="2500"/>
              <a:t>Google “zcourts”</a:t>
            </a:r>
            <a:br>
              <a:rPr sz="2500"/>
            </a:br>
            <a:r>
              <a:rPr sz="2500" u="sng">
                <a:hlinkClick r:id="rId2" invalidUrl="" action="" tgtFrame="" tooltip="" history="1" highlightClick="0" endSnd="0"/>
              </a:rPr>
              <a:t>courtney@zcourts.com</a:t>
            </a:r>
            <a:endParaRPr sz="2500"/>
          </a:p>
          <a:p>
            <a:pPr lvl="0">
              <a:lnSpc>
                <a:spcPct val="200000"/>
              </a:lnSpc>
              <a:defRPr sz="1800"/>
            </a:pPr>
            <a:r>
              <a:rPr sz="3200" u="sng">
                <a:hlinkClick r:id="rId3" invalidUrl="" action="" tgtFrame="" tooltip="" history="1" highlightClick="0" endSnd="0"/>
              </a:rPr>
              <a:t>github.com/zcourts/Tesseract</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body" idx="1"/>
          </p:nvPr>
        </p:nvSpPr>
        <p:spPr>
          <a:xfrm>
            <a:off x="386153" y="1146749"/>
            <a:ext cx="12445225" cy="8319881"/>
          </a:xfrm>
          <a:prstGeom prst="rect">
            <a:avLst/>
          </a:prstGeom>
        </p:spPr>
        <p:txBody>
          <a:bodyPr/>
          <a:lstStyle/>
          <a:p>
            <a:pPr lvl="0" algn="l">
              <a:lnSpc>
                <a:spcPct val="150000"/>
              </a:lnSpc>
              <a:defRPr sz="1800"/>
            </a:pPr>
            <a:r>
              <a:rPr b="1" sz="3200">
                <a:latin typeface="Helvetica"/>
                <a:ea typeface="Helvetica"/>
                <a:cs typeface="Helvetica"/>
                <a:sym typeface="Helvetica"/>
              </a:rPr>
              <a:t>Graph</a:t>
            </a:r>
            <a:r>
              <a:rPr sz="3200"/>
              <a:t> -  A graph G is made up of a set of vertices and edges, </a:t>
            </a:r>
            <a:endParaRPr sz="3200"/>
          </a:p>
          <a:p>
            <a:pPr lvl="0">
              <a:lnSpc>
                <a:spcPct val="150000"/>
              </a:lnSpc>
              <a:defRPr sz="1800"/>
            </a:pPr>
            <a:r>
              <a:rPr b="1" sz="3200">
                <a:latin typeface="Helvetica"/>
                <a:ea typeface="Helvetica"/>
                <a:cs typeface="Helvetica"/>
                <a:sym typeface="Helvetica"/>
              </a:rPr>
              <a:t>G = (V,E)</a:t>
            </a:r>
            <a:br>
              <a:rPr b="1" sz="3200">
                <a:latin typeface="Helvetica"/>
                <a:ea typeface="Helvetica"/>
                <a:cs typeface="Helvetica"/>
                <a:sym typeface="Helvetica"/>
              </a:rPr>
            </a:br>
            <a:br>
              <a:rPr b="1" sz="3200">
                <a:latin typeface="Helvetica"/>
                <a:ea typeface="Helvetica"/>
                <a:cs typeface="Helvetica"/>
                <a:sym typeface="Helvetica"/>
              </a:rPr>
            </a:br>
            <a:br>
              <a:rPr b="1" sz="3200">
                <a:latin typeface="Helvetica"/>
                <a:ea typeface="Helvetica"/>
                <a:cs typeface="Helvetica"/>
                <a:sym typeface="Helvetica"/>
              </a:rPr>
            </a:br>
            <a:endParaRPr sz="3200"/>
          </a:p>
          <a:p>
            <a:pPr lvl="0" algn="l">
              <a:lnSpc>
                <a:spcPct val="150000"/>
              </a:lnSpc>
              <a:defRPr sz="1800"/>
            </a:pPr>
            <a:r>
              <a:rPr b="1" sz="3200">
                <a:latin typeface="Helvetica"/>
                <a:ea typeface="Helvetica"/>
                <a:cs typeface="Helvetica"/>
                <a:sym typeface="Helvetica"/>
              </a:rPr>
              <a:t>Vertex -</a:t>
            </a:r>
            <a:r>
              <a:rPr sz="3200"/>
              <a:t> Smallest unit of user accessible datum</a:t>
            </a:r>
            <a:br>
              <a:rPr sz="3200"/>
            </a:br>
            <a:endParaRPr sz="3200"/>
          </a:p>
          <a:p>
            <a:pPr lvl="0" algn="l">
              <a:lnSpc>
                <a:spcPct val="150000"/>
              </a:lnSpc>
              <a:defRPr sz="1800"/>
            </a:pPr>
            <a:r>
              <a:rPr b="1" sz="3200">
                <a:latin typeface="Helvetica"/>
                <a:ea typeface="Helvetica"/>
                <a:cs typeface="Helvetica"/>
                <a:sym typeface="Helvetica"/>
              </a:rPr>
              <a:t>Edge</a:t>
            </a:r>
            <a:r>
              <a:rPr sz="3200"/>
              <a:t> - Connects two vertices, may have a direction</a:t>
            </a:r>
            <a:br>
              <a:rPr sz="3200"/>
            </a:br>
            <a:endParaRPr sz="3200"/>
          </a:p>
          <a:p>
            <a:pPr lvl="0" algn="l">
              <a:lnSpc>
                <a:spcPct val="150000"/>
              </a:lnSpc>
              <a:defRPr sz="1800"/>
            </a:pPr>
            <a:r>
              <a:rPr b="1" sz="3200">
                <a:latin typeface="Helvetica"/>
                <a:ea typeface="Helvetica"/>
                <a:cs typeface="Helvetica"/>
                <a:sym typeface="Helvetica"/>
              </a:rPr>
              <a:t>Property</a:t>
            </a:r>
            <a:r>
              <a:rPr sz="3200"/>
              <a:t> - Key value pair available on an Edge or Vertex</a:t>
            </a:r>
            <a:br>
              <a:rPr sz="3200"/>
            </a:br>
          </a:p>
        </p:txBody>
      </p:sp>
      <p:sp>
        <p:nvSpPr>
          <p:cNvPr id="51" name="Shape 5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grpSp>
        <p:nvGrpSpPr>
          <p:cNvPr id="68" name="Group 68"/>
          <p:cNvGrpSpPr/>
          <p:nvPr/>
        </p:nvGrpSpPr>
        <p:grpSpPr>
          <a:xfrm>
            <a:off x="412289" y="2368201"/>
            <a:ext cx="8272983" cy="2081924"/>
            <a:chOff x="0" y="0"/>
            <a:chExt cx="8272982" cy="2081923"/>
          </a:xfrm>
        </p:grpSpPr>
        <p:sp>
          <p:nvSpPr>
            <p:cNvPr id="52" name="Shape 52"/>
            <p:cNvSpPr/>
            <p:nvPr/>
          </p:nvSpPr>
          <p:spPr>
            <a:xfrm>
              <a:off x="0" y="794098"/>
              <a:ext cx="726620" cy="64414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V1</a:t>
              </a:r>
            </a:p>
          </p:txBody>
        </p:sp>
        <p:sp>
          <p:nvSpPr>
            <p:cNvPr id="53" name="Shape 53"/>
            <p:cNvSpPr/>
            <p:nvPr/>
          </p:nvSpPr>
          <p:spPr>
            <a:xfrm>
              <a:off x="6307157" y="1283621"/>
              <a:ext cx="726621" cy="64415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V6</a:t>
              </a:r>
            </a:p>
          </p:txBody>
        </p:sp>
        <p:sp>
          <p:nvSpPr>
            <p:cNvPr id="54" name="Shape 54"/>
            <p:cNvSpPr/>
            <p:nvPr/>
          </p:nvSpPr>
          <p:spPr>
            <a:xfrm>
              <a:off x="3824925" y="1437774"/>
              <a:ext cx="726620" cy="64415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V4</a:t>
              </a:r>
            </a:p>
          </p:txBody>
        </p:sp>
        <p:sp>
          <p:nvSpPr>
            <p:cNvPr id="55" name="Shape 55"/>
            <p:cNvSpPr/>
            <p:nvPr/>
          </p:nvSpPr>
          <p:spPr>
            <a:xfrm>
              <a:off x="4800330" y="252786"/>
              <a:ext cx="726621" cy="64414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V5</a:t>
              </a:r>
            </a:p>
          </p:txBody>
        </p:sp>
        <p:sp>
          <p:nvSpPr>
            <p:cNvPr id="56" name="Shape 56"/>
            <p:cNvSpPr/>
            <p:nvPr/>
          </p:nvSpPr>
          <p:spPr>
            <a:xfrm>
              <a:off x="2510508" y="0"/>
              <a:ext cx="726621" cy="64414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V2</a:t>
              </a:r>
            </a:p>
          </p:txBody>
        </p:sp>
        <p:sp>
          <p:nvSpPr>
            <p:cNvPr id="57" name="Shape 57"/>
            <p:cNvSpPr/>
            <p:nvPr/>
          </p:nvSpPr>
          <p:spPr>
            <a:xfrm>
              <a:off x="1912462" y="1283621"/>
              <a:ext cx="726621" cy="64415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V3</a:t>
              </a:r>
            </a:p>
          </p:txBody>
        </p:sp>
        <p:sp>
          <p:nvSpPr>
            <p:cNvPr id="58" name="Shape 58"/>
            <p:cNvSpPr/>
            <p:nvPr/>
          </p:nvSpPr>
          <p:spPr>
            <a:xfrm>
              <a:off x="7546362" y="252786"/>
              <a:ext cx="726621" cy="64414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V7</a:t>
              </a:r>
            </a:p>
          </p:txBody>
        </p:sp>
        <p:sp>
          <p:nvSpPr>
            <p:cNvPr id="59" name="Shape 59"/>
            <p:cNvSpPr/>
            <p:nvPr/>
          </p:nvSpPr>
          <p:spPr>
            <a:xfrm flipV="1">
              <a:off x="673257" y="344519"/>
              <a:ext cx="1784115" cy="60806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sp>
          <p:nvSpPr>
            <p:cNvPr id="60" name="Shape 60"/>
            <p:cNvSpPr/>
            <p:nvPr/>
          </p:nvSpPr>
          <p:spPr>
            <a:xfrm>
              <a:off x="800257" y="1079584"/>
              <a:ext cx="1043573" cy="489014"/>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sp>
          <p:nvSpPr>
            <p:cNvPr id="61" name="Shape 61"/>
            <p:cNvSpPr/>
            <p:nvPr/>
          </p:nvSpPr>
          <p:spPr>
            <a:xfrm flipV="1">
              <a:off x="2389084" y="578462"/>
              <a:ext cx="391834" cy="67826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sp>
          <p:nvSpPr>
            <p:cNvPr id="62" name="Shape 62"/>
            <p:cNvSpPr/>
            <p:nvPr/>
          </p:nvSpPr>
          <p:spPr>
            <a:xfrm flipV="1">
              <a:off x="2707331" y="1710026"/>
              <a:ext cx="1110604"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sp>
          <p:nvSpPr>
            <p:cNvPr id="63" name="Shape 63"/>
            <p:cNvSpPr/>
            <p:nvPr/>
          </p:nvSpPr>
          <p:spPr>
            <a:xfrm>
              <a:off x="3160346" y="393261"/>
              <a:ext cx="723397" cy="106242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sp>
          <p:nvSpPr>
            <p:cNvPr id="64" name="Shape 64"/>
            <p:cNvSpPr/>
            <p:nvPr/>
          </p:nvSpPr>
          <p:spPr>
            <a:xfrm flipV="1">
              <a:off x="3286066" y="459335"/>
              <a:ext cx="1465327"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sp>
          <p:nvSpPr>
            <p:cNvPr id="65" name="Shape 65"/>
            <p:cNvSpPr/>
            <p:nvPr/>
          </p:nvSpPr>
          <p:spPr>
            <a:xfrm>
              <a:off x="3287346" y="520262"/>
              <a:ext cx="3034617" cy="1122706"/>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sp>
          <p:nvSpPr>
            <p:cNvPr id="66" name="Shape 66"/>
            <p:cNvSpPr/>
            <p:nvPr/>
          </p:nvSpPr>
          <p:spPr>
            <a:xfrm flipV="1">
              <a:off x="5580087" y="520261"/>
              <a:ext cx="1916058" cy="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sp>
          <p:nvSpPr>
            <p:cNvPr id="67" name="Shape 67"/>
            <p:cNvSpPr/>
            <p:nvPr/>
          </p:nvSpPr>
          <p:spPr>
            <a:xfrm flipH="1">
              <a:off x="475444" y="329614"/>
              <a:ext cx="1993602" cy="68289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grpSp>
      <p:sp>
        <p:nvSpPr>
          <p:cNvPr id="69" name="Shape 69"/>
          <p:cNvSpPr/>
          <p:nvPr/>
        </p:nvSpPr>
        <p:spPr>
          <a:xfrm>
            <a:off x="980828" y="2376"/>
            <a:ext cx="10464801" cy="1130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defTabSz="490727">
              <a:defRPr sz="6719"/>
            </a:lvl1pPr>
          </a:lstStyle>
          <a:p>
            <a:pPr lvl="0">
              <a:defRPr sz="1800"/>
            </a:pPr>
            <a:r>
              <a:rPr sz="6719"/>
              <a:t>Terminology</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p:nvPr>
        </p:nvSpPr>
        <p:spPr>
          <a:xfrm>
            <a:off x="1097369" y="32840"/>
            <a:ext cx="10464801" cy="830356"/>
          </a:xfrm>
          <a:prstGeom prst="rect">
            <a:avLst/>
          </a:prstGeom>
        </p:spPr>
        <p:txBody>
          <a:bodyPr/>
          <a:lstStyle>
            <a:lvl1pPr defTabSz="344677">
              <a:defRPr sz="4719"/>
            </a:lvl1pPr>
          </a:lstStyle>
          <a:p>
            <a:pPr lvl="0">
              <a:defRPr sz="1800"/>
            </a:pPr>
            <a:r>
              <a:rPr sz="4719"/>
              <a:t>Aims of the Tesseract</a:t>
            </a:r>
          </a:p>
        </p:txBody>
      </p:sp>
      <p:sp>
        <p:nvSpPr>
          <p:cNvPr id="74" name="Shape 74"/>
          <p:cNvSpPr/>
          <p:nvPr>
            <p:ph type="body" idx="1"/>
          </p:nvPr>
        </p:nvSpPr>
        <p:spPr>
          <a:xfrm>
            <a:off x="1270000" y="2295440"/>
            <a:ext cx="10464800" cy="6752501"/>
          </a:xfrm>
          <a:prstGeom prst="rect">
            <a:avLst/>
          </a:prstGeom>
        </p:spPr>
        <p:txBody>
          <a:bodyPr/>
          <a:lstStyle/>
          <a:p>
            <a:pPr lvl="0" marL="564444" indent="-564444" algn="l">
              <a:buSzPct val="100000"/>
              <a:buAutoNum type="arabicPeriod" startAt="1"/>
              <a:defRPr sz="1800"/>
            </a:pPr>
            <a:r>
              <a:rPr sz="3200"/>
              <a:t>Implement distributed eventually consistent graph database</a:t>
            </a:r>
            <a:br>
              <a:rPr sz="3200"/>
            </a:br>
            <a:endParaRPr sz="3200"/>
          </a:p>
          <a:p>
            <a:pPr lvl="0" marL="564444" indent="-564444" algn="l">
              <a:buSzPct val="100000"/>
              <a:buAutoNum type="arabicPeriod" startAt="1"/>
              <a:defRPr sz="1800"/>
            </a:pPr>
            <a:r>
              <a:rPr sz="3200"/>
              <a:t>Develop a distributed graph partitioning algorithm </a:t>
            </a:r>
            <a:br>
              <a:rPr sz="3200"/>
            </a:br>
            <a:endParaRPr sz="3200"/>
          </a:p>
          <a:p>
            <a:pPr lvl="0" marL="564444" indent="-564444" algn="l">
              <a:buSzPct val="100000"/>
              <a:buAutoNum type="arabicPeriod" startAt="1"/>
              <a:defRPr sz="1800"/>
            </a:pPr>
            <a:r>
              <a:rPr sz="3200"/>
              <a:t>Develop a computational model able to support both real time and batch processing on a distributed graph</a:t>
            </a:r>
          </a:p>
        </p:txBody>
      </p:sp>
      <p:sp>
        <p:nvSpPr>
          <p:cNvPr id="75" name="Shape 75"/>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xfrm>
            <a:off x="1097369" y="32840"/>
            <a:ext cx="10464801" cy="830356"/>
          </a:xfrm>
          <a:prstGeom prst="rect">
            <a:avLst/>
          </a:prstGeom>
        </p:spPr>
        <p:txBody>
          <a:bodyPr/>
          <a:lstStyle>
            <a:lvl1pPr defTabSz="344677">
              <a:defRPr sz="4719"/>
            </a:lvl1pPr>
          </a:lstStyle>
          <a:p>
            <a:pPr lvl="0">
              <a:defRPr sz="1800"/>
            </a:pPr>
            <a:r>
              <a:rPr sz="4719"/>
              <a:t>Aims of the Tesseract</a:t>
            </a:r>
          </a:p>
        </p:txBody>
      </p:sp>
      <p:sp>
        <p:nvSpPr>
          <p:cNvPr id="78" name="Shape 78"/>
          <p:cNvSpPr/>
          <p:nvPr>
            <p:ph type="body" idx="1"/>
          </p:nvPr>
        </p:nvSpPr>
        <p:spPr>
          <a:xfrm>
            <a:off x="1270000" y="2295440"/>
            <a:ext cx="10464800" cy="6752501"/>
          </a:xfrm>
          <a:prstGeom prst="rect">
            <a:avLst/>
          </a:prstGeom>
        </p:spPr>
        <p:txBody>
          <a:bodyPr/>
          <a:lstStyle/>
          <a:p>
            <a:pPr lvl="0" marL="705555" indent="-705555" algn="l">
              <a:buSzPct val="100000"/>
              <a:buAutoNum type="arabicPeriod" startAt="1"/>
              <a:defRPr sz="1800"/>
            </a:pPr>
            <a:r>
              <a:rPr sz="4000" u="sng">
                <a:solidFill>
                  <a:srgbClr val="002452"/>
                </a:solidFill>
              </a:rPr>
              <a:t>Implement distributed eventually consistent graph database</a:t>
            </a:r>
            <a:br>
              <a:rPr sz="3200"/>
            </a:br>
            <a:endParaRPr sz="3200"/>
          </a:p>
          <a:p>
            <a:pPr lvl="0" marL="564444" indent="-564444" algn="l">
              <a:buSzPct val="100000"/>
              <a:buAutoNum type="arabicPeriod" startAt="1"/>
              <a:defRPr sz="1800"/>
            </a:pPr>
            <a:r>
              <a:rPr sz="3200">
                <a:solidFill>
                  <a:srgbClr val="DCDEE0"/>
                </a:solidFill>
              </a:rPr>
              <a:t>Develop a distributed graph partitioning algorithm </a:t>
            </a:r>
            <a:br>
              <a:rPr sz="3200">
                <a:solidFill>
                  <a:srgbClr val="DCDEE0"/>
                </a:solidFill>
              </a:rPr>
            </a:br>
            <a:endParaRPr sz="3200">
              <a:solidFill>
                <a:srgbClr val="DCDEE0"/>
              </a:solidFill>
            </a:endParaRPr>
          </a:p>
          <a:p>
            <a:pPr lvl="0" marL="564444" indent="-564444" algn="l">
              <a:buSzPct val="100000"/>
              <a:buAutoNum type="arabicPeriod" startAt="1"/>
              <a:defRPr sz="1800"/>
            </a:pPr>
            <a:r>
              <a:rPr sz="3200">
                <a:solidFill>
                  <a:srgbClr val="DCDEE0"/>
                </a:solidFill>
              </a:rPr>
              <a:t>Develop a computational model able to support both real time and batch processing on a distributed graph</a:t>
            </a:r>
          </a:p>
        </p:txBody>
      </p:sp>
      <p:sp>
        <p:nvSpPr>
          <p:cNvPr id="79" name="Shape 79"/>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xfrm>
            <a:off x="258109" y="-11206"/>
            <a:ext cx="12488582" cy="1378021"/>
          </a:xfrm>
          <a:prstGeom prst="rect">
            <a:avLst/>
          </a:prstGeom>
        </p:spPr>
        <p:txBody>
          <a:bodyPr/>
          <a:lstStyle/>
          <a:p>
            <a:pPr lvl="0">
              <a:defRPr sz="1800"/>
            </a:pPr>
            <a:r>
              <a:rPr sz="8000"/>
              <a:t>CRDTs…in one slide</a:t>
            </a:r>
            <a:r>
              <a:rPr baseline="31999" sz="6000"/>
              <a:t>TM</a:t>
            </a:r>
          </a:p>
        </p:txBody>
      </p:sp>
      <p:sp>
        <p:nvSpPr>
          <p:cNvPr id="82" name="Shape 82"/>
          <p:cNvSpPr/>
          <p:nvPr>
            <p:ph type="body" idx="1"/>
          </p:nvPr>
        </p:nvSpPr>
        <p:spPr>
          <a:xfrm>
            <a:off x="349997" y="1418594"/>
            <a:ext cx="12304806" cy="7781576"/>
          </a:xfrm>
          <a:prstGeom prst="rect">
            <a:avLst/>
          </a:prstGeom>
        </p:spPr>
        <p:txBody>
          <a:bodyPr/>
          <a:lstStyle/>
          <a:p>
            <a:pPr lvl="0">
              <a:defRPr sz="1800"/>
            </a:pPr>
            <a:r>
              <a:rPr sz="3200"/>
              <a:t>Conflict free replicated data types</a:t>
            </a:r>
            <a:endParaRPr sz="2600"/>
          </a:p>
          <a:p>
            <a:pPr lvl="0" algn="l">
              <a:defRPr sz="1800"/>
            </a:pPr>
            <a:r>
              <a:rPr sz="2600"/>
              <a:t>i.e provably eventually consistent </a:t>
            </a:r>
            <a:r>
              <a:rPr baseline="31999" sz="2600"/>
              <a:t>(</a:t>
            </a:r>
            <a:r>
              <a:rPr baseline="31999" sz="2600">
                <a:hlinkClick r:id="rId3" invalidUrl="" action="" tgtFrame="" tooltip="" history="1" highlightClick="0" endSnd="0"/>
              </a:rPr>
              <a:t>Shapiro et al</a:t>
            </a:r>
            <a:r>
              <a:rPr baseline="31999" sz="2600"/>
              <a:t>)</a:t>
            </a:r>
            <a:r>
              <a:rPr sz="2600"/>
              <a:t> replicated &amp; distributed data structures.</a:t>
            </a:r>
            <a:br>
              <a:rPr sz="2600"/>
            </a:br>
            <a:endParaRPr sz="2600"/>
          </a:p>
          <a:p>
            <a:pPr lvl="0">
              <a:defRPr sz="1800"/>
            </a:pPr>
            <a:r>
              <a:rPr sz="2600"/>
              <a:t>(1+2) + 3 = 1 + (2+3)</a:t>
            </a:r>
            <a:endParaRPr sz="2600"/>
          </a:p>
          <a:p>
            <a:pPr lvl="0">
              <a:defRPr sz="1800"/>
            </a:pPr>
            <a:r>
              <a:rPr sz="2600"/>
              <a:t>1 + 2 = 2 + 1</a:t>
            </a:r>
            <a:endParaRPr sz="2600"/>
          </a:p>
          <a:p>
            <a:pPr lvl="0">
              <a:defRPr sz="1800"/>
            </a:pPr>
            <a:r>
              <a:rPr sz="2600"/>
              <a:t>1 + 1 ≠1</a:t>
            </a:r>
            <a:endParaRPr sz="2600"/>
          </a:p>
          <a:p>
            <a:pPr lvl="0">
              <a:defRPr sz="1800"/>
            </a:pPr>
            <a:endParaRPr sz="2600"/>
          </a:p>
          <a:p>
            <a:pPr lvl="0">
              <a:defRPr sz="1800"/>
            </a:pPr>
            <a:r>
              <a:rPr sz="2600"/>
              <a:t>Unfortunately addition isn’t enough. The CIA properties are required to have a CRDT</a:t>
            </a:r>
            <a:endParaRPr sz="2600"/>
          </a:p>
          <a:p>
            <a:pPr lvl="0">
              <a:defRPr sz="1800"/>
            </a:pPr>
            <a:r>
              <a:rPr sz="2600"/>
              <a:t>Luckily, graphs can be represented by a common mathematical structure which exhibits all 3 properties… </a:t>
            </a:r>
            <a:r>
              <a:rPr b="1" sz="2600">
                <a:latin typeface="Helvetica"/>
                <a:ea typeface="Helvetica"/>
                <a:cs typeface="Helvetica"/>
                <a:sym typeface="Helvetica"/>
              </a:rPr>
              <a:t>Sets!</a:t>
            </a:r>
            <a:endParaRPr b="1" sz="2600">
              <a:latin typeface="Helvetica"/>
              <a:ea typeface="Helvetica"/>
              <a:cs typeface="Helvetica"/>
              <a:sym typeface="Helvetica"/>
            </a:endParaRPr>
          </a:p>
          <a:p>
            <a:pPr lvl="0">
              <a:defRPr sz="1800"/>
            </a:pPr>
            <a:endParaRPr b="1" sz="2600">
              <a:latin typeface="Helvetica"/>
              <a:ea typeface="Helvetica"/>
              <a:cs typeface="Helvetica"/>
              <a:sym typeface="Helvetica"/>
            </a:endParaRPr>
          </a:p>
          <a:p>
            <a:pPr lvl="0">
              <a:defRPr sz="1800"/>
            </a:pPr>
            <a:r>
              <a:rPr b="1" sz="2600">
                <a:latin typeface="Helvetica"/>
                <a:ea typeface="Helvetica"/>
                <a:cs typeface="Helvetica"/>
                <a:sym typeface="Helvetica"/>
              </a:rPr>
              <a:t>Addition with sets is done using </a:t>
            </a:r>
            <a:r>
              <a:rPr b="1" sz="3600">
                <a:latin typeface="Helvetica"/>
                <a:ea typeface="Helvetica"/>
                <a:cs typeface="Helvetica"/>
                <a:sym typeface="Helvetica"/>
              </a:rPr>
              <a:t>∪</a:t>
            </a:r>
            <a:br>
              <a:rPr b="1" sz="3600">
                <a:latin typeface="Helvetica"/>
                <a:ea typeface="Helvetica"/>
                <a:cs typeface="Helvetica"/>
                <a:sym typeface="Helvetica"/>
              </a:rPr>
            </a:br>
            <a:endParaRPr b="1" sz="3600">
              <a:latin typeface="Helvetica"/>
              <a:ea typeface="Helvetica"/>
              <a:cs typeface="Helvetica"/>
              <a:sym typeface="Helvetica"/>
            </a:endParaRPr>
          </a:p>
          <a:p>
            <a:pPr lvl="0">
              <a:defRPr sz="1800"/>
            </a:pPr>
            <a:r>
              <a:rPr sz="2600"/>
              <a:t>(1 ∪ 2) ∪ 3 = 1 ∪ (2 ∪ 3)</a:t>
            </a:r>
            <a:endParaRPr sz="2600"/>
          </a:p>
          <a:p>
            <a:pPr lvl="0">
              <a:defRPr sz="1800"/>
            </a:pPr>
            <a:r>
              <a:rPr sz="2600"/>
              <a:t>1 ∪ 2 = 2 ∪ 1 </a:t>
            </a:r>
            <a:endParaRPr sz="2600"/>
          </a:p>
          <a:p>
            <a:pPr lvl="0">
              <a:defRPr sz="1800"/>
            </a:pPr>
            <a:r>
              <a:rPr sz="2600"/>
              <a:t>1 ∪ 1 = 1</a:t>
            </a:r>
          </a:p>
        </p:txBody>
      </p:sp>
      <p:sp>
        <p:nvSpPr>
          <p:cNvPr id="83" name="Shape 83"/>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84" name="Shape 84"/>
          <p:cNvSpPr/>
          <p:nvPr/>
        </p:nvSpPr>
        <p:spPr>
          <a:xfrm>
            <a:off x="8107315" y="2848138"/>
            <a:ext cx="4352530" cy="6294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0"/>
                </a:moveTo>
                <a:cubicBezTo>
                  <a:pt x="5226" y="0"/>
                  <a:pt x="5085" y="976"/>
                  <a:pt x="5085" y="2179"/>
                </a:cubicBezTo>
                <a:lnTo>
                  <a:pt x="5085" y="13224"/>
                </a:lnTo>
                <a:lnTo>
                  <a:pt x="0" y="17065"/>
                </a:lnTo>
                <a:lnTo>
                  <a:pt x="5182" y="20987"/>
                </a:lnTo>
                <a:cubicBezTo>
                  <a:pt x="5239" y="21366"/>
                  <a:pt x="5315" y="21600"/>
                  <a:pt x="5400" y="21600"/>
                </a:cubicBezTo>
                <a:lnTo>
                  <a:pt x="21285" y="21600"/>
                </a:lnTo>
                <a:cubicBezTo>
                  <a:pt x="21459" y="21600"/>
                  <a:pt x="21600" y="20624"/>
                  <a:pt x="21600" y="19421"/>
                </a:cubicBezTo>
                <a:lnTo>
                  <a:pt x="21600" y="2179"/>
                </a:lnTo>
                <a:cubicBezTo>
                  <a:pt x="21600" y="976"/>
                  <a:pt x="21459" y="0"/>
                  <a:pt x="21285" y="0"/>
                </a:cubicBezTo>
                <a:lnTo>
                  <a:pt x="5400" y="0"/>
                </a:lnTo>
                <a:close/>
              </a:path>
            </a:pathLst>
          </a:cu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defRPr sz="1800"/>
            </a:pPr>
            <a:r>
              <a:rPr sz="2400"/>
              <a:t>Associative</a:t>
            </a:r>
          </a:p>
        </p:txBody>
      </p:sp>
      <p:sp>
        <p:nvSpPr>
          <p:cNvPr id="85" name="Shape 85"/>
          <p:cNvSpPr/>
          <p:nvPr/>
        </p:nvSpPr>
        <p:spPr>
          <a:xfrm>
            <a:off x="1154952" y="3431778"/>
            <a:ext cx="4442620" cy="6294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9" y="0"/>
                </a:moveTo>
                <a:cubicBezTo>
                  <a:pt x="138" y="0"/>
                  <a:pt x="0" y="976"/>
                  <a:pt x="0" y="2179"/>
                </a:cubicBezTo>
                <a:lnTo>
                  <a:pt x="0" y="19421"/>
                </a:lnTo>
                <a:cubicBezTo>
                  <a:pt x="0" y="20624"/>
                  <a:pt x="138" y="21600"/>
                  <a:pt x="309" y="21600"/>
                </a:cubicBezTo>
                <a:lnTo>
                  <a:pt x="15871" y="21600"/>
                </a:lnTo>
                <a:cubicBezTo>
                  <a:pt x="16042" y="21600"/>
                  <a:pt x="16180" y="20624"/>
                  <a:pt x="16180" y="19421"/>
                </a:cubicBezTo>
                <a:lnTo>
                  <a:pt x="16180" y="17310"/>
                </a:lnTo>
                <a:lnTo>
                  <a:pt x="21600" y="12952"/>
                </a:lnTo>
                <a:lnTo>
                  <a:pt x="16180" y="8594"/>
                </a:lnTo>
                <a:lnTo>
                  <a:pt x="16180" y="2179"/>
                </a:lnTo>
                <a:cubicBezTo>
                  <a:pt x="16180" y="976"/>
                  <a:pt x="16042" y="0"/>
                  <a:pt x="15871" y="0"/>
                </a:cubicBezTo>
                <a:lnTo>
                  <a:pt x="309" y="0"/>
                </a:lnTo>
                <a:close/>
              </a:path>
            </a:pathLst>
          </a:cu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defRPr sz="1800"/>
            </a:pPr>
            <a:r>
              <a:rPr sz="2400"/>
              <a:t>Commutative </a:t>
            </a:r>
          </a:p>
        </p:txBody>
      </p:sp>
      <p:sp>
        <p:nvSpPr>
          <p:cNvPr id="86" name="Shape 86"/>
          <p:cNvSpPr/>
          <p:nvPr/>
        </p:nvSpPr>
        <p:spPr>
          <a:xfrm>
            <a:off x="7192681" y="3802459"/>
            <a:ext cx="4140598" cy="6294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71" y="0"/>
                </a:moveTo>
                <a:cubicBezTo>
                  <a:pt x="4388" y="0"/>
                  <a:pt x="4240" y="976"/>
                  <a:pt x="4240" y="2179"/>
                </a:cubicBezTo>
                <a:lnTo>
                  <a:pt x="4240" y="8675"/>
                </a:lnTo>
                <a:lnTo>
                  <a:pt x="0" y="13034"/>
                </a:lnTo>
                <a:lnTo>
                  <a:pt x="4240" y="17392"/>
                </a:lnTo>
                <a:lnTo>
                  <a:pt x="4240" y="19421"/>
                </a:lnTo>
                <a:cubicBezTo>
                  <a:pt x="4240" y="20624"/>
                  <a:pt x="4388" y="21600"/>
                  <a:pt x="4571" y="21600"/>
                </a:cubicBezTo>
                <a:lnTo>
                  <a:pt x="21269" y="21600"/>
                </a:lnTo>
                <a:cubicBezTo>
                  <a:pt x="21452" y="21600"/>
                  <a:pt x="21600" y="20624"/>
                  <a:pt x="21600" y="19421"/>
                </a:cubicBezTo>
                <a:lnTo>
                  <a:pt x="21600" y="2179"/>
                </a:lnTo>
                <a:cubicBezTo>
                  <a:pt x="21600" y="976"/>
                  <a:pt x="21452" y="0"/>
                  <a:pt x="21269" y="0"/>
                </a:cubicBezTo>
                <a:lnTo>
                  <a:pt x="4571" y="0"/>
                </a:lnTo>
                <a:close/>
              </a:path>
            </a:pathLst>
          </a:cu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2727"/>
                </a:solidFill>
              </a:defRPr>
            </a:lvl1pPr>
          </a:lstStyle>
          <a:p>
            <a:pPr lvl="0">
              <a:defRPr sz="1800">
                <a:solidFill>
                  <a:srgbClr val="000000"/>
                </a:solidFill>
              </a:defRPr>
            </a:pPr>
            <a:r>
              <a:rPr sz="2400">
                <a:solidFill>
                  <a:srgbClr val="FF2727"/>
                </a:solidFill>
              </a:rPr>
              <a:t>Not Idempotent</a:t>
            </a:r>
          </a:p>
        </p:txBody>
      </p:sp>
      <p:sp>
        <p:nvSpPr>
          <p:cNvPr id="87" name="Shape 87"/>
          <p:cNvSpPr/>
          <p:nvPr/>
        </p:nvSpPr>
        <p:spPr>
          <a:xfrm>
            <a:off x="8252245" y="7492603"/>
            <a:ext cx="4352530" cy="6294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400" y="0"/>
                </a:moveTo>
                <a:cubicBezTo>
                  <a:pt x="5226" y="0"/>
                  <a:pt x="5085" y="976"/>
                  <a:pt x="5085" y="2179"/>
                </a:cubicBezTo>
                <a:lnTo>
                  <a:pt x="5085" y="13224"/>
                </a:lnTo>
                <a:lnTo>
                  <a:pt x="0" y="17065"/>
                </a:lnTo>
                <a:lnTo>
                  <a:pt x="5182" y="20987"/>
                </a:lnTo>
                <a:cubicBezTo>
                  <a:pt x="5239" y="21366"/>
                  <a:pt x="5315" y="21600"/>
                  <a:pt x="5400" y="21600"/>
                </a:cubicBezTo>
                <a:lnTo>
                  <a:pt x="21285" y="21600"/>
                </a:lnTo>
                <a:cubicBezTo>
                  <a:pt x="21459" y="21600"/>
                  <a:pt x="21600" y="20624"/>
                  <a:pt x="21600" y="19421"/>
                </a:cubicBezTo>
                <a:lnTo>
                  <a:pt x="21600" y="2179"/>
                </a:lnTo>
                <a:cubicBezTo>
                  <a:pt x="21600" y="976"/>
                  <a:pt x="21459" y="0"/>
                  <a:pt x="21285" y="0"/>
                </a:cubicBezTo>
                <a:lnTo>
                  <a:pt x="5400" y="0"/>
                </a:lnTo>
                <a:close/>
              </a:path>
            </a:pathLst>
          </a:cu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defRPr sz="1800"/>
            </a:pPr>
            <a:r>
              <a:rPr sz="2400"/>
              <a:t>Associative</a:t>
            </a:r>
          </a:p>
        </p:txBody>
      </p:sp>
      <p:sp>
        <p:nvSpPr>
          <p:cNvPr id="88" name="Shape 88"/>
          <p:cNvSpPr/>
          <p:nvPr/>
        </p:nvSpPr>
        <p:spPr>
          <a:xfrm>
            <a:off x="1154952" y="8094919"/>
            <a:ext cx="4442620" cy="6294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9" y="0"/>
                </a:moveTo>
                <a:cubicBezTo>
                  <a:pt x="138" y="0"/>
                  <a:pt x="0" y="976"/>
                  <a:pt x="0" y="2179"/>
                </a:cubicBezTo>
                <a:lnTo>
                  <a:pt x="0" y="19421"/>
                </a:lnTo>
                <a:cubicBezTo>
                  <a:pt x="0" y="20624"/>
                  <a:pt x="138" y="21600"/>
                  <a:pt x="309" y="21600"/>
                </a:cubicBezTo>
                <a:lnTo>
                  <a:pt x="15871" y="21600"/>
                </a:lnTo>
                <a:cubicBezTo>
                  <a:pt x="16042" y="21600"/>
                  <a:pt x="16180" y="20624"/>
                  <a:pt x="16180" y="19421"/>
                </a:cubicBezTo>
                <a:lnTo>
                  <a:pt x="16180" y="17310"/>
                </a:lnTo>
                <a:lnTo>
                  <a:pt x="21600" y="12952"/>
                </a:lnTo>
                <a:lnTo>
                  <a:pt x="16180" y="8594"/>
                </a:lnTo>
                <a:lnTo>
                  <a:pt x="16180" y="2179"/>
                </a:lnTo>
                <a:cubicBezTo>
                  <a:pt x="16180" y="976"/>
                  <a:pt x="16042" y="0"/>
                  <a:pt x="15871" y="0"/>
                </a:cubicBezTo>
                <a:lnTo>
                  <a:pt x="309" y="0"/>
                </a:lnTo>
                <a:close/>
              </a:path>
            </a:pathLst>
          </a:cu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defRPr sz="1800"/>
            </a:pPr>
            <a:r>
              <a:rPr sz="2400"/>
              <a:t>Commutative </a:t>
            </a:r>
          </a:p>
        </p:txBody>
      </p:sp>
      <p:sp>
        <p:nvSpPr>
          <p:cNvPr id="89" name="Shape 89"/>
          <p:cNvSpPr/>
          <p:nvPr/>
        </p:nvSpPr>
        <p:spPr>
          <a:xfrm>
            <a:off x="7197164" y="8518642"/>
            <a:ext cx="4140598" cy="6294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71" y="0"/>
                </a:moveTo>
                <a:cubicBezTo>
                  <a:pt x="4388" y="0"/>
                  <a:pt x="4240" y="976"/>
                  <a:pt x="4240" y="2179"/>
                </a:cubicBezTo>
                <a:lnTo>
                  <a:pt x="4240" y="8675"/>
                </a:lnTo>
                <a:lnTo>
                  <a:pt x="0" y="13034"/>
                </a:lnTo>
                <a:lnTo>
                  <a:pt x="4240" y="17392"/>
                </a:lnTo>
                <a:lnTo>
                  <a:pt x="4240" y="19421"/>
                </a:lnTo>
                <a:cubicBezTo>
                  <a:pt x="4240" y="20624"/>
                  <a:pt x="4388" y="21600"/>
                  <a:pt x="4571" y="21600"/>
                </a:cubicBezTo>
                <a:lnTo>
                  <a:pt x="21269" y="21600"/>
                </a:lnTo>
                <a:cubicBezTo>
                  <a:pt x="21452" y="21600"/>
                  <a:pt x="21600" y="20624"/>
                  <a:pt x="21600" y="19421"/>
                </a:cubicBezTo>
                <a:lnTo>
                  <a:pt x="21600" y="2179"/>
                </a:lnTo>
                <a:cubicBezTo>
                  <a:pt x="21600" y="976"/>
                  <a:pt x="21452" y="0"/>
                  <a:pt x="21269" y="0"/>
                </a:cubicBezTo>
                <a:lnTo>
                  <a:pt x="4571" y="0"/>
                </a:lnTo>
                <a:close/>
              </a:path>
            </a:pathLst>
          </a:cu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lvl="0">
              <a:defRPr sz="1800"/>
            </a:pPr>
            <a:r>
              <a:rPr sz="2400"/>
              <a:t>Idempotent!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2">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82">
                                            <p:txEl>
                                              <p:pRg st="2" end="2"/>
                                            </p:txEl>
                                          </p:spTgt>
                                        </p:tgtEl>
                                        <p:attrNameLst>
                                          <p:attrName>style.visibility</p:attrName>
                                        </p:attrNameLst>
                                      </p:cBhvr>
                                      <p:to>
                                        <p:strVal val="visible"/>
                                      </p:to>
                                    </p:set>
                                  </p:childTnLst>
                                </p:cTn>
                              </p:par>
                            </p:childTnLst>
                          </p:cTn>
                        </p:par>
                        <p:par>
                          <p:cTn id="17" fill="hold">
                            <p:stCondLst>
                              <p:cond delay="0"/>
                            </p:stCondLst>
                            <p:childTnLst>
                              <p:par>
                                <p:cTn id="18" nodeType="afterEffect" presetClass="entr" presetSubtype="0" presetID="1" grpId="2" fill="hold">
                                  <p:stCondLst>
                                    <p:cond delay="200"/>
                                  </p:stCondLst>
                                  <p:iterate type="el" backwards="0">
                                    <p:tmAbs val="0"/>
                                  </p:iterate>
                                  <p:childTnLst>
                                    <p:set>
                                      <p:cBhvr>
                                        <p:cTn id="19" fill="hold"/>
                                        <p:tgtEl>
                                          <p:spTgt spid="8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1" fill="hold">
                                  <p:stCondLst>
                                    <p:cond delay="0"/>
                                  </p:stCondLst>
                                  <p:iterate type="el" backwards="0">
                                    <p:tmAbs val="0"/>
                                  </p:iterate>
                                  <p:childTnLst>
                                    <p:set>
                                      <p:cBhvr>
                                        <p:cTn id="23" fill="hold"/>
                                        <p:tgtEl>
                                          <p:spTgt spid="82">
                                            <p:txEl>
                                              <p:pRg st="3" end="3"/>
                                            </p:txEl>
                                          </p:spTgt>
                                        </p:tgtEl>
                                        <p:attrNameLst>
                                          <p:attrName>style.visibility</p:attrName>
                                        </p:attrNameLst>
                                      </p:cBhvr>
                                      <p:to>
                                        <p:strVal val="visible"/>
                                      </p:to>
                                    </p:set>
                                  </p:childTnLst>
                                </p:cTn>
                              </p:par>
                            </p:childTnLst>
                          </p:cTn>
                        </p:par>
                        <p:par>
                          <p:cTn id="24" fill="hold">
                            <p:stCondLst>
                              <p:cond delay="0"/>
                            </p:stCondLst>
                            <p:childTnLst>
                              <p:par>
                                <p:cTn id="25" nodeType="afterEffect" presetClass="entr" presetSubtype="0" presetID="1" grpId="3" fill="hold">
                                  <p:stCondLst>
                                    <p:cond delay="400"/>
                                  </p:stCondLst>
                                  <p:iterate type="el" backwards="0">
                                    <p:tmAbs val="0"/>
                                  </p:iterate>
                                  <p:childTnLst>
                                    <p:set>
                                      <p:cBhvr>
                                        <p:cTn id="26" fill="hold"/>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1" fill="hold">
                                  <p:stCondLst>
                                    <p:cond delay="0"/>
                                  </p:stCondLst>
                                  <p:iterate type="el" backwards="0">
                                    <p:tmAbs val="0"/>
                                  </p:iterate>
                                  <p:childTnLst>
                                    <p:set>
                                      <p:cBhvr>
                                        <p:cTn id="30" fill="hold"/>
                                        <p:tgtEl>
                                          <p:spTgt spid="82">
                                            <p:txEl>
                                              <p:pRg st="4" end="4"/>
                                            </p:txEl>
                                          </p:spTgt>
                                        </p:tgtEl>
                                        <p:attrNameLst>
                                          <p:attrName>style.visibility</p:attrName>
                                        </p:attrNameLst>
                                      </p:cBhvr>
                                      <p:to>
                                        <p:strVal val="visible"/>
                                      </p:to>
                                    </p:set>
                                  </p:childTnLst>
                                </p:cTn>
                              </p:par>
                            </p:childTnLst>
                          </p:cTn>
                        </p:par>
                        <p:par>
                          <p:cTn id="31" fill="hold">
                            <p:stCondLst>
                              <p:cond delay="0"/>
                            </p:stCondLst>
                            <p:childTnLst>
                              <p:par>
                                <p:cTn id="32" nodeType="afterEffect" presetClass="entr" presetSubtype="0" presetID="1" grpId="4" fill="hold">
                                  <p:stCondLst>
                                    <p:cond delay="500"/>
                                  </p:stCondLst>
                                  <p:iterate type="el" backwards="0">
                                    <p:tmAbs val="0"/>
                                  </p:iterate>
                                  <p:childTnLst>
                                    <p:set>
                                      <p:cBhvr>
                                        <p:cTn id="33" fill="hold"/>
                                        <p:tgtEl>
                                          <p:spTgt spid="8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0" presetID="1" grpId="1" fill="hold">
                                  <p:stCondLst>
                                    <p:cond delay="0"/>
                                  </p:stCondLst>
                                  <p:iterate type="el" backwards="0">
                                    <p:tmAbs val="0"/>
                                  </p:iterate>
                                  <p:childTnLst>
                                    <p:set>
                                      <p:cBhvr>
                                        <p:cTn id="37" fill="hold"/>
                                        <p:tgtEl>
                                          <p:spTgt spid="82">
                                            <p:txEl>
                                              <p:pRg st="5" end="5"/>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0" presetID="1" grpId="1" fill="hold">
                                  <p:stCondLst>
                                    <p:cond delay="0"/>
                                  </p:stCondLst>
                                  <p:iterate type="el" backwards="0">
                                    <p:tmAbs val="0"/>
                                  </p:iterate>
                                  <p:childTnLst>
                                    <p:set>
                                      <p:cBhvr>
                                        <p:cTn id="41" fill="hold"/>
                                        <p:tgtEl>
                                          <p:spTgt spid="82">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0" presetID="1" grpId="1" fill="hold">
                                  <p:stCondLst>
                                    <p:cond delay="0"/>
                                  </p:stCondLst>
                                  <p:iterate type="el" backwards="0">
                                    <p:tmAbs val="0"/>
                                  </p:iterate>
                                  <p:childTnLst>
                                    <p:set>
                                      <p:cBhvr>
                                        <p:cTn id="45" fill="hold"/>
                                        <p:tgtEl>
                                          <p:spTgt spid="82">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nodeType="clickEffect" presetClass="entr" presetSubtype="0" presetID="1" grpId="1" fill="hold">
                                  <p:stCondLst>
                                    <p:cond delay="0"/>
                                  </p:stCondLst>
                                  <p:iterate type="el" backwards="0">
                                    <p:tmAbs val="0"/>
                                  </p:iterate>
                                  <p:childTnLst>
                                    <p:set>
                                      <p:cBhvr>
                                        <p:cTn id="49" fill="hold"/>
                                        <p:tgtEl>
                                          <p:spTgt spid="82">
                                            <p:txEl>
                                              <p:pRg st="8" end="8"/>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0" presetID="1" grpId="1" fill="hold">
                                  <p:stCondLst>
                                    <p:cond delay="0"/>
                                  </p:stCondLst>
                                  <p:iterate type="el" backwards="0">
                                    <p:tmAbs val="0"/>
                                  </p:iterate>
                                  <p:childTnLst>
                                    <p:set>
                                      <p:cBhvr>
                                        <p:cTn id="53" fill="hold"/>
                                        <p:tgtEl>
                                          <p:spTgt spid="82">
                                            <p:txEl>
                                              <p:pRg st="9" end="9"/>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nodeType="clickEffect" presetClass="entr" presetSubtype="0" presetID="1" grpId="5" fill="hold">
                                  <p:stCondLst>
                                    <p:cond delay="0"/>
                                  </p:stCondLst>
                                  <p:iterate type="el" backwards="0">
                                    <p:tmAbs val="0"/>
                                  </p:iterate>
                                  <p:childTnLst>
                                    <p:set>
                                      <p:cBhvr>
                                        <p:cTn id="57" fill="hold"/>
                                        <p:tgtEl>
                                          <p:spTgt spid="87"/>
                                        </p:tgtEl>
                                        <p:attrNameLst>
                                          <p:attrName>style.visibility</p:attrName>
                                        </p:attrNameLst>
                                      </p:cBhvr>
                                      <p:to>
                                        <p:strVal val="visible"/>
                                      </p:to>
                                    </p:set>
                                  </p:childTnLst>
                                </p:cTn>
                              </p:par>
                            </p:childTnLst>
                          </p:cTn>
                        </p:par>
                        <p:par>
                          <p:cTn id="58" fill="hold">
                            <p:stCondLst>
                              <p:cond delay="0"/>
                            </p:stCondLst>
                            <p:childTnLst>
                              <p:par>
                                <p:cTn id="59" nodeType="afterEffect" presetClass="entr" presetSubtype="0" presetID="1" grpId="1" fill="hold">
                                  <p:stCondLst>
                                    <p:cond delay="0"/>
                                  </p:stCondLst>
                                  <p:iterate type="el" backwards="0">
                                    <p:tmAbs val="0"/>
                                  </p:iterate>
                                  <p:childTnLst>
                                    <p:set>
                                      <p:cBhvr>
                                        <p:cTn id="60" fill="hold"/>
                                        <p:tgtEl>
                                          <p:spTgt spid="82">
                                            <p:txEl>
                                              <p:pRg st="10" end="1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nodeType="clickEffect" presetClass="entr" presetSubtype="0" presetID="1" grpId="1" fill="hold">
                                  <p:stCondLst>
                                    <p:cond delay="0"/>
                                  </p:stCondLst>
                                  <p:iterate type="el" backwards="0">
                                    <p:tmAbs val="0"/>
                                  </p:iterate>
                                  <p:childTnLst>
                                    <p:set>
                                      <p:cBhvr>
                                        <p:cTn id="64" fill="hold"/>
                                        <p:tgtEl>
                                          <p:spTgt spid="82">
                                            <p:txEl>
                                              <p:pRg st="11" end="11"/>
                                            </p:txEl>
                                          </p:spTgt>
                                        </p:tgtEl>
                                        <p:attrNameLst>
                                          <p:attrName>style.visibility</p:attrName>
                                        </p:attrNameLst>
                                      </p:cBhvr>
                                      <p:to>
                                        <p:strVal val="visible"/>
                                      </p:to>
                                    </p:set>
                                  </p:childTnLst>
                                </p:cTn>
                              </p:par>
                            </p:childTnLst>
                          </p:cTn>
                        </p:par>
                        <p:par>
                          <p:cTn id="65" fill="hold">
                            <p:stCondLst>
                              <p:cond delay="0"/>
                            </p:stCondLst>
                            <p:childTnLst>
                              <p:par>
                                <p:cTn id="66" nodeType="afterEffect" presetClass="entr" presetSubtype="0" presetID="1" grpId="6" fill="hold">
                                  <p:stCondLst>
                                    <p:cond delay="400"/>
                                  </p:stCondLst>
                                  <p:iterate type="el" backwards="0">
                                    <p:tmAbs val="0"/>
                                  </p:iterate>
                                  <p:childTnLst>
                                    <p:set>
                                      <p:cBhvr>
                                        <p:cTn id="67" fill="hold"/>
                                        <p:tgtEl>
                                          <p:spTgt spid="8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nodeType="clickEffect" presetClass="entr" presetSubtype="0" presetID="1" grpId="1" fill="hold">
                                  <p:stCondLst>
                                    <p:cond delay="0"/>
                                  </p:stCondLst>
                                  <p:iterate type="el" backwards="0">
                                    <p:tmAbs val="0"/>
                                  </p:iterate>
                                  <p:childTnLst>
                                    <p:set>
                                      <p:cBhvr>
                                        <p:cTn id="71" fill="hold"/>
                                        <p:tgtEl>
                                          <p:spTgt spid="82">
                                            <p:txEl>
                                              <p:pRg st="12" end="12"/>
                                            </p:txEl>
                                          </p:spTgt>
                                        </p:tgtEl>
                                        <p:attrNameLst>
                                          <p:attrName>style.visibility</p:attrName>
                                        </p:attrNameLst>
                                      </p:cBhvr>
                                      <p:to>
                                        <p:strVal val="visible"/>
                                      </p:to>
                                    </p:set>
                                  </p:childTnLst>
                                </p:cTn>
                              </p:par>
                            </p:childTnLst>
                          </p:cTn>
                        </p:par>
                        <p:par>
                          <p:cTn id="72" fill="hold">
                            <p:stCondLst>
                              <p:cond delay="0"/>
                            </p:stCondLst>
                            <p:childTnLst>
                              <p:par>
                                <p:cTn id="73" nodeType="afterEffect" presetClass="entr" presetSubtype="0" presetID="1" grpId="7" fill="hold">
                                  <p:stCondLst>
                                    <p:cond delay="500"/>
                                  </p:stCondLst>
                                  <p:iterate type="el" backwards="0">
                                    <p:tmAbs val="0"/>
                                  </p:iterate>
                                  <p:childTnLst>
                                    <p:set>
                                      <p:cBhvr>
                                        <p:cTn id="74" fill="hold"/>
                                        <p:tgtEl>
                                          <p:spTgt spid="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 grpId="2"/>
      <p:bldP build="whole" bldLvl="1" animBg="1" rev="0" advAuto="0" spid="89" grpId="7"/>
      <p:bldP build="whole" bldLvl="1" animBg="1" rev="0" advAuto="0" spid="86" grpId="4"/>
      <p:bldP build="whole" bldLvl="1" animBg="1" rev="0" advAuto="0" spid="85" grpId="3"/>
      <p:bldP build="p" bldLvl="5" animBg="1" rev="0" advAuto="0" spid="82" grpId="1"/>
      <p:bldP build="whole" bldLvl="1" animBg="1" rev="0" advAuto="0" spid="87" grpId="5"/>
      <p:bldP build="whole" bldLvl="1" animBg="1" rev="0" advAuto="0" spid="88" grpId="6"/>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title"/>
          </p:nvPr>
        </p:nvSpPr>
        <p:spPr>
          <a:xfrm>
            <a:off x="1072776" y="42582"/>
            <a:ext cx="10464801" cy="1317999"/>
          </a:xfrm>
          <a:prstGeom prst="rect">
            <a:avLst/>
          </a:prstGeom>
        </p:spPr>
        <p:txBody>
          <a:bodyPr anchor="t"/>
          <a:lstStyle/>
          <a:p>
            <a:pPr lvl="0">
              <a:lnSpc>
                <a:spcPct val="120000"/>
              </a:lnSpc>
              <a:defRPr sz="1800"/>
            </a:pPr>
            <a:r>
              <a:rPr sz="8000"/>
              <a:t>I lied, two slides…</a:t>
            </a:r>
            <a:r>
              <a:rPr baseline="31999" sz="4000"/>
              <a:t>TM?</a:t>
            </a:r>
          </a:p>
        </p:txBody>
      </p:sp>
      <p:sp>
        <p:nvSpPr>
          <p:cNvPr id="94" name="Shape 94"/>
          <p:cNvSpPr/>
          <p:nvPr>
            <p:ph type="body" idx="1"/>
          </p:nvPr>
        </p:nvSpPr>
        <p:spPr>
          <a:xfrm>
            <a:off x="1270000" y="1401669"/>
            <a:ext cx="10464800" cy="2588162"/>
          </a:xfrm>
          <a:prstGeom prst="rect">
            <a:avLst/>
          </a:prstGeom>
        </p:spPr>
        <p:txBody>
          <a:bodyPr/>
          <a:lstStyle/>
          <a:p>
            <a:pPr lvl="0" marL="395111" indent="-395111" algn="l">
              <a:buSzPct val="75000"/>
              <a:buChar char="•"/>
              <a:defRPr sz="1800"/>
            </a:pPr>
            <a:r>
              <a:rPr sz="3200"/>
              <a:t>Several types of CRDTs are available. </a:t>
            </a:r>
            <a:endParaRPr sz="3200"/>
          </a:p>
          <a:p>
            <a:pPr lvl="0" marL="395111" indent="-395111" algn="l">
              <a:buSzPct val="75000"/>
              <a:buChar char="•"/>
              <a:defRPr sz="1800"/>
            </a:pPr>
            <a:r>
              <a:rPr sz="3200"/>
              <a:t>They provide us with “Strong Eventual Consistency” i.e. given states propagate we’re provably guaranteed to converge.</a:t>
            </a:r>
            <a:endParaRPr sz="3200"/>
          </a:p>
          <a:p>
            <a:pPr lvl="0" marL="395111" indent="-395111" algn="l">
              <a:buSzPct val="75000"/>
              <a:buChar char="•"/>
              <a:defRPr sz="1800"/>
            </a:pPr>
            <a:r>
              <a:rPr sz="3200"/>
              <a:t>OR-set i.e. “Observed Removed”…add wins!</a:t>
            </a:r>
          </a:p>
        </p:txBody>
      </p:sp>
      <p:sp>
        <p:nvSpPr>
          <p:cNvPr id="95" name="Shape 95"/>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
        <p:nvSpPr>
          <p:cNvPr id="96" name="Shape 96"/>
          <p:cNvSpPr/>
          <p:nvPr/>
        </p:nvSpPr>
        <p:spPr>
          <a:xfrm>
            <a:off x="129988" y="4056319"/>
            <a:ext cx="1407693" cy="360817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97" name="Shape 97"/>
          <p:cNvSpPr/>
          <p:nvPr/>
        </p:nvSpPr>
        <p:spPr>
          <a:xfrm>
            <a:off x="396057" y="4320988"/>
            <a:ext cx="875554" cy="79052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S1</a:t>
            </a:r>
          </a:p>
        </p:txBody>
      </p:sp>
      <p:sp>
        <p:nvSpPr>
          <p:cNvPr id="98" name="Shape 98"/>
          <p:cNvSpPr/>
          <p:nvPr/>
        </p:nvSpPr>
        <p:spPr>
          <a:xfrm>
            <a:off x="396057" y="5389282"/>
            <a:ext cx="875554" cy="79052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S2</a:t>
            </a:r>
          </a:p>
        </p:txBody>
      </p:sp>
      <p:sp>
        <p:nvSpPr>
          <p:cNvPr id="99" name="Shape 99"/>
          <p:cNvSpPr/>
          <p:nvPr/>
        </p:nvSpPr>
        <p:spPr>
          <a:xfrm>
            <a:off x="396057" y="6457576"/>
            <a:ext cx="875554" cy="79052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lvl="0">
              <a:defRPr sz="1800">
                <a:solidFill>
                  <a:srgbClr val="000000"/>
                </a:solidFill>
              </a:defRPr>
            </a:pPr>
            <a:r>
              <a:rPr sz="2400">
                <a:solidFill>
                  <a:srgbClr val="FFFFFF"/>
                </a:solidFill>
              </a:rPr>
              <a:t>S3</a:t>
            </a:r>
          </a:p>
        </p:txBody>
      </p:sp>
      <p:sp>
        <p:nvSpPr>
          <p:cNvPr id="100" name="Shape 100"/>
          <p:cNvSpPr/>
          <p:nvPr/>
        </p:nvSpPr>
        <p:spPr>
          <a:xfrm>
            <a:off x="97491" y="3764802"/>
            <a:ext cx="34290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lvl="0">
              <a:defRPr sz="1800">
                <a:solidFill>
                  <a:srgbClr val="000000"/>
                </a:solidFill>
              </a:defRPr>
            </a:pPr>
            <a:r>
              <a:rPr sz="3600">
                <a:solidFill>
                  <a:srgbClr val="FFFFFF"/>
                </a:solidFill>
              </a:rPr>
              <a:t>s</a:t>
            </a:r>
          </a:p>
        </p:txBody>
      </p:sp>
      <p:sp>
        <p:nvSpPr>
          <p:cNvPr id="101" name="Shape 101"/>
          <p:cNvSpPr/>
          <p:nvPr/>
        </p:nvSpPr>
        <p:spPr>
          <a:xfrm>
            <a:off x="1833282" y="4716252"/>
            <a:ext cx="10318106" cy="1"/>
          </a:xfrm>
          <a:prstGeom prst="line">
            <a:avLst/>
          </a:prstGeom>
          <a:ln w="25400">
            <a:solidFill/>
            <a:miter lim="400000"/>
            <a:tailEnd type="triangle"/>
          </a:ln>
        </p:spPr>
        <p:txBody>
          <a:bodyPr lIns="50800" tIns="50800" rIns="50800" bIns="50800" anchor="ctr"/>
          <a:lstStyle/>
          <a:p>
            <a:pPr lvl="0">
              <a:defRPr sz="2400"/>
            </a:pPr>
          </a:p>
        </p:txBody>
      </p:sp>
      <p:sp>
        <p:nvSpPr>
          <p:cNvPr id="102" name="Shape 102"/>
          <p:cNvSpPr/>
          <p:nvPr/>
        </p:nvSpPr>
        <p:spPr>
          <a:xfrm>
            <a:off x="1833282" y="5860407"/>
            <a:ext cx="10318106" cy="1"/>
          </a:xfrm>
          <a:prstGeom prst="line">
            <a:avLst/>
          </a:prstGeom>
          <a:ln w="25400">
            <a:solidFill>
              <a:srgbClr val="F3E7F5"/>
            </a:solidFill>
            <a:miter lim="400000"/>
            <a:tailEnd type="triangle"/>
          </a:ln>
        </p:spPr>
        <p:txBody>
          <a:bodyPr lIns="0" tIns="0" rIns="0" bIns="0" anchor="ctr"/>
          <a:lstStyle/>
          <a:p>
            <a:pPr lvl="0">
              <a:defRPr sz="2400"/>
            </a:pPr>
          </a:p>
        </p:txBody>
      </p:sp>
      <p:sp>
        <p:nvSpPr>
          <p:cNvPr id="103" name="Shape 103"/>
          <p:cNvSpPr/>
          <p:nvPr/>
        </p:nvSpPr>
        <p:spPr>
          <a:xfrm>
            <a:off x="1833282" y="6852840"/>
            <a:ext cx="10318106" cy="1"/>
          </a:xfrm>
          <a:prstGeom prst="line">
            <a:avLst/>
          </a:prstGeom>
          <a:ln w="25400">
            <a:solidFill>
              <a:srgbClr val="DCDE54"/>
            </a:solidFill>
            <a:miter lim="400000"/>
            <a:tailEnd type="triangle"/>
          </a:ln>
        </p:spPr>
        <p:txBody>
          <a:bodyPr lIns="0" tIns="0" rIns="0" bIns="0" anchor="ctr"/>
          <a:lstStyle/>
          <a:p>
            <a:pPr lvl="0">
              <a:defRPr sz="2400"/>
            </a:pPr>
          </a:p>
        </p:txBody>
      </p:sp>
      <p:sp>
        <p:nvSpPr>
          <p:cNvPr id="104" name="Shape 104"/>
          <p:cNvSpPr/>
          <p:nvPr/>
        </p:nvSpPr>
        <p:spPr>
          <a:xfrm>
            <a:off x="1505849" y="4355726"/>
            <a:ext cx="41879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a:t>
            </a:r>
          </a:p>
        </p:txBody>
      </p:sp>
      <p:sp>
        <p:nvSpPr>
          <p:cNvPr id="105" name="Shape 105"/>
          <p:cNvSpPr/>
          <p:nvPr/>
        </p:nvSpPr>
        <p:spPr>
          <a:xfrm>
            <a:off x="1493149" y="5502461"/>
            <a:ext cx="41879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a:t>
            </a:r>
          </a:p>
        </p:txBody>
      </p:sp>
      <p:sp>
        <p:nvSpPr>
          <p:cNvPr id="106" name="Shape 106"/>
          <p:cNvSpPr/>
          <p:nvPr/>
        </p:nvSpPr>
        <p:spPr>
          <a:xfrm>
            <a:off x="1493149" y="6490820"/>
            <a:ext cx="41879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a:t>
            </a:r>
          </a:p>
        </p:txBody>
      </p:sp>
      <p:sp>
        <p:nvSpPr>
          <p:cNvPr id="107" name="Shape 107"/>
          <p:cNvSpPr/>
          <p:nvPr/>
        </p:nvSpPr>
        <p:spPr>
          <a:xfrm>
            <a:off x="1820208" y="3954345"/>
            <a:ext cx="87630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a:t>add(a)</a:t>
            </a:r>
          </a:p>
        </p:txBody>
      </p:sp>
      <p:sp>
        <p:nvSpPr>
          <p:cNvPr id="108" name="Shape 108"/>
          <p:cNvSpPr/>
          <p:nvPr/>
        </p:nvSpPr>
        <p:spPr>
          <a:xfrm>
            <a:off x="2077745" y="4605512"/>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lvl="0">
              <a:defRPr sz="2400">
                <a:solidFill>
                  <a:srgbClr val="FFFFFF"/>
                </a:solidFill>
              </a:defRPr>
            </a:pPr>
          </a:p>
        </p:txBody>
      </p:sp>
      <p:sp>
        <p:nvSpPr>
          <p:cNvPr id="109" name="Shape 109"/>
          <p:cNvSpPr/>
          <p:nvPr/>
        </p:nvSpPr>
        <p:spPr>
          <a:xfrm>
            <a:off x="2304995" y="4679841"/>
            <a:ext cx="51968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t>{a</a:t>
            </a:r>
            <a:r>
              <a:rPr baseline="-5999" sz="2000"/>
              <a:t>π</a:t>
            </a:r>
            <a:r>
              <a:rPr sz="2000"/>
              <a:t>}</a:t>
            </a:r>
          </a:p>
        </p:txBody>
      </p:sp>
      <p:sp>
        <p:nvSpPr>
          <p:cNvPr id="110" name="Shape 110"/>
          <p:cNvSpPr/>
          <p:nvPr/>
        </p:nvSpPr>
        <p:spPr>
          <a:xfrm>
            <a:off x="1756568" y="5300545"/>
            <a:ext cx="87630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a:t>add(a)</a:t>
            </a:r>
          </a:p>
        </p:txBody>
      </p:sp>
      <p:sp>
        <p:nvSpPr>
          <p:cNvPr id="111" name="Shape 111"/>
          <p:cNvSpPr/>
          <p:nvPr/>
        </p:nvSpPr>
        <p:spPr>
          <a:xfrm>
            <a:off x="2281075" y="5804470"/>
            <a:ext cx="50596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t>{a</a:t>
            </a:r>
            <a:r>
              <a:rPr baseline="-5999" sz="2000"/>
              <a:t>λ</a:t>
            </a:r>
            <a:r>
              <a:rPr sz="2000"/>
              <a:t>}</a:t>
            </a:r>
          </a:p>
        </p:txBody>
      </p:sp>
      <p:sp>
        <p:nvSpPr>
          <p:cNvPr id="112" name="Shape 112"/>
          <p:cNvSpPr/>
          <p:nvPr/>
        </p:nvSpPr>
        <p:spPr>
          <a:xfrm>
            <a:off x="2077745" y="5749667"/>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lvl="0">
              <a:defRPr sz="2400">
                <a:solidFill>
                  <a:srgbClr val="FFFFFF"/>
                </a:solidFill>
              </a:defRPr>
            </a:pPr>
          </a:p>
        </p:txBody>
      </p:sp>
      <p:sp>
        <p:nvSpPr>
          <p:cNvPr id="113" name="Shape 113"/>
          <p:cNvSpPr/>
          <p:nvPr/>
        </p:nvSpPr>
        <p:spPr>
          <a:xfrm>
            <a:off x="3943898" y="6742100"/>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114" name="Shape 114"/>
          <p:cNvSpPr/>
          <p:nvPr/>
        </p:nvSpPr>
        <p:spPr>
          <a:xfrm>
            <a:off x="3355215" y="5715572"/>
            <a:ext cx="233947" cy="221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lvl="0">
              <a:defRPr sz="2400">
                <a:solidFill>
                  <a:srgbClr val="FFFFFF"/>
                </a:solidFill>
              </a:defRPr>
            </a:pPr>
          </a:p>
        </p:txBody>
      </p:sp>
      <p:sp>
        <p:nvSpPr>
          <p:cNvPr id="115" name="Shape 115"/>
          <p:cNvSpPr/>
          <p:nvPr/>
        </p:nvSpPr>
        <p:spPr>
          <a:xfrm>
            <a:off x="3541247" y="5934546"/>
            <a:ext cx="483477" cy="783977"/>
          </a:xfrm>
          <a:prstGeom prst="line">
            <a:avLst/>
          </a:prstGeom>
          <a:ln w="25400">
            <a:solidFill/>
            <a:miter lim="400000"/>
            <a:tailEnd type="triangle"/>
          </a:ln>
        </p:spPr>
        <p:txBody>
          <a:bodyPr lIns="50800" tIns="50800" rIns="50800" bIns="50800" anchor="ctr"/>
          <a:lstStyle/>
          <a:p>
            <a:pPr lvl="0">
              <a:defRPr sz="2400"/>
            </a:pPr>
          </a:p>
        </p:txBody>
      </p:sp>
      <p:sp>
        <p:nvSpPr>
          <p:cNvPr id="116" name="Shape 116"/>
          <p:cNvSpPr/>
          <p:nvPr/>
        </p:nvSpPr>
        <p:spPr>
          <a:xfrm>
            <a:off x="4105963" y="6791880"/>
            <a:ext cx="50596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t>{a</a:t>
            </a:r>
            <a:r>
              <a:rPr baseline="-5999" sz="2000"/>
              <a:t>λ</a:t>
            </a:r>
            <a:r>
              <a:rPr sz="2000"/>
              <a:t>}</a:t>
            </a:r>
          </a:p>
        </p:txBody>
      </p:sp>
      <p:sp>
        <p:nvSpPr>
          <p:cNvPr id="117" name="Shape 117"/>
          <p:cNvSpPr/>
          <p:nvPr/>
        </p:nvSpPr>
        <p:spPr>
          <a:xfrm>
            <a:off x="3660572" y="4568836"/>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lvl="0">
              <a:defRPr sz="2400">
                <a:solidFill>
                  <a:srgbClr val="FFFFFF"/>
                </a:solidFill>
              </a:defRPr>
            </a:pPr>
          </a:p>
        </p:txBody>
      </p:sp>
      <p:sp>
        <p:nvSpPr>
          <p:cNvPr id="118" name="Shape 118"/>
          <p:cNvSpPr/>
          <p:nvPr/>
        </p:nvSpPr>
        <p:spPr>
          <a:xfrm>
            <a:off x="3869232" y="4813292"/>
            <a:ext cx="1054364" cy="1948320"/>
          </a:xfrm>
          <a:prstGeom prst="line">
            <a:avLst/>
          </a:prstGeom>
          <a:ln w="25400">
            <a:solidFill/>
            <a:miter lim="400000"/>
            <a:tailEnd type="triangle"/>
          </a:ln>
        </p:spPr>
        <p:txBody>
          <a:bodyPr lIns="50800" tIns="50800" rIns="50800" bIns="50800" anchor="ctr"/>
          <a:lstStyle/>
          <a:p>
            <a:pPr lvl="0">
              <a:defRPr sz="2400"/>
            </a:pPr>
          </a:p>
        </p:txBody>
      </p:sp>
      <p:sp>
        <p:nvSpPr>
          <p:cNvPr id="119" name="Shape 119"/>
          <p:cNvSpPr/>
          <p:nvPr/>
        </p:nvSpPr>
        <p:spPr>
          <a:xfrm>
            <a:off x="4823933" y="6742100"/>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120" name="Shape 120"/>
          <p:cNvSpPr/>
          <p:nvPr/>
        </p:nvSpPr>
        <p:spPr>
          <a:xfrm>
            <a:off x="4997683" y="6791880"/>
            <a:ext cx="81280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t>{a</a:t>
            </a:r>
            <a:r>
              <a:rPr baseline="-5999" sz="2000"/>
              <a:t>λ</a:t>
            </a:r>
            <a:r>
              <a:rPr sz="2000"/>
              <a:t>,a</a:t>
            </a:r>
            <a:r>
              <a:rPr baseline="-5999" sz="2000"/>
              <a:t>π</a:t>
            </a:r>
            <a:r>
              <a:rPr sz="2000"/>
              <a:t>}</a:t>
            </a:r>
          </a:p>
        </p:txBody>
      </p:sp>
      <p:grpSp>
        <p:nvGrpSpPr>
          <p:cNvPr id="123" name="Group 123"/>
          <p:cNvGrpSpPr/>
          <p:nvPr/>
        </p:nvGrpSpPr>
        <p:grpSpPr>
          <a:xfrm>
            <a:off x="2267108" y="2235030"/>
            <a:ext cx="3543376" cy="3662624"/>
            <a:chOff x="0" y="0"/>
            <a:chExt cx="3543374" cy="3662623"/>
          </a:xfrm>
        </p:grpSpPr>
        <p:sp>
          <p:nvSpPr>
            <p:cNvPr id="121" name="Shape 121"/>
            <p:cNvSpPr/>
            <p:nvPr/>
          </p:nvSpPr>
          <p:spPr>
            <a:xfrm>
              <a:off x="36890" y="0"/>
              <a:ext cx="3506485" cy="2216351"/>
            </a:xfrm>
            <a:prstGeom prst="wedgeEllipseCallout">
              <a:avLst>
                <a:gd name="adj1" fmla="val -49710"/>
                <a:gd name="adj2" fmla="val 57335"/>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rgbClr val="FFFFFF"/>
                  </a:solidFill>
                </a:defRPr>
              </a:lvl1pPr>
            </a:lstStyle>
            <a:p>
              <a:pPr lvl="0">
                <a:defRPr sz="1800">
                  <a:solidFill>
                    <a:srgbClr val="000000"/>
                  </a:solidFill>
                </a:defRPr>
              </a:pPr>
              <a:r>
                <a:rPr sz="2400">
                  <a:solidFill>
                    <a:srgbClr val="FFFFFF"/>
                  </a:solidFill>
                </a:rPr>
                <a:t>Each node adds “a” with a unique tag locally</a:t>
              </a:r>
            </a:p>
          </p:txBody>
        </p:sp>
        <p:sp>
          <p:nvSpPr>
            <p:cNvPr id="122" name="Shape 122"/>
            <p:cNvSpPr/>
            <p:nvPr/>
          </p:nvSpPr>
          <p:spPr>
            <a:xfrm flipH="1">
              <a:off x="-1" y="1949109"/>
              <a:ext cx="662123" cy="171351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lvl="0">
                <a:defRPr sz="2400"/>
              </a:pPr>
            </a:p>
          </p:txBody>
        </p:sp>
      </p:grpSp>
      <p:sp>
        <p:nvSpPr>
          <p:cNvPr id="124" name="Shape 124"/>
          <p:cNvSpPr/>
          <p:nvPr/>
        </p:nvSpPr>
        <p:spPr>
          <a:xfrm>
            <a:off x="5017950" y="3885452"/>
            <a:ext cx="77749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lvl="0">
              <a:defRPr sz="1800"/>
            </a:pPr>
            <a:r>
              <a:rPr sz="2000"/>
              <a:t>del(a)</a:t>
            </a:r>
          </a:p>
        </p:txBody>
      </p:sp>
      <p:sp>
        <p:nvSpPr>
          <p:cNvPr id="125" name="Shape 125"/>
          <p:cNvSpPr/>
          <p:nvPr/>
        </p:nvSpPr>
        <p:spPr>
          <a:xfrm>
            <a:off x="6805950" y="4608683"/>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lvl="0">
              <a:defRPr sz="2400">
                <a:solidFill>
                  <a:srgbClr val="FFFFFF"/>
                </a:solidFill>
              </a:defRPr>
            </a:pPr>
          </a:p>
        </p:txBody>
      </p:sp>
      <p:sp>
        <p:nvSpPr>
          <p:cNvPr id="126" name="Shape 126"/>
          <p:cNvSpPr/>
          <p:nvPr/>
        </p:nvSpPr>
        <p:spPr>
          <a:xfrm>
            <a:off x="7014610" y="4853139"/>
            <a:ext cx="1054364" cy="1948320"/>
          </a:xfrm>
          <a:prstGeom prst="line">
            <a:avLst/>
          </a:prstGeom>
          <a:ln w="25400">
            <a:solidFill/>
            <a:miter lim="400000"/>
            <a:tailEnd type="triangle"/>
          </a:ln>
        </p:spPr>
        <p:txBody>
          <a:bodyPr lIns="50800" tIns="50800" rIns="50800" bIns="50800" anchor="ctr"/>
          <a:lstStyle/>
          <a:p>
            <a:pPr lvl="0">
              <a:defRPr sz="2400"/>
            </a:pPr>
          </a:p>
        </p:txBody>
      </p:sp>
      <p:sp>
        <p:nvSpPr>
          <p:cNvPr id="127" name="Shape 127"/>
          <p:cNvSpPr/>
          <p:nvPr/>
        </p:nvSpPr>
        <p:spPr>
          <a:xfrm>
            <a:off x="7969312" y="6781948"/>
            <a:ext cx="233947" cy="221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128" name="Shape 128"/>
          <p:cNvSpPr/>
          <p:nvPr/>
        </p:nvSpPr>
        <p:spPr>
          <a:xfrm>
            <a:off x="8100770" y="6831727"/>
            <a:ext cx="897383"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t>{a</a:t>
            </a:r>
            <a:r>
              <a:rPr baseline="-5999" sz="2000"/>
              <a:t>λ</a:t>
            </a:r>
            <a:r>
              <a:rPr sz="2000"/>
              <a:t>,-a</a:t>
            </a:r>
            <a:r>
              <a:rPr baseline="-5999" sz="2000"/>
              <a:t>π</a:t>
            </a:r>
            <a:r>
              <a:rPr sz="2000"/>
              <a:t>}</a:t>
            </a:r>
          </a:p>
        </p:txBody>
      </p:sp>
      <p:sp>
        <p:nvSpPr>
          <p:cNvPr id="129" name="Shape 129"/>
          <p:cNvSpPr/>
          <p:nvPr/>
        </p:nvSpPr>
        <p:spPr>
          <a:xfrm>
            <a:off x="5192373" y="4608683"/>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12700">
            <a:miter lim="400000"/>
          </a:ln>
          <a:effectLst>
            <a:outerShdw sx="100000" sy="100000" kx="0" ky="0" algn="b" rotWithShape="0" blurRad="25400" dist="25400" dir="2388334">
              <a:srgbClr val="000000">
                <a:alpha val="79310"/>
              </a:srgbClr>
            </a:outerShdw>
          </a:effectLst>
        </p:spPr>
        <p:txBody>
          <a:bodyPr lIns="0" tIns="0" rIns="0" bIns="0" anchor="ctr"/>
          <a:lstStyle/>
          <a:p>
            <a:pPr lvl="0">
              <a:defRPr sz="2400">
                <a:solidFill>
                  <a:srgbClr val="FFFFFF"/>
                </a:solidFill>
              </a:defRPr>
            </a:pPr>
          </a:p>
        </p:txBody>
      </p:sp>
      <p:sp>
        <p:nvSpPr>
          <p:cNvPr id="130" name="Shape 130"/>
          <p:cNvSpPr/>
          <p:nvPr/>
        </p:nvSpPr>
        <p:spPr>
          <a:xfrm>
            <a:off x="5355343" y="4673600"/>
            <a:ext cx="60426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t>{-a</a:t>
            </a:r>
            <a:r>
              <a:rPr baseline="-5999" sz="2000"/>
              <a:t>π</a:t>
            </a:r>
            <a:r>
              <a:rPr sz="2000"/>
              <a:t>}</a:t>
            </a:r>
          </a:p>
        </p:txBody>
      </p:sp>
      <p:sp>
        <p:nvSpPr>
          <p:cNvPr id="131" name="Shape 131"/>
          <p:cNvSpPr/>
          <p:nvPr/>
        </p:nvSpPr>
        <p:spPr>
          <a:xfrm>
            <a:off x="6620790" y="5187655"/>
            <a:ext cx="60426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solidFill>
                  <a:srgbClr val="C82506"/>
                </a:solidFill>
              </a:rPr>
              <a:t>{-a</a:t>
            </a:r>
            <a:r>
              <a:rPr baseline="-5999" sz="2000">
                <a:solidFill>
                  <a:srgbClr val="C82506"/>
                </a:solidFill>
              </a:rPr>
              <a:t>π</a:t>
            </a:r>
            <a:r>
              <a:rPr sz="2000">
                <a:solidFill>
                  <a:srgbClr val="C82506"/>
                </a:solidFill>
              </a:rPr>
              <a:t>}</a:t>
            </a:r>
          </a:p>
        </p:txBody>
      </p:sp>
      <p:sp>
        <p:nvSpPr>
          <p:cNvPr id="132" name="Shape 132"/>
          <p:cNvSpPr/>
          <p:nvPr/>
        </p:nvSpPr>
        <p:spPr>
          <a:xfrm>
            <a:off x="3796507" y="5935940"/>
            <a:ext cx="50596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t>{a</a:t>
            </a:r>
            <a:r>
              <a:rPr baseline="-5999" sz="2000"/>
              <a:t>λ</a:t>
            </a:r>
            <a:r>
              <a:rPr sz="2000"/>
              <a:t>}</a:t>
            </a:r>
          </a:p>
        </p:txBody>
      </p:sp>
      <p:sp>
        <p:nvSpPr>
          <p:cNvPr id="133" name="Shape 133"/>
          <p:cNvSpPr/>
          <p:nvPr/>
        </p:nvSpPr>
        <p:spPr>
          <a:xfrm>
            <a:off x="3989318" y="4852701"/>
            <a:ext cx="51968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t>{a</a:t>
            </a:r>
            <a:r>
              <a:rPr baseline="-5999" sz="2000"/>
              <a:t>π</a:t>
            </a:r>
            <a:r>
              <a:rPr sz="2000"/>
              <a:t>}</a:t>
            </a:r>
          </a:p>
        </p:txBody>
      </p:sp>
      <p:sp>
        <p:nvSpPr>
          <p:cNvPr id="134" name="Shape 134"/>
          <p:cNvSpPr/>
          <p:nvPr/>
        </p:nvSpPr>
        <p:spPr>
          <a:xfrm>
            <a:off x="7004291" y="3603600"/>
            <a:ext cx="2707187" cy="1518148"/>
          </a:xfrm>
          <a:prstGeom prst="wedgeEllipseCallout">
            <a:avLst>
              <a:gd name="adj1" fmla="val -49750"/>
              <a:gd name="adj2" fmla="val 57122"/>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pPr>
            <a:r>
              <a:rPr sz="2400">
                <a:solidFill>
                  <a:srgbClr val="FFFFFF"/>
                </a:solidFill>
              </a:rPr>
              <a:t>Mark only -a</a:t>
            </a:r>
            <a:r>
              <a:rPr baseline="-5999" sz="2400">
                <a:solidFill>
                  <a:srgbClr val="FFFFFF"/>
                </a:solidFill>
              </a:rPr>
              <a:t>π</a:t>
            </a:r>
            <a:r>
              <a:rPr sz="2400">
                <a:solidFill>
                  <a:srgbClr val="FFFFFF"/>
                </a:solidFill>
              </a:rPr>
              <a:t> as deleted.</a:t>
            </a:r>
          </a:p>
        </p:txBody>
      </p:sp>
      <p:sp>
        <p:nvSpPr>
          <p:cNvPr id="135" name="Shape 135"/>
          <p:cNvSpPr/>
          <p:nvPr/>
        </p:nvSpPr>
        <p:spPr>
          <a:xfrm>
            <a:off x="9011803" y="6705985"/>
            <a:ext cx="233947" cy="221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lvl="0">
              <a:defRPr sz="2400">
                <a:solidFill>
                  <a:srgbClr val="FFFFFF"/>
                </a:solidFill>
              </a:defRPr>
            </a:pPr>
          </a:p>
        </p:txBody>
      </p:sp>
      <p:sp>
        <p:nvSpPr>
          <p:cNvPr id="136" name="Shape 136"/>
          <p:cNvSpPr/>
          <p:nvPr/>
        </p:nvSpPr>
        <p:spPr>
          <a:xfrm flipV="1">
            <a:off x="9141853" y="4852701"/>
            <a:ext cx="1" cy="1947222"/>
          </a:xfrm>
          <a:prstGeom prst="line">
            <a:avLst/>
          </a:prstGeom>
          <a:ln w="25400">
            <a:solidFill/>
            <a:miter lim="400000"/>
            <a:tailEnd type="triangle"/>
          </a:ln>
        </p:spPr>
        <p:txBody>
          <a:bodyPr lIns="50800" tIns="50800" rIns="50800" bIns="50800" anchor="ctr"/>
          <a:lstStyle/>
          <a:p>
            <a:pPr lvl="0">
              <a:defRPr sz="2400"/>
            </a:pPr>
          </a:p>
        </p:txBody>
      </p:sp>
      <p:sp>
        <p:nvSpPr>
          <p:cNvPr id="137" name="Shape 137"/>
          <p:cNvSpPr/>
          <p:nvPr/>
        </p:nvSpPr>
        <p:spPr>
          <a:xfrm>
            <a:off x="9037580" y="4568836"/>
            <a:ext cx="233948"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138" name="Shape 138"/>
          <p:cNvSpPr/>
          <p:nvPr/>
        </p:nvSpPr>
        <p:spPr>
          <a:xfrm>
            <a:off x="10015385" y="6742380"/>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lvl="0">
              <a:defRPr sz="2400">
                <a:solidFill>
                  <a:srgbClr val="FFFFFF"/>
                </a:solidFill>
              </a:defRPr>
            </a:pPr>
          </a:p>
        </p:txBody>
      </p:sp>
      <p:sp>
        <p:nvSpPr>
          <p:cNvPr id="139" name="Shape 139"/>
          <p:cNvSpPr/>
          <p:nvPr/>
        </p:nvSpPr>
        <p:spPr>
          <a:xfrm flipV="1">
            <a:off x="10120035" y="5939060"/>
            <a:ext cx="1" cy="759266"/>
          </a:xfrm>
          <a:prstGeom prst="line">
            <a:avLst/>
          </a:prstGeom>
          <a:ln w="25400">
            <a:solidFill/>
            <a:miter lim="400000"/>
            <a:tailEnd type="triangle"/>
          </a:ln>
        </p:spPr>
        <p:txBody>
          <a:bodyPr lIns="50800" tIns="50800" rIns="50800" bIns="50800" anchor="ctr"/>
          <a:lstStyle/>
          <a:p>
            <a:pPr lvl="0">
              <a:defRPr sz="2400"/>
            </a:pPr>
          </a:p>
        </p:txBody>
      </p:sp>
      <p:sp>
        <p:nvSpPr>
          <p:cNvPr id="140" name="Shape 140"/>
          <p:cNvSpPr/>
          <p:nvPr/>
        </p:nvSpPr>
        <p:spPr>
          <a:xfrm>
            <a:off x="10015091" y="5753196"/>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pPr>
          </a:p>
        </p:txBody>
      </p:sp>
      <p:sp>
        <p:nvSpPr>
          <p:cNvPr id="141" name="Shape 141"/>
          <p:cNvSpPr/>
          <p:nvPr/>
        </p:nvSpPr>
        <p:spPr>
          <a:xfrm>
            <a:off x="8281559" y="5063768"/>
            <a:ext cx="897383"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t>{a</a:t>
            </a:r>
            <a:r>
              <a:rPr baseline="-5999" sz="2000"/>
              <a:t>λ</a:t>
            </a:r>
            <a:r>
              <a:rPr sz="2000"/>
              <a:t>,-a</a:t>
            </a:r>
            <a:r>
              <a:rPr baseline="-5999" sz="2000"/>
              <a:t>π</a:t>
            </a:r>
            <a:r>
              <a:rPr sz="2000"/>
              <a:t>}</a:t>
            </a:r>
          </a:p>
        </p:txBody>
      </p:sp>
      <p:sp>
        <p:nvSpPr>
          <p:cNvPr id="142" name="Shape 142"/>
          <p:cNvSpPr/>
          <p:nvPr/>
        </p:nvSpPr>
        <p:spPr>
          <a:xfrm>
            <a:off x="9253103" y="6126759"/>
            <a:ext cx="897383"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t>{a</a:t>
            </a:r>
            <a:r>
              <a:rPr baseline="-5999" sz="2000"/>
              <a:t>λ</a:t>
            </a:r>
            <a:r>
              <a:rPr sz="2000"/>
              <a:t>,-a</a:t>
            </a:r>
            <a:r>
              <a:rPr baseline="-5999" sz="2000"/>
              <a:t>π</a:t>
            </a:r>
            <a:r>
              <a:rPr sz="2000"/>
              <a:t>}</a:t>
            </a:r>
          </a:p>
        </p:txBody>
      </p:sp>
      <p:sp>
        <p:nvSpPr>
          <p:cNvPr id="143" name="Shape 143"/>
          <p:cNvSpPr/>
          <p:nvPr/>
        </p:nvSpPr>
        <p:spPr>
          <a:xfrm>
            <a:off x="10214733" y="5451985"/>
            <a:ext cx="50596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t>{a</a:t>
            </a:r>
            <a:r>
              <a:rPr baseline="-5999" sz="2000"/>
              <a:t>λ</a:t>
            </a:r>
            <a:r>
              <a:rPr sz="2000"/>
              <a:t>}</a:t>
            </a:r>
          </a:p>
        </p:txBody>
      </p:sp>
      <p:sp>
        <p:nvSpPr>
          <p:cNvPr id="144" name="Shape 144"/>
          <p:cNvSpPr/>
          <p:nvPr/>
        </p:nvSpPr>
        <p:spPr>
          <a:xfrm>
            <a:off x="10214733" y="4360745"/>
            <a:ext cx="50596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t>{a</a:t>
            </a:r>
            <a:r>
              <a:rPr baseline="-5999" sz="2000"/>
              <a:t>λ</a:t>
            </a:r>
            <a:r>
              <a:rPr sz="2000"/>
              <a:t>}</a:t>
            </a:r>
          </a:p>
        </p:txBody>
      </p:sp>
      <p:sp>
        <p:nvSpPr>
          <p:cNvPr id="145" name="Shape 145"/>
          <p:cNvSpPr/>
          <p:nvPr/>
        </p:nvSpPr>
        <p:spPr>
          <a:xfrm>
            <a:off x="8391821" y="1189436"/>
            <a:ext cx="4118140" cy="3270308"/>
          </a:xfrm>
          <a:prstGeom prst="wedgeEllipseCallout">
            <a:avLst>
              <a:gd name="adj1" fmla="val -29788"/>
              <a:gd name="adj2" fmla="val 56055"/>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pPr>
            <a:r>
              <a:rPr sz="2400">
                <a:solidFill>
                  <a:srgbClr val="FFFFFF"/>
                </a:solidFill>
              </a:rPr>
              <a:t>Merge takes symmetrical difference of the local and remote sets resulting in a</a:t>
            </a:r>
            <a:r>
              <a:rPr baseline="-5999" sz="2400">
                <a:solidFill>
                  <a:srgbClr val="FFFFFF"/>
                </a:solidFill>
              </a:rPr>
              <a:t>λ</a:t>
            </a:r>
            <a:r>
              <a:rPr sz="2400">
                <a:solidFill>
                  <a:srgbClr val="FFFFFF"/>
                </a:solidFill>
              </a:rPr>
              <a:t>  being in the set</a:t>
            </a:r>
          </a:p>
        </p:txBody>
      </p:sp>
      <p:sp>
        <p:nvSpPr>
          <p:cNvPr id="146" name="Shape 146"/>
          <p:cNvSpPr/>
          <p:nvPr/>
        </p:nvSpPr>
        <p:spPr>
          <a:xfrm>
            <a:off x="9588747" y="4230064"/>
            <a:ext cx="576750" cy="1660806"/>
          </a:xfrm>
          <a:prstGeom prst="line">
            <a:avLst/>
          </a:prstGeom>
          <a:ln w="25400">
            <a:solidFill/>
            <a:miter lim="400000"/>
            <a:tailEnd type="triangle"/>
          </a:ln>
        </p:spPr>
        <p:txBody>
          <a:bodyPr lIns="50800" tIns="50800" rIns="50800" bIns="50800" anchor="ctr"/>
          <a:lstStyle/>
          <a:p>
            <a:pPr lvl="0">
              <a:defRPr sz="2400"/>
            </a:pPr>
          </a:p>
        </p:txBody>
      </p:sp>
      <p:grpSp>
        <p:nvGrpSpPr>
          <p:cNvPr id="155" name="Group 155"/>
          <p:cNvGrpSpPr/>
          <p:nvPr/>
        </p:nvGrpSpPr>
        <p:grpSpPr>
          <a:xfrm>
            <a:off x="151968" y="9156268"/>
            <a:ext cx="8657302" cy="495301"/>
            <a:chOff x="0" y="0"/>
            <a:chExt cx="8657301" cy="495300"/>
          </a:xfrm>
        </p:grpSpPr>
        <p:sp>
          <p:nvSpPr>
            <p:cNvPr id="147" name="Shape 147"/>
            <p:cNvSpPr/>
            <p:nvPr/>
          </p:nvSpPr>
          <p:spPr>
            <a:xfrm>
              <a:off x="0" y="136910"/>
              <a:ext cx="233947" cy="221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4"/>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p:spPr>
          <p:txBody>
            <a:bodyPr wrap="square" lIns="50800" tIns="50800" rIns="50800" bIns="50800" numCol="1" anchor="ctr">
              <a:noAutofit/>
            </a:bodyPr>
            <a:lstStyle/>
            <a:p>
              <a:pPr lvl="0">
                <a:defRPr sz="2400">
                  <a:solidFill>
                    <a:srgbClr val="FFFFFF"/>
                  </a:solidFill>
                </a:defRPr>
              </a:pPr>
            </a:p>
          </p:txBody>
        </p:sp>
        <p:sp>
          <p:nvSpPr>
            <p:cNvPr id="148" name="Shape 148"/>
            <p:cNvSpPr/>
            <p:nvPr/>
          </p:nvSpPr>
          <p:spPr>
            <a:xfrm>
              <a:off x="368011" y="0"/>
              <a:ext cx="1237311"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solidFill>
                    <a:srgbClr val="FFFFFF"/>
                  </a:solidFill>
                </a:defRPr>
              </a:lvl1pPr>
            </a:lstStyle>
            <a:p>
              <a:pPr lvl="0">
                <a:defRPr sz="1800">
                  <a:solidFill>
                    <a:srgbClr val="000000"/>
                  </a:solidFill>
                </a:defRPr>
              </a:pPr>
              <a:r>
                <a:rPr sz="2600">
                  <a:solidFill>
                    <a:srgbClr val="FFFFFF"/>
                  </a:solidFill>
                </a:rPr>
                <a:t>= insert</a:t>
              </a:r>
            </a:p>
          </p:txBody>
        </p:sp>
        <p:sp>
          <p:nvSpPr>
            <p:cNvPr id="149" name="Shape 149"/>
            <p:cNvSpPr/>
            <p:nvPr/>
          </p:nvSpPr>
          <p:spPr>
            <a:xfrm>
              <a:off x="2020396" y="0"/>
              <a:ext cx="1377976"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solidFill>
                    <a:srgbClr val="FFFFFF"/>
                  </a:solidFill>
                </a:defRPr>
              </a:lvl1pPr>
            </a:lstStyle>
            <a:p>
              <a:pPr lvl="0">
                <a:defRPr sz="1800">
                  <a:solidFill>
                    <a:srgbClr val="000000"/>
                  </a:solidFill>
                </a:defRPr>
              </a:pPr>
              <a:r>
                <a:rPr sz="2600">
                  <a:solidFill>
                    <a:srgbClr val="FFFFFF"/>
                  </a:solidFill>
                </a:rPr>
                <a:t>= merge</a:t>
              </a:r>
            </a:p>
          </p:txBody>
        </p:sp>
        <p:sp>
          <p:nvSpPr>
            <p:cNvPr id="150" name="Shape 150"/>
            <p:cNvSpPr/>
            <p:nvPr/>
          </p:nvSpPr>
          <p:spPr>
            <a:xfrm>
              <a:off x="1739386" y="188667"/>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flip="none" rotWithShape="1">
              <a:gsLst>
                <a:gs pos="0">
                  <a:srgbClr val="FBFBFB"/>
                </a:gs>
                <a:gs pos="100000">
                  <a:srgbClr val="BEBEBE"/>
                </a:gs>
              </a:gsLst>
              <a:lin ang="5400000" scaled="0"/>
            </a:gra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lvl="0">
                <a:defRPr sz="2400"/>
              </a:pPr>
            </a:p>
          </p:txBody>
        </p:sp>
        <p:sp>
          <p:nvSpPr>
            <p:cNvPr id="151" name="Shape 151"/>
            <p:cNvSpPr/>
            <p:nvPr/>
          </p:nvSpPr>
          <p:spPr>
            <a:xfrm>
              <a:off x="3765453" y="0"/>
              <a:ext cx="1702563"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solidFill>
                    <a:srgbClr val="FFFFFF"/>
                  </a:solidFill>
                </a:defRPr>
              </a:lvl1pPr>
            </a:lstStyle>
            <a:p>
              <a:pPr lvl="0">
                <a:defRPr sz="1800">
                  <a:solidFill>
                    <a:srgbClr val="000000"/>
                  </a:solidFill>
                </a:defRPr>
              </a:pPr>
              <a:r>
                <a:rPr sz="2600">
                  <a:solidFill>
                    <a:srgbClr val="FFFFFF"/>
                  </a:solidFill>
                </a:rPr>
                <a:t>= replicate</a:t>
              </a:r>
            </a:p>
          </p:txBody>
        </p:sp>
        <p:sp>
          <p:nvSpPr>
            <p:cNvPr id="152" name="Shape 152"/>
            <p:cNvSpPr/>
            <p:nvPr/>
          </p:nvSpPr>
          <p:spPr>
            <a:xfrm>
              <a:off x="3478772" y="175442"/>
              <a:ext cx="233947" cy="22148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rotWithShape="1">
              <a:blip r:embed="rId5"/>
              <a:srcRect l="0" t="0" r="0" b="0"/>
              <a:tile tx="0" ty="0" sx="100000" sy="100000" flip="none" algn="tl"/>
            </a:blipFill>
            <a:ln w="12700" cap="flat">
              <a:noFill/>
              <a:miter lim="400000"/>
            </a:ln>
            <a:effectLst>
              <a:outerShdw sx="100000" sy="100000" kx="0" ky="0" algn="b" rotWithShape="0" blurRad="25400" dist="25400" dir="2388334">
                <a:srgbClr val="000000">
                  <a:alpha val="79310"/>
                </a:srgbClr>
              </a:outerShdw>
            </a:effectLst>
          </p:spPr>
          <p:txBody>
            <a:bodyPr wrap="square" lIns="50800" tIns="50800" rIns="50800" bIns="50800" numCol="1" anchor="ctr">
              <a:noAutofit/>
            </a:bodyPr>
            <a:lstStyle/>
            <a:p>
              <a:pPr lvl="0">
                <a:defRPr sz="2400">
                  <a:solidFill>
                    <a:srgbClr val="FFFFFF"/>
                  </a:solidFill>
                </a:defRPr>
              </a:pPr>
            </a:p>
          </p:txBody>
        </p:sp>
        <p:sp>
          <p:nvSpPr>
            <p:cNvPr id="153" name="Shape 153"/>
            <p:cNvSpPr/>
            <p:nvPr/>
          </p:nvSpPr>
          <p:spPr>
            <a:xfrm>
              <a:off x="7138330" y="0"/>
              <a:ext cx="1518972" cy="495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solidFill>
                    <a:srgbClr val="FFFFFF"/>
                  </a:solidFill>
                </a:defRPr>
              </a:lvl1pPr>
            </a:lstStyle>
            <a:p>
              <a:pPr lvl="0">
                <a:defRPr sz="1800">
                  <a:solidFill>
                    <a:srgbClr val="000000"/>
                  </a:solidFill>
                </a:defRPr>
              </a:pPr>
              <a:r>
                <a:rPr sz="2600">
                  <a:solidFill>
                    <a:srgbClr val="FFFFFF"/>
                  </a:solidFill>
                </a:rPr>
                <a:t>= remove</a:t>
              </a:r>
            </a:p>
          </p:txBody>
        </p:sp>
        <p:sp>
          <p:nvSpPr>
            <p:cNvPr id="154" name="Shape 154"/>
            <p:cNvSpPr/>
            <p:nvPr/>
          </p:nvSpPr>
          <p:spPr>
            <a:xfrm>
              <a:off x="6759854" y="175441"/>
              <a:ext cx="233947" cy="22148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82506"/>
            </a:solidFill>
            <a:ln w="12700" cap="flat">
              <a:noFill/>
              <a:miter lim="400000"/>
            </a:ln>
            <a:effectLst>
              <a:outerShdw sx="100000" sy="100000" kx="0" ky="0" algn="b" rotWithShape="0" blurRad="25400" dist="25400" dir="2388334">
                <a:srgbClr val="000000">
                  <a:alpha val="79310"/>
                </a:srgbClr>
              </a:outerShdw>
            </a:effectLst>
          </p:spPr>
          <p:txBody>
            <a:bodyPr wrap="square" lIns="0" tIns="0" rIns="0" bIns="0" numCol="1" anchor="ctr">
              <a:noAutofit/>
            </a:bodyPr>
            <a:lstStyle/>
            <a:p>
              <a:pPr lvl="0">
                <a:defRPr sz="2400">
                  <a:solidFill>
                    <a:srgbClr val="FFFFFF"/>
                  </a:solidFill>
                </a:defRPr>
              </a:pPr>
            </a:p>
          </p:txBody>
        </p:sp>
      </p:grpSp>
      <p:sp>
        <p:nvSpPr>
          <p:cNvPr id="156" name="Shape 156"/>
          <p:cNvSpPr/>
          <p:nvPr/>
        </p:nvSpPr>
        <p:spPr>
          <a:xfrm>
            <a:off x="10367335" y="6634574"/>
            <a:ext cx="505969"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000"/>
              <a:t>{a</a:t>
            </a:r>
            <a:r>
              <a:rPr baseline="-5999" sz="2000"/>
              <a:t>λ</a:t>
            </a:r>
            <a:r>
              <a:rPr sz="2000"/>
              <a:t>}</a:t>
            </a:r>
          </a:p>
        </p:txBody>
      </p:sp>
      <p:sp>
        <p:nvSpPr>
          <p:cNvPr id="157" name="Shape 157"/>
          <p:cNvSpPr/>
          <p:nvPr/>
        </p:nvSpPr>
        <p:spPr>
          <a:xfrm>
            <a:off x="1268488" y="7228549"/>
            <a:ext cx="10464801" cy="194722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2871" indent="-252871" algn="l" defTabSz="373887">
              <a:buSzPct val="75000"/>
              <a:buChar char="•"/>
              <a:defRPr sz="1800"/>
            </a:pPr>
            <a:r>
              <a:rPr sz="2048"/>
              <a:t>User never sees tags! </a:t>
            </a:r>
            <a:endParaRPr sz="2048"/>
          </a:p>
          <a:p>
            <a:pPr lvl="0" marL="252871" indent="-252871" algn="l" defTabSz="373887">
              <a:buSzPct val="75000"/>
              <a:buChar char="•"/>
              <a:defRPr sz="1800"/>
            </a:pPr>
            <a:r>
              <a:rPr sz="2048"/>
              <a:t>Query time checks are used to enable DAGs (if violation of DAG constraint is detected then the runtime simply says the violating edge does not exist and triggers clean up)</a:t>
            </a:r>
            <a:endParaRPr sz="2048"/>
          </a:p>
          <a:p>
            <a:pPr lvl="0" marL="252871" indent="-252871" algn="l" defTabSz="373887">
              <a:buSzPct val="75000"/>
              <a:buChar char="•"/>
              <a:defRPr sz="1800"/>
            </a:pPr>
            <a:r>
              <a:rPr sz="2048"/>
              <a:t>Note,the deleted “a” is optionally kept as a tombstone if the runtime is configured to support “snapshots”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4">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9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9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9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2" fill="hold">
                                  <p:stCondLst>
                                    <p:cond delay="0"/>
                                  </p:stCondLst>
                                  <p:iterate type="el" backwards="0">
                                    <p:tmAbs val="0"/>
                                  </p:iterate>
                                  <p:childTnLst>
                                    <p:set>
                                      <p:cBhvr>
                                        <p:cTn id="20" fill="hold"/>
                                        <p:tgtEl>
                                          <p:spTgt spid="96"/>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3" fill="hold">
                                  <p:stCondLst>
                                    <p:cond delay="0"/>
                                  </p:stCondLst>
                                  <p:iterate type="el" backwards="0">
                                    <p:tmAbs val="0"/>
                                  </p:iterate>
                                  <p:childTnLst>
                                    <p:set>
                                      <p:cBhvr>
                                        <p:cTn id="23" fill="hold"/>
                                        <p:tgtEl>
                                          <p:spTgt spid="100"/>
                                        </p:tgtEl>
                                        <p:attrNameLst>
                                          <p:attrName>style.visibility</p:attrName>
                                        </p:attrNameLst>
                                      </p:cBhvr>
                                      <p:to>
                                        <p:strVal val="visible"/>
                                      </p:to>
                                    </p:set>
                                  </p:childTnLst>
                                </p:cTn>
                              </p:par>
                            </p:childTnLst>
                          </p:cTn>
                        </p:par>
                        <p:par>
                          <p:cTn id="24" fill="hold">
                            <p:stCondLst>
                              <p:cond delay="0"/>
                            </p:stCondLst>
                            <p:childTnLst>
                              <p:par>
                                <p:cTn id="25" nodeType="afterEffect" presetClass="entr" presetSubtype="0" presetID="1" grpId="4" fill="hold">
                                  <p:stCondLst>
                                    <p:cond delay="0"/>
                                  </p:stCondLst>
                                  <p:iterate type="el" backwards="0">
                                    <p:tmAbs val="0"/>
                                  </p:iterate>
                                  <p:childTnLst>
                                    <p:set>
                                      <p:cBhvr>
                                        <p:cTn id="26" fill="hold"/>
                                        <p:tgtEl>
                                          <p:spTgt spid="97"/>
                                        </p:tgtEl>
                                        <p:attrNameLst>
                                          <p:attrName>style.visibility</p:attrName>
                                        </p:attrNameLst>
                                      </p:cBhvr>
                                      <p:to>
                                        <p:strVal val="visible"/>
                                      </p:to>
                                    </p:set>
                                  </p:childTnLst>
                                </p:cTn>
                              </p:par>
                            </p:childTnLst>
                          </p:cTn>
                        </p:par>
                        <p:par>
                          <p:cTn id="27" fill="hold">
                            <p:stCondLst>
                              <p:cond delay="0"/>
                            </p:stCondLst>
                            <p:childTnLst>
                              <p:par>
                                <p:cTn id="28" nodeType="afterEffect" presetClass="entr" presetSubtype="0" presetID="1" grpId="5" fill="hold">
                                  <p:stCondLst>
                                    <p:cond delay="0"/>
                                  </p:stCondLst>
                                  <p:iterate type="el" backwards="0">
                                    <p:tmAbs val="0"/>
                                  </p:iterate>
                                  <p:childTnLst>
                                    <p:set>
                                      <p:cBhvr>
                                        <p:cTn id="29" fill="hold"/>
                                        <p:tgtEl>
                                          <p:spTgt spid="98"/>
                                        </p:tgtEl>
                                        <p:attrNameLst>
                                          <p:attrName>style.visibility</p:attrName>
                                        </p:attrNameLst>
                                      </p:cBhvr>
                                      <p:to>
                                        <p:strVal val="visible"/>
                                      </p:to>
                                    </p:set>
                                  </p:childTnLst>
                                </p:cTn>
                              </p:par>
                            </p:childTnLst>
                          </p:cTn>
                        </p:par>
                        <p:par>
                          <p:cTn id="30" fill="hold">
                            <p:stCondLst>
                              <p:cond delay="0"/>
                            </p:stCondLst>
                            <p:childTnLst>
                              <p:par>
                                <p:cTn id="31" nodeType="afterEffect" presetClass="entr" presetSubtype="0" presetID="1" grpId="6" fill="hold">
                                  <p:stCondLst>
                                    <p:cond delay="0"/>
                                  </p:stCondLst>
                                  <p:iterate type="el" backwards="0">
                                    <p:tmAbs val="0"/>
                                  </p:iterate>
                                  <p:childTnLst>
                                    <p:set>
                                      <p:cBhvr>
                                        <p:cTn id="32" fill="hold"/>
                                        <p:tgtEl>
                                          <p:spTgt spid="99"/>
                                        </p:tgtEl>
                                        <p:attrNameLst>
                                          <p:attrName>style.visibility</p:attrName>
                                        </p:attrNameLst>
                                      </p:cBhvr>
                                      <p:to>
                                        <p:strVal val="visible"/>
                                      </p:to>
                                    </p:set>
                                  </p:childTnLst>
                                </p:cTn>
                              </p:par>
                            </p:childTnLst>
                          </p:cTn>
                        </p:par>
                        <p:par>
                          <p:cTn id="33" fill="hold">
                            <p:stCondLst>
                              <p:cond delay="0"/>
                            </p:stCondLst>
                            <p:childTnLst>
                              <p:par>
                                <p:cTn id="34" nodeType="afterEffect" presetClass="entr" presetSubtype="0" presetID="1" grpId="7" fill="hold">
                                  <p:stCondLst>
                                    <p:cond delay="0"/>
                                  </p:stCondLst>
                                  <p:iterate type="el" backwards="0">
                                    <p:tmAbs val="0"/>
                                  </p:iterate>
                                  <p:childTnLst>
                                    <p:set>
                                      <p:cBhvr>
                                        <p:cTn id="35" fill="hold"/>
                                        <p:tgtEl>
                                          <p:spTgt spid="104"/>
                                        </p:tgtEl>
                                        <p:attrNameLst>
                                          <p:attrName>style.visibility</p:attrName>
                                        </p:attrNameLst>
                                      </p:cBhvr>
                                      <p:to>
                                        <p:strVal val="visible"/>
                                      </p:to>
                                    </p:set>
                                  </p:childTnLst>
                                </p:cTn>
                              </p:par>
                            </p:childTnLst>
                          </p:cTn>
                        </p:par>
                        <p:par>
                          <p:cTn id="36" fill="hold">
                            <p:stCondLst>
                              <p:cond delay="0"/>
                            </p:stCondLst>
                            <p:childTnLst>
                              <p:par>
                                <p:cTn id="37" nodeType="afterEffect" presetClass="entr" presetSubtype="0" presetID="1" grpId="8" fill="hold">
                                  <p:stCondLst>
                                    <p:cond delay="0"/>
                                  </p:stCondLst>
                                  <p:iterate type="el" backwards="0">
                                    <p:tmAbs val="0"/>
                                  </p:iterate>
                                  <p:childTnLst>
                                    <p:set>
                                      <p:cBhvr>
                                        <p:cTn id="38" fill="hold"/>
                                        <p:tgtEl>
                                          <p:spTgt spid="105"/>
                                        </p:tgtEl>
                                        <p:attrNameLst>
                                          <p:attrName>style.visibility</p:attrName>
                                        </p:attrNameLst>
                                      </p:cBhvr>
                                      <p:to>
                                        <p:strVal val="visible"/>
                                      </p:to>
                                    </p:set>
                                  </p:childTnLst>
                                </p:cTn>
                              </p:par>
                            </p:childTnLst>
                          </p:cTn>
                        </p:par>
                        <p:par>
                          <p:cTn id="39" fill="hold">
                            <p:stCondLst>
                              <p:cond delay="0"/>
                            </p:stCondLst>
                            <p:childTnLst>
                              <p:par>
                                <p:cTn id="40" nodeType="afterEffect" presetClass="entr" presetSubtype="0" presetID="1" grpId="9" fill="hold">
                                  <p:stCondLst>
                                    <p:cond delay="0"/>
                                  </p:stCondLst>
                                  <p:iterate type="el" backwards="0">
                                    <p:tmAbs val="0"/>
                                  </p:iterate>
                                  <p:childTnLst>
                                    <p:set>
                                      <p:cBhvr>
                                        <p:cTn id="41" fill="hold"/>
                                        <p:tgtEl>
                                          <p:spTgt spid="106"/>
                                        </p:tgtEl>
                                        <p:attrNameLst>
                                          <p:attrName>style.visibility</p:attrName>
                                        </p:attrNameLst>
                                      </p:cBhvr>
                                      <p:to>
                                        <p:strVal val="visible"/>
                                      </p:to>
                                    </p:set>
                                  </p:childTnLst>
                                </p:cTn>
                              </p:par>
                            </p:childTnLst>
                          </p:cTn>
                        </p:par>
                        <p:par>
                          <p:cTn id="42" fill="hold">
                            <p:stCondLst>
                              <p:cond delay="0"/>
                            </p:stCondLst>
                            <p:childTnLst>
                              <p:par>
                                <p:cTn id="43" nodeType="afterEffect" presetClass="entr" presetSubtype="0" presetID="1" grpId="10" fill="hold">
                                  <p:stCondLst>
                                    <p:cond delay="0"/>
                                  </p:stCondLst>
                                  <p:iterate type="el" backwards="0">
                                    <p:tmAbs val="0"/>
                                  </p:iterate>
                                  <p:childTnLst>
                                    <p:set>
                                      <p:cBhvr>
                                        <p:cTn id="44" fill="hold"/>
                                        <p:tgtEl>
                                          <p:spTgt spid="101"/>
                                        </p:tgtEl>
                                        <p:attrNameLst>
                                          <p:attrName>style.visibility</p:attrName>
                                        </p:attrNameLst>
                                      </p:cBhvr>
                                      <p:to>
                                        <p:strVal val="visible"/>
                                      </p:to>
                                    </p:set>
                                  </p:childTnLst>
                                </p:cTn>
                              </p:par>
                            </p:childTnLst>
                          </p:cTn>
                        </p:par>
                        <p:par>
                          <p:cTn id="45" fill="hold">
                            <p:stCondLst>
                              <p:cond delay="0"/>
                            </p:stCondLst>
                            <p:childTnLst>
                              <p:par>
                                <p:cTn id="46" nodeType="afterEffect" presetClass="entr" presetSubtype="0" presetID="1" grpId="11" fill="hold">
                                  <p:stCondLst>
                                    <p:cond delay="0"/>
                                  </p:stCondLst>
                                  <p:iterate type="el" backwards="0">
                                    <p:tmAbs val="0"/>
                                  </p:iterate>
                                  <p:childTnLst>
                                    <p:set>
                                      <p:cBhvr>
                                        <p:cTn id="47" fill="hold"/>
                                        <p:tgtEl>
                                          <p:spTgt spid="102"/>
                                        </p:tgtEl>
                                        <p:attrNameLst>
                                          <p:attrName>style.visibility</p:attrName>
                                        </p:attrNameLst>
                                      </p:cBhvr>
                                      <p:to>
                                        <p:strVal val="visible"/>
                                      </p:to>
                                    </p:set>
                                  </p:childTnLst>
                                </p:cTn>
                              </p:par>
                            </p:childTnLst>
                          </p:cTn>
                        </p:par>
                        <p:par>
                          <p:cTn id="48" fill="hold">
                            <p:stCondLst>
                              <p:cond delay="0"/>
                            </p:stCondLst>
                            <p:childTnLst>
                              <p:par>
                                <p:cTn id="49" nodeType="afterEffect" presetClass="entr" presetSubtype="0" presetID="1" grpId="12" fill="hold">
                                  <p:stCondLst>
                                    <p:cond delay="0"/>
                                  </p:stCondLst>
                                  <p:iterate type="el" backwards="0">
                                    <p:tmAbs val="0"/>
                                  </p:iterate>
                                  <p:childTnLst>
                                    <p:set>
                                      <p:cBhvr>
                                        <p:cTn id="50" fill="hold"/>
                                        <p:tgtEl>
                                          <p:spTgt spid="103"/>
                                        </p:tgtEl>
                                        <p:attrNameLst>
                                          <p:attrName>style.visibility</p:attrName>
                                        </p:attrNameLst>
                                      </p:cBhvr>
                                      <p:to>
                                        <p:strVal val="visible"/>
                                      </p:to>
                                    </p:set>
                                  </p:childTnLst>
                                </p:cTn>
                              </p:par>
                            </p:childTnLst>
                          </p:cTn>
                        </p:par>
                        <p:par>
                          <p:cTn id="51" fill="hold">
                            <p:stCondLst>
                              <p:cond delay="0"/>
                            </p:stCondLst>
                            <p:childTnLst>
                              <p:par>
                                <p:cTn id="52" nodeType="afterEffect" presetClass="entr" presetSubtype="0" presetID="1" grpId="13" fill="hold">
                                  <p:stCondLst>
                                    <p:cond delay="0"/>
                                  </p:stCondLst>
                                  <p:iterate type="el" backwards="0">
                                    <p:tmAbs val="0"/>
                                  </p:iterate>
                                  <p:childTnLst>
                                    <p:set>
                                      <p:cBhvr>
                                        <p:cTn id="53" fill="hold"/>
                                        <p:tgtEl>
                                          <p:spTgt spid="15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nodeType="clickEffect" presetClass="entr" presetSubtype="0" presetID="1" grpId="14" fill="hold">
                                  <p:stCondLst>
                                    <p:cond delay="0"/>
                                  </p:stCondLst>
                                  <p:iterate type="el" backwards="0">
                                    <p:tmAbs val="0"/>
                                  </p:iterate>
                                  <p:childTnLst>
                                    <p:set>
                                      <p:cBhvr>
                                        <p:cTn id="57" fill="hold"/>
                                        <p:tgtEl>
                                          <p:spTgt spid="10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nodeType="clickEffect" presetClass="entr" presetSubtype="0" presetID="1" grpId="15" fill="hold">
                                  <p:stCondLst>
                                    <p:cond delay="0"/>
                                  </p:stCondLst>
                                  <p:iterate type="el" backwards="0">
                                    <p:tmAbs val="0"/>
                                  </p:iterate>
                                  <p:childTnLst>
                                    <p:set>
                                      <p:cBhvr>
                                        <p:cTn id="61" fill="hold"/>
                                        <p:tgtEl>
                                          <p:spTgt spid="108"/>
                                        </p:tgtEl>
                                        <p:attrNameLst>
                                          <p:attrName>style.visibility</p:attrName>
                                        </p:attrNameLst>
                                      </p:cBhvr>
                                      <p:to>
                                        <p:strVal val="visible"/>
                                      </p:to>
                                    </p:set>
                                  </p:childTnLst>
                                </p:cTn>
                              </p:par>
                            </p:childTnLst>
                          </p:cTn>
                        </p:par>
                        <p:par>
                          <p:cTn id="62" fill="hold">
                            <p:stCondLst>
                              <p:cond delay="0"/>
                            </p:stCondLst>
                            <p:childTnLst>
                              <p:par>
                                <p:cTn id="63" nodeType="afterEffect" presetClass="entr" presetSubtype="0" presetID="1" grpId="16" fill="hold">
                                  <p:stCondLst>
                                    <p:cond delay="0"/>
                                  </p:stCondLst>
                                  <p:iterate type="el" backwards="0">
                                    <p:tmAbs val="0"/>
                                  </p:iterate>
                                  <p:childTnLst>
                                    <p:set>
                                      <p:cBhvr>
                                        <p:cTn id="64" fill="hold"/>
                                        <p:tgtEl>
                                          <p:spTgt spid="10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nodeType="clickEffect" presetClass="entr" presetSubtype="0" presetID="1" grpId="17" fill="hold">
                                  <p:stCondLst>
                                    <p:cond delay="0"/>
                                  </p:stCondLst>
                                  <p:iterate type="el" backwards="0">
                                    <p:tmAbs val="0"/>
                                  </p:iterate>
                                  <p:childTnLst>
                                    <p:set>
                                      <p:cBhvr>
                                        <p:cTn id="68" fill="hold"/>
                                        <p:tgtEl>
                                          <p:spTgt spid="110"/>
                                        </p:tgtEl>
                                        <p:attrNameLst>
                                          <p:attrName>style.visibility</p:attrName>
                                        </p:attrNameLst>
                                      </p:cBhvr>
                                      <p:to>
                                        <p:strVal val="visible"/>
                                      </p:to>
                                    </p:set>
                                  </p:childTnLst>
                                </p:cTn>
                              </p:par>
                            </p:childTnLst>
                          </p:cTn>
                        </p:par>
                        <p:par>
                          <p:cTn id="69" fill="hold">
                            <p:stCondLst>
                              <p:cond delay="0"/>
                            </p:stCondLst>
                            <p:childTnLst>
                              <p:par>
                                <p:cTn id="70" nodeType="afterEffect" presetClass="entr" presetSubtype="0" presetID="1" grpId="18" fill="hold">
                                  <p:stCondLst>
                                    <p:cond delay="0"/>
                                  </p:stCondLst>
                                  <p:iterate type="el" backwards="0">
                                    <p:tmAbs val="0"/>
                                  </p:iterate>
                                  <p:childTnLst>
                                    <p:set>
                                      <p:cBhvr>
                                        <p:cTn id="71" fill="hold"/>
                                        <p:tgtEl>
                                          <p:spTgt spid="112"/>
                                        </p:tgtEl>
                                        <p:attrNameLst>
                                          <p:attrName>style.visibility</p:attrName>
                                        </p:attrNameLst>
                                      </p:cBhvr>
                                      <p:to>
                                        <p:strVal val="visible"/>
                                      </p:to>
                                    </p:set>
                                  </p:childTnLst>
                                </p:cTn>
                              </p:par>
                            </p:childTnLst>
                          </p:cTn>
                        </p:par>
                        <p:par>
                          <p:cTn id="72" fill="hold">
                            <p:stCondLst>
                              <p:cond delay="0"/>
                            </p:stCondLst>
                            <p:childTnLst>
                              <p:par>
                                <p:cTn id="73" nodeType="afterEffect" presetClass="entr" presetSubtype="0" presetID="1" grpId="19" fill="hold">
                                  <p:stCondLst>
                                    <p:cond delay="0"/>
                                  </p:stCondLst>
                                  <p:iterate type="el" backwards="0">
                                    <p:tmAbs val="0"/>
                                  </p:iterate>
                                  <p:childTnLst>
                                    <p:set>
                                      <p:cBhvr>
                                        <p:cTn id="74" fill="hold"/>
                                        <p:tgtEl>
                                          <p:spTgt spid="1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nodeType="clickEffect" presetClass="entr" presetSubtype="0" presetID="1" grpId="20" fill="hold">
                                  <p:stCondLst>
                                    <p:cond delay="0"/>
                                  </p:stCondLst>
                                  <p:iterate type="el" backwards="0">
                                    <p:tmAbs val="0"/>
                                  </p:iterate>
                                  <p:childTnLst>
                                    <p:set>
                                      <p:cBhvr>
                                        <p:cTn id="78" fill="hold"/>
                                        <p:tgtEl>
                                          <p:spTgt spid="114"/>
                                        </p:tgtEl>
                                        <p:attrNameLst>
                                          <p:attrName>style.visibility</p:attrName>
                                        </p:attrNameLst>
                                      </p:cBhvr>
                                      <p:to>
                                        <p:strVal val="visible"/>
                                      </p:to>
                                    </p:set>
                                  </p:childTnLst>
                                </p:cTn>
                              </p:par>
                            </p:childTnLst>
                          </p:cTn>
                        </p:par>
                        <p:par>
                          <p:cTn id="79" fill="hold">
                            <p:stCondLst>
                              <p:cond delay="0"/>
                            </p:stCondLst>
                            <p:childTnLst>
                              <p:par>
                                <p:cTn id="80" nodeType="afterEffect" presetClass="entr" presetSubtype="0" presetID="1" grpId="21" fill="hold">
                                  <p:stCondLst>
                                    <p:cond delay="0"/>
                                  </p:stCondLst>
                                  <p:iterate type="el" backwards="0">
                                    <p:tmAbs val="0"/>
                                  </p:iterate>
                                  <p:childTnLst>
                                    <p:set>
                                      <p:cBhvr>
                                        <p:cTn id="81" fill="hold"/>
                                        <p:tgtEl>
                                          <p:spTgt spid="132"/>
                                        </p:tgtEl>
                                        <p:attrNameLst>
                                          <p:attrName>style.visibility</p:attrName>
                                        </p:attrNameLst>
                                      </p:cBhvr>
                                      <p:to>
                                        <p:strVal val="visible"/>
                                      </p:to>
                                    </p:set>
                                  </p:childTnLst>
                                </p:cTn>
                              </p:par>
                            </p:childTnLst>
                          </p:cTn>
                        </p:par>
                        <p:par>
                          <p:cTn id="82" fill="hold">
                            <p:stCondLst>
                              <p:cond delay="0"/>
                            </p:stCondLst>
                            <p:childTnLst>
                              <p:par>
                                <p:cTn id="83" nodeType="afterEffect" presetClass="entr" presetSubtype="0" presetID="1" grpId="22" fill="hold">
                                  <p:stCondLst>
                                    <p:cond delay="0"/>
                                  </p:stCondLst>
                                  <p:iterate type="el" backwards="0">
                                    <p:tmAbs val="0"/>
                                  </p:iterate>
                                  <p:childTnLst>
                                    <p:set>
                                      <p:cBhvr>
                                        <p:cTn id="84" fill="hold"/>
                                        <p:tgtEl>
                                          <p:spTgt spid="115"/>
                                        </p:tgtEl>
                                        <p:attrNameLst>
                                          <p:attrName>style.visibility</p:attrName>
                                        </p:attrNameLst>
                                      </p:cBhvr>
                                      <p:to>
                                        <p:strVal val="visible"/>
                                      </p:to>
                                    </p:set>
                                  </p:childTnLst>
                                </p:cTn>
                              </p:par>
                            </p:childTnLst>
                          </p:cTn>
                        </p:par>
                        <p:par>
                          <p:cTn id="85" fill="hold">
                            <p:stCondLst>
                              <p:cond delay="0"/>
                            </p:stCondLst>
                            <p:childTnLst>
                              <p:par>
                                <p:cTn id="86" nodeType="afterEffect" presetClass="entr" presetSubtype="0" presetID="1" grpId="23" fill="hold">
                                  <p:stCondLst>
                                    <p:cond delay="0"/>
                                  </p:stCondLst>
                                  <p:iterate type="el" backwards="0">
                                    <p:tmAbs val="0"/>
                                  </p:iterate>
                                  <p:childTnLst>
                                    <p:set>
                                      <p:cBhvr>
                                        <p:cTn id="87" fill="hold"/>
                                        <p:tgtEl>
                                          <p:spTgt spid="113"/>
                                        </p:tgtEl>
                                        <p:attrNameLst>
                                          <p:attrName>style.visibility</p:attrName>
                                        </p:attrNameLst>
                                      </p:cBhvr>
                                      <p:to>
                                        <p:strVal val="visible"/>
                                      </p:to>
                                    </p:set>
                                  </p:childTnLst>
                                </p:cTn>
                              </p:par>
                            </p:childTnLst>
                          </p:cTn>
                        </p:par>
                        <p:par>
                          <p:cTn id="88" fill="hold">
                            <p:stCondLst>
                              <p:cond delay="0"/>
                            </p:stCondLst>
                            <p:childTnLst>
                              <p:par>
                                <p:cTn id="89" nodeType="afterEffect" presetClass="entr" presetSubtype="0" presetID="1" grpId="24" fill="hold">
                                  <p:stCondLst>
                                    <p:cond delay="0"/>
                                  </p:stCondLst>
                                  <p:iterate type="el" backwards="0">
                                    <p:tmAbs val="0"/>
                                  </p:iterate>
                                  <p:childTnLst>
                                    <p:set>
                                      <p:cBhvr>
                                        <p:cTn id="90" fill="hold"/>
                                        <p:tgtEl>
                                          <p:spTgt spid="1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nodeType="clickEffect" presetClass="entr" presetSubtype="0" presetID="1" grpId="25" fill="hold">
                                  <p:stCondLst>
                                    <p:cond delay="0"/>
                                  </p:stCondLst>
                                  <p:iterate type="el" backwards="0">
                                    <p:tmAbs val="0"/>
                                  </p:iterate>
                                  <p:childTnLst>
                                    <p:set>
                                      <p:cBhvr>
                                        <p:cTn id="94" fill="hold"/>
                                        <p:tgtEl>
                                          <p:spTgt spid="117"/>
                                        </p:tgtEl>
                                        <p:attrNameLst>
                                          <p:attrName>style.visibility</p:attrName>
                                        </p:attrNameLst>
                                      </p:cBhvr>
                                      <p:to>
                                        <p:strVal val="visible"/>
                                      </p:to>
                                    </p:set>
                                  </p:childTnLst>
                                </p:cTn>
                              </p:par>
                            </p:childTnLst>
                          </p:cTn>
                        </p:par>
                        <p:par>
                          <p:cTn id="95" fill="hold">
                            <p:stCondLst>
                              <p:cond delay="0"/>
                            </p:stCondLst>
                            <p:childTnLst>
                              <p:par>
                                <p:cTn id="96" nodeType="afterEffect" presetClass="entr" presetSubtype="0" presetID="1" grpId="26" fill="hold">
                                  <p:stCondLst>
                                    <p:cond delay="0"/>
                                  </p:stCondLst>
                                  <p:iterate type="el" backwards="0">
                                    <p:tmAbs val="0"/>
                                  </p:iterate>
                                  <p:childTnLst>
                                    <p:set>
                                      <p:cBhvr>
                                        <p:cTn id="97" fill="hold"/>
                                        <p:tgtEl>
                                          <p:spTgt spid="133"/>
                                        </p:tgtEl>
                                        <p:attrNameLst>
                                          <p:attrName>style.visibility</p:attrName>
                                        </p:attrNameLst>
                                      </p:cBhvr>
                                      <p:to>
                                        <p:strVal val="visible"/>
                                      </p:to>
                                    </p:set>
                                  </p:childTnLst>
                                </p:cTn>
                              </p:par>
                            </p:childTnLst>
                          </p:cTn>
                        </p:par>
                        <p:par>
                          <p:cTn id="98" fill="hold">
                            <p:stCondLst>
                              <p:cond delay="0"/>
                            </p:stCondLst>
                            <p:childTnLst>
                              <p:par>
                                <p:cTn id="99" nodeType="afterEffect" presetClass="entr" presetSubtype="0" presetID="1" grpId="27" fill="hold">
                                  <p:stCondLst>
                                    <p:cond delay="0"/>
                                  </p:stCondLst>
                                  <p:iterate type="el" backwards="0">
                                    <p:tmAbs val="0"/>
                                  </p:iterate>
                                  <p:childTnLst>
                                    <p:set>
                                      <p:cBhvr>
                                        <p:cTn id="100" fill="hold"/>
                                        <p:tgtEl>
                                          <p:spTgt spid="118"/>
                                        </p:tgtEl>
                                        <p:attrNameLst>
                                          <p:attrName>style.visibility</p:attrName>
                                        </p:attrNameLst>
                                      </p:cBhvr>
                                      <p:to>
                                        <p:strVal val="visible"/>
                                      </p:to>
                                    </p:set>
                                  </p:childTnLst>
                                </p:cTn>
                              </p:par>
                            </p:childTnLst>
                          </p:cTn>
                        </p:par>
                        <p:par>
                          <p:cTn id="101" fill="hold">
                            <p:stCondLst>
                              <p:cond delay="0"/>
                            </p:stCondLst>
                            <p:childTnLst>
                              <p:par>
                                <p:cTn id="102" nodeType="afterEffect" presetClass="entr" presetSubtype="0" presetID="1" grpId="28" fill="hold">
                                  <p:stCondLst>
                                    <p:cond delay="0"/>
                                  </p:stCondLst>
                                  <p:iterate type="el" backwards="0">
                                    <p:tmAbs val="0"/>
                                  </p:iterate>
                                  <p:childTnLst>
                                    <p:set>
                                      <p:cBhvr>
                                        <p:cTn id="103" fill="hold"/>
                                        <p:tgtEl>
                                          <p:spTgt spid="119"/>
                                        </p:tgtEl>
                                        <p:attrNameLst>
                                          <p:attrName>style.visibility</p:attrName>
                                        </p:attrNameLst>
                                      </p:cBhvr>
                                      <p:to>
                                        <p:strVal val="visible"/>
                                      </p:to>
                                    </p:set>
                                  </p:childTnLst>
                                </p:cTn>
                              </p:par>
                            </p:childTnLst>
                          </p:cTn>
                        </p:par>
                        <p:par>
                          <p:cTn id="104" fill="hold">
                            <p:stCondLst>
                              <p:cond delay="0"/>
                            </p:stCondLst>
                            <p:childTnLst>
                              <p:par>
                                <p:cTn id="105" nodeType="afterEffect" presetClass="entr" presetSubtype="0" presetID="1" grpId="29" fill="hold">
                                  <p:stCondLst>
                                    <p:cond delay="0"/>
                                  </p:stCondLst>
                                  <p:iterate type="el" backwards="0">
                                    <p:tmAbs val="0"/>
                                  </p:iterate>
                                  <p:childTnLst>
                                    <p:set>
                                      <p:cBhvr>
                                        <p:cTn id="106" fill="hold"/>
                                        <p:tgtEl>
                                          <p:spTgt spid="12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nodeType="clickEffect" presetClass="entr" presetSubtype="0" presetID="1" grpId="30" fill="hold">
                                  <p:stCondLst>
                                    <p:cond delay="0"/>
                                  </p:stCondLst>
                                  <p:iterate type="el" backwards="0">
                                    <p:tmAbs val="0"/>
                                  </p:iterate>
                                  <p:childTnLst>
                                    <p:set>
                                      <p:cBhvr>
                                        <p:cTn id="110" fill="hold"/>
                                        <p:tgtEl>
                                          <p:spTgt spid="12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nodeType="clickEffect" presetClass="exit" presetSubtype="0" presetID="1" grpId="31" fill="hold">
                                  <p:stCondLst>
                                    <p:cond delay="0"/>
                                  </p:stCondLst>
                                  <p:iterate type="el" backwards="0">
                                    <p:tmAbs val="0"/>
                                  </p:iterate>
                                  <p:childTnLst>
                                    <p:set>
                                      <p:cBhvr>
                                        <p:cTn id="114" fill="hold">
                                          <p:stCondLst>
                                            <p:cond delay="0"/>
                                          </p:stCondLst>
                                        </p:cTn>
                                        <p:tgtEl>
                                          <p:spTgt spid="123"/>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nodeType="clickEffect" presetClass="entr" presetSubtype="0" presetID="1" grpId="32" fill="hold">
                                  <p:stCondLst>
                                    <p:cond delay="0"/>
                                  </p:stCondLst>
                                  <p:iterate type="el" backwards="0">
                                    <p:tmAbs val="0"/>
                                  </p:iterate>
                                  <p:childTnLst>
                                    <p:set>
                                      <p:cBhvr>
                                        <p:cTn id="118" fill="hold"/>
                                        <p:tgtEl>
                                          <p:spTgt spid="124"/>
                                        </p:tgtEl>
                                        <p:attrNameLst>
                                          <p:attrName>style.visibility</p:attrName>
                                        </p:attrNameLst>
                                      </p:cBhvr>
                                      <p:to>
                                        <p:strVal val="visible"/>
                                      </p:to>
                                    </p:set>
                                  </p:childTnLst>
                                </p:cTn>
                              </p:par>
                            </p:childTnLst>
                          </p:cTn>
                        </p:par>
                        <p:par>
                          <p:cTn id="119" fill="hold">
                            <p:stCondLst>
                              <p:cond delay="0"/>
                            </p:stCondLst>
                            <p:childTnLst>
                              <p:par>
                                <p:cTn id="120" nodeType="afterEffect" presetClass="entr" presetSubtype="0" presetID="1" grpId="33" fill="hold">
                                  <p:stCondLst>
                                    <p:cond delay="0"/>
                                  </p:stCondLst>
                                  <p:iterate type="el" backwards="0">
                                    <p:tmAbs val="0"/>
                                  </p:iterate>
                                  <p:childTnLst>
                                    <p:set>
                                      <p:cBhvr>
                                        <p:cTn id="121" fill="hold"/>
                                        <p:tgtEl>
                                          <p:spTgt spid="129"/>
                                        </p:tgtEl>
                                        <p:attrNameLst>
                                          <p:attrName>style.visibility</p:attrName>
                                        </p:attrNameLst>
                                      </p:cBhvr>
                                      <p:to>
                                        <p:strVal val="visible"/>
                                      </p:to>
                                    </p:set>
                                  </p:childTnLst>
                                </p:cTn>
                              </p:par>
                            </p:childTnLst>
                          </p:cTn>
                        </p:par>
                        <p:par>
                          <p:cTn id="122" fill="hold">
                            <p:stCondLst>
                              <p:cond delay="0"/>
                            </p:stCondLst>
                            <p:childTnLst>
                              <p:par>
                                <p:cTn id="123" nodeType="afterEffect" presetClass="entr" presetSubtype="0" presetID="1" grpId="34" fill="hold">
                                  <p:stCondLst>
                                    <p:cond delay="0"/>
                                  </p:stCondLst>
                                  <p:iterate type="el" backwards="0">
                                    <p:tmAbs val="0"/>
                                  </p:iterate>
                                  <p:childTnLst>
                                    <p:set>
                                      <p:cBhvr>
                                        <p:cTn id="124" fill="hold"/>
                                        <p:tgtEl>
                                          <p:spTgt spid="130"/>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nodeType="clickEffect" presetClass="entr" presetSubtype="0" presetID="1" grpId="35" fill="hold">
                                  <p:stCondLst>
                                    <p:cond delay="0"/>
                                  </p:stCondLst>
                                  <p:iterate type="el" backwards="0">
                                    <p:tmAbs val="0"/>
                                  </p:iterate>
                                  <p:childTnLst>
                                    <p:set>
                                      <p:cBhvr>
                                        <p:cTn id="128" fill="hold"/>
                                        <p:tgtEl>
                                          <p:spTgt spid="125"/>
                                        </p:tgtEl>
                                        <p:attrNameLst>
                                          <p:attrName>style.visibility</p:attrName>
                                        </p:attrNameLst>
                                      </p:cBhvr>
                                      <p:to>
                                        <p:strVal val="visible"/>
                                      </p:to>
                                    </p:set>
                                  </p:childTnLst>
                                </p:cTn>
                              </p:par>
                            </p:childTnLst>
                          </p:cTn>
                        </p:par>
                        <p:par>
                          <p:cTn id="129" fill="hold">
                            <p:stCondLst>
                              <p:cond delay="0"/>
                            </p:stCondLst>
                            <p:childTnLst>
                              <p:par>
                                <p:cTn id="130" nodeType="afterEffect" presetClass="entr" presetSubtype="0" presetID="1" grpId="36" fill="hold">
                                  <p:stCondLst>
                                    <p:cond delay="0"/>
                                  </p:stCondLst>
                                  <p:iterate type="el" backwards="0">
                                    <p:tmAbs val="0"/>
                                  </p:iterate>
                                  <p:childTnLst>
                                    <p:set>
                                      <p:cBhvr>
                                        <p:cTn id="131" fill="hold"/>
                                        <p:tgtEl>
                                          <p:spTgt spid="131"/>
                                        </p:tgtEl>
                                        <p:attrNameLst>
                                          <p:attrName>style.visibility</p:attrName>
                                        </p:attrNameLst>
                                      </p:cBhvr>
                                      <p:to>
                                        <p:strVal val="visible"/>
                                      </p:to>
                                    </p:set>
                                  </p:childTnLst>
                                </p:cTn>
                              </p:par>
                            </p:childTnLst>
                          </p:cTn>
                        </p:par>
                        <p:par>
                          <p:cTn id="132" fill="hold">
                            <p:stCondLst>
                              <p:cond delay="0"/>
                            </p:stCondLst>
                            <p:childTnLst>
                              <p:par>
                                <p:cTn id="133" nodeType="afterEffect" presetClass="entr" presetSubtype="0" presetID="1" grpId="37" fill="hold">
                                  <p:stCondLst>
                                    <p:cond delay="0"/>
                                  </p:stCondLst>
                                  <p:iterate type="el" backwards="0">
                                    <p:tmAbs val="0"/>
                                  </p:iterate>
                                  <p:childTnLst>
                                    <p:set>
                                      <p:cBhvr>
                                        <p:cTn id="134" fill="hold"/>
                                        <p:tgtEl>
                                          <p:spTgt spid="126"/>
                                        </p:tgtEl>
                                        <p:attrNameLst>
                                          <p:attrName>style.visibility</p:attrName>
                                        </p:attrNameLst>
                                      </p:cBhvr>
                                      <p:to>
                                        <p:strVal val="visible"/>
                                      </p:to>
                                    </p:set>
                                  </p:childTnLst>
                                </p:cTn>
                              </p:par>
                            </p:childTnLst>
                          </p:cTn>
                        </p:par>
                        <p:par>
                          <p:cTn id="135" fill="hold">
                            <p:stCondLst>
                              <p:cond delay="0"/>
                            </p:stCondLst>
                            <p:childTnLst>
                              <p:par>
                                <p:cTn id="136" nodeType="afterEffect" presetClass="entr" presetSubtype="0" presetID="1" grpId="38" fill="hold">
                                  <p:stCondLst>
                                    <p:cond delay="0"/>
                                  </p:stCondLst>
                                  <p:iterate type="el" backwards="0">
                                    <p:tmAbs val="0"/>
                                  </p:iterate>
                                  <p:childTnLst>
                                    <p:set>
                                      <p:cBhvr>
                                        <p:cTn id="137" fill="hold"/>
                                        <p:tgtEl>
                                          <p:spTgt spid="127"/>
                                        </p:tgtEl>
                                        <p:attrNameLst>
                                          <p:attrName>style.visibility</p:attrName>
                                        </p:attrNameLst>
                                      </p:cBhvr>
                                      <p:to>
                                        <p:strVal val="visible"/>
                                      </p:to>
                                    </p:set>
                                  </p:childTnLst>
                                </p:cTn>
                              </p:par>
                            </p:childTnLst>
                          </p:cTn>
                        </p:par>
                        <p:par>
                          <p:cTn id="138" fill="hold">
                            <p:stCondLst>
                              <p:cond delay="0"/>
                            </p:stCondLst>
                            <p:childTnLst>
                              <p:par>
                                <p:cTn id="139" nodeType="afterEffect" presetClass="entr" presetSubtype="0" presetID="1" grpId="39" fill="hold">
                                  <p:stCondLst>
                                    <p:cond delay="0"/>
                                  </p:stCondLst>
                                  <p:iterate type="el" backwards="0">
                                    <p:tmAbs val="0"/>
                                  </p:iterate>
                                  <p:childTnLst>
                                    <p:set>
                                      <p:cBhvr>
                                        <p:cTn id="140" fill="hold"/>
                                        <p:tgtEl>
                                          <p:spTgt spid="128"/>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nodeType="clickEffect" presetClass="entr" presetSubtype="0" presetID="1" grpId="40" fill="hold">
                                  <p:stCondLst>
                                    <p:cond delay="0"/>
                                  </p:stCondLst>
                                  <p:iterate type="el" backwards="0">
                                    <p:tmAbs val="0"/>
                                  </p:iterate>
                                  <p:childTnLst>
                                    <p:set>
                                      <p:cBhvr>
                                        <p:cTn id="144" fill="hold"/>
                                        <p:tgtEl>
                                          <p:spTgt spid="13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nodeType="clickEffect" presetClass="exit" presetSubtype="0" presetID="1" grpId="41" fill="hold">
                                  <p:stCondLst>
                                    <p:cond delay="0"/>
                                  </p:stCondLst>
                                  <p:iterate type="el" backwards="0">
                                    <p:tmAbs val="0"/>
                                  </p:iterate>
                                  <p:childTnLst>
                                    <p:set>
                                      <p:cBhvr>
                                        <p:cTn id="148" fill="hold">
                                          <p:stCondLst>
                                            <p:cond delay="0"/>
                                          </p:stCondLst>
                                        </p:cTn>
                                        <p:tgtEl>
                                          <p:spTgt spid="134"/>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nodeType="clickEffect" presetClass="entr" presetSubtype="0" presetID="1" grpId="42" fill="hold">
                                  <p:stCondLst>
                                    <p:cond delay="0"/>
                                  </p:stCondLst>
                                  <p:iterate type="el" backwards="0">
                                    <p:tmAbs val="0"/>
                                  </p:iterate>
                                  <p:childTnLst>
                                    <p:set>
                                      <p:cBhvr>
                                        <p:cTn id="152" fill="hold"/>
                                        <p:tgtEl>
                                          <p:spTgt spid="135"/>
                                        </p:tgtEl>
                                        <p:attrNameLst>
                                          <p:attrName>style.visibility</p:attrName>
                                        </p:attrNameLst>
                                      </p:cBhvr>
                                      <p:to>
                                        <p:strVal val="visible"/>
                                      </p:to>
                                    </p:set>
                                  </p:childTnLst>
                                </p:cTn>
                              </p:par>
                            </p:childTnLst>
                          </p:cTn>
                        </p:par>
                        <p:par>
                          <p:cTn id="153" fill="hold">
                            <p:stCondLst>
                              <p:cond delay="0"/>
                            </p:stCondLst>
                            <p:childTnLst>
                              <p:par>
                                <p:cTn id="154" nodeType="afterEffect" presetClass="entr" presetSubtype="0" presetID="1" grpId="43" fill="hold">
                                  <p:stCondLst>
                                    <p:cond delay="0"/>
                                  </p:stCondLst>
                                  <p:iterate type="el" backwards="0">
                                    <p:tmAbs val="0"/>
                                  </p:iterate>
                                  <p:childTnLst>
                                    <p:set>
                                      <p:cBhvr>
                                        <p:cTn id="155" fill="hold"/>
                                        <p:tgtEl>
                                          <p:spTgt spid="136"/>
                                        </p:tgtEl>
                                        <p:attrNameLst>
                                          <p:attrName>style.visibility</p:attrName>
                                        </p:attrNameLst>
                                      </p:cBhvr>
                                      <p:to>
                                        <p:strVal val="visible"/>
                                      </p:to>
                                    </p:set>
                                  </p:childTnLst>
                                </p:cTn>
                              </p:par>
                            </p:childTnLst>
                          </p:cTn>
                        </p:par>
                        <p:par>
                          <p:cTn id="156" fill="hold">
                            <p:stCondLst>
                              <p:cond delay="0"/>
                            </p:stCondLst>
                            <p:childTnLst>
                              <p:par>
                                <p:cTn id="157" nodeType="afterEffect" presetClass="entr" presetSubtype="0" presetID="1" grpId="44" fill="hold">
                                  <p:stCondLst>
                                    <p:cond delay="0"/>
                                  </p:stCondLst>
                                  <p:iterate type="el" backwards="0">
                                    <p:tmAbs val="0"/>
                                  </p:iterate>
                                  <p:childTnLst>
                                    <p:set>
                                      <p:cBhvr>
                                        <p:cTn id="158" fill="hold"/>
                                        <p:tgtEl>
                                          <p:spTgt spid="137"/>
                                        </p:tgtEl>
                                        <p:attrNameLst>
                                          <p:attrName>style.visibility</p:attrName>
                                        </p:attrNameLst>
                                      </p:cBhvr>
                                      <p:to>
                                        <p:strVal val="visible"/>
                                      </p:to>
                                    </p:set>
                                  </p:childTnLst>
                                </p:cTn>
                              </p:par>
                            </p:childTnLst>
                          </p:cTn>
                        </p:par>
                        <p:par>
                          <p:cTn id="159" fill="hold">
                            <p:stCondLst>
                              <p:cond delay="0"/>
                            </p:stCondLst>
                            <p:childTnLst>
                              <p:par>
                                <p:cTn id="160" nodeType="afterEffect" presetClass="entr" presetSubtype="0" presetID="1" grpId="45" fill="hold">
                                  <p:stCondLst>
                                    <p:cond delay="0"/>
                                  </p:stCondLst>
                                  <p:iterate type="el" backwards="0">
                                    <p:tmAbs val="0"/>
                                  </p:iterate>
                                  <p:childTnLst>
                                    <p:set>
                                      <p:cBhvr>
                                        <p:cTn id="161" fill="hold"/>
                                        <p:tgtEl>
                                          <p:spTgt spid="141"/>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nodeType="clickEffect" presetClass="entr" presetSubtype="0" presetID="1" grpId="46" fill="hold">
                                  <p:stCondLst>
                                    <p:cond delay="0"/>
                                  </p:stCondLst>
                                  <p:iterate type="el" backwards="0">
                                    <p:tmAbs val="0"/>
                                  </p:iterate>
                                  <p:childTnLst>
                                    <p:set>
                                      <p:cBhvr>
                                        <p:cTn id="165" fill="hold"/>
                                        <p:tgtEl>
                                          <p:spTgt spid="140"/>
                                        </p:tgtEl>
                                        <p:attrNameLst>
                                          <p:attrName>style.visibility</p:attrName>
                                        </p:attrNameLst>
                                      </p:cBhvr>
                                      <p:to>
                                        <p:strVal val="visible"/>
                                      </p:to>
                                    </p:set>
                                  </p:childTnLst>
                                </p:cTn>
                              </p:par>
                            </p:childTnLst>
                          </p:cTn>
                        </p:par>
                        <p:par>
                          <p:cTn id="166" fill="hold">
                            <p:stCondLst>
                              <p:cond delay="0"/>
                            </p:stCondLst>
                            <p:childTnLst>
                              <p:par>
                                <p:cTn id="167" nodeType="afterEffect" presetClass="entr" presetSubtype="0" presetID="1" grpId="47" fill="hold">
                                  <p:stCondLst>
                                    <p:cond delay="0"/>
                                  </p:stCondLst>
                                  <p:iterate type="el" backwards="0">
                                    <p:tmAbs val="0"/>
                                  </p:iterate>
                                  <p:childTnLst>
                                    <p:set>
                                      <p:cBhvr>
                                        <p:cTn id="168" fill="hold"/>
                                        <p:tgtEl>
                                          <p:spTgt spid="138"/>
                                        </p:tgtEl>
                                        <p:attrNameLst>
                                          <p:attrName>style.visibility</p:attrName>
                                        </p:attrNameLst>
                                      </p:cBhvr>
                                      <p:to>
                                        <p:strVal val="visible"/>
                                      </p:to>
                                    </p:set>
                                  </p:childTnLst>
                                </p:cTn>
                              </p:par>
                            </p:childTnLst>
                          </p:cTn>
                        </p:par>
                        <p:par>
                          <p:cTn id="169" fill="hold">
                            <p:stCondLst>
                              <p:cond delay="0"/>
                            </p:stCondLst>
                            <p:childTnLst>
                              <p:par>
                                <p:cTn id="170" nodeType="afterEffect" presetClass="entr" presetSubtype="0" presetID="1" grpId="48" fill="hold">
                                  <p:stCondLst>
                                    <p:cond delay="0"/>
                                  </p:stCondLst>
                                  <p:iterate type="el" backwards="0">
                                    <p:tmAbs val="0"/>
                                  </p:iterate>
                                  <p:childTnLst>
                                    <p:set>
                                      <p:cBhvr>
                                        <p:cTn id="171" fill="hold"/>
                                        <p:tgtEl>
                                          <p:spTgt spid="139"/>
                                        </p:tgtEl>
                                        <p:attrNameLst>
                                          <p:attrName>style.visibility</p:attrName>
                                        </p:attrNameLst>
                                      </p:cBhvr>
                                      <p:to>
                                        <p:strVal val="visible"/>
                                      </p:to>
                                    </p:set>
                                  </p:childTnLst>
                                </p:cTn>
                              </p:par>
                            </p:childTnLst>
                          </p:cTn>
                        </p:par>
                        <p:par>
                          <p:cTn id="172" fill="hold">
                            <p:stCondLst>
                              <p:cond delay="0"/>
                            </p:stCondLst>
                            <p:childTnLst>
                              <p:par>
                                <p:cTn id="173" nodeType="afterEffect" presetClass="entr" presetSubtype="0" presetID="1" grpId="49" fill="hold">
                                  <p:stCondLst>
                                    <p:cond delay="0"/>
                                  </p:stCondLst>
                                  <p:iterate type="el" backwards="0">
                                    <p:tmAbs val="0"/>
                                  </p:iterate>
                                  <p:childTnLst>
                                    <p:set>
                                      <p:cBhvr>
                                        <p:cTn id="174" fill="hold"/>
                                        <p:tgtEl>
                                          <p:spTgt spid="142"/>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nodeType="clickEffect" presetClass="entr" presetSubtype="0" presetID="1" grpId="50" fill="hold">
                                  <p:stCondLst>
                                    <p:cond delay="0"/>
                                  </p:stCondLst>
                                  <p:iterate type="el" backwards="0">
                                    <p:tmAbs val="0"/>
                                  </p:iterate>
                                  <p:childTnLst>
                                    <p:set>
                                      <p:cBhvr>
                                        <p:cTn id="178" fill="hold"/>
                                        <p:tgtEl>
                                          <p:spTgt spid="145"/>
                                        </p:tgtEl>
                                        <p:attrNameLst>
                                          <p:attrName>style.visibility</p:attrName>
                                        </p:attrNameLst>
                                      </p:cBhvr>
                                      <p:to>
                                        <p:strVal val="visible"/>
                                      </p:to>
                                    </p:set>
                                  </p:childTnLst>
                                </p:cTn>
                              </p:par>
                            </p:childTnLst>
                          </p:cTn>
                        </p:par>
                        <p:par>
                          <p:cTn id="179" fill="hold">
                            <p:stCondLst>
                              <p:cond delay="0"/>
                            </p:stCondLst>
                            <p:childTnLst>
                              <p:par>
                                <p:cTn id="180" nodeType="afterEffect" presetClass="entr" presetSubtype="0" presetID="1" grpId="51" fill="hold">
                                  <p:stCondLst>
                                    <p:cond delay="0"/>
                                  </p:stCondLst>
                                  <p:iterate type="el" backwards="0">
                                    <p:tmAbs val="0"/>
                                  </p:iterate>
                                  <p:childTnLst>
                                    <p:set>
                                      <p:cBhvr>
                                        <p:cTn id="181" fill="hold"/>
                                        <p:tgtEl>
                                          <p:spTgt spid="146"/>
                                        </p:tgtEl>
                                        <p:attrNameLst>
                                          <p:attrName>style.visibility</p:attrName>
                                        </p:attrNameLst>
                                      </p:cBhvr>
                                      <p:to>
                                        <p:strVal val="visible"/>
                                      </p:to>
                                    </p:set>
                                  </p:childTnLst>
                                </p:cTn>
                              </p:par>
                            </p:childTnLst>
                          </p:cTn>
                        </p:par>
                      </p:childTnLst>
                    </p:cTn>
                  </p:par>
                  <p:par>
                    <p:cTn id="182" fill="hold">
                      <p:stCondLst>
                        <p:cond delay="indefinite"/>
                      </p:stCondLst>
                      <p:childTnLst>
                        <p:par>
                          <p:cTn id="183" fill="hold">
                            <p:stCondLst>
                              <p:cond delay="0"/>
                            </p:stCondLst>
                            <p:childTnLst>
                              <p:par>
                                <p:cTn id="184" nodeType="clickEffect" presetClass="entr" presetSubtype="0" presetID="1" grpId="52" fill="hold">
                                  <p:stCondLst>
                                    <p:cond delay="0"/>
                                  </p:stCondLst>
                                  <p:iterate type="el" backwards="0">
                                    <p:tmAbs val="0"/>
                                  </p:iterate>
                                  <p:childTnLst>
                                    <p:set>
                                      <p:cBhvr>
                                        <p:cTn id="185" fill="hold"/>
                                        <p:tgtEl>
                                          <p:spTgt spid="144"/>
                                        </p:tgtEl>
                                        <p:attrNameLst>
                                          <p:attrName>style.visibility</p:attrName>
                                        </p:attrNameLst>
                                      </p:cBhvr>
                                      <p:to>
                                        <p:strVal val="visible"/>
                                      </p:to>
                                    </p:set>
                                  </p:childTnLst>
                                </p:cTn>
                              </p:par>
                            </p:childTnLst>
                          </p:cTn>
                        </p:par>
                        <p:par>
                          <p:cTn id="186" fill="hold">
                            <p:stCondLst>
                              <p:cond delay="0"/>
                            </p:stCondLst>
                            <p:childTnLst>
                              <p:par>
                                <p:cTn id="187" nodeType="afterEffect" presetClass="entr" presetSubtype="0" presetID="1" grpId="53" fill="hold">
                                  <p:stCondLst>
                                    <p:cond delay="0"/>
                                  </p:stCondLst>
                                  <p:iterate type="el" backwards="0">
                                    <p:tmAbs val="0"/>
                                  </p:iterate>
                                  <p:childTnLst>
                                    <p:set>
                                      <p:cBhvr>
                                        <p:cTn id="188" fill="hold"/>
                                        <p:tgtEl>
                                          <p:spTgt spid="143"/>
                                        </p:tgtEl>
                                        <p:attrNameLst>
                                          <p:attrName>style.visibility</p:attrName>
                                        </p:attrNameLst>
                                      </p:cBhvr>
                                      <p:to>
                                        <p:strVal val="visible"/>
                                      </p:to>
                                    </p:set>
                                  </p:childTnLst>
                                </p:cTn>
                              </p:par>
                            </p:childTnLst>
                          </p:cTn>
                        </p:par>
                        <p:par>
                          <p:cTn id="189" fill="hold">
                            <p:stCondLst>
                              <p:cond delay="0"/>
                            </p:stCondLst>
                            <p:childTnLst>
                              <p:par>
                                <p:cTn id="190" nodeType="afterEffect" presetClass="entr" presetSubtype="0" presetID="1" grpId="54" fill="hold">
                                  <p:stCondLst>
                                    <p:cond delay="0"/>
                                  </p:stCondLst>
                                  <p:iterate type="el" backwards="0">
                                    <p:tmAbs val="0"/>
                                  </p:iterate>
                                  <p:childTnLst>
                                    <p:set>
                                      <p:cBhvr>
                                        <p:cTn id="191" fill="hold"/>
                                        <p:tgtEl>
                                          <p:spTgt spid="156"/>
                                        </p:tgtEl>
                                        <p:attrNameLst>
                                          <p:attrName>style.visibility</p:attrName>
                                        </p:attrNameLst>
                                      </p:cBhvr>
                                      <p:to>
                                        <p:strVal val="visible"/>
                                      </p:to>
                                    </p:set>
                                  </p:childTnLst>
                                </p:cTn>
                              </p:par>
                            </p:childTnLst>
                          </p:cTn>
                        </p:par>
                      </p:childTnLst>
                    </p:cTn>
                  </p:par>
                  <p:par>
                    <p:cTn id="192" fill="hold">
                      <p:stCondLst>
                        <p:cond delay="indefinite"/>
                      </p:stCondLst>
                      <p:childTnLst>
                        <p:par>
                          <p:cTn id="193" fill="hold">
                            <p:stCondLst>
                              <p:cond delay="0"/>
                            </p:stCondLst>
                            <p:childTnLst>
                              <p:par>
                                <p:cTn id="194" nodeType="clickEffect" presetClass="exit" presetSubtype="0" presetID="1" grpId="55" fill="hold">
                                  <p:stCondLst>
                                    <p:cond delay="0"/>
                                  </p:stCondLst>
                                  <p:iterate type="el" backwards="0">
                                    <p:tmAbs val="0"/>
                                  </p:iterate>
                                  <p:childTnLst>
                                    <p:set>
                                      <p:cBhvr>
                                        <p:cTn id="195" fill="hold">
                                          <p:stCondLst>
                                            <p:cond delay="0"/>
                                          </p:stCondLst>
                                        </p:cTn>
                                        <p:tgtEl>
                                          <p:spTgt spid="145"/>
                                        </p:tgtEl>
                                        <p:attrNameLst>
                                          <p:attrName>style.visibility</p:attrName>
                                        </p:attrNameLst>
                                      </p:cBhvr>
                                      <p:to>
                                        <p:strVal val="hidden"/>
                                      </p:to>
                                    </p:set>
                                  </p:childTnLst>
                                </p:cTn>
                              </p:par>
                            </p:childTnLst>
                          </p:cTn>
                        </p:par>
                        <p:par>
                          <p:cTn id="196" fill="hold">
                            <p:stCondLst>
                              <p:cond delay="0"/>
                            </p:stCondLst>
                            <p:childTnLst>
                              <p:par>
                                <p:cTn id="197" nodeType="afterEffect" presetClass="exit" presetSubtype="0" presetID="1" grpId="56" fill="hold">
                                  <p:stCondLst>
                                    <p:cond delay="0"/>
                                  </p:stCondLst>
                                  <p:iterate type="el" backwards="0">
                                    <p:tmAbs val="0"/>
                                  </p:iterate>
                                  <p:childTnLst>
                                    <p:set>
                                      <p:cBhvr>
                                        <p:cTn id="198" fill="hold">
                                          <p:stCondLst>
                                            <p:cond delay="0"/>
                                          </p:stCondLst>
                                        </p:cTn>
                                        <p:tgtEl>
                                          <p:spTgt spid="146"/>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nodeType="clickEffect" presetClass="entr" presetSubtype="0" presetID="1" grpId="57" fill="hold">
                                  <p:stCondLst>
                                    <p:cond delay="0"/>
                                  </p:stCondLst>
                                  <p:iterate type="el" backwards="0">
                                    <p:tmAbs val="0"/>
                                  </p:iterate>
                                  <p:childTnLst>
                                    <p:set>
                                      <p:cBhvr>
                                        <p:cTn id="202" fill="hold"/>
                                        <p:tgtEl>
                                          <p:spTgt spid="1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6" grpId="51"/>
      <p:bldP build="whole" bldLvl="1" animBg="1" rev="0" advAuto="0" spid="116" grpId="24"/>
      <p:bldP build="whole" bldLvl="1" animBg="1" rev="0" advAuto="0" spid="99" grpId="6"/>
      <p:bldP build="whole" bldLvl="1" animBg="1" rev="0" advAuto="0" spid="112" grpId="18"/>
      <p:bldP build="whole" bldLvl="1" animBg="1" rev="0" advAuto="0" spid="136" grpId="43"/>
      <p:bldP build="whole" bldLvl="1" animBg="1" rev="0" advAuto="0" spid="106" grpId="9"/>
      <p:bldP build="whole" bldLvl="1" animBg="1" rev="0" advAuto="0" spid="146" grpId="56"/>
      <p:bldP build="whole" bldLvl="1" animBg="1" rev="0" advAuto="0" spid="143" grpId="53"/>
      <p:bldP build="whole" bldLvl="1" animBg="1" rev="0" advAuto="0" spid="124" grpId="32"/>
      <p:bldP build="whole" bldLvl="1" animBg="1" rev="0" advAuto="0" spid="138" grpId="47"/>
      <p:bldP build="whole" bldLvl="1" animBg="1" rev="0" advAuto="0" spid="145" grpId="50"/>
      <p:bldP build="whole" bldLvl="1" animBg="1" rev="0" advAuto="0" spid="120" grpId="29"/>
      <p:bldP build="whole" bldLvl="1" animBg="1" rev="0" advAuto="0" spid="133" grpId="26"/>
      <p:bldP build="whole" bldLvl="1" animBg="1" rev="0" advAuto="0" spid="145" grpId="55"/>
      <p:bldP build="p" bldLvl="5" animBg="1" rev="0" advAuto="0" spid="94" grpId="1"/>
      <p:bldP build="whole" bldLvl="1" animBg="1" rev="0" advAuto="0" spid="142" grpId="49"/>
      <p:bldP build="whole" bldLvl="1" animBg="1" rev="0" advAuto="0" spid="113" grpId="23"/>
      <p:bldP build="whole" bldLvl="1" animBg="1" rev="0" advAuto="0" spid="96" grpId="2"/>
      <p:bldP build="whole" bldLvl="1" animBg="1" rev="0" advAuto="0" spid="139" grpId="48"/>
      <p:bldP build="whole" bldLvl="1" animBg="1" rev="0" advAuto="0" spid="118" grpId="27"/>
      <p:bldP build="whole" bldLvl="1" animBg="1" rev="0" advAuto="0" spid="130" grpId="34"/>
      <p:bldP build="whole" bldLvl="1" animBg="1" rev="0" advAuto="0" spid="100" grpId="3"/>
      <p:bldP build="whole" bldLvl="1" animBg="1" rev="0" advAuto="0" spid="144" grpId="52"/>
      <p:bldP build="whole" bldLvl="1" animBg="1" rev="0" advAuto="0" spid="123" grpId="30"/>
      <p:bldP build="whole" bldLvl="1" animBg="1" rev="0" advAuto="0" spid="123" grpId="31"/>
      <p:bldP build="whole" bldLvl="1" animBg="1" rev="0" advAuto="0" spid="114" grpId="20"/>
      <p:bldP build="whole" bldLvl="1" animBg="1" rev="0" advAuto="0" spid="155" grpId="13"/>
      <p:bldP build="whole" bldLvl="1" animBg="1" rev="0" advAuto="0" spid="157" grpId="57"/>
      <p:bldP build="whole" bldLvl="1" animBg="1" rev="0" advAuto="0" spid="104" grpId="7"/>
      <p:bldP build="whole" bldLvl="1" animBg="1" rev="0" advAuto="0" spid="107" grpId="14"/>
      <p:bldP build="whole" bldLvl="1" animBg="1" rev="0" advAuto="0" spid="119" grpId="28"/>
      <p:bldP build="whole" bldLvl="1" animBg="1" rev="0" advAuto="0" spid="131" grpId="36"/>
      <p:bldP build="whole" bldLvl="1" animBg="1" rev="0" advAuto="0" spid="132" grpId="21"/>
      <p:bldP build="whole" bldLvl="1" animBg="1" rev="0" advAuto="0" spid="126" grpId="37"/>
      <p:bldP build="whole" bldLvl="1" animBg="1" rev="0" advAuto="0" spid="141" grpId="45"/>
      <p:bldP build="whole" bldLvl="1" animBg="1" rev="0" advAuto="0" spid="97" grpId="4"/>
      <p:bldP build="whole" bldLvl="1" animBg="1" rev="0" advAuto="0" spid="101" grpId="10"/>
      <p:bldP build="whole" bldLvl="1" animBg="1" rev="0" advAuto="0" spid="105" grpId="8"/>
      <p:bldP build="whole" bldLvl="1" animBg="1" rev="0" advAuto="0" spid="117" grpId="25"/>
      <p:bldP build="whole" bldLvl="1" animBg="1" rev="0" advAuto="0" spid="125" grpId="35"/>
      <p:bldP build="whole" bldLvl="1" animBg="1" rev="0" advAuto="0" spid="134" grpId="40"/>
      <p:bldP build="whole" bldLvl="1" animBg="1" rev="0" advAuto="0" spid="110" grpId="17"/>
      <p:bldP build="whole" bldLvl="1" animBg="1" rev="0" advAuto="0" spid="134" grpId="41"/>
      <p:bldP build="whole" bldLvl="1" animBg="1" rev="0" advAuto="0" spid="156" grpId="54"/>
      <p:bldP build="whole" bldLvl="1" animBg="1" rev="0" advAuto="0" spid="98" grpId="5"/>
      <p:bldP build="whole" bldLvl="1" animBg="1" rev="0" advAuto="0" spid="115" grpId="22"/>
      <p:bldP build="whole" bldLvl="1" animBg="1" rev="0" advAuto="0" spid="128" grpId="39"/>
      <p:bldP build="whole" bldLvl="1" animBg="1" rev="0" advAuto="0" spid="129" grpId="33"/>
      <p:bldP build="whole" bldLvl="1" animBg="1" rev="0" advAuto="0" spid="127" grpId="38"/>
      <p:bldP build="whole" bldLvl="1" animBg="1" rev="0" advAuto="0" spid="111" grpId="19"/>
      <p:bldP build="whole" bldLvl="1" animBg="1" rev="0" advAuto="0" spid="103" grpId="12"/>
      <p:bldP build="whole" bldLvl="1" animBg="1" rev="0" advAuto="0" spid="137" grpId="44"/>
      <p:bldP build="whole" bldLvl="1" animBg="1" rev="0" advAuto="0" spid="135" grpId="42"/>
      <p:bldP build="whole" bldLvl="1" animBg="1" rev="0" advAuto="0" spid="102" grpId="11"/>
      <p:bldP build="whole" bldLvl="1" animBg="1" rev="0" advAuto="0" spid="140" grpId="46"/>
      <p:bldP build="whole" bldLvl="1" animBg="1" rev="0" advAuto="0" spid="109" grpId="16"/>
      <p:bldP build="whole" bldLvl="1" animBg="1" rev="0" advAuto="0" spid="108" grpId="15"/>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1097369" y="32840"/>
            <a:ext cx="10464801" cy="830356"/>
          </a:xfrm>
          <a:prstGeom prst="rect">
            <a:avLst/>
          </a:prstGeom>
        </p:spPr>
        <p:txBody>
          <a:bodyPr/>
          <a:lstStyle>
            <a:lvl1pPr defTabSz="344677">
              <a:defRPr sz="4719"/>
            </a:lvl1pPr>
          </a:lstStyle>
          <a:p>
            <a:pPr lvl="0">
              <a:defRPr sz="1800"/>
            </a:pPr>
            <a:r>
              <a:rPr sz="4719"/>
              <a:t>Aims of the Tesseract</a:t>
            </a:r>
          </a:p>
        </p:txBody>
      </p:sp>
      <p:sp>
        <p:nvSpPr>
          <p:cNvPr id="162" name="Shape 162"/>
          <p:cNvSpPr/>
          <p:nvPr>
            <p:ph type="body" idx="1"/>
          </p:nvPr>
        </p:nvSpPr>
        <p:spPr>
          <a:xfrm>
            <a:off x="1270000" y="2295440"/>
            <a:ext cx="10464800" cy="6752501"/>
          </a:xfrm>
          <a:prstGeom prst="rect">
            <a:avLst/>
          </a:prstGeom>
        </p:spPr>
        <p:txBody>
          <a:bodyPr/>
          <a:lstStyle/>
          <a:p>
            <a:pPr lvl="0" marL="564444" indent="-564444" algn="l">
              <a:buSzPct val="100000"/>
              <a:buAutoNum type="arabicPeriod" startAt="1"/>
              <a:defRPr sz="1800"/>
            </a:pPr>
            <a:r>
              <a:rPr sz="3200" u="sng">
                <a:solidFill>
                  <a:srgbClr val="DCDEE0"/>
                </a:solidFill>
              </a:rPr>
              <a:t>Implement distributed eventually consistent graph database</a:t>
            </a:r>
            <a:br>
              <a:rPr sz="3200"/>
            </a:br>
            <a:endParaRPr sz="3200"/>
          </a:p>
          <a:p>
            <a:pPr lvl="0" marL="564444" indent="-564444" algn="l">
              <a:buSzPct val="100000"/>
              <a:buAutoNum type="arabicPeriod" startAt="2"/>
              <a:defRPr sz="1800"/>
            </a:pPr>
            <a:r>
              <a:rPr sz="4000">
                <a:solidFill>
                  <a:srgbClr val="164F86"/>
                </a:solidFill>
              </a:rPr>
              <a:t>Develop a distributed graph partitioning algorithm </a:t>
            </a:r>
            <a:br>
              <a:rPr sz="4000">
                <a:solidFill>
                  <a:srgbClr val="C82506"/>
                </a:solidFill>
              </a:rPr>
            </a:br>
            <a:endParaRPr sz="4000">
              <a:solidFill>
                <a:srgbClr val="C82506"/>
              </a:solidFill>
            </a:endParaRPr>
          </a:p>
          <a:p>
            <a:pPr lvl="0" marL="564444" indent="-564444" algn="l">
              <a:buSzPct val="100000"/>
              <a:buAutoNum type="arabicPeriod" startAt="3"/>
              <a:defRPr sz="1800"/>
            </a:pPr>
            <a:r>
              <a:rPr sz="3200">
                <a:solidFill>
                  <a:srgbClr val="DCDEE0"/>
                </a:solidFill>
              </a:rPr>
              <a:t>Develop a computational model able to support both real time and batch processing on a distributed graph</a:t>
            </a:r>
          </a:p>
        </p:txBody>
      </p:sp>
      <p:sp>
        <p:nvSpPr>
          <p:cNvPr id="163" name="Shape 163"/>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Tree>
  </p:cSld>
  <p:clrMapOvr>
    <a:masterClrMapping/>
  </p:clrMapOvr>
  <p:transition spd="fast"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xfrm>
            <a:off x="367926" y="238405"/>
            <a:ext cx="12268948" cy="1025316"/>
          </a:xfrm>
          <a:prstGeom prst="rect">
            <a:avLst/>
          </a:prstGeom>
        </p:spPr>
        <p:txBody>
          <a:bodyPr/>
          <a:lstStyle>
            <a:lvl1pPr defTabSz="373887">
              <a:defRPr sz="5119"/>
            </a:lvl1pPr>
          </a:lstStyle>
          <a:p>
            <a:pPr lvl="0">
              <a:defRPr sz="1800"/>
            </a:pPr>
            <a:r>
              <a:rPr sz="5119"/>
              <a:t>CRDTs again…because they’re important</a:t>
            </a:r>
          </a:p>
        </p:txBody>
      </p:sp>
      <p:sp>
        <p:nvSpPr>
          <p:cNvPr id="166" name="Shape 166"/>
          <p:cNvSpPr/>
          <p:nvPr>
            <p:ph type="body" idx="1"/>
          </p:nvPr>
        </p:nvSpPr>
        <p:spPr>
          <a:xfrm>
            <a:off x="1270000" y="2028031"/>
            <a:ext cx="10464800" cy="6743491"/>
          </a:xfrm>
          <a:prstGeom prst="rect">
            <a:avLst/>
          </a:prstGeom>
        </p:spPr>
        <p:txBody>
          <a:bodyPr/>
          <a:lstStyle/>
          <a:p>
            <a:pPr lvl="0" marL="395111" indent="-395111" algn="l">
              <a:lnSpc>
                <a:spcPct val="200000"/>
              </a:lnSpc>
              <a:buSzPct val="75000"/>
              <a:buChar char="•"/>
              <a:defRPr sz="1800"/>
            </a:pPr>
            <a:r>
              <a:rPr sz="3200"/>
              <a:t>One very important property of a CRDT is:</a:t>
            </a:r>
            <a:endParaRPr sz="3200"/>
          </a:p>
          <a:p>
            <a:pPr lvl="0">
              <a:lnSpc>
                <a:spcPct val="200000"/>
              </a:lnSpc>
              <a:defRPr sz="1800"/>
            </a:pPr>
            <a:r>
              <a:rPr sz="3200"/>
              <a:t>{a,b,c,d}  :⇔ {a,b} ∪ {c,d}</a:t>
            </a:r>
            <a:endParaRPr sz="3200"/>
          </a:p>
          <a:p>
            <a:pPr lvl="0" marL="395111" indent="-395111" algn="l">
              <a:lnSpc>
                <a:spcPct val="200000"/>
              </a:lnSpc>
              <a:buSzPct val="75000"/>
              <a:buChar char="•"/>
              <a:defRPr sz="1800"/>
            </a:pPr>
            <a:r>
              <a:rPr sz="3200"/>
              <a:t>Those two sets being logically equivalent is a desirable property</a:t>
            </a:r>
            <a:endParaRPr sz="3200"/>
          </a:p>
          <a:p>
            <a:pPr lvl="0" marL="395111" indent="-395111" algn="l">
              <a:lnSpc>
                <a:spcPct val="200000"/>
              </a:lnSpc>
              <a:buSzPct val="75000"/>
              <a:buChar char="•"/>
              <a:defRPr sz="1800"/>
            </a:pPr>
            <a:r>
              <a:rPr sz="3200"/>
              <a:t>Enables partitioning (with rendezvous hashing for e.g.)</a:t>
            </a:r>
          </a:p>
        </p:txBody>
      </p:sp>
      <p:sp>
        <p:nvSpPr>
          <p:cNvPr id="167" name="Shape 167"/>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