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88" r:id="rId3"/>
    <p:sldId id="257" r:id="rId4"/>
    <p:sldId id="279" r:id="rId5"/>
    <p:sldId id="282" r:id="rId6"/>
    <p:sldId id="281" r:id="rId7"/>
    <p:sldId id="283" r:id="rId8"/>
    <p:sldId id="280" r:id="rId9"/>
    <p:sldId id="284" r:id="rId10"/>
    <p:sldId id="285" r:id="rId11"/>
    <p:sldId id="286" r:id="rId12"/>
    <p:sldId id="290" r:id="rId13"/>
    <p:sldId id="289" r:id="rId14"/>
    <p:sldId id="287" r:id="rId15"/>
    <p:sldId id="291" r:id="rId16"/>
    <p:sldId id="292" r:id="rId17"/>
    <p:sldId id="278" r:id="rId1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200" autoAdjust="0"/>
    <p:restoredTop sz="94660"/>
  </p:normalViewPr>
  <p:slideViewPr>
    <p:cSldViewPr snapToGrid="0">
      <p:cViewPr>
        <p:scale>
          <a:sx n="66" d="100"/>
          <a:sy n="66" d="100"/>
        </p:scale>
        <p:origin x="-594" y="-27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BA7F0A-BCB0-4336-9BE3-0ECE1C89AB3D}" type="datetimeFigureOut">
              <a:rPr lang="ru-RU" smtClean="0"/>
              <a:t>27.11.2014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FE18B5-6F1A-4E9D-B03D-54BAA7FCED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8401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CustomShape 1"/>
          <p:cNvSpPr/>
          <p:nvPr/>
        </p:nvSpPr>
        <p:spPr>
          <a:xfrm>
            <a:off x="0" y="0"/>
            <a:ext cx="360" cy="360"/>
          </a:xfrm>
          <a:prstGeom prst="rect">
            <a:avLst/>
          </a:prstGeom>
          <a:noFill/>
          <a:ln>
            <a:noFill/>
          </a:ln>
        </p:spPr>
      </p:sp>
      <p:sp>
        <p:nvSpPr>
          <p:cNvPr id="144" name="CustomShape 2"/>
          <p:cNvSpPr/>
          <p:nvPr/>
        </p:nvSpPr>
        <p:spPr>
          <a:xfrm>
            <a:off x="3884760" y="8685360"/>
            <a:ext cx="2961360" cy="446760"/>
          </a:xfrm>
          <a:prstGeom prst="rect">
            <a:avLst/>
          </a:prstGeom>
          <a:noFill/>
          <a:ln>
            <a:noFill/>
          </a:ln>
        </p:spPr>
      </p:sp>
      <p:sp>
        <p:nvSpPr>
          <p:cNvPr id="145" name="CustomShape 3"/>
          <p:cNvSpPr/>
          <p:nvPr/>
        </p:nvSpPr>
        <p:spPr>
          <a:xfrm>
            <a:off x="3884760" y="8685360"/>
            <a:ext cx="2970720" cy="456120"/>
          </a:xfrm>
          <a:prstGeom prst="rect">
            <a:avLst/>
          </a:prstGeom>
          <a:noFill/>
          <a:ln>
            <a:noFill/>
          </a:ln>
        </p:spPr>
      </p:sp>
      <p:sp>
        <p:nvSpPr>
          <p:cNvPr id="146" name="CustomShape 4"/>
          <p:cNvSpPr/>
          <p:nvPr/>
        </p:nvSpPr>
        <p:spPr>
          <a:xfrm>
            <a:off x="3884760" y="8685360"/>
            <a:ext cx="2970720" cy="456120"/>
          </a:xfrm>
          <a:prstGeom prst="rect">
            <a:avLst/>
          </a:prstGeom>
          <a:noFill/>
          <a:ln>
            <a:noFill/>
          </a:ln>
        </p:spPr>
      </p:sp>
      <p:sp>
        <p:nvSpPr>
          <p:cNvPr id="147" name="CustomShape 5"/>
          <p:cNvSpPr/>
          <p:nvPr/>
        </p:nvSpPr>
        <p:spPr>
          <a:xfrm>
            <a:off x="3886200" y="8686800"/>
            <a:ext cx="2970720" cy="456120"/>
          </a:xfrm>
          <a:prstGeom prst="rect">
            <a:avLst/>
          </a:prstGeom>
          <a:noFill/>
          <a:ln>
            <a:noFill/>
          </a:ln>
        </p:spPr>
      </p:sp>
      <p:sp>
        <p:nvSpPr>
          <p:cNvPr id="148" name="PlaceHolder 6"/>
          <p:cNvSpPr>
            <a:spLocks noGrp="1"/>
          </p:cNvSpPr>
          <p:nvPr>
            <p:ph type="body"/>
          </p:nvPr>
        </p:nvSpPr>
        <p:spPr>
          <a:xfrm>
            <a:off x="914400" y="4343400"/>
            <a:ext cx="5028120" cy="4113720"/>
          </a:xfrm>
          <a:prstGeom prst="rect">
            <a:avLst/>
          </a:prstGeom>
        </p:spPr>
        <p:txBody>
          <a:bodyPr lIns="90000" tIns="45000" rIns="90000" bIns="4500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487707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CustomShape 1"/>
          <p:cNvSpPr/>
          <p:nvPr/>
        </p:nvSpPr>
        <p:spPr>
          <a:xfrm>
            <a:off x="0" y="0"/>
            <a:ext cx="360" cy="360"/>
          </a:xfrm>
          <a:prstGeom prst="rect">
            <a:avLst/>
          </a:prstGeom>
          <a:noFill/>
          <a:ln>
            <a:noFill/>
          </a:ln>
        </p:spPr>
      </p:sp>
      <p:sp>
        <p:nvSpPr>
          <p:cNvPr id="144" name="CustomShape 2"/>
          <p:cNvSpPr/>
          <p:nvPr/>
        </p:nvSpPr>
        <p:spPr>
          <a:xfrm>
            <a:off x="3884760" y="8685360"/>
            <a:ext cx="2961360" cy="446760"/>
          </a:xfrm>
          <a:prstGeom prst="rect">
            <a:avLst/>
          </a:prstGeom>
          <a:noFill/>
          <a:ln>
            <a:noFill/>
          </a:ln>
        </p:spPr>
      </p:sp>
      <p:sp>
        <p:nvSpPr>
          <p:cNvPr id="145" name="CustomShape 3"/>
          <p:cNvSpPr/>
          <p:nvPr/>
        </p:nvSpPr>
        <p:spPr>
          <a:xfrm>
            <a:off x="3884760" y="8685360"/>
            <a:ext cx="2970720" cy="456120"/>
          </a:xfrm>
          <a:prstGeom prst="rect">
            <a:avLst/>
          </a:prstGeom>
          <a:noFill/>
          <a:ln>
            <a:noFill/>
          </a:ln>
        </p:spPr>
      </p:sp>
      <p:sp>
        <p:nvSpPr>
          <p:cNvPr id="146" name="CustomShape 4"/>
          <p:cNvSpPr/>
          <p:nvPr/>
        </p:nvSpPr>
        <p:spPr>
          <a:xfrm>
            <a:off x="3884760" y="8685360"/>
            <a:ext cx="2970720" cy="456120"/>
          </a:xfrm>
          <a:prstGeom prst="rect">
            <a:avLst/>
          </a:prstGeom>
          <a:noFill/>
          <a:ln>
            <a:noFill/>
          </a:ln>
        </p:spPr>
      </p:sp>
      <p:sp>
        <p:nvSpPr>
          <p:cNvPr id="147" name="CustomShape 5"/>
          <p:cNvSpPr/>
          <p:nvPr/>
        </p:nvSpPr>
        <p:spPr>
          <a:xfrm>
            <a:off x="3886200" y="8686800"/>
            <a:ext cx="2970720" cy="456120"/>
          </a:xfrm>
          <a:prstGeom prst="rect">
            <a:avLst/>
          </a:prstGeom>
          <a:noFill/>
          <a:ln>
            <a:noFill/>
          </a:ln>
        </p:spPr>
      </p:sp>
      <p:sp>
        <p:nvSpPr>
          <p:cNvPr id="148" name="PlaceHolder 6"/>
          <p:cNvSpPr>
            <a:spLocks noGrp="1"/>
          </p:cNvSpPr>
          <p:nvPr>
            <p:ph type="body"/>
          </p:nvPr>
        </p:nvSpPr>
        <p:spPr>
          <a:xfrm>
            <a:off x="914400" y="4343400"/>
            <a:ext cx="5028120" cy="4113720"/>
          </a:xfrm>
          <a:prstGeom prst="rect">
            <a:avLst/>
          </a:prstGeom>
        </p:spPr>
        <p:txBody>
          <a:bodyPr lIns="90000" tIns="45000" rIns="90000" bIns="4500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487707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CustomShape 1"/>
          <p:cNvSpPr/>
          <p:nvPr/>
        </p:nvSpPr>
        <p:spPr>
          <a:xfrm>
            <a:off x="0" y="0"/>
            <a:ext cx="360" cy="360"/>
          </a:xfrm>
          <a:prstGeom prst="rect">
            <a:avLst/>
          </a:prstGeom>
          <a:noFill/>
          <a:ln>
            <a:noFill/>
          </a:ln>
        </p:spPr>
      </p:sp>
      <p:sp>
        <p:nvSpPr>
          <p:cNvPr id="144" name="CustomShape 2"/>
          <p:cNvSpPr/>
          <p:nvPr/>
        </p:nvSpPr>
        <p:spPr>
          <a:xfrm>
            <a:off x="3884760" y="8685360"/>
            <a:ext cx="2961360" cy="446760"/>
          </a:xfrm>
          <a:prstGeom prst="rect">
            <a:avLst/>
          </a:prstGeom>
          <a:noFill/>
          <a:ln>
            <a:noFill/>
          </a:ln>
        </p:spPr>
      </p:sp>
      <p:sp>
        <p:nvSpPr>
          <p:cNvPr id="145" name="CustomShape 3"/>
          <p:cNvSpPr/>
          <p:nvPr/>
        </p:nvSpPr>
        <p:spPr>
          <a:xfrm>
            <a:off x="3884760" y="8685360"/>
            <a:ext cx="2970720" cy="456120"/>
          </a:xfrm>
          <a:prstGeom prst="rect">
            <a:avLst/>
          </a:prstGeom>
          <a:noFill/>
          <a:ln>
            <a:noFill/>
          </a:ln>
        </p:spPr>
      </p:sp>
      <p:sp>
        <p:nvSpPr>
          <p:cNvPr id="146" name="CustomShape 4"/>
          <p:cNvSpPr/>
          <p:nvPr/>
        </p:nvSpPr>
        <p:spPr>
          <a:xfrm>
            <a:off x="3884760" y="8685360"/>
            <a:ext cx="2970720" cy="456120"/>
          </a:xfrm>
          <a:prstGeom prst="rect">
            <a:avLst/>
          </a:prstGeom>
          <a:noFill/>
          <a:ln>
            <a:noFill/>
          </a:ln>
        </p:spPr>
      </p:sp>
      <p:sp>
        <p:nvSpPr>
          <p:cNvPr id="147" name="CustomShape 5"/>
          <p:cNvSpPr/>
          <p:nvPr/>
        </p:nvSpPr>
        <p:spPr>
          <a:xfrm>
            <a:off x="3886200" y="8686800"/>
            <a:ext cx="2970720" cy="456120"/>
          </a:xfrm>
          <a:prstGeom prst="rect">
            <a:avLst/>
          </a:prstGeom>
          <a:noFill/>
          <a:ln>
            <a:noFill/>
          </a:ln>
        </p:spPr>
      </p:sp>
      <p:sp>
        <p:nvSpPr>
          <p:cNvPr id="148" name="PlaceHolder 6"/>
          <p:cNvSpPr>
            <a:spLocks noGrp="1"/>
          </p:cNvSpPr>
          <p:nvPr>
            <p:ph type="body"/>
          </p:nvPr>
        </p:nvSpPr>
        <p:spPr>
          <a:xfrm>
            <a:off x="914400" y="4343400"/>
            <a:ext cx="5028120" cy="4113720"/>
          </a:xfrm>
          <a:prstGeom prst="rect">
            <a:avLst/>
          </a:prstGeom>
        </p:spPr>
        <p:txBody>
          <a:bodyPr lIns="90000" tIns="45000" rIns="90000" bIns="4500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487707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CustomShape 1"/>
          <p:cNvSpPr/>
          <p:nvPr/>
        </p:nvSpPr>
        <p:spPr>
          <a:xfrm>
            <a:off x="0" y="0"/>
            <a:ext cx="360" cy="360"/>
          </a:xfrm>
          <a:prstGeom prst="rect">
            <a:avLst/>
          </a:prstGeom>
          <a:noFill/>
          <a:ln>
            <a:noFill/>
          </a:ln>
        </p:spPr>
      </p:sp>
      <p:sp>
        <p:nvSpPr>
          <p:cNvPr id="144" name="CustomShape 2"/>
          <p:cNvSpPr/>
          <p:nvPr/>
        </p:nvSpPr>
        <p:spPr>
          <a:xfrm>
            <a:off x="3884760" y="8685360"/>
            <a:ext cx="2961360" cy="446760"/>
          </a:xfrm>
          <a:prstGeom prst="rect">
            <a:avLst/>
          </a:prstGeom>
          <a:noFill/>
          <a:ln>
            <a:noFill/>
          </a:ln>
        </p:spPr>
      </p:sp>
      <p:sp>
        <p:nvSpPr>
          <p:cNvPr id="145" name="CustomShape 3"/>
          <p:cNvSpPr/>
          <p:nvPr/>
        </p:nvSpPr>
        <p:spPr>
          <a:xfrm>
            <a:off x="3884760" y="8685360"/>
            <a:ext cx="2970720" cy="456120"/>
          </a:xfrm>
          <a:prstGeom prst="rect">
            <a:avLst/>
          </a:prstGeom>
          <a:noFill/>
          <a:ln>
            <a:noFill/>
          </a:ln>
        </p:spPr>
      </p:sp>
      <p:sp>
        <p:nvSpPr>
          <p:cNvPr id="146" name="CustomShape 4"/>
          <p:cNvSpPr/>
          <p:nvPr/>
        </p:nvSpPr>
        <p:spPr>
          <a:xfrm>
            <a:off x="3884760" y="8685360"/>
            <a:ext cx="2970720" cy="456120"/>
          </a:xfrm>
          <a:prstGeom prst="rect">
            <a:avLst/>
          </a:prstGeom>
          <a:noFill/>
          <a:ln>
            <a:noFill/>
          </a:ln>
        </p:spPr>
      </p:sp>
      <p:sp>
        <p:nvSpPr>
          <p:cNvPr id="147" name="CustomShape 5"/>
          <p:cNvSpPr/>
          <p:nvPr/>
        </p:nvSpPr>
        <p:spPr>
          <a:xfrm>
            <a:off x="3886200" y="8686800"/>
            <a:ext cx="2970720" cy="456120"/>
          </a:xfrm>
          <a:prstGeom prst="rect">
            <a:avLst/>
          </a:prstGeom>
          <a:noFill/>
          <a:ln>
            <a:noFill/>
          </a:ln>
        </p:spPr>
      </p:sp>
      <p:sp>
        <p:nvSpPr>
          <p:cNvPr id="148" name="PlaceHolder 6"/>
          <p:cNvSpPr>
            <a:spLocks noGrp="1"/>
          </p:cNvSpPr>
          <p:nvPr>
            <p:ph type="body"/>
          </p:nvPr>
        </p:nvSpPr>
        <p:spPr>
          <a:xfrm>
            <a:off x="914400" y="4343400"/>
            <a:ext cx="5028120" cy="4113720"/>
          </a:xfrm>
          <a:prstGeom prst="rect">
            <a:avLst/>
          </a:prstGeom>
        </p:spPr>
        <p:txBody>
          <a:bodyPr lIns="90000" tIns="45000" rIns="90000" bIns="4500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487707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CustomShape 1"/>
          <p:cNvSpPr/>
          <p:nvPr/>
        </p:nvSpPr>
        <p:spPr>
          <a:xfrm>
            <a:off x="0" y="0"/>
            <a:ext cx="360" cy="360"/>
          </a:xfrm>
          <a:prstGeom prst="rect">
            <a:avLst/>
          </a:prstGeom>
          <a:noFill/>
          <a:ln>
            <a:noFill/>
          </a:ln>
        </p:spPr>
      </p:sp>
      <p:sp>
        <p:nvSpPr>
          <p:cNvPr id="144" name="CustomShape 2"/>
          <p:cNvSpPr/>
          <p:nvPr/>
        </p:nvSpPr>
        <p:spPr>
          <a:xfrm>
            <a:off x="3884760" y="8685360"/>
            <a:ext cx="2961360" cy="446760"/>
          </a:xfrm>
          <a:prstGeom prst="rect">
            <a:avLst/>
          </a:prstGeom>
          <a:noFill/>
          <a:ln>
            <a:noFill/>
          </a:ln>
        </p:spPr>
      </p:sp>
      <p:sp>
        <p:nvSpPr>
          <p:cNvPr id="145" name="CustomShape 3"/>
          <p:cNvSpPr/>
          <p:nvPr/>
        </p:nvSpPr>
        <p:spPr>
          <a:xfrm>
            <a:off x="3884760" y="8685360"/>
            <a:ext cx="2970720" cy="456120"/>
          </a:xfrm>
          <a:prstGeom prst="rect">
            <a:avLst/>
          </a:prstGeom>
          <a:noFill/>
          <a:ln>
            <a:noFill/>
          </a:ln>
        </p:spPr>
      </p:sp>
      <p:sp>
        <p:nvSpPr>
          <p:cNvPr id="146" name="CustomShape 4"/>
          <p:cNvSpPr/>
          <p:nvPr/>
        </p:nvSpPr>
        <p:spPr>
          <a:xfrm>
            <a:off x="3884760" y="8685360"/>
            <a:ext cx="2970720" cy="456120"/>
          </a:xfrm>
          <a:prstGeom prst="rect">
            <a:avLst/>
          </a:prstGeom>
          <a:noFill/>
          <a:ln>
            <a:noFill/>
          </a:ln>
        </p:spPr>
      </p:sp>
      <p:sp>
        <p:nvSpPr>
          <p:cNvPr id="147" name="CustomShape 5"/>
          <p:cNvSpPr/>
          <p:nvPr/>
        </p:nvSpPr>
        <p:spPr>
          <a:xfrm>
            <a:off x="3886200" y="8686800"/>
            <a:ext cx="2970720" cy="456120"/>
          </a:xfrm>
          <a:prstGeom prst="rect">
            <a:avLst/>
          </a:prstGeom>
          <a:noFill/>
          <a:ln>
            <a:noFill/>
          </a:ln>
        </p:spPr>
      </p:sp>
      <p:sp>
        <p:nvSpPr>
          <p:cNvPr id="148" name="PlaceHolder 6"/>
          <p:cNvSpPr>
            <a:spLocks noGrp="1"/>
          </p:cNvSpPr>
          <p:nvPr>
            <p:ph type="body"/>
          </p:nvPr>
        </p:nvSpPr>
        <p:spPr>
          <a:xfrm>
            <a:off x="914400" y="4343400"/>
            <a:ext cx="5028120" cy="4113720"/>
          </a:xfrm>
          <a:prstGeom prst="rect">
            <a:avLst/>
          </a:prstGeom>
        </p:spPr>
        <p:txBody>
          <a:bodyPr lIns="90000" tIns="45000" rIns="90000" bIns="4500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487707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CustomShape 1"/>
          <p:cNvSpPr/>
          <p:nvPr/>
        </p:nvSpPr>
        <p:spPr>
          <a:xfrm>
            <a:off x="0" y="0"/>
            <a:ext cx="360" cy="360"/>
          </a:xfrm>
          <a:prstGeom prst="rect">
            <a:avLst/>
          </a:prstGeom>
          <a:noFill/>
          <a:ln>
            <a:noFill/>
          </a:ln>
        </p:spPr>
      </p:sp>
      <p:sp>
        <p:nvSpPr>
          <p:cNvPr id="144" name="CustomShape 2"/>
          <p:cNvSpPr/>
          <p:nvPr/>
        </p:nvSpPr>
        <p:spPr>
          <a:xfrm>
            <a:off x="3884760" y="8685360"/>
            <a:ext cx="2961360" cy="446760"/>
          </a:xfrm>
          <a:prstGeom prst="rect">
            <a:avLst/>
          </a:prstGeom>
          <a:noFill/>
          <a:ln>
            <a:noFill/>
          </a:ln>
        </p:spPr>
      </p:sp>
      <p:sp>
        <p:nvSpPr>
          <p:cNvPr id="145" name="CustomShape 3"/>
          <p:cNvSpPr/>
          <p:nvPr/>
        </p:nvSpPr>
        <p:spPr>
          <a:xfrm>
            <a:off x="3884760" y="8685360"/>
            <a:ext cx="2970720" cy="456120"/>
          </a:xfrm>
          <a:prstGeom prst="rect">
            <a:avLst/>
          </a:prstGeom>
          <a:noFill/>
          <a:ln>
            <a:noFill/>
          </a:ln>
        </p:spPr>
      </p:sp>
      <p:sp>
        <p:nvSpPr>
          <p:cNvPr id="146" name="CustomShape 4"/>
          <p:cNvSpPr/>
          <p:nvPr/>
        </p:nvSpPr>
        <p:spPr>
          <a:xfrm>
            <a:off x="3884760" y="8685360"/>
            <a:ext cx="2970720" cy="456120"/>
          </a:xfrm>
          <a:prstGeom prst="rect">
            <a:avLst/>
          </a:prstGeom>
          <a:noFill/>
          <a:ln>
            <a:noFill/>
          </a:ln>
        </p:spPr>
      </p:sp>
      <p:sp>
        <p:nvSpPr>
          <p:cNvPr id="147" name="CustomShape 5"/>
          <p:cNvSpPr/>
          <p:nvPr/>
        </p:nvSpPr>
        <p:spPr>
          <a:xfrm>
            <a:off x="3886200" y="8686800"/>
            <a:ext cx="2970720" cy="456120"/>
          </a:xfrm>
          <a:prstGeom prst="rect">
            <a:avLst/>
          </a:prstGeom>
          <a:noFill/>
          <a:ln>
            <a:noFill/>
          </a:ln>
        </p:spPr>
      </p:sp>
      <p:sp>
        <p:nvSpPr>
          <p:cNvPr id="148" name="PlaceHolder 6"/>
          <p:cNvSpPr>
            <a:spLocks noGrp="1"/>
          </p:cNvSpPr>
          <p:nvPr>
            <p:ph type="body"/>
          </p:nvPr>
        </p:nvSpPr>
        <p:spPr>
          <a:xfrm>
            <a:off x="914400" y="4343400"/>
            <a:ext cx="5028120" cy="4113720"/>
          </a:xfrm>
          <a:prstGeom prst="rect">
            <a:avLst/>
          </a:prstGeom>
        </p:spPr>
        <p:txBody>
          <a:bodyPr lIns="90000" tIns="45000" rIns="90000" bIns="4500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487707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CustomShape 1"/>
          <p:cNvSpPr/>
          <p:nvPr/>
        </p:nvSpPr>
        <p:spPr>
          <a:xfrm>
            <a:off x="0" y="0"/>
            <a:ext cx="360" cy="360"/>
          </a:xfrm>
          <a:prstGeom prst="rect">
            <a:avLst/>
          </a:prstGeom>
          <a:noFill/>
          <a:ln>
            <a:noFill/>
          </a:ln>
        </p:spPr>
      </p:sp>
      <p:sp>
        <p:nvSpPr>
          <p:cNvPr id="144" name="CustomShape 2"/>
          <p:cNvSpPr/>
          <p:nvPr/>
        </p:nvSpPr>
        <p:spPr>
          <a:xfrm>
            <a:off x="3884760" y="8685360"/>
            <a:ext cx="2961360" cy="446760"/>
          </a:xfrm>
          <a:prstGeom prst="rect">
            <a:avLst/>
          </a:prstGeom>
          <a:noFill/>
          <a:ln>
            <a:noFill/>
          </a:ln>
        </p:spPr>
      </p:sp>
      <p:sp>
        <p:nvSpPr>
          <p:cNvPr id="145" name="CustomShape 3"/>
          <p:cNvSpPr/>
          <p:nvPr/>
        </p:nvSpPr>
        <p:spPr>
          <a:xfrm>
            <a:off x="3884760" y="8685360"/>
            <a:ext cx="2970720" cy="456120"/>
          </a:xfrm>
          <a:prstGeom prst="rect">
            <a:avLst/>
          </a:prstGeom>
          <a:noFill/>
          <a:ln>
            <a:noFill/>
          </a:ln>
        </p:spPr>
      </p:sp>
      <p:sp>
        <p:nvSpPr>
          <p:cNvPr id="146" name="CustomShape 4"/>
          <p:cNvSpPr/>
          <p:nvPr/>
        </p:nvSpPr>
        <p:spPr>
          <a:xfrm>
            <a:off x="3884760" y="8685360"/>
            <a:ext cx="2970720" cy="456120"/>
          </a:xfrm>
          <a:prstGeom prst="rect">
            <a:avLst/>
          </a:prstGeom>
          <a:noFill/>
          <a:ln>
            <a:noFill/>
          </a:ln>
        </p:spPr>
      </p:sp>
      <p:sp>
        <p:nvSpPr>
          <p:cNvPr id="147" name="CustomShape 5"/>
          <p:cNvSpPr/>
          <p:nvPr/>
        </p:nvSpPr>
        <p:spPr>
          <a:xfrm>
            <a:off x="3886200" y="8686800"/>
            <a:ext cx="2970720" cy="456120"/>
          </a:xfrm>
          <a:prstGeom prst="rect">
            <a:avLst/>
          </a:prstGeom>
          <a:noFill/>
          <a:ln>
            <a:noFill/>
          </a:ln>
        </p:spPr>
      </p:sp>
      <p:sp>
        <p:nvSpPr>
          <p:cNvPr id="148" name="PlaceHolder 6"/>
          <p:cNvSpPr>
            <a:spLocks noGrp="1"/>
          </p:cNvSpPr>
          <p:nvPr>
            <p:ph type="body"/>
          </p:nvPr>
        </p:nvSpPr>
        <p:spPr>
          <a:xfrm>
            <a:off x="914400" y="4343400"/>
            <a:ext cx="5028120" cy="4113720"/>
          </a:xfrm>
          <a:prstGeom prst="rect">
            <a:avLst/>
          </a:prstGeom>
        </p:spPr>
        <p:txBody>
          <a:bodyPr lIns="90000" tIns="45000" rIns="90000" bIns="4500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4877072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CustomShape 1"/>
          <p:cNvSpPr/>
          <p:nvPr/>
        </p:nvSpPr>
        <p:spPr>
          <a:xfrm>
            <a:off x="0" y="0"/>
            <a:ext cx="360" cy="360"/>
          </a:xfrm>
          <a:prstGeom prst="rect">
            <a:avLst/>
          </a:prstGeom>
          <a:noFill/>
          <a:ln>
            <a:noFill/>
          </a:ln>
        </p:spPr>
      </p:sp>
      <p:sp>
        <p:nvSpPr>
          <p:cNvPr id="144" name="CustomShape 2"/>
          <p:cNvSpPr/>
          <p:nvPr/>
        </p:nvSpPr>
        <p:spPr>
          <a:xfrm>
            <a:off x="3884760" y="8685360"/>
            <a:ext cx="2961360" cy="446760"/>
          </a:xfrm>
          <a:prstGeom prst="rect">
            <a:avLst/>
          </a:prstGeom>
          <a:noFill/>
          <a:ln>
            <a:noFill/>
          </a:ln>
        </p:spPr>
      </p:sp>
      <p:sp>
        <p:nvSpPr>
          <p:cNvPr id="145" name="CustomShape 3"/>
          <p:cNvSpPr/>
          <p:nvPr/>
        </p:nvSpPr>
        <p:spPr>
          <a:xfrm>
            <a:off x="3884760" y="8685360"/>
            <a:ext cx="2970720" cy="456120"/>
          </a:xfrm>
          <a:prstGeom prst="rect">
            <a:avLst/>
          </a:prstGeom>
          <a:noFill/>
          <a:ln>
            <a:noFill/>
          </a:ln>
        </p:spPr>
      </p:sp>
      <p:sp>
        <p:nvSpPr>
          <p:cNvPr id="146" name="CustomShape 4"/>
          <p:cNvSpPr/>
          <p:nvPr/>
        </p:nvSpPr>
        <p:spPr>
          <a:xfrm>
            <a:off x="3884760" y="8685360"/>
            <a:ext cx="2970720" cy="456120"/>
          </a:xfrm>
          <a:prstGeom prst="rect">
            <a:avLst/>
          </a:prstGeom>
          <a:noFill/>
          <a:ln>
            <a:noFill/>
          </a:ln>
        </p:spPr>
      </p:sp>
      <p:sp>
        <p:nvSpPr>
          <p:cNvPr id="147" name="CustomShape 5"/>
          <p:cNvSpPr/>
          <p:nvPr/>
        </p:nvSpPr>
        <p:spPr>
          <a:xfrm>
            <a:off x="3886200" y="8686800"/>
            <a:ext cx="2970720" cy="456120"/>
          </a:xfrm>
          <a:prstGeom prst="rect">
            <a:avLst/>
          </a:prstGeom>
          <a:noFill/>
          <a:ln>
            <a:noFill/>
          </a:ln>
        </p:spPr>
      </p:sp>
      <p:sp>
        <p:nvSpPr>
          <p:cNvPr id="148" name="PlaceHolder 6"/>
          <p:cNvSpPr>
            <a:spLocks noGrp="1"/>
          </p:cNvSpPr>
          <p:nvPr>
            <p:ph type="body"/>
          </p:nvPr>
        </p:nvSpPr>
        <p:spPr>
          <a:xfrm>
            <a:off x="914400" y="4343400"/>
            <a:ext cx="5028120" cy="4113720"/>
          </a:xfrm>
          <a:prstGeom prst="rect">
            <a:avLst/>
          </a:prstGeom>
        </p:spPr>
        <p:txBody>
          <a:bodyPr lIns="90000" tIns="45000" rIns="90000" bIns="4500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487707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C236E-FED4-4BDC-B252-9C97CF6AF180}" type="datetime1">
              <a:rPr lang="ru-RU" smtClean="0"/>
              <a:t>27.11.2014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86F79-938F-4518-BE41-3198DF71D3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10940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A37E4-8F3C-40B8-A096-316AC2719039}" type="datetime1">
              <a:rPr lang="ru-RU" smtClean="0"/>
              <a:t>27.11.2014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86F79-938F-4518-BE41-3198DF71D3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44951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A726D-C013-4189-AF32-58957081EF10}" type="datetime1">
              <a:rPr lang="ru-RU" smtClean="0"/>
              <a:t>27.11.2014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86F79-938F-4518-BE41-3198DF71D3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27868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609600" y="273600"/>
            <a:ext cx="1097232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4" name="PlaceHolder 2"/>
          <p:cNvSpPr>
            <a:spLocks noGrp="1"/>
          </p:cNvSpPr>
          <p:nvPr>
            <p:ph type="subTitle"/>
          </p:nvPr>
        </p:nvSpPr>
        <p:spPr>
          <a:xfrm>
            <a:off x="609600" y="1604520"/>
            <a:ext cx="10728480" cy="39780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  <p:extLst>
      <p:ext uri="{BB962C8B-B14F-4D97-AF65-F5344CB8AC3E}">
        <p14:creationId xmlns:p14="http://schemas.microsoft.com/office/powerpoint/2010/main" val="325544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24292-2243-49E4-9CC1-7A299E545092}" type="datetime1">
              <a:rPr lang="ru-RU" smtClean="0"/>
              <a:t>27.11.2014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86F79-938F-4518-BE41-3198DF71D3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22280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DACE5-20E2-41D0-9222-C0865A4F5EF1}" type="datetime1">
              <a:rPr lang="ru-RU" smtClean="0"/>
              <a:t>27.11.2014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86F79-938F-4518-BE41-3198DF71D3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49104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C4FFB-F74A-4D43-96DA-31F708EEC385}" type="datetime1">
              <a:rPr lang="ru-RU" smtClean="0"/>
              <a:t>27.11.2014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86F79-938F-4518-BE41-3198DF71D3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365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C6368-1BFD-4E61-8CF4-C0127C632046}" type="datetime1">
              <a:rPr lang="ru-RU" smtClean="0"/>
              <a:t>27.11.2014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86F79-938F-4518-BE41-3198DF71D3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41794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96875-FFBA-4E4F-9293-96D0D1CCA87E}" type="datetime1">
              <a:rPr lang="ru-RU" smtClean="0"/>
              <a:t>27.11.2014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86F79-938F-4518-BE41-3198DF71D3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22327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824EA-0F1C-41D2-A464-5C41C77097A2}" type="datetime1">
              <a:rPr lang="ru-RU" smtClean="0"/>
              <a:t>27.11.2014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86F79-938F-4518-BE41-3198DF71D3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1184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B71A8-0325-481D-9DE4-A6AEE5506BD6}" type="datetime1">
              <a:rPr lang="ru-RU" smtClean="0"/>
              <a:t>27.11.2014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86F79-938F-4518-BE41-3198DF71D3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63201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FC5CE-10A1-46C9-93AF-75A475C6DFAB}" type="datetime1">
              <a:rPr lang="ru-RU" smtClean="0"/>
              <a:t>27.11.2014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86F79-938F-4518-BE41-3198DF71D3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46667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C3F09A-19AE-44F3-93EE-D252E516898A}" type="datetime1">
              <a:rPr lang="ru-RU" smtClean="0"/>
              <a:t>27.11.2014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B86F79-938F-4518-BE41-3198DF71D3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83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stomShape 3"/>
          <p:cNvSpPr/>
          <p:nvPr/>
        </p:nvSpPr>
        <p:spPr>
          <a:xfrm>
            <a:off x="816864" y="1170432"/>
            <a:ext cx="10838687" cy="176784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/>
          <a:lstStyle/>
          <a:p>
            <a:pPr algn="ctr"/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LLVM: built-in scalable code clone 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detection</a:t>
            </a:r>
          </a:p>
          <a:p>
            <a:pPr algn="ctr"/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based on semantic analysis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772786" y="4441502"/>
            <a:ext cx="492684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Institute for System Programming </a:t>
            </a:r>
            <a:endParaRPr lang="en-US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Russian Academy of Sciences</a:t>
            </a:r>
            <a:endParaRPr lang="en-US" sz="2400" dirty="0"/>
          </a:p>
        </p:txBody>
      </p:sp>
      <p:pic>
        <p:nvPicPr>
          <p:cNvPr id="1026" name="Picture 2" descr="C:\Users\Sevak\Downloads\hjefbcj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86975" y="28575"/>
            <a:ext cx="2105025" cy="542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35723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CustomShape 1"/>
          <p:cNvSpPr/>
          <p:nvPr/>
        </p:nvSpPr>
        <p:spPr>
          <a:xfrm>
            <a:off x="2910360" y="345047"/>
            <a:ext cx="6424920" cy="106488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Results</a:t>
            </a:r>
            <a:endParaRPr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3" name="CustomShape 2"/>
          <p:cNvSpPr/>
          <p:nvPr/>
        </p:nvSpPr>
        <p:spPr>
          <a:xfrm>
            <a:off x="1706880" y="2835720"/>
            <a:ext cx="9192600" cy="639000"/>
          </a:xfrm>
          <a:prstGeom prst="rect">
            <a:avLst/>
          </a:prstGeom>
          <a:noFill/>
          <a:ln>
            <a:noFill/>
          </a:ln>
        </p:spPr>
      </p:sp>
      <p:sp>
        <p:nvSpPr>
          <p:cNvPr id="84" name="Line 3"/>
          <p:cNvSpPr/>
          <p:nvPr/>
        </p:nvSpPr>
        <p:spPr>
          <a:xfrm>
            <a:off x="5821680" y="3291840"/>
            <a:ext cx="0" cy="0"/>
          </a:xfrm>
          <a:prstGeom prst="line">
            <a:avLst/>
          </a:prstGeom>
          <a:ln>
            <a:solidFill>
              <a:srgbClr val="000000"/>
            </a:solidFill>
            <a:tailEnd type="triangle" w="med" len="med"/>
          </a:ln>
        </p:spPr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1575780"/>
              </p:ext>
            </p:extLst>
          </p:nvPr>
        </p:nvGraphicFramePr>
        <p:xfrm>
          <a:off x="309463" y="2279176"/>
          <a:ext cx="11626714" cy="24536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18998"/>
                <a:gridCol w="2417934"/>
                <a:gridCol w="2285310"/>
                <a:gridCol w="2351622"/>
                <a:gridCol w="2352850"/>
              </a:tblGrid>
              <a:tr h="88879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686300" algn="l"/>
                        </a:tabLst>
                      </a:pPr>
                      <a:endParaRPr lang="en-US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686300" algn="l"/>
                        </a:tabLst>
                      </a:pPr>
                      <a:r>
                        <a:rPr lang="en-US" sz="20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Source</a:t>
                      </a:r>
                      <a:r>
                        <a:rPr lang="en-US" sz="2000" b="1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code lines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686300" algn="l"/>
                        </a:tabLst>
                      </a:pPr>
                      <a:r>
                        <a:rPr lang="en-US" sz="2000" b="1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(million lines)</a:t>
                      </a:r>
                      <a:endParaRPr lang="en-US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686300" algn="l"/>
                        </a:tabLst>
                      </a:pPr>
                      <a:r>
                        <a:rPr lang="en-US" sz="20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Compile time without PDGs generation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686300" algn="l"/>
                        </a:tabLst>
                      </a:pPr>
                      <a:r>
                        <a:rPr lang="en-US" sz="20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(seconds)</a:t>
                      </a:r>
                      <a:endParaRPr lang="en-US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686300" algn="l"/>
                        </a:tabLst>
                      </a:pPr>
                      <a:r>
                        <a:rPr lang="en-US" sz="20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Compile time with PDGs generation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686300" algn="l"/>
                        </a:tabLst>
                      </a:pPr>
                      <a:r>
                        <a:rPr lang="en-US" sz="20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(seconds)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686300" algn="l"/>
                        </a:tabLst>
                      </a:pPr>
                      <a:r>
                        <a:rPr lang="en-US" sz="20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Size of PDGs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686300" algn="l"/>
                        </a:tabLst>
                      </a:pPr>
                      <a:r>
                        <a:rPr lang="en-US" sz="20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(megabytes)</a:t>
                      </a:r>
                      <a:endParaRPr lang="en-US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686300" algn="l"/>
                        </a:tabLst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Firefox Mozilla</a:t>
                      </a:r>
                      <a:endParaRPr lang="en-US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686300" algn="l"/>
                        </a:tabLst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US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686300" algn="l"/>
                        </a:tabLst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5231</a:t>
                      </a:r>
                      <a:endParaRPr lang="en-US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686300" algn="l"/>
                        </a:tabLst>
                      </a:pPr>
                      <a:r>
                        <a:rPr lang="en-US" sz="20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5525</a:t>
                      </a:r>
                      <a:endParaRPr lang="en-US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686300" algn="l"/>
                        </a:tabLst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221</a:t>
                      </a:r>
                      <a:endParaRPr lang="en-US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686300" algn="l"/>
                        </a:tabLst>
                      </a:pPr>
                      <a:r>
                        <a:rPr lang="en-US" sz="20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LLVM + Clang</a:t>
                      </a:r>
                      <a:endParaRPr lang="en-US" sz="20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686300" algn="l"/>
                        </a:tabLst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1.9</a:t>
                      </a:r>
                      <a:endParaRPr lang="en-US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686300" algn="l"/>
                        </a:tabLst>
                      </a:pPr>
                      <a:r>
                        <a:rPr lang="en-US" sz="20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1965</a:t>
                      </a:r>
                      <a:endParaRPr lang="en-US" sz="20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686300" algn="l"/>
                        </a:tabLst>
                      </a:pPr>
                      <a:r>
                        <a:rPr lang="en-US" sz="20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2520</a:t>
                      </a:r>
                      <a:endParaRPr lang="en-US" sz="20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686300" algn="l"/>
                        </a:tabLst>
                      </a:pPr>
                      <a:r>
                        <a:rPr lang="en-US" sz="20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150</a:t>
                      </a:r>
                      <a:endParaRPr lang="en-US" sz="20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686300" algn="l"/>
                        </a:tabLst>
                      </a:pPr>
                      <a:r>
                        <a:rPr lang="en-US" sz="20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Openssl</a:t>
                      </a:r>
                      <a:endParaRPr lang="en-US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686300" algn="l"/>
                        </a:tabLst>
                      </a:pPr>
                      <a:r>
                        <a:rPr lang="en-US" sz="20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0.46</a:t>
                      </a:r>
                      <a:endParaRPr lang="en-US" sz="20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686300" algn="l"/>
                        </a:tabLst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</a:t>
                      </a:r>
                      <a:endParaRPr lang="en-US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686300" algn="l"/>
                        </a:tabLst>
                      </a:pPr>
                      <a:r>
                        <a:rPr lang="en-US" sz="20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130</a:t>
                      </a:r>
                      <a:endParaRPr lang="en-US" sz="20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686300" algn="l"/>
                        </a:tabLst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8.7</a:t>
                      </a:r>
                      <a:endParaRPr lang="en-US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324795" y="1460458"/>
            <a:ext cx="1126850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Intel core i3, 8GB Ram.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2" descr="C:\Users\Sevak\Downloads\hjefbcja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86975" y="28575"/>
            <a:ext cx="2105025" cy="542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65139736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freeze">
                      <p:stCondLst>
                        <p:cond delay="indefinite"/>
                      </p:stCond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CustomShape 2"/>
          <p:cNvSpPr/>
          <p:nvPr/>
        </p:nvSpPr>
        <p:spPr>
          <a:xfrm>
            <a:off x="1706880" y="2835720"/>
            <a:ext cx="9192600" cy="639000"/>
          </a:xfrm>
          <a:prstGeom prst="rect">
            <a:avLst/>
          </a:prstGeom>
          <a:noFill/>
          <a:ln>
            <a:noFill/>
          </a:ln>
        </p:spPr>
      </p:sp>
      <p:sp>
        <p:nvSpPr>
          <p:cNvPr id="84" name="Line 3"/>
          <p:cNvSpPr/>
          <p:nvPr/>
        </p:nvSpPr>
        <p:spPr>
          <a:xfrm>
            <a:off x="5821680" y="3291840"/>
            <a:ext cx="0" cy="0"/>
          </a:xfrm>
          <a:prstGeom prst="line">
            <a:avLst/>
          </a:prstGeom>
          <a:ln>
            <a:solidFill>
              <a:srgbClr val="000000"/>
            </a:solidFill>
            <a:tailEnd type="triangle" w="med" len="med"/>
          </a:ln>
        </p:spPr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939912"/>
              </p:ext>
            </p:extLst>
          </p:nvPr>
        </p:nvGraphicFramePr>
        <p:xfrm>
          <a:off x="674843" y="2835720"/>
          <a:ext cx="10895953" cy="195163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79530"/>
                <a:gridCol w="2203818"/>
                <a:gridCol w="2203818"/>
                <a:gridCol w="2203818"/>
                <a:gridCol w="2204969"/>
              </a:tblGrid>
              <a:tr h="83204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686300" algn="l"/>
                        </a:tabLst>
                      </a:pPr>
                      <a:endParaRPr lang="en-US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686300" algn="l"/>
                        </a:tabLst>
                      </a:pPr>
                      <a:r>
                        <a:rPr lang="en-US" sz="20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Detection time </a:t>
                      </a: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686300" algn="l"/>
                        </a:tabLst>
                      </a:pPr>
                      <a:r>
                        <a:rPr lang="en-US" sz="20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(seconds)</a:t>
                      </a:r>
                      <a:endParaRPr lang="en-US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686300" algn="l"/>
                        </a:tabLst>
                      </a:pPr>
                      <a:r>
                        <a:rPr lang="en-US" sz="20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Detected clones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686300" algn="l"/>
                        </a:tabLst>
                      </a:pPr>
                      <a:r>
                        <a:rPr lang="en-US" sz="20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False Positive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686300" algn="l"/>
                        </a:tabLst>
                      </a:pPr>
                      <a:endParaRPr lang="en-US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686300" algn="l"/>
                        </a:tabLst>
                      </a:pPr>
                      <a:r>
                        <a:rPr lang="en-US" sz="20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Size of PDGs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686300" algn="l"/>
                        </a:tabLst>
                      </a:pPr>
                      <a:r>
                        <a:rPr lang="en-US" sz="20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(megabytes)</a:t>
                      </a:r>
                      <a:endParaRPr lang="en-US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73195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686300" algn="l"/>
                        </a:tabLst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Firefox Mozilla</a:t>
                      </a:r>
                      <a:endParaRPr lang="en-US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686300" algn="l"/>
                        </a:tabLst>
                      </a:pPr>
                      <a:r>
                        <a:rPr lang="en-US" sz="20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28219</a:t>
                      </a:r>
                      <a:endParaRPr lang="en-US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686300" algn="l"/>
                        </a:tabLst>
                      </a:pPr>
                      <a:r>
                        <a:rPr lang="en-US" sz="20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</a:t>
                      </a:r>
                      <a:endParaRPr lang="en-US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686300" algn="l"/>
                        </a:tabLst>
                      </a:pPr>
                      <a:r>
                        <a:rPr lang="en-US" sz="20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  <a:endParaRPr lang="en-US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686300" algn="l"/>
                        </a:tabLst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221</a:t>
                      </a:r>
                      <a:endParaRPr lang="en-US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73195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686300" algn="l"/>
                        </a:tabLst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LLVM + Clang</a:t>
                      </a:r>
                      <a:endParaRPr lang="en-US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686300" algn="l"/>
                        </a:tabLst>
                      </a:pPr>
                      <a:r>
                        <a:rPr lang="en-US" sz="20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20491</a:t>
                      </a:r>
                      <a:endParaRPr lang="en-US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686300" algn="l"/>
                        </a:tabLst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  <a:endParaRPr lang="en-US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686300" algn="l"/>
                        </a:tabLst>
                      </a:pPr>
                      <a:r>
                        <a:rPr lang="en-US" sz="20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lang="en-US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686300" algn="l"/>
                        </a:tabLs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150</a:t>
                      </a:r>
                      <a:endParaRPr lang="en-US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73195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686300" algn="l"/>
                        </a:tabLst>
                      </a:pPr>
                      <a:r>
                        <a:rPr lang="en-US" sz="20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Openssl</a:t>
                      </a:r>
                      <a:endParaRPr lang="en-US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686300" algn="l"/>
                        </a:tabLst>
                      </a:pPr>
                      <a:r>
                        <a:rPr lang="en-US" sz="20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</a:t>
                      </a:r>
                      <a:endParaRPr lang="en-US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686300" algn="l"/>
                        </a:tabLst>
                      </a:pPr>
                      <a:r>
                        <a:rPr lang="en-US" sz="20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</a:t>
                      </a:r>
                      <a:endParaRPr lang="en-US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686300" algn="l"/>
                        </a:tabLst>
                      </a:pPr>
                      <a:r>
                        <a:rPr lang="en-US" sz="20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686300" algn="l"/>
                        </a:tabLs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8.7</a:t>
                      </a:r>
                      <a:endParaRPr lang="en-US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8" name="CustomShape 1"/>
          <p:cNvSpPr/>
          <p:nvPr/>
        </p:nvSpPr>
        <p:spPr>
          <a:xfrm>
            <a:off x="2910360" y="345047"/>
            <a:ext cx="6424920" cy="106488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Results</a:t>
            </a:r>
            <a:endParaRPr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14805" y="1840078"/>
            <a:ext cx="448385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Similarity level higher 90%.</a:t>
            </a:r>
            <a:endParaRPr lang="en-US" sz="2800" dirty="0"/>
          </a:p>
        </p:txBody>
      </p:sp>
      <p:pic>
        <p:nvPicPr>
          <p:cNvPr id="9" name="Picture 2" descr="C:\Users\Sevak\Downloads\hjefbcja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86975" y="28575"/>
            <a:ext cx="2105025" cy="542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87181541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freeze">
                      <p:stCondLst>
                        <p:cond delay="indefinite"/>
                      </p:stCond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stomShape 1"/>
          <p:cNvSpPr/>
          <p:nvPr/>
        </p:nvSpPr>
        <p:spPr>
          <a:xfrm>
            <a:off x="2705644" y="220320"/>
            <a:ext cx="6424920" cy="106488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Results</a:t>
            </a:r>
            <a:endParaRPr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C:\Users\Sevak\Downloads\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9921" y="998666"/>
            <a:ext cx="10632749" cy="56887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Sevak\Downloads\hjefbcja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86975" y="28575"/>
            <a:ext cx="2105025" cy="542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85589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stomShape 1"/>
          <p:cNvSpPr/>
          <p:nvPr/>
        </p:nvSpPr>
        <p:spPr>
          <a:xfrm>
            <a:off x="2705644" y="220320"/>
            <a:ext cx="6424920" cy="106488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Results</a:t>
            </a:r>
            <a:endParaRPr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 descr="C:\Users\Sevak\Downloads\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846" y="859809"/>
            <a:ext cx="11109751" cy="58570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Sevak\Downloads\hjefbcja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86975" y="28575"/>
            <a:ext cx="2105025" cy="542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85589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4912191"/>
              </p:ext>
            </p:extLst>
          </p:nvPr>
        </p:nvGraphicFramePr>
        <p:xfrm>
          <a:off x="682389" y="1112169"/>
          <a:ext cx="11109276" cy="504748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554638"/>
                <a:gridCol w="5554638"/>
              </a:tblGrid>
              <a:tr h="28177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686300" algn="l"/>
                        </a:tabLs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openssl-1.0.1g/crypto/cast/</a:t>
                      </a:r>
                      <a:r>
                        <a:rPr lang="en-US" sz="1800" b="1" dirty="0" err="1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c_enc.c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openssl-1.0.1g/crypto/bf/bf_enc.c</a:t>
                      </a:r>
                      <a:endParaRPr lang="en-US" sz="1800" b="1"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/>
                </a:tc>
              </a:tr>
              <a:tr h="457013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141 : 	for (l-=8; l&gt;=0; l-=8)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142 : 		{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143 : 		n2l(in,tin0);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144 : 		n2l(in,tin1);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145 : 		tin0^=tout0;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146 : 		tin1^=tout1;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147 : 		tin[0]=tin0;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148 : 		tin[1]=tin1;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149 : 		</a:t>
                      </a:r>
                      <a:r>
                        <a:rPr lang="en-US" sz="1800" b="1" dirty="0" err="1">
                          <a:solidFill>
                            <a:srgbClr val="FF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CAST_encrypt</a:t>
                      </a:r>
                      <a:r>
                        <a:rPr lang="en-US" sz="1800" b="1" dirty="0">
                          <a:solidFill>
                            <a:srgbClr val="FF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en-US" sz="1800" b="1" dirty="0" err="1">
                          <a:solidFill>
                            <a:srgbClr val="FF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tin,ks</a:t>
                      </a:r>
                      <a:r>
                        <a:rPr lang="en-US" sz="1800" b="1" dirty="0">
                          <a:solidFill>
                            <a:srgbClr val="FF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);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150 : 		tout0=tin[0];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151 : 		tout1=tin[1];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152 : 		l2n(tout0,out);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153 : 		l2n(tout1,out);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154 : 		}</a:t>
                      </a: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686300" algn="l"/>
                        </a:tabLs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237 : 	for (l-=8; l&gt;=0; l-=8)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238 : 		{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239 : 		n2l(in,tin0);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240 : 		n2l(in,tin1);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241 : 		tin0^=tout0;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242 : 		tin1^=tout1;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243 : 		tin[0]=tin0;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244 : 		tin[1]=tin1;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245 : 		</a:t>
                      </a:r>
                      <a:r>
                        <a:rPr lang="en-US" sz="1800" b="1" dirty="0" err="1">
                          <a:solidFill>
                            <a:srgbClr val="FF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BF_encrypt</a:t>
                      </a:r>
                      <a:r>
                        <a:rPr lang="en-US" sz="1800" b="1" dirty="0">
                          <a:solidFill>
                            <a:srgbClr val="FF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en-US" sz="1800" b="1" dirty="0" err="1">
                          <a:solidFill>
                            <a:srgbClr val="FF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tin,schedule</a:t>
                      </a:r>
                      <a:r>
                        <a:rPr lang="en-US" sz="1800" b="1" dirty="0">
                          <a:solidFill>
                            <a:srgbClr val="FF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);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246 : 		tout0=tin[0];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247 : 		tout1=tin[1];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248 : 		l2n(tout0,out);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249 : 		l2n(tout1,out);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250 : 		}</a:t>
                      </a: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686300" algn="l"/>
                        </a:tabLs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 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7" name="CustomShape 1"/>
          <p:cNvSpPr/>
          <p:nvPr/>
        </p:nvSpPr>
        <p:spPr>
          <a:xfrm>
            <a:off x="2705644" y="220320"/>
            <a:ext cx="6424920" cy="106488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Results</a:t>
            </a:r>
            <a:endParaRPr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2" descr="C:\Users\Sevak\Downloads\hjefbcj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86975" y="28575"/>
            <a:ext cx="2105025" cy="542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20368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7058754"/>
              </p:ext>
            </p:extLst>
          </p:nvPr>
        </p:nvGraphicFramePr>
        <p:xfrm>
          <a:off x="653360" y="986971"/>
          <a:ext cx="11109276" cy="570411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950640"/>
                <a:gridCol w="5158636"/>
              </a:tblGrid>
              <a:tr h="29744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686300" algn="l"/>
                        </a:tabLst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openssl-1.0.1g/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crypto/bf/bf_ofb64.c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openssl-1.0.1g/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crypto/des/ofb64ede.c</a:t>
                      </a:r>
                    </a:p>
                  </a:txBody>
                  <a:tcPr marL="68580" marR="68580" marT="0" marB="0"/>
                </a:tc>
              </a:tr>
              <a:tr h="5406674">
                <a:tc>
                  <a:txBody>
                    <a:bodyPr/>
                    <a:lstStyle/>
                    <a:p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79 : n2l(iv,v0);</a:t>
                      </a:r>
                    </a:p>
                    <a:p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80 : n2l(iv,v1);</a:t>
                      </a:r>
                    </a:p>
                    <a:p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81 : </a:t>
                      </a:r>
                      <a:r>
                        <a:rPr lang="en-US" sz="1400" b="1" kern="1200" dirty="0" err="1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ti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[0]=v0;</a:t>
                      </a:r>
                    </a:p>
                    <a:p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82 : </a:t>
                      </a:r>
                      <a:r>
                        <a:rPr lang="en-US" sz="1400" b="1" kern="1200" dirty="0" err="1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ti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[1]=v1;</a:t>
                      </a:r>
                    </a:p>
                    <a:p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83 : </a:t>
                      </a:r>
                      <a:r>
                        <a:rPr lang="en-US" sz="1400" b="1" kern="1200" dirty="0" err="1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dp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=(char *)d;</a:t>
                      </a:r>
                    </a:p>
                    <a:p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84 : l2n(v0,dp);</a:t>
                      </a:r>
                    </a:p>
                    <a:p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85 : l2n(v1,dp);</a:t>
                      </a:r>
                    </a:p>
                    <a:p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86 : while (l--)</a:t>
                      </a:r>
                    </a:p>
                    <a:p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87 : 	{</a:t>
                      </a:r>
                    </a:p>
                    <a:p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88 :	if (n == 0)</a:t>
                      </a:r>
                    </a:p>
                    <a:p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89 : 		{</a:t>
                      </a:r>
                    </a:p>
                    <a:p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90 : 		</a:t>
                      </a:r>
                      <a:r>
                        <a:rPr lang="en-US" sz="1400" b="1" kern="1200" dirty="0" err="1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BF_encrypt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((BF_LONG *)</a:t>
                      </a:r>
                      <a:r>
                        <a:rPr lang="en-US" sz="1400" b="1" kern="1200" dirty="0" err="1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ti,schedule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);</a:t>
                      </a:r>
                    </a:p>
                    <a:p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91 : 		</a:t>
                      </a:r>
                      <a:r>
                        <a:rPr lang="en-US" sz="1400" b="1" kern="1200" dirty="0" err="1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dp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=(char *)d;</a:t>
                      </a:r>
                    </a:p>
                    <a:p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92 :		t=</a:t>
                      </a:r>
                      <a:r>
                        <a:rPr lang="en-US" sz="1400" b="1" kern="1200" dirty="0" err="1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ti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[0]; l2n(</a:t>
                      </a:r>
                      <a:r>
                        <a:rPr lang="en-US" sz="1400" b="1" kern="1200" dirty="0" err="1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t,dp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);</a:t>
                      </a:r>
                    </a:p>
                    <a:p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93 :		t=</a:t>
                      </a:r>
                      <a:r>
                        <a:rPr lang="en-US" sz="1400" b="1" kern="1200" dirty="0" err="1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ti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[1]; l2n(</a:t>
                      </a:r>
                      <a:r>
                        <a:rPr lang="en-US" sz="1400" b="1" kern="1200" dirty="0" err="1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t,dp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);</a:t>
                      </a:r>
                    </a:p>
                    <a:p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94 : 		save++;</a:t>
                      </a:r>
                    </a:p>
                    <a:p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95 : 		}</a:t>
                      </a:r>
                    </a:p>
                    <a:p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96 :	*(out++)= *(in++)^d[n];</a:t>
                      </a:r>
                    </a:p>
                    <a:p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97 :	n=(n+1)&amp;0x07;</a:t>
                      </a:r>
                    </a:p>
                    <a:p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98 : 	}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81 : c2l(iv,v0);</a:t>
                      </a:r>
                    </a:p>
                    <a:p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82 : c2l(iv,v1);</a:t>
                      </a:r>
                    </a:p>
                    <a:p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83 : </a:t>
                      </a:r>
                      <a:r>
                        <a:rPr lang="en-US" sz="1400" b="1" kern="1200" dirty="0" err="1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ti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[0]=v0;</a:t>
                      </a:r>
                    </a:p>
                    <a:p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84 : </a:t>
                      </a:r>
                      <a:r>
                        <a:rPr lang="en-US" sz="1400" b="1" kern="1200" dirty="0" err="1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ti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[1]=v1;</a:t>
                      </a:r>
                    </a:p>
                    <a:p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85 : </a:t>
                      </a:r>
                      <a:r>
                        <a:rPr lang="en-US" sz="1400" b="1" kern="1200" dirty="0" err="1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dp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=(char *)d;</a:t>
                      </a:r>
                    </a:p>
                    <a:p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86 : l2c(v0,dp);</a:t>
                      </a:r>
                    </a:p>
                    <a:p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87 : l2c(v1,dp);</a:t>
                      </a:r>
                    </a:p>
                    <a:p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88 : while (l--)</a:t>
                      </a:r>
                    </a:p>
                    <a:p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89 : 	{</a:t>
                      </a:r>
                    </a:p>
                    <a:p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90 : 	if (n == 0)</a:t>
                      </a:r>
                    </a:p>
                    <a:p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91 : 		{</a:t>
                      </a:r>
                    </a:p>
                    <a:p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92 : 		/* </a:t>
                      </a:r>
                      <a:r>
                        <a:rPr lang="en-US" sz="1400" b="1" kern="1200" dirty="0" err="1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ti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[0]=v0; */</a:t>
                      </a:r>
                    </a:p>
                    <a:p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93 : 		/* </a:t>
                      </a:r>
                      <a:r>
                        <a:rPr lang="en-US" sz="1400" b="1" kern="1200" dirty="0" err="1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ti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[1]=v1; */</a:t>
                      </a:r>
                    </a:p>
                    <a:p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94 : 		DES_encrypt3(ti,k1,k2,k3);</a:t>
                      </a:r>
                    </a:p>
                    <a:p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95 : 		v0=</a:t>
                      </a:r>
                      <a:r>
                        <a:rPr lang="en-US" sz="1400" b="1" kern="1200" dirty="0" err="1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ti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[0];</a:t>
                      </a:r>
                    </a:p>
                    <a:p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96 : 		v1=</a:t>
                      </a:r>
                      <a:r>
                        <a:rPr lang="en-US" sz="1400" b="1" kern="1200" dirty="0" err="1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ti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[1];</a:t>
                      </a:r>
                    </a:p>
                    <a:p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97 : </a:t>
                      </a:r>
                    </a:p>
                    <a:p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98 : 		</a:t>
                      </a:r>
                      <a:r>
                        <a:rPr lang="en-US" sz="1400" b="1" kern="1200" dirty="0" err="1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dp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=(char *)d;</a:t>
                      </a:r>
                    </a:p>
                    <a:p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99 : 		l2c(v0,dp);</a:t>
                      </a:r>
                    </a:p>
                    <a:p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100 :		l2c(v1,dp);</a:t>
                      </a:r>
                    </a:p>
                    <a:p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101 :		save++;</a:t>
                      </a:r>
                    </a:p>
                    <a:p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102 :		}</a:t>
                      </a:r>
                    </a:p>
                    <a:p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103 :	*(out++)= *(in++)^d[n];</a:t>
                      </a:r>
                    </a:p>
                    <a:p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104 :	n=(n+1)&amp;0x07;</a:t>
                      </a:r>
                    </a:p>
                    <a:p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105 :	}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7" name="CustomShape 1"/>
          <p:cNvSpPr/>
          <p:nvPr/>
        </p:nvSpPr>
        <p:spPr>
          <a:xfrm>
            <a:off x="2705644" y="220320"/>
            <a:ext cx="6424920" cy="106488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Results</a:t>
            </a:r>
            <a:endParaRPr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2" descr="C:\Users\Sevak\Downloads\hjefbcj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86975" y="28575"/>
            <a:ext cx="2105025" cy="542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76646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2448569"/>
              </p:ext>
            </p:extLst>
          </p:nvPr>
        </p:nvGraphicFramePr>
        <p:xfrm>
          <a:off x="653360" y="986971"/>
          <a:ext cx="11109276" cy="583911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950640"/>
                <a:gridCol w="5158636"/>
              </a:tblGrid>
              <a:tr h="29175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686300" algn="l"/>
                        </a:tabLst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openssl-1.0.1g/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crypto/</a:t>
                      </a:r>
                      <a:r>
                        <a:rPr lang="en-US" sz="1400" b="1" kern="1200" dirty="0" err="1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bn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/</a:t>
                      </a:r>
                      <a:r>
                        <a:rPr lang="en-US" sz="1400" b="1" kern="1200" dirty="0" err="1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asm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/x86_64-gcc.c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openssl-1.0.1g/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crypto/</a:t>
                      </a:r>
                      <a:r>
                        <a:rPr lang="en-US" sz="1400" b="1" kern="1200" dirty="0" err="1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bn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/</a:t>
                      </a:r>
                      <a:r>
                        <a:rPr lang="en-US" sz="1400" b="1" kern="1200" dirty="0" err="1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asm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/x86_64-gcc.c</a:t>
                      </a:r>
                    </a:p>
                  </a:txBody>
                  <a:tcPr marL="68580" marR="68580" marT="0" marB="0"/>
                </a:tc>
              </a:tr>
              <a:tr h="5441384">
                <a:tc>
                  <a:txBody>
                    <a:bodyPr/>
                    <a:lstStyle/>
                    <a:p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468 : 	</a:t>
                      </a:r>
                      <a:r>
                        <a:rPr lang="en-US" sz="1400" b="1" kern="1200" dirty="0" err="1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mul_add_c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(a[0],b[1],c2,c3,c1);</a:t>
                      </a:r>
                    </a:p>
                    <a:p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469 : 	</a:t>
                      </a:r>
                      <a:r>
                        <a:rPr lang="en-US" sz="1400" b="1" kern="1200" dirty="0" err="1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mul_add_c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(a[1],b[0],c2,c3,c1);</a:t>
                      </a:r>
                    </a:p>
                    <a:p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470 : 	r[1]=c2;</a:t>
                      </a:r>
                    </a:p>
                    <a:p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471 : 	c2=0;</a:t>
                      </a:r>
                    </a:p>
                    <a:p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472 : 	</a:t>
                      </a:r>
                      <a:r>
                        <a:rPr lang="en-US" sz="1400" b="1" kern="1200" dirty="0" err="1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mul_add_c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(a[2],b[0],c3,c1,c2);</a:t>
                      </a:r>
                    </a:p>
                    <a:p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473 : 	</a:t>
                      </a:r>
                      <a:r>
                        <a:rPr lang="en-US" sz="1400" b="1" kern="1200" dirty="0" err="1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mul_add_c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(a[1],b[1],c3,c1,c2);</a:t>
                      </a:r>
                    </a:p>
                    <a:p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474 : 	</a:t>
                      </a:r>
                      <a:r>
                        <a:rPr lang="en-US" sz="1400" b="1" kern="1200" dirty="0" err="1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mul_add_c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(a[0],b[2],c3,c1,c2);</a:t>
                      </a:r>
                    </a:p>
                    <a:p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475 : 	r[2]=c3;</a:t>
                      </a:r>
                    </a:p>
                    <a:p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476 : 	c3=0;</a:t>
                      </a:r>
                    </a:p>
                    <a:p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477 : 	</a:t>
                      </a:r>
                      <a:r>
                        <a:rPr lang="en-US" sz="1400" b="1" kern="1200" dirty="0" err="1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mul_add_c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(a[0],b[3],c1,c2,c3);</a:t>
                      </a:r>
                    </a:p>
                    <a:p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478 : 	</a:t>
                      </a:r>
                      <a:r>
                        <a:rPr lang="en-US" sz="1400" b="1" kern="1200" dirty="0" err="1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mul_add_c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(a[1],b[2],c1,c2,c3);</a:t>
                      </a:r>
                    </a:p>
                    <a:p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479 : 	</a:t>
                      </a:r>
                      <a:r>
                        <a:rPr lang="en-US" sz="1400" b="1" kern="1200" dirty="0" err="1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mul_add_c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(a[2],b[1],c1,c2,c3);</a:t>
                      </a:r>
                    </a:p>
                    <a:p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480 : 	</a:t>
                      </a:r>
                      <a:r>
                        <a:rPr lang="en-US" sz="1400" b="1" kern="1200" dirty="0" err="1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mul_add_c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(a[3],b[0],c1,c2,c3);</a:t>
                      </a:r>
                    </a:p>
                    <a:p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481 : 	r[3]=c1;</a:t>
                      </a:r>
                    </a:p>
                    <a:p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482 : 	c1=0;</a:t>
                      </a:r>
                    </a:p>
                    <a:p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483 : 	</a:t>
                      </a:r>
                      <a:r>
                        <a:rPr lang="en-US" sz="1400" b="1" kern="1200" dirty="0" err="1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mul_add_c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(a[3],b[1],c2,c3,c1);</a:t>
                      </a:r>
                    </a:p>
                    <a:p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484 : 	</a:t>
                      </a:r>
                      <a:r>
                        <a:rPr lang="en-US" sz="1400" b="1" kern="1200" dirty="0" err="1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mul_add_c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(a[2],b[2],c2,c3,c1);</a:t>
                      </a:r>
                    </a:p>
                    <a:p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485 : 	</a:t>
                      </a:r>
                      <a:r>
                        <a:rPr lang="en-US" sz="1400" b="1" kern="1200" dirty="0" err="1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mul_add_c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(a[1],b[3],c2,c3,c1);</a:t>
                      </a:r>
                    </a:p>
                    <a:p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486 : 	r[4]=c2;</a:t>
                      </a:r>
                    </a:p>
                    <a:p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487 : 	c2=0;</a:t>
                      </a:r>
                    </a:p>
                    <a:p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488 : 	</a:t>
                      </a:r>
                      <a:r>
                        <a:rPr lang="en-US" sz="1400" b="1" kern="1200" dirty="0" err="1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mul_add_c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(a[2],b[3],c3,c1,c2);</a:t>
                      </a:r>
                    </a:p>
                    <a:p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489 : 	</a:t>
                      </a:r>
                      <a:r>
                        <a:rPr lang="en-US" sz="1400" b="1" kern="1200" dirty="0" err="1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mul_add_c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(a[3],b[2],c3,c1,c2);</a:t>
                      </a:r>
                    </a:p>
                    <a:p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490 : 	r[5]=c3;</a:t>
                      </a:r>
                    </a:p>
                    <a:p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491 : 	c3=0;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535 : 	sqr_add_c2(a,7,0,c2,c3,c1);</a:t>
                      </a:r>
                    </a:p>
                    <a:p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536 : 	sqr_add_c2(a,6,1,c2,c3,c1);</a:t>
                      </a:r>
                    </a:p>
                    <a:p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537 : 	sqr_add_c2(a,5,2,c2,c3,c1);</a:t>
                      </a:r>
                    </a:p>
                    <a:p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538 : 	sqr_add_c2(a,4,3,c2,c3,c1);</a:t>
                      </a:r>
                    </a:p>
                    <a:p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539 : 	r[7]=c2;</a:t>
                      </a:r>
                    </a:p>
                    <a:p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540 : 	c2=0;</a:t>
                      </a:r>
                    </a:p>
                    <a:p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541 : 	</a:t>
                      </a:r>
                      <a:r>
                        <a:rPr lang="en-US" sz="1400" b="1" kern="1200" dirty="0" err="1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sqr_add_c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(a,4,c3,c1,c2);</a:t>
                      </a:r>
                    </a:p>
                    <a:p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542 : 	sqr_add_c2(a,5,3,c3,c1,c2);</a:t>
                      </a:r>
                    </a:p>
                    <a:p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543 : 	sqr_add_c2(a,6,2,c3,c1,c2);</a:t>
                      </a:r>
                    </a:p>
                    <a:p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544 : 	sqr_add_c2(a,7,1,c3,c1,c2);</a:t>
                      </a:r>
                    </a:p>
                    <a:p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545 : 	r[8]=c3;</a:t>
                      </a:r>
                    </a:p>
                    <a:p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546 : 	c3=0;</a:t>
                      </a:r>
                    </a:p>
                    <a:p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547 : 	sqr_add_c2(a,7,2,c1,c2,c3);</a:t>
                      </a:r>
                    </a:p>
                    <a:p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548 : 	sqr_add_c2(a,6,3,c1,c2,c3);</a:t>
                      </a:r>
                    </a:p>
                    <a:p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549 : 	sqr_add_c2(a,5,4,c1,c2,c3);</a:t>
                      </a:r>
                    </a:p>
                    <a:p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550 : 	r[9]=c1;</a:t>
                      </a:r>
                    </a:p>
                    <a:p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551 : 	c1=0;</a:t>
                      </a:r>
                    </a:p>
                    <a:p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552 : 	</a:t>
                      </a:r>
                      <a:r>
                        <a:rPr lang="en-US" sz="1400" b="1" kern="1200" dirty="0" err="1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sqr_add_c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(a,5,c2,c3,c1);</a:t>
                      </a:r>
                    </a:p>
                    <a:p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553 : 	sqr_add_c2(a,6,4,c2,c3,c1);</a:t>
                      </a:r>
                    </a:p>
                    <a:p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554 : 	sqr_add_c2(a,7,3,c2,c3,c1);</a:t>
                      </a:r>
                    </a:p>
                    <a:p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555 : 	r[10]=c2;</a:t>
                      </a:r>
                    </a:p>
                    <a:p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556 : 	c2=0;</a:t>
                      </a:r>
                    </a:p>
                    <a:p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557 : 	sqr_add_c2(a,7,4,c3,c1,c2);</a:t>
                      </a:r>
                    </a:p>
                    <a:p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558 : 	sqr_add_c2(a,6,5,c3,c1,c2);</a:t>
                      </a:r>
                    </a:p>
                    <a:p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559 : 	r[11]=c3;</a:t>
                      </a:r>
                    </a:p>
                    <a:p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560 : 	c3=0;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7" name="CustomShape 1"/>
          <p:cNvSpPr/>
          <p:nvPr/>
        </p:nvSpPr>
        <p:spPr>
          <a:xfrm>
            <a:off x="2705644" y="220320"/>
            <a:ext cx="6424920" cy="106488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Results</a:t>
            </a:r>
            <a:endParaRPr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2" descr="C:\Users\Sevak\Downloads\hjefbcj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86975" y="28575"/>
            <a:ext cx="2105025" cy="542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97383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stomShape 1"/>
          <p:cNvSpPr/>
          <p:nvPr/>
        </p:nvSpPr>
        <p:spPr>
          <a:xfrm>
            <a:off x="2387846" y="2920425"/>
            <a:ext cx="6424920" cy="106488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US" sz="4000" b="1" dirty="0" smtClean="0">
                <a:latin typeface="Sylfaen" panose="010A0502050306030303" pitchFamily="18" charset="0"/>
              </a:rPr>
              <a:t>Thank You.</a:t>
            </a:r>
            <a:endParaRPr sz="4000" b="1" dirty="0">
              <a:latin typeface="Sylfaen" panose="010A0502050306030303" pitchFamily="18" charset="0"/>
            </a:endParaRPr>
          </a:p>
        </p:txBody>
      </p:sp>
      <p:pic>
        <p:nvPicPr>
          <p:cNvPr id="5" name="Picture 2" descr="C:\Users\Sevak\Downloads\hjefbcj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86975" y="28575"/>
            <a:ext cx="2105025" cy="542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35376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818866" y="1620677"/>
            <a:ext cx="10986447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Identical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code fragments except the variations in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whitespace, layout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comments.</a:t>
            </a:r>
          </a:p>
          <a:p>
            <a:pPr marL="457200" indent="-457200">
              <a:buFont typeface="+mj-lt"/>
              <a:buAutoNum type="arabicPeriod"/>
            </a:pPr>
            <a:endParaRPr lang="en-US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Structurally/syntactically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identical code fragments except the variations in identifiers, literals, types, layout and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comments.</a:t>
            </a:r>
          </a:p>
          <a:p>
            <a:pPr marL="457200" indent="-457200">
              <a:buFont typeface="+mj-lt"/>
              <a:buAutoNum type="arabicPeriod"/>
            </a:pPr>
            <a:endParaRPr lang="en-US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Copied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fragments of code with further modifications. Statements can be changed, added or removed in addition to variations in identifiers, literals, types, layout and comments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CustomShape 1"/>
          <p:cNvSpPr/>
          <p:nvPr/>
        </p:nvSpPr>
        <p:spPr>
          <a:xfrm>
            <a:off x="2462284" y="539869"/>
            <a:ext cx="6424920" cy="106488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US" sz="40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Clone Types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2" descr="C:\Users\Sevak\Downloads\hjefbcj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86975" y="28575"/>
            <a:ext cx="2105025" cy="542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56522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1944916" y="2148115"/>
            <a:ext cx="89408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Design code clone detection tool capable for real projects analysis.</a:t>
            </a:r>
          </a:p>
          <a:p>
            <a:endParaRPr lang="en-US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Requirements :</a:t>
            </a:r>
            <a:endParaRPr lang="en-US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Semantic based ( based on Program Dependence Graph 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High accuracy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Scalable (analyze up to million lines of source code)</a:t>
            </a:r>
          </a:p>
          <a:p>
            <a:pPr marL="457200" indent="-457200">
              <a:buFont typeface="+mj-lt"/>
              <a:buAutoNum type="arabicPeriod"/>
            </a:pP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CustomShape 1"/>
          <p:cNvSpPr/>
          <p:nvPr/>
        </p:nvSpPr>
        <p:spPr>
          <a:xfrm>
            <a:off x="2462284" y="539869"/>
            <a:ext cx="6424920" cy="106488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US" sz="40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Formulation Of The Problem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2" descr="C:\Users\Sevak\Downloads\hjefbcj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86975" y="28575"/>
            <a:ext cx="2105025" cy="542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56232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CustomShape 1"/>
          <p:cNvSpPr/>
          <p:nvPr/>
        </p:nvSpPr>
        <p:spPr>
          <a:xfrm>
            <a:off x="2691338" y="441994"/>
            <a:ext cx="6424920" cy="106488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Architecture : First part</a:t>
            </a:r>
            <a:endParaRPr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3" name="CustomShape 2"/>
          <p:cNvSpPr/>
          <p:nvPr/>
        </p:nvSpPr>
        <p:spPr>
          <a:xfrm>
            <a:off x="1147334" y="2399076"/>
            <a:ext cx="9192600" cy="639000"/>
          </a:xfrm>
          <a:prstGeom prst="rect">
            <a:avLst/>
          </a:prstGeom>
          <a:noFill/>
          <a:ln>
            <a:noFill/>
          </a:ln>
        </p:spPr>
      </p:sp>
      <p:sp>
        <p:nvSpPr>
          <p:cNvPr id="84" name="Line 3"/>
          <p:cNvSpPr/>
          <p:nvPr/>
        </p:nvSpPr>
        <p:spPr>
          <a:xfrm>
            <a:off x="5262134" y="2855196"/>
            <a:ext cx="0" cy="0"/>
          </a:xfrm>
          <a:prstGeom prst="line">
            <a:avLst/>
          </a:prstGeom>
          <a:ln>
            <a:solidFill>
              <a:srgbClr val="000000"/>
            </a:solidFill>
            <a:tailEnd type="triangle" w="med" len="med"/>
          </a:ln>
        </p:spPr>
      </p:sp>
      <p:sp>
        <p:nvSpPr>
          <p:cNvPr id="4" name="Rectangle 33"/>
          <p:cNvSpPr>
            <a:spLocks noChangeArrowheads="1"/>
          </p:cNvSpPr>
          <p:nvPr/>
        </p:nvSpPr>
        <p:spPr bwMode="auto">
          <a:xfrm>
            <a:off x="1366586" y="1506874"/>
            <a:ext cx="9073964" cy="4361748"/>
          </a:xfrm>
          <a:prstGeom prst="rect">
            <a:avLst/>
          </a:prstGeom>
          <a:solidFill>
            <a:srgbClr val="EEECE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Rounded Rectangle 34"/>
          <p:cNvSpPr>
            <a:spLocks noChangeArrowheads="1"/>
          </p:cNvSpPr>
          <p:nvPr/>
        </p:nvSpPr>
        <p:spPr bwMode="auto">
          <a:xfrm>
            <a:off x="1729367" y="1624168"/>
            <a:ext cx="1734358" cy="424242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alt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clang</a:t>
            </a:r>
            <a:endParaRPr kumimoji="0" lang="en-US" alt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ounded Rectangle 35"/>
          <p:cNvSpPr>
            <a:spLocks noChangeArrowheads="1"/>
          </p:cNvSpPr>
          <p:nvPr/>
        </p:nvSpPr>
        <p:spPr bwMode="auto">
          <a:xfrm>
            <a:off x="1662632" y="2289251"/>
            <a:ext cx="1899446" cy="2246059"/>
          </a:xfrm>
          <a:prstGeom prst="roundRect">
            <a:avLst>
              <a:gd name="adj" fmla="val 16667"/>
            </a:avLst>
          </a:prstGeom>
          <a:solidFill>
            <a:schemeClr val="tx2">
              <a:lumMod val="20000"/>
              <a:lumOff val="80000"/>
            </a:schemeClr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ru-RU" altLang="en-US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alt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LLVM</a:t>
            </a:r>
            <a:endParaRPr kumimoji="0" lang="en-US" alt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ounded Rectangle 37"/>
          <p:cNvSpPr>
            <a:spLocks noChangeArrowheads="1"/>
          </p:cNvSpPr>
          <p:nvPr/>
        </p:nvSpPr>
        <p:spPr bwMode="auto">
          <a:xfrm>
            <a:off x="1784804" y="2368163"/>
            <a:ext cx="1655102" cy="429324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alt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PASS</a:t>
            </a: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ounded Rectangle 39"/>
          <p:cNvSpPr>
            <a:spLocks noChangeArrowheads="1"/>
          </p:cNvSpPr>
          <p:nvPr/>
        </p:nvSpPr>
        <p:spPr bwMode="auto">
          <a:xfrm>
            <a:off x="1794596" y="2880583"/>
            <a:ext cx="1656605" cy="467837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alt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PDG</a:t>
            </a: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ounded Rectangle 38"/>
          <p:cNvSpPr>
            <a:spLocks noChangeArrowheads="1"/>
          </p:cNvSpPr>
          <p:nvPr/>
        </p:nvSpPr>
        <p:spPr bwMode="auto">
          <a:xfrm>
            <a:off x="1821703" y="3953898"/>
            <a:ext cx="1602393" cy="502552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alt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PASS</a:t>
            </a: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ounded Rectangle 40"/>
          <p:cNvSpPr>
            <a:spLocks noChangeArrowheads="1"/>
          </p:cNvSpPr>
          <p:nvPr/>
        </p:nvSpPr>
        <p:spPr bwMode="auto">
          <a:xfrm>
            <a:off x="1396711" y="4757560"/>
            <a:ext cx="2453201" cy="627039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alt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executable</a:t>
            </a:r>
            <a:endParaRPr kumimoji="0" lang="en-US" alt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Down Arrow 42"/>
          <p:cNvSpPr>
            <a:spLocks noChangeArrowheads="1"/>
          </p:cNvSpPr>
          <p:nvPr/>
        </p:nvSpPr>
        <p:spPr bwMode="auto">
          <a:xfrm>
            <a:off x="2472086" y="4535310"/>
            <a:ext cx="301625" cy="22225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4F81BD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Down Arrow 36"/>
          <p:cNvSpPr>
            <a:spLocks noChangeArrowheads="1"/>
          </p:cNvSpPr>
          <p:nvPr/>
        </p:nvSpPr>
        <p:spPr bwMode="auto">
          <a:xfrm>
            <a:off x="2445733" y="2048410"/>
            <a:ext cx="301625" cy="22225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4F81BD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Right Arrow 45"/>
          <p:cNvSpPr>
            <a:spLocks noChangeArrowheads="1"/>
          </p:cNvSpPr>
          <p:nvPr/>
        </p:nvSpPr>
        <p:spPr bwMode="auto">
          <a:xfrm>
            <a:off x="3500069" y="2912033"/>
            <a:ext cx="3416941" cy="404936"/>
          </a:xfrm>
          <a:prstGeom prst="rightArrow">
            <a:avLst>
              <a:gd name="adj1" fmla="val 50000"/>
              <a:gd name="adj2" fmla="val 65059"/>
            </a:avLst>
          </a:prstGeom>
          <a:solidFill>
            <a:srgbClr val="4F81BD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Rounded Rectangle 43"/>
          <p:cNvSpPr>
            <a:spLocks noChangeArrowheads="1"/>
          </p:cNvSpPr>
          <p:nvPr/>
        </p:nvSpPr>
        <p:spPr bwMode="auto">
          <a:xfrm>
            <a:off x="4274902" y="3478686"/>
            <a:ext cx="5183008" cy="2258347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457200" marR="0" lvl="0" indent="-45720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 typeface="+mj-lt"/>
              <a:buAutoNum type="arabicPeriod"/>
              <a:tabLst/>
            </a:pPr>
            <a:endParaRPr lang="en-US" altLang="en-US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marR="0" lvl="0" indent="-45720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 typeface="+mj-lt"/>
              <a:buAutoNum type="arabicPeriod"/>
              <a:tabLst/>
            </a:pPr>
            <a:endParaRPr lang="en-US" altLang="en-US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marR="0" lvl="0" indent="-45720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 typeface="+mj-lt"/>
              <a:buAutoNum type="arabicPeriod"/>
              <a:tabLst/>
            </a:pPr>
            <a:r>
              <a:rPr lang="en-US" alt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Construction of PDG</a:t>
            </a:r>
            <a:endParaRPr lang="en-US" alt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marR="0" lvl="0" indent="-45720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Optimizations of</a:t>
            </a:r>
            <a:r>
              <a:rPr kumimoji="0" lang="ru-RU" alt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PDG</a:t>
            </a:r>
            <a:endParaRPr lang="en-US" altLang="en-US" sz="20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marR="0" lvl="0" indent="-45720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Serialization</a:t>
            </a:r>
            <a:r>
              <a:rPr kumimoji="0" lang="ru-RU" alt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PDG</a:t>
            </a:r>
          </a:p>
        </p:txBody>
      </p:sp>
      <p:sp>
        <p:nvSpPr>
          <p:cNvPr id="15" name="Straight Connector 44"/>
          <p:cNvSpPr>
            <a:spLocks noChangeShapeType="1"/>
          </p:cNvSpPr>
          <p:nvPr/>
        </p:nvSpPr>
        <p:spPr bwMode="auto">
          <a:xfrm>
            <a:off x="3424921" y="3280430"/>
            <a:ext cx="849983" cy="1501589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Straight Connector 46"/>
          <p:cNvSpPr>
            <a:spLocks noChangeShapeType="1"/>
          </p:cNvSpPr>
          <p:nvPr/>
        </p:nvSpPr>
        <p:spPr bwMode="auto">
          <a:xfrm>
            <a:off x="3424921" y="3045480"/>
            <a:ext cx="985207" cy="410117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Rectangle 47"/>
          <p:cNvSpPr>
            <a:spLocks noChangeArrowheads="1"/>
          </p:cNvSpPr>
          <p:nvPr/>
        </p:nvSpPr>
        <p:spPr bwMode="auto">
          <a:xfrm>
            <a:off x="6917010" y="1624168"/>
            <a:ext cx="2145116" cy="1692801"/>
          </a:xfrm>
          <a:prstGeom prst="rect">
            <a:avLst/>
          </a:prstGeom>
          <a:solidFill>
            <a:srgbClr val="FFFFFF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Rectangle 48"/>
          <p:cNvSpPr>
            <a:spLocks noChangeArrowheads="1"/>
          </p:cNvSpPr>
          <p:nvPr/>
        </p:nvSpPr>
        <p:spPr bwMode="auto">
          <a:xfrm>
            <a:off x="7172713" y="1830046"/>
            <a:ext cx="721865" cy="524599"/>
          </a:xfrm>
          <a:prstGeom prst="rect">
            <a:avLst/>
          </a:prstGeom>
          <a:solidFill>
            <a:srgbClr val="C6D9F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Rectangle 49"/>
          <p:cNvSpPr>
            <a:spLocks noChangeArrowheads="1"/>
          </p:cNvSpPr>
          <p:nvPr/>
        </p:nvSpPr>
        <p:spPr bwMode="auto">
          <a:xfrm>
            <a:off x="8153626" y="1836289"/>
            <a:ext cx="721865" cy="524599"/>
          </a:xfrm>
          <a:prstGeom prst="rect">
            <a:avLst/>
          </a:prstGeom>
          <a:solidFill>
            <a:srgbClr val="C6D9F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Rectangle 50"/>
          <p:cNvSpPr>
            <a:spLocks noChangeArrowheads="1"/>
          </p:cNvSpPr>
          <p:nvPr/>
        </p:nvSpPr>
        <p:spPr bwMode="auto">
          <a:xfrm>
            <a:off x="7172713" y="2577075"/>
            <a:ext cx="721865" cy="524599"/>
          </a:xfrm>
          <a:prstGeom prst="rect">
            <a:avLst/>
          </a:prstGeom>
          <a:solidFill>
            <a:srgbClr val="C6D9F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Rectangle 51"/>
          <p:cNvSpPr>
            <a:spLocks noChangeArrowheads="1"/>
          </p:cNvSpPr>
          <p:nvPr/>
        </p:nvSpPr>
        <p:spPr bwMode="auto">
          <a:xfrm>
            <a:off x="8161113" y="2582437"/>
            <a:ext cx="721865" cy="524599"/>
          </a:xfrm>
          <a:prstGeom prst="rect">
            <a:avLst/>
          </a:prstGeom>
          <a:solidFill>
            <a:srgbClr val="C6D9F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Rounded Rectangular Callout 52"/>
          <p:cNvSpPr>
            <a:spLocks noChangeArrowheads="1"/>
          </p:cNvSpPr>
          <p:nvPr/>
        </p:nvSpPr>
        <p:spPr bwMode="auto">
          <a:xfrm>
            <a:off x="6182449" y="1506874"/>
            <a:ext cx="4157485" cy="534529"/>
          </a:xfrm>
          <a:prstGeom prst="wedgeRoundRectCallout">
            <a:avLst>
              <a:gd name="adj1" fmla="val -16231"/>
              <a:gd name="adj2" fmla="val 159444"/>
              <a:gd name="adj3" fmla="val 16667"/>
            </a:avLst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alt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PDG</a:t>
            </a:r>
            <a:r>
              <a:rPr kumimoji="0" lang="ru-RU" alt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for one module</a:t>
            </a: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Rounded Rectangle 60"/>
          <p:cNvSpPr>
            <a:spLocks noChangeArrowheads="1"/>
          </p:cNvSpPr>
          <p:nvPr/>
        </p:nvSpPr>
        <p:spPr bwMode="auto">
          <a:xfrm>
            <a:off x="4274903" y="3458753"/>
            <a:ext cx="5183007" cy="864014"/>
          </a:xfrm>
          <a:prstGeom prst="roundRect">
            <a:avLst>
              <a:gd name="adj" fmla="val 16667"/>
            </a:avLst>
          </a:prstGeom>
          <a:solidFill>
            <a:srgbClr val="C6D9F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ct val="0"/>
              </a:spcBef>
              <a:spcAft>
                <a:spcPts val="1000"/>
              </a:spcAft>
            </a:pP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Generation of Program Dependence Graphs (PDG)</a:t>
            </a:r>
          </a:p>
        </p:txBody>
      </p:sp>
      <p:pic>
        <p:nvPicPr>
          <p:cNvPr id="26" name="Picture 2" descr="C:\Users\Sevak\Downloads\hjefbcja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86975" y="28575"/>
            <a:ext cx="2105025" cy="542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18155987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freeze">
                      <p:stCondLst>
                        <p:cond delay="indefinite"/>
                      </p:stCond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CustomShape 1"/>
          <p:cNvSpPr/>
          <p:nvPr/>
        </p:nvSpPr>
        <p:spPr>
          <a:xfrm>
            <a:off x="2910360" y="476774"/>
            <a:ext cx="6424920" cy="106488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Example 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 Program 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ependence Graph</a:t>
            </a:r>
            <a:endParaRPr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3" name="CustomShape 2"/>
          <p:cNvSpPr/>
          <p:nvPr/>
        </p:nvSpPr>
        <p:spPr>
          <a:xfrm>
            <a:off x="1659064" y="2047447"/>
            <a:ext cx="9192600" cy="639000"/>
          </a:xfrm>
          <a:prstGeom prst="rect">
            <a:avLst/>
          </a:prstGeom>
          <a:noFill/>
          <a:ln>
            <a:noFill/>
          </a:ln>
        </p:spPr>
      </p:sp>
      <p:sp>
        <p:nvSpPr>
          <p:cNvPr id="84" name="Line 3"/>
          <p:cNvSpPr/>
          <p:nvPr/>
        </p:nvSpPr>
        <p:spPr>
          <a:xfrm>
            <a:off x="5773864" y="2503567"/>
            <a:ext cx="0" cy="0"/>
          </a:xfrm>
          <a:prstGeom prst="line">
            <a:avLst/>
          </a:prstGeom>
          <a:ln>
            <a:solidFill>
              <a:srgbClr val="000000"/>
            </a:solidFill>
            <a:tailEnd type="triangle" w="med" len="med"/>
          </a:ln>
        </p:spPr>
      </p:sp>
      <p:sp>
        <p:nvSpPr>
          <p:cNvPr id="2" name="Rectangle 17"/>
          <p:cNvSpPr>
            <a:spLocks noChangeArrowheads="1"/>
          </p:cNvSpPr>
          <p:nvPr/>
        </p:nvSpPr>
        <p:spPr bwMode="auto">
          <a:xfrm>
            <a:off x="1659064" y="1572790"/>
            <a:ext cx="8870160" cy="4162567"/>
          </a:xfrm>
          <a:prstGeom prst="rect">
            <a:avLst/>
          </a:prstGeom>
          <a:solidFill>
            <a:srgbClr val="EEECE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67"/>
          <p:cNvSpPr>
            <a:spLocks noChangeArrowheads="1"/>
          </p:cNvSpPr>
          <p:nvPr/>
        </p:nvSpPr>
        <p:spPr bwMode="auto">
          <a:xfrm>
            <a:off x="2205399" y="1572790"/>
            <a:ext cx="1551227" cy="1274454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void foo() {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 </a:t>
            </a:r>
            <a:r>
              <a:rPr kumimoji="0" lang="en-US" altLang="en-US" sz="1400" b="1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int</a:t>
            </a:r>
            <a:r>
              <a:rPr kumimoji="0" lang="en-US" altLang="en-US" sz="1400" b="1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b = 5;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 </a:t>
            </a:r>
            <a:r>
              <a:rPr kumimoji="0" lang="en-US" altLang="en-US" sz="1400" b="1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int</a:t>
            </a:r>
            <a:r>
              <a:rPr kumimoji="0" lang="en-US" altLang="en-US" sz="1400" b="1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a = b*b;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}</a:t>
            </a:r>
            <a:endParaRPr kumimoji="0" lang="en-US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67"/>
          <p:cNvSpPr>
            <a:spLocks noChangeArrowheads="1"/>
          </p:cNvSpPr>
          <p:nvPr/>
        </p:nvSpPr>
        <p:spPr bwMode="auto">
          <a:xfrm>
            <a:off x="1779038" y="3155930"/>
            <a:ext cx="2649612" cy="2565779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define void @foo() #0 {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 %b = </a:t>
            </a:r>
            <a:r>
              <a:rPr kumimoji="0" lang="en-US" altLang="en-US" sz="1400" b="1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alloca</a:t>
            </a:r>
            <a:r>
              <a:rPr kumimoji="0" lang="en-US" altLang="en-US" sz="1400" b="1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i32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 %a = </a:t>
            </a:r>
            <a:r>
              <a:rPr kumimoji="0" lang="en-US" altLang="en-US" sz="1400" b="1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alloca</a:t>
            </a:r>
            <a:r>
              <a:rPr kumimoji="0" lang="en-US" altLang="en-US" sz="1400" b="1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i32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 store i32 5, i32* %b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 %1 = load i32* %b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 %2 = load i32* %b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 %3 = </a:t>
            </a:r>
            <a:r>
              <a:rPr kumimoji="0" lang="en-US" altLang="en-US" sz="1400" b="1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mul</a:t>
            </a:r>
            <a:r>
              <a:rPr kumimoji="0" lang="en-US" altLang="en-US" sz="1400" b="1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1400" b="1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nsw</a:t>
            </a:r>
            <a:r>
              <a:rPr kumimoji="0" lang="en-US" altLang="en-US" sz="1400" b="1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i32 %1, %2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 store i32 %3, i32* %a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}</a:t>
            </a:r>
            <a:endParaRPr kumimoji="0" lang="en-US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AutoShape 6"/>
          <p:cNvSpPr>
            <a:spLocks noChangeArrowheads="1"/>
          </p:cNvSpPr>
          <p:nvPr/>
        </p:nvSpPr>
        <p:spPr bwMode="auto">
          <a:xfrm>
            <a:off x="2655823" y="2847244"/>
            <a:ext cx="530880" cy="27305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AutoShape 7"/>
          <p:cNvSpPr>
            <a:spLocks noChangeArrowheads="1"/>
          </p:cNvSpPr>
          <p:nvPr/>
        </p:nvSpPr>
        <p:spPr bwMode="auto">
          <a:xfrm>
            <a:off x="4451191" y="3221679"/>
            <a:ext cx="500826" cy="439217"/>
          </a:xfrm>
          <a:prstGeom prst="rightArrow">
            <a:avLst>
              <a:gd name="adj1" fmla="val 50000"/>
              <a:gd name="adj2" fmla="val 44153"/>
            </a:avLst>
          </a:pr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AutoShape 8"/>
          <p:cNvSpPr>
            <a:spLocks noChangeArrowheads="1"/>
          </p:cNvSpPr>
          <p:nvPr/>
        </p:nvSpPr>
        <p:spPr bwMode="auto">
          <a:xfrm>
            <a:off x="6046377" y="1842659"/>
            <a:ext cx="1739180" cy="367358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altLang="en-US" sz="1600" b="1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%b = </a:t>
            </a:r>
            <a:r>
              <a:rPr kumimoji="0" lang="en-US" altLang="en-US" sz="1600" b="1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alloca</a:t>
            </a:r>
            <a:r>
              <a:rPr kumimoji="0" lang="en-US" altLang="en-US" sz="1600" b="1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i32</a:t>
            </a:r>
            <a:endParaRPr kumimoji="0" lang="en-US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AutoShape 9"/>
          <p:cNvSpPr>
            <a:spLocks noChangeArrowheads="1"/>
          </p:cNvSpPr>
          <p:nvPr/>
        </p:nvSpPr>
        <p:spPr bwMode="auto">
          <a:xfrm>
            <a:off x="5858266" y="2650181"/>
            <a:ext cx="2115402" cy="325153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altLang="en-US" sz="1600" b="1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store i32 5, i32* %b</a:t>
            </a:r>
            <a:endParaRPr kumimoji="0" lang="en-US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AutoShape 10"/>
          <p:cNvSpPr>
            <a:spLocks noChangeArrowheads="1"/>
          </p:cNvSpPr>
          <p:nvPr/>
        </p:nvSpPr>
        <p:spPr bwMode="auto">
          <a:xfrm>
            <a:off x="5056447" y="3236499"/>
            <a:ext cx="2060812" cy="315216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altLang="en-US" sz="1600" b="1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%1 = load i32* %b</a:t>
            </a:r>
            <a:endParaRPr kumimoji="0" lang="en-US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AutoShape 11"/>
          <p:cNvSpPr>
            <a:spLocks noChangeArrowheads="1"/>
          </p:cNvSpPr>
          <p:nvPr/>
        </p:nvSpPr>
        <p:spPr bwMode="auto">
          <a:xfrm>
            <a:off x="7488213" y="3225883"/>
            <a:ext cx="1947080" cy="338161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altLang="en-US" sz="1600" b="1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%2 = load i32* %b</a:t>
            </a:r>
            <a:endParaRPr kumimoji="0" lang="en-US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AutoShape 12"/>
          <p:cNvSpPr>
            <a:spLocks noChangeArrowheads="1"/>
          </p:cNvSpPr>
          <p:nvPr/>
        </p:nvSpPr>
        <p:spPr bwMode="auto">
          <a:xfrm>
            <a:off x="5773864" y="3850992"/>
            <a:ext cx="2830111" cy="343422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altLang="en-US" sz="1600" b="1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%3 = </a:t>
            </a:r>
            <a:r>
              <a:rPr kumimoji="0" lang="en-US" altLang="en-US" sz="1600" b="1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mul</a:t>
            </a:r>
            <a:r>
              <a:rPr kumimoji="0" lang="en-US" altLang="en-US" sz="1600" b="1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1600" b="1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nsw</a:t>
            </a:r>
            <a:r>
              <a:rPr kumimoji="0" lang="en-US" altLang="en-US" sz="1600" b="1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i32 %1, %2</a:t>
            </a:r>
            <a:endParaRPr kumimoji="0" lang="en-US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AutoShape 13"/>
          <p:cNvSpPr>
            <a:spLocks noChangeArrowheads="1"/>
          </p:cNvSpPr>
          <p:nvPr/>
        </p:nvSpPr>
        <p:spPr bwMode="auto">
          <a:xfrm>
            <a:off x="7488213" y="4684481"/>
            <a:ext cx="2245412" cy="34072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altLang="en-US" sz="1600" b="1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store i32 %3, i32* %a</a:t>
            </a:r>
            <a:endParaRPr kumimoji="0" lang="en-US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AutoShape 15"/>
          <p:cNvSpPr>
            <a:spLocks noChangeArrowheads="1"/>
          </p:cNvSpPr>
          <p:nvPr/>
        </p:nvSpPr>
        <p:spPr bwMode="auto">
          <a:xfrm>
            <a:off x="8603975" y="1975401"/>
            <a:ext cx="1877433" cy="379152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altLang="en-US" sz="1600" b="1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%a = </a:t>
            </a:r>
            <a:r>
              <a:rPr kumimoji="0" lang="en-US" altLang="en-US" sz="1600" b="1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alloca</a:t>
            </a:r>
            <a:r>
              <a:rPr kumimoji="0" lang="en-US" altLang="en-US" sz="1600" b="1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i32</a:t>
            </a:r>
            <a:endParaRPr kumimoji="0" lang="en-US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088" name="AutoShape 16"/>
          <p:cNvCxnSpPr>
            <a:cxnSpLocks noChangeShapeType="1"/>
          </p:cNvCxnSpPr>
          <p:nvPr/>
        </p:nvCxnSpPr>
        <p:spPr bwMode="auto">
          <a:xfrm flipH="1">
            <a:off x="5261163" y="2210017"/>
            <a:ext cx="813841" cy="1026482"/>
          </a:xfrm>
          <a:prstGeom prst="straightConnector1">
            <a:avLst/>
          </a:prstGeom>
          <a:ln>
            <a:headEnd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4" name="AutoShape 16"/>
          <p:cNvCxnSpPr>
            <a:cxnSpLocks noChangeShapeType="1"/>
            <a:endCxn id="10" idx="0"/>
          </p:cNvCxnSpPr>
          <p:nvPr/>
        </p:nvCxnSpPr>
        <p:spPr bwMode="auto">
          <a:xfrm>
            <a:off x="6856820" y="2210017"/>
            <a:ext cx="59147" cy="440164"/>
          </a:xfrm>
          <a:prstGeom prst="straightConnector1">
            <a:avLst/>
          </a:prstGeom>
          <a:ln>
            <a:headEnd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6" name="AutoShape 16"/>
          <p:cNvCxnSpPr>
            <a:cxnSpLocks noChangeShapeType="1"/>
          </p:cNvCxnSpPr>
          <p:nvPr/>
        </p:nvCxnSpPr>
        <p:spPr bwMode="auto">
          <a:xfrm>
            <a:off x="7785558" y="2177843"/>
            <a:ext cx="825361" cy="1058656"/>
          </a:xfrm>
          <a:prstGeom prst="straightConnector1">
            <a:avLst/>
          </a:prstGeom>
          <a:ln>
            <a:headEnd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8" name="AutoShape 16"/>
          <p:cNvCxnSpPr>
            <a:cxnSpLocks noChangeShapeType="1"/>
          </p:cNvCxnSpPr>
          <p:nvPr/>
        </p:nvCxnSpPr>
        <p:spPr bwMode="auto">
          <a:xfrm>
            <a:off x="5870289" y="3564044"/>
            <a:ext cx="550934" cy="286948"/>
          </a:xfrm>
          <a:prstGeom prst="straightConnector1">
            <a:avLst/>
          </a:prstGeom>
          <a:ln>
            <a:headEnd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0" name="AutoShape 16"/>
          <p:cNvCxnSpPr>
            <a:cxnSpLocks noChangeShapeType="1"/>
          </p:cNvCxnSpPr>
          <p:nvPr/>
        </p:nvCxnSpPr>
        <p:spPr bwMode="auto">
          <a:xfrm flipH="1">
            <a:off x="7188919" y="3564044"/>
            <a:ext cx="1113136" cy="286948"/>
          </a:xfrm>
          <a:prstGeom prst="straightConnector1">
            <a:avLst/>
          </a:prstGeom>
          <a:ln>
            <a:headEnd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3" name="AutoShape 16"/>
          <p:cNvCxnSpPr>
            <a:cxnSpLocks noChangeShapeType="1"/>
            <a:endCxn id="14" idx="0"/>
          </p:cNvCxnSpPr>
          <p:nvPr/>
        </p:nvCxnSpPr>
        <p:spPr bwMode="auto">
          <a:xfrm>
            <a:off x="7670662" y="4194414"/>
            <a:ext cx="940257" cy="490067"/>
          </a:xfrm>
          <a:prstGeom prst="straightConnector1">
            <a:avLst/>
          </a:prstGeom>
          <a:ln>
            <a:headEnd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5" name="AutoShape 16"/>
          <p:cNvCxnSpPr>
            <a:cxnSpLocks noChangeShapeType="1"/>
          </p:cNvCxnSpPr>
          <p:nvPr/>
        </p:nvCxnSpPr>
        <p:spPr bwMode="auto">
          <a:xfrm flipH="1">
            <a:off x="9542691" y="2368481"/>
            <a:ext cx="151694" cy="2316000"/>
          </a:xfrm>
          <a:prstGeom prst="straightConnector1">
            <a:avLst/>
          </a:prstGeom>
          <a:ln>
            <a:headEnd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25" name="Picture 2" descr="C:\Users\Sevak\Downloads\hjefbcja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86975" y="28575"/>
            <a:ext cx="2105025" cy="542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49641576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freeze">
                      <p:stCondLst>
                        <p:cond delay="indefinite"/>
                      </p:stCond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CustomShape 1"/>
          <p:cNvSpPr/>
          <p:nvPr/>
        </p:nvSpPr>
        <p:spPr>
          <a:xfrm>
            <a:off x="2609220" y="490422"/>
            <a:ext cx="6424920" cy="106488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Architecture : 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Second 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part</a:t>
            </a:r>
          </a:p>
        </p:txBody>
      </p:sp>
      <p:sp>
        <p:nvSpPr>
          <p:cNvPr id="84" name="Line 3"/>
          <p:cNvSpPr/>
          <p:nvPr/>
        </p:nvSpPr>
        <p:spPr>
          <a:xfrm>
            <a:off x="5466838" y="2881540"/>
            <a:ext cx="0" cy="0"/>
          </a:xfrm>
          <a:prstGeom prst="line">
            <a:avLst/>
          </a:prstGeom>
          <a:ln>
            <a:solidFill>
              <a:srgbClr val="000000"/>
            </a:solidFill>
            <a:tailEnd type="triangle" w="med" len="med"/>
          </a:ln>
        </p:spPr>
      </p:sp>
      <p:sp>
        <p:nvSpPr>
          <p:cNvPr id="11" name="Rectangle 33"/>
          <p:cNvSpPr>
            <a:spLocks noChangeArrowheads="1"/>
          </p:cNvSpPr>
          <p:nvPr/>
        </p:nvSpPr>
        <p:spPr bwMode="auto">
          <a:xfrm>
            <a:off x="900752" y="1542087"/>
            <a:ext cx="10128926" cy="4612185"/>
          </a:xfrm>
          <a:prstGeom prst="rect">
            <a:avLst/>
          </a:prstGeom>
          <a:solidFill>
            <a:srgbClr val="EEECE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Rectangle 47"/>
          <p:cNvSpPr>
            <a:spLocks noChangeArrowheads="1"/>
          </p:cNvSpPr>
          <p:nvPr/>
        </p:nvSpPr>
        <p:spPr bwMode="auto">
          <a:xfrm>
            <a:off x="1008151" y="2448405"/>
            <a:ext cx="2145116" cy="1692801"/>
          </a:xfrm>
          <a:prstGeom prst="rect">
            <a:avLst/>
          </a:prstGeom>
          <a:solidFill>
            <a:srgbClr val="FFFFFF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Rectangle 48"/>
          <p:cNvSpPr>
            <a:spLocks noChangeArrowheads="1"/>
          </p:cNvSpPr>
          <p:nvPr/>
        </p:nvSpPr>
        <p:spPr bwMode="auto">
          <a:xfrm>
            <a:off x="1263854" y="2654283"/>
            <a:ext cx="721865" cy="524599"/>
          </a:xfrm>
          <a:prstGeom prst="rect">
            <a:avLst/>
          </a:prstGeom>
          <a:solidFill>
            <a:srgbClr val="C6D9F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Rectangle 49"/>
          <p:cNvSpPr>
            <a:spLocks noChangeArrowheads="1"/>
          </p:cNvSpPr>
          <p:nvPr/>
        </p:nvSpPr>
        <p:spPr bwMode="auto">
          <a:xfrm>
            <a:off x="2244767" y="2660526"/>
            <a:ext cx="721865" cy="524599"/>
          </a:xfrm>
          <a:prstGeom prst="rect">
            <a:avLst/>
          </a:prstGeom>
          <a:solidFill>
            <a:srgbClr val="C6D9F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Rectangle 50"/>
          <p:cNvSpPr>
            <a:spLocks noChangeArrowheads="1"/>
          </p:cNvSpPr>
          <p:nvPr/>
        </p:nvSpPr>
        <p:spPr bwMode="auto">
          <a:xfrm>
            <a:off x="1263854" y="3401312"/>
            <a:ext cx="721865" cy="524599"/>
          </a:xfrm>
          <a:prstGeom prst="rect">
            <a:avLst/>
          </a:prstGeom>
          <a:solidFill>
            <a:srgbClr val="C6D9F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Rectangle 51"/>
          <p:cNvSpPr>
            <a:spLocks noChangeArrowheads="1"/>
          </p:cNvSpPr>
          <p:nvPr/>
        </p:nvSpPr>
        <p:spPr bwMode="auto">
          <a:xfrm>
            <a:off x="2252254" y="3406674"/>
            <a:ext cx="721865" cy="524599"/>
          </a:xfrm>
          <a:prstGeom prst="rect">
            <a:avLst/>
          </a:prstGeom>
          <a:solidFill>
            <a:srgbClr val="C6D9F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Rounded Rectangular Callout 52"/>
          <p:cNvSpPr>
            <a:spLocks noChangeArrowheads="1"/>
          </p:cNvSpPr>
          <p:nvPr/>
        </p:nvSpPr>
        <p:spPr bwMode="auto">
          <a:xfrm>
            <a:off x="1309353" y="1724875"/>
            <a:ext cx="4157485" cy="534529"/>
          </a:xfrm>
          <a:prstGeom prst="wedgeRoundRectCallout">
            <a:avLst>
              <a:gd name="adj1" fmla="val -16231"/>
              <a:gd name="adj2" fmla="val 159444"/>
              <a:gd name="adj3" fmla="val 16667"/>
            </a:avLst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ct val="0"/>
              </a:spcBef>
              <a:spcAft>
                <a:spcPts val="1000"/>
              </a:spcAft>
            </a:pP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PDG</a:t>
            </a:r>
            <a:r>
              <a:rPr lang="ru-RU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one module</a:t>
            </a:r>
            <a:endParaRPr lang="en-US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ounded Rectangle 59"/>
          <p:cNvSpPr>
            <a:spLocks noChangeArrowheads="1"/>
          </p:cNvSpPr>
          <p:nvPr/>
        </p:nvSpPr>
        <p:spPr bwMode="auto">
          <a:xfrm>
            <a:off x="4172815" y="2301764"/>
            <a:ext cx="6856863" cy="3721243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R="0" lvl="1" defTabSz="914400" rtl="0" eaLnBrk="1" fontAlgn="base" latinLnBrk="0" hangingPunct="1">
              <a:spcBef>
                <a:spcPct val="0"/>
              </a:spcBef>
              <a:spcAft>
                <a:spcPts val="1000"/>
              </a:spcAft>
              <a:buClrTx/>
              <a:buSzTx/>
              <a:tabLst/>
            </a:pPr>
            <a:endParaRPr kumimoji="0" lang="en-US" alt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marR="0" lvl="1" indent="-457200" defTabSz="914400" rtl="0" eaLnBrk="1" fontAlgn="base" latinLnBrk="0" hangingPunct="1">
              <a:spcBef>
                <a:spcPct val="0"/>
              </a:spcBef>
              <a:spcAft>
                <a:spcPts val="100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Load dumped PDGs</a:t>
            </a:r>
            <a:endParaRPr lang="en-US" alt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marR="0" lvl="1" indent="-457200" defTabSz="914400" rtl="0" eaLnBrk="1" fontAlgn="base" latinLnBrk="0" hangingPunct="1">
              <a:spcBef>
                <a:spcPct val="0"/>
              </a:spcBef>
              <a:spcAft>
                <a:spcPts val="100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Split PDGs to sub graphs</a:t>
            </a:r>
          </a:p>
          <a:p>
            <a:pPr marL="914400" marR="0" lvl="1" indent="-457200" defTabSz="914400" rtl="0" eaLnBrk="1" fontAlgn="base" latinLnBrk="0" hangingPunct="1">
              <a:spcBef>
                <a:spcPct val="0"/>
              </a:spcBef>
              <a:spcAft>
                <a:spcPts val="1000"/>
              </a:spcAft>
              <a:buClrTx/>
              <a:buSzTx/>
              <a:buFont typeface="+mj-lt"/>
              <a:buAutoNum type="arabicPeriod"/>
              <a:tabLst/>
            </a:pPr>
            <a:r>
              <a:rPr lang="en-US" alt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Fast checks (check if two graphs are not clones)</a:t>
            </a:r>
            <a:endParaRPr lang="en-US" alt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marR="0" lvl="1" indent="-457200" defTabSz="914400" rtl="0" eaLnBrk="1" fontAlgn="base" latinLnBrk="0" hangingPunct="1">
              <a:spcBef>
                <a:spcPct val="0"/>
              </a:spcBef>
              <a:spcAft>
                <a:spcPts val="1000"/>
              </a:spcAft>
              <a:buClrTx/>
              <a:buSzTx/>
              <a:buFont typeface="+mj-lt"/>
              <a:buAutoNum type="arabicPeriod"/>
              <a:tabLst/>
            </a:pPr>
            <a:r>
              <a:rPr lang="en-US" alt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Maximal isomorphic sub graphs detection  (approximate)</a:t>
            </a:r>
            <a:endParaRPr lang="en-US" alt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marR="0" lvl="1" indent="-457200" defTabSz="914400" rtl="0" eaLnBrk="1" fontAlgn="base" latinLnBrk="0" hangingPunct="1">
              <a:spcBef>
                <a:spcPct val="0"/>
              </a:spcBef>
              <a:spcAft>
                <a:spcPts val="1000"/>
              </a:spcAft>
              <a:buClrTx/>
              <a:buSzTx/>
              <a:buFont typeface="+mj-lt"/>
              <a:buAutoNum type="arabicPeriod"/>
              <a:tabLst/>
            </a:pPr>
            <a:r>
              <a:rPr lang="en-US" alt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Filtration</a:t>
            </a:r>
          </a:p>
          <a:p>
            <a:pPr marL="914400" marR="0" lvl="1" indent="-457200" defTabSz="914400" rtl="0" eaLnBrk="1" fontAlgn="base" latinLnBrk="0" hangingPunct="1">
              <a:spcBef>
                <a:spcPct val="0"/>
              </a:spcBef>
              <a:spcAft>
                <a:spcPts val="1000"/>
              </a:spcAft>
              <a:buClrTx/>
              <a:buSzTx/>
              <a:buFont typeface="+mj-lt"/>
              <a:buAutoNum type="arabicPeriod"/>
              <a:tabLst/>
            </a:pPr>
            <a:r>
              <a:rPr lang="en-US" alt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Printing</a:t>
            </a:r>
            <a:endParaRPr kumimoji="0" lang="en-US" alt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ounded Rectangle 60"/>
          <p:cNvSpPr>
            <a:spLocks noChangeArrowheads="1"/>
          </p:cNvSpPr>
          <p:nvPr/>
        </p:nvSpPr>
        <p:spPr bwMode="auto">
          <a:xfrm>
            <a:off x="4858602" y="2301765"/>
            <a:ext cx="5427359" cy="544584"/>
          </a:xfrm>
          <a:prstGeom prst="roundRect">
            <a:avLst>
              <a:gd name="adj" fmla="val 16667"/>
            </a:avLst>
          </a:prstGeom>
          <a:solidFill>
            <a:srgbClr val="C6D9F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alt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Code</a:t>
            </a:r>
            <a:r>
              <a:rPr kumimoji="0" lang="en-US" altLang="en-US" sz="2400" b="1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Clone Detection Tool</a:t>
            </a: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Right Arrow 45"/>
          <p:cNvSpPr>
            <a:spLocks noChangeArrowheads="1"/>
          </p:cNvSpPr>
          <p:nvPr/>
        </p:nvSpPr>
        <p:spPr bwMode="auto">
          <a:xfrm>
            <a:off x="3021143" y="2976414"/>
            <a:ext cx="1151672" cy="404936"/>
          </a:xfrm>
          <a:prstGeom prst="rightArrow">
            <a:avLst>
              <a:gd name="adj1" fmla="val 50000"/>
              <a:gd name="adj2" fmla="val 65059"/>
            </a:avLst>
          </a:prstGeom>
          <a:solidFill>
            <a:srgbClr val="4F81BD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8" name="Picture 2" descr="C:\Users\Sevak\Downloads\hjefbcja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86975" y="28575"/>
            <a:ext cx="2105025" cy="542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87595258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freeze">
                      <p:stCondLst>
                        <p:cond delay="indefinite"/>
                      </p:stCond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CustomShape 1"/>
          <p:cNvSpPr/>
          <p:nvPr/>
        </p:nvSpPr>
        <p:spPr>
          <a:xfrm>
            <a:off x="2609220" y="479297"/>
            <a:ext cx="6424920" cy="796379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Automatic Testing System </a:t>
            </a:r>
            <a:endParaRPr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4" name="Line 3"/>
          <p:cNvSpPr/>
          <p:nvPr/>
        </p:nvSpPr>
        <p:spPr>
          <a:xfrm>
            <a:off x="5685203" y="2856286"/>
            <a:ext cx="0" cy="0"/>
          </a:xfrm>
          <a:prstGeom prst="line">
            <a:avLst/>
          </a:prstGeom>
          <a:ln>
            <a:solidFill>
              <a:srgbClr val="000000"/>
            </a:solidFill>
            <a:tailEnd type="triangle" w="med" len="med"/>
          </a:ln>
        </p:spPr>
      </p:sp>
      <p:sp>
        <p:nvSpPr>
          <p:cNvPr id="11" name="Rectangle 33"/>
          <p:cNvSpPr>
            <a:spLocks noChangeArrowheads="1"/>
          </p:cNvSpPr>
          <p:nvPr/>
        </p:nvSpPr>
        <p:spPr bwMode="auto">
          <a:xfrm>
            <a:off x="1449361" y="1516833"/>
            <a:ext cx="9496144" cy="4612185"/>
          </a:xfrm>
          <a:prstGeom prst="rect">
            <a:avLst/>
          </a:prstGeom>
          <a:solidFill>
            <a:srgbClr val="EEECE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693672" y="2201193"/>
            <a:ext cx="9007522" cy="65509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693672" y="2201193"/>
            <a:ext cx="1528549" cy="63462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PDG 1</a:t>
            </a:r>
            <a:endParaRPr lang="en-US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222221" y="2201193"/>
            <a:ext cx="1528549" cy="63462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PDG </a:t>
            </a: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9172645" y="2217570"/>
            <a:ext cx="1528549" cy="63462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PDG </a:t>
            </a: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endParaRPr lang="en-US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ounded Rectangular Callout 11"/>
          <p:cNvSpPr/>
          <p:nvPr/>
        </p:nvSpPr>
        <p:spPr>
          <a:xfrm>
            <a:off x="3125337" y="1625258"/>
            <a:ext cx="3986495" cy="423081"/>
          </a:xfrm>
          <a:prstGeom prst="wedgeRoundRectCallout">
            <a:avLst>
              <a:gd name="adj1" fmla="val -21558"/>
              <a:gd name="adj2" fmla="val 101210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List of PDGs for the project</a:t>
            </a:r>
            <a:endParaRPr lang="en-US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693672" y="3495378"/>
            <a:ext cx="5418161" cy="65509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693672" y="3495378"/>
            <a:ext cx="1528549" cy="63462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PDG’ 1</a:t>
            </a:r>
            <a:endParaRPr lang="en-US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222221" y="3495378"/>
            <a:ext cx="1528549" cy="63462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PDG’ 2</a:t>
            </a:r>
            <a:endParaRPr lang="en-US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583284" y="3495378"/>
            <a:ext cx="1528549" cy="63462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PDG’ n/2</a:t>
            </a:r>
            <a:endParaRPr lang="en-US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Down Arrow 4"/>
          <p:cNvSpPr/>
          <p:nvPr/>
        </p:nvSpPr>
        <p:spPr>
          <a:xfrm>
            <a:off x="4402752" y="2856286"/>
            <a:ext cx="605977" cy="63909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ounded Rectangular Callout 16"/>
          <p:cNvSpPr/>
          <p:nvPr/>
        </p:nvSpPr>
        <p:spPr>
          <a:xfrm>
            <a:off x="5051019" y="2964291"/>
            <a:ext cx="4336821" cy="423081"/>
          </a:xfrm>
          <a:prstGeom prst="wedgeRoundRectCallout">
            <a:avLst>
              <a:gd name="adj1" fmla="val -21558"/>
              <a:gd name="adj2" fmla="val 101210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Modified list of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PDGs</a:t>
            </a:r>
            <a:endParaRPr lang="en-US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763259" y="5013316"/>
            <a:ext cx="1528549" cy="63462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PDG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endParaRPr lang="en-US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156654" y="5047435"/>
            <a:ext cx="1528549" cy="63462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PDG’ 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</a:p>
        </p:txBody>
      </p:sp>
      <p:sp>
        <p:nvSpPr>
          <p:cNvPr id="6" name="Left-Right Arrow 5"/>
          <p:cNvSpPr/>
          <p:nvPr/>
        </p:nvSpPr>
        <p:spPr>
          <a:xfrm>
            <a:off x="3222221" y="5200971"/>
            <a:ext cx="943971" cy="300251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ounded Rectangular Callout 20"/>
          <p:cNvSpPr/>
          <p:nvPr/>
        </p:nvSpPr>
        <p:spPr>
          <a:xfrm>
            <a:off x="2580776" y="4438972"/>
            <a:ext cx="3766782" cy="423081"/>
          </a:xfrm>
          <a:prstGeom prst="wedgeRoundRectCallout">
            <a:avLst>
              <a:gd name="adj1" fmla="val -21558"/>
              <a:gd name="adj2" fmla="val 146371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Check for clone</a:t>
            </a:r>
            <a:endParaRPr lang="en-US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8185018" y="4022717"/>
            <a:ext cx="1528549" cy="63462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PDG’ 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</a:p>
        </p:txBody>
      </p:sp>
      <p:sp>
        <p:nvSpPr>
          <p:cNvPr id="23" name="Rectangle 22"/>
          <p:cNvSpPr/>
          <p:nvPr/>
        </p:nvSpPr>
        <p:spPr>
          <a:xfrm>
            <a:off x="9062113" y="5200971"/>
            <a:ext cx="1528549" cy="63462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PDG k</a:t>
            </a:r>
            <a:endParaRPr lang="en-US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7234224" y="5183912"/>
            <a:ext cx="1528549" cy="63462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PDG 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</a:p>
        </p:txBody>
      </p:sp>
      <p:cxnSp>
        <p:nvCxnSpPr>
          <p:cNvPr id="8" name="Straight Arrow Connector 7"/>
          <p:cNvCxnSpPr>
            <a:stCxn id="24" idx="0"/>
          </p:cNvCxnSpPr>
          <p:nvPr/>
        </p:nvCxnSpPr>
        <p:spPr>
          <a:xfrm flipV="1">
            <a:off x="7998499" y="4657337"/>
            <a:ext cx="764274" cy="52657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23" idx="0"/>
            <a:endCxn id="22" idx="2"/>
          </p:cNvCxnSpPr>
          <p:nvPr/>
        </p:nvCxnSpPr>
        <p:spPr>
          <a:xfrm flipH="1" flipV="1">
            <a:off x="8949293" y="4657337"/>
            <a:ext cx="877095" cy="54363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6" name="Picture 2" descr="C:\Users\Sevak\Downloads\hjefbcja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86975" y="28575"/>
            <a:ext cx="2105025" cy="542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90492863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freeze">
                      <p:stCondLst>
                        <p:cond delay="indefinite"/>
                      </p:stCond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CustomShape 1"/>
          <p:cNvSpPr/>
          <p:nvPr/>
        </p:nvSpPr>
        <p:spPr>
          <a:xfrm>
            <a:off x="2910360" y="855000"/>
            <a:ext cx="6424920" cy="106488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Advantages</a:t>
            </a:r>
            <a:endParaRPr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3" name="CustomShape 2"/>
          <p:cNvSpPr/>
          <p:nvPr/>
        </p:nvSpPr>
        <p:spPr>
          <a:xfrm>
            <a:off x="1706880" y="2835720"/>
            <a:ext cx="9192600" cy="639000"/>
          </a:xfrm>
          <a:prstGeom prst="rect">
            <a:avLst/>
          </a:prstGeom>
          <a:noFill/>
          <a:ln>
            <a:noFill/>
          </a:ln>
        </p:spPr>
      </p:sp>
      <p:sp>
        <p:nvSpPr>
          <p:cNvPr id="84" name="Line 3"/>
          <p:cNvSpPr/>
          <p:nvPr/>
        </p:nvSpPr>
        <p:spPr>
          <a:xfrm>
            <a:off x="5821680" y="3291840"/>
            <a:ext cx="0" cy="0"/>
          </a:xfrm>
          <a:prstGeom prst="line">
            <a:avLst/>
          </a:prstGeom>
          <a:ln>
            <a:solidFill>
              <a:srgbClr val="000000"/>
            </a:solidFill>
            <a:tailEnd type="triangle" w="med" len="med"/>
          </a:ln>
        </p:spPr>
      </p:sp>
      <p:sp>
        <p:nvSpPr>
          <p:cNvPr id="8" name="Rectangle 7"/>
          <p:cNvSpPr/>
          <p:nvPr/>
        </p:nvSpPr>
        <p:spPr>
          <a:xfrm>
            <a:off x="980553" y="2097577"/>
            <a:ext cx="1064525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Compile-time generation of PDGs.</a:t>
            </a:r>
            <a:endPara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/>
            </a:pPr>
            <a:endPara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 need of extra analysis for dependencies between compilation modules. </a:t>
            </a:r>
            <a:endParaRPr lang="en-US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/>
            </a:pP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High accuracy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indent="-342900">
              <a:buFont typeface="+mj-lt"/>
              <a:buAutoNum type="arabicPeriod"/>
            </a:pP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Scalable to analyze million lines of source code (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С/С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++). 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2" descr="C:\Users\Sevak\Downloads\hjefbcja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86975" y="28575"/>
            <a:ext cx="2105025" cy="542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65337899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freeze">
                      <p:stCondLst>
                        <p:cond delay="indefinite"/>
                      </p:stCond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CustomShape 1"/>
          <p:cNvSpPr/>
          <p:nvPr/>
        </p:nvSpPr>
        <p:spPr>
          <a:xfrm>
            <a:off x="2609220" y="220320"/>
            <a:ext cx="6424920" cy="106488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Results</a:t>
            </a:r>
            <a:endParaRPr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3" name="CustomShape 2"/>
          <p:cNvSpPr/>
          <p:nvPr/>
        </p:nvSpPr>
        <p:spPr>
          <a:xfrm>
            <a:off x="1706880" y="2835720"/>
            <a:ext cx="9192600" cy="639000"/>
          </a:xfrm>
          <a:prstGeom prst="rect">
            <a:avLst/>
          </a:prstGeom>
          <a:noFill/>
          <a:ln>
            <a:noFill/>
          </a:ln>
        </p:spPr>
      </p:sp>
      <p:sp>
        <p:nvSpPr>
          <p:cNvPr id="84" name="Line 3"/>
          <p:cNvSpPr/>
          <p:nvPr/>
        </p:nvSpPr>
        <p:spPr>
          <a:xfrm>
            <a:off x="5821680" y="3291840"/>
            <a:ext cx="0" cy="0"/>
          </a:xfrm>
          <a:prstGeom prst="line">
            <a:avLst/>
          </a:prstGeom>
          <a:ln>
            <a:solidFill>
              <a:srgbClr val="000000"/>
            </a:solidFill>
            <a:tailEnd type="triangle" w="med" len="med"/>
          </a:ln>
        </p:spPr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0349721"/>
              </p:ext>
            </p:extLst>
          </p:nvPr>
        </p:nvGraphicFramePr>
        <p:xfrm>
          <a:off x="3310728" y="1008062"/>
          <a:ext cx="8570793" cy="536295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13636"/>
                <a:gridCol w="1759129"/>
                <a:gridCol w="1759129"/>
                <a:gridCol w="1759129"/>
                <a:gridCol w="1679770"/>
              </a:tblGrid>
              <a:tr h="283842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686300" algn="l"/>
                        </a:tabLs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Test Name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charset="0"/>
                        <a:buNone/>
                        <a:tabLst>
                          <a:tab pos="4686300" algn="l"/>
                        </a:tabLst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**</a:t>
                      </a:r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CCFinder</a:t>
                      </a:r>
                      <a:r>
                        <a:rPr lang="en-US" sz="18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(X)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686300" algn="l"/>
                        </a:tabLs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MOSS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686300" algn="l"/>
                        </a:tabLst>
                      </a:pPr>
                      <a:r>
                        <a:rPr lang="en-US" sz="18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CloneDR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686300" algn="l"/>
                        </a:tabLst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CCD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83842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686300" algn="l"/>
                        </a:tabLs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copy00.cpp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686300" algn="l"/>
                        </a:tabLs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yes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686300" algn="l"/>
                        </a:tabLs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yes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686300" algn="l"/>
                        </a:tabLs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yes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686300" algn="l"/>
                        </a:tabLs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yes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83842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686300" algn="l"/>
                        </a:tabLs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copy01.cpp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686300" algn="l"/>
                        </a:tabLs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yes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686300" algn="l"/>
                        </a:tabLst>
                      </a:pPr>
                      <a:r>
                        <a:rPr lang="en-US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yes</a:t>
                      </a:r>
                      <a:endParaRPr lang="en-US" sz="1800" b="1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686300" algn="l"/>
                        </a:tabLst>
                      </a:pPr>
                      <a:r>
                        <a:rPr lang="en-US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yes</a:t>
                      </a:r>
                      <a:endParaRPr lang="en-US" sz="1800" b="1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686300" algn="l"/>
                        </a:tabLs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yes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83842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686300" algn="l"/>
                        </a:tabLs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copy02.cpp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686300" algn="l"/>
                        </a:tabLs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yes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686300" algn="l"/>
                        </a:tabLst>
                      </a:pPr>
                      <a:r>
                        <a:rPr lang="en-US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yes</a:t>
                      </a:r>
                      <a:endParaRPr lang="en-US" sz="1800" b="1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686300" algn="l"/>
                        </a:tabLs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yes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686300" algn="l"/>
                        </a:tabLs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yes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83842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686300" algn="l"/>
                        </a:tabLs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copy03.cpp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686300" algn="l"/>
                        </a:tabLs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yes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686300" algn="l"/>
                        </a:tabLst>
                      </a:pPr>
                      <a:r>
                        <a:rPr lang="en-US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yes</a:t>
                      </a:r>
                      <a:endParaRPr lang="en-US" sz="1800" b="1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686300" algn="l"/>
                        </a:tabLst>
                      </a:pPr>
                      <a:r>
                        <a:rPr lang="en-US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yes</a:t>
                      </a:r>
                      <a:endParaRPr lang="en-US" sz="1800" b="1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686300" algn="l"/>
                        </a:tabLs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yes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83842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686300" algn="l"/>
                        </a:tabLs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copy04.cpp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686300" algn="l"/>
                        </a:tabLs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yes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686300" algn="l"/>
                        </a:tabLst>
                      </a:pPr>
                      <a:r>
                        <a:rPr lang="en-US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yes</a:t>
                      </a:r>
                      <a:endParaRPr lang="en-US" sz="1800" b="1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686300" algn="l"/>
                        </a:tabLst>
                      </a:pPr>
                      <a:r>
                        <a:rPr lang="en-US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yes</a:t>
                      </a:r>
                      <a:endParaRPr lang="en-US" sz="1800" b="1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686300" algn="l"/>
                        </a:tabLs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yes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83842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686300" algn="l"/>
                        </a:tabLs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copy05.cpp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686300" algn="l"/>
                        </a:tabLs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yes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686300" algn="l"/>
                        </a:tabLst>
                      </a:pPr>
                      <a:r>
                        <a:rPr lang="en-US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yes</a:t>
                      </a:r>
                      <a:endParaRPr lang="en-US" sz="1800" b="1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686300" algn="l"/>
                        </a:tabLst>
                      </a:pPr>
                      <a:r>
                        <a:rPr lang="en-US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yes</a:t>
                      </a:r>
                      <a:endParaRPr lang="en-US" sz="1800" b="1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686300" algn="l"/>
                        </a:tabLs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yes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83842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686300" algn="l"/>
                        </a:tabLs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copy06.cpp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686300" algn="l"/>
                        </a:tabLst>
                      </a:pPr>
                      <a:r>
                        <a:rPr lang="en-US" sz="18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686300" algn="l"/>
                        </a:tabLst>
                      </a:pPr>
                      <a:r>
                        <a:rPr lang="en-US" sz="18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</a:t>
                      </a:r>
                      <a:endParaRPr lang="en-US" sz="18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686300" algn="l"/>
                        </a:tabLst>
                      </a:pPr>
                      <a:r>
                        <a:rPr lang="en-US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yes</a:t>
                      </a:r>
                      <a:endParaRPr lang="en-US" sz="1800" b="1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686300" algn="l"/>
                        </a:tabLs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yes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83842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686300" algn="l"/>
                        </a:tabLs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copy07.cpp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686300" algn="l"/>
                        </a:tabLst>
                      </a:pPr>
                      <a:r>
                        <a:rPr lang="en-US" sz="18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686300" algn="l"/>
                        </a:tabLst>
                      </a:pPr>
                      <a:r>
                        <a:rPr lang="en-US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yes</a:t>
                      </a:r>
                      <a:endParaRPr lang="en-US" sz="1800" b="1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686300" algn="l"/>
                        </a:tabLst>
                      </a:pPr>
                      <a:r>
                        <a:rPr lang="en-US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yes</a:t>
                      </a:r>
                      <a:endParaRPr lang="en-US" sz="1800" b="1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686300" algn="l"/>
                        </a:tabLs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yes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83842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686300" algn="l"/>
                        </a:tabLs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copy08.cpp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686300" algn="l"/>
                        </a:tabLst>
                      </a:pPr>
                      <a:r>
                        <a:rPr lang="en-US" sz="18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686300" algn="l"/>
                        </a:tabLst>
                      </a:pPr>
                      <a:r>
                        <a:rPr lang="en-US" sz="18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</a:t>
                      </a:r>
                      <a:endParaRPr lang="en-US" sz="18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686300" algn="l"/>
                        </a:tabLst>
                      </a:pPr>
                      <a:r>
                        <a:rPr lang="en-US" sz="18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</a:t>
                      </a:r>
                      <a:endParaRPr lang="en-US" sz="18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686300" algn="l"/>
                        </a:tabLs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yes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83842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686300" algn="l"/>
                        </a:tabLs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copy09.cpp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686300" algn="l"/>
                        </a:tabLst>
                      </a:pPr>
                      <a:r>
                        <a:rPr lang="en-US" sz="18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686300" algn="l"/>
                        </a:tabLst>
                      </a:pPr>
                      <a:r>
                        <a:rPr lang="en-US" sz="18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</a:t>
                      </a:r>
                      <a:endParaRPr lang="en-US" sz="18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686300" algn="l"/>
                        </a:tabLst>
                      </a:pPr>
                      <a:r>
                        <a:rPr lang="en-US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yes</a:t>
                      </a:r>
                      <a:endParaRPr lang="en-US" sz="1800" b="1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686300" algn="l"/>
                        </a:tabLst>
                      </a:pPr>
                      <a:r>
                        <a:rPr lang="en-US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yes</a:t>
                      </a:r>
                      <a:endParaRPr lang="en-US" sz="1800" b="1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83842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686300" algn="l"/>
                        </a:tabLs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copy10.cpp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686300" algn="l"/>
                        </a:tabLst>
                      </a:pPr>
                      <a:r>
                        <a:rPr lang="en-US" sz="18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686300" algn="l"/>
                        </a:tabLst>
                      </a:pPr>
                      <a:r>
                        <a:rPr lang="en-US" sz="18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</a:t>
                      </a:r>
                      <a:endParaRPr lang="en-US" sz="18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686300" algn="l"/>
                        </a:tabLst>
                      </a:pPr>
                      <a:r>
                        <a:rPr lang="en-US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yes</a:t>
                      </a:r>
                      <a:endParaRPr lang="en-US" sz="1800" b="1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686300" algn="l"/>
                        </a:tabLs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yes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83842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686300" algn="l"/>
                        </a:tabLs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copy11.cpp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686300" algn="l"/>
                        </a:tabLst>
                      </a:pPr>
                      <a:r>
                        <a:rPr lang="en-US" sz="18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686300" algn="l"/>
                        </a:tabLst>
                      </a:pPr>
                      <a:r>
                        <a:rPr lang="en-US" sz="18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</a:t>
                      </a:r>
                      <a:endParaRPr lang="en-US" sz="18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686300" algn="l"/>
                        </a:tabLst>
                      </a:pPr>
                      <a:r>
                        <a:rPr lang="en-US" sz="18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</a:t>
                      </a:r>
                      <a:endParaRPr lang="en-US" sz="18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686300" algn="l"/>
                        </a:tabLs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yes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83842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686300" algn="l"/>
                        </a:tabLs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copy12.cpp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686300" algn="l"/>
                        </a:tabLst>
                      </a:pPr>
                      <a:r>
                        <a:rPr lang="en-US" sz="18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</a:t>
                      </a:r>
                      <a:endParaRPr lang="en-US" sz="18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686300" algn="l"/>
                        </a:tabLst>
                      </a:pPr>
                      <a:r>
                        <a:rPr lang="en-US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yes</a:t>
                      </a:r>
                      <a:endParaRPr lang="en-US" sz="1800" b="1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686300" algn="l"/>
                        </a:tabLst>
                      </a:pPr>
                      <a:r>
                        <a:rPr lang="en-US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yes</a:t>
                      </a:r>
                      <a:endParaRPr lang="en-US" sz="1800" b="1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686300" algn="l"/>
                        </a:tabLst>
                      </a:pPr>
                      <a:r>
                        <a:rPr lang="en-US" sz="18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</a:t>
                      </a:r>
                      <a:endParaRPr lang="en-US" sz="18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83842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686300" algn="l"/>
                        </a:tabLs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copy13.cpp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686300" algn="l"/>
                        </a:tabLst>
                      </a:pPr>
                      <a:r>
                        <a:rPr lang="en-US" sz="18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686300" algn="l"/>
                        </a:tabLst>
                      </a:pPr>
                      <a:r>
                        <a:rPr lang="en-US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yes</a:t>
                      </a:r>
                      <a:endParaRPr lang="en-US" sz="1800" b="1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686300" algn="l"/>
                        </a:tabLst>
                      </a:pPr>
                      <a:r>
                        <a:rPr lang="en-US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yes</a:t>
                      </a:r>
                      <a:endParaRPr lang="en-US" sz="1800" b="1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686300" algn="l"/>
                        </a:tabLs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yes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83842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686300" algn="l"/>
                        </a:tabLs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copy14.cpp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686300" algn="l"/>
                        </a:tabLs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yes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686300" algn="l"/>
                        </a:tabLst>
                      </a:pPr>
                      <a:r>
                        <a:rPr lang="en-US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yes</a:t>
                      </a:r>
                      <a:endParaRPr lang="en-US" sz="1800" b="1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686300" algn="l"/>
                        </a:tabLst>
                      </a:pPr>
                      <a:r>
                        <a:rPr lang="en-US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yes</a:t>
                      </a:r>
                      <a:endParaRPr lang="en-US" sz="1800" b="1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686300" algn="l"/>
                        </a:tabLs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yes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83842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686300" algn="l"/>
                        </a:tabLs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copy15.cpp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686300" algn="l"/>
                        </a:tabLs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yes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686300" algn="l"/>
                        </a:tabLs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yes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686300" algn="l"/>
                        </a:tabLst>
                      </a:pPr>
                      <a:r>
                        <a:rPr lang="en-US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yes</a:t>
                      </a:r>
                      <a:endParaRPr lang="en-US" sz="1800" b="1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686300" algn="l"/>
                        </a:tabLs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yes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103029" y="1949838"/>
            <a:ext cx="3207699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Copy00.cpp</a:t>
            </a:r>
          </a:p>
          <a:p>
            <a:endParaRPr lang="en-US" sz="1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void foo(ﬂoat sum, ﬂoat prod) { </a:t>
            </a:r>
          </a:p>
          <a:p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2: </a:t>
            </a: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ﬂoat 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result = sum + prod; </a:t>
            </a:r>
          </a:p>
          <a:p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3: }</a:t>
            </a:r>
          </a:p>
          <a:p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4: void </a:t>
            </a:r>
            <a:r>
              <a:rPr lang="en-US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sumProd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n) { </a:t>
            </a:r>
          </a:p>
          <a:p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5: </a:t>
            </a: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ﬂoat 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sum = 0.0; </a:t>
            </a:r>
            <a:r>
              <a:rPr lang="en-US" sz="16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//C1 </a:t>
            </a:r>
          </a:p>
          <a:p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6: </a:t>
            </a: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ﬂoat 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prod = 1.0; </a:t>
            </a:r>
          </a:p>
          <a:p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7: </a:t>
            </a: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for 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1; </a:t>
            </a:r>
            <a:r>
              <a:rPr lang="en-US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&lt;=n; </a:t>
            </a:r>
            <a:r>
              <a:rPr lang="en-US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++) { </a:t>
            </a:r>
          </a:p>
          <a:p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8: </a:t>
            </a: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sum 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sum + </a:t>
            </a:r>
            <a:r>
              <a:rPr lang="en-US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9: </a:t>
            </a: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prod 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prod * </a:t>
            </a:r>
            <a:r>
              <a:rPr lang="en-US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10: </a:t>
            </a: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foo(sum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prod); </a:t>
            </a:r>
          </a:p>
          <a:p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11: </a:t>
            </a: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} </a:t>
            </a: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12: }</a:t>
            </a:r>
          </a:p>
        </p:txBody>
      </p:sp>
      <p:sp>
        <p:nvSpPr>
          <p:cNvPr id="5" name="Rectangle 4"/>
          <p:cNvSpPr/>
          <p:nvPr/>
        </p:nvSpPr>
        <p:spPr>
          <a:xfrm>
            <a:off x="168430" y="931257"/>
            <a:ext cx="307689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Copy00.cpp modified to get 3 types of clones.</a:t>
            </a:r>
            <a:endParaRPr lang="en-US" sz="2000" b="1" dirty="0"/>
          </a:p>
        </p:txBody>
      </p:sp>
      <p:sp>
        <p:nvSpPr>
          <p:cNvPr id="9" name="Rectangle 8"/>
          <p:cNvSpPr/>
          <p:nvPr/>
        </p:nvSpPr>
        <p:spPr>
          <a:xfrm>
            <a:off x="406400" y="6459664"/>
            <a:ext cx="11538857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**</a:t>
            </a:r>
            <a:r>
              <a:rPr lang="en-US" sz="1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CCFinder</a:t>
            </a:r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(X) </a:t>
            </a:r>
            <a:r>
              <a:rPr lang="en-US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US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Chanchal</a:t>
            </a:r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K. </a:t>
            </a:r>
            <a:r>
              <a:rPr lang="en-US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Roy : Comparison and evaluation of code clone detection techniques and tools : A qualitative approach</a:t>
            </a:r>
            <a:endParaRPr lang="en-US" sz="1400" b="1" dirty="0"/>
          </a:p>
        </p:txBody>
      </p:sp>
      <p:pic>
        <p:nvPicPr>
          <p:cNvPr id="10" name="Picture 2" descr="C:\Users\Sevak\Downloads\hjefbcja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86975" y="28575"/>
            <a:ext cx="2105025" cy="542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34767995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freeze">
                      <p:stCondLst>
                        <p:cond delay="indefinite"/>
                      </p:stCond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1796</TotalTime>
  <Words>757</Words>
  <Application>Microsoft Office PowerPoint</Application>
  <PresentationFormat>Custom</PresentationFormat>
  <Paragraphs>376</Paragraphs>
  <Slides>17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Тема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Aslanyan Hayk</dc:creator>
  <cp:lastModifiedBy>Sevak</cp:lastModifiedBy>
  <cp:revision>234</cp:revision>
  <dcterms:created xsi:type="dcterms:W3CDTF">2014-04-07T11:28:41Z</dcterms:created>
  <dcterms:modified xsi:type="dcterms:W3CDTF">2014-11-27T15:19:51Z</dcterms:modified>
</cp:coreProperties>
</file>