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6"/>
  </p:notesMasterIdLst>
  <p:sldIdLst>
    <p:sldId id="256" r:id="rId3"/>
    <p:sldId id="257" r:id="rId4"/>
    <p:sldId id="258"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4" r:id="rId19"/>
    <p:sldId id="277" r:id="rId20"/>
    <p:sldId id="278" r:id="rId21"/>
    <p:sldId id="279" r:id="rId22"/>
    <p:sldId id="280" r:id="rId23"/>
    <p:sldId id="283" r:id="rId24"/>
    <p:sldId id="284" r:id="rId25"/>
    <p:sldId id="285" r:id="rId26"/>
    <p:sldId id="286" r:id="rId27"/>
    <p:sldId id="287" r:id="rId28"/>
    <p:sldId id="288" r:id="rId29"/>
    <p:sldId id="289" r:id="rId30"/>
    <p:sldId id="297" r:id="rId31"/>
    <p:sldId id="298" r:id="rId32"/>
    <p:sldId id="292" r:id="rId33"/>
    <p:sldId id="295" r:id="rId34"/>
    <p:sldId id="29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63" autoAdjust="0"/>
    <p:restoredTop sz="94660"/>
  </p:normalViewPr>
  <p:slideViewPr>
    <p:cSldViewPr snapToGrid="0" snapToObjects="1">
      <p:cViewPr varScale="1">
        <p:scale>
          <a:sx n="144" d="100"/>
          <a:sy n="144" d="100"/>
        </p:scale>
        <p:origin x="-3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81"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82"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83"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84" name="PlaceHolder 5"/>
          <p:cNvSpPr>
            <a:spLocks noGrp="1"/>
          </p:cNvSpPr>
          <p:nvPr>
            <p:ph type="sldNum"/>
          </p:nvPr>
        </p:nvSpPr>
        <p:spPr>
          <a:xfrm>
            <a:off x="4399200" y="9555480"/>
            <a:ext cx="3372840" cy="502560"/>
          </a:xfrm>
          <a:prstGeom prst="rect">
            <a:avLst/>
          </a:prstGeom>
        </p:spPr>
        <p:txBody>
          <a:bodyPr lIns="0" tIns="0" rIns="0" bIns="0" anchor="b"/>
          <a:lstStyle/>
          <a:p>
            <a:pPr algn="r"/>
            <a:fld id="{75CCA261-B7EA-4D8F-9B05-7C75ABC4F557}" type="slidenum">
              <a:rPr lang="en-US" sz="1400">
                <a:latin typeface="Times New Roman"/>
              </a:rPr>
              <a:t>‹#›</a:t>
            </a:fld>
            <a:endParaRPr/>
          </a:p>
        </p:txBody>
      </p:sp>
    </p:spTree>
    <p:extLst>
      <p:ext uri="{BB962C8B-B14F-4D97-AF65-F5344CB8AC3E}">
        <p14:creationId xmlns:p14="http://schemas.microsoft.com/office/powerpoint/2010/main" val="1986505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p:cNvSpPr>
          <p:nvPr>
            <p:ph type="body"/>
          </p:nvPr>
        </p:nvSpPr>
        <p:spPr>
          <a:xfrm>
            <a:off x="685800" y="4343400"/>
            <a:ext cx="5486040" cy="4114440"/>
          </a:xfrm>
          <a:prstGeom prst="rect">
            <a:avLst/>
          </a:prstGeom>
        </p:spPr>
        <p:txBody>
          <a:bodyPr/>
          <a:lstStyle/>
          <a:p>
            <a:endParaRPr/>
          </a:p>
        </p:txBody>
      </p:sp>
      <p:sp>
        <p:nvSpPr>
          <p:cNvPr id="171" name="TextShape 2"/>
          <p:cNvSpPr txBox="1"/>
          <p:nvPr/>
        </p:nvSpPr>
        <p:spPr>
          <a:xfrm>
            <a:off x="3884760" y="8685360"/>
            <a:ext cx="2971440" cy="456840"/>
          </a:xfrm>
          <a:prstGeom prst="rect">
            <a:avLst/>
          </a:prstGeom>
        </p:spPr>
        <p:txBody>
          <a:bodyPr anchor="b"/>
          <a:lstStyle/>
          <a:p>
            <a:pPr algn="r">
              <a:lnSpc>
                <a:spcPct val="100000"/>
              </a:lnSpc>
            </a:pPr>
            <a:fld id="{B3F9B503-0002-4C02-8354-DF43EB6B676D}" type="slidenum">
              <a:rPr lang="en-US" sz="1200">
                <a:solidFill>
                  <a:srgbClr val="000000"/>
                </a:solidFill>
                <a:latin typeface="+mn-lt"/>
                <a:ea typeface="+mn-ea"/>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 and the timestamp structure can report these pending corrections.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NTP used to report the system's idea of “correct time”, ie “system time + correction”.</a:t>
            </a:r>
            <a:endParaRPr/>
          </a:p>
          <a:p>
            <a:endParaRPr/>
          </a:p>
          <a:p>
            <a:r>
              <a:rPr lang="en-US" sz="2000">
                <a:latin typeface="Arial"/>
              </a:rPr>
              <a:t>Now it only reports “system time”.  DLM had good reasons for this change, and that was years ago.</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I'm not real happy with the SMEAR24 numbers for the last two seconds of the day.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Comparing timestamps becomes more interesting when including error bounds.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A – absolute</a:t>
            </a:r>
            <a:endParaRPr/>
          </a:p>
          <a:p>
            <a:endParaRPr/>
          </a:p>
          <a:p>
            <a:r>
              <a:rPr lang="en-US" sz="2000">
                <a:latin typeface="Arial"/>
              </a:rPr>
              <a:t>D – difference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15ppm (PHI) was an engineering estimate made years ago.  It may or may not still be correct, and it may or may not be generally applicable.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UTC gets leapsecond corrections about every 2 years' time.</a:t>
            </a:r>
            <a:endParaRPr/>
          </a:p>
          <a:p>
            <a:endParaRPr/>
          </a:p>
          <a:p>
            <a:r>
              <a:rPr lang="en-US" sz="2000">
                <a:latin typeface="Arial"/>
              </a:rPr>
              <a:t>Tzdata seems to be updated about 20 times/year.</a:t>
            </a:r>
            <a:endParaRPr/>
          </a:p>
          <a:p>
            <a:endParaRPr/>
          </a:p>
          <a:p>
            <a:r>
              <a:rPr lang="en-US" sz="2000">
                <a:latin typeface="Arial"/>
              </a:rPr>
              <a:t>IERS-A gets updated every week.</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685800" y="4343400"/>
            <a:ext cx="5486040" cy="4114440"/>
          </a:xfrm>
          <a:prstGeom prst="rect">
            <a:avLst/>
          </a:prstGeom>
        </p:spPr>
        <p:txBody>
          <a:bodyPr/>
          <a:lstStyle/>
          <a:p>
            <a:r>
              <a:rPr lang="en-US">
                <a:latin typeface="Arial"/>
              </a:rPr>
              <a:t>After a wakeup, some events might be timed with “difference” timestamps with 0 being the moment the system “woke up”.  These timestamps can be adjusted to absolute timestamps once we have valid time synch.</a:t>
            </a:r>
            <a:endParaRPr/>
          </a:p>
          <a:p>
            <a:endParaRPr/>
          </a:p>
          <a:p>
            <a:r>
              <a:rPr lang="en-US">
                <a:latin typeface="Arial"/>
              </a:rPr>
              <a:t>Similarly, we might want to make other adjustments if the time was “changed”.</a:t>
            </a:r>
            <a:endParaRPr/>
          </a:p>
        </p:txBody>
      </p:sp>
      <p:sp>
        <p:nvSpPr>
          <p:cNvPr id="201" name="TextShape 2"/>
          <p:cNvSpPr txBox="1"/>
          <p:nvPr/>
        </p:nvSpPr>
        <p:spPr>
          <a:xfrm>
            <a:off x="3884760" y="8685360"/>
            <a:ext cx="2971440" cy="456840"/>
          </a:xfrm>
          <a:prstGeom prst="rect">
            <a:avLst/>
          </a:prstGeom>
        </p:spPr>
        <p:txBody>
          <a:bodyPr anchor="b"/>
          <a:lstStyle/>
          <a:p>
            <a:pPr algn="r">
              <a:lnSpc>
                <a:spcPct val="100000"/>
              </a:lnSpc>
            </a:pPr>
            <a:fld id="{3512F7E8-C21F-4178-95BC-5F97AD313EB3}" type="slidenum">
              <a:rPr lang="en-US" sz="1200">
                <a:solidFill>
                  <a:srgbClr val="000000"/>
                </a:solidFill>
                <a:latin typeface="+mn-lt"/>
                <a:ea typeface="+mn-ea"/>
              </a:rPr>
              <a:t>28</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85800" y="4343400"/>
            <a:ext cx="5486040" cy="4114440"/>
          </a:xfrm>
          <a:prstGeom prst="rect">
            <a:avLst/>
          </a:prstGeom>
        </p:spPr>
        <p:txBody>
          <a:bodyPr/>
          <a:lstStyle/>
          <a:p>
            <a:endParaRPr/>
          </a:p>
        </p:txBody>
      </p:sp>
      <p:sp>
        <p:nvSpPr>
          <p:cNvPr id="213" name="TextShape 2"/>
          <p:cNvSpPr txBox="1"/>
          <p:nvPr/>
        </p:nvSpPr>
        <p:spPr>
          <a:xfrm>
            <a:off x="3884760" y="8685360"/>
            <a:ext cx="2971440" cy="456840"/>
          </a:xfrm>
          <a:prstGeom prst="rect">
            <a:avLst/>
          </a:prstGeom>
        </p:spPr>
        <p:txBody>
          <a:bodyPr anchor="b"/>
          <a:lstStyle/>
          <a:p>
            <a:pPr algn="r">
              <a:lnSpc>
                <a:spcPct val="100000"/>
              </a:lnSpc>
            </a:pPr>
            <a:fld id="{E4B702F4-F0BE-4444-BDC3-315BFF67387E}" type="slidenum">
              <a:rPr lang="en-US" sz="1200">
                <a:solidFill>
                  <a:srgbClr val="000000"/>
                </a:solidFill>
                <a:latin typeface="+mn-lt"/>
                <a:ea typeface="+mn-ea"/>
              </a:rPr>
              <a:t>29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85800" y="4343400"/>
            <a:ext cx="5486040" cy="4114440"/>
          </a:xfrm>
          <a:prstGeom prst="rect">
            <a:avLst/>
          </a:prstGeom>
        </p:spPr>
        <p:txBody>
          <a:bodyPr/>
          <a:lstStyle/>
          <a:p>
            <a:endParaRPr/>
          </a:p>
        </p:txBody>
      </p:sp>
      <p:sp>
        <p:nvSpPr>
          <p:cNvPr id="213" name="TextShape 2"/>
          <p:cNvSpPr txBox="1"/>
          <p:nvPr/>
        </p:nvSpPr>
        <p:spPr>
          <a:xfrm>
            <a:off x="3884760" y="8685360"/>
            <a:ext cx="2971440" cy="456840"/>
          </a:xfrm>
          <a:prstGeom prst="rect">
            <a:avLst/>
          </a:prstGeom>
        </p:spPr>
        <p:txBody>
          <a:bodyPr anchor="b"/>
          <a:lstStyle/>
          <a:p>
            <a:pPr algn="r">
              <a:lnSpc>
                <a:spcPct val="100000"/>
              </a:lnSpc>
            </a:pPr>
            <a:fld id="{E4B702F4-F0BE-4444-BDC3-315BFF67387E}" type="slidenum">
              <a:rPr lang="en-US" sz="1200">
                <a:solidFill>
                  <a:srgbClr val="000000"/>
                </a:solidFill>
                <a:latin typeface="+mn-lt"/>
                <a:ea typeface="+mn-ea"/>
              </a:rPr>
              <a:t>30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body"/>
          </p:nvPr>
        </p:nvSpPr>
        <p:spPr>
          <a:xfrm>
            <a:off x="685800" y="4343400"/>
            <a:ext cx="5486040" cy="4114440"/>
          </a:xfrm>
          <a:prstGeom prst="rect">
            <a:avLst/>
          </a:prstGeom>
        </p:spPr>
        <p:txBody>
          <a:bodyPr/>
          <a:lstStyle/>
          <a:p>
            <a:endParaRPr/>
          </a:p>
        </p:txBody>
      </p:sp>
      <p:sp>
        <p:nvSpPr>
          <p:cNvPr id="173" name="TextShape 2"/>
          <p:cNvSpPr txBox="1"/>
          <p:nvPr/>
        </p:nvSpPr>
        <p:spPr>
          <a:xfrm>
            <a:off x="3884760" y="8685360"/>
            <a:ext cx="2971440" cy="456840"/>
          </a:xfrm>
          <a:prstGeom prst="rect">
            <a:avLst/>
          </a:prstGeom>
        </p:spPr>
        <p:txBody>
          <a:bodyPr anchor="b"/>
          <a:lstStyle/>
          <a:p>
            <a:pPr algn="r">
              <a:lnSpc>
                <a:spcPct val="100000"/>
              </a:lnSpc>
            </a:pPr>
            <a:fld id="{B24E38B8-18DF-4D8C-9BE0-F0749E53BAB3}" type="slidenum">
              <a:rPr lang="en-US" sz="1200">
                <a:solidFill>
                  <a:srgbClr val="000000"/>
                </a:solidFill>
                <a:latin typeface="+mn-lt"/>
                <a:ea typeface="+mn-ea"/>
              </a:rP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85800" y="4343400"/>
            <a:ext cx="5486040" cy="4114440"/>
          </a:xfrm>
          <a:prstGeom prst="rect">
            <a:avLst/>
          </a:prstGeom>
        </p:spPr>
        <p:txBody>
          <a:bodyPr/>
          <a:lstStyle/>
          <a:p>
            <a:endParaRPr/>
          </a:p>
        </p:txBody>
      </p:sp>
      <p:sp>
        <p:nvSpPr>
          <p:cNvPr id="207" name="TextShape 2"/>
          <p:cNvSpPr txBox="1"/>
          <p:nvPr/>
        </p:nvSpPr>
        <p:spPr>
          <a:xfrm>
            <a:off x="3884760" y="8685360"/>
            <a:ext cx="2971440" cy="456840"/>
          </a:xfrm>
          <a:prstGeom prst="rect">
            <a:avLst/>
          </a:prstGeom>
        </p:spPr>
        <p:txBody>
          <a:bodyPr anchor="b"/>
          <a:lstStyle/>
          <a:p>
            <a:pPr algn="r">
              <a:lnSpc>
                <a:spcPct val="100000"/>
              </a:lnSpc>
            </a:pPr>
            <a:fld id="{5C4B16BB-60CD-4B3E-A388-38A1C52163C3}" type="slidenum">
              <a:rPr lang="en-US" sz="1200">
                <a:solidFill>
                  <a:srgbClr val="000000"/>
                </a:solidFill>
                <a:latin typeface="+mn-lt"/>
                <a:ea typeface="+mn-ea"/>
              </a:rPr>
              <a:t>31</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85800" y="4343400"/>
            <a:ext cx="5486040" cy="4114440"/>
          </a:xfrm>
          <a:prstGeom prst="rect">
            <a:avLst/>
          </a:prstGeom>
        </p:spPr>
        <p:txBody>
          <a:bodyPr/>
          <a:lstStyle/>
          <a:p>
            <a:endParaRPr/>
          </a:p>
        </p:txBody>
      </p:sp>
      <p:sp>
        <p:nvSpPr>
          <p:cNvPr id="213" name="TextShape 2"/>
          <p:cNvSpPr txBox="1"/>
          <p:nvPr/>
        </p:nvSpPr>
        <p:spPr>
          <a:xfrm>
            <a:off x="3884760" y="8685360"/>
            <a:ext cx="2971440" cy="456840"/>
          </a:xfrm>
          <a:prstGeom prst="rect">
            <a:avLst/>
          </a:prstGeom>
        </p:spPr>
        <p:txBody>
          <a:bodyPr anchor="b"/>
          <a:lstStyle/>
          <a:p>
            <a:pPr algn="r">
              <a:lnSpc>
                <a:spcPct val="100000"/>
              </a:lnSpc>
            </a:pPr>
            <a:fld id="{E4B702F4-F0BE-4444-BDC3-315BFF67387E}" type="slidenum">
              <a:rPr lang="en-US" sz="1200">
                <a:solidFill>
                  <a:srgbClr val="000000"/>
                </a:solidFill>
                <a:latin typeface="+mn-lt"/>
                <a:ea typeface="+mn-ea"/>
              </a:rPr>
              <a:t>32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p:cNvSpPr>
          <p:nvPr>
            <p:ph type="body"/>
          </p:nvPr>
        </p:nvSpPr>
        <p:spPr>
          <a:xfrm>
            <a:off x="685800" y="4343400"/>
            <a:ext cx="5486040" cy="4114440"/>
          </a:xfrm>
          <a:prstGeom prst="rect">
            <a:avLst/>
          </a:prstGeom>
        </p:spPr>
        <p:txBody>
          <a:bodyPr/>
          <a:lstStyle/>
          <a:p>
            <a:pPr>
              <a:lnSpc>
                <a:spcPct val="100000"/>
              </a:lnSpc>
            </a:pPr>
            <a:r>
              <a:rPr lang="en-US" sz="2000">
                <a:latin typeface="Arial"/>
              </a:rPr>
              <a:t>I'm not going to directly ask you to support  NTF.</a:t>
            </a:r>
            <a:endParaRPr/>
          </a:p>
          <a:p>
            <a:pPr>
              <a:lnSpc>
                <a:spcPct val="100000"/>
              </a:lnSpc>
            </a:pPr>
            <a:endParaRPr/>
          </a:p>
          <a:p>
            <a:pPr>
              <a:lnSpc>
                <a:spcPct val="100000"/>
              </a:lnSpc>
            </a:pPr>
            <a:r>
              <a:rPr lang="en-US" sz="2000">
                <a:latin typeface="Arial"/>
              </a:rPr>
              <a:t>Having said that, if you think you can't support us because you don't have budget, I have great news – you CAN help!  You can participate.  You can tell others about the work we're doing and encourage them to support us.  I bet you can think of other ways, too.   Please let us know – we're happy to help you to help us to help you with Network Time!</a:t>
            </a:r>
            <a:endParaRPr/>
          </a:p>
          <a:p>
            <a:pPr>
              <a:lnSpc>
                <a:spcPct val="100000"/>
              </a:lnSpc>
            </a:pPr>
            <a:endParaRPr/>
          </a:p>
        </p:txBody>
      </p:sp>
      <p:sp>
        <p:nvSpPr>
          <p:cNvPr id="215" name="TextShape 2"/>
          <p:cNvSpPr txBox="1"/>
          <p:nvPr/>
        </p:nvSpPr>
        <p:spPr>
          <a:xfrm>
            <a:off x="3884760" y="8685360"/>
            <a:ext cx="2971440" cy="456840"/>
          </a:xfrm>
          <a:prstGeom prst="rect">
            <a:avLst/>
          </a:prstGeom>
        </p:spPr>
        <p:txBody>
          <a:bodyPr anchor="b"/>
          <a:lstStyle/>
          <a:p>
            <a:pPr algn="r">
              <a:lnSpc>
                <a:spcPct val="100000"/>
              </a:lnSpc>
            </a:pPr>
            <a:fld id="{3DFC1EE1-487F-48C1-AED1-47440FE4759C}" type="slidenum">
              <a:rPr lang="en-US" sz="1200">
                <a:solidFill>
                  <a:srgbClr val="000000"/>
                </a:solidFill>
                <a:latin typeface="+mn-lt"/>
                <a:ea typeface="+mn-ea"/>
              </a:rPr>
              <a:t>33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body"/>
          </p:nvPr>
        </p:nvSpPr>
        <p:spPr>
          <a:xfrm>
            <a:off x="685800" y="4343400"/>
            <a:ext cx="5486040" cy="4114440"/>
          </a:xfrm>
          <a:prstGeom prst="rect">
            <a:avLst/>
          </a:prstGeom>
        </p:spPr>
        <p:txBody>
          <a:bodyPr/>
          <a:lstStyle/>
          <a:p>
            <a:endParaRPr/>
          </a:p>
        </p:txBody>
      </p:sp>
      <p:sp>
        <p:nvSpPr>
          <p:cNvPr id="175" name="TextShape 2"/>
          <p:cNvSpPr txBox="1"/>
          <p:nvPr/>
        </p:nvSpPr>
        <p:spPr>
          <a:xfrm>
            <a:off x="3884760" y="8685360"/>
            <a:ext cx="2971440" cy="456840"/>
          </a:xfrm>
          <a:prstGeom prst="rect">
            <a:avLst/>
          </a:prstGeom>
        </p:spPr>
        <p:txBody>
          <a:bodyPr anchor="b"/>
          <a:lstStyle/>
          <a:p>
            <a:pPr algn="r">
              <a:lnSpc>
                <a:spcPct val="100000"/>
              </a:lnSpc>
            </a:pPr>
            <a:fld id="{AE53C895-9E76-4864-87FB-66768E947988}" type="slidenum">
              <a:rPr lang="en-US" sz="1200">
                <a:solidFill>
                  <a:srgbClr val="000000"/>
                </a:solidFill>
                <a:latin typeface="+mn-lt"/>
                <a:ea typeface="+mn-ea"/>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laceHolder 1"/>
          <p:cNvSpPr>
            <a:spLocks noGrp="1"/>
          </p:cNvSpPr>
          <p:nvPr>
            <p:ph type="body"/>
          </p:nvPr>
        </p:nvSpPr>
        <p:spPr>
          <a:xfrm>
            <a:off x="685800" y="4343400"/>
            <a:ext cx="5486040" cy="4114440"/>
          </a:xfrm>
          <a:prstGeom prst="rect">
            <a:avLst/>
          </a:prstGeom>
        </p:spPr>
        <p:txBody>
          <a:bodyPr/>
          <a:lstStyle/>
          <a:p>
            <a:r>
              <a:rPr lang="en-US" sz="2000">
                <a:latin typeface="Arial"/>
              </a:rPr>
              <a:t>Relative and Absolute Difference Clock</a:t>
            </a:r>
            <a:endParaRPr/>
          </a:p>
          <a:p>
            <a:endParaRPr/>
          </a:p>
          <a:p>
            <a:r>
              <a:rPr lang="en-US" sz="2000">
                <a:latin typeface="Arial"/>
              </a:rPr>
              <a:t>S0 – Great idea, and neither NTF nor the groups we'd want to participate in it have $ to fund this effort.</a:t>
            </a:r>
            <a:endParaRPr/>
          </a:p>
        </p:txBody>
      </p:sp>
      <p:sp>
        <p:nvSpPr>
          <p:cNvPr id="177" name="TextShape 2"/>
          <p:cNvSpPr txBox="1"/>
          <p:nvPr/>
        </p:nvSpPr>
        <p:spPr>
          <a:xfrm>
            <a:off x="3884760" y="8685360"/>
            <a:ext cx="2971440" cy="456840"/>
          </a:xfrm>
          <a:prstGeom prst="rect">
            <a:avLst/>
          </a:prstGeom>
        </p:spPr>
        <p:txBody>
          <a:bodyPr anchor="b"/>
          <a:lstStyle/>
          <a:p>
            <a:pPr algn="r">
              <a:lnSpc>
                <a:spcPct val="100000"/>
              </a:lnSpc>
            </a:pPr>
            <a:fld id="{C5D609C5-C81D-4818-A6F2-17949CA64FDD}" type="slidenum">
              <a:rPr lang="en-US" sz="1200">
                <a:solidFill>
                  <a:srgbClr val="000000"/>
                </a:solidFill>
                <a:latin typeface="+mn-lt"/>
                <a:ea typeface="+mn-ea"/>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PlaceHolder 1"/>
          <p:cNvSpPr>
            <a:spLocks noGrp="1"/>
          </p:cNvSpPr>
          <p:nvPr>
            <p:ph type="body"/>
          </p:nvPr>
        </p:nvSpPr>
        <p:spPr>
          <a:xfrm>
            <a:off x="685800" y="4343400"/>
            <a:ext cx="5486040" cy="4114440"/>
          </a:xfrm>
          <a:prstGeom prst="rect">
            <a:avLst/>
          </a:prstGeom>
        </p:spPr>
        <p:txBody>
          <a:bodyPr/>
          <a:lstStyle/>
          <a:p>
            <a:r>
              <a:rPr lang="en-US" sz="2000">
                <a:latin typeface="Arial"/>
              </a:rPr>
              <a:t>“In a bacon and egg breakfast, the difference between the chicken and the pig is that the chicken is involved, but the pig is committed.”</a:t>
            </a:r>
            <a:endParaRPr/>
          </a:p>
          <a:p>
            <a:endParaRPr/>
          </a:p>
          <a:p>
            <a:pPr>
              <a:lnSpc>
                <a:spcPct val="100000"/>
              </a:lnSpc>
            </a:pPr>
            <a:r>
              <a:rPr lang="en-US" sz="2000">
                <a:solidFill>
                  <a:srgbClr val="000000"/>
                </a:solidFill>
                <a:latin typeface="Arial"/>
              </a:rPr>
              <a:t>Remember my favorite between-the-lines Bible quote: </a:t>
            </a:r>
            <a:endParaRPr/>
          </a:p>
          <a:p>
            <a:pPr algn="ctr">
              <a:lnSpc>
                <a:spcPct val="100000"/>
              </a:lnSpc>
            </a:pPr>
            <a:r>
              <a:rPr lang="en-US" sz="2000">
                <a:solidFill>
                  <a:srgbClr val="000000"/>
                </a:solidFill>
                <a:latin typeface="Arial"/>
              </a:rPr>
              <a:t>“Blessed are those who get what they deserve.”</a:t>
            </a:r>
            <a:endParaRPr/>
          </a:p>
          <a:p>
            <a:pPr>
              <a:lnSpc>
                <a:spcPct val="100000"/>
              </a:lnSpc>
            </a:pPr>
            <a:r>
              <a:rPr lang="en-US" sz="2000">
                <a:solidFill>
                  <a:srgbClr val="000000"/>
                </a:solidFill>
                <a:latin typeface="Arial"/>
              </a:rPr>
              <a:t>This cuts several ways...</a:t>
            </a:r>
            <a:endParaRPr/>
          </a:p>
          <a:p>
            <a:endParaRPr/>
          </a:p>
        </p:txBody>
      </p:sp>
      <p:sp>
        <p:nvSpPr>
          <p:cNvPr id="179" name="TextShape 2"/>
          <p:cNvSpPr txBox="1"/>
          <p:nvPr/>
        </p:nvSpPr>
        <p:spPr>
          <a:xfrm>
            <a:off x="3884760" y="8685360"/>
            <a:ext cx="2971440" cy="456840"/>
          </a:xfrm>
          <a:prstGeom prst="rect">
            <a:avLst/>
          </a:prstGeom>
        </p:spPr>
        <p:txBody>
          <a:bodyPr anchor="b"/>
          <a:lstStyle/>
          <a:p>
            <a:pPr algn="r">
              <a:lnSpc>
                <a:spcPct val="100000"/>
              </a:lnSpc>
            </a:pPr>
            <a:fld id="{F54CC1A1-D3A8-4370-B5D8-581A298C5B76}" type="slidenum">
              <a:rPr lang="en-US" sz="1200">
                <a:solidFill>
                  <a:srgbClr val="000000"/>
                </a:solidFill>
                <a:latin typeface="+mn-lt"/>
                <a:ea typeface="+mn-ea"/>
              </a:rPr>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685800" y="4343400"/>
            <a:ext cx="5486040" cy="4114440"/>
          </a:xfrm>
          <a:prstGeom prst="rect">
            <a:avLst/>
          </a:prstGeom>
        </p:spPr>
        <p:txBody>
          <a:bodyPr/>
          <a:lstStyle/>
          <a:p>
            <a:endParaRPr/>
          </a:p>
        </p:txBody>
      </p:sp>
      <p:sp>
        <p:nvSpPr>
          <p:cNvPr id="181" name="TextShape 2"/>
          <p:cNvSpPr txBox="1"/>
          <p:nvPr/>
        </p:nvSpPr>
        <p:spPr>
          <a:xfrm>
            <a:off x="3884760" y="8685360"/>
            <a:ext cx="2971440" cy="456840"/>
          </a:xfrm>
          <a:prstGeom prst="rect">
            <a:avLst/>
          </a:prstGeom>
        </p:spPr>
        <p:txBody>
          <a:bodyPr anchor="b"/>
          <a:lstStyle/>
          <a:p>
            <a:pPr algn="r">
              <a:lnSpc>
                <a:spcPct val="100000"/>
              </a:lnSpc>
            </a:pPr>
            <a:fld id="{951B3A10-D02B-4085-84D9-C909386E34D7}" type="slidenum">
              <a:rPr lang="en-US" sz="1200">
                <a:solidFill>
                  <a:srgbClr val="000000"/>
                </a:solidFill>
                <a:latin typeface="+mn-lt"/>
                <a:ea typeface="+mn-ea"/>
              </a:rP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PlaceHolder 1"/>
          <p:cNvSpPr>
            <a:spLocks noGrp="1"/>
          </p:cNvSpPr>
          <p:nvPr>
            <p:ph type="body"/>
          </p:nvPr>
        </p:nvSpPr>
        <p:spPr>
          <a:xfrm>
            <a:off x="685800" y="4343400"/>
            <a:ext cx="5486040" cy="4114440"/>
          </a:xfrm>
          <a:prstGeom prst="rect">
            <a:avLst/>
          </a:prstGeom>
        </p:spPr>
        <p:txBody>
          <a:bodyPr/>
          <a:lstStyle/>
          <a:p>
            <a:r>
              <a:rPr lang="en-US">
                <a:latin typeface="Arial"/>
              </a:rPr>
              <a:t>NTP assumes its running on a “sane and stable” machine and it uses this assumption to judge the validity of the other systems it talks to.  We will likely need to change this assumption to let trusted(!) others let us know if they believe we are “off”.</a:t>
            </a:r>
            <a:endParaRPr/>
          </a:p>
        </p:txBody>
      </p:sp>
      <p:sp>
        <p:nvSpPr>
          <p:cNvPr id="183" name="TextShape 2"/>
          <p:cNvSpPr txBox="1"/>
          <p:nvPr/>
        </p:nvSpPr>
        <p:spPr>
          <a:xfrm>
            <a:off x="3884760" y="8685360"/>
            <a:ext cx="2971440" cy="456840"/>
          </a:xfrm>
          <a:prstGeom prst="rect">
            <a:avLst/>
          </a:prstGeom>
        </p:spPr>
        <p:txBody>
          <a:bodyPr anchor="b"/>
          <a:lstStyle/>
          <a:p>
            <a:pPr algn="r">
              <a:lnSpc>
                <a:spcPct val="100000"/>
              </a:lnSpc>
            </a:pPr>
            <a:fld id="{ABD90D2F-ADB4-4042-ADC0-84E6F6EA189A}" type="slidenum">
              <a:rPr lang="en-US" sz="1200">
                <a:solidFill>
                  <a:srgbClr val="000000"/>
                </a:solidFill>
                <a:latin typeface="+mn-lt"/>
                <a:ea typeface="+mn-ea"/>
              </a:rP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Antarctic Circumpolar Current.  The jetstreams.  Earthquakes and plate shifts.</a:t>
            </a:r>
            <a:endParaRPr/>
          </a:p>
          <a:p>
            <a:r>
              <a:rPr lang="en-US" sz="2000">
                <a:latin typeface="Arial"/>
              </a:rPr>
              <a:t>The 2010 8.8 Chilean earthquake sped up the rotation of the earth (shortened the day) by over a microsecond.  Ditto for the 2011 8.9 quake in Japan.  The  2004 9.0 Sumatra earthquake shortened the length of a day by nearly 7 microseconds.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5800" y="4343400"/>
            <a:ext cx="5486040" cy="4114800"/>
          </a:xfrm>
          <a:prstGeom prst="rect">
            <a:avLst/>
          </a:prstGeom>
        </p:spPr>
        <p:txBody>
          <a:bodyPr lIns="0" tIns="0" rIns="0" bIns="0"/>
          <a:lstStyle/>
          <a:p>
            <a:r>
              <a:rPr lang="en-US" sz="2000">
                <a:latin typeface="Arial"/>
              </a:rPr>
              <a:t>Behavior choices may include things like the rate at which corrections are applied.</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28"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29"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31"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32"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33"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34"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36"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37"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38" name="Picture 37"/>
          <p:cNvPicPr/>
          <p:nvPr/>
        </p:nvPicPr>
        <p:blipFill>
          <a:blip r:embed="rId2"/>
          <a:stretch>
            <a:fillRect/>
          </a:stretch>
        </p:blipFill>
        <p:spPr>
          <a:xfrm>
            <a:off x="1734840" y="1599840"/>
            <a:ext cx="5673600" cy="4525560"/>
          </a:xfrm>
          <a:prstGeom prst="rect">
            <a:avLst/>
          </a:prstGeom>
          <a:ln>
            <a:noFill/>
          </a:ln>
        </p:spPr>
      </p:pic>
      <p:pic>
        <p:nvPicPr>
          <p:cNvPr id="39" name="Picture 38"/>
          <p:cNvPicPr/>
          <p:nvPr/>
        </p:nvPicPr>
        <p:blipFill>
          <a:blip r:embed="rId2"/>
          <a:stretch>
            <a:fillRect/>
          </a:stretch>
        </p:blipFill>
        <p:spPr>
          <a:xfrm>
            <a:off x="1734840" y="1599840"/>
            <a:ext cx="567360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47" name="PlaceHolder 2"/>
          <p:cNvSpPr>
            <a:spLocks noGrp="1"/>
          </p:cNvSpPr>
          <p:nvPr>
            <p:ph type="subTitle"/>
          </p:nvPr>
        </p:nvSpPr>
        <p:spPr>
          <a:xfrm>
            <a:off x="457200" y="1600200"/>
            <a:ext cx="8229240" cy="452592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49"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51"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2"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2209680" y="274680"/>
            <a:ext cx="6476760" cy="529812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56"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7"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8"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7" name="PlaceHolder 2"/>
          <p:cNvSpPr>
            <a:spLocks noGrp="1"/>
          </p:cNvSpPr>
          <p:nvPr>
            <p:ph type="subTitle"/>
          </p:nvPr>
        </p:nvSpPr>
        <p:spPr>
          <a:xfrm>
            <a:off x="457200" y="1600200"/>
            <a:ext cx="8229240" cy="452592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6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6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2"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64"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5"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6"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68"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9"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71"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2"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3"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4"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76"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7"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8" name="Picture 77"/>
          <p:cNvPicPr/>
          <p:nvPr/>
        </p:nvPicPr>
        <p:blipFill>
          <a:blip r:embed="rId2"/>
          <a:stretch>
            <a:fillRect/>
          </a:stretch>
        </p:blipFill>
        <p:spPr>
          <a:xfrm>
            <a:off x="1734840" y="1599840"/>
            <a:ext cx="5673600" cy="4525560"/>
          </a:xfrm>
          <a:prstGeom prst="rect">
            <a:avLst/>
          </a:prstGeom>
          <a:ln>
            <a:noFill/>
          </a:ln>
        </p:spPr>
      </p:pic>
      <p:pic>
        <p:nvPicPr>
          <p:cNvPr id="79" name="Picture 78"/>
          <p:cNvPicPr/>
          <p:nvPr/>
        </p:nvPicPr>
        <p:blipFill>
          <a:blip r:embed="rId2"/>
          <a:stretch>
            <a:fillRect/>
          </a:stretch>
        </p:blipFill>
        <p:spPr>
          <a:xfrm>
            <a:off x="1734840" y="1599840"/>
            <a:ext cx="567360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9"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11"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2"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2209680" y="274680"/>
            <a:ext cx="6476760" cy="5298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16"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7"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18"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2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2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2"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09680" y="274680"/>
            <a:ext cx="6476760" cy="1143000"/>
          </a:xfrm>
          <a:prstGeom prst="rect">
            <a:avLst/>
          </a:prstGeom>
        </p:spPr>
        <p:txBody>
          <a:bodyPr lIns="0" tIns="0" rIns="0" bIns="0" anchor="ctr"/>
          <a:lstStyle/>
          <a:p>
            <a:endParaRPr/>
          </a:p>
        </p:txBody>
      </p:sp>
      <p:sp>
        <p:nvSpPr>
          <p:cNvPr id="24"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25"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6"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Picture 6"/>
          <p:cNvPicPr/>
          <p:nvPr/>
        </p:nvPicPr>
        <p:blipFill>
          <a:blip r:embed="rId14"/>
          <a:stretch>
            <a:fillRect/>
          </a:stretch>
        </p:blipFill>
        <p:spPr>
          <a:xfrm>
            <a:off x="152280" y="0"/>
            <a:ext cx="2133360" cy="1564200"/>
          </a:xfrm>
          <a:prstGeom prst="rect">
            <a:avLst/>
          </a:prstGeom>
          <a:ln>
            <a:noFill/>
          </a:ln>
        </p:spPr>
      </p:pic>
      <p:sp>
        <p:nvSpPr>
          <p:cNvPr id="7" name="PlaceHolder 1"/>
          <p:cNvSpPr>
            <a:spLocks noGrp="1"/>
          </p:cNvSpPr>
          <p:nvPr>
            <p:ph type="title"/>
          </p:nvPr>
        </p:nvSpPr>
        <p:spPr>
          <a:xfrm>
            <a:off x="685800" y="2130480"/>
            <a:ext cx="7772040" cy="1469520"/>
          </a:xfrm>
          <a:prstGeom prst="rect">
            <a:avLst/>
          </a:prstGeom>
        </p:spPr>
        <p:txBody>
          <a:bodyPr anchor="ctr"/>
          <a:lstStyle/>
          <a:p>
            <a:pPr>
              <a:lnSpc>
                <a:spcPct val="100000"/>
              </a:lnSpc>
            </a:pPr>
            <a:r>
              <a:rPr lang="en-US" sz="4400">
                <a:solidFill>
                  <a:srgbClr val="000000"/>
                </a:solidFill>
                <a:latin typeface="Arial"/>
              </a:rPr>
              <a:t>Click to edit the title text formatClick to edit Master title style</a:t>
            </a:r>
            <a:endParaRPr/>
          </a:p>
        </p:txBody>
      </p:sp>
      <p:sp>
        <p:nvSpPr>
          <p:cNvPr id="2"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1/27/15</a:t>
            </a:r>
            <a:endParaRPr/>
          </a:p>
        </p:txBody>
      </p:sp>
      <p:sp>
        <p:nvSpPr>
          <p:cNvPr id="3" name="PlaceHolder 3"/>
          <p:cNvSpPr>
            <a:spLocks noGrp="1"/>
          </p:cNvSpPr>
          <p:nvPr>
            <p:ph type="ftr"/>
          </p:nvPr>
        </p:nvSpPr>
        <p:spPr>
          <a:xfrm>
            <a:off x="3124080" y="6356520"/>
            <a:ext cx="2895120" cy="364680"/>
          </a:xfrm>
          <a:prstGeom prst="rect">
            <a:avLst/>
          </a:prstGeom>
        </p:spPr>
        <p:txBody>
          <a:bodyPr anchor="ctr"/>
          <a:lstStyle/>
          <a:p>
            <a:endParaRPr/>
          </a:p>
        </p:txBody>
      </p:sp>
      <p:sp>
        <p:nvSpPr>
          <p:cNvPr id="4"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8E8058FD-E0F3-46BA-B2F4-C521924E7D19}" type="slidenum">
              <a:rPr lang="en-US" sz="1200">
                <a:solidFill>
                  <a:srgbClr val="8B8B8B"/>
                </a:solidFill>
                <a:latin typeface="Calibri"/>
              </a:rPr>
              <a:t>‹#›</a:t>
            </a:fld>
            <a:endParaRPr/>
          </a:p>
        </p:txBody>
      </p:sp>
      <p:sp>
        <p:nvSpPr>
          <p:cNvPr id="5" name="PlaceHolder 5"/>
          <p:cNvSpPr>
            <a:spLocks noGrp="1"/>
          </p:cNvSpPr>
          <p:nvPr>
            <p:ph type="body"/>
          </p:nvPr>
        </p:nvSpPr>
        <p:spPr>
          <a:xfrm>
            <a:off x="457200" y="1604520"/>
            <a:ext cx="8229240" cy="397764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400">
                <a:latin typeface="Arial"/>
              </a:rPr>
              <a:t>Second Outline Level</a:t>
            </a:r>
            <a:endParaRPr/>
          </a:p>
          <a:p>
            <a:pPr lvl="2">
              <a:buSzPct val="45000"/>
              <a:buFont typeface="StarSymbol"/>
              <a:buChar char=""/>
            </a:pPr>
            <a:r>
              <a:rPr lang="en-US" sz="20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 name="Picture 6"/>
          <p:cNvPicPr/>
          <p:nvPr/>
        </p:nvPicPr>
        <p:blipFill>
          <a:blip r:embed="rId14"/>
          <a:stretch>
            <a:fillRect/>
          </a:stretch>
        </p:blipFill>
        <p:spPr>
          <a:xfrm>
            <a:off x="152280" y="0"/>
            <a:ext cx="2133360" cy="1564200"/>
          </a:xfrm>
          <a:prstGeom prst="rect">
            <a:avLst/>
          </a:prstGeom>
          <a:ln>
            <a:noFill/>
          </a:ln>
        </p:spPr>
      </p:pic>
      <p:sp>
        <p:nvSpPr>
          <p:cNvPr id="41" name="PlaceHolder 1"/>
          <p:cNvSpPr>
            <a:spLocks noGrp="1"/>
          </p:cNvSpPr>
          <p:nvPr>
            <p:ph type="title"/>
          </p:nvPr>
        </p:nvSpPr>
        <p:spPr>
          <a:xfrm>
            <a:off x="2209680" y="274680"/>
            <a:ext cx="6476760" cy="1142640"/>
          </a:xfrm>
          <a:prstGeom prst="rect">
            <a:avLst/>
          </a:prstGeom>
        </p:spPr>
        <p:txBody>
          <a:bodyPr anchor="ctr"/>
          <a:lstStyle/>
          <a:p>
            <a:pPr algn="ctr">
              <a:lnSpc>
                <a:spcPct val="100000"/>
              </a:lnSpc>
            </a:pPr>
            <a:r>
              <a:rPr lang="en-US" sz="4400">
                <a:solidFill>
                  <a:srgbClr val="000000"/>
                </a:solidFill>
                <a:latin typeface="Arial"/>
              </a:rPr>
              <a:t>Click to edit the title text formatClick to edit Master title style</a:t>
            </a:r>
            <a:endParaRPr/>
          </a:p>
        </p:txBody>
      </p:sp>
      <p:sp>
        <p:nvSpPr>
          <p:cNvPr id="42"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en-US" sz="3200">
                <a:solidFill>
                  <a:srgbClr val="000000"/>
                </a:solidFill>
                <a:latin typeface="Arial"/>
              </a:rPr>
              <a:t>Click to edit the outline text format</a:t>
            </a:r>
            <a:endParaRPr/>
          </a:p>
          <a:p>
            <a:pPr lvl="1">
              <a:buSzPct val="75000"/>
              <a:buFont typeface="StarSymbol"/>
              <a:buChar char=""/>
            </a:pPr>
            <a:r>
              <a:rPr lang="en-US" sz="3200">
                <a:solidFill>
                  <a:srgbClr val="000000"/>
                </a:solidFill>
                <a:latin typeface="Arial"/>
              </a:rPr>
              <a:t>Second Outline Level</a:t>
            </a:r>
            <a:endParaRPr/>
          </a:p>
          <a:p>
            <a:pPr lvl="2">
              <a:buSzPct val="45000"/>
              <a:buFont typeface="StarSymbol"/>
              <a:buChar char=""/>
            </a:pPr>
            <a:r>
              <a:rPr lang="en-US" sz="3200">
                <a:solidFill>
                  <a:srgbClr val="000000"/>
                </a:solidFill>
                <a:latin typeface="Arial"/>
              </a:rPr>
              <a:t>Third Outline Level</a:t>
            </a:r>
            <a:endParaRPr/>
          </a:p>
          <a:p>
            <a:pPr lvl="3">
              <a:buSzPct val="75000"/>
              <a:buFont typeface="StarSymbol"/>
              <a:buChar char=""/>
            </a:pPr>
            <a:r>
              <a:rPr lang="en-US" sz="3200">
                <a:solidFill>
                  <a:srgbClr val="000000"/>
                </a:solidFill>
                <a:latin typeface="Arial"/>
              </a:rPr>
              <a:t>Fourth Outline Level</a:t>
            </a:r>
            <a:endParaRPr/>
          </a:p>
          <a:p>
            <a:pPr lvl="4">
              <a:buSzPct val="45000"/>
              <a:buFont typeface="StarSymbol"/>
              <a:buChar char=""/>
            </a:pPr>
            <a:r>
              <a:rPr lang="en-US" sz="3200">
                <a:solidFill>
                  <a:srgbClr val="000000"/>
                </a:solidFill>
                <a:latin typeface="Arial"/>
              </a:rPr>
              <a:t>Fifth Outline Level</a:t>
            </a:r>
            <a:endParaRPr/>
          </a:p>
          <a:p>
            <a:pPr lvl="5">
              <a:buSzPct val="45000"/>
              <a:buFont typeface="StarSymbol"/>
              <a:buChar char=""/>
            </a:pPr>
            <a:r>
              <a:rPr lang="en-US" sz="3200">
                <a:solidFill>
                  <a:srgbClr val="000000"/>
                </a:solidFill>
                <a:latin typeface="Arial"/>
              </a:rPr>
              <a:t>Sixth Outline Level</a:t>
            </a:r>
            <a:endParaRPr/>
          </a:p>
          <a:p>
            <a:pPr>
              <a:lnSpc>
                <a:spcPct val="100000"/>
              </a:lnSpc>
              <a:buFont typeface="Arial"/>
              <a:buChar char="•"/>
            </a:pPr>
            <a:r>
              <a:rPr lang="en-US" sz="3200">
                <a:solidFill>
                  <a:srgbClr val="000000"/>
                </a:solidFill>
                <a:latin typeface="Arial"/>
              </a:rPr>
              <a:t>Seventh Outline LevelClick to edit Master text styles</a:t>
            </a:r>
            <a:endParaRPr/>
          </a:p>
          <a:p>
            <a:pPr lvl="1">
              <a:lnSpc>
                <a:spcPct val="100000"/>
              </a:lnSpc>
              <a:buSzPct val="75000"/>
              <a:buFont typeface="StarSymbol"/>
              <a:buChar char=""/>
            </a:pPr>
            <a:r>
              <a:rPr lang="en-US" sz="2800">
                <a:solidFill>
                  <a:srgbClr val="000000"/>
                </a:solidFill>
                <a:latin typeface="Arial"/>
              </a:rPr>
              <a:t>Second level</a:t>
            </a:r>
            <a:endParaRPr/>
          </a:p>
          <a:p>
            <a:pPr lvl="2">
              <a:lnSpc>
                <a:spcPct val="100000"/>
              </a:lnSpc>
              <a:buSzPct val="45000"/>
              <a:buFont typeface="StarSymbol"/>
              <a:buChar char=""/>
            </a:pPr>
            <a:r>
              <a:rPr lang="en-US" sz="2400">
                <a:solidFill>
                  <a:srgbClr val="000000"/>
                </a:solidFill>
                <a:latin typeface="Arial"/>
              </a:rPr>
              <a:t>Third level</a:t>
            </a:r>
            <a:endParaRPr/>
          </a:p>
          <a:p>
            <a:pPr lvl="3">
              <a:lnSpc>
                <a:spcPct val="100000"/>
              </a:lnSpc>
              <a:buSzPct val="75000"/>
              <a:buFont typeface="StarSymbol"/>
              <a:buChar char=""/>
            </a:pPr>
            <a:r>
              <a:rPr lang="en-US" sz="2000">
                <a:solidFill>
                  <a:srgbClr val="000000"/>
                </a:solidFill>
                <a:latin typeface="Arial"/>
              </a:rPr>
              <a:t>Fourth level</a:t>
            </a:r>
            <a:endParaRPr/>
          </a:p>
          <a:p>
            <a:pPr lvl="4">
              <a:lnSpc>
                <a:spcPct val="100000"/>
              </a:lnSpc>
              <a:buSzPct val="45000"/>
              <a:buFont typeface="StarSymbol"/>
              <a:buChar char=""/>
            </a:pPr>
            <a:r>
              <a:rPr lang="en-US" sz="2000">
                <a:solidFill>
                  <a:srgbClr val="000000"/>
                </a:solidFill>
                <a:latin typeface="Arial"/>
              </a:rPr>
              <a:t>Fifth level</a:t>
            </a:r>
            <a:endParaRPr/>
          </a:p>
        </p:txBody>
      </p:sp>
      <p:sp>
        <p:nvSpPr>
          <p:cNvPr id="43"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1/27/15</a:t>
            </a:r>
            <a:endParaRPr/>
          </a:p>
        </p:txBody>
      </p:sp>
      <p:sp>
        <p:nvSpPr>
          <p:cNvPr id="44"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5"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B98A656F-04C6-45F3-87E7-A2A4611ED1DD}"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0" y="2492280"/>
            <a:ext cx="9143640" cy="1469520"/>
          </a:xfrm>
          <a:prstGeom prst="rect">
            <a:avLst/>
          </a:prstGeom>
        </p:spPr>
        <p:txBody>
          <a:bodyPr anchor="ctr"/>
          <a:lstStyle/>
          <a:p>
            <a:pPr algn="ctr">
              <a:lnSpc>
                <a:spcPct val="100000"/>
              </a:lnSpc>
            </a:pPr>
            <a:r>
              <a:rPr lang="en-US" sz="4400" b="1">
                <a:solidFill>
                  <a:srgbClr val="000000"/>
                </a:solidFill>
                <a:latin typeface="Arial"/>
              </a:rPr>
              <a:t>NTF's General Timestamp API and Library</a:t>
            </a:r>
            <a:endParaRPr/>
          </a:p>
        </p:txBody>
      </p:sp>
      <p:sp>
        <p:nvSpPr>
          <p:cNvPr id="86" name="TextShape 2"/>
          <p:cNvSpPr txBox="1"/>
          <p:nvPr/>
        </p:nvSpPr>
        <p:spPr>
          <a:xfrm>
            <a:off x="1371600" y="4267080"/>
            <a:ext cx="6400440" cy="1752120"/>
          </a:xfrm>
          <a:prstGeom prst="rect">
            <a:avLst/>
          </a:prstGeom>
        </p:spPr>
        <p:txBody>
          <a:bodyPr/>
          <a:lstStyle/>
          <a:p>
            <a:pPr algn="ctr"/>
            <a:r>
              <a:rPr lang="en-US">
                <a:latin typeface="Arial"/>
              </a:rPr>
              <a:t>Current timestamps suck.  We can do much better. </a:t>
            </a:r>
            <a:endParaRPr/>
          </a:p>
        </p:txBody>
      </p:sp>
      <p:sp>
        <p:nvSpPr>
          <p:cNvPr id="87" name="CustomShape 3"/>
          <p:cNvSpPr/>
          <p:nvPr/>
        </p:nvSpPr>
        <p:spPr>
          <a:xfrm>
            <a:off x="6172200" y="0"/>
            <a:ext cx="2742840" cy="639000"/>
          </a:xfrm>
          <a:prstGeom prst="rect">
            <a:avLst/>
          </a:prstGeom>
          <a:noFill/>
          <a:ln>
            <a:noFill/>
          </a:ln>
        </p:spPr>
        <p:txBody>
          <a:bodyPr lIns="90000" tIns="45000" rIns="90000" bIns="45000"/>
          <a:lstStyle/>
          <a:p>
            <a:pPr>
              <a:lnSpc>
                <a:spcPct val="100000"/>
              </a:lnSpc>
            </a:pPr>
            <a:r>
              <a:rPr lang="en-US">
                <a:solidFill>
                  <a:srgbClr val="000000"/>
                </a:solidFill>
                <a:latin typeface="Calibri"/>
              </a:rPr>
              <a:t>FOSDEM 2015,</a:t>
            </a:r>
            <a:endParaRPr/>
          </a:p>
          <a:p>
            <a:pPr>
              <a:lnSpc>
                <a:spcPct val="100000"/>
              </a:lnSpc>
            </a:pPr>
            <a:r>
              <a:rPr lang="en-US">
                <a:solidFill>
                  <a:srgbClr val="000000"/>
                </a:solidFill>
                <a:latin typeface="Calibri"/>
              </a:rPr>
              <a:t>February 1, 2015</a:t>
            </a:r>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Using Time</a:t>
            </a:r>
            <a:endParaRPr/>
          </a:p>
        </p:txBody>
      </p:sp>
      <p:sp>
        <p:nvSpPr>
          <p:cNvPr id="109"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It was easier to use “time” when the wobbles were in the noise.</a:t>
            </a:r>
            <a:endParaRPr dirty="0"/>
          </a:p>
          <a:p>
            <a:pPr marL="457200" indent="-457200">
              <a:lnSpc>
                <a:spcPct val="100000"/>
              </a:lnSpc>
              <a:buFont typeface="Arial"/>
              <a:buChar char="•"/>
            </a:pPr>
            <a:r>
              <a:rPr lang="en-US" sz="3200" dirty="0">
                <a:solidFill>
                  <a:srgbClr val="000000"/>
                </a:solidFill>
                <a:latin typeface="Arial"/>
              </a:rPr>
              <a:t>Timescales solve different problems for different groups.</a:t>
            </a:r>
            <a:endParaRPr dirty="0"/>
          </a:p>
          <a:p>
            <a:pPr marL="457200" indent="-457200">
              <a:lnSpc>
                <a:spcPct val="100000"/>
              </a:lnSpc>
              <a:buFont typeface="Arial"/>
              <a:buChar char="•"/>
            </a:pPr>
            <a:r>
              <a:rPr lang="en-US" sz="3200" dirty="0">
                <a:solidFill>
                  <a:srgbClr val="000000"/>
                </a:solidFill>
                <a:latin typeface="Arial"/>
              </a:rPr>
              <a:t>Problems occur when different groups disagree about “signal” and “noise”.</a:t>
            </a:r>
            <a:endParaRPr dirty="0"/>
          </a:p>
          <a:p>
            <a:pPr marL="457200" indent="-457200">
              <a:lnSpc>
                <a:spcPct val="100000"/>
              </a:lnSpc>
              <a:buFont typeface="Arial"/>
              <a:buChar char="•"/>
            </a:pPr>
            <a:r>
              <a:rPr lang="en-US" sz="3200" dirty="0">
                <a:solidFill>
                  <a:srgbClr val="000000"/>
                </a:solidFill>
                <a:latin typeface="Arial"/>
              </a:rPr>
              <a:t>Larry </a:t>
            </a:r>
            <a:r>
              <a:rPr lang="en-US" sz="3200" dirty="0" err="1">
                <a:solidFill>
                  <a:srgbClr val="000000"/>
                </a:solidFill>
                <a:latin typeface="Arial"/>
              </a:rPr>
              <a:t>McVoy</a:t>
            </a:r>
            <a:r>
              <a:rPr lang="en-US" sz="3200" dirty="0">
                <a:solidFill>
                  <a:srgbClr val="000000"/>
                </a:solidFill>
                <a:latin typeface="Arial"/>
              </a:rPr>
              <a:t> likes: In theory, theory and practice are the same.  But in practice they are not.</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Current Timestamps</a:t>
            </a:r>
            <a:endParaRPr/>
          </a:p>
        </p:txBody>
      </p:sp>
      <p:sp>
        <p:nvSpPr>
          <p:cNvPr id="111"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latin typeface="Arial"/>
              </a:rPr>
              <a:t>Current timestamps are mostly OK for “local use”.  Mostly.</a:t>
            </a:r>
            <a:endParaRPr dirty="0"/>
          </a:p>
          <a:p>
            <a:pPr>
              <a:lnSpc>
                <a:spcPct val="100000"/>
              </a:lnSpc>
            </a:pPr>
            <a:endParaRPr dirty="0"/>
          </a:p>
          <a:p>
            <a:pPr marL="457200" indent="-457200">
              <a:lnSpc>
                <a:spcPct val="100000"/>
              </a:lnSpc>
              <a:buFont typeface="Arial"/>
              <a:buChar char="•"/>
            </a:pPr>
            <a:r>
              <a:rPr lang="en-US" sz="3200" dirty="0">
                <a:solidFill>
                  <a:srgbClr val="000000"/>
                </a:solidFill>
                <a:latin typeface="Arial"/>
              </a:rPr>
              <a:t>seconds since some epoch</a:t>
            </a:r>
            <a:endParaRPr dirty="0"/>
          </a:p>
          <a:p>
            <a:pPr marL="457200" indent="-457200">
              <a:lnSpc>
                <a:spcPct val="100000"/>
              </a:lnSpc>
              <a:buFont typeface="Arial"/>
              <a:buChar char="•"/>
            </a:pPr>
            <a:r>
              <a:rPr lang="en-US" sz="3200" dirty="0">
                <a:solidFill>
                  <a:srgbClr val="000000"/>
                </a:solidFill>
                <a:latin typeface="Arial"/>
              </a:rPr>
              <a:t>&lt;days since epoch&gt;,&lt;seconds since midnight&gt;</a:t>
            </a:r>
            <a:endParaRPr dirty="0"/>
          </a:p>
          <a:p>
            <a:pPr marL="457200" indent="-457200">
              <a:lnSpc>
                <a:spcPct val="100000"/>
              </a:lnSpc>
              <a:buFont typeface="Arial"/>
              <a:buChar char="•"/>
            </a:pPr>
            <a:r>
              <a:rPr lang="en-US" sz="3200" dirty="0">
                <a:solidFill>
                  <a:srgbClr val="000000"/>
                </a:solidFill>
                <a:latin typeface="Arial"/>
              </a:rPr>
              <a:t>YYYYMMDD-HHMMSS - Long-standing hospital database does not bill millions of dollars each Fall’s daylight-savings correction</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Timestamp Issues</a:t>
            </a:r>
            <a:endParaRPr/>
          </a:p>
        </p:txBody>
      </p:sp>
      <p:sp>
        <p:nvSpPr>
          <p:cNvPr id="113"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Monotonic time and databases</a:t>
            </a:r>
            <a:endParaRPr dirty="0"/>
          </a:p>
          <a:p>
            <a:pPr marL="457200" indent="-457200">
              <a:lnSpc>
                <a:spcPct val="100000"/>
              </a:lnSpc>
              <a:buFont typeface="Arial"/>
              <a:buChar char="•"/>
            </a:pPr>
            <a:r>
              <a:rPr lang="en-US" sz="3200" dirty="0">
                <a:solidFill>
                  <a:srgbClr val="000000"/>
                </a:solidFill>
                <a:latin typeface="Arial"/>
              </a:rPr>
              <a:t>System time may be known to be undergoing a correction.</a:t>
            </a:r>
            <a:endParaRPr dirty="0"/>
          </a:p>
          <a:p>
            <a:pPr marL="457200" indent="-457200">
              <a:lnSpc>
                <a:spcPct val="100000"/>
              </a:lnSpc>
              <a:buFont typeface="Arial"/>
              <a:buChar char="•"/>
            </a:pPr>
            <a:r>
              <a:rPr lang="en-US" sz="3200" dirty="0">
                <a:solidFill>
                  <a:srgbClr val="000000"/>
                </a:solidFill>
                <a:latin typeface="Arial"/>
              </a:rPr>
              <a:t>Error bounds?</a:t>
            </a:r>
            <a:endParaRPr dirty="0"/>
          </a:p>
          <a:p>
            <a:pPr marL="457200" indent="-457200">
              <a:lnSpc>
                <a:spcPct val="100000"/>
              </a:lnSpc>
              <a:buFont typeface="Arial"/>
              <a:buChar char="•"/>
            </a:pPr>
            <a:r>
              <a:rPr lang="en-US" sz="3200" b="1" dirty="0">
                <a:solidFill>
                  <a:srgbClr val="000000"/>
                </a:solidFill>
                <a:latin typeface="Arial"/>
              </a:rPr>
              <a:t>What timescale is being used?</a:t>
            </a:r>
            <a:endParaRPr dirty="0"/>
          </a:p>
          <a:p>
            <a:pPr marL="457200" indent="-457200">
              <a:lnSpc>
                <a:spcPct val="100000"/>
              </a:lnSpc>
              <a:buFont typeface="Arial"/>
              <a:buChar char="•"/>
            </a:pPr>
            <a:r>
              <a:rPr lang="en-US" sz="3200" dirty="0">
                <a:solidFill>
                  <a:srgbClr val="000000"/>
                </a:solidFill>
                <a:latin typeface="Arial"/>
              </a:rPr>
              <a:t>When comparing </a:t>
            </a:r>
            <a:r>
              <a:rPr lang="en-US" sz="3200" dirty="0" smtClean="0">
                <a:solidFill>
                  <a:srgbClr val="000000"/>
                </a:solidFill>
                <a:latin typeface="Arial"/>
              </a:rPr>
              <a:t>T</a:t>
            </a:r>
            <a:r>
              <a:rPr lang="en-US" sz="3200" baseline="-25000" dirty="0" smtClean="0">
                <a:solidFill>
                  <a:srgbClr val="000000"/>
                </a:solidFill>
                <a:latin typeface="Arial"/>
              </a:rPr>
              <a:t>0</a:t>
            </a:r>
            <a:r>
              <a:rPr lang="en-US" sz="3200" dirty="0" smtClean="0">
                <a:solidFill>
                  <a:srgbClr val="000000"/>
                </a:solidFill>
                <a:latin typeface="Arial"/>
              </a:rPr>
              <a:t> </a:t>
            </a:r>
            <a:r>
              <a:rPr lang="en-US" sz="3200" dirty="0">
                <a:solidFill>
                  <a:srgbClr val="000000"/>
                </a:solidFill>
                <a:latin typeface="Arial"/>
              </a:rPr>
              <a:t>and </a:t>
            </a:r>
            <a:r>
              <a:rPr lang="en-US" sz="3200" dirty="0" smtClean="0">
                <a:solidFill>
                  <a:srgbClr val="000000"/>
                </a:solidFill>
                <a:latin typeface="Arial"/>
              </a:rPr>
              <a:t>T</a:t>
            </a:r>
            <a:r>
              <a:rPr lang="en-US" sz="3200" baseline="-25000" dirty="0" smtClean="0">
                <a:solidFill>
                  <a:srgbClr val="000000"/>
                </a:solidFill>
                <a:latin typeface="Arial"/>
              </a:rPr>
              <a:t>1</a:t>
            </a:r>
            <a:r>
              <a:rPr lang="en-US" sz="3200" dirty="0" smtClean="0">
                <a:solidFill>
                  <a:srgbClr val="000000"/>
                </a:solidFill>
                <a:latin typeface="Arial"/>
              </a:rPr>
              <a:t> </a:t>
            </a:r>
            <a:r>
              <a:rPr lang="en-US" sz="3200" dirty="0">
                <a:solidFill>
                  <a:srgbClr val="000000"/>
                </a:solidFill>
                <a:latin typeface="Arial"/>
              </a:rPr>
              <a:t>did anything happen between those events that would affect the comparison?  Different timescales?</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Timestamp Metadata</a:t>
            </a:r>
            <a:endParaRPr/>
          </a:p>
        </p:txBody>
      </p:sp>
      <p:sp>
        <p:nvSpPr>
          <p:cNvPr id="115"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A “clock discontinuity counter” is needed to show where “time steps” have occurred.</a:t>
            </a:r>
            <a:endParaRPr dirty="0"/>
          </a:p>
          <a:p>
            <a:pPr marL="457200" indent="-457200">
              <a:lnSpc>
                <a:spcPct val="100000"/>
              </a:lnSpc>
              <a:buFont typeface="Arial"/>
              <a:buChar char="•"/>
            </a:pPr>
            <a:r>
              <a:rPr lang="en-US" sz="3200" dirty="0">
                <a:solidFill>
                  <a:srgbClr val="000000"/>
                </a:solidFill>
                <a:latin typeface="Arial"/>
              </a:rPr>
              <a:t>A “host ID” is useful when comparing timestamps between multiple systems.</a:t>
            </a:r>
            <a:endParaRPr dirty="0"/>
          </a:p>
          <a:p>
            <a:pPr marL="457200" indent="-457200">
              <a:lnSpc>
                <a:spcPct val="100000"/>
              </a:lnSpc>
              <a:buFont typeface="Arial"/>
              <a:buChar char="•"/>
            </a:pPr>
            <a:r>
              <a:rPr lang="en-US" sz="3200" dirty="0">
                <a:solidFill>
                  <a:srgbClr val="000000"/>
                </a:solidFill>
                <a:latin typeface="Arial"/>
              </a:rPr>
              <a:t>A “clock ID” may be useful if we need to know what the host is using to track the time.</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Timestamps and...</a:t>
            </a:r>
            <a:endParaRPr/>
          </a:p>
        </p:txBody>
      </p:sp>
      <p:sp>
        <p:nvSpPr>
          <p:cNvPr id="117"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latin typeface="Arial"/>
              </a:rPr>
              <a:t>Virtual Machines generally aren't “smooth” with time</a:t>
            </a:r>
            <a:endParaRPr dirty="0"/>
          </a:p>
          <a:p>
            <a:pPr>
              <a:lnSpc>
                <a:spcPct val="100000"/>
              </a:lnSpc>
            </a:pPr>
            <a:endParaRPr dirty="0"/>
          </a:p>
          <a:p>
            <a:pPr marL="457200" indent="-457200">
              <a:lnSpc>
                <a:spcPct val="100000"/>
              </a:lnSpc>
              <a:buFont typeface="Arial"/>
              <a:buChar char="•"/>
            </a:pPr>
            <a:r>
              <a:rPr lang="en-US" sz="3200" dirty="0">
                <a:solidFill>
                  <a:srgbClr val="000000"/>
                </a:solidFill>
                <a:latin typeface="Arial"/>
              </a:rPr>
              <a:t>What about “teleporting” a VM and its IP to another physical host somewhere else on the network?  This also affects NTP...</a:t>
            </a:r>
            <a:endParaRPr dirty="0"/>
          </a:p>
          <a:p>
            <a:pPr>
              <a:lnSpc>
                <a:spcPct val="100000"/>
              </a:lnSpc>
            </a:pPr>
            <a:endParaRPr dirty="0"/>
          </a:p>
          <a:p>
            <a:pPr>
              <a:lnSpc>
                <a:spcPct val="100000"/>
              </a:lnSpc>
            </a:pPr>
            <a:r>
              <a:rPr lang="en-US" sz="3200" dirty="0">
                <a:solidFill>
                  <a:srgbClr val="000000"/>
                </a:solidFill>
                <a:latin typeface="Arial"/>
              </a:rPr>
              <a:t>Laptops (at least) sometimes go to sleep.</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2209680" y="274680"/>
            <a:ext cx="6476760" cy="1142640"/>
          </a:xfrm>
          <a:prstGeom prst="rect">
            <a:avLst/>
          </a:prstGeom>
        </p:spPr>
        <p:txBody>
          <a:bodyPr lIns="0" tIns="0" rIns="0" bIns="0" anchor="ctr"/>
          <a:lstStyle/>
          <a:p>
            <a:pPr algn="ctr">
              <a:lnSpc>
                <a:spcPct val="100000"/>
              </a:lnSpc>
            </a:pPr>
            <a:r>
              <a:rPr lang="en-US" sz="4400" b="1">
                <a:solidFill>
                  <a:srgbClr val="000000"/>
                </a:solidFill>
                <a:latin typeface="Arial"/>
              </a:rPr>
              <a:t>Timestamp Size</a:t>
            </a:r>
            <a:endParaRPr/>
          </a:p>
        </p:txBody>
      </p:sp>
      <p:sp>
        <p:nvSpPr>
          <p:cNvPr id="119" name="TextShape 2"/>
          <p:cNvSpPr txBox="1"/>
          <p:nvPr/>
        </p:nvSpPr>
        <p:spPr>
          <a:xfrm>
            <a:off x="457200" y="1600200"/>
            <a:ext cx="8229240" cy="3008520"/>
          </a:xfrm>
          <a:prstGeom prst="rect">
            <a:avLst/>
          </a:prstGeom>
        </p:spPr>
        <p:txBody>
          <a:bodyPr lIns="0" tIns="0" rIns="0" bIns="0"/>
          <a:lstStyle/>
          <a:p>
            <a:pPr>
              <a:lnSpc>
                <a:spcPct val="100000"/>
              </a:lnSpc>
            </a:pPr>
            <a:r>
              <a:rPr lang="en-US" sz="3200">
                <a:solidFill>
                  <a:srgbClr val="000000"/>
                </a:solidFill>
                <a:latin typeface="Arial"/>
              </a:rPr>
              <a:t>The NTP 32/32 timestamp format is good for 136 years’ time with a resolution to 233 picoseconds.</a:t>
            </a:r>
            <a:endParaRPr/>
          </a:p>
          <a:p>
            <a:pPr>
              <a:lnSpc>
                <a:spcPct val="100000"/>
              </a:lnSpc>
            </a:pPr>
            <a:endParaRPr/>
          </a:p>
          <a:p>
            <a:pPr>
              <a:lnSpc>
                <a:spcPct val="100000"/>
              </a:lnSpc>
            </a:pPr>
            <a:r>
              <a:rPr lang="en-US" sz="3200">
                <a:solidFill>
                  <a:srgbClr val="000000"/>
                </a:solidFill>
                <a:latin typeface="Arial"/>
              </a:rPr>
              <a:t>A 40/32 timestamp is cumbersome but probably sufficient.</a:t>
            </a:r>
            <a:endParaRPr/>
          </a:p>
          <a:p>
            <a:pPr>
              <a:lnSpc>
                <a:spcPct val="100000"/>
              </a:lnSpc>
            </a:pPr>
            <a:endParaRPr/>
          </a:p>
          <a:p>
            <a:pPr>
              <a:lnSpc>
                <a:spcPct val="100000"/>
              </a:lnSpc>
            </a:pPr>
            <a:r>
              <a:rPr lang="en-US" sz="3200">
                <a:solidFill>
                  <a:srgbClr val="000000"/>
                </a:solidFill>
                <a:latin typeface="Arial"/>
              </a:rPr>
              <a:t>64/32 or 64/64 timestamps are convenient and large.</a:t>
            </a:r>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Timestamp Structure</a:t>
            </a:r>
            <a:endParaRPr/>
          </a:p>
        </p:txBody>
      </p:sp>
      <p:sp>
        <p:nvSpPr>
          <p:cNvPr id="121"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System time (or Elapsed time)</a:t>
            </a:r>
            <a:endParaRPr dirty="0"/>
          </a:p>
          <a:p>
            <a:pPr marL="457200" indent="-457200">
              <a:lnSpc>
                <a:spcPct val="100000"/>
              </a:lnSpc>
              <a:buFont typeface="Arial"/>
              <a:buChar char="•"/>
            </a:pPr>
            <a:r>
              <a:rPr lang="en-US" sz="3200" dirty="0">
                <a:solidFill>
                  <a:srgbClr val="000000"/>
                </a:solidFill>
                <a:latin typeface="Arial"/>
              </a:rPr>
              <a:t>Amount of pending correction</a:t>
            </a:r>
            <a:endParaRPr dirty="0"/>
          </a:p>
          <a:p>
            <a:pPr marL="457200" indent="-457200">
              <a:lnSpc>
                <a:spcPct val="100000"/>
              </a:lnSpc>
              <a:buFont typeface="Arial"/>
              <a:buChar char="•"/>
            </a:pPr>
            <a:r>
              <a:rPr lang="en-US" sz="3200" dirty="0" err="1">
                <a:solidFill>
                  <a:srgbClr val="000000"/>
                </a:solidFill>
                <a:latin typeface="Arial"/>
              </a:rPr>
              <a:t>Leapsecond</a:t>
            </a:r>
            <a:r>
              <a:rPr lang="en-US" sz="3200" dirty="0">
                <a:solidFill>
                  <a:srgbClr val="000000"/>
                </a:solidFill>
                <a:latin typeface="Arial"/>
              </a:rPr>
              <a:t> correction (optional)</a:t>
            </a:r>
            <a:endParaRPr dirty="0"/>
          </a:p>
          <a:p>
            <a:pPr marL="457200" indent="-457200">
              <a:lnSpc>
                <a:spcPct val="100000"/>
              </a:lnSpc>
              <a:buFont typeface="Arial"/>
              <a:buChar char="•"/>
            </a:pPr>
            <a:r>
              <a:rPr lang="en-US" sz="3200" dirty="0">
                <a:solidFill>
                  <a:srgbClr val="000000"/>
                </a:solidFill>
                <a:latin typeface="Arial"/>
              </a:rPr>
              <a:t>Expected/Maximum error</a:t>
            </a:r>
            <a:endParaRPr dirty="0"/>
          </a:p>
          <a:p>
            <a:pPr marL="457200" indent="-457200">
              <a:lnSpc>
                <a:spcPct val="100000"/>
              </a:lnSpc>
              <a:buFont typeface="Arial"/>
              <a:buChar char="•"/>
            </a:pPr>
            <a:r>
              <a:rPr lang="en-US" sz="3200" dirty="0">
                <a:solidFill>
                  <a:srgbClr val="000000"/>
                </a:solidFill>
                <a:latin typeface="Arial"/>
              </a:rPr>
              <a:t>Timescale</a:t>
            </a:r>
            <a:endParaRPr dirty="0"/>
          </a:p>
          <a:p>
            <a:pPr marL="457200" indent="-457200">
              <a:lnSpc>
                <a:spcPct val="100000"/>
              </a:lnSpc>
              <a:buFont typeface="Arial"/>
              <a:buChar char="•"/>
            </a:pPr>
            <a:r>
              <a:rPr lang="en-US" sz="3200" dirty="0">
                <a:solidFill>
                  <a:srgbClr val="000000"/>
                </a:solidFill>
                <a:latin typeface="Arial"/>
              </a:rPr>
              <a:t>Clock discontinuity counter</a:t>
            </a:r>
            <a:endParaRPr dirty="0"/>
          </a:p>
          <a:p>
            <a:pPr marL="457200" indent="-457200">
              <a:lnSpc>
                <a:spcPct val="100000"/>
              </a:lnSpc>
              <a:buFont typeface="Arial"/>
              <a:buChar char="•"/>
            </a:pPr>
            <a:r>
              <a:rPr lang="en-US" sz="3200" dirty="0">
                <a:solidFill>
                  <a:srgbClr val="000000"/>
                </a:solidFill>
                <a:latin typeface="Arial"/>
              </a:rPr>
              <a:t>Host and perhaps Clock ID?</a:t>
            </a:r>
            <a:endParaRPr dirty="0"/>
          </a:p>
          <a:p>
            <a:pPr marL="457200" indent="-457200">
              <a:lnSpc>
                <a:spcPct val="100000"/>
              </a:lnSpc>
              <a:buFont typeface="Arial"/>
              <a:buChar char="•"/>
            </a:pPr>
            <a:r>
              <a:rPr lang="en-US" sz="3200" dirty="0">
                <a:solidFill>
                  <a:srgbClr val="000000"/>
                </a:solidFill>
                <a:latin typeface="Arial"/>
              </a:rPr>
              <a:t>Provable Signature</a:t>
            </a:r>
            <a:endParaRPr dirty="0"/>
          </a:p>
          <a:p>
            <a:pPr marL="457200" indent="-457200">
              <a:lnSpc>
                <a:spcPct val="100000"/>
              </a:lnSpc>
              <a:buFont typeface="Arial"/>
              <a:buChar char="•"/>
            </a:pPr>
            <a:r>
              <a:rPr lang="en-US" sz="3200" dirty="0">
                <a:solidFill>
                  <a:srgbClr val="000000"/>
                </a:solidFill>
                <a:latin typeface="Arial"/>
              </a:rPr>
              <a:t>Structure/API Version number, Flags</a:t>
            </a:r>
            <a:endParaRPr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Putting it to Use</a:t>
            </a:r>
            <a:endParaRPr/>
          </a:p>
        </p:txBody>
      </p:sp>
      <p:sp>
        <p:nvSpPr>
          <p:cNvPr id="123"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latin typeface="Arial"/>
              </a:rPr>
              <a:t>A new timestamp structure is only useful if it can be widely and generally portable:</a:t>
            </a:r>
            <a:endParaRPr dirty="0"/>
          </a:p>
          <a:p>
            <a:pPr>
              <a:lnSpc>
                <a:spcPct val="100000"/>
              </a:lnSpc>
            </a:pPr>
            <a:endParaRPr dirty="0"/>
          </a:p>
          <a:p>
            <a:pPr marL="457200" indent="-457200">
              <a:lnSpc>
                <a:spcPct val="100000"/>
              </a:lnSpc>
              <a:buFont typeface="Arial"/>
              <a:buChar char="•"/>
            </a:pPr>
            <a:r>
              <a:rPr lang="en-US" sz="3200" dirty="0">
                <a:solidFill>
                  <a:srgbClr val="000000"/>
                </a:solidFill>
                <a:latin typeface="Arial"/>
              </a:rPr>
              <a:t>Kernel support</a:t>
            </a:r>
            <a:endParaRPr dirty="0"/>
          </a:p>
          <a:p>
            <a:pPr>
              <a:lnSpc>
                <a:spcPct val="100000"/>
              </a:lnSpc>
            </a:pPr>
            <a:endParaRPr dirty="0"/>
          </a:p>
          <a:p>
            <a:pPr marL="457200" indent="-457200">
              <a:lnSpc>
                <a:spcPct val="100000"/>
              </a:lnSpc>
              <a:buFont typeface="Arial"/>
              <a:buChar char="•"/>
            </a:pPr>
            <a:r>
              <a:rPr lang="en-US" sz="3200" dirty="0">
                <a:solidFill>
                  <a:srgbClr val="000000"/>
                </a:solidFill>
                <a:latin typeface="Arial"/>
              </a:rPr>
              <a:t>Library support</a:t>
            </a:r>
            <a:endParaRPr dirty="0"/>
          </a:p>
          <a:p>
            <a:pPr>
              <a:lnSpc>
                <a:spcPct val="100000"/>
              </a:lnSpc>
              <a:buFont typeface="Arial"/>
              <a:buChar char="•"/>
            </a:pPr>
            <a:endParaRPr dirty="0"/>
          </a:p>
          <a:p>
            <a:pPr marL="457200" indent="-457200">
              <a:lnSpc>
                <a:spcPct val="100000"/>
              </a:lnSpc>
              <a:buFont typeface="Arial"/>
              <a:buChar char="•"/>
            </a:pPr>
            <a:r>
              <a:rPr lang="en-US" sz="3200" dirty="0">
                <a:solidFill>
                  <a:srgbClr val="000000"/>
                </a:solidFill>
                <a:latin typeface="Arial"/>
              </a:rPr>
              <a:t>Application support (NTPv5, etc.)</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NTPv5</a:t>
            </a:r>
            <a:endParaRPr/>
          </a:p>
        </p:txBody>
      </p:sp>
      <p:sp>
        <p:nvSpPr>
          <p:cNvPr id="129" name="TextShape 2"/>
          <p:cNvSpPr txBox="1"/>
          <p:nvPr/>
        </p:nvSpPr>
        <p:spPr>
          <a:xfrm>
            <a:off x="457200" y="1600200"/>
            <a:ext cx="8229240" cy="4525560"/>
          </a:xfrm>
          <a:prstGeom prst="rect">
            <a:avLst/>
          </a:prstGeom>
        </p:spPr>
        <p:txBody>
          <a:bodyPr/>
          <a:lstStyle/>
          <a:p>
            <a:pPr>
              <a:lnSpc>
                <a:spcPct val="100000"/>
              </a:lnSpc>
            </a:pPr>
            <a:r>
              <a:rPr lang="en-US" sz="3200">
                <a:solidFill>
                  <a:srgbClr val="000000"/>
                </a:solidFill>
                <a:latin typeface="Arial"/>
              </a:rPr>
              <a:t>The NTP model expects the other participants to play by the same rules.</a:t>
            </a:r>
            <a:endParaRPr/>
          </a:p>
          <a:p>
            <a:pPr>
              <a:lnSpc>
                <a:spcPct val="100000"/>
              </a:lnSpc>
            </a:pPr>
            <a:endParaRPr/>
          </a:p>
          <a:p>
            <a:pPr>
              <a:lnSpc>
                <a:spcPct val="100000"/>
              </a:lnSpc>
            </a:pPr>
            <a:r>
              <a:rPr lang="en-US" sz="3200">
                <a:solidFill>
                  <a:srgbClr val="000000"/>
                </a:solidFill>
                <a:latin typeface="Arial"/>
              </a:rPr>
              <a:t>Increasingly, this is not the case.  With GTSAPI, we'd at least know the timescale the other system is using.</a:t>
            </a:r>
            <a:endParaRPr/>
          </a:p>
          <a:p>
            <a:pPr>
              <a:lnSpc>
                <a:spcPct val="100000"/>
              </a:lnSpc>
            </a:pPr>
            <a:endParaRPr/>
          </a:p>
          <a:p>
            <a:pPr>
              <a:lnSpc>
                <a:spcPct val="100000"/>
              </a:lnSpc>
            </a:pPr>
            <a:r>
              <a:rPr lang="en-US" sz="3200">
                <a:solidFill>
                  <a:srgbClr val="000000"/>
                </a:solidFill>
                <a:latin typeface="Arial"/>
              </a:rPr>
              <a:t>We'd also want to know some  other behavioral choices.</a:t>
            </a:r>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Adjusting System Time</a:t>
            </a:r>
            <a:endParaRPr/>
          </a:p>
        </p:txBody>
      </p:sp>
      <p:sp>
        <p:nvSpPr>
          <p:cNvPr id="131"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Forward:</a:t>
            </a:r>
            <a:endParaRPr dirty="0"/>
          </a:p>
          <a:p>
            <a:pPr marL="914400" lvl="1" indent="-457200">
              <a:lnSpc>
                <a:spcPct val="100000"/>
              </a:lnSpc>
              <a:buSzPct val="75000"/>
              <a:buFont typeface="Arial"/>
              <a:buChar char="•"/>
            </a:pPr>
            <a:r>
              <a:rPr lang="en-US" sz="2800" dirty="0">
                <a:solidFill>
                  <a:srgbClr val="000000"/>
                </a:solidFill>
                <a:latin typeface="Arial"/>
              </a:rPr>
              <a:t>Adjust “system time”, or</a:t>
            </a:r>
            <a:endParaRPr dirty="0"/>
          </a:p>
          <a:p>
            <a:pPr marL="914400" lvl="1" indent="-457200">
              <a:lnSpc>
                <a:spcPct val="100000"/>
              </a:lnSpc>
              <a:buSzPct val="75000"/>
              <a:buFont typeface="Arial"/>
              <a:buChar char="•"/>
            </a:pPr>
            <a:r>
              <a:rPr lang="en-US" sz="2800" dirty="0">
                <a:solidFill>
                  <a:srgbClr val="000000"/>
                </a:solidFill>
                <a:latin typeface="Arial"/>
              </a:rPr>
              <a:t>Increase “amount of pending correction”</a:t>
            </a:r>
            <a:endParaRPr dirty="0"/>
          </a:p>
          <a:p>
            <a:pPr marL="457200" indent="-457200">
              <a:lnSpc>
                <a:spcPct val="100000"/>
              </a:lnSpc>
              <a:buFont typeface="Arial"/>
              <a:buChar char="•"/>
            </a:pPr>
            <a:r>
              <a:rPr lang="en-US" sz="3200" dirty="0">
                <a:solidFill>
                  <a:srgbClr val="000000"/>
                </a:solidFill>
                <a:latin typeface="Arial"/>
              </a:rPr>
              <a:t>Backward:</a:t>
            </a:r>
            <a:endParaRPr dirty="0"/>
          </a:p>
          <a:p>
            <a:pPr marL="914400" lvl="1" indent="-457200">
              <a:lnSpc>
                <a:spcPct val="100000"/>
              </a:lnSpc>
              <a:buSzPct val="75000"/>
              <a:buFont typeface="Arial"/>
              <a:buChar char="•"/>
            </a:pPr>
            <a:r>
              <a:rPr lang="en-US" sz="2800" dirty="0">
                <a:solidFill>
                  <a:srgbClr val="000000"/>
                </a:solidFill>
                <a:latin typeface="Arial"/>
              </a:rPr>
              <a:t>Decrease “amount of pending correction”</a:t>
            </a:r>
            <a:endParaRPr dirty="0"/>
          </a:p>
          <a:p>
            <a:endParaRPr dirty="0"/>
          </a:p>
          <a:p>
            <a:pPr>
              <a:lnSpc>
                <a:spcPct val="100000"/>
              </a:lnSpc>
            </a:pPr>
            <a:r>
              <a:rPr lang="en-US" sz="3200" dirty="0">
                <a:solidFill>
                  <a:srgbClr val="000000"/>
                </a:solidFill>
                <a:latin typeface="Arial"/>
              </a:rPr>
              <a:t>The OS applies pending corrections according to its policy rules.</a:t>
            </a:r>
            <a:endParaRP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What I'm gonna say</a:t>
            </a:r>
            <a:endParaRPr/>
          </a:p>
        </p:txBody>
      </p:sp>
      <p:sp>
        <p:nvSpPr>
          <p:cNvPr id="89"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NTF: What, Why, Who.</a:t>
            </a:r>
            <a:endParaRPr dirty="0"/>
          </a:p>
          <a:p>
            <a:pPr marL="457200" indent="-457200">
              <a:lnSpc>
                <a:spcPct val="100000"/>
              </a:lnSpc>
              <a:buFont typeface="Arial"/>
              <a:buChar char="•"/>
            </a:pPr>
            <a:r>
              <a:rPr lang="en-US" sz="3200" dirty="0">
                <a:solidFill>
                  <a:srgbClr val="000000"/>
                </a:solidFill>
                <a:latin typeface="Arial"/>
              </a:rPr>
              <a:t>A bit about time, and its limits.</a:t>
            </a:r>
            <a:endParaRPr dirty="0"/>
          </a:p>
          <a:p>
            <a:pPr marL="457200" indent="-457200">
              <a:lnSpc>
                <a:spcPct val="100000"/>
              </a:lnSpc>
              <a:buFont typeface="Arial"/>
              <a:buChar char="•"/>
            </a:pPr>
            <a:r>
              <a:rPr lang="en-US" sz="3200" dirty="0">
                <a:solidFill>
                  <a:srgbClr val="000000"/>
                </a:solidFill>
                <a:latin typeface="Arial"/>
              </a:rPr>
              <a:t>Using Time, stuff about Timestamps.</a:t>
            </a:r>
            <a:endParaRPr dirty="0"/>
          </a:p>
          <a:p>
            <a:pPr marL="457200" indent="-457200">
              <a:lnSpc>
                <a:spcPct val="100000"/>
              </a:lnSpc>
              <a:buFont typeface="Arial"/>
              <a:buChar char="•"/>
            </a:pPr>
            <a:r>
              <a:rPr lang="en-US" sz="3200" dirty="0">
                <a:solidFill>
                  <a:srgbClr val="000000"/>
                </a:solidFill>
                <a:latin typeface="Arial"/>
              </a:rPr>
              <a:t>Time and NTP, adjusting System Time.</a:t>
            </a:r>
            <a:endParaRPr dirty="0"/>
          </a:p>
          <a:p>
            <a:pPr marL="457200" indent="-457200">
              <a:lnSpc>
                <a:spcPct val="100000"/>
              </a:lnSpc>
              <a:buFont typeface="Arial"/>
              <a:buChar char="•"/>
            </a:pPr>
            <a:r>
              <a:rPr lang="en-US" sz="3200" dirty="0">
                <a:solidFill>
                  <a:srgbClr val="000000"/>
                </a:solidFill>
                <a:latin typeface="Arial"/>
              </a:rPr>
              <a:t>Handling </a:t>
            </a:r>
            <a:r>
              <a:rPr lang="en-US" sz="3200" dirty="0" err="1">
                <a:solidFill>
                  <a:srgbClr val="000000"/>
                </a:solidFill>
                <a:latin typeface="Arial"/>
              </a:rPr>
              <a:t>Leapseconds</a:t>
            </a:r>
            <a:r>
              <a:rPr lang="en-US" sz="3200" dirty="0">
                <a:solidFill>
                  <a:srgbClr val="000000"/>
                </a:solidFill>
                <a:latin typeface="Arial"/>
              </a:rPr>
              <a:t>, error bounds.</a:t>
            </a:r>
            <a:endParaRPr dirty="0"/>
          </a:p>
          <a:p>
            <a:pPr marL="457200" indent="-457200">
              <a:lnSpc>
                <a:spcPct val="100000"/>
              </a:lnSpc>
              <a:buFont typeface="Arial"/>
              <a:buChar char="•"/>
            </a:pPr>
            <a:r>
              <a:rPr lang="en-US" sz="3200" dirty="0">
                <a:solidFill>
                  <a:srgbClr val="000000"/>
                </a:solidFill>
                <a:latin typeface="Arial"/>
              </a:rPr>
              <a:t>Timescales. POSIX.</a:t>
            </a:r>
            <a:endParaRPr dirty="0"/>
          </a:p>
          <a:p>
            <a:pPr marL="457200" indent="-457200">
              <a:lnSpc>
                <a:spcPct val="100000"/>
              </a:lnSpc>
              <a:buFont typeface="Arial"/>
              <a:buChar char="•"/>
            </a:pPr>
            <a:r>
              <a:rPr lang="en-US" sz="3200" dirty="0">
                <a:solidFill>
                  <a:srgbClr val="000000"/>
                </a:solidFill>
                <a:latin typeface="Arial"/>
              </a:rPr>
              <a:t>New issues, how does this help?</a:t>
            </a:r>
            <a:endParaRPr dirty="0"/>
          </a:p>
          <a:p>
            <a:pPr marL="457200" indent="-457200">
              <a:lnSpc>
                <a:spcPct val="100000"/>
              </a:lnSpc>
              <a:buFont typeface="Arial"/>
              <a:buChar char="•"/>
            </a:pPr>
            <a:r>
              <a:rPr lang="en-US" sz="3200" dirty="0">
                <a:solidFill>
                  <a:srgbClr val="000000"/>
                </a:solidFill>
                <a:latin typeface="Arial"/>
              </a:rPr>
              <a:t>GTSAPI in context with the wider scope.</a:t>
            </a:r>
            <a:endParaRPr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Adjusting System Time</a:t>
            </a:r>
            <a:endParaRPr/>
          </a:p>
        </p:txBody>
      </p:sp>
      <p:sp>
        <p:nvSpPr>
          <p:cNvPr id="133"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Forward time adjustments seem to be pretty straightforward.</a:t>
            </a:r>
            <a:endParaRPr dirty="0"/>
          </a:p>
          <a:p>
            <a:pPr marL="457200" indent="-457200">
              <a:lnSpc>
                <a:spcPct val="100000"/>
              </a:lnSpc>
              <a:buFont typeface="Arial"/>
              <a:buChar char="•"/>
            </a:pPr>
            <a:r>
              <a:rPr lang="en-US" sz="3200" dirty="0">
                <a:solidFill>
                  <a:srgbClr val="000000"/>
                </a:solidFill>
                <a:latin typeface="Arial"/>
              </a:rPr>
              <a:t>Backward time adjustments are more challenging, as monotonic time is generally “good”.</a:t>
            </a:r>
            <a:endParaRPr dirty="0"/>
          </a:p>
          <a:p>
            <a:pPr>
              <a:lnSpc>
                <a:spcPct val="100000"/>
              </a:lnSpc>
            </a:pPr>
            <a:r>
              <a:rPr lang="en-US" sz="3200" dirty="0">
                <a:solidFill>
                  <a:srgbClr val="000000"/>
                </a:solidFill>
                <a:latin typeface="Arial"/>
              </a:rPr>
              <a:t>If we want to step the time backwards, make tiny advances to the system clock when needed and decrease the pending correction by 1 second per second.</a:t>
            </a:r>
            <a:endParaRPr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Leapsecond Timestamp Example</a:t>
            </a:r>
            <a:endParaRPr/>
          </a:p>
        </p:txBody>
      </p:sp>
      <p:sp>
        <p:nvSpPr>
          <p:cNvPr id="135" name="TextShape 2"/>
          <p:cNvSpPr txBox="1"/>
          <p:nvPr/>
        </p:nvSpPr>
        <p:spPr>
          <a:xfrm>
            <a:off x="457200" y="1600200"/>
            <a:ext cx="8229240" cy="4525560"/>
          </a:xfrm>
          <a:prstGeom prst="rect">
            <a:avLst/>
          </a:prstGeom>
        </p:spPr>
        <p:txBody>
          <a:bodyPr/>
          <a:lstStyle/>
          <a:p>
            <a:pPr algn="ctr">
              <a:lnSpc>
                <a:spcPct val="100000"/>
              </a:lnSpc>
            </a:pPr>
            <a:r>
              <a:rPr lang="en-US" sz="2800">
                <a:solidFill>
                  <a:srgbClr val="000000"/>
                </a:solidFill>
                <a:latin typeface="Arial"/>
              </a:rPr>
              <a:t>{System Time, Offset to Correct Time}</a:t>
            </a:r>
            <a:endParaRPr/>
          </a:p>
          <a:p>
            <a:pPr>
              <a:lnSpc>
                <a:spcPct val="100000"/>
              </a:lnSpc>
            </a:pPr>
            <a:endParaRPr/>
          </a:p>
        </p:txBody>
      </p:sp>
      <p:graphicFrame>
        <p:nvGraphicFramePr>
          <p:cNvPr id="136" name="Table 3"/>
          <p:cNvGraphicFramePr/>
          <p:nvPr>
            <p:extLst>
              <p:ext uri="{D42A27DB-BD31-4B8C-83A1-F6EECF244321}">
                <p14:modId xmlns:p14="http://schemas.microsoft.com/office/powerpoint/2010/main" val="274480008"/>
              </p:ext>
            </p:extLst>
          </p:nvPr>
        </p:nvGraphicFramePr>
        <p:xfrm>
          <a:off x="709200" y="2231280"/>
          <a:ext cx="7619400" cy="3895200"/>
        </p:xfrm>
        <a:graphic>
          <a:graphicData uri="http://schemas.openxmlformats.org/drawingml/2006/table">
            <a:tbl>
              <a:tblPr firstRow="1" bandRow="1">
                <a:tableStyleId>{3C2FFA5D-87B4-456A-9821-1D502468CF0F}</a:tableStyleId>
              </a:tblPr>
              <a:tblGrid>
                <a:gridCol w="1523880"/>
                <a:gridCol w="1523880"/>
                <a:gridCol w="1523880"/>
                <a:gridCol w="1523880"/>
                <a:gridCol w="1523880"/>
              </a:tblGrid>
              <a:tr h="264600">
                <a:tc>
                  <a:txBody>
                    <a:bodyPr/>
                    <a:lstStyle/>
                    <a:p>
                      <a:pPr algn="ctr">
                        <a:lnSpc>
                          <a:spcPct val="100000"/>
                        </a:lnSpc>
                      </a:pPr>
                      <a:r>
                        <a:rPr lang="en-US" sz="1100"/>
                        <a:t>UTC</a:t>
                      </a:r>
                      <a:endParaRPr/>
                    </a:p>
                  </a:txBody>
                  <a:tcPr/>
                </a:tc>
                <a:tc>
                  <a:txBody>
                    <a:bodyPr/>
                    <a:lstStyle/>
                    <a:p>
                      <a:pPr algn="ctr">
                        <a:lnSpc>
                          <a:spcPct val="100000"/>
                        </a:lnSpc>
                      </a:pPr>
                      <a:r>
                        <a:rPr lang="en-US" sz="1100"/>
                        <a:t>NTP-DLM (POSIX)</a:t>
                      </a:r>
                      <a:endParaRPr/>
                    </a:p>
                  </a:txBody>
                  <a:tcPr/>
                </a:tc>
                <a:tc>
                  <a:txBody>
                    <a:bodyPr/>
                    <a:lstStyle/>
                    <a:p>
                      <a:pPr algn="ctr">
                        <a:lnSpc>
                          <a:spcPct val="100000"/>
                        </a:lnSpc>
                      </a:pPr>
                      <a:r>
                        <a:rPr lang="en-US" sz="1100"/>
                        <a:t>NTP-Windows59</a:t>
                      </a:r>
                      <a:endParaRPr/>
                    </a:p>
                  </a:txBody>
                  <a:tcPr/>
                </a:tc>
                <a:tc>
                  <a:txBody>
                    <a:bodyPr/>
                    <a:lstStyle/>
                    <a:p>
                      <a:pPr algn="ctr">
                        <a:lnSpc>
                          <a:spcPct val="100000"/>
                        </a:lnSpc>
                      </a:pPr>
                      <a:r>
                        <a:rPr lang="en-US" sz="1100"/>
                        <a:t>NTP-Windows58</a:t>
                      </a:r>
                      <a:endParaRPr/>
                    </a:p>
                  </a:txBody>
                  <a:tcPr/>
                </a:tc>
                <a:tc>
                  <a:txBody>
                    <a:bodyPr/>
                    <a:lstStyle/>
                    <a:p>
                      <a:pPr algn="ctr">
                        <a:lnSpc>
                          <a:spcPct val="100000"/>
                        </a:lnSpc>
                      </a:pPr>
                      <a:r>
                        <a:rPr lang="en-US" sz="1100" dirty="0" smtClean="0"/>
                        <a:t>SMEAR24H</a:t>
                      </a:r>
                      <a:endParaRPr dirty="0"/>
                    </a:p>
                  </a:txBody>
                  <a:tcPr/>
                </a:tc>
              </a:tr>
              <a:tr h="281520">
                <a:tc>
                  <a:txBody>
                    <a:bodyPr/>
                    <a:lstStyle/>
                    <a:p>
                      <a:pPr algn="ctr">
                        <a:lnSpc>
                          <a:spcPct val="100000"/>
                        </a:lnSpc>
                      </a:pPr>
                      <a:r>
                        <a:rPr lang="en-US" sz="1100"/>
                        <a:t>00:00:00.00</a:t>
                      </a:r>
                      <a:endParaRPr/>
                    </a:p>
                  </a:txBody>
                  <a:tcPr/>
                </a:tc>
                <a:tc>
                  <a:txBody>
                    <a:bodyPr/>
                    <a:lstStyle/>
                    <a:p>
                      <a:pPr algn="ctr">
                        <a:lnSpc>
                          <a:spcPct val="100000"/>
                        </a:lnSpc>
                      </a:pPr>
                      <a:r>
                        <a:rPr lang="en-US" sz="1100"/>
                        <a:t>{00:00:00.00, 0}</a:t>
                      </a:r>
                      <a:endParaRPr/>
                    </a:p>
                  </a:txBody>
                  <a:tcPr/>
                </a:tc>
                <a:tc>
                  <a:txBody>
                    <a:bodyPr/>
                    <a:lstStyle/>
                    <a:p>
                      <a:pPr algn="ctr">
                        <a:lnSpc>
                          <a:spcPct val="100000"/>
                        </a:lnSpc>
                      </a:pPr>
                      <a:r>
                        <a:rPr lang="en-US" sz="1100"/>
                        <a:t>{00:00:00.00, 0}</a:t>
                      </a:r>
                      <a:endParaRPr/>
                    </a:p>
                  </a:txBody>
                  <a:tcPr/>
                </a:tc>
                <a:tc>
                  <a:txBody>
                    <a:bodyPr/>
                    <a:lstStyle/>
                    <a:p>
                      <a:pPr algn="ctr">
                        <a:lnSpc>
                          <a:spcPct val="100000"/>
                        </a:lnSpc>
                      </a:pPr>
                      <a:r>
                        <a:rPr lang="en-US" sz="1100"/>
                        <a:t>{00:00:00.00, 0}</a:t>
                      </a:r>
                      <a:endParaRPr/>
                    </a:p>
                  </a:txBody>
                  <a:tcPr/>
                </a:tc>
                <a:tc>
                  <a:txBody>
                    <a:bodyPr/>
                    <a:lstStyle/>
                    <a:p>
                      <a:pPr algn="ctr">
                        <a:lnSpc>
                          <a:spcPct val="100000"/>
                        </a:lnSpc>
                      </a:pPr>
                      <a:r>
                        <a:rPr lang="en-US" sz="1100"/>
                        <a:t>{00:00:00.00, 0}</a:t>
                      </a:r>
                      <a:endParaRPr/>
                    </a:p>
                  </a:txBody>
                  <a:tcPr/>
                </a:tc>
              </a:tr>
              <a:tr h="304560">
                <a:tc>
                  <a:txBody>
                    <a:bodyPr/>
                    <a:lstStyle/>
                    <a:p>
                      <a:pPr algn="ctr">
                        <a:lnSpc>
                          <a:spcPct val="100000"/>
                        </a:lnSpc>
                      </a:pPr>
                      <a:r>
                        <a:rPr lang="en-US" sz="1100"/>
                        <a:t>06:00:00.00</a:t>
                      </a:r>
                      <a:endParaRPr/>
                    </a:p>
                  </a:txBody>
                  <a:tcPr/>
                </a:tc>
                <a:tc>
                  <a:txBody>
                    <a:bodyPr/>
                    <a:lstStyle/>
                    <a:p>
                      <a:pPr algn="ctr">
                        <a:lnSpc>
                          <a:spcPct val="100000"/>
                        </a:lnSpc>
                      </a:pPr>
                      <a:r>
                        <a:rPr lang="en-US" sz="1100"/>
                        <a:t>{06:00:00.00, 0}</a:t>
                      </a:r>
                      <a:endParaRPr/>
                    </a:p>
                  </a:txBody>
                  <a:tcPr/>
                </a:tc>
                <a:tc>
                  <a:txBody>
                    <a:bodyPr/>
                    <a:lstStyle/>
                    <a:p>
                      <a:pPr algn="ctr">
                        <a:lnSpc>
                          <a:spcPct val="100000"/>
                        </a:lnSpc>
                      </a:pPr>
                      <a:r>
                        <a:rPr lang="en-US" sz="1100" dirty="0"/>
                        <a:t>{06:00:00.00, 0}</a:t>
                      </a:r>
                      <a:endParaRPr dirty="0"/>
                    </a:p>
                  </a:txBody>
                  <a:tcPr/>
                </a:tc>
                <a:tc>
                  <a:txBody>
                    <a:bodyPr/>
                    <a:lstStyle/>
                    <a:p>
                      <a:pPr algn="ctr">
                        <a:lnSpc>
                          <a:spcPct val="100000"/>
                        </a:lnSpc>
                      </a:pPr>
                      <a:r>
                        <a:rPr lang="en-US" sz="1100"/>
                        <a:t>{06:00:00.00, 0}</a:t>
                      </a:r>
                      <a:endParaRPr/>
                    </a:p>
                  </a:txBody>
                  <a:tcPr/>
                </a:tc>
                <a:tc>
                  <a:txBody>
                    <a:bodyPr/>
                    <a:lstStyle/>
                    <a:p>
                      <a:pPr algn="ctr">
                        <a:lnSpc>
                          <a:spcPct val="100000"/>
                        </a:lnSpc>
                      </a:pPr>
                      <a:r>
                        <a:rPr lang="en-US" sz="1100"/>
                        <a:t>{05:59:59.75, .25}</a:t>
                      </a:r>
                      <a:endParaRPr/>
                    </a:p>
                  </a:txBody>
                  <a:tcPr/>
                </a:tc>
              </a:tr>
              <a:tr h="304560">
                <a:tc>
                  <a:txBody>
                    <a:bodyPr/>
                    <a:lstStyle/>
                    <a:p>
                      <a:pPr algn="ctr">
                        <a:lnSpc>
                          <a:spcPct val="100000"/>
                        </a:lnSpc>
                      </a:pPr>
                      <a:r>
                        <a:rPr lang="en-US" sz="1100"/>
                        <a:t>12:00:00.00</a:t>
                      </a:r>
                      <a:endParaRPr/>
                    </a:p>
                  </a:txBody>
                  <a:tcPr/>
                </a:tc>
                <a:tc>
                  <a:txBody>
                    <a:bodyPr/>
                    <a:lstStyle/>
                    <a:p>
                      <a:pPr algn="ctr">
                        <a:lnSpc>
                          <a:spcPct val="100000"/>
                        </a:lnSpc>
                      </a:pPr>
                      <a:r>
                        <a:rPr lang="en-US" sz="1100"/>
                        <a:t>{12:00:00.00, 0}</a:t>
                      </a:r>
                      <a:endParaRPr/>
                    </a:p>
                  </a:txBody>
                  <a:tcPr/>
                </a:tc>
                <a:tc>
                  <a:txBody>
                    <a:bodyPr/>
                    <a:lstStyle/>
                    <a:p>
                      <a:pPr algn="ctr">
                        <a:lnSpc>
                          <a:spcPct val="100000"/>
                        </a:lnSpc>
                      </a:pPr>
                      <a:r>
                        <a:rPr lang="en-US" sz="1100"/>
                        <a:t>{12:00:00.00, 0}</a:t>
                      </a:r>
                      <a:endParaRPr/>
                    </a:p>
                  </a:txBody>
                  <a:tcPr/>
                </a:tc>
                <a:tc>
                  <a:txBody>
                    <a:bodyPr/>
                    <a:lstStyle/>
                    <a:p>
                      <a:pPr algn="ctr">
                        <a:lnSpc>
                          <a:spcPct val="100000"/>
                        </a:lnSpc>
                      </a:pPr>
                      <a:r>
                        <a:rPr lang="en-US" sz="1100"/>
                        <a:t>{12:00:00.00, 0}</a:t>
                      </a:r>
                      <a:endParaRPr/>
                    </a:p>
                  </a:txBody>
                  <a:tcPr/>
                </a:tc>
                <a:tc>
                  <a:txBody>
                    <a:bodyPr/>
                    <a:lstStyle/>
                    <a:p>
                      <a:pPr algn="ctr">
                        <a:lnSpc>
                          <a:spcPct val="100000"/>
                        </a:lnSpc>
                      </a:pPr>
                      <a:r>
                        <a:rPr lang="en-US" sz="1100"/>
                        <a:t>{11:59:59.50, .50}</a:t>
                      </a:r>
                      <a:endParaRPr/>
                    </a:p>
                  </a:txBody>
                  <a:tcPr/>
                </a:tc>
              </a:tr>
              <a:tr h="304560">
                <a:tc>
                  <a:txBody>
                    <a:bodyPr/>
                    <a:lstStyle/>
                    <a:p>
                      <a:pPr algn="ctr">
                        <a:lnSpc>
                          <a:spcPct val="100000"/>
                        </a:lnSpc>
                      </a:pPr>
                      <a:r>
                        <a:rPr lang="en-US" sz="1100"/>
                        <a:t>18:00:00.00</a:t>
                      </a:r>
                      <a:endParaRPr/>
                    </a:p>
                  </a:txBody>
                  <a:tcPr/>
                </a:tc>
                <a:tc>
                  <a:txBody>
                    <a:bodyPr/>
                    <a:lstStyle/>
                    <a:p>
                      <a:pPr algn="ctr">
                        <a:lnSpc>
                          <a:spcPct val="100000"/>
                        </a:lnSpc>
                      </a:pPr>
                      <a:r>
                        <a:rPr lang="en-US" sz="1100"/>
                        <a:t>{18:00:00.00, 0}</a:t>
                      </a:r>
                      <a:endParaRPr/>
                    </a:p>
                  </a:txBody>
                  <a:tcPr/>
                </a:tc>
                <a:tc>
                  <a:txBody>
                    <a:bodyPr/>
                    <a:lstStyle/>
                    <a:p>
                      <a:pPr algn="ctr">
                        <a:lnSpc>
                          <a:spcPct val="100000"/>
                        </a:lnSpc>
                      </a:pPr>
                      <a:r>
                        <a:rPr lang="en-US" sz="1100"/>
                        <a:t>{18:00:00.00, 0}</a:t>
                      </a:r>
                      <a:endParaRPr/>
                    </a:p>
                  </a:txBody>
                  <a:tcPr/>
                </a:tc>
                <a:tc>
                  <a:txBody>
                    <a:bodyPr/>
                    <a:lstStyle/>
                    <a:p>
                      <a:pPr algn="ctr">
                        <a:lnSpc>
                          <a:spcPct val="100000"/>
                        </a:lnSpc>
                      </a:pPr>
                      <a:r>
                        <a:rPr lang="en-US" sz="1100"/>
                        <a:t>{18:00:00.00, 0}</a:t>
                      </a:r>
                      <a:endParaRPr/>
                    </a:p>
                  </a:txBody>
                  <a:tcPr/>
                </a:tc>
                <a:tc>
                  <a:txBody>
                    <a:bodyPr/>
                    <a:lstStyle/>
                    <a:p>
                      <a:pPr algn="ctr">
                        <a:lnSpc>
                          <a:spcPct val="100000"/>
                        </a:lnSpc>
                      </a:pPr>
                      <a:r>
                        <a:rPr lang="en-US" sz="1100"/>
                        <a:t>{17:59:59.25, .75}</a:t>
                      </a:r>
                      <a:endParaRPr/>
                    </a:p>
                  </a:txBody>
                  <a:tcPr/>
                </a:tc>
              </a:tr>
              <a:tr h="304560">
                <a:tc>
                  <a:txBody>
                    <a:bodyPr/>
                    <a:lstStyle/>
                    <a:p>
                      <a:pPr algn="ctr">
                        <a:lnSpc>
                          <a:spcPct val="100000"/>
                        </a:lnSpc>
                      </a:pPr>
                      <a:r>
                        <a:rPr lang="en-US" sz="1100"/>
                        <a:t>23:59:59.00</a:t>
                      </a:r>
                      <a:endParaRPr/>
                    </a:p>
                  </a:txBody>
                  <a:tcPr/>
                </a:tc>
                <a:tc>
                  <a:txBody>
                    <a:bodyPr/>
                    <a:lstStyle/>
                    <a:p>
                      <a:pPr algn="ctr">
                        <a:lnSpc>
                          <a:spcPct val="100000"/>
                        </a:lnSpc>
                      </a:pPr>
                      <a:r>
                        <a:rPr lang="en-US" sz="1100"/>
                        <a:t>{23:59:59.00, 0}</a:t>
                      </a:r>
                      <a:endParaRPr/>
                    </a:p>
                  </a:txBody>
                  <a:tcPr/>
                </a:tc>
                <a:tc>
                  <a:txBody>
                    <a:bodyPr/>
                    <a:lstStyle/>
                    <a:p>
                      <a:pPr algn="ctr">
                        <a:lnSpc>
                          <a:spcPct val="100000"/>
                        </a:lnSpc>
                      </a:pPr>
                      <a:r>
                        <a:rPr lang="en-US" sz="1100"/>
                        <a:t>{23:59:59.00, 0}</a:t>
                      </a:r>
                      <a:endParaRPr/>
                    </a:p>
                  </a:txBody>
                  <a:tcPr/>
                </a:tc>
                <a:tc>
                  <a:txBody>
                    <a:bodyPr/>
                    <a:lstStyle/>
                    <a:p>
                      <a:pPr algn="ctr">
                        <a:lnSpc>
                          <a:spcPct val="100000"/>
                        </a:lnSpc>
                      </a:pPr>
                      <a:r>
                        <a:rPr lang="en-US" sz="1100"/>
                        <a:t>{23:59:59.00, .00}</a:t>
                      </a:r>
                      <a:endParaRPr/>
                    </a:p>
                  </a:txBody>
                  <a:tcPr/>
                </a:tc>
                <a:tc>
                  <a:txBody>
                    <a:bodyPr/>
                    <a:lstStyle/>
                    <a:p>
                      <a:pPr algn="ctr">
                        <a:lnSpc>
                          <a:spcPct val="100000"/>
                        </a:lnSpc>
                      </a:pPr>
                      <a:r>
                        <a:rPr lang="en-US" sz="1100"/>
                        <a:t>{23:59:58.00, 1}</a:t>
                      </a:r>
                      <a:endParaRPr/>
                    </a:p>
                  </a:txBody>
                  <a:tcPr/>
                </a:tc>
              </a:tr>
              <a:tr h="304560">
                <a:tc>
                  <a:txBody>
                    <a:bodyPr/>
                    <a:lstStyle/>
                    <a:p>
                      <a:pPr algn="ctr">
                        <a:lnSpc>
                          <a:spcPct val="100000"/>
                        </a:lnSpc>
                      </a:pPr>
                      <a:r>
                        <a:rPr lang="en-US" sz="1100"/>
                        <a:t>23:59:59.50</a:t>
                      </a:r>
                      <a:endParaRPr/>
                    </a:p>
                  </a:txBody>
                  <a:tcPr/>
                </a:tc>
                <a:tc>
                  <a:txBody>
                    <a:bodyPr/>
                    <a:lstStyle/>
                    <a:p>
                      <a:pPr algn="ctr">
                        <a:lnSpc>
                          <a:spcPct val="100000"/>
                        </a:lnSpc>
                      </a:pPr>
                      <a:r>
                        <a:rPr lang="en-US" sz="1100"/>
                        <a:t>{23:59:59.50, 0}</a:t>
                      </a:r>
                      <a:endParaRPr/>
                    </a:p>
                  </a:txBody>
                  <a:tcPr/>
                </a:tc>
                <a:tc>
                  <a:txBody>
                    <a:bodyPr/>
                    <a:lstStyle/>
                    <a:p>
                      <a:pPr algn="ctr">
                        <a:lnSpc>
                          <a:spcPct val="100000"/>
                        </a:lnSpc>
                      </a:pPr>
                      <a:r>
                        <a:rPr lang="en-US" sz="1100"/>
                        <a:t>{23:59:59.50, 0}</a:t>
                      </a:r>
                      <a:endParaRPr/>
                    </a:p>
                  </a:txBody>
                  <a:tcPr/>
                </a:tc>
                <a:tc>
                  <a:txBody>
                    <a:bodyPr/>
                    <a:lstStyle/>
                    <a:p>
                      <a:pPr algn="ctr">
                        <a:lnSpc>
                          <a:spcPct val="100000"/>
                        </a:lnSpc>
                      </a:pPr>
                      <a:r>
                        <a:rPr lang="en-US" sz="1100"/>
                        <a:t>{23:59:59.50, .25}</a:t>
                      </a:r>
                      <a:endParaRPr/>
                    </a:p>
                  </a:txBody>
                  <a:tcPr/>
                </a:tc>
                <a:tc>
                  <a:txBody>
                    <a:bodyPr/>
                    <a:lstStyle/>
                    <a:p>
                      <a:pPr algn="ctr">
                        <a:lnSpc>
                          <a:spcPct val="100000"/>
                        </a:lnSpc>
                      </a:pPr>
                      <a:r>
                        <a:rPr lang="en-US" sz="1100"/>
                        <a:t>{23:59:58.50, .5}</a:t>
                      </a:r>
                      <a:endParaRPr/>
                    </a:p>
                  </a:txBody>
                  <a:tcPr/>
                </a:tc>
              </a:tr>
              <a:tr h="304560">
                <a:tc>
                  <a:txBody>
                    <a:bodyPr/>
                    <a:lstStyle/>
                    <a:p>
                      <a:pPr algn="ctr">
                        <a:lnSpc>
                          <a:spcPct val="100000"/>
                        </a:lnSpc>
                      </a:pPr>
                      <a:r>
                        <a:rPr lang="en-US" sz="1100"/>
                        <a:t>23.59.60.00</a:t>
                      </a:r>
                      <a:endParaRPr/>
                    </a:p>
                  </a:txBody>
                  <a:tcPr/>
                </a:tc>
                <a:tc>
                  <a:txBody>
                    <a:bodyPr/>
                    <a:lstStyle/>
                    <a:p>
                      <a:pPr algn="ctr">
                        <a:lnSpc>
                          <a:spcPct val="100000"/>
                        </a:lnSpc>
                      </a:pPr>
                      <a:r>
                        <a:rPr lang="en-US" sz="1100"/>
                        <a:t>{23:59:59.99, .0}</a:t>
                      </a:r>
                      <a:endParaRPr/>
                    </a:p>
                  </a:txBody>
                  <a:tcPr/>
                </a:tc>
                <a:tc>
                  <a:txBody>
                    <a:bodyPr/>
                    <a:lstStyle/>
                    <a:p>
                      <a:pPr algn="ctr">
                        <a:lnSpc>
                          <a:spcPct val="100000"/>
                        </a:lnSpc>
                      </a:pPr>
                      <a:r>
                        <a:rPr lang="en-US" sz="1100"/>
                        <a:t>{23:59:59.99, .0}</a:t>
                      </a:r>
                      <a:endParaRPr/>
                    </a:p>
                  </a:txBody>
                  <a:tcPr/>
                </a:tc>
                <a:tc>
                  <a:txBody>
                    <a:bodyPr/>
                    <a:lstStyle/>
                    <a:p>
                      <a:pPr algn="ctr">
                        <a:lnSpc>
                          <a:spcPct val="100000"/>
                        </a:lnSpc>
                      </a:pPr>
                      <a:r>
                        <a:rPr lang="en-US" sz="1100"/>
                        <a:t>{23:59:59.99, .50}</a:t>
                      </a:r>
                      <a:endParaRPr/>
                    </a:p>
                  </a:txBody>
                  <a:tcPr/>
                </a:tc>
                <a:tc>
                  <a:txBody>
                    <a:bodyPr/>
                    <a:lstStyle/>
                    <a:p>
                      <a:pPr algn="ctr">
                        <a:lnSpc>
                          <a:spcPct val="100000"/>
                        </a:lnSpc>
                      </a:pPr>
                      <a:r>
                        <a:rPr lang="en-US" sz="1100"/>
                        <a:t>{23:59:59.00, .0}</a:t>
                      </a:r>
                      <a:endParaRPr/>
                    </a:p>
                  </a:txBody>
                  <a:tcPr/>
                </a:tc>
              </a:tr>
              <a:tr h="304560">
                <a:tc>
                  <a:txBody>
                    <a:bodyPr/>
                    <a:lstStyle/>
                    <a:p>
                      <a:pPr algn="ctr">
                        <a:lnSpc>
                          <a:spcPct val="100000"/>
                        </a:lnSpc>
                      </a:pPr>
                      <a:r>
                        <a:rPr lang="en-US" sz="1100"/>
                        <a:t>23.59.60.50</a:t>
                      </a:r>
                      <a:endParaRPr/>
                    </a:p>
                  </a:txBody>
                  <a:tcPr/>
                </a:tc>
                <a:tc>
                  <a:txBody>
                    <a:bodyPr/>
                    <a:lstStyle/>
                    <a:p>
                      <a:pPr algn="ctr">
                        <a:lnSpc>
                          <a:spcPct val="100000"/>
                        </a:lnSpc>
                      </a:pPr>
                      <a:r>
                        <a:rPr lang="en-US" sz="1100"/>
                        <a:t>{23:59:59.99, .5}</a:t>
                      </a:r>
                      <a:endParaRPr/>
                    </a:p>
                  </a:txBody>
                  <a:tcPr/>
                </a:tc>
                <a:tc>
                  <a:txBody>
                    <a:bodyPr/>
                    <a:lstStyle/>
                    <a:p>
                      <a:pPr algn="ctr">
                        <a:lnSpc>
                          <a:spcPct val="100000"/>
                        </a:lnSpc>
                      </a:pPr>
                      <a:r>
                        <a:rPr lang="en-US" sz="1100"/>
                        <a:t>{23:59:59.99, .25}</a:t>
                      </a:r>
                      <a:endParaRPr/>
                    </a:p>
                  </a:txBody>
                  <a:tcPr/>
                </a:tc>
                <a:tc>
                  <a:txBody>
                    <a:bodyPr/>
                    <a:lstStyle/>
                    <a:p>
                      <a:pPr algn="ctr">
                        <a:lnSpc>
                          <a:spcPct val="100000"/>
                        </a:lnSpc>
                      </a:pPr>
                      <a:r>
                        <a:rPr lang="en-US" sz="1100"/>
                        <a:t>{23:59:59.99, .75}</a:t>
                      </a:r>
                      <a:endParaRPr/>
                    </a:p>
                  </a:txBody>
                  <a:tcPr/>
                </a:tc>
                <a:tc>
                  <a:txBody>
                    <a:bodyPr/>
                    <a:lstStyle/>
                    <a:p>
                      <a:pPr algn="ctr">
                        <a:lnSpc>
                          <a:spcPct val="100000"/>
                        </a:lnSpc>
                      </a:pPr>
                      <a:r>
                        <a:rPr lang="en-US" sz="1100"/>
                        <a:t>{23:59:59.50, .0}</a:t>
                      </a:r>
                      <a:endParaRPr/>
                    </a:p>
                  </a:txBody>
                  <a:tcPr/>
                </a:tc>
              </a:tr>
              <a:tr h="304560">
                <a:tc>
                  <a:txBody>
                    <a:bodyPr/>
                    <a:lstStyle/>
                    <a:p>
                      <a:pPr algn="ctr">
                        <a:lnSpc>
                          <a:spcPct val="100000"/>
                        </a:lnSpc>
                      </a:pPr>
                      <a:r>
                        <a:rPr lang="en-US" sz="1100"/>
                        <a:t>23.59.60.99</a:t>
                      </a:r>
                      <a:endParaRPr/>
                    </a:p>
                  </a:txBody>
                  <a:tcPr/>
                </a:tc>
                <a:tc>
                  <a:txBody>
                    <a:bodyPr/>
                    <a:lstStyle/>
                    <a:p>
                      <a:pPr algn="ctr">
                        <a:lnSpc>
                          <a:spcPct val="100000"/>
                        </a:lnSpc>
                      </a:pPr>
                      <a:r>
                        <a:rPr lang="en-US" sz="1100"/>
                        <a:t>{23:59:59.99, 1}</a:t>
                      </a:r>
                      <a:endParaRPr/>
                    </a:p>
                  </a:txBody>
                  <a:tcPr/>
                </a:tc>
                <a:tc>
                  <a:txBody>
                    <a:bodyPr/>
                    <a:lstStyle/>
                    <a:p>
                      <a:pPr algn="ctr">
                        <a:lnSpc>
                          <a:spcPct val="100000"/>
                        </a:lnSpc>
                      </a:pPr>
                      <a:r>
                        <a:rPr lang="en-US" sz="1100"/>
                        <a:t>{23:59:59.99, .50}</a:t>
                      </a:r>
                      <a:endParaRPr/>
                    </a:p>
                  </a:txBody>
                  <a:tcPr/>
                </a:tc>
                <a:tc>
                  <a:txBody>
                    <a:bodyPr/>
                    <a:lstStyle/>
                    <a:p>
                      <a:pPr algn="ctr">
                        <a:lnSpc>
                          <a:spcPct val="100000"/>
                        </a:lnSpc>
                      </a:pPr>
                      <a:r>
                        <a:rPr lang="en-US" sz="1100"/>
                        <a:t>{23:59:59.99, 1}</a:t>
                      </a:r>
                      <a:endParaRPr/>
                    </a:p>
                  </a:txBody>
                  <a:tcPr/>
                </a:tc>
                <a:tc>
                  <a:txBody>
                    <a:bodyPr/>
                    <a:lstStyle/>
                    <a:p>
                      <a:pPr algn="ctr">
                        <a:lnSpc>
                          <a:spcPct val="100000"/>
                        </a:lnSpc>
                      </a:pPr>
                      <a:r>
                        <a:rPr lang="en-US" sz="1100"/>
                        <a:t>{23:59:59.99, .0}</a:t>
                      </a:r>
                      <a:endParaRPr/>
                    </a:p>
                  </a:txBody>
                  <a:tcPr/>
                </a:tc>
              </a:tr>
              <a:tr h="304560">
                <a:tc>
                  <a:txBody>
                    <a:bodyPr/>
                    <a:lstStyle/>
                    <a:p>
                      <a:pPr algn="ctr">
                        <a:lnSpc>
                          <a:spcPct val="100000"/>
                        </a:lnSpc>
                      </a:pPr>
                      <a:r>
                        <a:rPr lang="en-US" sz="1100"/>
                        <a:t>00:00:00.00</a:t>
                      </a:r>
                      <a:endParaRPr/>
                    </a:p>
                  </a:txBody>
                  <a:tcPr/>
                </a:tc>
                <a:tc>
                  <a:txBody>
                    <a:bodyPr/>
                    <a:lstStyle/>
                    <a:p>
                      <a:pPr algn="ctr">
                        <a:lnSpc>
                          <a:spcPct val="100000"/>
                        </a:lnSpc>
                      </a:pPr>
                      <a:r>
                        <a:rPr lang="en-US" sz="1100"/>
                        <a:t>{00:00:00.00, 0}</a:t>
                      </a:r>
                      <a:endParaRPr/>
                    </a:p>
                  </a:txBody>
                  <a:tcPr/>
                </a:tc>
                <a:tc>
                  <a:txBody>
                    <a:bodyPr/>
                    <a:lstStyle/>
                    <a:p>
                      <a:pPr algn="ctr">
                        <a:lnSpc>
                          <a:spcPct val="100000"/>
                        </a:lnSpc>
                      </a:pPr>
                      <a:r>
                        <a:rPr lang="en-US" sz="1100"/>
                        <a:t>{00:00:00.00, -.50}</a:t>
                      </a:r>
                      <a:endParaRPr/>
                    </a:p>
                  </a:txBody>
                  <a:tcPr/>
                </a:tc>
                <a:tc>
                  <a:txBody>
                    <a:bodyPr/>
                    <a:lstStyle/>
                    <a:p>
                      <a:pPr algn="ctr">
                        <a:lnSpc>
                          <a:spcPct val="100000"/>
                        </a:lnSpc>
                      </a:pPr>
                      <a:r>
                        <a:rPr lang="en-US" sz="1100"/>
                        <a:t>{00:00:00.00, 0}</a:t>
                      </a:r>
                      <a:endParaRPr/>
                    </a:p>
                  </a:txBody>
                  <a:tcPr/>
                </a:tc>
                <a:tc>
                  <a:txBody>
                    <a:bodyPr/>
                    <a:lstStyle/>
                    <a:p>
                      <a:pPr algn="ctr">
                        <a:lnSpc>
                          <a:spcPct val="100000"/>
                        </a:lnSpc>
                      </a:pPr>
                      <a:r>
                        <a:rPr lang="en-US" sz="1100"/>
                        <a:t>{00:00:00.00, 0}</a:t>
                      </a:r>
                      <a:endParaRPr/>
                    </a:p>
                  </a:txBody>
                  <a:tcPr/>
                </a:tc>
              </a:tr>
              <a:tr h="304560">
                <a:tc>
                  <a:txBody>
                    <a:bodyPr/>
                    <a:lstStyle/>
                    <a:p>
                      <a:pPr algn="ctr">
                        <a:lnSpc>
                          <a:spcPct val="100000"/>
                        </a:lnSpc>
                      </a:pPr>
                      <a:r>
                        <a:rPr lang="en-US" sz="1100"/>
                        <a:t>00:00:00.50</a:t>
                      </a:r>
                      <a:endParaRPr/>
                    </a:p>
                  </a:txBody>
                  <a:tcPr/>
                </a:tc>
                <a:tc>
                  <a:txBody>
                    <a:bodyPr/>
                    <a:lstStyle/>
                    <a:p>
                      <a:pPr algn="ctr">
                        <a:lnSpc>
                          <a:spcPct val="100000"/>
                        </a:lnSpc>
                      </a:pPr>
                      <a:r>
                        <a:rPr lang="en-US" sz="1100"/>
                        <a:t>{00:00:00.50, 0}</a:t>
                      </a:r>
                      <a:endParaRPr/>
                    </a:p>
                  </a:txBody>
                  <a:tcPr/>
                </a:tc>
                <a:tc>
                  <a:txBody>
                    <a:bodyPr/>
                    <a:lstStyle/>
                    <a:p>
                      <a:pPr algn="ctr">
                        <a:lnSpc>
                          <a:spcPct val="100000"/>
                        </a:lnSpc>
                      </a:pPr>
                      <a:r>
                        <a:rPr lang="en-US" sz="1100"/>
                        <a:t>{00:00:00.50, -.25}</a:t>
                      </a:r>
                      <a:endParaRPr/>
                    </a:p>
                  </a:txBody>
                  <a:tcPr/>
                </a:tc>
                <a:tc>
                  <a:txBody>
                    <a:bodyPr/>
                    <a:lstStyle/>
                    <a:p>
                      <a:pPr algn="ctr">
                        <a:lnSpc>
                          <a:spcPct val="100000"/>
                        </a:lnSpc>
                      </a:pPr>
                      <a:r>
                        <a:rPr lang="en-US" sz="1100"/>
                        <a:t>{00:00:00.50, 0}</a:t>
                      </a:r>
                      <a:endParaRPr/>
                    </a:p>
                  </a:txBody>
                  <a:tcPr/>
                </a:tc>
                <a:tc>
                  <a:txBody>
                    <a:bodyPr/>
                    <a:lstStyle/>
                    <a:p>
                      <a:pPr algn="ctr">
                        <a:lnSpc>
                          <a:spcPct val="100000"/>
                        </a:lnSpc>
                      </a:pPr>
                      <a:r>
                        <a:rPr lang="en-US" sz="1100"/>
                        <a:t>{00:00:00.50, 0}</a:t>
                      </a:r>
                      <a:endParaRPr/>
                    </a:p>
                  </a:txBody>
                  <a:tcPr/>
                </a:tc>
              </a:tr>
              <a:tr h="303480">
                <a:tc>
                  <a:txBody>
                    <a:bodyPr/>
                    <a:lstStyle/>
                    <a:p>
                      <a:pPr algn="ctr">
                        <a:lnSpc>
                          <a:spcPct val="100000"/>
                        </a:lnSpc>
                      </a:pPr>
                      <a:r>
                        <a:rPr lang="en-US" sz="1100"/>
                        <a:t>00:00:01.00</a:t>
                      </a:r>
                      <a:endParaRPr/>
                    </a:p>
                  </a:txBody>
                  <a:tcPr/>
                </a:tc>
                <a:tc>
                  <a:txBody>
                    <a:bodyPr/>
                    <a:lstStyle/>
                    <a:p>
                      <a:pPr algn="ctr">
                        <a:lnSpc>
                          <a:spcPct val="100000"/>
                        </a:lnSpc>
                      </a:pPr>
                      <a:r>
                        <a:rPr lang="en-US" sz="1100"/>
                        <a:t>{00:00:01.00, 0}</a:t>
                      </a:r>
                      <a:endParaRPr/>
                    </a:p>
                  </a:txBody>
                  <a:tcPr/>
                </a:tc>
                <a:tc>
                  <a:txBody>
                    <a:bodyPr/>
                    <a:lstStyle/>
                    <a:p>
                      <a:pPr algn="ctr">
                        <a:lnSpc>
                          <a:spcPct val="100000"/>
                        </a:lnSpc>
                      </a:pPr>
                      <a:r>
                        <a:rPr lang="en-US" sz="1100"/>
                        <a:t>{00:00:01.00, 0}</a:t>
                      </a:r>
                      <a:endParaRPr/>
                    </a:p>
                  </a:txBody>
                  <a:tcPr/>
                </a:tc>
                <a:tc>
                  <a:txBody>
                    <a:bodyPr/>
                    <a:lstStyle/>
                    <a:p>
                      <a:pPr algn="ctr">
                        <a:lnSpc>
                          <a:spcPct val="100000"/>
                        </a:lnSpc>
                      </a:pPr>
                      <a:r>
                        <a:rPr lang="en-US" sz="1100"/>
                        <a:t>{00:00:01.00, 0}</a:t>
                      </a:r>
                      <a:endParaRPr/>
                    </a:p>
                  </a:txBody>
                  <a:tcPr/>
                </a:tc>
                <a:tc>
                  <a:txBody>
                    <a:bodyPr/>
                    <a:lstStyle/>
                    <a:p>
                      <a:pPr algn="ctr">
                        <a:lnSpc>
                          <a:spcPct val="100000"/>
                        </a:lnSpc>
                      </a:pPr>
                      <a:r>
                        <a:rPr lang="en-US" sz="1100" dirty="0"/>
                        <a:t>{00:00:01.00, 0}</a:t>
                      </a:r>
                      <a:endParaRPr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Using timestamps</a:t>
            </a:r>
            <a:endParaRPr/>
          </a:p>
        </p:txBody>
      </p:sp>
      <p:sp>
        <p:nvSpPr>
          <p:cNvPr id="142"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latin typeface="Arial"/>
              </a:rPr>
              <a:t>The timestamp library API needs to handle:</a:t>
            </a:r>
            <a:endParaRPr dirty="0"/>
          </a:p>
          <a:p>
            <a:pPr>
              <a:lnSpc>
                <a:spcPct val="100000"/>
              </a:lnSpc>
            </a:pPr>
            <a:endParaRPr dirty="0"/>
          </a:p>
          <a:p>
            <a:pPr marL="457200" indent="-457200">
              <a:lnSpc>
                <a:spcPct val="100000"/>
              </a:lnSpc>
              <a:buFont typeface="Arial"/>
              <a:buChar char="•"/>
            </a:pPr>
            <a:r>
              <a:rPr lang="en-US" sz="3200" dirty="0">
                <a:solidFill>
                  <a:srgbClr val="000000"/>
                </a:solidFill>
                <a:latin typeface="Arial"/>
              </a:rPr>
              <a:t>Adding/subtracting timestamps</a:t>
            </a:r>
            <a:endParaRPr dirty="0"/>
          </a:p>
          <a:p>
            <a:pPr marL="457200" indent="-457200">
              <a:lnSpc>
                <a:spcPct val="100000"/>
              </a:lnSpc>
              <a:buFont typeface="Arial"/>
              <a:buChar char="•"/>
            </a:pPr>
            <a:r>
              <a:rPr lang="en-US" sz="3200" dirty="0">
                <a:solidFill>
                  <a:srgbClr val="000000"/>
                </a:solidFill>
                <a:latin typeface="Arial"/>
              </a:rPr>
              <a:t>Canonicalization of timestamps</a:t>
            </a:r>
            <a:endParaRPr dirty="0"/>
          </a:p>
          <a:p>
            <a:pPr marL="457200" indent="-457200">
              <a:lnSpc>
                <a:spcPct val="100000"/>
              </a:lnSpc>
              <a:buFont typeface="Arial"/>
              <a:buChar char="•"/>
            </a:pPr>
            <a:r>
              <a:rPr lang="en-US" sz="3200" dirty="0">
                <a:solidFill>
                  <a:srgbClr val="000000"/>
                </a:solidFill>
                <a:latin typeface="Arial"/>
              </a:rPr>
              <a:t>Comparing timestamps</a:t>
            </a:r>
            <a:endParaRPr dirty="0"/>
          </a:p>
          <a:p>
            <a:pPr marL="457200" indent="-457200">
              <a:lnSpc>
                <a:spcPct val="100000"/>
              </a:lnSpc>
              <a:buFont typeface="Arial"/>
              <a:buChar char="•"/>
            </a:pPr>
            <a:r>
              <a:rPr lang="en-US" sz="3200" dirty="0">
                <a:solidFill>
                  <a:srgbClr val="000000"/>
                </a:solidFill>
                <a:latin typeface="Arial"/>
              </a:rPr>
              <a:t>Converting timestamps (timescales)</a:t>
            </a:r>
            <a:endParaRPr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Timestamp Arithmetic</a:t>
            </a:r>
            <a:endParaRPr/>
          </a:p>
        </p:txBody>
      </p:sp>
      <p:sp>
        <p:nvSpPr>
          <p:cNvPr id="144"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latin typeface="Arial"/>
              </a:rPr>
              <a:t>T</a:t>
            </a:r>
            <a:r>
              <a:rPr lang="en-US" sz="3200" baseline="-25000" dirty="0">
                <a:solidFill>
                  <a:srgbClr val="000000"/>
                </a:solidFill>
                <a:latin typeface="Arial"/>
              </a:rPr>
              <a:t>A</a:t>
            </a:r>
            <a:r>
              <a:rPr lang="en-US" sz="3200" dirty="0">
                <a:solidFill>
                  <a:srgbClr val="000000"/>
                </a:solidFill>
                <a:latin typeface="Arial"/>
              </a:rPr>
              <a:t> - </a:t>
            </a:r>
            <a:r>
              <a:rPr lang="en-US" sz="3200" dirty="0" smtClean="0">
                <a:solidFill>
                  <a:srgbClr val="000000"/>
                </a:solidFill>
                <a:latin typeface="Arial"/>
              </a:rPr>
              <a:t>T</a:t>
            </a:r>
            <a:r>
              <a:rPr lang="en-US" sz="3200" baseline="-25000" dirty="0" smtClean="0">
                <a:solidFill>
                  <a:srgbClr val="000000"/>
                </a:solidFill>
                <a:latin typeface="Arial"/>
              </a:rPr>
              <a:t>A</a:t>
            </a:r>
            <a:r>
              <a:rPr lang="en-US" sz="3200" dirty="0" smtClean="0">
                <a:solidFill>
                  <a:srgbClr val="000000"/>
                </a:solidFill>
                <a:latin typeface="Arial"/>
              </a:rPr>
              <a:t> </a:t>
            </a:r>
            <a:r>
              <a:rPr lang="en-US" sz="3200" dirty="0">
                <a:solidFill>
                  <a:srgbClr val="000000"/>
                </a:solidFill>
                <a:latin typeface="Arial"/>
              </a:rPr>
              <a:t>= T</a:t>
            </a:r>
            <a:r>
              <a:rPr lang="en-US" sz="3200" baseline="-25000" dirty="0">
                <a:solidFill>
                  <a:srgbClr val="000000"/>
                </a:solidFill>
                <a:latin typeface="Arial"/>
              </a:rPr>
              <a:t>D</a:t>
            </a:r>
            <a:r>
              <a:rPr lang="en-US" sz="3200" dirty="0">
                <a:solidFill>
                  <a:srgbClr val="000000"/>
                </a:solidFill>
                <a:latin typeface="Arial"/>
              </a:rPr>
              <a:t>   </a:t>
            </a:r>
            <a:endParaRPr dirty="0"/>
          </a:p>
          <a:p>
            <a:pPr>
              <a:lnSpc>
                <a:spcPct val="100000"/>
              </a:lnSpc>
            </a:pPr>
            <a:endParaRPr dirty="0"/>
          </a:p>
          <a:p>
            <a:pPr>
              <a:lnSpc>
                <a:spcPct val="100000"/>
              </a:lnSpc>
            </a:pPr>
            <a:r>
              <a:rPr lang="en-US" sz="3200" dirty="0">
                <a:solidFill>
                  <a:srgbClr val="000000"/>
                </a:solidFill>
                <a:latin typeface="Arial"/>
              </a:rPr>
              <a:t>T</a:t>
            </a:r>
            <a:r>
              <a:rPr lang="en-US" sz="3200" baseline="-25000" dirty="0">
                <a:solidFill>
                  <a:srgbClr val="000000"/>
                </a:solidFill>
                <a:latin typeface="Arial"/>
              </a:rPr>
              <a:t>A</a:t>
            </a:r>
            <a:r>
              <a:rPr lang="en-US" sz="3200" dirty="0">
                <a:solidFill>
                  <a:srgbClr val="000000"/>
                </a:solidFill>
                <a:latin typeface="Arial"/>
              </a:rPr>
              <a:t> +/- T</a:t>
            </a:r>
            <a:r>
              <a:rPr lang="en-US" sz="3200" baseline="-25000" dirty="0">
                <a:solidFill>
                  <a:srgbClr val="000000"/>
                </a:solidFill>
                <a:latin typeface="Arial"/>
              </a:rPr>
              <a:t>D</a:t>
            </a:r>
            <a:r>
              <a:rPr lang="en-US" sz="3200" dirty="0">
                <a:solidFill>
                  <a:srgbClr val="000000"/>
                </a:solidFill>
                <a:latin typeface="Arial"/>
              </a:rPr>
              <a:t> = T</a:t>
            </a:r>
            <a:r>
              <a:rPr lang="en-US" sz="3200" baseline="-25000" dirty="0">
                <a:solidFill>
                  <a:srgbClr val="000000"/>
                </a:solidFill>
                <a:latin typeface="Arial"/>
              </a:rPr>
              <a:t>A</a:t>
            </a:r>
            <a:endParaRPr baseline="-25000" dirty="0"/>
          </a:p>
          <a:p>
            <a:pPr>
              <a:lnSpc>
                <a:spcPct val="100000"/>
              </a:lnSpc>
            </a:pPr>
            <a:endParaRPr dirty="0"/>
          </a:p>
          <a:p>
            <a:pPr>
              <a:lnSpc>
                <a:spcPct val="100000"/>
              </a:lnSpc>
            </a:pPr>
            <a:r>
              <a:rPr lang="en-US" sz="3200" dirty="0">
                <a:solidFill>
                  <a:srgbClr val="000000"/>
                </a:solidFill>
                <a:latin typeface="Arial"/>
              </a:rPr>
              <a:t>T</a:t>
            </a:r>
            <a:r>
              <a:rPr lang="en-US" sz="3200" baseline="-25000" dirty="0">
                <a:solidFill>
                  <a:srgbClr val="000000"/>
                </a:solidFill>
                <a:latin typeface="Arial"/>
              </a:rPr>
              <a:t>D</a:t>
            </a:r>
            <a:r>
              <a:rPr lang="en-US" sz="3200" dirty="0">
                <a:solidFill>
                  <a:srgbClr val="000000"/>
                </a:solidFill>
                <a:latin typeface="Arial"/>
              </a:rPr>
              <a:t> +/- T</a:t>
            </a:r>
            <a:r>
              <a:rPr lang="en-US" sz="3200" baseline="-25000" dirty="0">
                <a:solidFill>
                  <a:srgbClr val="000000"/>
                </a:solidFill>
                <a:latin typeface="Arial"/>
              </a:rPr>
              <a:t>D</a:t>
            </a:r>
            <a:r>
              <a:rPr lang="en-US" sz="3200" dirty="0">
                <a:solidFill>
                  <a:srgbClr val="000000"/>
                </a:solidFill>
                <a:latin typeface="Arial"/>
              </a:rPr>
              <a:t> = T</a:t>
            </a:r>
            <a:r>
              <a:rPr lang="en-US" sz="3200" baseline="-25000" dirty="0">
                <a:solidFill>
                  <a:srgbClr val="000000"/>
                </a:solidFill>
                <a:latin typeface="Arial"/>
              </a:rPr>
              <a:t>D</a:t>
            </a:r>
            <a:endParaRPr baseline="-25000" dirty="0"/>
          </a:p>
          <a:p>
            <a:pPr>
              <a:lnSpc>
                <a:spcPct val="100000"/>
              </a:lnSpc>
            </a:pPr>
            <a:endParaRPr dirty="0"/>
          </a:p>
          <a:p>
            <a:pPr>
              <a:lnSpc>
                <a:spcPct val="100000"/>
              </a:lnSpc>
            </a:pPr>
            <a:r>
              <a:rPr lang="en-US" sz="3200" dirty="0">
                <a:solidFill>
                  <a:srgbClr val="000000"/>
                </a:solidFill>
                <a:latin typeface="Arial"/>
              </a:rPr>
              <a:t>Of course, proper “accounting” of error budgets must be maintained.</a:t>
            </a:r>
            <a:endParaRPr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Timestamp Error Budgets</a:t>
            </a:r>
            <a:endParaRPr/>
          </a:p>
        </p:txBody>
      </p:sp>
      <p:sp>
        <p:nvSpPr>
          <p:cNvPr id="146" name="TextShape 2"/>
          <p:cNvSpPr txBox="1"/>
          <p:nvPr/>
        </p:nvSpPr>
        <p:spPr>
          <a:xfrm>
            <a:off x="427680" y="1629360"/>
            <a:ext cx="8229240" cy="4525560"/>
          </a:xfrm>
          <a:prstGeom prst="rect">
            <a:avLst/>
          </a:prstGeom>
        </p:spPr>
        <p:txBody>
          <a:bodyPr/>
          <a:lstStyle/>
          <a:p>
            <a:pPr>
              <a:lnSpc>
                <a:spcPct val="100000"/>
              </a:lnSpc>
            </a:pPr>
            <a:r>
              <a:rPr lang="en-US" sz="3200">
                <a:solidFill>
                  <a:srgbClr val="000000"/>
                </a:solidFill>
                <a:latin typeface="Arial"/>
              </a:rPr>
              <a:t>NTP assumes that clocks accumulate error at the rate of 15ppm.</a:t>
            </a:r>
            <a:endParaRPr/>
          </a:p>
          <a:p>
            <a:pPr>
              <a:lnSpc>
                <a:spcPct val="100000"/>
              </a:lnSpc>
            </a:pPr>
            <a:endParaRPr/>
          </a:p>
          <a:p>
            <a:pPr>
              <a:lnSpc>
                <a:spcPct val="100000"/>
              </a:lnSpc>
            </a:pPr>
            <a:r>
              <a:rPr lang="en-US" sz="3200">
                <a:solidFill>
                  <a:srgbClr val="000000"/>
                </a:solidFill>
                <a:latin typeface="Arial"/>
              </a:rPr>
              <a:t>The initial error budget for a Difference timestamp is 0.</a:t>
            </a:r>
            <a:endParaRPr/>
          </a:p>
          <a:p>
            <a:pPr>
              <a:lnSpc>
                <a:spcPct val="100000"/>
              </a:lnSpc>
            </a:pPr>
            <a:endParaRPr/>
          </a:p>
          <a:p>
            <a:pPr>
              <a:lnSpc>
                <a:spcPct val="100000"/>
              </a:lnSpc>
            </a:pPr>
            <a:r>
              <a:rPr lang="en-US" sz="3200">
                <a:solidFill>
                  <a:srgbClr val="000000"/>
                </a:solidFill>
                <a:latin typeface="Arial"/>
              </a:rPr>
              <a:t>Otherwise,  we generally care more about the magnitude of error as opposed to the error value.</a:t>
            </a:r>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Timescale Database</a:t>
            </a:r>
            <a:endParaRPr/>
          </a:p>
        </p:txBody>
      </p:sp>
      <p:sp>
        <p:nvSpPr>
          <p:cNvPr id="148" name="TextShape 2"/>
          <p:cNvSpPr txBox="1"/>
          <p:nvPr/>
        </p:nvSpPr>
        <p:spPr>
          <a:xfrm>
            <a:off x="457200" y="1600200"/>
            <a:ext cx="8229240" cy="4525560"/>
          </a:xfrm>
          <a:prstGeom prst="rect">
            <a:avLst/>
          </a:prstGeom>
        </p:spPr>
        <p:txBody>
          <a:bodyPr/>
          <a:lstStyle/>
          <a:p>
            <a:pPr>
              <a:lnSpc>
                <a:spcPct val="100000"/>
              </a:lnSpc>
            </a:pPr>
            <a:r>
              <a:rPr lang="en-US" sz="3200">
                <a:solidFill>
                  <a:srgbClr val="000000"/>
                </a:solidFill>
                <a:latin typeface="Arial"/>
              </a:rPr>
              <a:t>I’m operating on the belief that a timescale database won’t be that much harder to implement and maintain than Arthur David Olson’s Timezone Database.</a:t>
            </a:r>
            <a:endParaRPr/>
          </a:p>
          <a:p>
            <a:pPr>
              <a:lnSpc>
                <a:spcPct val="100000"/>
              </a:lnSpc>
            </a:pPr>
            <a:endParaRPr/>
          </a:p>
          <a:p>
            <a:pPr>
              <a:lnSpc>
                <a:spcPct val="100000"/>
              </a:lnSpc>
            </a:pPr>
            <a:r>
              <a:rPr lang="en-US" sz="3200">
                <a:solidFill>
                  <a:srgbClr val="000000"/>
                </a:solidFill>
                <a:latin typeface="Arial"/>
              </a:rPr>
              <a:t>There are groups actively working on tzdata dissemination.</a:t>
            </a:r>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Initial Timescales</a:t>
            </a:r>
            <a:endParaRPr/>
          </a:p>
        </p:txBody>
      </p:sp>
      <p:sp>
        <p:nvSpPr>
          <p:cNvPr id="150"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latin typeface="Arial"/>
              </a:rPr>
              <a:t>Rare changes</a:t>
            </a:r>
            <a:endParaRPr dirty="0"/>
          </a:p>
          <a:p>
            <a:pPr marL="914400" lvl="1" indent="-457200">
              <a:buSzPct val="75000"/>
              <a:buFont typeface="Arial"/>
              <a:buChar char="•"/>
            </a:pPr>
            <a:r>
              <a:rPr lang="en-US" sz="3200" dirty="0">
                <a:solidFill>
                  <a:srgbClr val="000000"/>
                </a:solidFill>
                <a:latin typeface="Arial"/>
              </a:rPr>
              <a:t>TAI/Satellite time (GPS, ...)</a:t>
            </a:r>
            <a:endParaRPr dirty="0"/>
          </a:p>
          <a:p>
            <a:pPr marL="914400" lvl="1" indent="-457200">
              <a:buSzPct val="75000"/>
              <a:buFont typeface="Arial"/>
              <a:buChar char="•"/>
            </a:pPr>
            <a:r>
              <a:rPr lang="en-US" sz="3200" dirty="0">
                <a:solidFill>
                  <a:srgbClr val="000000"/>
                </a:solidFill>
                <a:latin typeface="Arial"/>
              </a:rPr>
              <a:t>Martian Standard Time</a:t>
            </a:r>
            <a:endParaRPr dirty="0"/>
          </a:p>
          <a:p>
            <a:pPr marL="914400" lvl="1" indent="-457200">
              <a:buSzPct val="75000"/>
              <a:buFont typeface="Arial"/>
              <a:buChar char="•"/>
            </a:pPr>
            <a:r>
              <a:rPr lang="en-US" sz="3200" dirty="0">
                <a:solidFill>
                  <a:srgbClr val="000000"/>
                </a:solidFill>
                <a:latin typeface="Arial"/>
              </a:rPr>
              <a:t>UTC (</a:t>
            </a:r>
            <a:r>
              <a:rPr lang="en-US" sz="3200" dirty="0" err="1">
                <a:solidFill>
                  <a:srgbClr val="000000"/>
                </a:solidFill>
                <a:latin typeface="Arial"/>
              </a:rPr>
              <a:t>leapseconds</a:t>
            </a:r>
            <a:r>
              <a:rPr lang="en-US" sz="3200" dirty="0">
                <a:solidFill>
                  <a:srgbClr val="000000"/>
                </a:solidFill>
                <a:latin typeface="Arial"/>
              </a:rPr>
              <a:t>)</a:t>
            </a:r>
            <a:endParaRPr dirty="0"/>
          </a:p>
          <a:p>
            <a:pPr marL="914400" lvl="1" indent="-457200">
              <a:buSzPct val="75000"/>
              <a:buFont typeface="Arial"/>
              <a:buChar char="•"/>
            </a:pPr>
            <a:r>
              <a:rPr lang="en-US" sz="3200" dirty="0">
                <a:solidFill>
                  <a:srgbClr val="000000"/>
                </a:solidFill>
                <a:latin typeface="Arial"/>
              </a:rPr>
              <a:t>Local </a:t>
            </a:r>
            <a:r>
              <a:rPr lang="en-US" sz="3200" dirty="0" err="1">
                <a:solidFill>
                  <a:srgbClr val="000000"/>
                </a:solidFill>
                <a:latin typeface="Arial"/>
              </a:rPr>
              <a:t>Timezones</a:t>
            </a:r>
            <a:r>
              <a:rPr lang="en-US" sz="3200" dirty="0">
                <a:solidFill>
                  <a:srgbClr val="000000"/>
                </a:solidFill>
                <a:latin typeface="Arial"/>
              </a:rPr>
              <a:t> (</a:t>
            </a:r>
            <a:r>
              <a:rPr lang="en-US" sz="3200" dirty="0" err="1">
                <a:solidFill>
                  <a:srgbClr val="000000"/>
                </a:solidFill>
                <a:latin typeface="Arial"/>
              </a:rPr>
              <a:t>tzdata</a:t>
            </a:r>
            <a:r>
              <a:rPr lang="en-US" sz="3200" dirty="0">
                <a:solidFill>
                  <a:srgbClr val="000000"/>
                </a:solidFill>
                <a:latin typeface="Arial"/>
              </a:rPr>
              <a:t>)</a:t>
            </a:r>
            <a:endParaRPr dirty="0"/>
          </a:p>
          <a:p>
            <a:pPr marL="914400" lvl="1" indent="-457200">
              <a:buSzPct val="75000"/>
              <a:buFont typeface="Arial"/>
              <a:buChar char="•"/>
            </a:pPr>
            <a:r>
              <a:rPr lang="en-US" sz="3200" dirty="0">
                <a:solidFill>
                  <a:srgbClr val="000000"/>
                </a:solidFill>
                <a:latin typeface="Arial"/>
              </a:rPr>
              <a:t>IERS-A</a:t>
            </a:r>
            <a:endParaRPr dirty="0"/>
          </a:p>
          <a:p>
            <a:pPr>
              <a:lnSpc>
                <a:spcPct val="100000"/>
              </a:lnSpc>
            </a:pPr>
            <a:r>
              <a:rPr lang="en-US" sz="3200" dirty="0">
                <a:solidFill>
                  <a:srgbClr val="000000"/>
                </a:solidFill>
                <a:latin typeface="Arial"/>
              </a:rPr>
              <a:t>Frequent changes</a:t>
            </a:r>
            <a:endParaRPr dirty="0"/>
          </a:p>
        </p:txBody>
      </p:sp>
      <p:sp>
        <p:nvSpPr>
          <p:cNvPr id="151" name="Line 3"/>
          <p:cNvSpPr/>
          <p:nvPr/>
        </p:nvSpPr>
        <p:spPr>
          <a:xfrm>
            <a:off x="734474" y="2309064"/>
            <a:ext cx="0" cy="2160384"/>
          </a:xfrm>
          <a:prstGeom prst="line">
            <a:avLst/>
          </a:prstGeom>
          <a:ln>
            <a:solidFill>
              <a:srgbClr val="000000"/>
            </a:solidFill>
            <a:tailEnd type="triangle" w="med" len="med"/>
          </a:ln>
        </p:spPr>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Timescale Identification</a:t>
            </a:r>
            <a:endParaRPr/>
          </a:p>
        </p:txBody>
      </p:sp>
      <p:sp>
        <p:nvSpPr>
          <p:cNvPr id="153" name="TextShape 2"/>
          <p:cNvSpPr txBox="1"/>
          <p:nvPr/>
        </p:nvSpPr>
        <p:spPr>
          <a:xfrm>
            <a:off x="457200" y="1600200"/>
            <a:ext cx="8229240" cy="4525560"/>
          </a:xfrm>
          <a:prstGeom prst="rect">
            <a:avLst/>
          </a:prstGeom>
        </p:spPr>
        <p:txBody>
          <a:bodyPr/>
          <a:lstStyle/>
          <a:p>
            <a:pPr>
              <a:lnSpc>
                <a:spcPct val="100000"/>
              </a:lnSpc>
            </a:pPr>
            <a:r>
              <a:rPr lang="en-US" sz="3200">
                <a:solidFill>
                  <a:srgbClr val="000000"/>
                </a:solidFill>
                <a:latin typeface="Arial"/>
              </a:rPr>
              <a:t>While it's overkill and likely way more than we need, using the 32-bit internet network class stuff is a useful way to start thinking about the problem.</a:t>
            </a:r>
            <a:endParaRPr/>
          </a:p>
          <a:p>
            <a:pPr>
              <a:lnSpc>
                <a:spcPct val="100000"/>
              </a:lnSpc>
            </a:pPr>
            <a:endParaRPr/>
          </a:p>
          <a:p>
            <a:pPr>
              <a:lnSpc>
                <a:spcPct val="100000"/>
              </a:lnSpc>
            </a:pPr>
            <a:r>
              <a:rPr lang="en-US" sz="3200">
                <a:solidFill>
                  <a:srgbClr val="000000"/>
                </a:solidFill>
                <a:latin typeface="Arial"/>
              </a:rPr>
              <a:t>The “network” portion can specify the timescale, and the “host” portion can specify the version of the timescale.</a:t>
            </a:r>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Ongoing Questions</a:t>
            </a:r>
            <a:endParaRPr/>
          </a:p>
        </p:txBody>
      </p:sp>
      <p:sp>
        <p:nvSpPr>
          <p:cNvPr id="155" name="TextShape 2"/>
          <p:cNvSpPr txBox="1"/>
          <p:nvPr/>
        </p:nvSpPr>
        <p:spPr>
          <a:xfrm>
            <a:off x="457200" y="1600200"/>
            <a:ext cx="8229240" cy="4525560"/>
          </a:xfrm>
          <a:prstGeom prst="rect">
            <a:avLst/>
          </a:prstGeom>
        </p:spPr>
        <p:txBody>
          <a:bodyPr/>
          <a:lstStyle/>
          <a:p>
            <a:pPr>
              <a:lnSpc>
                <a:spcPct val="100000"/>
              </a:lnSpc>
            </a:pPr>
            <a:r>
              <a:rPr lang="en-US" sz="3200">
                <a:solidFill>
                  <a:srgbClr val="000000"/>
                </a:solidFill>
                <a:latin typeface="Arial"/>
              </a:rPr>
              <a:t>POSIX mostly decided upon absolute event timers.  It would be nice if we could come up with a mechanism to notify a process that the system time had changed so that the application had a way to decide if it wanted to adjust its events or not.</a:t>
            </a:r>
            <a:endParaRPr/>
          </a:p>
          <a:p>
            <a:pPr>
              <a:lnSpc>
                <a:spcPct val="100000"/>
              </a:lnSpc>
            </a:pPr>
            <a:endParaRPr/>
          </a:p>
          <a:p>
            <a:pPr>
              <a:lnSpc>
                <a:spcPct val="100000"/>
              </a:lnSpc>
            </a:pPr>
            <a:r>
              <a:rPr lang="en-US" sz="3200">
                <a:solidFill>
                  <a:srgbClr val="000000"/>
                </a:solidFill>
                <a:latin typeface="Arial"/>
              </a:rPr>
              <a:t>What about SIGWOKEUP, SIGTIMECHG?</a:t>
            </a:r>
            <a:endParaRPr/>
          </a:p>
          <a:p>
            <a:pPr>
              <a:lnSpc>
                <a:spcPct val="100000"/>
              </a:lnSpc>
            </a:pPr>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2209680" y="274680"/>
            <a:ext cx="6476760" cy="1142640"/>
          </a:xfrm>
          <a:prstGeom prst="rect">
            <a:avLst/>
          </a:prstGeom>
        </p:spPr>
        <p:txBody>
          <a:bodyPr anchor="ctr"/>
          <a:lstStyle/>
          <a:p>
            <a:pPr algn="ctr">
              <a:lnSpc>
                <a:spcPct val="100000"/>
              </a:lnSpc>
            </a:pPr>
            <a:r>
              <a:rPr lang="en-US" sz="4400" b="1" dirty="0" smtClean="0">
                <a:solidFill>
                  <a:srgbClr val="000000"/>
                </a:solidFill>
                <a:latin typeface="Arial"/>
              </a:rPr>
              <a:t>How does this help?</a:t>
            </a:r>
            <a:endParaRPr dirty="0"/>
          </a:p>
        </p:txBody>
      </p:sp>
      <p:sp>
        <p:nvSpPr>
          <p:cNvPr id="167" name="TextShape 2"/>
          <p:cNvSpPr txBox="1"/>
          <p:nvPr/>
        </p:nvSpPr>
        <p:spPr>
          <a:xfrm>
            <a:off x="457200" y="1600200"/>
            <a:ext cx="8229240" cy="4525560"/>
          </a:xfrm>
          <a:prstGeom prst="rect">
            <a:avLst/>
          </a:prstGeom>
        </p:spPr>
        <p:txBody>
          <a:bodyPr/>
          <a:lstStyle/>
          <a:p>
            <a:pPr>
              <a:lnSpc>
                <a:spcPct val="100000"/>
              </a:lnSpc>
            </a:pPr>
            <a:r>
              <a:rPr lang="en-US" sz="3200" dirty="0">
                <a:solidFill>
                  <a:srgbClr val="000000"/>
                </a:solidFill>
              </a:rPr>
              <a:t>Poor timekeeping and timestamps can be costly and terribly inefficient</a:t>
            </a:r>
            <a:r>
              <a:rPr lang="en-US" sz="3200" dirty="0" smtClean="0">
                <a:solidFill>
                  <a:srgbClr val="000000"/>
                </a:solidFill>
              </a:rPr>
              <a:t>.</a:t>
            </a:r>
          </a:p>
          <a:p>
            <a:pPr>
              <a:lnSpc>
                <a:spcPct val="100000"/>
              </a:lnSpc>
            </a:pPr>
            <a:endParaRPr lang="en-US" sz="3200" dirty="0" smtClean="0"/>
          </a:p>
          <a:p>
            <a:pPr marL="457200" indent="-457200">
              <a:lnSpc>
                <a:spcPct val="100000"/>
              </a:lnSpc>
              <a:buFont typeface="Arial"/>
              <a:buChar char="•"/>
            </a:pPr>
            <a:r>
              <a:rPr lang="en-US" sz="3200" dirty="0" smtClean="0">
                <a:solidFill>
                  <a:srgbClr val="000000"/>
                </a:solidFill>
                <a:latin typeface="Arial"/>
              </a:rPr>
              <a:t>Power Grid Failure</a:t>
            </a:r>
            <a:endParaRPr dirty="0"/>
          </a:p>
          <a:p>
            <a:pPr marL="457200" indent="-457200">
              <a:lnSpc>
                <a:spcPct val="100000"/>
              </a:lnSpc>
              <a:buFont typeface="Arial"/>
              <a:buChar char="•"/>
            </a:pPr>
            <a:r>
              <a:rPr lang="en-US" sz="3200" dirty="0" smtClean="0">
                <a:solidFill>
                  <a:srgbClr val="000000"/>
                </a:solidFill>
                <a:latin typeface="Arial"/>
              </a:rPr>
              <a:t>Hospital E/R</a:t>
            </a:r>
            <a:endParaRPr dirty="0"/>
          </a:p>
          <a:p>
            <a:pPr marL="457200" indent="-457200">
              <a:lnSpc>
                <a:spcPct val="100000"/>
              </a:lnSpc>
              <a:buFont typeface="Arial"/>
              <a:buChar char="•"/>
            </a:pPr>
            <a:r>
              <a:rPr lang="en-US" sz="3200" dirty="0" smtClean="0">
                <a:solidFill>
                  <a:srgbClr val="000000"/>
                </a:solidFill>
                <a:latin typeface="Arial"/>
              </a:rPr>
              <a:t>Vehicle Fleet Tracking</a:t>
            </a:r>
            <a:endParaRPr dirty="0"/>
          </a:p>
        </p:txBody>
      </p:sp>
    </p:spTree>
    <p:extLst>
      <p:ext uri="{BB962C8B-B14F-4D97-AF65-F5344CB8AC3E}">
        <p14:creationId xmlns:p14="http://schemas.microsoft.com/office/powerpoint/2010/main" val="12355478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Why NTF?</a:t>
            </a:r>
            <a:endParaRPr/>
          </a:p>
        </p:txBody>
      </p:sp>
      <p:sp>
        <p:nvSpPr>
          <p:cNvPr id="91"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The NTP Project needed the support and backing of a legal entity.</a:t>
            </a:r>
            <a:endParaRPr dirty="0"/>
          </a:p>
          <a:p>
            <a:pPr marL="457200" indent="-457200">
              <a:lnSpc>
                <a:spcPct val="100000"/>
              </a:lnSpc>
              <a:buFont typeface="Arial"/>
              <a:buChar char="•"/>
            </a:pPr>
            <a:r>
              <a:rPr lang="en-US" sz="3200" dirty="0">
                <a:solidFill>
                  <a:srgbClr val="000000"/>
                </a:solidFill>
                <a:latin typeface="Arial"/>
              </a:rPr>
              <a:t>I felt an “NTP Foundation” would have insufficient scope.</a:t>
            </a:r>
            <a:endParaRPr dirty="0"/>
          </a:p>
          <a:p>
            <a:pPr marL="457200" indent="-457200">
              <a:lnSpc>
                <a:spcPct val="100000"/>
              </a:lnSpc>
              <a:buFont typeface="Arial"/>
              <a:buChar char="•"/>
            </a:pPr>
            <a:r>
              <a:rPr lang="en-US" sz="3200" dirty="0">
                <a:solidFill>
                  <a:srgbClr val="000000"/>
                </a:solidFill>
                <a:latin typeface="Arial"/>
              </a:rPr>
              <a:t>Network Time Foundation seemed “right”.</a:t>
            </a:r>
            <a:endParaRPr dirty="0"/>
          </a:p>
          <a:p>
            <a:pPr marL="457200" indent="-457200">
              <a:lnSpc>
                <a:spcPct val="100000"/>
              </a:lnSpc>
              <a:buFont typeface="Arial"/>
              <a:buChar char="•"/>
            </a:pPr>
            <a:r>
              <a:rPr lang="en-US" sz="3200" dirty="0">
                <a:solidFill>
                  <a:srgbClr val="000000"/>
                </a:solidFill>
                <a:latin typeface="Arial"/>
              </a:rPr>
              <a:t>NTF is a registered 501(c)(3) US Charity.</a:t>
            </a:r>
            <a:endParaRPr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2209680" y="274680"/>
            <a:ext cx="6476760" cy="1142640"/>
          </a:xfrm>
          <a:prstGeom prst="rect">
            <a:avLst/>
          </a:prstGeom>
        </p:spPr>
        <p:txBody>
          <a:bodyPr anchor="ctr"/>
          <a:lstStyle/>
          <a:p>
            <a:pPr algn="ctr">
              <a:lnSpc>
                <a:spcPct val="100000"/>
              </a:lnSpc>
            </a:pPr>
            <a:r>
              <a:rPr lang="en-US" sz="4400" b="1" dirty="0" smtClean="0">
                <a:solidFill>
                  <a:srgbClr val="000000"/>
                </a:solidFill>
                <a:latin typeface="Arial"/>
              </a:rPr>
              <a:t>Certification and Compliance</a:t>
            </a:r>
            <a:endParaRPr dirty="0"/>
          </a:p>
        </p:txBody>
      </p:sp>
      <p:sp>
        <p:nvSpPr>
          <p:cNvPr id="167"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smtClean="0">
                <a:solidFill>
                  <a:srgbClr val="000000"/>
                </a:solidFill>
                <a:latin typeface="Arial"/>
              </a:rPr>
              <a:t>Being able to use a timestamp in a “provable” setting is very helpful.</a:t>
            </a:r>
            <a:endParaRPr dirty="0" smtClean="0"/>
          </a:p>
          <a:p>
            <a:pPr marL="457200" indent="-457200">
              <a:lnSpc>
                <a:spcPct val="100000"/>
              </a:lnSpc>
              <a:buFont typeface="Arial"/>
              <a:buChar char="•"/>
            </a:pPr>
            <a:r>
              <a:rPr lang="en-US" sz="3200" dirty="0" smtClean="0">
                <a:solidFill>
                  <a:srgbClr val="000000"/>
                </a:solidFill>
                <a:latin typeface="Arial"/>
              </a:rPr>
              <a:t>For a timestamp to be “provable” it needs to contain enough information to sufficiently understand its provenance and know its boundaries and limits.  GTSAPI.</a:t>
            </a:r>
            <a:endParaRPr dirty="0" smtClean="0"/>
          </a:p>
          <a:p>
            <a:pPr marL="457200" indent="-457200">
              <a:lnSpc>
                <a:spcPct val="100000"/>
              </a:lnSpc>
              <a:buFont typeface="Arial"/>
              <a:buChar char="•"/>
            </a:pPr>
            <a:r>
              <a:rPr lang="en-US" sz="3200" dirty="0" smtClean="0">
                <a:solidFill>
                  <a:srgbClr val="000000"/>
                </a:solidFill>
                <a:latin typeface="Arial"/>
              </a:rPr>
              <a:t>The entire “time chain”</a:t>
            </a:r>
            <a:r>
              <a:rPr lang="en-US" sz="3200" dirty="0">
                <a:solidFill>
                  <a:srgbClr val="000000"/>
                </a:solidFill>
                <a:latin typeface="Arial"/>
              </a:rPr>
              <a:t> </a:t>
            </a:r>
            <a:r>
              <a:rPr lang="en-US" sz="3200" dirty="0" smtClean="0">
                <a:solidFill>
                  <a:srgbClr val="000000"/>
                </a:solidFill>
                <a:latin typeface="Arial"/>
              </a:rPr>
              <a:t>for the timestamp must be traceable and provable.</a:t>
            </a:r>
            <a:endParaRPr dirty="0"/>
          </a:p>
        </p:txBody>
      </p:sp>
    </p:spTree>
    <p:extLst>
      <p:ext uri="{BB962C8B-B14F-4D97-AF65-F5344CB8AC3E}">
        <p14:creationId xmlns:p14="http://schemas.microsoft.com/office/powerpoint/2010/main" val="358008062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Free vs. Paid Time</a:t>
            </a:r>
            <a:endParaRPr/>
          </a:p>
        </p:txBody>
      </p:sp>
      <p:sp>
        <p:nvSpPr>
          <p:cNvPr id="161" name="TextShape 2"/>
          <p:cNvSpPr txBox="1"/>
          <p:nvPr/>
        </p:nvSpPr>
        <p:spPr>
          <a:xfrm>
            <a:off x="457200" y="1600200"/>
            <a:ext cx="8229240" cy="4525560"/>
          </a:xfrm>
          <a:prstGeom prst="rect">
            <a:avLst/>
          </a:prstGeom>
        </p:spPr>
        <p:txBody>
          <a:bodyPr/>
          <a:lstStyle/>
          <a:p>
            <a:pPr>
              <a:lnSpc>
                <a:spcPct val="100000"/>
              </a:lnSpc>
            </a:pPr>
            <a:r>
              <a:rPr lang="en-US" sz="3200" dirty="0"/>
              <a:t>Free timestamps must always be available</a:t>
            </a:r>
            <a:r>
              <a:rPr lang="en-US" sz="3200" dirty="0" smtClean="0"/>
              <a:t>.</a:t>
            </a:r>
          </a:p>
          <a:p>
            <a:pPr>
              <a:lnSpc>
                <a:spcPct val="100000"/>
              </a:lnSpc>
            </a:pPr>
            <a:endParaRPr lang="en-US" sz="3200"/>
          </a:p>
          <a:p>
            <a:pPr>
              <a:lnSpc>
                <a:spcPct val="100000"/>
              </a:lnSpc>
            </a:pPr>
            <a:r>
              <a:rPr lang="en-US" sz="3200" smtClean="0"/>
              <a:t>Timestamps </a:t>
            </a:r>
            <a:r>
              <a:rPr lang="en-US" sz="3200" dirty="0"/>
              <a:t>that cost money (even US$0.01 each) would be provable, traceable, and include liability insurance. The revenue from these would also help support Network Time and the time infrastructure.</a:t>
            </a:r>
            <a:endParaRPr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Summary</a:t>
            </a:r>
            <a:endParaRPr/>
          </a:p>
        </p:txBody>
      </p:sp>
      <p:sp>
        <p:nvSpPr>
          <p:cNvPr id="167"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NTF: What, Why, Who.</a:t>
            </a:r>
            <a:endParaRPr dirty="0"/>
          </a:p>
          <a:p>
            <a:pPr marL="457200" indent="-457200">
              <a:lnSpc>
                <a:spcPct val="100000"/>
              </a:lnSpc>
              <a:buFont typeface="Arial"/>
              <a:buChar char="•"/>
            </a:pPr>
            <a:r>
              <a:rPr lang="en-US" sz="3200" dirty="0">
                <a:solidFill>
                  <a:srgbClr val="000000"/>
                </a:solidFill>
                <a:latin typeface="Arial"/>
              </a:rPr>
              <a:t>A bit about time, and its limits.</a:t>
            </a:r>
            <a:endParaRPr dirty="0"/>
          </a:p>
          <a:p>
            <a:pPr marL="457200" indent="-457200">
              <a:lnSpc>
                <a:spcPct val="100000"/>
              </a:lnSpc>
              <a:buFont typeface="Arial"/>
              <a:buChar char="•"/>
            </a:pPr>
            <a:r>
              <a:rPr lang="en-US" sz="3200" dirty="0">
                <a:solidFill>
                  <a:srgbClr val="000000"/>
                </a:solidFill>
                <a:latin typeface="Arial"/>
              </a:rPr>
              <a:t>Using Time, stuff about Timestamps.</a:t>
            </a:r>
            <a:endParaRPr dirty="0"/>
          </a:p>
          <a:p>
            <a:pPr marL="457200" indent="-457200">
              <a:lnSpc>
                <a:spcPct val="100000"/>
              </a:lnSpc>
              <a:buFont typeface="Arial"/>
              <a:buChar char="•"/>
            </a:pPr>
            <a:r>
              <a:rPr lang="en-US" sz="3200" dirty="0">
                <a:solidFill>
                  <a:srgbClr val="000000"/>
                </a:solidFill>
                <a:latin typeface="Arial"/>
              </a:rPr>
              <a:t>Time and NTP, adjusting System Time.</a:t>
            </a:r>
            <a:endParaRPr dirty="0"/>
          </a:p>
          <a:p>
            <a:pPr marL="457200" indent="-457200">
              <a:lnSpc>
                <a:spcPct val="100000"/>
              </a:lnSpc>
              <a:buFont typeface="Arial"/>
              <a:buChar char="•"/>
            </a:pPr>
            <a:r>
              <a:rPr lang="en-US" sz="3200" dirty="0">
                <a:solidFill>
                  <a:srgbClr val="000000"/>
                </a:solidFill>
                <a:latin typeface="Arial"/>
              </a:rPr>
              <a:t>Handling </a:t>
            </a:r>
            <a:r>
              <a:rPr lang="en-US" sz="3200" dirty="0" err="1">
                <a:solidFill>
                  <a:srgbClr val="000000"/>
                </a:solidFill>
                <a:latin typeface="Arial"/>
              </a:rPr>
              <a:t>Leapseconds</a:t>
            </a:r>
            <a:r>
              <a:rPr lang="en-US" sz="3200" dirty="0">
                <a:solidFill>
                  <a:srgbClr val="000000"/>
                </a:solidFill>
                <a:latin typeface="Arial"/>
              </a:rPr>
              <a:t>, error bounds.</a:t>
            </a:r>
            <a:endParaRPr dirty="0"/>
          </a:p>
          <a:p>
            <a:pPr marL="457200" indent="-457200">
              <a:lnSpc>
                <a:spcPct val="100000"/>
              </a:lnSpc>
              <a:buFont typeface="Arial"/>
              <a:buChar char="•"/>
            </a:pPr>
            <a:r>
              <a:rPr lang="en-US" sz="3200" dirty="0">
                <a:solidFill>
                  <a:srgbClr val="000000"/>
                </a:solidFill>
                <a:latin typeface="Arial"/>
              </a:rPr>
              <a:t>Timescales. POSIX.</a:t>
            </a:r>
            <a:endParaRPr dirty="0"/>
          </a:p>
          <a:p>
            <a:pPr marL="457200" indent="-457200">
              <a:lnSpc>
                <a:spcPct val="100000"/>
              </a:lnSpc>
              <a:buFont typeface="Arial"/>
              <a:buChar char="•"/>
            </a:pPr>
            <a:r>
              <a:rPr lang="en-US" sz="3200" dirty="0">
                <a:solidFill>
                  <a:srgbClr val="000000"/>
                </a:solidFill>
                <a:latin typeface="Arial"/>
              </a:rPr>
              <a:t>New issues, how does this help?</a:t>
            </a:r>
            <a:endParaRPr dirty="0"/>
          </a:p>
          <a:p>
            <a:pPr marL="457200" indent="-457200">
              <a:lnSpc>
                <a:spcPct val="100000"/>
              </a:lnSpc>
              <a:buFont typeface="Arial"/>
              <a:buChar char="•"/>
            </a:pPr>
            <a:r>
              <a:rPr lang="en-US" sz="3200" dirty="0">
                <a:solidFill>
                  <a:srgbClr val="000000"/>
                </a:solidFill>
                <a:latin typeface="Arial"/>
              </a:rPr>
              <a:t>GTSAPI in context with the wider scope.</a:t>
            </a:r>
            <a:endParaRPr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Help NTF Help You</a:t>
            </a:r>
            <a:endParaRPr/>
          </a:p>
        </p:txBody>
      </p:sp>
      <p:sp>
        <p:nvSpPr>
          <p:cNvPr id="169" name="TextShape 2"/>
          <p:cNvSpPr txBox="1"/>
          <p:nvPr/>
        </p:nvSpPr>
        <p:spPr>
          <a:xfrm>
            <a:off x="457200" y="1600200"/>
            <a:ext cx="8229240" cy="4525560"/>
          </a:xfrm>
          <a:prstGeom prst="rect">
            <a:avLst/>
          </a:prstGeom>
        </p:spPr>
        <p:txBody>
          <a:bodyPr/>
          <a:lstStyle/>
          <a:p>
            <a:pPr>
              <a:lnSpc>
                <a:spcPct val="100000"/>
              </a:lnSpc>
            </a:pPr>
            <a:endParaRPr dirty="0"/>
          </a:p>
          <a:p>
            <a:pPr>
              <a:lnSpc>
                <a:spcPct val="100000"/>
              </a:lnSpc>
            </a:pPr>
            <a:r>
              <a:rPr lang="en-US" sz="3200" dirty="0">
                <a:solidFill>
                  <a:srgbClr val="000000"/>
                </a:solidFill>
                <a:latin typeface="Arial"/>
              </a:rPr>
              <a:t>Please visit </a:t>
            </a:r>
            <a:r>
              <a:rPr lang="en-US" sz="3200" u="sng" dirty="0">
                <a:solidFill>
                  <a:srgbClr val="9454C3"/>
                </a:solidFill>
                <a:latin typeface="Arial"/>
              </a:rPr>
              <a:t>http://</a:t>
            </a:r>
            <a:r>
              <a:rPr lang="en-US" sz="3200" u="sng" dirty="0" err="1">
                <a:solidFill>
                  <a:srgbClr val="9454C3"/>
                </a:solidFill>
                <a:latin typeface="Arial"/>
              </a:rPr>
              <a:t>nwtime.org</a:t>
            </a:r>
            <a:r>
              <a:rPr lang="en-US" sz="3200" dirty="0">
                <a:solidFill>
                  <a:srgbClr val="000000"/>
                </a:solidFill>
                <a:latin typeface="Arial"/>
              </a:rPr>
              <a:t> and learn more about Network Time Foundation.</a:t>
            </a:r>
            <a:endParaRPr dirty="0"/>
          </a:p>
          <a:p>
            <a:pPr algn="ctr">
              <a:lnSpc>
                <a:spcPct val="100000"/>
              </a:lnSpc>
            </a:pPr>
            <a:endParaRPr dirty="0"/>
          </a:p>
          <a:p>
            <a:pPr algn="ctr">
              <a:lnSpc>
                <a:spcPct val="100000"/>
              </a:lnSpc>
            </a:pPr>
            <a:r>
              <a:rPr lang="en-US" sz="3200" dirty="0">
                <a:solidFill>
                  <a:srgbClr val="000000"/>
                </a:solidFill>
                <a:latin typeface="Arial"/>
              </a:rPr>
              <a:t>Join NTF and invite others to join, too!</a:t>
            </a:r>
            <a:endParaRPr dirty="0"/>
          </a:p>
          <a:p>
            <a:pPr algn="ctr">
              <a:lnSpc>
                <a:spcPct val="100000"/>
              </a:lnSpc>
            </a:pPr>
            <a:endParaRPr dirty="0"/>
          </a:p>
          <a:p>
            <a:pPr algn="ctr">
              <a:lnSpc>
                <a:spcPct val="100000"/>
              </a:lnSpc>
            </a:pPr>
            <a:r>
              <a:rPr lang="en-US" sz="3200" dirty="0">
                <a:solidFill>
                  <a:srgbClr val="000000"/>
                </a:solidFill>
                <a:latin typeface="Arial"/>
              </a:rPr>
              <a:t>Help NTF help you!</a:t>
            </a:r>
            <a:endParaRPr dirty="0"/>
          </a:p>
          <a:p>
            <a:pPr algn="ctr">
              <a:lnSpc>
                <a:spcPct val="100000"/>
              </a:lnSpc>
            </a:pPr>
            <a:endParaRPr dirty="0"/>
          </a:p>
          <a:p>
            <a:pPr algn="ctr">
              <a:lnSpc>
                <a:spcPct val="100000"/>
              </a:lnSpc>
            </a:pPr>
            <a:r>
              <a:rPr lang="en-US" sz="2000" dirty="0">
                <a:solidFill>
                  <a:srgbClr val="000000"/>
                </a:solidFill>
                <a:latin typeface="Arial"/>
              </a:rPr>
              <a:t>https://</a:t>
            </a:r>
            <a:r>
              <a:rPr lang="en-US" sz="2000" dirty="0" err="1">
                <a:solidFill>
                  <a:srgbClr val="000000"/>
                </a:solidFill>
                <a:latin typeface="Arial"/>
              </a:rPr>
              <a:t>youtu.be</a:t>
            </a:r>
            <a:r>
              <a:rPr lang="en-US" sz="2000" dirty="0">
                <a:solidFill>
                  <a:srgbClr val="000000"/>
                </a:solidFill>
                <a:latin typeface="Arial"/>
              </a:rPr>
              <a:t>/I-</a:t>
            </a:r>
            <a:r>
              <a:rPr lang="en-US" sz="2000" dirty="0" err="1">
                <a:solidFill>
                  <a:srgbClr val="000000"/>
                </a:solidFill>
                <a:latin typeface="Arial"/>
              </a:rPr>
              <a:t>BYzaDwNoE</a:t>
            </a:r>
            <a:endParaRPr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Who/What is NTF?</a:t>
            </a:r>
            <a:endParaRPr/>
          </a:p>
        </p:txBody>
      </p:sp>
      <p:sp>
        <p:nvSpPr>
          <p:cNvPr id="93"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NTF currently supports NTP, </a:t>
            </a:r>
            <a:r>
              <a:rPr lang="en-US" sz="3200" dirty="0" err="1">
                <a:solidFill>
                  <a:srgbClr val="000000"/>
                </a:solidFill>
                <a:latin typeface="Arial"/>
              </a:rPr>
              <a:t>PTPd</a:t>
            </a:r>
            <a:r>
              <a:rPr lang="en-US" sz="3200" dirty="0">
                <a:solidFill>
                  <a:srgbClr val="000000"/>
                </a:solidFill>
                <a:latin typeface="Arial"/>
              </a:rPr>
              <a:t>, GPSD, </a:t>
            </a:r>
            <a:r>
              <a:rPr lang="en-US" sz="3200" dirty="0" err="1">
                <a:solidFill>
                  <a:srgbClr val="000000"/>
                </a:solidFill>
                <a:latin typeface="Arial"/>
              </a:rPr>
              <a:t>LinuxPTP</a:t>
            </a:r>
            <a:r>
              <a:rPr lang="en-US" sz="3200" dirty="0">
                <a:solidFill>
                  <a:srgbClr val="000000"/>
                </a:solidFill>
                <a:latin typeface="Arial"/>
              </a:rPr>
              <a:t>, </a:t>
            </a:r>
            <a:r>
              <a:rPr lang="en-US" sz="3200" dirty="0" err="1" smtClean="0">
                <a:solidFill>
                  <a:srgbClr val="000000"/>
                </a:solidFill>
                <a:latin typeface="Arial"/>
              </a:rPr>
              <a:t>RADclock</a:t>
            </a:r>
            <a:r>
              <a:rPr lang="en-US" sz="3200" dirty="0" smtClean="0">
                <a:solidFill>
                  <a:srgbClr val="000000"/>
                </a:solidFill>
                <a:latin typeface="Arial"/>
              </a:rPr>
              <a:t>, </a:t>
            </a:r>
            <a:r>
              <a:rPr lang="en-US" sz="3200" smtClean="0">
                <a:solidFill>
                  <a:srgbClr val="000000"/>
                </a:solidFill>
                <a:latin typeface="Arial"/>
              </a:rPr>
              <a:t>Ntimed </a:t>
            </a:r>
            <a:r>
              <a:rPr lang="en-US" sz="3200" dirty="0">
                <a:solidFill>
                  <a:srgbClr val="000000"/>
                </a:solidFill>
                <a:latin typeface="Arial"/>
              </a:rPr>
              <a:t>and the General Timestamp API projects.</a:t>
            </a:r>
            <a:endParaRPr dirty="0"/>
          </a:p>
          <a:p>
            <a:pPr marL="457200" indent="-457200">
              <a:lnSpc>
                <a:spcPct val="100000"/>
              </a:lnSpc>
              <a:buFont typeface="Arial"/>
              <a:buChar char="•"/>
            </a:pPr>
            <a:r>
              <a:rPr lang="en-US" sz="3200" dirty="0">
                <a:solidFill>
                  <a:srgbClr val="000000"/>
                </a:solidFill>
                <a:latin typeface="Arial"/>
              </a:rPr>
              <a:t>Expecting to implement NTS this year.</a:t>
            </a:r>
            <a:endParaRPr dirty="0"/>
          </a:p>
          <a:p>
            <a:pPr marL="457200" indent="-457200">
              <a:lnSpc>
                <a:spcPct val="100000"/>
              </a:lnSpc>
              <a:buFont typeface="Arial"/>
              <a:buChar char="•"/>
            </a:pPr>
            <a:r>
              <a:rPr lang="en-US" sz="3200" dirty="0">
                <a:solidFill>
                  <a:srgbClr val="000000"/>
                </a:solidFill>
                <a:latin typeface="Arial"/>
              </a:rPr>
              <a:t>Looking to start a “Stratum 0 Consortium.”</a:t>
            </a:r>
            <a:endParaRPr dirty="0"/>
          </a:p>
          <a:p>
            <a:pPr marL="457200" indent="-457200">
              <a:lnSpc>
                <a:spcPct val="100000"/>
              </a:lnSpc>
              <a:buFont typeface="Arial"/>
              <a:buChar char="•"/>
            </a:pPr>
            <a:r>
              <a:rPr lang="en-US" sz="3200" dirty="0">
                <a:solidFill>
                  <a:srgbClr val="000000"/>
                </a:solidFill>
                <a:latin typeface="Arial"/>
              </a:rPr>
              <a:t>Developing Certification and Compliance programs.</a:t>
            </a:r>
            <a:endParaRPr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a:t>
            </a:r>
            <a:endParaRPr/>
          </a:p>
        </p:txBody>
      </p:sp>
      <p:pic>
        <p:nvPicPr>
          <p:cNvPr id="95" name="Picture 94"/>
          <p:cNvPicPr/>
          <p:nvPr/>
        </p:nvPicPr>
        <p:blipFill>
          <a:blip r:embed="rId2"/>
          <a:stretch>
            <a:fillRect/>
          </a:stretch>
        </p:blipFill>
        <p:spPr>
          <a:xfrm>
            <a:off x="1811520" y="2158920"/>
            <a:ext cx="6099120" cy="4114800"/>
          </a:xfrm>
          <a:prstGeom prst="rect">
            <a:avLst/>
          </a:prstGeom>
          <a:ln>
            <a:noFill/>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Perspective…</a:t>
            </a:r>
            <a:endParaRPr/>
          </a:p>
        </p:txBody>
      </p:sp>
      <p:sp>
        <p:nvSpPr>
          <p:cNvPr id="97"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I’m a fan of “robust mechanism” and keeping “mechanism” separate from “policy”.</a:t>
            </a:r>
            <a:endParaRPr dirty="0"/>
          </a:p>
          <a:p>
            <a:pPr marL="457200" indent="-457200">
              <a:lnSpc>
                <a:spcPct val="100000"/>
              </a:lnSpc>
              <a:buFont typeface="Arial"/>
              <a:buChar char="•"/>
            </a:pPr>
            <a:r>
              <a:rPr lang="en-US" sz="3200" dirty="0">
                <a:solidFill>
                  <a:srgbClr val="000000"/>
                </a:solidFill>
                <a:latin typeface="Arial"/>
              </a:rPr>
              <a:t>I try and remember the Pig and Chicken analogy that the Agile folks use.</a:t>
            </a:r>
            <a:endParaRPr dirty="0"/>
          </a:p>
          <a:p>
            <a:pPr marL="457200" indent="-457200">
              <a:lnSpc>
                <a:spcPct val="100000"/>
              </a:lnSpc>
              <a:buFont typeface="Arial"/>
              <a:buChar char="•"/>
            </a:pPr>
            <a:r>
              <a:rPr lang="en-US" sz="3200" dirty="0">
                <a:solidFill>
                  <a:srgbClr val="000000"/>
                </a:solidFill>
                <a:latin typeface="Arial"/>
              </a:rPr>
              <a:t>IMO, don’t break in-use stuff.  If the in-use thing is good for some and sucks for others, leave the current stuff alone and provide a new alternative</a:t>
            </a:r>
            <a:r>
              <a:rPr lang="en-US" sz="3200" dirty="0" smtClean="0">
                <a:solidFill>
                  <a:srgbClr val="000000"/>
                </a:solidFill>
                <a:latin typeface="Arial"/>
              </a:rPr>
              <a:t>.</a:t>
            </a:r>
            <a:endParaRP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Wrenches</a:t>
            </a:r>
            <a:endParaRPr/>
          </a:p>
        </p:txBody>
      </p:sp>
      <p:sp>
        <p:nvSpPr>
          <p:cNvPr id="99" name="TextShape 2"/>
          <p:cNvSpPr txBox="1"/>
          <p:nvPr/>
        </p:nvSpPr>
        <p:spPr>
          <a:xfrm>
            <a:off x="457200" y="1600200"/>
            <a:ext cx="8229240" cy="4525560"/>
          </a:xfrm>
          <a:prstGeom prst="rect">
            <a:avLst/>
          </a:prstGeom>
        </p:spPr>
        <p:txBody>
          <a:bodyPr/>
          <a:lstStyle/>
          <a:p>
            <a:pPr>
              <a:lnSpc>
                <a:spcPct val="100000"/>
              </a:lnSpc>
            </a:pPr>
            <a:r>
              <a:rPr lang="en-US" sz="3200">
                <a:solidFill>
                  <a:srgbClr val="000000"/>
                </a:solidFill>
                <a:latin typeface="Arial"/>
              </a:rPr>
              <a:t>As clocks improve, the definition of “time” becomes less clear.  We now have clocks that can show how time passes more quickly on the ceiling than it does on the floor. </a:t>
            </a:r>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More Wrenches</a:t>
            </a:r>
            <a:endParaRPr/>
          </a:p>
        </p:txBody>
      </p:sp>
      <p:sp>
        <p:nvSpPr>
          <p:cNvPr id="101" name="TextShape 2"/>
          <p:cNvSpPr txBox="1"/>
          <p:nvPr/>
        </p:nvSpPr>
        <p:spPr>
          <a:xfrm>
            <a:off x="457200" y="1600200"/>
            <a:ext cx="8229240" cy="4525560"/>
          </a:xfrm>
          <a:prstGeom prst="rect">
            <a:avLst/>
          </a:prstGeom>
        </p:spPr>
        <p:txBody>
          <a:bodyPr/>
          <a:lstStyle/>
          <a:p>
            <a:pPr>
              <a:lnSpc>
                <a:spcPct val="100000"/>
              </a:lnSpc>
            </a:pPr>
            <a:r>
              <a:rPr lang="en-US" sz="3200">
                <a:solidFill>
                  <a:srgbClr val="000000"/>
                </a:solidFill>
                <a:latin typeface="Arial"/>
              </a:rPr>
              <a:t>From an article in 2012:</a:t>
            </a:r>
            <a:endParaRPr/>
          </a:p>
          <a:p>
            <a:pPr>
              <a:lnSpc>
                <a:spcPct val="100000"/>
              </a:lnSpc>
            </a:pPr>
            <a:r>
              <a:rPr lang="en-US" sz="3200">
                <a:solidFill>
                  <a:srgbClr val="000000"/>
                </a:solidFill>
                <a:latin typeface="Arial"/>
              </a:rPr>
              <a:t>“</a:t>
            </a:r>
            <a:r>
              <a:rPr lang="en-US" sz="3200">
                <a:solidFill>
                  <a:srgbClr val="000000"/>
                </a:solidFill>
                <a:latin typeface="Arial"/>
                <a:ea typeface="Georgia"/>
              </a:rPr>
              <a:t>At the University of Pittsburgh, researchers used a NIST-produced atomic clock the size of a grain of rice to map variations in the magnetic field of a mouse's heartbeat. They placed the clock 2 mm away from the mouse's chest, and watched as the mouse's iron-rich blood threw off the clock's ticking with every heartbeat.”</a:t>
            </a:r>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2209680" y="274680"/>
            <a:ext cx="6476760" cy="1142640"/>
          </a:xfrm>
          <a:prstGeom prst="rect">
            <a:avLst/>
          </a:prstGeom>
        </p:spPr>
        <p:txBody>
          <a:bodyPr anchor="ctr"/>
          <a:lstStyle/>
          <a:p>
            <a:pPr algn="ctr">
              <a:lnSpc>
                <a:spcPct val="100000"/>
              </a:lnSpc>
            </a:pPr>
            <a:r>
              <a:rPr lang="en-US" sz="4400" b="1">
                <a:solidFill>
                  <a:srgbClr val="000000"/>
                </a:solidFill>
                <a:latin typeface="Arial"/>
              </a:rPr>
              <a:t>Time</a:t>
            </a:r>
            <a:endParaRPr/>
          </a:p>
        </p:txBody>
      </p:sp>
      <p:sp>
        <p:nvSpPr>
          <p:cNvPr id="107" name="TextShape 2"/>
          <p:cNvSpPr txBox="1"/>
          <p:nvPr/>
        </p:nvSpPr>
        <p:spPr>
          <a:xfrm>
            <a:off x="457200" y="1600200"/>
            <a:ext cx="8229240" cy="4525560"/>
          </a:xfrm>
          <a:prstGeom prst="rect">
            <a:avLst/>
          </a:prstGeom>
        </p:spPr>
        <p:txBody>
          <a:bodyPr/>
          <a:lstStyle/>
          <a:p>
            <a:pPr marL="457200" indent="-457200">
              <a:lnSpc>
                <a:spcPct val="100000"/>
              </a:lnSpc>
              <a:buFont typeface="Arial"/>
              <a:buChar char="•"/>
            </a:pPr>
            <a:r>
              <a:rPr lang="en-US" sz="3200" dirty="0">
                <a:solidFill>
                  <a:srgbClr val="000000"/>
                </a:solidFill>
                <a:latin typeface="Arial"/>
              </a:rPr>
              <a:t>“Knowing the time” is important because we can note when something happened and we can plan when to do something.</a:t>
            </a:r>
            <a:endParaRPr dirty="0"/>
          </a:p>
          <a:p>
            <a:pPr marL="457200" indent="-457200">
              <a:lnSpc>
                <a:spcPct val="100000"/>
              </a:lnSpc>
              <a:buFont typeface="Arial"/>
              <a:buChar char="•"/>
            </a:pPr>
            <a:r>
              <a:rPr lang="en-US" sz="3200" dirty="0">
                <a:solidFill>
                  <a:srgbClr val="000000"/>
                </a:solidFill>
                <a:latin typeface="Arial"/>
              </a:rPr>
              <a:t>This requires dissemination of the time, and timestamps that contain “enough” information to be generally useful.</a:t>
            </a:r>
            <a:endParaRPr dirty="0"/>
          </a:p>
          <a:p>
            <a:pPr marL="457200" indent="-457200">
              <a:lnSpc>
                <a:spcPct val="100000"/>
              </a:lnSpc>
              <a:buFont typeface="Arial"/>
              <a:buChar char="•"/>
            </a:pPr>
            <a:r>
              <a:rPr lang="en-US" sz="3200" dirty="0">
                <a:solidFill>
                  <a:srgbClr val="000000"/>
                </a:solidFill>
                <a:latin typeface="Arial"/>
              </a:rPr>
              <a:t>“Time” means different things to different people.</a:t>
            </a:r>
            <a:endParaRPr dirty="0"/>
          </a:p>
          <a:p>
            <a:pPr>
              <a:lnSpc>
                <a:spcPct val="100000"/>
              </a:lnSpc>
            </a:pPr>
            <a:endParaRPr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3477</TotalTime>
  <Words>2527</Words>
  <Application>Microsoft Macintosh PowerPoint</Application>
  <PresentationFormat>On-screen Show (4:3)</PresentationFormat>
  <Paragraphs>292</Paragraphs>
  <Slides>33</Slides>
  <Notes>22</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Harlan Stenn</cp:lastModifiedBy>
  <cp:revision>10</cp:revision>
  <dcterms:modified xsi:type="dcterms:W3CDTF">2015-02-02T07:29:03Z</dcterms:modified>
</cp:coreProperties>
</file>