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90" r:id="rId2"/>
    <p:sldId id="423" r:id="rId3"/>
    <p:sldId id="422" r:id="rId4"/>
    <p:sldId id="391" r:id="rId5"/>
    <p:sldId id="424" r:id="rId6"/>
    <p:sldId id="412" r:id="rId7"/>
    <p:sldId id="393" r:id="rId8"/>
    <p:sldId id="438" r:id="rId9"/>
    <p:sldId id="437" r:id="rId10"/>
    <p:sldId id="414" r:id="rId11"/>
    <p:sldId id="408" r:id="rId12"/>
    <p:sldId id="401" r:id="rId13"/>
    <p:sldId id="433" r:id="rId14"/>
    <p:sldId id="428" r:id="rId15"/>
    <p:sldId id="439" r:id="rId16"/>
    <p:sldId id="418" r:id="rId17"/>
    <p:sldId id="425" r:id="rId18"/>
    <p:sldId id="427" r:id="rId19"/>
    <p:sldId id="400" r:id="rId20"/>
    <p:sldId id="416" r:id="rId21"/>
    <p:sldId id="402" r:id="rId22"/>
    <p:sldId id="434" r:id="rId23"/>
    <p:sldId id="429" r:id="rId24"/>
    <p:sldId id="403" r:id="rId25"/>
    <p:sldId id="430" r:id="rId26"/>
    <p:sldId id="435" r:id="rId27"/>
    <p:sldId id="432" r:id="rId28"/>
    <p:sldId id="431" r:id="rId29"/>
    <p:sldId id="436" r:id="rId30"/>
    <p:sldId id="417" r:id="rId31"/>
  </p:sldIdLst>
  <p:sldSz cx="12241213" cy="6859588"/>
  <p:notesSz cx="6858000" cy="9144000"/>
  <p:defaultTextStyle>
    <a:defPPr>
      <a:defRPr lang="en-US"/>
    </a:defPPr>
    <a:lvl1pPr marL="0" algn="l" defTabSz="12223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1185" algn="l" defTabSz="12223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2370" algn="l" defTabSz="12223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3555" algn="l" defTabSz="12223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4740" algn="l" defTabSz="12223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55925" algn="l" defTabSz="12223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67110" algn="l" defTabSz="12223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78295" algn="l" defTabSz="12223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89480" algn="l" defTabSz="12223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44C9E619-0A13-48BF-A185-6A5FD947F576}">
          <p14:sldIdLst>
            <p14:sldId id="390"/>
            <p14:sldId id="423"/>
            <p14:sldId id="422"/>
            <p14:sldId id="391"/>
            <p14:sldId id="424"/>
            <p14:sldId id="412"/>
            <p14:sldId id="393"/>
            <p14:sldId id="438"/>
            <p14:sldId id="437"/>
            <p14:sldId id="414"/>
            <p14:sldId id="408"/>
            <p14:sldId id="401"/>
            <p14:sldId id="433"/>
            <p14:sldId id="428"/>
            <p14:sldId id="439"/>
            <p14:sldId id="418"/>
            <p14:sldId id="425"/>
            <p14:sldId id="427"/>
            <p14:sldId id="400"/>
            <p14:sldId id="416"/>
            <p14:sldId id="402"/>
            <p14:sldId id="434"/>
            <p14:sldId id="429"/>
            <p14:sldId id="403"/>
            <p14:sldId id="430"/>
            <p14:sldId id="435"/>
            <p14:sldId id="432"/>
            <p14:sldId id="431"/>
            <p14:sldId id="436"/>
            <p14:sldId id="41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23EFEA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5806" autoAdjust="0"/>
    <p:restoredTop sz="86736" autoAdjust="0"/>
  </p:normalViewPr>
  <p:slideViewPr>
    <p:cSldViewPr>
      <p:cViewPr varScale="1">
        <p:scale>
          <a:sx n="101" d="100"/>
          <a:sy n="101" d="100"/>
        </p:scale>
        <p:origin x="-684" y="-90"/>
      </p:cViewPr>
      <p:guideLst>
        <p:guide orient="horz" pos="2161"/>
        <p:guide pos="38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34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D0F9B-5833-4A5A-A3F2-EDE65C379916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302FE-A66D-4E55-ACC5-62BE277C244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12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06BCB-2FBA-4748-9385-E015A94F6B28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69888" y="685800"/>
            <a:ext cx="611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DB302-8600-4042-B3E7-F45D5701DC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52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23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1185" algn="l" defTabSz="12223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2370" algn="l" defTabSz="12223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33555" algn="l" defTabSz="12223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44740" algn="l" defTabSz="12223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55925" algn="l" defTabSz="12223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67110" algn="l" defTabSz="12223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78295" algn="l" defTabSz="12223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89480" algn="l" defTabSz="12223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DB302-8600-4042-B3E7-F45D5701DC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62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WHATWG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DB302-8600-4042-B3E7-F45D5701DC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96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Beispiel</a:t>
            </a:r>
            <a:r>
              <a:rPr lang="de-DE" baseline="0" dirty="0" smtClean="0"/>
              <a:t> Berliner Schloss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DB302-8600-4042-B3E7-F45D5701DC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42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DB302-8600-4042-B3E7-F45D5701DCE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66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DB302-8600-4042-B3E7-F45D5701DCE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85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.wm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jpe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8091" y="2130919"/>
            <a:ext cx="10405031" cy="1470366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36182" y="3887100"/>
            <a:ext cx="856884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1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2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4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55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78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89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28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9363" y="4801712"/>
            <a:ext cx="734472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99363" y="612916"/>
            <a:ext cx="734472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11185" indent="0">
              <a:buNone/>
              <a:defRPr sz="3700"/>
            </a:lvl2pPr>
            <a:lvl3pPr marL="1222370" indent="0">
              <a:buNone/>
              <a:defRPr sz="3200"/>
            </a:lvl3pPr>
            <a:lvl4pPr marL="1833555" indent="0">
              <a:buNone/>
              <a:defRPr sz="2700"/>
            </a:lvl4pPr>
            <a:lvl5pPr marL="2444740" indent="0">
              <a:buNone/>
              <a:defRPr sz="2700"/>
            </a:lvl5pPr>
            <a:lvl6pPr marL="3055925" indent="0">
              <a:buNone/>
              <a:defRPr sz="2700"/>
            </a:lvl6pPr>
            <a:lvl7pPr marL="3667110" indent="0">
              <a:buNone/>
              <a:defRPr sz="2700"/>
            </a:lvl7pPr>
            <a:lvl8pPr marL="4278295" indent="0">
              <a:buNone/>
              <a:defRPr sz="2700"/>
            </a:lvl8pPr>
            <a:lvl9pPr marL="4889480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99363" y="5368581"/>
            <a:ext cx="734472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11185" indent="0">
              <a:buNone/>
              <a:defRPr sz="1600"/>
            </a:lvl2pPr>
            <a:lvl3pPr marL="1222370" indent="0">
              <a:buNone/>
              <a:defRPr sz="1300"/>
            </a:lvl3pPr>
            <a:lvl4pPr marL="1833555" indent="0">
              <a:buNone/>
              <a:defRPr sz="1200"/>
            </a:lvl4pPr>
            <a:lvl5pPr marL="2444740" indent="0">
              <a:buNone/>
              <a:defRPr sz="1200"/>
            </a:lvl5pPr>
            <a:lvl6pPr marL="3055925" indent="0">
              <a:buNone/>
              <a:defRPr sz="1200"/>
            </a:lvl6pPr>
            <a:lvl7pPr marL="3667110" indent="0">
              <a:buNone/>
              <a:defRPr sz="1200"/>
            </a:lvl7pPr>
            <a:lvl8pPr marL="4278295" indent="0">
              <a:buNone/>
              <a:defRPr sz="1200"/>
            </a:lvl8pPr>
            <a:lvl9pPr marL="4889480" indent="0">
              <a:buNone/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5544-AA7D-4804-9411-269328E89657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182415" y="6357822"/>
            <a:ext cx="3876384" cy="365210"/>
          </a:xfrm>
          <a:prstGeom prst="rect">
            <a:avLst/>
          </a:prstGeom>
        </p:spPr>
        <p:txBody>
          <a:bodyPr lIns="122237" tIns="61118" rIns="122237" bIns="61118"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144969" y="6357822"/>
            <a:ext cx="3855929" cy="365210"/>
          </a:xfrm>
          <a:prstGeom prst="rect">
            <a:avLst/>
          </a:prstGeom>
        </p:spPr>
        <p:txBody>
          <a:bodyPr lIns="122237" tIns="61118" rIns="122237" bIns="61118"/>
          <a:lstStyle/>
          <a:p>
            <a:fld id="{45FCD66C-1465-4766-87D5-713A86E7D4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44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5544-AA7D-4804-9411-269328E89657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82415" y="6357822"/>
            <a:ext cx="3876384" cy="365210"/>
          </a:xfrm>
          <a:prstGeom prst="rect">
            <a:avLst/>
          </a:prstGeom>
        </p:spPr>
        <p:txBody>
          <a:bodyPr lIns="122237" tIns="61118" rIns="122237" bIns="61118"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44969" y="6357822"/>
            <a:ext cx="3855929" cy="365210"/>
          </a:xfrm>
          <a:prstGeom prst="rect">
            <a:avLst/>
          </a:prstGeom>
        </p:spPr>
        <p:txBody>
          <a:bodyPr lIns="122237" tIns="61118" rIns="122237" bIns="61118"/>
          <a:lstStyle/>
          <a:p>
            <a:fld id="{45FCD66C-1465-4766-87D5-713A86E7D4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2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74879" y="206422"/>
            <a:ext cx="2754273" cy="438886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12060" y="206422"/>
            <a:ext cx="8058799" cy="438886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5544-AA7D-4804-9411-269328E89657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82415" y="6357822"/>
            <a:ext cx="3876384" cy="365210"/>
          </a:xfrm>
          <a:prstGeom prst="rect">
            <a:avLst/>
          </a:prstGeom>
        </p:spPr>
        <p:txBody>
          <a:bodyPr lIns="122237" tIns="61118" rIns="122237" bIns="61118"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44969" y="6357822"/>
            <a:ext cx="3855929" cy="365210"/>
          </a:xfrm>
          <a:prstGeom prst="rect">
            <a:avLst/>
          </a:prstGeom>
        </p:spPr>
        <p:txBody>
          <a:bodyPr lIns="122237" tIns="61118" rIns="122237" bIns="61118"/>
          <a:lstStyle/>
          <a:p>
            <a:fld id="{45FCD66C-1465-4766-87D5-713A86E7D4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41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au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6025632"/>
              </p:ext>
            </p:extLst>
          </p:nvPr>
        </p:nvGraphicFramePr>
        <p:xfrm>
          <a:off x="240315" y="1305921"/>
          <a:ext cx="11568923" cy="5451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0684"/>
                <a:gridCol w="9708239"/>
              </a:tblGrid>
              <a:tr h="1249308">
                <a:tc>
                  <a:txBody>
                    <a:bodyPr/>
                    <a:lstStyle/>
                    <a:p>
                      <a:r>
                        <a:rPr lang="en-US" sz="2100" b="1" dirty="0" smtClean="0">
                          <a:solidFill>
                            <a:schemeClr val="bg1"/>
                          </a:solidFill>
                        </a:rPr>
                        <a:t>2 Academic</a:t>
                      </a:r>
                      <a:r>
                        <a:rPr lang="en-US" sz="2100" b="1" baseline="0" dirty="0" smtClean="0">
                          <a:solidFill>
                            <a:schemeClr val="bg1"/>
                          </a:solidFill>
                        </a:rPr>
                        <a:t> Institutions</a:t>
                      </a:r>
                      <a:endParaRPr lang="en-US" sz="2100" b="1" dirty="0">
                        <a:solidFill>
                          <a:schemeClr val="bg1"/>
                        </a:solidFill>
                      </a:endParaRPr>
                    </a:p>
                  </a:txBody>
                  <a:tcPr marL="122412" marR="122412" marT="60974" marB="609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 </a:t>
                      </a:r>
                      <a:endParaRPr lang="en-US" sz="3200" dirty="0"/>
                    </a:p>
                  </a:txBody>
                  <a:tcPr marL="122412" marR="122412" marT="60974" marB="609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49308">
                <a:tc>
                  <a:txBody>
                    <a:bodyPr/>
                    <a:lstStyle/>
                    <a:p>
                      <a:r>
                        <a:rPr lang="en-US" sz="2100" b="1" dirty="0" smtClean="0">
                          <a:solidFill>
                            <a:schemeClr val="bg1"/>
                          </a:solidFill>
                        </a:rPr>
                        <a:t>4 Public Broadcasters</a:t>
                      </a:r>
                      <a:endParaRPr lang="en-US" sz="2100" b="1" dirty="0">
                        <a:solidFill>
                          <a:schemeClr val="bg1"/>
                        </a:solidFill>
                      </a:endParaRPr>
                    </a:p>
                  </a:txBody>
                  <a:tcPr marL="122412" marR="122412" marT="60974" marB="609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2412" marR="122412" marT="60974" marB="609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49308">
                <a:tc>
                  <a:txBody>
                    <a:bodyPr/>
                    <a:lstStyle/>
                    <a:p>
                      <a:r>
                        <a:rPr lang="en-US" sz="21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sz="2100" b="1" baseline="0" dirty="0" smtClean="0">
                          <a:solidFill>
                            <a:schemeClr val="bg1"/>
                          </a:solidFill>
                        </a:rPr>
                        <a:t> Research Institutes</a:t>
                      </a:r>
                      <a:endParaRPr lang="en-US" sz="2100" b="1" dirty="0">
                        <a:solidFill>
                          <a:schemeClr val="bg1"/>
                        </a:solidFill>
                      </a:endParaRPr>
                    </a:p>
                  </a:txBody>
                  <a:tcPr marL="122412" marR="122412" marT="60974" marB="609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2412" marR="122412" marT="60974" marB="609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49308">
                <a:tc>
                  <a:txBody>
                    <a:bodyPr/>
                    <a:lstStyle/>
                    <a:p>
                      <a:r>
                        <a:rPr lang="en-US" sz="2100" b="1" dirty="0" smtClean="0">
                          <a:solidFill>
                            <a:schemeClr val="bg1"/>
                          </a:solidFill>
                        </a:rPr>
                        <a:t>4 SMEs</a:t>
                      </a:r>
                      <a:endParaRPr lang="en-US" sz="2100" b="1" dirty="0">
                        <a:solidFill>
                          <a:schemeClr val="bg1"/>
                        </a:solidFill>
                      </a:endParaRPr>
                    </a:p>
                  </a:txBody>
                  <a:tcPr marL="122412" marR="122412" marT="60974" marB="609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2412" marR="122412" marT="60974" marB="609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4118">
                <a:tc gridSpan="2"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22412" marR="122412" marT="60974" marB="6097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" name="Titre 8"/>
          <p:cNvSpPr>
            <a:spLocks noGrp="1"/>
          </p:cNvSpPr>
          <p:nvPr>
            <p:ph type="title" hasCustomPrompt="1"/>
          </p:nvPr>
        </p:nvSpPr>
        <p:spPr>
          <a:xfrm>
            <a:off x="215950" y="-26590"/>
            <a:ext cx="9567788" cy="981522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            The Consortium</a:t>
            </a:r>
            <a:endParaRPr lang="en-US" dirty="0"/>
          </a:p>
        </p:txBody>
      </p:sp>
      <p:pic>
        <p:nvPicPr>
          <p:cNvPr id="24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202" y="0"/>
            <a:ext cx="2182185" cy="1159340"/>
          </a:xfrm>
          <a:prstGeom prst="rect">
            <a:avLst/>
          </a:prstGeom>
        </p:spPr>
      </p:pic>
      <p:pic>
        <p:nvPicPr>
          <p:cNvPr id="25" name="Picture 1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4" t="13760" r="8108" b="14309"/>
          <a:stretch/>
        </p:blipFill>
        <p:spPr bwMode="auto">
          <a:xfrm>
            <a:off x="3251407" y="1342467"/>
            <a:ext cx="2112785" cy="120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173" y="1339596"/>
            <a:ext cx="1060380" cy="121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91" y="1844079"/>
            <a:ext cx="1550349" cy="494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6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9" b="15029"/>
          <a:stretch/>
        </p:blipFill>
        <p:spPr bwMode="auto">
          <a:xfrm>
            <a:off x="2264192" y="2684056"/>
            <a:ext cx="3135360" cy="95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9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322" y="2625870"/>
            <a:ext cx="1272802" cy="108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age 22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 t="6999" r="4384" b="6337"/>
          <a:stretch/>
        </p:blipFill>
        <p:spPr>
          <a:xfrm>
            <a:off x="7315801" y="2837467"/>
            <a:ext cx="1866930" cy="876132"/>
          </a:xfrm>
          <a:prstGeom prst="rect">
            <a:avLst/>
          </a:prstGeom>
        </p:spPr>
      </p:pic>
      <p:pic>
        <p:nvPicPr>
          <p:cNvPr id="31" name="Picture 21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" t="20612" r="5556" b="25131"/>
          <a:stretch/>
        </p:blipFill>
        <p:spPr bwMode="auto">
          <a:xfrm>
            <a:off x="9205349" y="2566264"/>
            <a:ext cx="2506354" cy="56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age 2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173" y="4028517"/>
            <a:ext cx="3291332" cy="969859"/>
          </a:xfrm>
          <a:prstGeom prst="rect">
            <a:avLst/>
          </a:prstGeom>
        </p:spPr>
      </p:pic>
      <p:pic>
        <p:nvPicPr>
          <p:cNvPr id="34" name="Picture 26"/>
          <p:cNvPicPr>
            <a:picLocks noChangeAspect="1" noChangeArrowheads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80" b="29187"/>
          <a:stretch/>
        </p:blipFill>
        <p:spPr bwMode="auto">
          <a:xfrm>
            <a:off x="2130908" y="5233820"/>
            <a:ext cx="2057889" cy="8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7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680" y="5356490"/>
            <a:ext cx="2501993" cy="82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797" y="5144745"/>
            <a:ext cx="2991082" cy="1080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9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707" y="5068508"/>
            <a:ext cx="1865136" cy="113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 descr="https://encrypted-tbn3.gstatic.com/images?q=tbn:ANd9GcSAVpUDjgt8Zhc4t4SZZTjGGUKQUt0KfjrxPM-LmTHVwpJM4edi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284" y="6404783"/>
            <a:ext cx="535892" cy="355261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7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483" y="6420976"/>
            <a:ext cx="513317" cy="369970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3" name="Picture 9" descr="https://encrypted-tbn1.gstatic.com/images?q=tbn:ANd9GcTTvvRi48y8PDiaWSUQ7ceVR4J7te787zMmgCYnfPBZ8Pcp4QgbC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360" y="6364775"/>
            <a:ext cx="400328" cy="38313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8" descr="logo_irt_vl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66" y="4221882"/>
            <a:ext cx="3200493" cy="48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307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8091" y="2130919"/>
            <a:ext cx="10405031" cy="1470366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36182" y="3887100"/>
            <a:ext cx="856884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1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2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4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55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78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89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5544-AA7D-4804-9411-269328E89657}" type="datetimeFigureOut">
              <a:rPr lang="en-US" smtClean="0"/>
              <a:t>2/18/2015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56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5544-AA7D-4804-9411-269328E89657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9" name="Line 22"/>
          <p:cNvSpPr>
            <a:spLocks noChangeShapeType="1"/>
          </p:cNvSpPr>
          <p:nvPr userDrawn="1"/>
        </p:nvSpPr>
        <p:spPr bwMode="auto">
          <a:xfrm>
            <a:off x="0" y="8530025"/>
            <a:ext cx="16387500" cy="0"/>
          </a:xfrm>
          <a:prstGeom prst="line">
            <a:avLst/>
          </a:prstGeom>
          <a:noFill/>
          <a:ln w="12700" cap="rnd">
            <a:solidFill>
              <a:schemeClr val="accent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20312" tIns="62562" rIns="120312" bIns="62562" anchor="ctr">
            <a:spAutoFit/>
          </a:bodyPr>
          <a:lstStyle/>
          <a:p>
            <a:endParaRPr lang="de-DE"/>
          </a:p>
        </p:txBody>
      </p:sp>
      <p:sp>
        <p:nvSpPr>
          <p:cNvPr id="10" name="Line 22"/>
          <p:cNvSpPr>
            <a:spLocks noChangeShapeType="1"/>
          </p:cNvSpPr>
          <p:nvPr userDrawn="1"/>
        </p:nvSpPr>
        <p:spPr bwMode="auto">
          <a:xfrm>
            <a:off x="204021" y="8733272"/>
            <a:ext cx="16387500" cy="0"/>
          </a:xfrm>
          <a:prstGeom prst="line">
            <a:avLst/>
          </a:prstGeom>
          <a:noFill/>
          <a:ln w="12700" cap="rnd">
            <a:solidFill>
              <a:schemeClr val="accent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20312" tIns="62562" rIns="120312" bIns="62562" anchor="ctr">
            <a:spAutoFit/>
          </a:bodyPr>
          <a:lstStyle/>
          <a:p>
            <a:endParaRPr lang="de-DE"/>
          </a:p>
        </p:txBody>
      </p:sp>
      <p:sp>
        <p:nvSpPr>
          <p:cNvPr id="12" name="Titel 3"/>
          <p:cNvSpPr>
            <a:spLocks noGrp="1"/>
          </p:cNvSpPr>
          <p:nvPr>
            <p:ph type="title"/>
          </p:nvPr>
        </p:nvSpPr>
        <p:spPr>
          <a:xfrm>
            <a:off x="3944679" y="63793"/>
            <a:ext cx="8059479" cy="829342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900000" y="1917626"/>
            <a:ext cx="9345613" cy="3647045"/>
          </a:xfrm>
          <a:prstGeom prst="rect">
            <a:avLst/>
          </a:prstGeom>
        </p:spPr>
        <p:txBody>
          <a:bodyPr/>
          <a:lstStyle>
            <a:lvl1pPr marL="265113" indent="-2651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627063" indent="-2651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1103313" indent="-1873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3pPr>
            <a:lvl4pPr marL="219392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lvl4pPr>
            <a:lvl5pPr marL="2749550" indent="-304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31089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6972" y="4407922"/>
            <a:ext cx="10405031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6972" y="2907386"/>
            <a:ext cx="1040503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11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23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3355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447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559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671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782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89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5544-AA7D-4804-9411-269328E89657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82415" y="6357822"/>
            <a:ext cx="3876384" cy="365210"/>
          </a:xfrm>
          <a:prstGeom prst="rect">
            <a:avLst/>
          </a:prstGeom>
        </p:spPr>
        <p:txBody>
          <a:bodyPr lIns="122237" tIns="61118" rIns="122237" bIns="61118"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44969" y="6357822"/>
            <a:ext cx="3855929" cy="365210"/>
          </a:xfrm>
          <a:prstGeom prst="rect">
            <a:avLst/>
          </a:prstGeom>
        </p:spPr>
        <p:txBody>
          <a:bodyPr lIns="122237" tIns="61118" rIns="122237" bIns="61118"/>
          <a:lstStyle/>
          <a:p>
            <a:fld id="{45FCD66C-1465-4766-87D5-713A86E7D4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74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2061" y="1200428"/>
            <a:ext cx="5406536" cy="339486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22616" y="1200428"/>
            <a:ext cx="5406536" cy="339486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5544-AA7D-4804-9411-269328E89657}" type="datetimeFigureOut">
              <a:rPr lang="en-US" smtClean="0"/>
              <a:t>2/18/2015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78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061" y="274702"/>
            <a:ext cx="11017092" cy="114326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2060" y="1535469"/>
            <a:ext cx="540866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1185" indent="0">
              <a:buNone/>
              <a:defRPr sz="2700" b="1"/>
            </a:lvl2pPr>
            <a:lvl3pPr marL="1222370" indent="0">
              <a:buNone/>
              <a:defRPr sz="2400" b="1"/>
            </a:lvl3pPr>
            <a:lvl4pPr marL="1833555" indent="0">
              <a:buNone/>
              <a:defRPr sz="2100" b="1"/>
            </a:lvl4pPr>
            <a:lvl5pPr marL="2444740" indent="0">
              <a:buNone/>
              <a:defRPr sz="2100" b="1"/>
            </a:lvl5pPr>
            <a:lvl6pPr marL="3055925" indent="0">
              <a:buNone/>
              <a:defRPr sz="2100" b="1"/>
            </a:lvl6pPr>
            <a:lvl7pPr marL="3667110" indent="0">
              <a:buNone/>
              <a:defRPr sz="2100" b="1"/>
            </a:lvl7pPr>
            <a:lvl8pPr marL="4278295" indent="0">
              <a:buNone/>
              <a:defRPr sz="2100" b="1"/>
            </a:lvl8pPr>
            <a:lvl9pPr marL="4889480" indent="0">
              <a:buNone/>
              <a:defRPr sz="21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2060" y="2175378"/>
            <a:ext cx="540866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218368" y="1535469"/>
            <a:ext cx="541078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1185" indent="0">
              <a:buNone/>
              <a:defRPr sz="2700" b="1"/>
            </a:lvl2pPr>
            <a:lvl3pPr marL="1222370" indent="0">
              <a:buNone/>
              <a:defRPr sz="2400" b="1"/>
            </a:lvl3pPr>
            <a:lvl4pPr marL="1833555" indent="0">
              <a:buNone/>
              <a:defRPr sz="2100" b="1"/>
            </a:lvl4pPr>
            <a:lvl5pPr marL="2444740" indent="0">
              <a:buNone/>
              <a:defRPr sz="2100" b="1"/>
            </a:lvl5pPr>
            <a:lvl6pPr marL="3055925" indent="0">
              <a:buNone/>
              <a:defRPr sz="2100" b="1"/>
            </a:lvl6pPr>
            <a:lvl7pPr marL="3667110" indent="0">
              <a:buNone/>
              <a:defRPr sz="2100" b="1"/>
            </a:lvl7pPr>
            <a:lvl8pPr marL="4278295" indent="0">
              <a:buNone/>
              <a:defRPr sz="2100" b="1"/>
            </a:lvl8pPr>
            <a:lvl9pPr marL="4889480" indent="0">
              <a:buNone/>
              <a:defRPr sz="21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18368" y="2175378"/>
            <a:ext cx="541078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5544-AA7D-4804-9411-269328E89657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4182415" y="6357822"/>
            <a:ext cx="3876384" cy="365210"/>
          </a:xfrm>
          <a:prstGeom prst="rect">
            <a:avLst/>
          </a:prstGeom>
        </p:spPr>
        <p:txBody>
          <a:bodyPr lIns="122237" tIns="61118" rIns="122237" bIns="61118"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144969" y="6357822"/>
            <a:ext cx="3855929" cy="365210"/>
          </a:xfrm>
          <a:prstGeom prst="rect">
            <a:avLst/>
          </a:prstGeom>
        </p:spPr>
        <p:txBody>
          <a:bodyPr lIns="122237" tIns="61118" rIns="122237" bIns="61118"/>
          <a:lstStyle/>
          <a:p>
            <a:fld id="{45FCD66C-1465-4766-87D5-713A86E7D4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24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5544-AA7D-4804-9411-269328E89657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182415" y="6357822"/>
            <a:ext cx="3876384" cy="365210"/>
          </a:xfrm>
          <a:prstGeom prst="rect">
            <a:avLst/>
          </a:prstGeom>
        </p:spPr>
        <p:txBody>
          <a:bodyPr lIns="122237" tIns="61118" rIns="122237" bIns="61118"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44969" y="6357822"/>
            <a:ext cx="3855929" cy="365210"/>
          </a:xfrm>
          <a:prstGeom prst="rect">
            <a:avLst/>
          </a:prstGeom>
        </p:spPr>
        <p:txBody>
          <a:bodyPr lIns="122237" tIns="61118" rIns="122237" bIns="61118"/>
          <a:lstStyle/>
          <a:p>
            <a:fld id="{45FCD66C-1465-4766-87D5-713A86E7D4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77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5544-AA7D-4804-9411-269328E89657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182415" y="6357822"/>
            <a:ext cx="3876384" cy="365210"/>
          </a:xfrm>
          <a:prstGeom prst="rect">
            <a:avLst/>
          </a:prstGeom>
        </p:spPr>
        <p:txBody>
          <a:bodyPr lIns="122237" tIns="61118" rIns="122237" bIns="61118"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144969" y="6357822"/>
            <a:ext cx="3855929" cy="365210"/>
          </a:xfrm>
          <a:prstGeom prst="rect">
            <a:avLst/>
          </a:prstGeom>
        </p:spPr>
        <p:txBody>
          <a:bodyPr lIns="122237" tIns="61118" rIns="122237" bIns="61118"/>
          <a:lstStyle/>
          <a:p>
            <a:fld id="{45FCD66C-1465-4766-87D5-713A86E7D4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5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063" y="273112"/>
            <a:ext cx="4027275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85974" y="273114"/>
            <a:ext cx="6843178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12063" y="1435434"/>
            <a:ext cx="4027275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11185" indent="0">
              <a:buNone/>
              <a:defRPr sz="1600"/>
            </a:lvl2pPr>
            <a:lvl3pPr marL="1222370" indent="0">
              <a:buNone/>
              <a:defRPr sz="1300"/>
            </a:lvl3pPr>
            <a:lvl4pPr marL="1833555" indent="0">
              <a:buNone/>
              <a:defRPr sz="1200"/>
            </a:lvl4pPr>
            <a:lvl5pPr marL="2444740" indent="0">
              <a:buNone/>
              <a:defRPr sz="1200"/>
            </a:lvl5pPr>
            <a:lvl6pPr marL="3055925" indent="0">
              <a:buNone/>
              <a:defRPr sz="1200"/>
            </a:lvl6pPr>
            <a:lvl7pPr marL="3667110" indent="0">
              <a:buNone/>
              <a:defRPr sz="1200"/>
            </a:lvl7pPr>
            <a:lvl8pPr marL="4278295" indent="0">
              <a:buNone/>
              <a:defRPr sz="1200"/>
            </a:lvl8pPr>
            <a:lvl9pPr marL="4889480" indent="0">
              <a:buNone/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5544-AA7D-4804-9411-269328E89657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182415" y="6357822"/>
            <a:ext cx="3876384" cy="365210"/>
          </a:xfrm>
          <a:prstGeom prst="rect">
            <a:avLst/>
          </a:prstGeom>
        </p:spPr>
        <p:txBody>
          <a:bodyPr lIns="122237" tIns="61118" rIns="122237" bIns="61118"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144969" y="6357822"/>
            <a:ext cx="3855929" cy="365210"/>
          </a:xfrm>
          <a:prstGeom prst="rect">
            <a:avLst/>
          </a:prstGeom>
        </p:spPr>
        <p:txBody>
          <a:bodyPr lIns="122237" tIns="61118" rIns="122237" bIns="61118"/>
          <a:lstStyle/>
          <a:p>
            <a:fld id="{45FCD66C-1465-4766-87D5-713A86E7D44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42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12061" y="117426"/>
            <a:ext cx="11017092" cy="1354892"/>
          </a:xfrm>
          <a:prstGeom prst="rect">
            <a:avLst/>
          </a:prstGeom>
        </p:spPr>
        <p:txBody>
          <a:bodyPr vert="horz" lIns="122237" tIns="61118" rIns="122237" bIns="61118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2061" y="1600572"/>
            <a:ext cx="11017092" cy="4527011"/>
          </a:xfrm>
          <a:prstGeom prst="rect">
            <a:avLst/>
          </a:prstGeom>
        </p:spPr>
        <p:txBody>
          <a:bodyPr vert="horz" lIns="122237" tIns="61118" rIns="122237" bIns="61118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12061" y="6357822"/>
            <a:ext cx="2856283" cy="365210"/>
          </a:xfrm>
          <a:prstGeom prst="rect">
            <a:avLst/>
          </a:prstGeom>
        </p:spPr>
        <p:txBody>
          <a:bodyPr vert="horz" lIns="122237" tIns="61118" rIns="122237" bIns="611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25544-AA7D-4804-9411-269328E89657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3684587" y="6526138"/>
            <a:ext cx="4384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8110" tIns="48110" rIns="48110" bIns="48110"/>
          <a:lstStyle>
            <a:lvl1pPr defTabSz="12223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2223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223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223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223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22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22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22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22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sz="1200" dirty="0" smtClean="0">
                <a:solidFill>
                  <a:schemeClr val="accent1"/>
                </a:solidFill>
              </a:rPr>
              <a:t>Fosdem</a:t>
            </a:r>
            <a:r>
              <a:rPr lang="de-DE" sz="1200" baseline="30000" dirty="0" smtClean="0">
                <a:solidFill>
                  <a:schemeClr val="accent1"/>
                </a:solidFill>
              </a:rPr>
              <a:t>‘15</a:t>
            </a:r>
            <a:r>
              <a:rPr lang="de-DE" sz="1200" smtClean="0">
                <a:solidFill>
                  <a:schemeClr val="accent1"/>
                </a:solidFill>
              </a:rPr>
              <a:t>	31.01.2015</a:t>
            </a:r>
            <a:endParaRPr lang="de-DE" sz="1200" dirty="0" smtClean="0">
              <a:solidFill>
                <a:schemeClr val="accent1"/>
              </a:solidFill>
            </a:endParaRPr>
          </a:p>
        </p:txBody>
      </p:sp>
      <p:pic>
        <p:nvPicPr>
          <p:cNvPr id="9" name="Picture 28" descr="logo_irt_vl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430963"/>
            <a:ext cx="24225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8915400" y="6575425"/>
            <a:ext cx="3170238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8110" tIns="48110" rIns="48110" bIns="48110"/>
          <a:lstStyle>
            <a:lvl1pPr defTabSz="12223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2223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223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223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223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22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22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22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22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n-US" sz="1200" dirty="0" smtClean="0">
                <a:solidFill>
                  <a:schemeClr val="accent1"/>
                </a:solidFill>
                <a:cs typeface="Arial" charset="0"/>
              </a:rPr>
              <a:t>© IRT – </a:t>
            </a:r>
            <a:r>
              <a:rPr lang="en-US" sz="1200" baseline="0" dirty="0" smtClean="0">
                <a:solidFill>
                  <a:schemeClr val="accent1"/>
                </a:solidFill>
                <a:cs typeface="Arial" charset="0"/>
              </a:rPr>
              <a:t>Tai</a:t>
            </a:r>
            <a:endParaRPr lang="en-US" sz="1200" dirty="0" smtClean="0">
              <a:solidFill>
                <a:schemeClr val="accent1"/>
              </a:solidFill>
              <a:cs typeface="Arial" charset="0"/>
            </a:endParaRPr>
          </a:p>
        </p:txBody>
      </p:sp>
      <p:pic>
        <p:nvPicPr>
          <p:cNvPr id="11" name="Imag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894" y="6370249"/>
            <a:ext cx="837259" cy="44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09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12223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8389" indent="-458389" algn="l" defTabSz="12223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3176" indent="-381991" algn="l" defTabSz="12223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7962" indent="-305592" algn="l" defTabSz="12223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9147" indent="-305592" algn="l" defTabSz="12223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50332" indent="-305592" algn="l" defTabSz="12223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61517" indent="-305592" algn="l" defTabSz="12223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72702" indent="-305592" algn="l" defTabSz="12223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83887" indent="-305592" algn="l" defTabSz="12223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95072" indent="-305592" algn="l" defTabSz="12223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23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1185" algn="l" defTabSz="12223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2370" algn="l" defTabSz="12223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3555" algn="l" defTabSz="12223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4740" algn="l" defTabSz="12223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5925" algn="l" defTabSz="12223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7110" algn="l" defTabSz="12223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8295" algn="l" defTabSz="12223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9480" algn="l" defTabSz="12223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36030" y="2125659"/>
            <a:ext cx="10405031" cy="1470366"/>
          </a:xfrm>
        </p:spPr>
        <p:txBody>
          <a:bodyPr>
            <a:noAutofit/>
          </a:bodyPr>
          <a:lstStyle/>
          <a:p>
            <a:r>
              <a:rPr lang="en-US" sz="3600" dirty="0"/>
              <a:t>Open source tools for new subtitle </a:t>
            </a:r>
            <a:r>
              <a:rPr lang="en-US" sz="3600" dirty="0" smtClean="0"/>
              <a:t>standards</a:t>
            </a:r>
            <a:br>
              <a:rPr lang="en-US" sz="3600" dirty="0" smtClean="0"/>
            </a:br>
            <a:r>
              <a:rPr lang="en-US" sz="3600" dirty="0" smtClean="0"/>
              <a:t>Fosdem</a:t>
            </a:r>
            <a:r>
              <a:rPr lang="en-US" sz="3600" baseline="30000" dirty="0" smtClean="0"/>
              <a:t>15</a:t>
            </a:r>
            <a:endParaRPr lang="en-US" sz="3600" baseline="30000" dirty="0"/>
          </a:p>
        </p:txBody>
      </p:sp>
      <p:sp>
        <p:nvSpPr>
          <p:cNvPr id="5" name="Rectangle 7"/>
          <p:cNvSpPr>
            <a:spLocks noGrp="1" noChangeArrowheads="1"/>
          </p:cNvSpPr>
          <p:nvPr/>
        </p:nvSpPr>
        <p:spPr bwMode="auto">
          <a:xfrm>
            <a:off x="1584102" y="4546178"/>
            <a:ext cx="75184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1809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08038" indent="-268288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 3" pitchFamily="18" charset="2"/>
              <a:buChar char=""/>
              <a:defRPr>
                <a:solidFill>
                  <a:schemeClr val="tx1"/>
                </a:solidFill>
                <a:latin typeface="+mn-lt"/>
              </a:defRPr>
            </a:lvl3pPr>
            <a:lvl4pPr marL="1165225" indent="-177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›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52876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DE" altLang="de-DE" dirty="0" smtClean="0"/>
              <a:t>Andreas Tai</a:t>
            </a:r>
          </a:p>
          <a:p>
            <a:pPr eaLnBrk="1" hangingPunct="1"/>
            <a:r>
              <a:rPr lang="de-DE" altLang="de-DE" dirty="0" err="1" smtClean="0"/>
              <a:t>Production</a:t>
            </a:r>
            <a:r>
              <a:rPr lang="de-DE" altLang="de-DE" dirty="0" smtClean="0"/>
              <a:t> Systems Television</a:t>
            </a:r>
          </a:p>
        </p:txBody>
      </p:sp>
    </p:spTree>
    <p:extLst>
      <p:ext uri="{BB962C8B-B14F-4D97-AF65-F5344CB8AC3E}">
        <p14:creationId xmlns:p14="http://schemas.microsoft.com/office/powerpoint/2010/main" val="148329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Conversion</a:t>
            </a:r>
            <a:r>
              <a:rPr lang="de-DE" dirty="0" smtClean="0"/>
              <a:t> Framework - SCF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54" y="1341562"/>
            <a:ext cx="8061272" cy="465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368078" y="5446018"/>
            <a:ext cx="772048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https://</a:t>
            </a:r>
            <a:r>
              <a:rPr lang="en-US" sz="3200" b="1" dirty="0" smtClean="0"/>
              <a:t>github.com/IRT-Open-Source/scf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4037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 smtClean="0"/>
              <a:t>SCF - „Non </a:t>
            </a:r>
            <a:r>
              <a:rPr lang="de-DE" dirty="0" err="1" smtClean="0"/>
              <a:t>Functional</a:t>
            </a:r>
            <a:r>
              <a:rPr lang="de-DE" dirty="0" smtClean="0"/>
              <a:t> </a:t>
            </a:r>
            <a:r>
              <a:rPr lang="de-DE" dirty="0" err="1" smtClean="0"/>
              <a:t>Requirements</a:t>
            </a:r>
            <a:r>
              <a:rPr lang="de-DE" dirty="0" smtClean="0"/>
              <a:t>“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1080046" y="1413570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de-DE" sz="3600" dirty="0" smtClean="0"/>
              <a:t>Integration </a:t>
            </a:r>
          </a:p>
          <a:p>
            <a:pPr marL="954085" lvl="1" indent="-342900">
              <a:buFontTx/>
              <a:buChar char="-"/>
            </a:pPr>
            <a:r>
              <a:rPr lang="de-DE" sz="3600" dirty="0" smtClean="0"/>
              <a:t>different </a:t>
            </a:r>
            <a:r>
              <a:rPr lang="de-DE" sz="3600" dirty="0" err="1" smtClean="0"/>
              <a:t>platforms</a:t>
            </a:r>
            <a:endParaRPr lang="de-DE" sz="3600" dirty="0" smtClean="0"/>
          </a:p>
          <a:p>
            <a:pPr marL="954085" lvl="1" indent="-342900">
              <a:buFontTx/>
              <a:buChar char="-"/>
            </a:pPr>
            <a:r>
              <a:rPr lang="de-DE" sz="3600" dirty="0" smtClean="0"/>
              <a:t>different </a:t>
            </a:r>
            <a:r>
              <a:rPr lang="de-DE" sz="3600" dirty="0" err="1" smtClean="0"/>
              <a:t>programming</a:t>
            </a:r>
            <a:r>
              <a:rPr lang="de-DE" sz="3600" dirty="0" smtClean="0"/>
              <a:t> </a:t>
            </a:r>
            <a:r>
              <a:rPr lang="de-DE" sz="3600" dirty="0" err="1" smtClean="0"/>
              <a:t>languages</a:t>
            </a:r>
            <a:endParaRPr lang="de-DE" sz="3600" dirty="0" smtClean="0"/>
          </a:p>
          <a:p>
            <a:endParaRPr lang="de-DE" sz="3600" dirty="0" smtClean="0"/>
          </a:p>
          <a:p>
            <a:pPr marL="342900" indent="-342900">
              <a:buFontTx/>
              <a:buChar char="-"/>
            </a:pPr>
            <a:r>
              <a:rPr lang="de-DE" sz="3600" dirty="0" err="1" smtClean="0"/>
              <a:t>Transparency</a:t>
            </a:r>
            <a:endParaRPr lang="de-DE" sz="3600" dirty="0" smtClean="0"/>
          </a:p>
          <a:p>
            <a:pPr marL="954085" lvl="1" indent="-342900">
              <a:buFontTx/>
              <a:buChar char="-"/>
            </a:pPr>
            <a:r>
              <a:rPr lang="de-DE" sz="3600" dirty="0" err="1" smtClean="0"/>
              <a:t>requirements</a:t>
            </a:r>
            <a:endParaRPr lang="de-DE" sz="3600" dirty="0" smtClean="0"/>
          </a:p>
          <a:p>
            <a:pPr marL="954085" lvl="1" indent="-342900">
              <a:buFontTx/>
              <a:buChar char="-"/>
            </a:pPr>
            <a:r>
              <a:rPr lang="de-DE" sz="3600" dirty="0" err="1"/>
              <a:t>s</a:t>
            </a:r>
            <a:r>
              <a:rPr lang="de-DE" sz="3600" dirty="0" err="1" smtClean="0"/>
              <a:t>ource</a:t>
            </a:r>
            <a:r>
              <a:rPr lang="de-DE" sz="3600" dirty="0" smtClean="0"/>
              <a:t> </a:t>
            </a:r>
            <a:r>
              <a:rPr lang="de-DE" sz="3600" dirty="0" err="1"/>
              <a:t>c</a:t>
            </a:r>
            <a:r>
              <a:rPr lang="de-DE" sz="3600" dirty="0" err="1" smtClean="0"/>
              <a:t>ode</a:t>
            </a:r>
            <a:endParaRPr lang="de-DE" sz="3600" dirty="0" smtClean="0"/>
          </a:p>
        </p:txBody>
      </p:sp>
    </p:spTree>
    <p:extLst>
      <p:ext uri="{BB962C8B-B14F-4D97-AF65-F5344CB8AC3E}">
        <p14:creationId xmlns:p14="http://schemas.microsoft.com/office/powerpoint/2010/main" val="340767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6557459" y="1871525"/>
            <a:ext cx="1512168" cy="106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37" tIns="61118" rIns="122237" bIns="61118" rtlCol="0" anchor="ctr"/>
          <a:lstStyle/>
          <a:p>
            <a:pPr algn="ctr"/>
            <a:r>
              <a:rPr lang="de-DE" dirty="0" smtClean="0"/>
              <a:t>EBU-TT-D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 smtClean="0"/>
              <a:t>SCF – </a:t>
            </a:r>
            <a:r>
              <a:rPr lang="de-DE" dirty="0" err="1"/>
              <a:t>F</a:t>
            </a:r>
            <a:r>
              <a:rPr lang="de-DE" dirty="0" err="1" smtClean="0"/>
              <a:t>unctional</a:t>
            </a:r>
            <a:r>
              <a:rPr lang="de-DE" dirty="0" smtClean="0"/>
              <a:t> </a:t>
            </a:r>
            <a:r>
              <a:rPr lang="de-DE" dirty="0" err="1"/>
              <a:t>R</a:t>
            </a:r>
            <a:r>
              <a:rPr lang="de-DE" dirty="0" err="1" smtClean="0"/>
              <a:t>equirements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466770" y="1871525"/>
            <a:ext cx="1224121" cy="101607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2237" tIns="61118" rIns="122237" bIns="61118" rtlCol="0" anchor="ctr"/>
          <a:lstStyle/>
          <a:p>
            <a:pPr algn="ctr"/>
            <a:r>
              <a:rPr lang="de-DE" dirty="0" smtClean="0"/>
              <a:t>STL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3415716" y="1871524"/>
            <a:ext cx="1552762" cy="106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37" tIns="61118" rIns="122237" bIns="61118" rtlCol="0" anchor="ctr"/>
          <a:lstStyle/>
          <a:p>
            <a:pPr algn="ctr"/>
            <a:r>
              <a:rPr lang="de-DE" dirty="0" smtClean="0"/>
              <a:t>EBU-TT </a:t>
            </a:r>
            <a:endParaRPr lang="en-US" dirty="0"/>
          </a:p>
        </p:txBody>
      </p:sp>
      <p:sp>
        <p:nvSpPr>
          <p:cNvPr id="14" name="Pfeil nach rechts 13"/>
          <p:cNvSpPr/>
          <p:nvPr/>
        </p:nvSpPr>
        <p:spPr>
          <a:xfrm>
            <a:off x="5112494" y="2133680"/>
            <a:ext cx="867584" cy="43214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2237" tIns="61118" rIns="122237" bIns="61118" rtlCol="0" anchor="ctr"/>
          <a:lstStyle/>
          <a:p>
            <a:pPr algn="ctr"/>
            <a:endParaRPr lang="en-US"/>
          </a:p>
        </p:txBody>
      </p:sp>
      <p:sp>
        <p:nvSpPr>
          <p:cNvPr id="17" name="Pfeil nach rechts 16"/>
          <p:cNvSpPr/>
          <p:nvPr/>
        </p:nvSpPr>
        <p:spPr>
          <a:xfrm>
            <a:off x="2088158" y="2133680"/>
            <a:ext cx="867584" cy="43214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2237" tIns="61118" rIns="122237" bIns="61118" rtlCol="0" anchor="ctr"/>
          <a:lstStyle/>
          <a:p>
            <a:pPr algn="ctr"/>
            <a:endParaRPr lang="en-US"/>
          </a:p>
        </p:txBody>
      </p:sp>
      <p:sp>
        <p:nvSpPr>
          <p:cNvPr id="15" name="Rechteck 14"/>
          <p:cNvSpPr/>
          <p:nvPr/>
        </p:nvSpPr>
        <p:spPr>
          <a:xfrm>
            <a:off x="9794452" y="1885637"/>
            <a:ext cx="1638770" cy="997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37" tIns="61118" rIns="122237" bIns="61118" rtlCol="0" anchor="ctr"/>
          <a:lstStyle/>
          <a:p>
            <a:pPr algn="ctr"/>
            <a:r>
              <a:rPr lang="de-DE" dirty="0" smtClean="0"/>
              <a:t>EBU-TT-Basic-DE </a:t>
            </a:r>
            <a:endParaRPr lang="en-US" dirty="0"/>
          </a:p>
        </p:txBody>
      </p:sp>
      <p:sp>
        <p:nvSpPr>
          <p:cNvPr id="16" name="Pfeil nach rechts 15"/>
          <p:cNvSpPr/>
          <p:nvPr/>
        </p:nvSpPr>
        <p:spPr>
          <a:xfrm>
            <a:off x="8424862" y="2133680"/>
            <a:ext cx="867584" cy="43214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2237" tIns="61118" rIns="122237" bIns="61118" rtlCol="0" anchor="ctr"/>
          <a:lstStyle/>
          <a:p>
            <a:pPr algn="ctr"/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459" y="3573810"/>
            <a:ext cx="1547941" cy="21840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334" y="3573810"/>
            <a:ext cx="1552762" cy="209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669" y="3501802"/>
            <a:ext cx="1459839" cy="207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696" y="3388783"/>
            <a:ext cx="1790282" cy="255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59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6" grpId="0" animBg="1"/>
      <p:bldP spid="14" grpId="0" animBg="1"/>
      <p:bldP spid="17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6547411" y="1907446"/>
            <a:ext cx="1512168" cy="106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37" tIns="61118" rIns="122237" bIns="61118" rtlCol="0" anchor="ctr"/>
          <a:lstStyle/>
          <a:p>
            <a:pPr algn="ctr"/>
            <a:r>
              <a:rPr lang="de-DE" dirty="0" smtClean="0"/>
              <a:t>EBU-TT-D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 smtClean="0"/>
              <a:t>SCF – Implementation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466769" y="1821521"/>
            <a:ext cx="1224121" cy="105646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2237" tIns="61118" rIns="122237" bIns="61118" rtlCol="0" anchor="ctr"/>
          <a:lstStyle/>
          <a:p>
            <a:pPr algn="ctr"/>
            <a:r>
              <a:rPr lang="de-DE" dirty="0" smtClean="0"/>
              <a:t>STL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3312294" y="1867054"/>
            <a:ext cx="1552762" cy="106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37" tIns="61118" rIns="122237" bIns="61118" rtlCol="0" anchor="ctr"/>
          <a:lstStyle/>
          <a:p>
            <a:pPr algn="ctr"/>
            <a:r>
              <a:rPr lang="de-DE" dirty="0" smtClean="0"/>
              <a:t>EBU-TT </a:t>
            </a:r>
            <a:endParaRPr lang="en-US" dirty="0"/>
          </a:p>
        </p:txBody>
      </p:sp>
      <p:sp>
        <p:nvSpPr>
          <p:cNvPr id="14" name="Pfeil nach rechts 13"/>
          <p:cNvSpPr/>
          <p:nvPr/>
        </p:nvSpPr>
        <p:spPr>
          <a:xfrm>
            <a:off x="5290407" y="2204230"/>
            <a:ext cx="867584" cy="43214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2237" tIns="61118" rIns="122237" bIns="61118" rtlCol="0" anchor="ctr"/>
          <a:lstStyle/>
          <a:p>
            <a:pPr algn="ctr"/>
            <a:endParaRPr lang="en-US"/>
          </a:p>
        </p:txBody>
      </p:sp>
      <p:sp>
        <p:nvSpPr>
          <p:cNvPr id="17" name="Pfeil nach rechts 16"/>
          <p:cNvSpPr/>
          <p:nvPr/>
        </p:nvSpPr>
        <p:spPr>
          <a:xfrm>
            <a:off x="2088158" y="2185647"/>
            <a:ext cx="867584" cy="43214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2237" tIns="61118" rIns="122237" bIns="61118" rtlCol="0" anchor="ctr"/>
          <a:lstStyle/>
          <a:p>
            <a:pPr algn="ctr"/>
            <a:endParaRPr lang="en-US"/>
          </a:p>
        </p:txBody>
      </p:sp>
      <p:sp>
        <p:nvSpPr>
          <p:cNvPr id="15" name="Rechteck 14"/>
          <p:cNvSpPr/>
          <p:nvPr/>
        </p:nvSpPr>
        <p:spPr>
          <a:xfrm>
            <a:off x="9771136" y="1943369"/>
            <a:ext cx="1638770" cy="997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37" tIns="61118" rIns="122237" bIns="61118" rtlCol="0" anchor="ctr"/>
          <a:lstStyle/>
          <a:p>
            <a:pPr algn="ctr"/>
            <a:r>
              <a:rPr lang="de-DE" dirty="0" smtClean="0"/>
              <a:t>EBU-TT-Basic-DE </a:t>
            </a:r>
            <a:endParaRPr lang="en-US" dirty="0"/>
          </a:p>
        </p:txBody>
      </p:sp>
      <p:sp>
        <p:nvSpPr>
          <p:cNvPr id="16" name="Pfeil nach rechts 15"/>
          <p:cNvSpPr/>
          <p:nvPr/>
        </p:nvSpPr>
        <p:spPr>
          <a:xfrm>
            <a:off x="8478431" y="2204230"/>
            <a:ext cx="867584" cy="43214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2237" tIns="61118" rIns="122237" bIns="61118"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1690890" y="4653930"/>
            <a:ext cx="1701931" cy="1311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37" tIns="61118" rIns="122237" bIns="61118" rtlCol="0" anchor="ctr"/>
          <a:lstStyle/>
          <a:p>
            <a:pPr algn="ctr"/>
            <a:r>
              <a:rPr lang="de-DE" dirty="0" smtClean="0"/>
              <a:t>STL-XML</a:t>
            </a:r>
          </a:p>
        </p:txBody>
      </p:sp>
      <p:sp>
        <p:nvSpPr>
          <p:cNvPr id="21" name="Pfeil nach rechts 20"/>
          <p:cNvSpPr/>
          <p:nvPr/>
        </p:nvSpPr>
        <p:spPr>
          <a:xfrm rot="3080332">
            <a:off x="1084755" y="3635709"/>
            <a:ext cx="867584" cy="43214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2237" tIns="61118" rIns="122237" bIns="61118" rtlCol="0" anchor="ctr"/>
          <a:lstStyle/>
          <a:p>
            <a:pPr algn="ctr"/>
            <a:endParaRPr lang="en-US"/>
          </a:p>
        </p:txBody>
      </p:sp>
      <p:sp>
        <p:nvSpPr>
          <p:cNvPr id="22" name="Pfeil nach rechts 21"/>
          <p:cNvSpPr/>
          <p:nvPr/>
        </p:nvSpPr>
        <p:spPr>
          <a:xfrm rot="18863585">
            <a:off x="2909670" y="3623126"/>
            <a:ext cx="867584" cy="43214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2237" tIns="61118" rIns="122237" bIns="61118" rtlCol="0" anchor="ctr"/>
          <a:lstStyle/>
          <a:p>
            <a:pPr algn="ctr"/>
            <a:endParaRPr lang="en-US"/>
          </a:p>
        </p:txBody>
      </p:sp>
      <p:sp>
        <p:nvSpPr>
          <p:cNvPr id="23" name="Rechteck 22"/>
          <p:cNvSpPr/>
          <p:nvPr/>
        </p:nvSpPr>
        <p:spPr>
          <a:xfrm>
            <a:off x="143942" y="3845977"/>
            <a:ext cx="1152128" cy="6639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2237" tIns="61118" rIns="122237" bIns="61118" rtlCol="0" anchor="ctr"/>
          <a:lstStyle/>
          <a:p>
            <a:pPr algn="ctr"/>
            <a:r>
              <a:rPr lang="de-DE" dirty="0" err="1" smtClean="0"/>
              <a:t>python</a:t>
            </a:r>
            <a:endParaRPr lang="en-US" dirty="0"/>
          </a:p>
        </p:txBody>
      </p:sp>
      <p:sp>
        <p:nvSpPr>
          <p:cNvPr id="24" name="Rechteck 23"/>
          <p:cNvSpPr/>
          <p:nvPr/>
        </p:nvSpPr>
        <p:spPr>
          <a:xfrm>
            <a:off x="5108735" y="2867965"/>
            <a:ext cx="1155887" cy="51010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2237" tIns="61118" rIns="122237" bIns="61118" rtlCol="0" anchor="ctr"/>
          <a:lstStyle/>
          <a:p>
            <a:pPr algn="ctr"/>
            <a:r>
              <a:rPr lang="de-DE" dirty="0" smtClean="0"/>
              <a:t>XSLT</a:t>
            </a:r>
            <a:endParaRPr lang="en-US" dirty="0"/>
          </a:p>
        </p:txBody>
      </p:sp>
      <p:sp>
        <p:nvSpPr>
          <p:cNvPr id="25" name="Rechteck 24"/>
          <p:cNvSpPr/>
          <p:nvPr/>
        </p:nvSpPr>
        <p:spPr>
          <a:xfrm>
            <a:off x="8516817" y="2803993"/>
            <a:ext cx="1026551" cy="5518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2237" tIns="61118" rIns="122237" bIns="61118" rtlCol="0" anchor="ctr"/>
          <a:lstStyle/>
          <a:p>
            <a:pPr algn="ctr"/>
            <a:r>
              <a:rPr lang="de-DE" dirty="0" smtClean="0"/>
              <a:t>XSLT</a:t>
            </a:r>
            <a:endParaRPr lang="en-US" dirty="0"/>
          </a:p>
        </p:txBody>
      </p:sp>
      <p:sp>
        <p:nvSpPr>
          <p:cNvPr id="18" name="Rechteck 17"/>
          <p:cNvSpPr/>
          <p:nvPr/>
        </p:nvSpPr>
        <p:spPr>
          <a:xfrm>
            <a:off x="3741516" y="3906140"/>
            <a:ext cx="1123539" cy="54360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2237" tIns="61118" rIns="122237" bIns="61118" rtlCol="0" anchor="ctr"/>
          <a:lstStyle/>
          <a:p>
            <a:pPr algn="ctr"/>
            <a:r>
              <a:rPr lang="de-DE" dirty="0" smtClean="0"/>
              <a:t>XSLT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28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 smtClean="0"/>
              <a:t>Simple Pipeline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95227" y="1989634"/>
            <a:ext cx="12169352" cy="38884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000" dirty="0" err="1">
                <a:latin typeface="+mj-lt"/>
                <a:cs typeface="Courier New" panose="02070309020205020404" pitchFamily="49" charset="0"/>
              </a:rPr>
              <a:t>python</a:t>
            </a:r>
            <a:r>
              <a:rPr lang="de-DE" sz="2000" dirty="0">
                <a:latin typeface="+mj-lt"/>
                <a:cs typeface="Courier New" panose="02070309020205020404" pitchFamily="49" charset="0"/>
              </a:rPr>
              <a:t> stl2stlxml.py  %1  &gt; STLXML.xml</a:t>
            </a:r>
          </a:p>
          <a:p>
            <a:pPr marL="0" indent="0">
              <a:buNone/>
            </a:pPr>
            <a:endParaRPr lang="de-DE" sz="2000" dirty="0">
              <a:latin typeface="+mj-lt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2000" dirty="0" err="1">
                <a:latin typeface="+mj-lt"/>
                <a:cs typeface="Courier New" panose="02070309020205020404" pitchFamily="49" charset="0"/>
              </a:rPr>
              <a:t>java</a:t>
            </a:r>
            <a:r>
              <a:rPr lang="de-DE" sz="2000" dirty="0">
                <a:latin typeface="+mj-lt"/>
                <a:cs typeface="Courier New" panose="02070309020205020404" pitchFamily="49" charset="0"/>
              </a:rPr>
              <a:t> -</a:t>
            </a:r>
            <a:r>
              <a:rPr lang="de-DE" sz="2000" dirty="0" err="1">
                <a:latin typeface="+mj-lt"/>
                <a:cs typeface="Courier New" panose="02070309020205020404" pitchFamily="49" charset="0"/>
              </a:rPr>
              <a:t>jar</a:t>
            </a:r>
            <a:r>
              <a:rPr lang="de-DE" sz="2000" dirty="0">
                <a:latin typeface="+mj-lt"/>
                <a:cs typeface="Courier New" panose="02070309020205020404" pitchFamily="49" charset="0"/>
              </a:rPr>
              <a:t> saxon9he.jar -</a:t>
            </a:r>
            <a:r>
              <a:rPr lang="de-DE" sz="2000" dirty="0" err="1">
                <a:latin typeface="+mj-lt"/>
                <a:cs typeface="Courier New" panose="02070309020205020404" pitchFamily="49" charset="0"/>
              </a:rPr>
              <a:t>s:STLXML.xml</a:t>
            </a:r>
            <a:r>
              <a:rPr lang="de-DE" sz="2000" dirty="0">
                <a:latin typeface="+mj-lt"/>
                <a:cs typeface="Courier New" panose="02070309020205020404" pitchFamily="49" charset="0"/>
              </a:rPr>
              <a:t> -xsl:STLXML2EBU-TT.xslt -</a:t>
            </a:r>
            <a:r>
              <a:rPr lang="de-DE" sz="2000" dirty="0" err="1">
                <a:latin typeface="+mj-lt"/>
                <a:cs typeface="Courier New" panose="02070309020205020404" pitchFamily="49" charset="0"/>
              </a:rPr>
              <a:t>o:EBU-TT.xml</a:t>
            </a:r>
            <a:r>
              <a:rPr lang="de-DE" sz="2000" dirty="0">
                <a:latin typeface="+mj-lt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endParaRPr lang="de-DE" sz="2000" dirty="0">
              <a:latin typeface="+mj-lt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2000" dirty="0" err="1">
                <a:latin typeface="+mj-lt"/>
                <a:cs typeface="Courier New" panose="02070309020205020404" pitchFamily="49" charset="0"/>
              </a:rPr>
              <a:t>java</a:t>
            </a:r>
            <a:r>
              <a:rPr lang="de-DE" sz="2000" dirty="0">
                <a:latin typeface="+mj-lt"/>
                <a:cs typeface="Courier New" panose="02070309020205020404" pitchFamily="49" charset="0"/>
              </a:rPr>
              <a:t> -</a:t>
            </a:r>
            <a:r>
              <a:rPr lang="de-DE" sz="2000" dirty="0" err="1">
                <a:latin typeface="+mj-lt"/>
                <a:cs typeface="Courier New" panose="02070309020205020404" pitchFamily="49" charset="0"/>
              </a:rPr>
              <a:t>jar</a:t>
            </a:r>
            <a:r>
              <a:rPr lang="de-DE" sz="2000" dirty="0">
                <a:latin typeface="+mj-lt"/>
                <a:cs typeface="Courier New" panose="02070309020205020404" pitchFamily="49" charset="0"/>
              </a:rPr>
              <a:t> saxon9he.jar -</a:t>
            </a:r>
            <a:r>
              <a:rPr lang="de-DE" sz="2000" dirty="0" err="1">
                <a:latin typeface="+mj-lt"/>
                <a:cs typeface="Courier New" panose="02070309020205020404" pitchFamily="49" charset="0"/>
              </a:rPr>
              <a:t>s:EBU-TT.xml</a:t>
            </a:r>
            <a:r>
              <a:rPr lang="de-DE" sz="2000" dirty="0">
                <a:latin typeface="+mj-lt"/>
                <a:cs typeface="Courier New" panose="02070309020205020404" pitchFamily="49" charset="0"/>
              </a:rPr>
              <a:t> -xsl:EBU-TT2EBU-TT-D.xslt </a:t>
            </a:r>
            <a:r>
              <a:rPr lang="de-DE" sz="2000" dirty="0" err="1" smtClean="0">
                <a:latin typeface="+mj-lt"/>
                <a:cs typeface="Courier New" panose="02070309020205020404" pitchFamily="49" charset="0"/>
              </a:rPr>
              <a:t>offsetInSeconds</a:t>
            </a:r>
            <a:r>
              <a:rPr lang="de-DE" sz="2000" dirty="0" smtClean="0">
                <a:latin typeface="+mj-lt"/>
                <a:cs typeface="Courier New" panose="02070309020205020404" pitchFamily="49" charset="0"/>
              </a:rPr>
              <a:t>=36000 </a:t>
            </a:r>
            <a:r>
              <a:rPr lang="de-DE" sz="2000" dirty="0">
                <a:latin typeface="+mj-lt"/>
                <a:cs typeface="Courier New" panose="02070309020205020404" pitchFamily="49" charset="0"/>
              </a:rPr>
              <a:t>o:EBU-TT-D.xml</a:t>
            </a:r>
          </a:p>
          <a:p>
            <a:pPr marL="0" indent="0">
              <a:buNone/>
            </a:pPr>
            <a:endParaRPr lang="de-DE" sz="2000" dirty="0">
              <a:latin typeface="+mj-lt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2000" dirty="0" err="1">
                <a:latin typeface="+mj-lt"/>
                <a:cs typeface="Courier New" panose="02070309020205020404" pitchFamily="49" charset="0"/>
              </a:rPr>
              <a:t>java</a:t>
            </a:r>
            <a:r>
              <a:rPr lang="de-DE" sz="2000" dirty="0">
                <a:latin typeface="+mj-lt"/>
                <a:cs typeface="Courier New" panose="02070309020205020404" pitchFamily="49" charset="0"/>
              </a:rPr>
              <a:t> -</a:t>
            </a:r>
            <a:r>
              <a:rPr lang="de-DE" sz="2000" dirty="0" err="1">
                <a:latin typeface="+mj-lt"/>
                <a:cs typeface="Courier New" panose="02070309020205020404" pitchFamily="49" charset="0"/>
              </a:rPr>
              <a:t>jar</a:t>
            </a:r>
            <a:r>
              <a:rPr lang="de-DE" sz="2000" dirty="0">
                <a:latin typeface="+mj-lt"/>
                <a:cs typeface="Courier New" panose="02070309020205020404" pitchFamily="49" charset="0"/>
              </a:rPr>
              <a:t> saxon9he.jar -</a:t>
            </a:r>
            <a:r>
              <a:rPr lang="de-DE" sz="2000" dirty="0" err="1">
                <a:latin typeface="+mj-lt"/>
                <a:cs typeface="Courier New" panose="02070309020205020404" pitchFamily="49" charset="0"/>
              </a:rPr>
              <a:t>s:EBU-TT-D.xml</a:t>
            </a:r>
            <a:r>
              <a:rPr lang="de-DE" sz="2000" dirty="0">
                <a:latin typeface="+mj-lt"/>
                <a:cs typeface="Courier New" panose="02070309020205020404" pitchFamily="49" charset="0"/>
              </a:rPr>
              <a:t>  -xsl:EBU-TT-D2EBU-TT-D-Basic-DE.xslt </a:t>
            </a:r>
            <a:r>
              <a:rPr lang="de-DE" sz="2000" dirty="0" smtClean="0">
                <a:latin typeface="+mj-lt"/>
                <a:cs typeface="Courier New" panose="02070309020205020404" pitchFamily="49" charset="0"/>
              </a:rPr>
              <a:t> o:EBU-TT-D-Basic-DE.xml </a:t>
            </a:r>
            <a:endParaRPr lang="de-DE" sz="2000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11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 smtClean="0"/>
              <a:t>System </a:t>
            </a:r>
            <a:r>
              <a:rPr lang="de-DE" dirty="0" err="1" smtClean="0"/>
              <a:t>Requirements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1080046" y="1413570"/>
            <a:ext cx="92170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de-DE" sz="3600" dirty="0" smtClean="0"/>
              <a:t>Python 2.7 (!)</a:t>
            </a:r>
          </a:p>
          <a:p>
            <a:pPr marL="342900" indent="-342900">
              <a:buFontTx/>
              <a:buChar char="-"/>
            </a:pPr>
            <a:r>
              <a:rPr lang="de-DE" sz="3600" dirty="0" smtClean="0"/>
              <a:t>XSLT 1 </a:t>
            </a:r>
            <a:r>
              <a:rPr lang="de-DE" sz="3600" dirty="0" err="1" smtClean="0"/>
              <a:t>Processor</a:t>
            </a:r>
            <a:r>
              <a:rPr lang="de-DE" sz="3600" dirty="0" smtClean="0"/>
              <a:t> (+ EXSLT </a:t>
            </a:r>
            <a:r>
              <a:rPr lang="de-DE" sz="3600" dirty="0" err="1" smtClean="0"/>
              <a:t>nodeset</a:t>
            </a:r>
            <a:r>
              <a:rPr lang="de-DE" sz="3600" dirty="0" smtClean="0"/>
              <a:t> </a:t>
            </a:r>
            <a:r>
              <a:rPr lang="de-DE" sz="3600" dirty="0" err="1" smtClean="0"/>
              <a:t>func</a:t>
            </a:r>
            <a:r>
              <a:rPr lang="de-DE" sz="3600" dirty="0" smtClean="0"/>
              <a:t>)</a:t>
            </a:r>
          </a:p>
          <a:p>
            <a:pPr marL="954085" lvl="1" indent="-342900">
              <a:buFontTx/>
              <a:buChar char="-"/>
            </a:pPr>
            <a:r>
              <a:rPr lang="de-DE" sz="3600" dirty="0" err="1" smtClean="0"/>
              <a:t>Saxon</a:t>
            </a:r>
            <a:r>
              <a:rPr lang="de-DE" sz="3600" dirty="0" smtClean="0"/>
              <a:t> </a:t>
            </a:r>
            <a:r>
              <a:rPr lang="de-DE" sz="3600" dirty="0" err="1" smtClean="0"/>
              <a:t>from</a:t>
            </a:r>
            <a:r>
              <a:rPr lang="de-DE" sz="3600" dirty="0" smtClean="0"/>
              <a:t> 6.5.5</a:t>
            </a:r>
          </a:p>
          <a:p>
            <a:pPr marL="954085" lvl="1" indent="-342900">
              <a:buFontTx/>
              <a:buChar char="-"/>
            </a:pPr>
            <a:r>
              <a:rPr lang="de-DE" sz="3600" dirty="0" err="1"/>
              <a:t>l</a:t>
            </a:r>
            <a:r>
              <a:rPr lang="de-DE" sz="3600" dirty="0" err="1" smtClean="0"/>
              <a:t>ibxslt</a:t>
            </a:r>
            <a:endParaRPr lang="de-DE" sz="3600" dirty="0" smtClean="0"/>
          </a:p>
          <a:p>
            <a:pPr marL="954085" lvl="1" indent="-342900">
              <a:buFontTx/>
              <a:buChar char="-"/>
            </a:pPr>
            <a:r>
              <a:rPr lang="de-DE" sz="3600" dirty="0" err="1" smtClean="0"/>
              <a:t>Xalan</a:t>
            </a:r>
            <a:endParaRPr lang="de-DE" sz="3600" dirty="0" smtClean="0"/>
          </a:p>
          <a:p>
            <a:pPr marL="954085" lvl="1" indent="-342900">
              <a:buFontTx/>
              <a:buChar char="-"/>
            </a:pPr>
            <a:r>
              <a:rPr lang="de-DE" sz="3600" dirty="0" smtClean="0"/>
              <a:t>Web Browser</a:t>
            </a:r>
          </a:p>
          <a:p>
            <a:endParaRPr lang="de-DE" sz="3600" dirty="0" smtClean="0"/>
          </a:p>
        </p:txBody>
      </p:sp>
    </p:spTree>
    <p:extLst>
      <p:ext uri="{BB962C8B-B14F-4D97-AF65-F5344CB8AC3E}">
        <p14:creationId xmlns:p14="http://schemas.microsoft.com/office/powerpoint/2010/main" val="653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76" y="909514"/>
            <a:ext cx="6774713" cy="455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398" y="1845618"/>
            <a:ext cx="6331070" cy="426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6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Building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pipeline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XPROC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143942" y="1341562"/>
            <a:ext cx="11305256" cy="48965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 smtClean="0">
                <a:solidFill>
                  <a:srgbClr val="990000"/>
                </a:solidFill>
              </a:rPr>
              <a:t>&lt;</a:t>
            </a:r>
            <a:r>
              <a:rPr lang="de-DE" dirty="0" err="1">
                <a:solidFill>
                  <a:srgbClr val="990000"/>
                </a:solidFill>
              </a:rPr>
              <a:t>input</a:t>
            </a:r>
            <a:r>
              <a:rPr lang="de-DE" dirty="0">
                <a:solidFill>
                  <a:srgbClr val="CC0033"/>
                </a:solidFill>
              </a:rPr>
              <a:t> </a:t>
            </a:r>
            <a:r>
              <a:rPr lang="de-DE" dirty="0" err="1">
                <a:solidFill>
                  <a:srgbClr val="CC0033"/>
                </a:solidFill>
              </a:rPr>
              <a:t>port</a:t>
            </a:r>
            <a:r>
              <a:rPr lang="de-DE" dirty="0" smtClean="0">
                <a:solidFill>
                  <a:srgbClr val="FF8040"/>
                </a:solidFill>
              </a:rPr>
              <a:t>=</a:t>
            </a:r>
            <a:r>
              <a:rPr lang="de-DE" dirty="0" smtClean="0">
                <a:solidFill>
                  <a:srgbClr val="000000"/>
                </a:solidFill>
              </a:rPr>
              <a:t>„</a:t>
            </a:r>
            <a:r>
              <a:rPr lang="de-DE" dirty="0" err="1" smtClean="0">
                <a:solidFill>
                  <a:srgbClr val="000000"/>
                </a:solidFill>
              </a:rPr>
              <a:t>source</a:t>
            </a:r>
            <a:r>
              <a:rPr lang="de-DE" dirty="0" smtClean="0">
                <a:solidFill>
                  <a:srgbClr val="000000"/>
                </a:solidFill>
              </a:rPr>
              <a:t>"</a:t>
            </a:r>
            <a:r>
              <a:rPr lang="de-DE" dirty="0" smtClean="0">
                <a:solidFill>
                  <a:srgbClr val="990000"/>
                </a:solidFill>
              </a:rPr>
              <a:t>&gt;</a:t>
            </a:r>
            <a:r>
              <a:rPr lang="de-DE" dirty="0">
                <a:solidFill>
                  <a:srgbClr val="000000"/>
                </a:solidFill>
              </a:rPr>
              <a:t/>
            </a:r>
            <a:br>
              <a:rPr lang="de-DE" dirty="0">
                <a:solidFill>
                  <a:srgbClr val="000000"/>
                </a:solidFill>
              </a:rPr>
            </a:br>
            <a:r>
              <a:rPr lang="de-DE" dirty="0">
                <a:solidFill>
                  <a:srgbClr val="000000"/>
                </a:solidFill>
              </a:rPr>
              <a:t>        </a:t>
            </a:r>
            <a:r>
              <a:rPr lang="de-DE" dirty="0">
                <a:solidFill>
                  <a:srgbClr val="990000"/>
                </a:solidFill>
              </a:rPr>
              <a:t>&lt;</a:t>
            </a:r>
            <a:r>
              <a:rPr lang="de-DE" dirty="0" err="1">
                <a:solidFill>
                  <a:srgbClr val="990000"/>
                </a:solidFill>
              </a:rPr>
              <a:t>document</a:t>
            </a:r>
            <a:r>
              <a:rPr lang="de-DE" dirty="0">
                <a:solidFill>
                  <a:srgbClr val="CC0033"/>
                </a:solidFill>
              </a:rPr>
              <a:t> </a:t>
            </a:r>
            <a:r>
              <a:rPr lang="de-DE" dirty="0" err="1">
                <a:solidFill>
                  <a:srgbClr val="CC0033"/>
                </a:solidFill>
              </a:rPr>
              <a:t>href</a:t>
            </a:r>
            <a:r>
              <a:rPr lang="de-DE" dirty="0" smtClean="0">
                <a:solidFill>
                  <a:srgbClr val="FF8040"/>
                </a:solidFill>
              </a:rPr>
              <a:t>=</a:t>
            </a:r>
            <a:r>
              <a:rPr lang="de-DE" dirty="0" smtClean="0">
                <a:solidFill>
                  <a:srgbClr val="000000"/>
                </a:solidFill>
              </a:rPr>
              <a:t>„StlXml.xml"</a:t>
            </a:r>
            <a:r>
              <a:rPr lang="de-DE" dirty="0" smtClean="0">
                <a:solidFill>
                  <a:srgbClr val="990000"/>
                </a:solidFill>
              </a:rPr>
              <a:t>/&gt;</a:t>
            </a:r>
            <a:r>
              <a:rPr lang="de-DE" dirty="0">
                <a:solidFill>
                  <a:srgbClr val="000000"/>
                </a:solidFill>
              </a:rPr>
              <a:t/>
            </a:r>
            <a:br>
              <a:rPr lang="de-DE" dirty="0">
                <a:solidFill>
                  <a:srgbClr val="000000"/>
                </a:solidFill>
              </a:rPr>
            </a:b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990000"/>
                </a:solidFill>
              </a:rPr>
              <a:t>&lt;/</a:t>
            </a:r>
            <a:r>
              <a:rPr lang="de-DE" dirty="0" err="1">
                <a:solidFill>
                  <a:srgbClr val="990000"/>
                </a:solidFill>
              </a:rPr>
              <a:t>input</a:t>
            </a:r>
            <a:r>
              <a:rPr lang="de-DE" dirty="0">
                <a:solidFill>
                  <a:srgbClr val="990000"/>
                </a:solidFill>
              </a:rPr>
              <a:t>&gt;</a:t>
            </a:r>
            <a:r>
              <a:rPr lang="de-DE" dirty="0">
                <a:solidFill>
                  <a:srgbClr val="000000"/>
                </a:solidFill>
              </a:rPr>
              <a:t/>
            </a:r>
            <a:br>
              <a:rPr lang="de-DE" dirty="0">
                <a:solidFill>
                  <a:srgbClr val="000000"/>
                </a:solidFill>
              </a:rPr>
            </a:br>
            <a:endParaRPr lang="de-DE" dirty="0">
              <a:solidFill>
                <a:srgbClr val="990000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990000"/>
                </a:solidFill>
              </a:rPr>
              <a:t>&lt;</a:t>
            </a:r>
            <a:r>
              <a:rPr lang="de-DE" dirty="0" err="1">
                <a:solidFill>
                  <a:srgbClr val="990000"/>
                </a:solidFill>
              </a:rPr>
              <a:t>xslt</a:t>
            </a:r>
            <a:r>
              <a:rPr lang="de-DE" dirty="0">
                <a:solidFill>
                  <a:srgbClr val="990000"/>
                </a:solidFill>
              </a:rPr>
              <a:t>&gt;</a:t>
            </a:r>
            <a:r>
              <a:rPr lang="de-DE" dirty="0">
                <a:solidFill>
                  <a:srgbClr val="000000"/>
                </a:solidFill>
              </a:rPr>
              <a:t/>
            </a:r>
            <a:br>
              <a:rPr lang="de-DE" dirty="0">
                <a:solidFill>
                  <a:srgbClr val="000000"/>
                </a:solidFill>
              </a:rPr>
            </a:br>
            <a:r>
              <a:rPr lang="de-DE" dirty="0">
                <a:solidFill>
                  <a:srgbClr val="000000"/>
                </a:solidFill>
              </a:rPr>
              <a:t>    </a:t>
            </a:r>
            <a:r>
              <a:rPr lang="de-DE" dirty="0">
                <a:solidFill>
                  <a:srgbClr val="990000"/>
                </a:solidFill>
              </a:rPr>
              <a:t>&lt;</a:t>
            </a:r>
            <a:r>
              <a:rPr lang="de-DE" dirty="0" err="1">
                <a:solidFill>
                  <a:srgbClr val="990000"/>
                </a:solidFill>
              </a:rPr>
              <a:t>input</a:t>
            </a:r>
            <a:r>
              <a:rPr lang="de-DE" dirty="0">
                <a:solidFill>
                  <a:srgbClr val="CC0033"/>
                </a:solidFill>
              </a:rPr>
              <a:t> </a:t>
            </a:r>
            <a:r>
              <a:rPr lang="de-DE" dirty="0" err="1">
                <a:solidFill>
                  <a:srgbClr val="CC0033"/>
                </a:solidFill>
              </a:rPr>
              <a:t>port</a:t>
            </a:r>
            <a:r>
              <a:rPr lang="de-DE" dirty="0">
                <a:solidFill>
                  <a:srgbClr val="FF8040"/>
                </a:solidFill>
              </a:rPr>
              <a:t>=</a:t>
            </a:r>
            <a:r>
              <a:rPr lang="de-DE" dirty="0">
                <a:solidFill>
                  <a:srgbClr val="000000"/>
                </a:solidFill>
              </a:rPr>
              <a:t>"</a:t>
            </a:r>
            <a:r>
              <a:rPr lang="de-DE" dirty="0" err="1">
                <a:solidFill>
                  <a:srgbClr val="000000"/>
                </a:solidFill>
              </a:rPr>
              <a:t>stylesheet</a:t>
            </a:r>
            <a:r>
              <a:rPr lang="de-DE" dirty="0">
                <a:solidFill>
                  <a:srgbClr val="000000"/>
                </a:solidFill>
              </a:rPr>
              <a:t>"</a:t>
            </a:r>
            <a:r>
              <a:rPr lang="de-DE" dirty="0">
                <a:solidFill>
                  <a:srgbClr val="990000"/>
                </a:solidFill>
              </a:rPr>
              <a:t>&gt;</a:t>
            </a:r>
            <a:r>
              <a:rPr lang="de-DE" dirty="0">
                <a:solidFill>
                  <a:srgbClr val="000000"/>
                </a:solidFill>
              </a:rPr>
              <a:t/>
            </a:r>
            <a:br>
              <a:rPr lang="de-DE" dirty="0">
                <a:solidFill>
                  <a:srgbClr val="000000"/>
                </a:solidFill>
              </a:rPr>
            </a:br>
            <a:r>
              <a:rPr lang="de-DE" dirty="0">
                <a:solidFill>
                  <a:srgbClr val="000000"/>
                </a:solidFill>
              </a:rPr>
              <a:t>        </a:t>
            </a:r>
            <a:r>
              <a:rPr lang="de-DE" dirty="0">
                <a:solidFill>
                  <a:srgbClr val="990000"/>
                </a:solidFill>
              </a:rPr>
              <a:t>&lt;</a:t>
            </a:r>
            <a:r>
              <a:rPr lang="de-DE" dirty="0" err="1">
                <a:solidFill>
                  <a:srgbClr val="990000"/>
                </a:solidFill>
              </a:rPr>
              <a:t>document</a:t>
            </a:r>
            <a:r>
              <a:rPr lang="de-DE" dirty="0">
                <a:solidFill>
                  <a:srgbClr val="CC0033"/>
                </a:solidFill>
              </a:rPr>
              <a:t> </a:t>
            </a:r>
            <a:r>
              <a:rPr lang="de-DE" dirty="0" err="1" smtClean="0">
                <a:solidFill>
                  <a:srgbClr val="CC0033"/>
                </a:solidFill>
              </a:rPr>
              <a:t>href</a:t>
            </a:r>
            <a:r>
              <a:rPr lang="de-DE" dirty="0" smtClean="0">
                <a:solidFill>
                  <a:srgbClr val="FF8040"/>
                </a:solidFill>
              </a:rPr>
              <a:t>=</a:t>
            </a:r>
            <a:r>
              <a:rPr lang="de-DE" dirty="0">
                <a:solidFill>
                  <a:srgbClr val="000000"/>
                </a:solidFill>
              </a:rPr>
              <a:t>"STLXML2EBU-TT.xslt"</a:t>
            </a:r>
            <a:r>
              <a:rPr lang="de-DE" dirty="0">
                <a:solidFill>
                  <a:srgbClr val="990000"/>
                </a:solidFill>
              </a:rPr>
              <a:t>/&gt;</a:t>
            </a:r>
            <a:r>
              <a:rPr lang="de-DE" dirty="0">
                <a:solidFill>
                  <a:srgbClr val="000000"/>
                </a:solidFill>
              </a:rPr>
              <a:t/>
            </a:r>
            <a:br>
              <a:rPr lang="de-DE" dirty="0">
                <a:solidFill>
                  <a:srgbClr val="000000"/>
                </a:solidFill>
              </a:rPr>
            </a:br>
            <a:r>
              <a:rPr lang="de-DE" dirty="0">
                <a:solidFill>
                  <a:srgbClr val="000000"/>
                </a:solidFill>
              </a:rPr>
              <a:t>    </a:t>
            </a:r>
            <a:r>
              <a:rPr lang="de-DE" dirty="0">
                <a:solidFill>
                  <a:srgbClr val="990000"/>
                </a:solidFill>
              </a:rPr>
              <a:t>&lt;/</a:t>
            </a:r>
            <a:r>
              <a:rPr lang="de-DE" dirty="0" err="1">
                <a:solidFill>
                  <a:srgbClr val="990000"/>
                </a:solidFill>
              </a:rPr>
              <a:t>input</a:t>
            </a:r>
            <a:r>
              <a:rPr lang="de-DE" dirty="0">
                <a:solidFill>
                  <a:srgbClr val="990000"/>
                </a:solidFill>
              </a:rPr>
              <a:t>&gt;</a:t>
            </a:r>
            <a:r>
              <a:rPr lang="de-DE" dirty="0">
                <a:solidFill>
                  <a:srgbClr val="000000"/>
                </a:solidFill>
              </a:rPr>
              <a:t/>
            </a:r>
            <a:br>
              <a:rPr lang="de-DE" dirty="0">
                <a:solidFill>
                  <a:srgbClr val="000000"/>
                </a:solidFill>
              </a:rPr>
            </a:br>
            <a:r>
              <a:rPr lang="de-DE" dirty="0">
                <a:solidFill>
                  <a:srgbClr val="990000"/>
                </a:solidFill>
              </a:rPr>
              <a:t>&lt;/</a:t>
            </a:r>
            <a:r>
              <a:rPr lang="de-DE" dirty="0" err="1">
                <a:solidFill>
                  <a:srgbClr val="990000"/>
                </a:solidFill>
              </a:rPr>
              <a:t>xslt</a:t>
            </a:r>
            <a:r>
              <a:rPr lang="de-DE" dirty="0">
                <a:solidFill>
                  <a:srgbClr val="990000"/>
                </a:solidFill>
              </a:rPr>
              <a:t>&gt;</a:t>
            </a:r>
            <a:r>
              <a:rPr lang="de-DE" dirty="0">
                <a:solidFill>
                  <a:srgbClr val="000000"/>
                </a:solidFill>
              </a:rPr>
              <a:t/>
            </a:r>
            <a:br>
              <a:rPr lang="de-DE" dirty="0">
                <a:solidFill>
                  <a:srgbClr val="000000"/>
                </a:solidFill>
              </a:rPr>
            </a:br>
            <a:endParaRPr lang="de-DE" dirty="0" smtClean="0">
              <a:solidFill>
                <a:srgbClr val="990000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990000"/>
                </a:solidFill>
              </a:rPr>
              <a:t>&lt;</a:t>
            </a:r>
            <a:r>
              <a:rPr lang="de-DE" dirty="0" err="1">
                <a:solidFill>
                  <a:srgbClr val="990000"/>
                </a:solidFill>
              </a:rPr>
              <a:t>xslt</a:t>
            </a:r>
            <a:r>
              <a:rPr lang="de-DE" dirty="0">
                <a:solidFill>
                  <a:srgbClr val="990000"/>
                </a:solidFill>
              </a:rPr>
              <a:t>&gt;</a:t>
            </a:r>
            <a:r>
              <a:rPr lang="de-DE" dirty="0">
                <a:solidFill>
                  <a:srgbClr val="000000"/>
                </a:solidFill>
              </a:rPr>
              <a:t/>
            </a:r>
            <a:br>
              <a:rPr lang="de-DE" dirty="0">
                <a:solidFill>
                  <a:srgbClr val="000000"/>
                </a:solidFill>
              </a:rPr>
            </a:br>
            <a:r>
              <a:rPr lang="de-DE" dirty="0">
                <a:solidFill>
                  <a:srgbClr val="000000"/>
                </a:solidFill>
              </a:rPr>
              <a:t>    </a:t>
            </a:r>
            <a:r>
              <a:rPr lang="de-DE" dirty="0">
                <a:solidFill>
                  <a:srgbClr val="990000"/>
                </a:solidFill>
              </a:rPr>
              <a:t>&lt;</a:t>
            </a:r>
            <a:r>
              <a:rPr lang="de-DE" dirty="0" err="1">
                <a:solidFill>
                  <a:srgbClr val="990000"/>
                </a:solidFill>
              </a:rPr>
              <a:t>input</a:t>
            </a:r>
            <a:r>
              <a:rPr lang="de-DE" dirty="0">
                <a:solidFill>
                  <a:srgbClr val="CC0033"/>
                </a:solidFill>
              </a:rPr>
              <a:t> </a:t>
            </a:r>
            <a:r>
              <a:rPr lang="de-DE" dirty="0" err="1">
                <a:solidFill>
                  <a:srgbClr val="CC0033"/>
                </a:solidFill>
              </a:rPr>
              <a:t>port</a:t>
            </a:r>
            <a:r>
              <a:rPr lang="de-DE" dirty="0">
                <a:solidFill>
                  <a:srgbClr val="FF8040"/>
                </a:solidFill>
              </a:rPr>
              <a:t>=</a:t>
            </a:r>
            <a:r>
              <a:rPr lang="de-DE" dirty="0">
                <a:solidFill>
                  <a:srgbClr val="000000"/>
                </a:solidFill>
              </a:rPr>
              <a:t>"</a:t>
            </a:r>
            <a:r>
              <a:rPr lang="de-DE" dirty="0" err="1">
                <a:solidFill>
                  <a:srgbClr val="000000"/>
                </a:solidFill>
              </a:rPr>
              <a:t>stylesheet</a:t>
            </a:r>
            <a:r>
              <a:rPr lang="de-DE" dirty="0">
                <a:solidFill>
                  <a:srgbClr val="000000"/>
                </a:solidFill>
              </a:rPr>
              <a:t>"</a:t>
            </a:r>
            <a:r>
              <a:rPr lang="de-DE" dirty="0">
                <a:solidFill>
                  <a:srgbClr val="990000"/>
                </a:solidFill>
              </a:rPr>
              <a:t>&gt;</a:t>
            </a:r>
            <a:r>
              <a:rPr lang="de-DE" dirty="0">
                <a:solidFill>
                  <a:srgbClr val="000000"/>
                </a:solidFill>
              </a:rPr>
              <a:t/>
            </a:r>
            <a:br>
              <a:rPr lang="de-DE" dirty="0">
                <a:solidFill>
                  <a:srgbClr val="000000"/>
                </a:solidFill>
              </a:rPr>
            </a:br>
            <a:r>
              <a:rPr lang="de-DE" dirty="0">
                <a:solidFill>
                  <a:srgbClr val="000000"/>
                </a:solidFill>
              </a:rPr>
              <a:t>        </a:t>
            </a:r>
            <a:r>
              <a:rPr lang="de-DE" dirty="0">
                <a:solidFill>
                  <a:srgbClr val="990000"/>
                </a:solidFill>
              </a:rPr>
              <a:t>&lt;</a:t>
            </a:r>
            <a:r>
              <a:rPr lang="de-DE" dirty="0" err="1">
                <a:solidFill>
                  <a:srgbClr val="990000"/>
                </a:solidFill>
              </a:rPr>
              <a:t>document</a:t>
            </a:r>
            <a:r>
              <a:rPr lang="de-DE" dirty="0">
                <a:solidFill>
                  <a:srgbClr val="CC0033"/>
                </a:solidFill>
              </a:rPr>
              <a:t> </a:t>
            </a:r>
            <a:r>
              <a:rPr lang="de-DE" dirty="0" err="1">
                <a:solidFill>
                  <a:srgbClr val="CC0033"/>
                </a:solidFill>
              </a:rPr>
              <a:t>href</a:t>
            </a:r>
            <a:r>
              <a:rPr lang="de-DE" dirty="0" smtClean="0">
                <a:solidFill>
                  <a:srgbClr val="FF8040"/>
                </a:solidFill>
              </a:rPr>
              <a:t>=</a:t>
            </a:r>
            <a:r>
              <a:rPr lang="de-DE" dirty="0" smtClean="0">
                <a:solidFill>
                  <a:srgbClr val="000000"/>
                </a:solidFill>
              </a:rPr>
              <a:t>"EBU-TT-D2EBU-TT-D-Basic-DE.xslt"</a:t>
            </a:r>
            <a:r>
              <a:rPr lang="de-DE" dirty="0" smtClean="0">
                <a:solidFill>
                  <a:srgbClr val="990000"/>
                </a:solidFill>
              </a:rPr>
              <a:t>/&gt;</a:t>
            </a:r>
            <a:r>
              <a:rPr lang="de-DE" dirty="0">
                <a:solidFill>
                  <a:srgbClr val="000000"/>
                </a:solidFill>
              </a:rPr>
              <a:t/>
            </a:r>
            <a:br>
              <a:rPr lang="de-DE" dirty="0">
                <a:solidFill>
                  <a:srgbClr val="000000"/>
                </a:solidFill>
              </a:rPr>
            </a:br>
            <a:r>
              <a:rPr lang="de-DE" dirty="0">
                <a:solidFill>
                  <a:srgbClr val="000000"/>
                </a:solidFill>
              </a:rPr>
              <a:t>    </a:t>
            </a:r>
            <a:r>
              <a:rPr lang="de-DE" dirty="0">
                <a:solidFill>
                  <a:srgbClr val="990000"/>
                </a:solidFill>
              </a:rPr>
              <a:t>&lt;/</a:t>
            </a:r>
            <a:r>
              <a:rPr lang="de-DE" dirty="0" err="1">
                <a:solidFill>
                  <a:srgbClr val="990000"/>
                </a:solidFill>
              </a:rPr>
              <a:t>input</a:t>
            </a:r>
            <a:r>
              <a:rPr lang="de-DE" dirty="0">
                <a:solidFill>
                  <a:srgbClr val="990000"/>
                </a:solidFill>
              </a:rPr>
              <a:t>&gt;</a:t>
            </a:r>
            <a:r>
              <a:rPr lang="de-DE" dirty="0">
                <a:solidFill>
                  <a:srgbClr val="000000"/>
                </a:solidFill>
              </a:rPr>
              <a:t/>
            </a:r>
            <a:br>
              <a:rPr lang="de-DE" dirty="0">
                <a:solidFill>
                  <a:srgbClr val="000000"/>
                </a:solidFill>
              </a:rPr>
            </a:br>
            <a:r>
              <a:rPr lang="de-DE" dirty="0">
                <a:solidFill>
                  <a:srgbClr val="990000"/>
                </a:solidFill>
              </a:rPr>
              <a:t>&lt;/</a:t>
            </a:r>
            <a:r>
              <a:rPr lang="de-DE" dirty="0" err="1">
                <a:solidFill>
                  <a:srgbClr val="990000"/>
                </a:solidFill>
              </a:rPr>
              <a:t>xslt</a:t>
            </a:r>
            <a:r>
              <a:rPr lang="de-DE" dirty="0" smtClean="0">
                <a:solidFill>
                  <a:srgbClr val="990000"/>
                </a:solidFill>
              </a:rPr>
              <a:t>&gt;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580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XPROC </a:t>
            </a:r>
            <a:r>
              <a:rPr lang="de-DE" dirty="0" err="1" smtClean="0"/>
              <a:t>pipeline</a:t>
            </a:r>
            <a:endParaRPr lang="de-DE" dirty="0"/>
          </a:p>
        </p:txBody>
      </p:sp>
      <p:pic>
        <p:nvPicPr>
          <p:cNvPr id="2050" name="Picture 2" descr="A validate and transform pipe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38" y="909514"/>
            <a:ext cx="3355371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6552654" y="5375751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From </a:t>
            </a:r>
            <a:r>
              <a:rPr lang="en-US" sz="1200" dirty="0" err="1"/>
              <a:t>XProc</a:t>
            </a:r>
            <a:r>
              <a:rPr lang="en-US" sz="1200" dirty="0"/>
              <a:t>: An XML Pipeline </a:t>
            </a:r>
            <a:r>
              <a:rPr lang="en-US" sz="1200" dirty="0" smtClean="0"/>
              <a:t>Language</a:t>
            </a:r>
          </a:p>
          <a:p>
            <a:r>
              <a:rPr lang="en-US" sz="1200" dirty="0" smtClean="0"/>
              <a:t>Copyright </a:t>
            </a:r>
            <a:r>
              <a:rPr lang="en-US" sz="1200" dirty="0"/>
              <a:t>© </a:t>
            </a:r>
            <a:r>
              <a:rPr lang="en-US" sz="1200" dirty="0" smtClean="0"/>
              <a:t>11.10.2010</a:t>
            </a:r>
          </a:p>
          <a:p>
            <a:r>
              <a:rPr lang="en-US" sz="1200" dirty="0" smtClean="0"/>
              <a:t>Word Wide Web Consortium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21245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Documentation</a:t>
            </a:r>
            <a:r>
              <a:rPr lang="de-DE" dirty="0" smtClean="0"/>
              <a:t> SCF </a:t>
            </a:r>
            <a:r>
              <a:rPr lang="de-DE" dirty="0" err="1" smtClean="0"/>
              <a:t>requirements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847" y="1698963"/>
            <a:ext cx="8075960" cy="382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75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390" y="2493690"/>
            <a:ext cx="4104456" cy="218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3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SCF – </a:t>
            </a:r>
            <a:r>
              <a:rPr lang="de-DE" dirty="0" err="1" smtClean="0"/>
              <a:t>Requirements</a:t>
            </a:r>
            <a:r>
              <a:rPr lang="de-DE" dirty="0" smtClean="0"/>
              <a:t> </a:t>
            </a:r>
            <a:r>
              <a:rPr lang="de-DE" dirty="0" err="1" smtClean="0"/>
              <a:t>covered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tests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812" y="1197546"/>
            <a:ext cx="6328122" cy="498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36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SCF </a:t>
            </a:r>
            <a:r>
              <a:rPr lang="de-DE" dirty="0" err="1" smtClean="0"/>
              <a:t>Licence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1224062" y="1557586"/>
            <a:ext cx="9345613" cy="3384376"/>
          </a:xfrm>
        </p:spPr>
        <p:txBody>
          <a:bodyPr>
            <a:noAutofit/>
          </a:bodyPr>
          <a:lstStyle/>
          <a:p>
            <a:r>
              <a:rPr lang="de-DE" sz="2800" dirty="0" smtClean="0"/>
              <a:t>Apache </a:t>
            </a:r>
            <a:r>
              <a:rPr lang="de-DE" sz="2800" dirty="0" err="1" smtClean="0"/>
              <a:t>Licence</a:t>
            </a:r>
            <a:r>
              <a:rPr lang="de-DE" sz="2800" dirty="0" smtClean="0"/>
              <a:t>, Version 2.0</a:t>
            </a:r>
          </a:p>
          <a:p>
            <a:r>
              <a:rPr lang="de-DE" sz="2800" dirty="0" err="1" smtClean="0"/>
              <a:t>Allows</a:t>
            </a:r>
            <a:r>
              <a:rPr lang="de-DE" sz="2800" dirty="0" smtClean="0"/>
              <a:t>: </a:t>
            </a:r>
            <a:r>
              <a:rPr lang="de-DE" sz="2800" dirty="0" err="1" smtClean="0"/>
              <a:t>integration</a:t>
            </a:r>
            <a:r>
              <a:rPr lang="de-DE" sz="2800" dirty="0" smtClean="0"/>
              <a:t> in </a:t>
            </a:r>
            <a:r>
              <a:rPr lang="de-DE" sz="2800" dirty="0" err="1" smtClean="0"/>
              <a:t>commercial</a:t>
            </a:r>
            <a:r>
              <a:rPr lang="de-DE" sz="2800" dirty="0" smtClean="0"/>
              <a:t> </a:t>
            </a:r>
            <a:r>
              <a:rPr lang="de-DE" sz="2800" dirty="0" err="1" smtClean="0"/>
              <a:t>software</a:t>
            </a:r>
            <a:endParaRPr lang="de-DE" sz="2800" dirty="0" smtClean="0"/>
          </a:p>
          <a:p>
            <a:pPr>
              <a:lnSpc>
                <a:spcPct val="200000"/>
              </a:lnSpc>
            </a:pPr>
            <a:r>
              <a:rPr lang="de-DE" sz="2800" dirty="0" smtClean="0"/>
              <a:t>Goal: </a:t>
            </a:r>
          </a:p>
          <a:p>
            <a:pPr lvl="1">
              <a:lnSpc>
                <a:spcPct val="200000"/>
              </a:lnSpc>
            </a:pPr>
            <a:r>
              <a:rPr lang="de-DE" sz="2400" dirty="0" err="1" smtClean="0"/>
              <a:t>standard</a:t>
            </a:r>
            <a:r>
              <a:rPr lang="de-DE" sz="2400" dirty="0" smtClean="0"/>
              <a:t> </a:t>
            </a:r>
            <a:r>
              <a:rPr lang="de-DE" sz="2400" dirty="0" err="1" smtClean="0"/>
              <a:t>compliance</a:t>
            </a:r>
            <a:r>
              <a:rPr lang="de-DE" sz="2400" dirty="0" smtClean="0"/>
              <a:t> in open </a:t>
            </a:r>
            <a:r>
              <a:rPr lang="de-DE" sz="2400" dirty="0" err="1" smtClean="0"/>
              <a:t>source</a:t>
            </a:r>
            <a:r>
              <a:rPr lang="de-DE" sz="2400" dirty="0" smtClean="0"/>
              <a:t> </a:t>
            </a:r>
            <a:r>
              <a:rPr lang="de-DE" sz="2400" b="1" dirty="0" err="1" smtClean="0"/>
              <a:t>and</a:t>
            </a:r>
            <a:r>
              <a:rPr lang="de-DE" sz="2400" b="1" dirty="0" smtClean="0"/>
              <a:t> </a:t>
            </a:r>
            <a:r>
              <a:rPr lang="de-DE" sz="2400" dirty="0" err="1" smtClean="0"/>
              <a:t>commercial</a:t>
            </a:r>
            <a:r>
              <a:rPr lang="de-DE" sz="2400" dirty="0" smtClean="0"/>
              <a:t> </a:t>
            </a:r>
            <a:r>
              <a:rPr lang="de-DE" sz="2400" dirty="0" err="1" smtClean="0"/>
              <a:t>software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016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Big </a:t>
            </a:r>
            <a:r>
              <a:rPr lang="de-DE" dirty="0" err="1" smtClean="0"/>
              <a:t>thanks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Yann </a:t>
            </a:r>
            <a:r>
              <a:rPr lang="de-DE" dirty="0" err="1" smtClean="0"/>
              <a:t>Coupin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22" y="1070900"/>
            <a:ext cx="6480720" cy="504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920806" y="1269554"/>
            <a:ext cx="3355727" cy="230832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de-DE" dirty="0" smtClean="0"/>
              <a:t>Stl2stlxml </a:t>
            </a:r>
            <a:r>
              <a:rPr lang="de-DE" dirty="0" err="1" smtClean="0"/>
              <a:t>module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</a:p>
          <a:p>
            <a:pPr>
              <a:lnSpc>
                <a:spcPct val="200000"/>
              </a:lnSpc>
            </a:pPr>
            <a:r>
              <a:rPr lang="de-DE" dirty="0" err="1" smtClean="0"/>
              <a:t>derived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/>
              <a:t> </a:t>
            </a:r>
            <a:endParaRPr lang="de-DE" dirty="0" smtClean="0"/>
          </a:p>
          <a:p>
            <a:pPr>
              <a:lnSpc>
                <a:spcPct val="200000"/>
              </a:lnSpc>
            </a:pPr>
            <a:r>
              <a:rPr lang="de-DE" dirty="0" smtClean="0"/>
              <a:t>stl2srt </a:t>
            </a:r>
            <a:r>
              <a:rPr lang="de-DE" dirty="0" err="1" smtClean="0"/>
              <a:t>from</a:t>
            </a:r>
            <a:r>
              <a:rPr lang="de-DE" dirty="0" smtClean="0"/>
              <a:t> Yann </a:t>
            </a:r>
            <a:r>
              <a:rPr lang="de-DE" dirty="0" err="1" smtClean="0"/>
              <a:t>Coupin</a:t>
            </a:r>
            <a:r>
              <a:rPr lang="de-DE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8629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900000" y="1942989"/>
            <a:ext cx="9345613" cy="3647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3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More…..</a:t>
            </a:r>
            <a:endParaRPr lang="de-DE" sz="13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92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90" y="1053530"/>
            <a:ext cx="5508883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944679" y="63793"/>
            <a:ext cx="8059479" cy="829342"/>
          </a:xfrm>
        </p:spPr>
        <p:txBody>
          <a:bodyPr/>
          <a:lstStyle/>
          <a:p>
            <a:r>
              <a:rPr lang="de-DE" dirty="0" err="1" smtClean="0"/>
              <a:t>Subtitles</a:t>
            </a:r>
            <a:r>
              <a:rPr lang="de-DE" dirty="0" smtClean="0"/>
              <a:t> in ISOBMFF</a:t>
            </a:r>
            <a:endParaRPr lang="en-US" dirty="0"/>
          </a:p>
        </p:txBody>
      </p:sp>
      <p:sp>
        <p:nvSpPr>
          <p:cNvPr id="2" name="Textfeld 1"/>
          <p:cNvSpPr txBox="1"/>
          <p:nvPr/>
        </p:nvSpPr>
        <p:spPr>
          <a:xfrm>
            <a:off x="6559707" y="1125538"/>
            <a:ext cx="49685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de-DE" sz="2800" dirty="0" err="1" smtClean="0"/>
              <a:t>Mux</a:t>
            </a:r>
            <a:r>
              <a:rPr lang="de-DE" sz="2800" dirty="0" smtClean="0"/>
              <a:t> ISOBMFF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de-DE" sz="2800" dirty="0" smtClean="0"/>
              <a:t>DASH Segmentation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de-DE" sz="2800" dirty="0" smtClean="0"/>
              <a:t>Different </a:t>
            </a:r>
            <a:r>
              <a:rPr lang="de-DE" sz="2800" dirty="0" err="1" smtClean="0"/>
              <a:t>Subtitle</a:t>
            </a:r>
            <a:r>
              <a:rPr lang="de-DE" sz="2800" dirty="0" smtClean="0"/>
              <a:t> </a:t>
            </a:r>
            <a:r>
              <a:rPr lang="de-DE" sz="2800" dirty="0" err="1" smtClean="0"/>
              <a:t>formats</a:t>
            </a:r>
            <a:endParaRPr lang="de-DE" sz="2800" dirty="0" smtClean="0"/>
          </a:p>
          <a:p>
            <a:pPr marL="954085" lvl="1" indent="-342900">
              <a:lnSpc>
                <a:spcPct val="150000"/>
              </a:lnSpc>
              <a:buFontTx/>
              <a:buChar char="-"/>
            </a:pPr>
            <a:r>
              <a:rPr lang="de-DE" sz="2800" dirty="0" err="1" smtClean="0"/>
              <a:t>WebVTT</a:t>
            </a:r>
            <a:r>
              <a:rPr lang="de-DE" sz="2800" dirty="0" smtClean="0"/>
              <a:t>, TTML/EBU-TT, </a:t>
            </a:r>
            <a:r>
              <a:rPr lang="de-DE" sz="3200" dirty="0" smtClean="0"/>
              <a:t>3GPP </a:t>
            </a:r>
            <a:r>
              <a:rPr lang="de-DE" sz="3200" dirty="0" err="1" smtClean="0"/>
              <a:t>Timed</a:t>
            </a:r>
            <a:r>
              <a:rPr lang="de-DE" sz="3200" dirty="0" smtClean="0"/>
              <a:t> Text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de-DE" sz="3200" dirty="0" smtClean="0"/>
              <a:t>Standard Compliance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de-DE" sz="3200" dirty="0" smtClean="0"/>
              <a:t>ISO/IEC 14496-30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25805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WebVTT</a:t>
            </a:r>
            <a:r>
              <a:rPr lang="de-DE" dirty="0"/>
              <a:t> </a:t>
            </a:r>
            <a:r>
              <a:rPr lang="de-DE" dirty="0" err="1"/>
              <a:t>parser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 smtClean="0"/>
              <a:t>validator</a:t>
            </a:r>
            <a:r>
              <a:rPr lang="de-DE" dirty="0" smtClean="0"/>
              <a:t> (Anne van </a:t>
            </a:r>
            <a:r>
              <a:rPr lang="de-DE" dirty="0" err="1" smtClean="0"/>
              <a:t>Kesteren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206" y="1307493"/>
            <a:ext cx="5334973" cy="449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12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 smtClean="0"/>
              <a:t>TTML </a:t>
            </a:r>
            <a:r>
              <a:rPr lang="de-DE" dirty="0" err="1" smtClean="0"/>
              <a:t>Validator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33" y="909514"/>
            <a:ext cx="10145691" cy="538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45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VLC + </a:t>
            </a:r>
            <a:r>
              <a:rPr lang="de-DE" dirty="0" err="1" smtClean="0"/>
              <a:t>Broadcaster</a:t>
            </a:r>
            <a:endParaRPr lang="de-DE" dirty="0"/>
          </a:p>
        </p:txBody>
      </p:sp>
      <p:pic>
        <p:nvPicPr>
          <p:cNvPr id="2052" name="Picture 4" descr="http://upload.wikimedia.org/wikipedia/commons/c/cc/Newsroom_RIA_Novosti%2C_Moscow_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6" t="14270" r="13198" b="5466"/>
          <a:stretch/>
        </p:blipFill>
        <p:spPr bwMode="auto">
          <a:xfrm>
            <a:off x="1300697" y="-5366"/>
            <a:ext cx="10236943" cy="672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LC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3366">
            <a:off x="8883646" y="3803291"/>
            <a:ext cx="634839" cy="72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VLC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3366">
            <a:off x="8024631" y="4187422"/>
            <a:ext cx="634839" cy="72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VLC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0203">
            <a:off x="3649171" y="5207384"/>
            <a:ext cx="634839" cy="72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VLC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7282">
            <a:off x="2356138" y="4594787"/>
            <a:ext cx="634839" cy="6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VLC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6271">
            <a:off x="2553928" y="3696923"/>
            <a:ext cx="634839" cy="72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VLC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729">
            <a:off x="6893909" y="2973217"/>
            <a:ext cx="634839" cy="72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VLC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0445">
            <a:off x="6678514" y="4181641"/>
            <a:ext cx="418711" cy="47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7" descr="logo_irt_v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42" y="6435864"/>
            <a:ext cx="2448271" cy="34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5455647" y="6452312"/>
            <a:ext cx="2661426" cy="338633"/>
          </a:xfrm>
          <a:prstGeom prst="rect">
            <a:avLst/>
          </a:prstGeom>
        </p:spPr>
        <p:txBody>
          <a:bodyPr wrap="none" lIns="122237" tIns="61118" rIns="122237" bIns="61118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Image: Jürg Vollmer / maiak.info </a:t>
            </a:r>
          </a:p>
        </p:txBody>
      </p:sp>
    </p:spTree>
    <p:extLst>
      <p:ext uri="{BB962C8B-B14F-4D97-AF65-F5344CB8AC3E}">
        <p14:creationId xmlns:p14="http://schemas.microsoft.com/office/powerpoint/2010/main" val="405174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32374" y="45418"/>
            <a:ext cx="8059479" cy="829342"/>
          </a:xfrm>
        </p:spPr>
        <p:txBody>
          <a:bodyPr/>
          <a:lstStyle/>
          <a:p>
            <a:pPr algn="r"/>
            <a:r>
              <a:rPr lang="de-DE" dirty="0" err="1" smtClean="0"/>
              <a:t>Advanced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features</a:t>
            </a:r>
            <a:r>
              <a:rPr lang="de-DE" dirty="0" smtClean="0"/>
              <a:t> in VLC</a:t>
            </a:r>
            <a:endParaRPr lang="de-DE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66" y="1269554"/>
            <a:ext cx="6371100" cy="437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974" y="5085977"/>
            <a:ext cx="7560840" cy="1016029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Ellipse 2"/>
          <p:cNvSpPr/>
          <p:nvPr/>
        </p:nvSpPr>
        <p:spPr>
          <a:xfrm>
            <a:off x="4256236" y="5157986"/>
            <a:ext cx="2520280" cy="944021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897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dirty="0" smtClean="0"/>
              <a:t>Open Source Software </a:t>
            </a:r>
            <a:r>
              <a:rPr lang="de-DE" dirty="0" err="1" smtClean="0"/>
              <a:t>is</a:t>
            </a:r>
            <a:r>
              <a:rPr lang="de-DE" dirty="0" smtClean="0"/>
              <a:t> essential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standards</a:t>
            </a:r>
            <a:endParaRPr lang="de-DE" dirty="0" smtClean="0"/>
          </a:p>
          <a:p>
            <a:pPr lvl="1">
              <a:lnSpc>
                <a:spcPct val="150000"/>
              </a:lnSpc>
            </a:pPr>
            <a:r>
              <a:rPr lang="de-DE" dirty="0" err="1"/>
              <a:t>m</a:t>
            </a:r>
            <a:r>
              <a:rPr lang="de-DE" dirty="0" err="1" smtClean="0"/>
              <a:t>arket</a:t>
            </a:r>
            <a:r>
              <a:rPr lang="de-DE" dirty="0" smtClean="0"/>
              <a:t> </a:t>
            </a:r>
            <a:r>
              <a:rPr lang="de-DE" dirty="0" err="1" smtClean="0"/>
              <a:t>adoption</a:t>
            </a:r>
            <a:endParaRPr lang="de-DE" dirty="0" smtClean="0"/>
          </a:p>
          <a:p>
            <a:pPr lvl="1">
              <a:lnSpc>
                <a:spcPct val="150000"/>
              </a:lnSpc>
            </a:pPr>
            <a:r>
              <a:rPr lang="de-DE" dirty="0" err="1" smtClean="0"/>
              <a:t>standard</a:t>
            </a:r>
            <a:r>
              <a:rPr lang="de-DE" dirty="0" smtClean="0"/>
              <a:t> </a:t>
            </a:r>
            <a:r>
              <a:rPr lang="de-DE" dirty="0" err="1" smtClean="0"/>
              <a:t>compliance</a:t>
            </a:r>
            <a:endParaRPr lang="de-DE" dirty="0" smtClean="0"/>
          </a:p>
          <a:p>
            <a:pPr lvl="1">
              <a:lnSpc>
                <a:spcPct val="150000"/>
              </a:lnSpc>
            </a:pPr>
            <a:r>
              <a:rPr lang="de-DE" dirty="0"/>
              <a:t>t</a:t>
            </a:r>
            <a:r>
              <a:rPr lang="de-DE" dirty="0" smtClean="0"/>
              <a:t>ransparent </a:t>
            </a:r>
            <a:r>
              <a:rPr lang="de-DE" dirty="0" err="1" smtClean="0"/>
              <a:t>reference</a:t>
            </a:r>
            <a:endParaRPr lang="de-DE" dirty="0" smtClean="0"/>
          </a:p>
          <a:p>
            <a:pPr>
              <a:lnSpc>
                <a:spcPct val="150000"/>
              </a:lnSpc>
            </a:pPr>
            <a:r>
              <a:rPr lang="de-DE" dirty="0" err="1" smtClean="0"/>
              <a:t>Industry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Broadcaster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help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:</a:t>
            </a:r>
          </a:p>
          <a:p>
            <a:pPr lvl="1">
              <a:lnSpc>
                <a:spcPct val="150000"/>
              </a:lnSpc>
            </a:pPr>
            <a:r>
              <a:rPr lang="de-DE" dirty="0" smtClean="0"/>
              <a:t>Test </a:t>
            </a:r>
            <a:r>
              <a:rPr lang="de-DE" dirty="0" err="1" smtClean="0"/>
              <a:t>content</a:t>
            </a:r>
            <a:r>
              <a:rPr lang="de-DE" dirty="0" smtClean="0"/>
              <a:t>, Test Content, Test Content …..</a:t>
            </a:r>
          </a:p>
          <a:p>
            <a:pPr lvl="1">
              <a:lnSpc>
                <a:spcPct val="150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235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180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/>
        </p:nvSpPr>
        <p:spPr bwMode="auto">
          <a:xfrm>
            <a:off x="831851" y="2105991"/>
            <a:ext cx="10577512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e-DE" altLang="de-DE" dirty="0" err="1" smtClean="0">
                <a:solidFill>
                  <a:schemeClr val="bg1"/>
                </a:solidFill>
              </a:rPr>
              <a:t>Thank</a:t>
            </a:r>
            <a:r>
              <a:rPr lang="de-DE" altLang="de-DE" dirty="0" smtClean="0">
                <a:solidFill>
                  <a:schemeClr val="bg1"/>
                </a:solidFill>
              </a:rPr>
              <a:t> </a:t>
            </a:r>
            <a:r>
              <a:rPr lang="de-DE" altLang="de-DE" dirty="0" err="1" smtClean="0">
                <a:solidFill>
                  <a:schemeClr val="bg1"/>
                </a:solidFill>
              </a:rPr>
              <a:t>you</a:t>
            </a:r>
            <a:r>
              <a:rPr lang="de-DE" altLang="de-DE" dirty="0" smtClean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095376" y="3908245"/>
            <a:ext cx="674687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14" tIns="45057" rIns="90114" bIns="45057"/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eaLnBrk="1" hangingPunct="1">
              <a:buFont typeface="Wingdings" pitchFamily="2" charset="2"/>
              <a:buNone/>
            </a:pPr>
            <a:r>
              <a:rPr lang="de-DE" altLang="de-DE" sz="1800" dirty="0"/>
              <a:t>Institut für Rundfunktechnik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de-DE" altLang="de-DE" sz="1800" dirty="0" err="1"/>
              <a:t>Floriansmühlstraße</a:t>
            </a:r>
            <a:r>
              <a:rPr lang="de-DE" altLang="de-DE" sz="1800" dirty="0"/>
              <a:t> 60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de-DE" altLang="de-DE" sz="1800" dirty="0"/>
              <a:t>80939 München</a:t>
            </a:r>
          </a:p>
          <a:p>
            <a:pPr algn="l" eaLnBrk="1" hangingPunct="1">
              <a:buFont typeface="Wingdings" pitchFamily="2" charset="2"/>
              <a:buNone/>
            </a:pPr>
            <a:endParaRPr lang="de-DE" altLang="de-DE" sz="1800" dirty="0"/>
          </a:p>
          <a:p>
            <a:pPr algn="l" eaLnBrk="1" hangingPunct="1">
              <a:buFont typeface="Wingdings" pitchFamily="2" charset="2"/>
              <a:buNone/>
            </a:pPr>
            <a:r>
              <a:rPr lang="de-DE" altLang="de-DE" sz="1800" dirty="0"/>
              <a:t>Tel. +49-(0)89-32399-0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de-DE" altLang="de-DE" sz="1800" dirty="0"/>
              <a:t>Fax +49-(0)89-32399-351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de-DE" altLang="de-DE" sz="1800" dirty="0"/>
              <a:t>E-Mail: </a:t>
            </a:r>
            <a:r>
              <a:rPr lang="de-DE" altLang="de-DE" sz="1800" dirty="0" smtClean="0"/>
              <a:t>tai@irt.de</a:t>
            </a:r>
            <a:endParaRPr lang="de-DE" altLang="de-DE" sz="1800" dirty="0"/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1095376" y="2860842"/>
            <a:ext cx="75184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1809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08038" indent="-268288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 3" pitchFamily="18" charset="2"/>
              <a:buChar char=""/>
              <a:defRPr>
                <a:solidFill>
                  <a:schemeClr val="tx1"/>
                </a:solidFill>
                <a:latin typeface="+mn-lt"/>
              </a:defRPr>
            </a:lvl3pPr>
            <a:lvl4pPr marL="1165225" indent="-177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›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52876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DE" altLang="de-DE" dirty="0" smtClean="0"/>
              <a:t>Andreas Tai</a:t>
            </a:r>
          </a:p>
          <a:p>
            <a:pPr eaLnBrk="1" hangingPunct="1"/>
            <a:r>
              <a:rPr lang="de-DE" altLang="de-DE" dirty="0" err="1" smtClean="0"/>
              <a:t>Production</a:t>
            </a:r>
            <a:r>
              <a:rPr lang="de-DE" altLang="de-DE" dirty="0" smtClean="0"/>
              <a:t> Systems Television</a:t>
            </a:r>
          </a:p>
        </p:txBody>
      </p:sp>
    </p:spTree>
    <p:extLst>
      <p:ext uri="{BB962C8B-B14F-4D97-AF65-F5344CB8AC3E}">
        <p14:creationId xmlns:p14="http://schemas.microsoft.com/office/powerpoint/2010/main" val="364964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upload.wikimedia.org/wikipedia/commons/thumb/9/98/ARD_Karte.svg/500px-ARD_Kart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684" y="2861637"/>
            <a:ext cx="2990999" cy="273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irt.de/fileadmin/media/images/logos/Logo_irt_v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07298"/>
            <a:ext cx="2016224" cy="124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upload.wikimedia.org/wikipedia/en/thumb/f/f5/Zweites_Deutsches_Fernsehen.svg/300px-Zweites_Deutsches_Fernsehen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110" y="3673458"/>
            <a:ext cx="1819185" cy="106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714" y="4335690"/>
            <a:ext cx="1686065" cy="58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http://efg.sk/fileadmin/logos/or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938" y="3401164"/>
            <a:ext cx="1592129" cy="68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feil nach rechts 10"/>
          <p:cNvSpPr/>
          <p:nvPr/>
        </p:nvSpPr>
        <p:spPr>
          <a:xfrm rot="19270738">
            <a:off x="3311038" y="2426610"/>
            <a:ext cx="1440160" cy="44847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 nach rechts 11"/>
          <p:cNvSpPr/>
          <p:nvPr/>
        </p:nvSpPr>
        <p:spPr>
          <a:xfrm rot="16200000">
            <a:off x="5800347" y="2369291"/>
            <a:ext cx="855671" cy="48738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rechts 12"/>
          <p:cNvSpPr/>
          <p:nvPr/>
        </p:nvSpPr>
        <p:spPr>
          <a:xfrm rot="13690290">
            <a:off x="7613625" y="2483151"/>
            <a:ext cx="986491" cy="48738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393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612060" y="1349723"/>
            <a:ext cx="2484210" cy="639911"/>
          </a:xfrm>
        </p:spPr>
        <p:txBody>
          <a:bodyPr/>
          <a:lstStyle/>
          <a:p>
            <a:r>
              <a:rPr lang="de-DE" dirty="0" smtClean="0"/>
              <a:t>Standards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3"/>
          </p:nvPr>
        </p:nvSpPr>
        <p:spPr>
          <a:xfrm>
            <a:off x="6218368" y="1269554"/>
            <a:ext cx="5410786" cy="639911"/>
          </a:xfrm>
        </p:spPr>
        <p:txBody>
          <a:bodyPr/>
          <a:lstStyle/>
          <a:p>
            <a:r>
              <a:rPr lang="de-DE" dirty="0" smtClean="0"/>
              <a:t>(Open Source) Code</a:t>
            </a:r>
            <a:endParaRPr lang="de-DE" dirty="0"/>
          </a:p>
        </p:txBody>
      </p:sp>
      <p:pic>
        <p:nvPicPr>
          <p:cNvPr id="6146" name="Picture 2" descr="C:\Users\andreas\AppData\Local\Microsoft\Windows\Temporary Internet Files\Content.IE5\CUR0Q3U2\paragraph-symbol-rules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094" y="2755460"/>
            <a:ext cx="266065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ndreas\AppData\Local\Microsoft\Windows\Temporary Internet Files\Content.IE5\FW7M3O6L\programmer-vb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726" y="2781722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47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Different </a:t>
            </a:r>
            <a:r>
              <a:rPr lang="de-DE" dirty="0" err="1" smtClean="0"/>
              <a:t>Subtitle</a:t>
            </a:r>
            <a:r>
              <a:rPr lang="de-DE" dirty="0" smtClean="0"/>
              <a:t> Standards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654" y="1125538"/>
            <a:ext cx="2062025" cy="111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wrd13.com/uploads/media-image/1578-EBU-logo-EBU-CMYK-1200DP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38" y="1072252"/>
            <a:ext cx="2292262" cy="122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bgerundetes Rechteck 6"/>
          <p:cNvSpPr/>
          <p:nvPr/>
        </p:nvSpPr>
        <p:spPr>
          <a:xfrm>
            <a:off x="5832574" y="3663792"/>
            <a:ext cx="2631465" cy="23864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sz="2400" b="1" dirty="0" smtClean="0"/>
              <a:t>TTML</a:t>
            </a:r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dirty="0"/>
          </a:p>
        </p:txBody>
      </p:sp>
      <p:sp>
        <p:nvSpPr>
          <p:cNvPr id="8" name="Abgerundetes Rechteck 7"/>
          <p:cNvSpPr/>
          <p:nvPr/>
        </p:nvSpPr>
        <p:spPr>
          <a:xfrm>
            <a:off x="6783754" y="4797946"/>
            <a:ext cx="1425084" cy="1001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EBU-TT</a:t>
            </a:r>
            <a:endParaRPr lang="en-US" b="1" dirty="0" smtClean="0"/>
          </a:p>
          <a:p>
            <a:pPr algn="ctr"/>
            <a:endParaRPr lang="en-US" dirty="0"/>
          </a:p>
        </p:txBody>
      </p:sp>
      <p:sp>
        <p:nvSpPr>
          <p:cNvPr id="9" name="Abgerundetes Rechteck 8"/>
          <p:cNvSpPr/>
          <p:nvPr/>
        </p:nvSpPr>
        <p:spPr>
          <a:xfrm>
            <a:off x="1221979" y="3792947"/>
            <a:ext cx="1843689" cy="186598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 sz="2400" b="1" dirty="0" smtClean="0"/>
          </a:p>
          <a:p>
            <a:pPr algn="ctr"/>
            <a:endParaRPr lang="en-US" b="1" dirty="0"/>
          </a:p>
          <a:p>
            <a:pPr algn="ctr"/>
            <a:endParaRPr lang="en-US" sz="2400" b="1" dirty="0" smtClean="0"/>
          </a:p>
          <a:p>
            <a:pPr algn="ctr"/>
            <a:endParaRPr lang="en-US" b="1" dirty="0"/>
          </a:p>
          <a:p>
            <a:pPr algn="ctr"/>
            <a:endParaRPr lang="en-US" sz="2400" b="1" dirty="0" smtClean="0"/>
          </a:p>
          <a:p>
            <a:pPr algn="ctr"/>
            <a:endParaRPr lang="en-US" b="1" dirty="0"/>
          </a:p>
          <a:p>
            <a:pPr algn="ctr"/>
            <a:endParaRPr lang="en-US" sz="2400" b="1" dirty="0" smtClean="0"/>
          </a:p>
          <a:p>
            <a:pPr algn="ctr"/>
            <a:endParaRPr lang="en-US" b="1" dirty="0"/>
          </a:p>
          <a:p>
            <a:pPr algn="ctr"/>
            <a:endParaRPr lang="en-US" sz="2400" b="1" dirty="0" smtClean="0"/>
          </a:p>
          <a:p>
            <a:pPr algn="ctr"/>
            <a:endParaRPr lang="en-US" b="1" dirty="0"/>
          </a:p>
          <a:p>
            <a:pPr algn="ctr"/>
            <a:endParaRPr lang="en-US" sz="2400" b="1" dirty="0" smtClean="0"/>
          </a:p>
          <a:p>
            <a:pPr algn="ctr"/>
            <a:endParaRPr lang="en-US" b="1" dirty="0"/>
          </a:p>
          <a:p>
            <a:pPr algn="ctr"/>
            <a:endParaRPr lang="en-US" sz="2400" b="1" dirty="0" smtClean="0"/>
          </a:p>
          <a:p>
            <a:pPr algn="ctr"/>
            <a:endParaRPr lang="en-US" b="1" dirty="0"/>
          </a:p>
          <a:p>
            <a:pPr algn="ctr"/>
            <a:r>
              <a:rPr lang="en-US" sz="2400" b="1" dirty="0" smtClean="0"/>
              <a:t>EBU-STL</a:t>
            </a:r>
            <a:endParaRPr lang="en-US" b="1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0" name="Abgerundetes Rechteck 9"/>
          <p:cNvSpPr/>
          <p:nvPr/>
        </p:nvSpPr>
        <p:spPr>
          <a:xfrm>
            <a:off x="8856910" y="3639250"/>
            <a:ext cx="2736304" cy="231082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 sz="2400" b="1" dirty="0" smtClean="0"/>
          </a:p>
          <a:p>
            <a:pPr algn="ctr"/>
            <a:endParaRPr lang="de-DE" b="1" dirty="0"/>
          </a:p>
          <a:p>
            <a:pPr algn="ctr"/>
            <a:endParaRPr lang="de-DE" b="1" dirty="0" smtClean="0"/>
          </a:p>
          <a:p>
            <a:pPr algn="ctr"/>
            <a:endParaRPr lang="de-DE" b="1" dirty="0"/>
          </a:p>
          <a:p>
            <a:pPr algn="ctr"/>
            <a:endParaRPr lang="de-DE" b="1" dirty="0" smtClean="0"/>
          </a:p>
          <a:p>
            <a:pPr algn="ctr"/>
            <a:r>
              <a:rPr lang="de-DE" b="1" dirty="0" err="1" smtClean="0"/>
              <a:t>WebVTT</a:t>
            </a:r>
            <a:endParaRPr lang="de-DE" b="1" dirty="0" smtClean="0"/>
          </a:p>
          <a:p>
            <a:pPr algn="ctr"/>
            <a:endParaRPr lang="de-DE" b="1" dirty="0"/>
          </a:p>
          <a:p>
            <a:pPr algn="ctr"/>
            <a:endParaRPr lang="de-DE" b="1" dirty="0" smtClean="0"/>
          </a:p>
          <a:p>
            <a:pPr algn="ctr"/>
            <a:endParaRPr lang="de-DE" b="1" dirty="0"/>
          </a:p>
          <a:p>
            <a:pPr algn="ctr"/>
            <a:endParaRPr lang="de-DE" b="1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" name="Pfeil nach unten 2"/>
          <p:cNvSpPr/>
          <p:nvPr/>
        </p:nvSpPr>
        <p:spPr>
          <a:xfrm>
            <a:off x="1819788" y="2344432"/>
            <a:ext cx="648072" cy="11088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unten 10"/>
          <p:cNvSpPr/>
          <p:nvPr/>
        </p:nvSpPr>
        <p:spPr>
          <a:xfrm rot="18657557">
            <a:off x="3962912" y="1685705"/>
            <a:ext cx="648072" cy="33268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 nach unten 11"/>
          <p:cNvSpPr/>
          <p:nvPr/>
        </p:nvSpPr>
        <p:spPr>
          <a:xfrm rot="1746595">
            <a:off x="7143387" y="2580896"/>
            <a:ext cx="566533" cy="850591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unten 12"/>
          <p:cNvSpPr/>
          <p:nvPr/>
        </p:nvSpPr>
        <p:spPr>
          <a:xfrm rot="19805162">
            <a:off x="9529890" y="2622447"/>
            <a:ext cx="648072" cy="850591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327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case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r>
              <a:rPr lang="de-DE" dirty="0" smtClean="0"/>
              <a:t> </a:t>
            </a:r>
            <a:r>
              <a:rPr lang="de-DE" dirty="0" err="1" smtClean="0"/>
              <a:t>conversion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819" y="2023471"/>
            <a:ext cx="69437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2" y="4653930"/>
            <a:ext cx="8383588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6"/>
          <p:cNvSpPr txBox="1"/>
          <p:nvPr/>
        </p:nvSpPr>
        <p:spPr>
          <a:xfrm>
            <a:off x="2495819" y="1452407"/>
            <a:ext cx="2310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smtClean="0"/>
              <a:t>EBU-STL, </a:t>
            </a:r>
            <a:r>
              <a:rPr lang="de-DE" b="1" dirty="0" err="1" smtClean="0"/>
              <a:t>binary</a:t>
            </a:r>
            <a:r>
              <a:rPr lang="de-DE" b="1" dirty="0" smtClean="0"/>
              <a:t> </a:t>
            </a:r>
            <a:r>
              <a:rPr lang="de-DE" b="1" dirty="0" err="1" smtClean="0"/>
              <a:t>based</a:t>
            </a:r>
            <a:endParaRPr lang="en-GB" b="1" dirty="0"/>
          </a:p>
        </p:txBody>
      </p:sp>
      <p:sp>
        <p:nvSpPr>
          <p:cNvPr id="9" name="Textfeld 7"/>
          <p:cNvSpPr txBox="1"/>
          <p:nvPr/>
        </p:nvSpPr>
        <p:spPr>
          <a:xfrm>
            <a:off x="2517251" y="4054181"/>
            <a:ext cx="1984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smtClean="0"/>
              <a:t>EBU-TT XML </a:t>
            </a:r>
            <a:r>
              <a:rPr lang="de-DE" b="1" dirty="0" err="1" smtClean="0"/>
              <a:t>Based</a:t>
            </a:r>
            <a:endParaRPr lang="en-GB" b="1" dirty="0"/>
          </a:p>
        </p:txBody>
      </p:sp>
      <p:sp>
        <p:nvSpPr>
          <p:cNvPr id="2" name="Pfeil nach unten 1"/>
          <p:cNvSpPr/>
          <p:nvPr/>
        </p:nvSpPr>
        <p:spPr>
          <a:xfrm>
            <a:off x="5571637" y="3352159"/>
            <a:ext cx="792088" cy="768403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451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944679" y="-26590"/>
            <a:ext cx="8059479" cy="829342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Why</a:t>
            </a:r>
            <a:r>
              <a:rPr lang="de-DE" dirty="0" smtClean="0"/>
              <a:t> </a:t>
            </a:r>
            <a:r>
              <a:rPr lang="de-DE" dirty="0" err="1" smtClean="0"/>
              <a:t>reference</a:t>
            </a:r>
            <a:r>
              <a:rPr lang="de-DE" dirty="0" smtClean="0"/>
              <a:t> </a:t>
            </a:r>
            <a:r>
              <a:rPr lang="de-DE" dirty="0" err="1" smtClean="0"/>
              <a:t>implementation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so </a:t>
            </a:r>
            <a:r>
              <a:rPr lang="de-DE" dirty="0" err="1" smtClean="0"/>
              <a:t>important</a:t>
            </a:r>
            <a:r>
              <a:rPr lang="de-DE" dirty="0" smtClean="0"/>
              <a:t>….</a:t>
            </a:r>
            <a:endParaRPr lang="en-US" dirty="0"/>
          </a:p>
        </p:txBody>
      </p:sp>
      <p:pic>
        <p:nvPicPr>
          <p:cNvPr id="7172" name="Picture 4" descr="C:\Users\andreas\AppData\Local\Temp\5268427116_e6df550b8c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41" y="1798514"/>
            <a:ext cx="503419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536923" y="2148166"/>
            <a:ext cx="74163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A </a:t>
            </a:r>
            <a:r>
              <a:rPr lang="de-DE" sz="3200" b="1" dirty="0" err="1" smtClean="0"/>
              <a:t>standard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is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only</a:t>
            </a:r>
            <a:r>
              <a:rPr lang="de-DE" sz="3200" b="1" dirty="0" smtClean="0"/>
              <a:t> an </a:t>
            </a:r>
            <a:r>
              <a:rPr lang="de-DE" sz="3200" b="1" dirty="0" err="1" smtClean="0"/>
              <a:t>architectural</a:t>
            </a:r>
            <a:r>
              <a:rPr lang="de-DE" sz="3200" b="1" dirty="0" smtClean="0"/>
              <a:t> plan</a:t>
            </a:r>
          </a:p>
          <a:p>
            <a:endParaRPr lang="de-DE" sz="3200" b="1" dirty="0"/>
          </a:p>
          <a:p>
            <a:r>
              <a:rPr lang="de-DE" sz="3200" b="1" dirty="0" smtClean="0"/>
              <a:t>… not </a:t>
            </a:r>
            <a:r>
              <a:rPr lang="de-DE" sz="3200" b="1" dirty="0" err="1" smtClean="0"/>
              <a:t>the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house</a:t>
            </a:r>
            <a:r>
              <a:rPr lang="de-DE" sz="3200" b="1" dirty="0" smtClean="0"/>
              <a:t>!</a:t>
            </a:r>
            <a:endParaRPr lang="en-US" sz="3200" b="1" dirty="0"/>
          </a:p>
        </p:txBody>
      </p:sp>
      <p:sp>
        <p:nvSpPr>
          <p:cNvPr id="3" name="Rechteck 2"/>
          <p:cNvSpPr/>
          <p:nvPr/>
        </p:nvSpPr>
        <p:spPr>
          <a:xfrm>
            <a:off x="2916363" y="5229994"/>
            <a:ext cx="11160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50" dirty="0"/>
              <a:t>Lyons </a:t>
            </a:r>
            <a:r>
              <a:rPr lang="de-DE" sz="1050" dirty="0" err="1"/>
              <a:t>Architects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335059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104382" y="8164"/>
            <a:ext cx="8059479" cy="829342"/>
          </a:xfrm>
        </p:spPr>
        <p:txBody>
          <a:bodyPr>
            <a:normAutofit/>
          </a:bodyPr>
          <a:lstStyle/>
          <a:p>
            <a:pPr algn="r"/>
            <a:r>
              <a:rPr lang="de-DE" dirty="0" err="1" smtClean="0"/>
              <a:t>Why</a:t>
            </a:r>
            <a:r>
              <a:rPr lang="de-DE" dirty="0" smtClean="0"/>
              <a:t> open </a:t>
            </a:r>
            <a:r>
              <a:rPr lang="de-DE" dirty="0" err="1" smtClean="0"/>
              <a:t>source</a:t>
            </a:r>
            <a:r>
              <a:rPr lang="de-DE" dirty="0" smtClean="0"/>
              <a:t>?</a:t>
            </a:r>
            <a:endParaRPr lang="en-US" dirty="0"/>
          </a:p>
        </p:txBody>
      </p:sp>
      <p:pic>
        <p:nvPicPr>
          <p:cNvPr id="8" name="Picture 2" descr="C:\Users\andreas\AppData\Local\Microsoft\Windows\Temporary Internet Files\Content.IE5\PE3R3ALO\MC90044131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45" y="2526680"/>
            <a:ext cx="2528511" cy="189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792013" y="1567922"/>
            <a:ext cx="3777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Commercial Software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7536418" y="1571888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Open </a:t>
            </a:r>
            <a:r>
              <a:rPr lang="de-DE" dirty="0" err="1" smtClean="0"/>
              <a:t>source</a:t>
            </a:r>
            <a:r>
              <a:rPr lang="de-DE" dirty="0" smtClean="0"/>
              <a:t> </a:t>
            </a:r>
            <a:r>
              <a:rPr lang="de-DE" dirty="0" err="1" smtClean="0"/>
              <a:t>software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45861" y="5059942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</a:t>
            </a:r>
            <a:r>
              <a:rPr lang="de-DE" dirty="0" smtClean="0"/>
              <a:t>ustomer </a:t>
            </a:r>
            <a:r>
              <a:rPr lang="de-DE" dirty="0" err="1" smtClean="0"/>
              <a:t>requests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6912695" y="5059942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Standard </a:t>
            </a:r>
            <a:r>
              <a:rPr lang="de-DE" dirty="0" err="1" smtClean="0"/>
              <a:t>conformance</a:t>
            </a:r>
            <a:r>
              <a:rPr lang="de-DE" dirty="0" smtClean="0"/>
              <a:t> </a:t>
            </a:r>
            <a:r>
              <a:rPr lang="de-DE" dirty="0"/>
              <a:t> </a:t>
            </a:r>
          </a:p>
          <a:p>
            <a:r>
              <a:rPr lang="de-DE" dirty="0" err="1" smtClean="0"/>
              <a:t>higher</a:t>
            </a:r>
            <a:r>
              <a:rPr lang="de-DE" dirty="0" smtClean="0"/>
              <a:t> </a:t>
            </a:r>
            <a:r>
              <a:rPr lang="de-DE" dirty="0" err="1" smtClean="0"/>
              <a:t>priority</a:t>
            </a:r>
            <a:r>
              <a:rPr lang="de-DE" dirty="0" smtClean="0"/>
              <a:t> … </a:t>
            </a:r>
            <a:r>
              <a:rPr lang="de-DE" dirty="0" err="1" smtClean="0"/>
              <a:t>possible</a:t>
            </a:r>
            <a:endParaRPr lang="de-DE" dirty="0"/>
          </a:p>
        </p:txBody>
      </p:sp>
      <p:pic>
        <p:nvPicPr>
          <p:cNvPr id="8194" name="Picture 2" descr="C:\Users\andreas\AppData\Local\Temp\Tu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798" y="2372482"/>
            <a:ext cx="1860723" cy="220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8712894" y="4581922"/>
            <a:ext cx="16017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Attribution:lewing@isc.tamu.edu</a:t>
            </a:r>
            <a:r>
              <a:rPr lang="de-DE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180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368</Words>
  <Application>Microsoft Office PowerPoint</Application>
  <PresentationFormat>Benutzerdefiniert</PresentationFormat>
  <Paragraphs>164</Paragraphs>
  <Slides>30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1" baseType="lpstr">
      <vt:lpstr>Larissa</vt:lpstr>
      <vt:lpstr>Open source tools for new subtitle standards Fosdem15</vt:lpstr>
      <vt:lpstr>PowerPoint-Präsentation</vt:lpstr>
      <vt:lpstr>PowerPoint-Präsentation</vt:lpstr>
      <vt:lpstr>PowerPoint-Präsentation</vt:lpstr>
      <vt:lpstr>PowerPoint-Präsentation</vt:lpstr>
      <vt:lpstr>Different Subtitle Standards</vt:lpstr>
      <vt:lpstr>Use case format conversion</vt:lpstr>
      <vt:lpstr>Why reference implementation are so important….</vt:lpstr>
      <vt:lpstr>Why open source?</vt:lpstr>
      <vt:lpstr>Subtitle Conversion Framework - SCF</vt:lpstr>
      <vt:lpstr>SCF - „Non Functional Requirements“</vt:lpstr>
      <vt:lpstr>SCF – Functional Requirements</vt:lpstr>
      <vt:lpstr>SCF – Implementation</vt:lpstr>
      <vt:lpstr>Simple Pipeline</vt:lpstr>
      <vt:lpstr>System Requirements</vt:lpstr>
      <vt:lpstr>PowerPoint-Präsentation</vt:lpstr>
      <vt:lpstr>Building up pipeline using XPROC</vt:lpstr>
      <vt:lpstr>XPROC pipeline</vt:lpstr>
      <vt:lpstr>Documentation SCF requirements</vt:lpstr>
      <vt:lpstr>SCF – Requirements covered by tests</vt:lpstr>
      <vt:lpstr>SCF Licence</vt:lpstr>
      <vt:lpstr>Big thanks to Yann Coupin </vt:lpstr>
      <vt:lpstr>PowerPoint-Präsentation</vt:lpstr>
      <vt:lpstr>Subtitles in ISOBMFF</vt:lpstr>
      <vt:lpstr>WebVTT parser and validator (Anne van Kesteren)</vt:lpstr>
      <vt:lpstr>TTML Validator</vt:lpstr>
      <vt:lpstr>VLC + Broadcaster</vt:lpstr>
      <vt:lpstr>Advanced Subtitle features in VLC</vt:lpstr>
      <vt:lpstr>Summary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EBU Live Subtitle Workshop</dc:title>
  <dc:creator>andreas</dc:creator>
  <cp:lastModifiedBy>andreas</cp:lastModifiedBy>
  <cp:revision>333</cp:revision>
  <dcterms:created xsi:type="dcterms:W3CDTF">2012-08-02T07:03:07Z</dcterms:created>
  <dcterms:modified xsi:type="dcterms:W3CDTF">2015-02-18T11:58:27Z</dcterms:modified>
</cp:coreProperties>
</file>