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18" r:id="rId3"/>
    <p:sldId id="331" r:id="rId4"/>
    <p:sldId id="332" r:id="rId5"/>
    <p:sldId id="330" r:id="rId6"/>
    <p:sldId id="319" r:id="rId7"/>
    <p:sldId id="325" r:id="rId8"/>
    <p:sldId id="328" r:id="rId9"/>
    <p:sldId id="303" r:id="rId10"/>
    <p:sldId id="304" r:id="rId11"/>
    <p:sldId id="305" r:id="rId12"/>
    <p:sldId id="307" r:id="rId13"/>
    <p:sldId id="333" r:id="rId14"/>
    <p:sldId id="327" r:id="rId15"/>
    <p:sldId id="308" r:id="rId16"/>
    <p:sldId id="329" r:id="rId17"/>
    <p:sldId id="311" r:id="rId18"/>
    <p:sldId id="326" r:id="rId19"/>
    <p:sldId id="312" r:id="rId20"/>
    <p:sldId id="324" r:id="rId21"/>
    <p:sldId id="306" r:id="rId22"/>
    <p:sldId id="291" r:id="rId23"/>
    <p:sldId id="289" r:id="rId24"/>
  </p:sldIdLst>
  <p:sldSz cx="6858000" cy="51435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999"/>
    <a:srgbClr val="0D914C"/>
    <a:srgbClr val="3598DC"/>
    <a:srgbClr val="F6D066"/>
    <a:srgbClr val="F2BD26"/>
    <a:srgbClr val="FFDD61"/>
    <a:srgbClr val="75B5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4891" autoAdjust="0"/>
  </p:normalViewPr>
  <p:slideViewPr>
    <p:cSldViewPr>
      <p:cViewPr varScale="1">
        <p:scale>
          <a:sx n="72" d="100"/>
          <a:sy n="72" d="100"/>
        </p:scale>
        <p:origin x="66" y="246"/>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8A67465-82E2-41B0-9F2C-6A092D2F6D07}" type="datetimeFigureOut">
              <a:rPr lang="en-US"/>
              <a:pPr>
                <a:defRPr/>
              </a:pPr>
              <a:t>1/30/2016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9F3A51DB-B4D2-4E74-AC2E-9960A87ABA3B}" type="slidenum">
              <a:rPr lang="en-US"/>
              <a:pPr>
                <a:defRPr/>
              </a:pPr>
              <a:t>‹N°›</a:t>
            </a:fld>
            <a:endParaRPr lang="en-US"/>
          </a:p>
        </p:txBody>
      </p:sp>
    </p:spTree>
    <p:extLst>
      <p:ext uri="{BB962C8B-B14F-4D97-AF65-F5344CB8AC3E}">
        <p14:creationId xmlns:p14="http://schemas.microsoft.com/office/powerpoint/2010/main" val="35007915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1</a:t>
            </a:fld>
            <a:endParaRPr lang="en-US"/>
          </a:p>
        </p:txBody>
      </p:sp>
    </p:spTree>
    <p:extLst>
      <p:ext uri="{BB962C8B-B14F-4D97-AF65-F5344CB8AC3E}">
        <p14:creationId xmlns:p14="http://schemas.microsoft.com/office/powerpoint/2010/main" val="257582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Select code from Playground and copy/paste to previous</a:t>
            </a:r>
            <a:r>
              <a:rPr lang="en-US" baseline="0" dirty="0" smtClean="0"/>
              <a:t> </a:t>
            </a:r>
            <a:r>
              <a:rPr lang="en-US" dirty="0" smtClean="0"/>
              <a:t>page</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CF54BA-5FC4-4806-A0C9-16B435F493C9}"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2940496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17</a:t>
            </a:fld>
            <a:endParaRPr lang="en-US"/>
          </a:p>
        </p:txBody>
      </p:sp>
    </p:spTree>
    <p:extLst>
      <p:ext uri="{BB962C8B-B14F-4D97-AF65-F5344CB8AC3E}">
        <p14:creationId xmlns:p14="http://schemas.microsoft.com/office/powerpoint/2010/main" val="137819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Opening demo with Mansion</a:t>
            </a:r>
          </a:p>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18</a:t>
            </a:fld>
            <a:endParaRPr lang="en-US"/>
          </a:p>
        </p:txBody>
      </p:sp>
    </p:spTree>
    <p:extLst>
      <p:ext uri="{BB962C8B-B14F-4D97-AF65-F5344CB8AC3E}">
        <p14:creationId xmlns:p14="http://schemas.microsoft.com/office/powerpoint/2010/main" val="108126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Step 9</a:t>
            </a:r>
          </a:p>
          <a:p>
            <a:pPr>
              <a:spcBef>
                <a:spcPct val="0"/>
              </a:spcBef>
            </a:pPr>
            <a:r>
              <a:rPr lang="en-US" baseline="0" dirty="0" smtClean="0"/>
              <a:t>http://www.babylonjs.com/playground/?9</a:t>
            </a:r>
            <a:endParaRPr 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040A97E-0F81-4B72-AE69-BB1F1DAD0C8F}"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2836301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http://www.babylonjs.com/?REFPROBE</a:t>
            </a:r>
          </a:p>
          <a:p>
            <a:pPr>
              <a:spcBef>
                <a:spcPct val="0"/>
              </a:spcBef>
            </a:pPr>
            <a:r>
              <a:rPr lang="en-US" dirty="0" smtClean="0"/>
              <a:t>http://www.babylonjs-playground.com/#LYCSQ#25</a:t>
            </a:r>
          </a:p>
          <a:p>
            <a:pPr>
              <a:spcBef>
                <a:spcPct val="0"/>
              </a:spcBef>
            </a:pPr>
            <a:r>
              <a:rPr lang="en-US" dirty="0" smtClean="0"/>
              <a:t>http://www.babylonjs.com/scenes/simd.html</a:t>
            </a:r>
          </a:p>
          <a:p>
            <a:pPr>
              <a:spcBef>
                <a:spcPct val="0"/>
              </a:spcBef>
            </a:pPr>
            <a:r>
              <a:rPr lang="en-US" dirty="0" smtClean="0"/>
              <a:t>http://www.babylonjs.com/?INSTANCEDBONES</a:t>
            </a:r>
          </a:p>
          <a:p>
            <a:pPr>
              <a:spcBef>
                <a:spcPct val="0"/>
              </a:spcBef>
            </a:pPr>
            <a:endParaRPr lang="en-US" dirty="0" smtClean="0"/>
          </a:p>
          <a:p>
            <a:pPr>
              <a:spcBef>
                <a:spcPct val="0"/>
              </a:spcBef>
            </a:pPr>
            <a:endParaRPr 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040A97E-0F81-4B72-AE69-BB1F1DAD0C8F}"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3735193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22</a:t>
            </a:fld>
            <a:endParaRPr lang="en-US"/>
          </a:p>
        </p:txBody>
      </p:sp>
    </p:spTree>
    <p:extLst>
      <p:ext uri="{BB962C8B-B14F-4D97-AF65-F5344CB8AC3E}">
        <p14:creationId xmlns:p14="http://schemas.microsoft.com/office/powerpoint/2010/main" val="2678750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EF92466-C537-45C1-8D44-92FBC1458D08}"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3291381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2</a:t>
            </a:fld>
            <a:endParaRPr lang="en-US"/>
          </a:p>
        </p:txBody>
      </p:sp>
    </p:spTree>
    <p:extLst>
      <p:ext uri="{BB962C8B-B14F-4D97-AF65-F5344CB8AC3E}">
        <p14:creationId xmlns:p14="http://schemas.microsoft.com/office/powerpoint/2010/main" val="3812811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5</a:t>
            </a:fld>
            <a:endParaRPr lang="en-US"/>
          </a:p>
        </p:txBody>
      </p:sp>
    </p:spTree>
    <p:extLst>
      <p:ext uri="{BB962C8B-B14F-4D97-AF65-F5344CB8AC3E}">
        <p14:creationId xmlns:p14="http://schemas.microsoft.com/office/powerpoint/2010/main" val="272867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418D330-00C2-4D68-9C01-E80678326DBC}"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1/30/2016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0" name="Footer Placeholder 9"/>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102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9F3A51DB-B4D2-4E74-AC2E-9960A87ABA3B}" type="slidenum">
              <a:rPr lang="en-US" smtClean="0"/>
              <a:pPr>
                <a:defRPr/>
              </a:pPr>
              <a:t>10</a:t>
            </a:fld>
            <a:endParaRPr lang="en-US"/>
          </a:p>
        </p:txBody>
      </p:sp>
    </p:spTree>
    <p:extLst>
      <p:ext uri="{BB962C8B-B14F-4D97-AF65-F5344CB8AC3E}">
        <p14:creationId xmlns:p14="http://schemas.microsoft.com/office/powerpoint/2010/main" val="351924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Step 0 – step 4</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AE1709E-225B-400F-89A9-46F9CD7B2DDC}"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70908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13</a:t>
            </a:fld>
            <a:endParaRPr lang="en-US"/>
          </a:p>
        </p:txBody>
      </p:sp>
    </p:spTree>
    <p:extLst>
      <p:ext uri="{BB962C8B-B14F-4D97-AF65-F5344CB8AC3E}">
        <p14:creationId xmlns:p14="http://schemas.microsoft.com/office/powerpoint/2010/main" val="172296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http://www.clara.io/</a:t>
            </a:r>
          </a:p>
          <a:p>
            <a:endParaRPr lang="en-US" dirty="0"/>
          </a:p>
        </p:txBody>
      </p:sp>
      <p:sp>
        <p:nvSpPr>
          <p:cNvPr id="4" name="Slide Number Placeholder 3"/>
          <p:cNvSpPr>
            <a:spLocks noGrp="1"/>
          </p:cNvSpPr>
          <p:nvPr>
            <p:ph type="sldNum" sz="quarter" idx="10"/>
          </p:nvPr>
        </p:nvSpPr>
        <p:spPr/>
        <p:txBody>
          <a:bodyPr/>
          <a:lstStyle/>
          <a:p>
            <a:pPr>
              <a:defRPr/>
            </a:pPr>
            <a:fld id="{9F3A51DB-B4D2-4E74-AC2E-9960A87ABA3B}" type="slidenum">
              <a:rPr lang="en-US" smtClean="0"/>
              <a:pPr>
                <a:defRPr/>
              </a:pPr>
              <a:t>14</a:t>
            </a:fld>
            <a:endParaRPr lang="en-US"/>
          </a:p>
        </p:txBody>
      </p:sp>
    </p:spTree>
    <p:extLst>
      <p:ext uri="{BB962C8B-B14F-4D97-AF65-F5344CB8AC3E}">
        <p14:creationId xmlns:p14="http://schemas.microsoft.com/office/powerpoint/2010/main" val="94774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Select code from Playground and copy/paste to previous</a:t>
            </a:r>
            <a:r>
              <a:rPr lang="en-US" baseline="0" dirty="0" smtClean="0"/>
              <a:t> </a:t>
            </a:r>
            <a:r>
              <a:rPr lang="en-US" dirty="0" smtClean="0"/>
              <a:t>page</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CF54BA-5FC4-4806-A0C9-16B435F493C9}"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1365509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298F00-9E38-453E-B335-C54781A416EE}" type="datetimeFigureOut">
              <a:rPr lang="en-US"/>
              <a:pPr>
                <a:defRPr/>
              </a:pPr>
              <a:t>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887988-928F-4E03-AF7F-90C9AA7C2A79}" type="slidenum">
              <a:rPr lang="en-US"/>
              <a:pPr>
                <a:defRPr/>
              </a:pPr>
              <a:t>‹N°›</a:t>
            </a:fld>
            <a:endParaRPr lang="en-US"/>
          </a:p>
        </p:txBody>
      </p:sp>
    </p:spTree>
    <p:extLst>
      <p:ext uri="{BB962C8B-B14F-4D97-AF65-F5344CB8AC3E}">
        <p14:creationId xmlns:p14="http://schemas.microsoft.com/office/powerpoint/2010/main" val="219857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4A8766-C63A-46DE-8E06-5076546995AD}" type="datetimeFigureOut">
              <a:rPr lang="en-US"/>
              <a:pPr>
                <a:defRPr/>
              </a:pPr>
              <a:t>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3414BC-B0E6-4B9C-8F85-7CCCFF87D78F}" type="slidenum">
              <a:rPr lang="en-US"/>
              <a:pPr>
                <a:defRPr/>
              </a:pPr>
              <a:t>‹N°›</a:t>
            </a:fld>
            <a:endParaRPr lang="en-US"/>
          </a:p>
        </p:txBody>
      </p:sp>
    </p:spTree>
    <p:extLst>
      <p:ext uri="{BB962C8B-B14F-4D97-AF65-F5344CB8AC3E}">
        <p14:creationId xmlns:p14="http://schemas.microsoft.com/office/powerpoint/2010/main" val="1633979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6BC68A-55D9-4BB5-BFAD-1A70E1467B13}" type="datetimeFigureOut">
              <a:rPr lang="en-US"/>
              <a:pPr>
                <a:defRPr/>
              </a:pPr>
              <a:t>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5323F4-8408-401C-A6AF-D99D8A93E93E}" type="slidenum">
              <a:rPr lang="en-US"/>
              <a:pPr>
                <a:defRPr/>
              </a:pPr>
              <a:t>‹N°›</a:t>
            </a:fld>
            <a:endParaRPr lang="en-US"/>
          </a:p>
        </p:txBody>
      </p:sp>
    </p:spTree>
    <p:extLst>
      <p:ext uri="{BB962C8B-B14F-4D97-AF65-F5344CB8AC3E}">
        <p14:creationId xmlns:p14="http://schemas.microsoft.com/office/powerpoint/2010/main" val="48825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5EDDC6-25AE-457B-A262-DA085E685A4A}" type="datetimeFigureOut">
              <a:rPr lang="en-US"/>
              <a:pPr>
                <a:defRPr/>
              </a:pPr>
              <a:t>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FA457F-4EAD-4471-B1FB-5331682A906B}" type="slidenum">
              <a:rPr lang="en-US"/>
              <a:pPr>
                <a:defRPr/>
              </a:pPr>
              <a:t>‹N°›</a:t>
            </a:fld>
            <a:endParaRPr lang="en-US"/>
          </a:p>
        </p:txBody>
      </p:sp>
    </p:spTree>
    <p:extLst>
      <p:ext uri="{BB962C8B-B14F-4D97-AF65-F5344CB8AC3E}">
        <p14:creationId xmlns:p14="http://schemas.microsoft.com/office/powerpoint/2010/main" val="4185957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DF205E-DE86-4F88-9C40-BB665D40BB93}" type="datetimeFigureOut">
              <a:rPr lang="en-US"/>
              <a:pPr>
                <a:defRPr/>
              </a:pPr>
              <a:t>1/30/2016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C496B0-367F-4287-8E78-AE875F5361D3}" type="slidenum">
              <a:rPr lang="en-US"/>
              <a:pPr>
                <a:defRPr/>
              </a:pPr>
              <a:t>‹N°›</a:t>
            </a:fld>
            <a:endParaRPr lang="en-US"/>
          </a:p>
        </p:txBody>
      </p:sp>
    </p:spTree>
    <p:extLst>
      <p:ext uri="{BB962C8B-B14F-4D97-AF65-F5344CB8AC3E}">
        <p14:creationId xmlns:p14="http://schemas.microsoft.com/office/powerpoint/2010/main" val="96826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D566F6-8F2B-46B3-ACCC-AA449517F5B4}" type="datetimeFigureOut">
              <a:rPr lang="en-US"/>
              <a:pPr>
                <a:defRPr/>
              </a:pPr>
              <a:t>1/30/2016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042982-C623-4865-909D-9E9D6F439F40}" type="slidenum">
              <a:rPr lang="en-US"/>
              <a:pPr>
                <a:defRPr/>
              </a:pPr>
              <a:t>‹N°›</a:t>
            </a:fld>
            <a:endParaRPr lang="en-US"/>
          </a:p>
        </p:txBody>
      </p:sp>
    </p:spTree>
    <p:extLst>
      <p:ext uri="{BB962C8B-B14F-4D97-AF65-F5344CB8AC3E}">
        <p14:creationId xmlns:p14="http://schemas.microsoft.com/office/powerpoint/2010/main" val="320298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380F36-C1A3-46B5-B99B-3E84FBFA2194}" type="datetimeFigureOut">
              <a:rPr lang="en-US"/>
              <a:pPr>
                <a:defRPr/>
              </a:pPr>
              <a:t>1/30/2016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D9E17A-B37F-4C4D-A325-A49E07EC34C0}" type="slidenum">
              <a:rPr lang="en-US"/>
              <a:pPr>
                <a:defRPr/>
              </a:pPr>
              <a:t>‹N°›</a:t>
            </a:fld>
            <a:endParaRPr lang="en-US"/>
          </a:p>
        </p:txBody>
      </p:sp>
    </p:spTree>
    <p:extLst>
      <p:ext uri="{BB962C8B-B14F-4D97-AF65-F5344CB8AC3E}">
        <p14:creationId xmlns:p14="http://schemas.microsoft.com/office/powerpoint/2010/main" val="600041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2855208-AE2E-4FDB-B2C2-55591F6C7353}" type="datetimeFigureOut">
              <a:rPr lang="en-US"/>
              <a:pPr>
                <a:defRPr/>
              </a:pPr>
              <a:t>1/30/2016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720649-35F9-4C5A-8AA2-918C3C395C53}" type="slidenum">
              <a:rPr lang="en-US"/>
              <a:pPr>
                <a:defRPr/>
              </a:pPr>
              <a:t>‹N°›</a:t>
            </a:fld>
            <a:endParaRPr lang="en-US"/>
          </a:p>
        </p:txBody>
      </p:sp>
    </p:spTree>
    <p:extLst>
      <p:ext uri="{BB962C8B-B14F-4D97-AF65-F5344CB8AC3E}">
        <p14:creationId xmlns:p14="http://schemas.microsoft.com/office/powerpoint/2010/main" val="79648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8B50D6-1C0A-419C-9F0F-675B251AB63A}" type="datetimeFigureOut">
              <a:rPr lang="en-US"/>
              <a:pPr>
                <a:defRPr/>
              </a:pPr>
              <a:t>1/30/2016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1ED56E-F95E-424B-BC97-B9871AB4284A}" type="slidenum">
              <a:rPr lang="en-US"/>
              <a:pPr>
                <a:defRPr/>
              </a:pPr>
              <a:t>‹N°›</a:t>
            </a:fld>
            <a:endParaRPr lang="en-US"/>
          </a:p>
        </p:txBody>
      </p:sp>
    </p:spTree>
    <p:extLst>
      <p:ext uri="{BB962C8B-B14F-4D97-AF65-F5344CB8AC3E}">
        <p14:creationId xmlns:p14="http://schemas.microsoft.com/office/powerpoint/2010/main" val="22589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7"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2708DB8-C5AE-456B-8FBC-6540BEEF9D0E}" type="datetimeFigureOut">
              <a:rPr lang="en-US"/>
              <a:pPr>
                <a:defRPr/>
              </a:pPr>
              <a:t>1/30/2016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106A41-B49C-4567-B9B8-8C2D24077260}" type="slidenum">
              <a:rPr lang="en-US"/>
              <a:pPr>
                <a:defRPr/>
              </a:pPr>
              <a:t>‹N°›</a:t>
            </a:fld>
            <a:endParaRPr lang="en-US"/>
          </a:p>
        </p:txBody>
      </p:sp>
    </p:spTree>
    <p:extLst>
      <p:ext uri="{BB962C8B-B14F-4D97-AF65-F5344CB8AC3E}">
        <p14:creationId xmlns:p14="http://schemas.microsoft.com/office/powerpoint/2010/main" val="93768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6FEEE31-58E4-46FA-8926-0CAD14CCBCA9}" type="datetimeFigureOut">
              <a:rPr lang="en-US"/>
              <a:pPr>
                <a:defRPr/>
              </a:pPr>
              <a:t>1/30/2016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0C1CC2-CCDC-4417-B7CC-C80686E9601E}" type="slidenum">
              <a:rPr lang="en-US"/>
              <a:pPr>
                <a:defRPr/>
              </a:pPr>
              <a:t>‹N°›</a:t>
            </a:fld>
            <a:endParaRPr lang="en-US"/>
          </a:p>
        </p:txBody>
      </p:sp>
    </p:spTree>
    <p:extLst>
      <p:ext uri="{BB962C8B-B14F-4D97-AF65-F5344CB8AC3E}">
        <p14:creationId xmlns:p14="http://schemas.microsoft.com/office/powerpoint/2010/main" val="125906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206375"/>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42900" y="1200151"/>
            <a:ext cx="61722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42900" y="4767264"/>
            <a:ext cx="1600200" cy="274637"/>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7D591AD9-10FF-4E35-B70C-7403E4F41909}" type="datetimeFigureOut">
              <a:rPr lang="en-US"/>
              <a:pPr>
                <a:defRPr/>
              </a:pPr>
              <a:t>1/30/2016</a:t>
            </a:fld>
            <a:endParaRPr lang="en-US"/>
          </a:p>
        </p:txBody>
      </p:sp>
      <p:sp>
        <p:nvSpPr>
          <p:cNvPr id="5" name="Footer Placeholder 4"/>
          <p:cNvSpPr>
            <a:spLocks noGrp="1"/>
          </p:cNvSpPr>
          <p:nvPr>
            <p:ph type="ftr" sz="quarter" idx="3"/>
          </p:nvPr>
        </p:nvSpPr>
        <p:spPr>
          <a:xfrm>
            <a:off x="2343150" y="4767264"/>
            <a:ext cx="2171700" cy="274637"/>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4914900" y="4767264"/>
            <a:ext cx="1600200" cy="274637"/>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cs typeface="+mn-cs"/>
              </a:defRPr>
            </a:lvl1pPr>
          </a:lstStyle>
          <a:p>
            <a:pPr>
              <a:defRPr/>
            </a:pPr>
            <a:fld id="{7A73FB2A-022A-4AD3-8240-DB2B7288BEBD}"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76600" y="2558871"/>
            <a:ext cx="3371850" cy="2154436"/>
          </a:xfrm>
          <a:prstGeom prst="rect">
            <a:avLst/>
          </a:prstGeom>
          <a:noFill/>
        </p:spPr>
        <p:txBody>
          <a:bodyPr wrap="square">
            <a:spAutoFit/>
          </a:bodyPr>
          <a:lstStyle/>
          <a:p>
            <a:pPr algn="r" fontAlgn="auto">
              <a:spcBef>
                <a:spcPts val="0"/>
              </a:spcBef>
              <a:spcAft>
                <a:spcPts val="0"/>
              </a:spcAft>
              <a:defRPr/>
            </a:pPr>
            <a:r>
              <a:rPr lang="en-US" sz="3000" b="1" dirty="0" smtClean="0">
                <a:solidFill>
                  <a:schemeClr val="tx1">
                    <a:lumMod val="75000"/>
                    <a:lumOff val="25000"/>
                  </a:schemeClr>
                </a:solidFill>
                <a:latin typeface="Segoe WP" panose="020B0502040204020203" pitchFamily="34" charset="0"/>
                <a:cs typeface="Segoe WP" panose="020B0502040204020203" pitchFamily="34" charset="0"/>
              </a:rPr>
              <a:t>​</a:t>
            </a:r>
            <a:r>
              <a:rPr lang="en-US" sz="4400" b="1" dirty="0" smtClean="0">
                <a:solidFill>
                  <a:srgbClr val="5BD999"/>
                </a:solidFill>
                <a:latin typeface="Segoe UI Black" panose="020B0A02040204020203" pitchFamily="34" charset="0"/>
                <a:ea typeface="Segoe UI Black" panose="020B0A02040204020203" pitchFamily="34" charset="0"/>
                <a:cs typeface="Segoe UI Black" panose="020B0A02040204020203" pitchFamily="34" charset="0"/>
              </a:rPr>
              <a:t>Babylon.js</a:t>
            </a:r>
            <a:r>
              <a:rPr lang="en-US" sz="3000" b="1" dirty="0" smtClean="0">
                <a:solidFill>
                  <a:schemeClr val="tx1">
                    <a:lumMod val="75000"/>
                    <a:lumOff val="25000"/>
                  </a:schemeClr>
                </a:solidFill>
                <a:latin typeface="Segoe WP" panose="020B0502040204020203" pitchFamily="34" charset="0"/>
                <a:cs typeface="Segoe WP" panose="020B0502040204020203" pitchFamily="34" charset="0"/>
              </a:rPr>
              <a:t> </a:t>
            </a:r>
          </a:p>
          <a:p>
            <a:pPr algn="r" fontAlgn="auto">
              <a:spcBef>
                <a:spcPts val="0"/>
              </a:spcBef>
              <a:spcAft>
                <a:spcPts val="0"/>
              </a:spcAft>
              <a:defRPr/>
            </a:pPr>
            <a:r>
              <a:rPr lang="en-US" sz="3000" dirty="0" smtClean="0">
                <a:solidFill>
                  <a:schemeClr val="bg1">
                    <a:lumMod val="65000"/>
                  </a:schemeClr>
                </a:solidFill>
                <a:latin typeface="Segoe WP" panose="020B0502040204020203" pitchFamily="34" charset="0"/>
                <a:cs typeface="Segoe WP" panose="020B0502040204020203" pitchFamily="34" charset="0"/>
              </a:rPr>
              <a:t>Unleash the </a:t>
            </a:r>
          </a:p>
          <a:p>
            <a:pPr algn="r" fontAlgn="auto">
              <a:spcBef>
                <a:spcPts val="0"/>
              </a:spcBef>
              <a:spcAft>
                <a:spcPts val="0"/>
              </a:spcAft>
              <a:defRPr/>
            </a:pPr>
            <a:r>
              <a:rPr lang="en-US" sz="3000" dirty="0" smtClean="0">
                <a:solidFill>
                  <a:schemeClr val="bg1">
                    <a:lumMod val="65000"/>
                  </a:schemeClr>
                </a:solidFill>
                <a:latin typeface="Segoe WP" panose="020B0502040204020203" pitchFamily="34" charset="0"/>
                <a:cs typeface="Segoe WP" panose="020B0502040204020203" pitchFamily="34" charset="0"/>
              </a:rPr>
              <a:t>power of </a:t>
            </a:r>
            <a:r>
              <a:rPr lang="en-US" sz="3000" b="1" dirty="0" smtClean="0">
                <a:solidFill>
                  <a:srgbClr val="5BD999"/>
                </a:solidFill>
                <a:latin typeface="Segoe WP" panose="020B0502040204020203" pitchFamily="34" charset="0"/>
                <a:cs typeface="Segoe WP" panose="020B0502040204020203" pitchFamily="34" charset="0"/>
              </a:rPr>
              <a:t>3D</a:t>
            </a:r>
            <a:r>
              <a:rPr lang="en-US" sz="3000" dirty="0" smtClean="0">
                <a:solidFill>
                  <a:schemeClr val="bg1">
                    <a:lumMod val="65000"/>
                  </a:schemeClr>
                </a:solidFill>
                <a:latin typeface="Segoe WP" panose="020B0502040204020203" pitchFamily="34" charset="0"/>
                <a:cs typeface="Segoe WP" panose="020B0502040204020203" pitchFamily="34" charset="0"/>
              </a:rPr>
              <a:t> across devices</a:t>
            </a:r>
            <a:r>
              <a:rPr lang="en-US" sz="3000" b="1" dirty="0" smtClean="0">
                <a:solidFill>
                  <a:schemeClr val="tx1">
                    <a:lumMod val="75000"/>
                    <a:lumOff val="25000"/>
                  </a:schemeClr>
                </a:solidFill>
                <a:latin typeface="Segoe WP" panose="020B0502040204020203" pitchFamily="34" charset="0"/>
                <a:cs typeface="Segoe WP" panose="020B0502040204020203" pitchFamily="34" charset="0"/>
              </a:rPr>
              <a:t>​</a:t>
            </a:r>
            <a:endParaRPr lang="en-US" sz="3000" b="1" dirty="0">
              <a:solidFill>
                <a:srgbClr val="5BD999"/>
              </a:solidFill>
              <a:latin typeface="Segoe WP" panose="020B0502040204020203" pitchFamily="34" charset="0"/>
              <a:cs typeface="Segoe WP" panose="020B0502040204020203" pitchFamily="34" charset="0"/>
            </a:endParaRPr>
          </a:p>
        </p:txBody>
      </p:sp>
      <p:sp>
        <p:nvSpPr>
          <p:cNvPr id="3" name="Parallelogram 2"/>
          <p:cNvSpPr/>
          <p:nvPr/>
        </p:nvSpPr>
        <p:spPr>
          <a:xfrm>
            <a:off x="-1295400" y="542152"/>
            <a:ext cx="5505353" cy="4239398"/>
          </a:xfrm>
          <a:prstGeom prst="parallelogram">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itle 1"/>
          <p:cNvSpPr>
            <a:spLocks noGrp="1"/>
          </p:cNvSpPr>
          <p:nvPr>
            <p:ph type="title"/>
          </p:nvPr>
        </p:nvSpPr>
        <p:spPr>
          <a:xfrm>
            <a:off x="342900" y="196850"/>
            <a:ext cx="6172200" cy="857250"/>
          </a:xfrm>
        </p:spPr>
        <p:txBody>
          <a:bodyPr/>
          <a:lstStyle/>
          <a:p>
            <a:pPr algn="l"/>
            <a:r>
              <a:rPr lang="en-US" b="1" dirty="0" smtClean="0">
                <a:solidFill>
                  <a:srgbClr val="404040"/>
                </a:solidFill>
                <a:latin typeface="Segoe WP" panose="020B0502040204020203" pitchFamily="34" charset="0"/>
                <a:cs typeface="Segoe WP" panose="020B0502040204020203" pitchFamily="34" charset="0"/>
              </a:rPr>
              <a:t>How to use </a:t>
            </a:r>
            <a:r>
              <a:rPr lang="en-US" b="1" dirty="0" smtClean="0">
                <a:solidFill>
                  <a:srgbClr val="5BD999"/>
                </a:solidFill>
                <a:latin typeface="Segoe WP" panose="020B0502040204020203" pitchFamily="34" charset="0"/>
                <a:cs typeface="Segoe WP" panose="020B0502040204020203" pitchFamily="34" charset="0"/>
              </a:rPr>
              <a:t>BABYLON.JS</a:t>
            </a:r>
            <a:r>
              <a:rPr lang="en-US" b="1" dirty="0">
                <a:solidFill>
                  <a:srgbClr val="5BD999"/>
                </a:solidFill>
                <a:latin typeface="Segoe WP" panose="020B0502040204020203" pitchFamily="34" charset="0"/>
                <a:cs typeface="Segoe WP" panose="020B0502040204020203" pitchFamily="34" charset="0"/>
              </a:rPr>
              <a:t>?</a:t>
            </a:r>
            <a:endParaRPr lang="en-US" b="1" dirty="0">
              <a:solidFill>
                <a:srgbClr val="404040"/>
              </a:solidFill>
              <a:latin typeface="Segoe WP" panose="020B0502040204020203" pitchFamily="34" charset="0"/>
              <a:cs typeface="Segoe WP" panose="020B0502040204020203" pitchFamily="34" charset="0"/>
            </a:endParaRPr>
          </a:p>
        </p:txBody>
      </p:sp>
      <p:sp>
        <p:nvSpPr>
          <p:cNvPr id="3" name="Content Placeholder 2"/>
          <p:cNvSpPr>
            <a:spLocks noGrp="1"/>
          </p:cNvSpPr>
          <p:nvPr>
            <p:ph idx="1"/>
          </p:nvPr>
        </p:nvSpPr>
        <p:spPr/>
        <p:txBody>
          <a:bodyPr/>
          <a:lstStyle/>
          <a:p>
            <a:pPr marL="0" indent="0">
              <a:buNone/>
            </a:pPr>
            <a:r>
              <a:rPr lang="en-US" sz="1500" dirty="0">
                <a:solidFill>
                  <a:srgbClr val="999999"/>
                </a:solidFill>
                <a:latin typeface="Segoe WP" panose="020B0502040204020203" pitchFamily="34" charset="0"/>
                <a:cs typeface="Segoe WP" panose="020B0502040204020203" pitchFamily="34" charset="0"/>
              </a:rPr>
              <a:t>Open source project (Available on </a:t>
            </a:r>
            <a:r>
              <a:rPr lang="en-US" sz="1500" dirty="0" err="1">
                <a:solidFill>
                  <a:srgbClr val="999999"/>
                </a:solidFill>
                <a:latin typeface="Segoe WP" panose="020B0502040204020203" pitchFamily="34" charset="0"/>
                <a:cs typeface="Segoe WP" panose="020B0502040204020203" pitchFamily="34" charset="0"/>
              </a:rPr>
              <a:t>Github</a:t>
            </a:r>
            <a:r>
              <a:rPr lang="en-US" sz="1500" dirty="0">
                <a:solidFill>
                  <a:srgbClr val="999999"/>
                </a:solidFill>
                <a:latin typeface="Segoe WP" panose="020B0502040204020203" pitchFamily="34" charset="0"/>
                <a:cs typeface="Segoe WP" panose="020B0502040204020203" pitchFamily="34" charset="0"/>
              </a:rPr>
              <a:t>)</a:t>
            </a:r>
          </a:p>
          <a:p>
            <a:pPr marL="0" indent="0">
              <a:buNone/>
            </a:pPr>
            <a:r>
              <a:rPr lang="en-US" sz="2100" b="1" dirty="0">
                <a:solidFill>
                  <a:srgbClr val="999999"/>
                </a:solidFill>
                <a:latin typeface="Segoe WP" panose="020B0502040204020203" pitchFamily="34" charset="0"/>
                <a:cs typeface="Segoe WP" panose="020B0502040204020203" pitchFamily="34" charset="0"/>
              </a:rPr>
              <a:t>http://www.babylonjs.com</a:t>
            </a:r>
          </a:p>
          <a:p>
            <a:pPr marL="0" indent="0">
              <a:buNone/>
            </a:pPr>
            <a:r>
              <a:rPr lang="en-US" sz="2100" b="1" dirty="0">
                <a:solidFill>
                  <a:srgbClr val="999999"/>
                </a:solidFill>
                <a:latin typeface="Segoe WP" panose="020B0502040204020203" pitchFamily="34" charset="0"/>
                <a:cs typeface="Segoe WP" panose="020B0502040204020203" pitchFamily="34" charset="0"/>
              </a:rPr>
              <a:t>http://cdn.babylonjs.com/2-2/babylon.js</a:t>
            </a:r>
          </a:p>
          <a:p>
            <a:pPr marL="0" indent="0">
              <a:buNone/>
            </a:pPr>
            <a:endParaRPr lang="en-US" sz="1500" b="1" dirty="0">
              <a:solidFill>
                <a:srgbClr val="999999"/>
              </a:solidFill>
              <a:latin typeface="Segoe WP" panose="020B0502040204020203" pitchFamily="34" charset="0"/>
              <a:cs typeface="Segoe WP" panose="020B0502040204020203" pitchFamily="34" charset="0"/>
            </a:endParaRPr>
          </a:p>
          <a:p>
            <a:pPr marL="0" indent="0">
              <a:buNone/>
            </a:pPr>
            <a:r>
              <a:rPr lang="en-US" sz="1500" dirty="0">
                <a:solidFill>
                  <a:srgbClr val="999999"/>
                </a:solidFill>
                <a:latin typeface="Segoe WP" panose="020B0502040204020203" pitchFamily="34" charset="0"/>
                <a:cs typeface="Segoe WP" panose="020B0502040204020203" pitchFamily="34" charset="0"/>
              </a:rPr>
              <a:t>How to use it? </a:t>
            </a:r>
            <a:r>
              <a:rPr lang="en-US" sz="1500" b="1" dirty="0">
                <a:solidFill>
                  <a:srgbClr val="999999"/>
                </a:solidFill>
                <a:latin typeface="Segoe WP" panose="020B0502040204020203" pitchFamily="34" charset="0"/>
                <a:cs typeface="Segoe WP" panose="020B0502040204020203" pitchFamily="34" charset="0"/>
              </a:rPr>
              <a:t>Include</a:t>
            </a:r>
            <a:r>
              <a:rPr lang="en-US" sz="1500" dirty="0">
                <a:solidFill>
                  <a:srgbClr val="999999"/>
                </a:solidFill>
                <a:latin typeface="Segoe WP" panose="020B0502040204020203" pitchFamily="34" charset="0"/>
                <a:cs typeface="Segoe WP" panose="020B0502040204020203" pitchFamily="34" charset="0"/>
              </a:rPr>
              <a:t> one file and you’re ready to go!</a:t>
            </a:r>
          </a:p>
          <a:p>
            <a:endParaRPr lang="en-US" sz="1500" dirty="0">
              <a:solidFill>
                <a:srgbClr val="999999"/>
              </a:solidFill>
              <a:latin typeface="Segoe WP" panose="020B0502040204020203" pitchFamily="34" charset="0"/>
              <a:cs typeface="Segoe WP" panose="020B0502040204020203" pitchFamily="34" charset="0"/>
            </a:endParaRPr>
          </a:p>
          <a:p>
            <a:pPr marL="0" indent="0">
              <a:buNone/>
            </a:pPr>
            <a:r>
              <a:rPr lang="en-US" sz="1500" dirty="0">
                <a:solidFill>
                  <a:srgbClr val="999999"/>
                </a:solidFill>
                <a:latin typeface="Segoe WP" panose="020B0502040204020203" pitchFamily="34" charset="0"/>
                <a:cs typeface="Segoe WP" panose="020B0502040204020203" pitchFamily="34" charset="0"/>
              </a:rPr>
              <a:t>To start Babylon.js, you’ve just need to create an </a:t>
            </a:r>
            <a:r>
              <a:rPr lang="en-US" sz="1500" b="1" dirty="0">
                <a:solidFill>
                  <a:srgbClr val="999999"/>
                </a:solidFill>
                <a:latin typeface="Segoe WP" panose="020B0502040204020203" pitchFamily="34" charset="0"/>
                <a:cs typeface="Segoe WP" panose="020B0502040204020203" pitchFamily="34" charset="0"/>
              </a:rPr>
              <a:t>engine</a:t>
            </a:r>
            <a:r>
              <a:rPr lang="en-US" sz="1500" dirty="0">
                <a:solidFill>
                  <a:srgbClr val="999999"/>
                </a:solidFill>
                <a:latin typeface="Segoe WP" panose="020B0502040204020203" pitchFamily="34" charset="0"/>
                <a:cs typeface="Segoe WP" panose="020B0502040204020203" pitchFamily="34" charset="0"/>
              </a:rPr>
              <a:t> object:</a:t>
            </a:r>
          </a:p>
          <a:p>
            <a:endParaRPr lang="en-US" sz="1500" dirty="0"/>
          </a:p>
        </p:txBody>
      </p:sp>
      <p:sp>
        <p:nvSpPr>
          <p:cNvPr id="8" name="TextBox 7"/>
          <p:cNvSpPr txBox="1"/>
          <p:nvPr/>
        </p:nvSpPr>
        <p:spPr>
          <a:xfrm>
            <a:off x="1430778" y="3489790"/>
            <a:ext cx="3996444" cy="323165"/>
          </a:xfrm>
          <a:prstGeom prst="rect">
            <a:avLst/>
          </a:prstGeom>
          <a:noFill/>
        </p:spPr>
        <p:txBody>
          <a:bodyPr wrap="square" rtlCol="0">
            <a:spAutoFit/>
          </a:bodyPr>
          <a:lstStyle/>
          <a:p>
            <a:pPr algn="ctr"/>
            <a:r>
              <a:rPr lang="fr-FR" sz="1500" dirty="0">
                <a:solidFill>
                  <a:schemeClr val="tx1">
                    <a:lumMod val="75000"/>
                    <a:lumOff val="25000"/>
                  </a:schemeClr>
                </a:solidFill>
                <a:latin typeface="Consolas" panose="020B0609020204030204" pitchFamily="49" charset="0"/>
                <a:cs typeface="Consolas" panose="020B0609020204030204" pitchFamily="49" charset="0"/>
              </a:rPr>
              <a:t>&lt;script </a:t>
            </a:r>
            <a:r>
              <a:rPr lang="fr-FR" sz="1500" dirty="0" err="1">
                <a:solidFill>
                  <a:schemeClr val="tx1">
                    <a:lumMod val="75000"/>
                    <a:lumOff val="25000"/>
                  </a:schemeClr>
                </a:solidFill>
                <a:latin typeface="Consolas" panose="020B0609020204030204" pitchFamily="49" charset="0"/>
                <a:cs typeface="Consolas" panose="020B0609020204030204" pitchFamily="49" charset="0"/>
              </a:rPr>
              <a:t>src</a:t>
            </a:r>
            <a:r>
              <a:rPr lang="fr-FR" sz="1500" dirty="0">
                <a:solidFill>
                  <a:schemeClr val="tx1">
                    <a:lumMod val="75000"/>
                    <a:lumOff val="25000"/>
                  </a:schemeClr>
                </a:solidFill>
                <a:latin typeface="Consolas" panose="020B0609020204030204" pitchFamily="49" charset="0"/>
                <a:cs typeface="Consolas" panose="020B0609020204030204" pitchFamily="49" charset="0"/>
              </a:rPr>
              <a:t>="</a:t>
            </a:r>
            <a:r>
              <a:rPr lang="fr-FR" sz="1500" b="1" dirty="0">
                <a:solidFill>
                  <a:schemeClr val="tx1">
                    <a:lumMod val="75000"/>
                    <a:lumOff val="25000"/>
                  </a:schemeClr>
                </a:solidFill>
                <a:latin typeface="Consolas" panose="020B0609020204030204" pitchFamily="49" charset="0"/>
                <a:cs typeface="Consolas" panose="020B0609020204030204" pitchFamily="49" charset="0"/>
              </a:rPr>
              <a:t>babylon.js</a:t>
            </a:r>
            <a:r>
              <a:rPr lang="fr-FR" sz="1500" dirty="0">
                <a:solidFill>
                  <a:schemeClr val="tx1">
                    <a:lumMod val="75000"/>
                    <a:lumOff val="25000"/>
                  </a:schemeClr>
                </a:solidFill>
                <a:latin typeface="Consolas" panose="020B0609020204030204" pitchFamily="49" charset="0"/>
                <a:cs typeface="Consolas" panose="020B0609020204030204" pitchFamily="49" charset="0"/>
              </a:rPr>
              <a:t>"&gt;&lt;/script&gt;</a:t>
            </a:r>
          </a:p>
        </p:txBody>
      </p:sp>
      <p:sp>
        <p:nvSpPr>
          <p:cNvPr id="9" name="TextBox 8"/>
          <p:cNvSpPr txBox="1"/>
          <p:nvPr/>
        </p:nvSpPr>
        <p:spPr>
          <a:xfrm>
            <a:off x="728700" y="3831322"/>
            <a:ext cx="5400600" cy="323165"/>
          </a:xfrm>
          <a:prstGeom prst="rect">
            <a:avLst/>
          </a:prstGeom>
          <a:noFill/>
        </p:spPr>
        <p:txBody>
          <a:bodyPr wrap="square" rtlCol="0">
            <a:spAutoFit/>
          </a:bodyPr>
          <a:lstStyle/>
          <a:p>
            <a:pPr algn="ctr"/>
            <a:r>
              <a:rPr lang="en-US" sz="1500" dirty="0" err="1">
                <a:solidFill>
                  <a:schemeClr val="tx1">
                    <a:lumMod val="75000"/>
                    <a:lumOff val="25000"/>
                  </a:schemeClr>
                </a:solidFill>
                <a:latin typeface="Consolas" panose="020B0609020204030204" pitchFamily="49" charset="0"/>
                <a:cs typeface="Consolas" panose="020B0609020204030204" pitchFamily="49" charset="0"/>
              </a:rPr>
              <a:t>var</a:t>
            </a:r>
            <a:r>
              <a:rPr lang="en-US" sz="1500" dirty="0">
                <a:solidFill>
                  <a:schemeClr val="tx1">
                    <a:lumMod val="75000"/>
                    <a:lumOff val="25000"/>
                  </a:schemeClr>
                </a:solidFill>
                <a:latin typeface="Consolas" panose="020B0609020204030204" pitchFamily="49" charset="0"/>
                <a:cs typeface="Consolas" panose="020B0609020204030204" pitchFamily="49" charset="0"/>
              </a:rPr>
              <a:t> engine = new </a:t>
            </a:r>
            <a:r>
              <a:rPr lang="en-US" sz="1500" b="1" dirty="0" err="1">
                <a:solidFill>
                  <a:schemeClr val="tx1">
                    <a:lumMod val="75000"/>
                    <a:lumOff val="25000"/>
                  </a:schemeClr>
                </a:solidFill>
                <a:latin typeface="Consolas" panose="020B0609020204030204" pitchFamily="49" charset="0"/>
                <a:cs typeface="Consolas" panose="020B0609020204030204" pitchFamily="49" charset="0"/>
              </a:rPr>
              <a:t>BABYLON.Engine</a:t>
            </a:r>
            <a:r>
              <a:rPr lang="en-US" sz="1500" dirty="0">
                <a:solidFill>
                  <a:schemeClr val="tx1">
                    <a:lumMod val="75000"/>
                    <a:lumOff val="25000"/>
                  </a:schemeClr>
                </a:solidFill>
                <a:latin typeface="Consolas" panose="020B0609020204030204" pitchFamily="49" charset="0"/>
                <a:cs typeface="Consolas" panose="020B0609020204030204" pitchFamily="49" charset="0"/>
              </a:rPr>
              <a:t>(canvas, true);</a:t>
            </a:r>
            <a:endParaRPr lang="fr-FR" sz="1500" dirty="0">
              <a:solidFill>
                <a:schemeClr val="tx1">
                  <a:lumMod val="75000"/>
                  <a:lumOff val="25000"/>
                </a:schemeClr>
              </a:solidFill>
              <a:latin typeface="Consolas" panose="020B0609020204030204" pitchFamily="49" charset="0"/>
              <a:cs typeface="Consolas" panose="020B0609020204030204" pitchFamily="49" charset="0"/>
            </a:endParaRPr>
          </a:p>
        </p:txBody>
      </p:sp>
      <p:pic>
        <p:nvPicPr>
          <p:cNvPr id="2054" name="Picture 6" descr="https://assets-cdn.github.com/images/modules/logos_page/Octoca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8600" y="1054100"/>
            <a:ext cx="811514" cy="67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0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itle 1"/>
          <p:cNvSpPr>
            <a:spLocks noGrp="1"/>
          </p:cNvSpPr>
          <p:nvPr>
            <p:ph type="title"/>
          </p:nvPr>
        </p:nvSpPr>
        <p:spPr/>
        <p:txBody>
          <a:bodyPr/>
          <a:lstStyle/>
          <a:p>
            <a:pPr algn="l"/>
            <a:r>
              <a:rPr lang="en-US" b="1" dirty="0" smtClean="0">
                <a:solidFill>
                  <a:srgbClr val="404040"/>
                </a:solidFill>
                <a:latin typeface="Segoe WP" panose="020B0502040204020203" pitchFamily="34" charset="0"/>
                <a:cs typeface="Segoe WP" panose="020B0502040204020203" pitchFamily="34" charset="0"/>
              </a:rPr>
              <a:t>How to use </a:t>
            </a:r>
            <a:r>
              <a:rPr lang="en-US" b="1" dirty="0" smtClean="0">
                <a:solidFill>
                  <a:srgbClr val="5BD999"/>
                </a:solidFill>
                <a:latin typeface="Segoe WP" panose="020B0502040204020203" pitchFamily="34" charset="0"/>
                <a:cs typeface="Segoe WP" panose="020B0502040204020203" pitchFamily="34" charset="0"/>
              </a:rPr>
              <a:t>BABYLON.JS?</a:t>
            </a:r>
            <a:endParaRPr lang="en-US" b="1" dirty="0">
              <a:solidFill>
                <a:srgbClr val="5BD999"/>
              </a:solidFill>
              <a:latin typeface="Segoe WP" panose="020B0502040204020203" pitchFamily="34" charset="0"/>
              <a:cs typeface="Segoe WP" panose="020B0502040204020203" pitchFamily="34" charset="0"/>
            </a:endParaRPr>
          </a:p>
        </p:txBody>
      </p:sp>
      <p:sp>
        <p:nvSpPr>
          <p:cNvPr id="10" name="TextBox 9"/>
          <p:cNvSpPr txBox="1"/>
          <p:nvPr/>
        </p:nvSpPr>
        <p:spPr>
          <a:xfrm>
            <a:off x="134634" y="1307575"/>
            <a:ext cx="6588732" cy="2585323"/>
          </a:xfrm>
          <a:prstGeom prst="rect">
            <a:avLst/>
          </a:prstGeom>
          <a:noFill/>
        </p:spPr>
        <p:txBody>
          <a:bodyPr wrap="square" rtlCol="0">
            <a:spAutoFit/>
          </a:bodyPr>
          <a:lstStyle/>
          <a:p>
            <a:r>
              <a:rPr lang="en-US" dirty="0" smtClean="0">
                <a:solidFill>
                  <a:srgbClr val="999999"/>
                </a:solidFill>
                <a:latin typeface="Segoe WP" panose="020B0502040204020203" pitchFamily="34" charset="0"/>
                <a:cs typeface="Segoe WP" panose="020B0502040204020203" pitchFamily="34" charset="0"/>
              </a:rPr>
              <a:t>Babylon.js is a </a:t>
            </a:r>
            <a:r>
              <a:rPr lang="en-US" b="1" dirty="0" smtClean="0">
                <a:solidFill>
                  <a:srgbClr val="999999"/>
                </a:solidFill>
                <a:latin typeface="Segoe WP" panose="020B0502040204020203" pitchFamily="34" charset="0"/>
                <a:cs typeface="Segoe WP" panose="020B0502040204020203" pitchFamily="34" charset="0"/>
              </a:rPr>
              <a:t>scene graph</a:t>
            </a:r>
            <a:r>
              <a:rPr lang="en-US" dirty="0" smtClean="0">
                <a:solidFill>
                  <a:srgbClr val="999999"/>
                </a:solidFill>
                <a:latin typeface="Segoe WP" panose="020B0502040204020203" pitchFamily="34" charset="0"/>
                <a:cs typeface="Segoe WP" panose="020B0502040204020203" pitchFamily="34" charset="0"/>
              </a:rPr>
              <a:t>: All complex features are abstracted for </a:t>
            </a:r>
            <a:r>
              <a:rPr lang="en-US" b="1" dirty="0" smtClean="0">
                <a:solidFill>
                  <a:srgbClr val="999999"/>
                </a:solidFill>
                <a:latin typeface="Segoe WP" panose="020B0502040204020203" pitchFamily="34" charset="0"/>
                <a:cs typeface="Segoe WP" panose="020B0502040204020203" pitchFamily="34" charset="0"/>
              </a:rPr>
              <a:t>YOU</a:t>
            </a:r>
            <a:r>
              <a:rPr lang="en-US" dirty="0" smtClean="0">
                <a:solidFill>
                  <a:srgbClr val="999999"/>
                </a:solidFill>
                <a:latin typeface="Segoe WP" panose="020B0502040204020203" pitchFamily="34" charset="0"/>
                <a:cs typeface="Segoe WP" panose="020B0502040204020203" pitchFamily="34" charset="0"/>
              </a:rPr>
              <a:t>!</a:t>
            </a:r>
          </a:p>
          <a:p>
            <a:endParaRPr lang="en-US" b="1" dirty="0">
              <a:solidFill>
                <a:srgbClr val="999999"/>
              </a:solidFill>
              <a:latin typeface="Segoe WP" panose="020B0502040204020203" pitchFamily="34" charset="0"/>
              <a:cs typeface="Segoe WP" panose="020B0502040204020203" pitchFamily="34" charset="0"/>
            </a:endParaRPr>
          </a:p>
          <a:p>
            <a:endParaRPr lang="en-US" b="1" dirty="0" smtClean="0">
              <a:solidFill>
                <a:srgbClr val="999999"/>
              </a:solidFill>
              <a:latin typeface="Segoe WP" panose="020B0502040204020203" pitchFamily="34" charset="0"/>
              <a:cs typeface="Segoe WP" panose="020B0502040204020203" pitchFamily="34" charset="0"/>
            </a:endParaRPr>
          </a:p>
          <a:p>
            <a:endParaRPr lang="en-US" b="1" dirty="0">
              <a:solidFill>
                <a:srgbClr val="999999"/>
              </a:solidFill>
              <a:latin typeface="Segoe WP" panose="020B0502040204020203" pitchFamily="34" charset="0"/>
              <a:cs typeface="Segoe WP" panose="020B0502040204020203" pitchFamily="34" charset="0"/>
            </a:endParaRPr>
          </a:p>
          <a:p>
            <a:endParaRPr lang="en-US" b="1" dirty="0" smtClean="0">
              <a:solidFill>
                <a:srgbClr val="999999"/>
              </a:solidFill>
              <a:latin typeface="Segoe WP" panose="020B0502040204020203" pitchFamily="34" charset="0"/>
              <a:cs typeface="Segoe WP" panose="020B0502040204020203" pitchFamily="34" charset="0"/>
            </a:endParaRPr>
          </a:p>
          <a:p>
            <a:endParaRPr lang="en-US" b="1" dirty="0">
              <a:solidFill>
                <a:srgbClr val="999999"/>
              </a:solidFill>
              <a:latin typeface="Segoe WP" panose="020B0502040204020203" pitchFamily="34" charset="0"/>
              <a:cs typeface="Segoe WP" panose="020B0502040204020203" pitchFamily="34" charset="0"/>
            </a:endParaRPr>
          </a:p>
          <a:p>
            <a:endParaRPr lang="en-US" b="1" dirty="0" smtClean="0">
              <a:solidFill>
                <a:srgbClr val="999999"/>
              </a:solidFill>
              <a:latin typeface="Segoe WP" panose="020B0502040204020203" pitchFamily="34" charset="0"/>
              <a:cs typeface="Segoe WP" panose="020B0502040204020203" pitchFamily="34" charset="0"/>
            </a:endParaRPr>
          </a:p>
          <a:p>
            <a:r>
              <a:rPr lang="en-US" dirty="0" smtClean="0">
                <a:solidFill>
                  <a:srgbClr val="999999"/>
                </a:solidFill>
                <a:latin typeface="Segoe WP" panose="020B0502040204020203" pitchFamily="34" charset="0"/>
                <a:cs typeface="Segoe WP" panose="020B0502040204020203" pitchFamily="34" charset="0"/>
              </a:rPr>
              <a:t>Handling </a:t>
            </a:r>
            <a:r>
              <a:rPr lang="en-US" b="1" dirty="0" smtClean="0">
                <a:solidFill>
                  <a:srgbClr val="999999"/>
                </a:solidFill>
                <a:latin typeface="Segoe WP" panose="020B0502040204020203" pitchFamily="34" charset="0"/>
                <a:cs typeface="Segoe WP" panose="020B0502040204020203" pitchFamily="34" charset="0"/>
              </a:rPr>
              <a:t>rendering</a:t>
            </a:r>
            <a:r>
              <a:rPr lang="en-US" dirty="0" smtClean="0">
                <a:solidFill>
                  <a:srgbClr val="999999"/>
                </a:solidFill>
                <a:latin typeface="Segoe WP" panose="020B0502040204020203" pitchFamily="34" charset="0"/>
                <a:cs typeface="Segoe WP" panose="020B0502040204020203" pitchFamily="34" charset="0"/>
              </a:rPr>
              <a:t> can be done in one line:</a:t>
            </a:r>
          </a:p>
        </p:txBody>
      </p:sp>
      <p:sp>
        <p:nvSpPr>
          <p:cNvPr id="11" name="TextBox 10"/>
          <p:cNvSpPr txBox="1"/>
          <p:nvPr/>
        </p:nvSpPr>
        <p:spPr>
          <a:xfrm>
            <a:off x="134634" y="2150113"/>
            <a:ext cx="6588732" cy="900246"/>
          </a:xfrm>
          <a:prstGeom prst="rect">
            <a:avLst/>
          </a:prstGeom>
          <a:noFill/>
        </p:spPr>
        <p:txBody>
          <a:bodyPr wrap="square" rtlCol="0">
            <a:spAutoFit/>
          </a:bodyPr>
          <a:lstStyle/>
          <a:p>
            <a:r>
              <a:rPr lang="fr-FR" sz="1050" dirty="0">
                <a:solidFill>
                  <a:schemeClr val="tx1">
                    <a:lumMod val="75000"/>
                    <a:lumOff val="25000"/>
                  </a:schemeClr>
                </a:solidFill>
                <a:latin typeface="Consolas" panose="020B0609020204030204" pitchFamily="49" charset="0"/>
                <a:cs typeface="Consolas" panose="020B0609020204030204" pitchFamily="49" charset="0"/>
              </a:rPr>
              <a:t>var </a:t>
            </a:r>
            <a:r>
              <a:rPr lang="fr-FR" sz="1050" dirty="0" err="1">
                <a:solidFill>
                  <a:schemeClr val="tx1">
                    <a:lumMod val="75000"/>
                    <a:lumOff val="25000"/>
                  </a:schemeClr>
                </a:solidFill>
                <a:latin typeface="Consolas" panose="020B0609020204030204" pitchFamily="49" charset="0"/>
                <a:cs typeface="Consolas" panose="020B0609020204030204" pitchFamily="49" charset="0"/>
              </a:rPr>
              <a:t>scene</a:t>
            </a:r>
            <a:r>
              <a:rPr lang="fr-FR" sz="1050" dirty="0">
                <a:solidFill>
                  <a:schemeClr val="tx1">
                    <a:lumMod val="75000"/>
                    <a:lumOff val="25000"/>
                  </a:schemeClr>
                </a:solidFill>
                <a:latin typeface="Consolas" panose="020B0609020204030204" pitchFamily="49" charset="0"/>
                <a:cs typeface="Consolas" panose="020B0609020204030204" pitchFamily="49" charset="0"/>
              </a:rPr>
              <a:t> = new </a:t>
            </a:r>
            <a:r>
              <a:rPr lang="fr-FR" sz="1050" b="1" dirty="0" err="1">
                <a:solidFill>
                  <a:schemeClr val="tx1">
                    <a:lumMod val="75000"/>
                    <a:lumOff val="25000"/>
                  </a:schemeClr>
                </a:solidFill>
                <a:latin typeface="Consolas" panose="020B0609020204030204" pitchFamily="49" charset="0"/>
                <a:cs typeface="Consolas" panose="020B0609020204030204" pitchFamily="49" charset="0"/>
              </a:rPr>
              <a:t>BABYLON.Scene</a:t>
            </a:r>
            <a:r>
              <a:rPr lang="fr-FR" sz="1050" dirty="0">
                <a:solidFill>
                  <a:schemeClr val="tx1">
                    <a:lumMod val="75000"/>
                    <a:lumOff val="25000"/>
                  </a:schemeClr>
                </a:solidFill>
                <a:latin typeface="Consolas" panose="020B0609020204030204" pitchFamily="49" charset="0"/>
                <a:cs typeface="Consolas" panose="020B0609020204030204" pitchFamily="49" charset="0"/>
              </a:rPr>
              <a:t>(</a:t>
            </a:r>
            <a:r>
              <a:rPr lang="fr-FR" sz="1050" dirty="0" err="1">
                <a:solidFill>
                  <a:schemeClr val="tx1">
                    <a:lumMod val="75000"/>
                    <a:lumOff val="25000"/>
                  </a:schemeClr>
                </a:solidFill>
                <a:latin typeface="Consolas" panose="020B0609020204030204" pitchFamily="49" charset="0"/>
                <a:cs typeface="Consolas" panose="020B0609020204030204" pitchFamily="49" charset="0"/>
              </a:rPr>
              <a:t>engine</a:t>
            </a:r>
            <a:r>
              <a:rPr lang="fr-FR" sz="1050" dirty="0">
                <a:solidFill>
                  <a:schemeClr val="tx1">
                    <a:lumMod val="75000"/>
                    <a:lumOff val="25000"/>
                  </a:schemeClr>
                </a:solidFill>
                <a:latin typeface="Consolas" panose="020B0609020204030204" pitchFamily="49" charset="0"/>
                <a:cs typeface="Consolas" panose="020B0609020204030204" pitchFamily="49" charset="0"/>
              </a:rPr>
              <a:t>);</a:t>
            </a:r>
          </a:p>
          <a:p>
            <a:endParaRPr lang="fr-FR" sz="1050" dirty="0">
              <a:solidFill>
                <a:schemeClr val="tx1">
                  <a:lumMod val="75000"/>
                  <a:lumOff val="25000"/>
                </a:schemeClr>
              </a:solidFill>
              <a:latin typeface="Consolas" panose="020B0609020204030204" pitchFamily="49" charset="0"/>
              <a:cs typeface="Consolas" panose="020B0609020204030204" pitchFamily="49" charset="0"/>
            </a:endParaRPr>
          </a:p>
          <a:p>
            <a:r>
              <a:rPr lang="fr-FR" sz="1050" dirty="0">
                <a:solidFill>
                  <a:schemeClr val="tx1">
                    <a:lumMod val="75000"/>
                    <a:lumOff val="25000"/>
                  </a:schemeClr>
                </a:solidFill>
                <a:latin typeface="Consolas" panose="020B0609020204030204" pitchFamily="49" charset="0"/>
                <a:cs typeface="Consolas" panose="020B0609020204030204" pitchFamily="49" charset="0"/>
              </a:rPr>
              <a:t>var camera = new </a:t>
            </a:r>
            <a:r>
              <a:rPr lang="fr-FR" sz="1050" b="1" dirty="0" err="1">
                <a:solidFill>
                  <a:schemeClr val="tx1">
                    <a:lumMod val="75000"/>
                    <a:lumOff val="25000"/>
                  </a:schemeClr>
                </a:solidFill>
                <a:latin typeface="Consolas" panose="020B0609020204030204" pitchFamily="49" charset="0"/>
                <a:cs typeface="Consolas" panose="020B0609020204030204" pitchFamily="49" charset="0"/>
              </a:rPr>
              <a:t>BABYLON.FreeCamera</a:t>
            </a:r>
            <a:r>
              <a:rPr lang="fr-FR" sz="1050" dirty="0">
                <a:solidFill>
                  <a:schemeClr val="tx1">
                    <a:lumMod val="75000"/>
                    <a:lumOff val="25000"/>
                  </a:schemeClr>
                </a:solidFill>
                <a:latin typeface="Consolas" panose="020B0609020204030204" pitchFamily="49" charset="0"/>
                <a:cs typeface="Consolas" panose="020B0609020204030204" pitchFamily="49" charset="0"/>
              </a:rPr>
              <a:t>("Camera", new BABYLON.Vector3(0, 0, -10), </a:t>
            </a:r>
            <a:r>
              <a:rPr lang="fr-FR" sz="1050" dirty="0" err="1">
                <a:solidFill>
                  <a:schemeClr val="tx1">
                    <a:lumMod val="75000"/>
                    <a:lumOff val="25000"/>
                  </a:schemeClr>
                </a:solidFill>
                <a:latin typeface="Consolas" panose="020B0609020204030204" pitchFamily="49" charset="0"/>
                <a:cs typeface="Consolas" panose="020B0609020204030204" pitchFamily="49" charset="0"/>
              </a:rPr>
              <a:t>scene</a:t>
            </a:r>
            <a:r>
              <a:rPr lang="fr-FR" sz="1050" dirty="0">
                <a:solidFill>
                  <a:schemeClr val="tx1">
                    <a:lumMod val="75000"/>
                    <a:lumOff val="25000"/>
                  </a:schemeClr>
                </a:solidFill>
                <a:latin typeface="Consolas" panose="020B0609020204030204" pitchFamily="49" charset="0"/>
                <a:cs typeface="Consolas" panose="020B0609020204030204" pitchFamily="49" charset="0"/>
              </a:rPr>
              <a:t>);</a:t>
            </a:r>
          </a:p>
          <a:p>
            <a:r>
              <a:rPr lang="fr-FR" sz="1050" dirty="0">
                <a:solidFill>
                  <a:schemeClr val="tx1">
                    <a:lumMod val="75000"/>
                    <a:lumOff val="25000"/>
                  </a:schemeClr>
                </a:solidFill>
                <a:latin typeface="Consolas" panose="020B0609020204030204" pitchFamily="49" charset="0"/>
                <a:cs typeface="Consolas" panose="020B0609020204030204" pitchFamily="49" charset="0"/>
              </a:rPr>
              <a:t>var light0 = new </a:t>
            </a:r>
            <a:r>
              <a:rPr lang="fr-FR" sz="1050" b="1" dirty="0" err="1">
                <a:solidFill>
                  <a:schemeClr val="tx1">
                    <a:lumMod val="75000"/>
                    <a:lumOff val="25000"/>
                  </a:schemeClr>
                </a:solidFill>
                <a:latin typeface="Consolas" panose="020B0609020204030204" pitchFamily="49" charset="0"/>
                <a:cs typeface="Consolas" panose="020B0609020204030204" pitchFamily="49" charset="0"/>
              </a:rPr>
              <a:t>BABYLON.PointLight</a:t>
            </a:r>
            <a:r>
              <a:rPr lang="fr-FR" sz="1050" dirty="0">
                <a:solidFill>
                  <a:schemeClr val="tx1">
                    <a:lumMod val="75000"/>
                    <a:lumOff val="25000"/>
                  </a:schemeClr>
                </a:solidFill>
                <a:latin typeface="Consolas" panose="020B0609020204030204" pitchFamily="49" charset="0"/>
                <a:cs typeface="Consolas" panose="020B0609020204030204" pitchFamily="49" charset="0"/>
              </a:rPr>
              <a:t>("Omni0", new BABYLON.Vector3(0, 100, 100), </a:t>
            </a:r>
            <a:r>
              <a:rPr lang="fr-FR" sz="1050" dirty="0" err="1">
                <a:solidFill>
                  <a:schemeClr val="tx1">
                    <a:lumMod val="75000"/>
                    <a:lumOff val="25000"/>
                  </a:schemeClr>
                </a:solidFill>
                <a:latin typeface="Consolas" panose="020B0609020204030204" pitchFamily="49" charset="0"/>
                <a:cs typeface="Consolas" panose="020B0609020204030204" pitchFamily="49" charset="0"/>
              </a:rPr>
              <a:t>scene</a:t>
            </a:r>
            <a:r>
              <a:rPr lang="fr-FR" sz="1050" dirty="0">
                <a:solidFill>
                  <a:schemeClr val="tx1">
                    <a:lumMod val="75000"/>
                    <a:lumOff val="25000"/>
                  </a:schemeClr>
                </a:solidFill>
                <a:latin typeface="Consolas" panose="020B0609020204030204" pitchFamily="49" charset="0"/>
                <a:cs typeface="Consolas" panose="020B0609020204030204" pitchFamily="49" charset="0"/>
              </a:rPr>
              <a:t>);</a:t>
            </a:r>
          </a:p>
          <a:p>
            <a:r>
              <a:rPr lang="en-US" sz="1050" dirty="0" err="1">
                <a:solidFill>
                  <a:schemeClr val="tx1">
                    <a:lumMod val="75000"/>
                    <a:lumOff val="25000"/>
                  </a:schemeClr>
                </a:solidFill>
                <a:latin typeface="Consolas" panose="020B0609020204030204" pitchFamily="49" charset="0"/>
                <a:cs typeface="Consolas" panose="020B0609020204030204" pitchFamily="49" charset="0"/>
              </a:rPr>
              <a:t>var</a:t>
            </a:r>
            <a:r>
              <a:rPr lang="en-US" sz="1050" dirty="0">
                <a:solidFill>
                  <a:schemeClr val="tx1">
                    <a:lumMod val="75000"/>
                    <a:lumOff val="25000"/>
                  </a:schemeClr>
                </a:solidFill>
                <a:latin typeface="Consolas" panose="020B0609020204030204" pitchFamily="49" charset="0"/>
                <a:cs typeface="Consolas" panose="020B0609020204030204" pitchFamily="49" charset="0"/>
              </a:rPr>
              <a:t> sphere = </a:t>
            </a:r>
            <a:r>
              <a:rPr lang="en-US" sz="1050" b="1" dirty="0" err="1">
                <a:solidFill>
                  <a:schemeClr val="tx1">
                    <a:lumMod val="75000"/>
                    <a:lumOff val="25000"/>
                  </a:schemeClr>
                </a:solidFill>
                <a:latin typeface="Consolas" panose="020B0609020204030204" pitchFamily="49" charset="0"/>
                <a:cs typeface="Consolas" panose="020B0609020204030204" pitchFamily="49" charset="0"/>
              </a:rPr>
              <a:t>BABYLON.Mesh</a:t>
            </a:r>
            <a:r>
              <a:rPr lang="en-US" sz="1050" dirty="0" err="1">
                <a:solidFill>
                  <a:schemeClr val="tx1">
                    <a:lumMod val="75000"/>
                    <a:lumOff val="25000"/>
                  </a:schemeClr>
                </a:solidFill>
                <a:latin typeface="Consolas" panose="020B0609020204030204" pitchFamily="49" charset="0"/>
                <a:cs typeface="Consolas" panose="020B0609020204030204" pitchFamily="49" charset="0"/>
              </a:rPr>
              <a:t>.createSphere</a:t>
            </a:r>
            <a:r>
              <a:rPr lang="en-US" sz="1050" dirty="0">
                <a:solidFill>
                  <a:schemeClr val="tx1">
                    <a:lumMod val="75000"/>
                    <a:lumOff val="25000"/>
                  </a:schemeClr>
                </a:solidFill>
                <a:latin typeface="Consolas" panose="020B0609020204030204" pitchFamily="49" charset="0"/>
                <a:cs typeface="Consolas" panose="020B0609020204030204" pitchFamily="49" charset="0"/>
              </a:rPr>
              <a:t>("Sphere", 16, 3, scene);</a:t>
            </a:r>
            <a:endParaRPr lang="fr-FR" sz="1050" dirty="0">
              <a:solidFill>
                <a:schemeClr val="tx1">
                  <a:lumMod val="75000"/>
                  <a:lumOff val="25000"/>
                </a:schemeClr>
              </a:solidFill>
              <a:latin typeface="Consolas" panose="020B0609020204030204" pitchFamily="49" charset="0"/>
              <a:cs typeface="Consolas" panose="020B0609020204030204" pitchFamily="49" charset="0"/>
            </a:endParaRPr>
          </a:p>
        </p:txBody>
      </p:sp>
      <p:sp>
        <p:nvSpPr>
          <p:cNvPr id="12" name="TextBox 11"/>
          <p:cNvSpPr txBox="1"/>
          <p:nvPr/>
        </p:nvSpPr>
        <p:spPr>
          <a:xfrm>
            <a:off x="728700" y="4019550"/>
            <a:ext cx="5400600" cy="646331"/>
          </a:xfrm>
          <a:prstGeom prst="rect">
            <a:avLst/>
          </a:prstGeom>
          <a:noFill/>
        </p:spPr>
        <p:txBody>
          <a:bodyPr wrap="square" rtlCol="0">
            <a:spAutoFit/>
          </a:bodyPr>
          <a:lstStyle/>
          <a:p>
            <a:r>
              <a:rPr lang="fr-FR" dirty="0" err="1">
                <a:solidFill>
                  <a:schemeClr val="tx1">
                    <a:lumMod val="75000"/>
                    <a:lumOff val="25000"/>
                  </a:schemeClr>
                </a:solidFill>
                <a:latin typeface="Consolas" panose="020B0609020204030204" pitchFamily="49" charset="0"/>
                <a:cs typeface="Consolas" panose="020B0609020204030204" pitchFamily="49" charset="0"/>
              </a:rPr>
              <a:t>engine.</a:t>
            </a:r>
            <a:r>
              <a:rPr lang="fr-FR" b="1" dirty="0" err="1">
                <a:solidFill>
                  <a:schemeClr val="tx1">
                    <a:lumMod val="75000"/>
                    <a:lumOff val="25000"/>
                  </a:schemeClr>
                </a:solidFill>
                <a:latin typeface="Consolas" panose="020B0609020204030204" pitchFamily="49" charset="0"/>
                <a:cs typeface="Consolas" panose="020B0609020204030204" pitchFamily="49" charset="0"/>
              </a:rPr>
              <a:t>runRenderLoop</a:t>
            </a:r>
            <a:r>
              <a:rPr lang="fr-FR" dirty="0">
                <a:solidFill>
                  <a:schemeClr val="tx1">
                    <a:lumMod val="75000"/>
                    <a:lumOff val="25000"/>
                  </a:schemeClr>
                </a:solidFill>
                <a:latin typeface="Consolas" panose="020B0609020204030204" pitchFamily="49" charset="0"/>
                <a:cs typeface="Consolas" panose="020B0609020204030204" pitchFamily="49" charset="0"/>
              </a:rPr>
              <a:t>(</a:t>
            </a:r>
            <a:r>
              <a:rPr lang="fr-FR" dirty="0" err="1">
                <a:solidFill>
                  <a:schemeClr val="tx1">
                    <a:lumMod val="75000"/>
                    <a:lumOff val="25000"/>
                  </a:schemeClr>
                </a:solidFill>
                <a:latin typeface="Consolas" panose="020B0609020204030204" pitchFamily="49" charset="0"/>
                <a:cs typeface="Consolas" panose="020B0609020204030204" pitchFamily="49" charset="0"/>
              </a:rPr>
              <a:t>function</a:t>
            </a:r>
            <a:r>
              <a:rPr lang="fr-FR" dirty="0">
                <a:solidFill>
                  <a:schemeClr val="tx1">
                    <a:lumMod val="75000"/>
                    <a:lumOff val="25000"/>
                  </a:schemeClr>
                </a:solidFill>
                <a:latin typeface="Consolas" panose="020B0609020204030204" pitchFamily="49" charset="0"/>
                <a:cs typeface="Consolas" panose="020B0609020204030204" pitchFamily="49" charset="0"/>
              </a:rPr>
              <a:t>() { </a:t>
            </a:r>
            <a:r>
              <a:rPr lang="fr-FR" dirty="0" err="1">
                <a:solidFill>
                  <a:schemeClr val="tx1">
                    <a:lumMod val="75000"/>
                    <a:lumOff val="25000"/>
                  </a:schemeClr>
                </a:solidFill>
                <a:latin typeface="Consolas" panose="020B0609020204030204" pitchFamily="49" charset="0"/>
                <a:cs typeface="Consolas" panose="020B0609020204030204" pitchFamily="49" charset="0"/>
              </a:rPr>
              <a:t>scene.render</a:t>
            </a:r>
            <a:r>
              <a:rPr lang="fr-FR" dirty="0">
                <a:solidFill>
                  <a:schemeClr val="tx1">
                    <a:lumMod val="75000"/>
                    <a:lumOff val="25000"/>
                  </a:schemeClr>
                </a:solidFill>
                <a:latin typeface="Consolas" panose="020B0609020204030204" pitchFamily="49" charset="0"/>
                <a:cs typeface="Consolas" panose="020B0609020204030204" pitchFamily="49" charset="0"/>
              </a:rPr>
              <a:t>(); });</a:t>
            </a:r>
          </a:p>
        </p:txBody>
      </p:sp>
    </p:spTree>
    <p:extLst>
      <p:ext uri="{BB962C8B-B14F-4D97-AF65-F5344CB8AC3E}">
        <p14:creationId xmlns:p14="http://schemas.microsoft.com/office/powerpoint/2010/main" val="347243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6150"/>
            <a:ext cx="6858000" cy="228600"/>
          </a:xfrm>
          <a:prstGeom prst="rect">
            <a:avLst/>
          </a:prstGeom>
          <a:solidFill>
            <a:srgbClr val="5BD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Segoe WP" panose="020B0502040204020203" pitchFamily="34" charset="0"/>
              <a:cs typeface="Segoe WP" panose="020B0502040204020203" pitchFamily="34" charset="0"/>
            </a:endParaRPr>
          </a:p>
        </p:txBody>
      </p:sp>
      <p:sp>
        <p:nvSpPr>
          <p:cNvPr id="5" name="TextBox 4"/>
          <p:cNvSpPr txBox="1"/>
          <p:nvPr/>
        </p:nvSpPr>
        <p:spPr>
          <a:xfrm>
            <a:off x="3063479" y="2191942"/>
            <a:ext cx="3330178" cy="507831"/>
          </a:xfrm>
          <a:prstGeom prst="rect">
            <a:avLst/>
          </a:prstGeom>
          <a:noFill/>
        </p:spPr>
        <p:txBody>
          <a:bodyPr>
            <a:spAutoFit/>
          </a:bodyPr>
          <a:lstStyle/>
          <a:p>
            <a:pPr fontAlgn="auto">
              <a:spcBef>
                <a:spcPts val="0"/>
              </a:spcBef>
              <a:spcAft>
                <a:spcPts val="0"/>
              </a:spcAft>
              <a:defRPr/>
            </a:pPr>
            <a:r>
              <a:rPr lang="en-US" sz="2700" b="1" dirty="0">
                <a:solidFill>
                  <a:schemeClr val="tx1">
                    <a:lumMod val="75000"/>
                    <a:lumOff val="25000"/>
                  </a:schemeClr>
                </a:solidFill>
                <a:latin typeface="Segoe WP" panose="020B0502040204020203" pitchFamily="34" charset="0"/>
                <a:cs typeface="Segoe WP" panose="020B0502040204020203" pitchFamily="34" charset="0"/>
              </a:rPr>
              <a:t>FIRST </a:t>
            </a:r>
            <a:r>
              <a:rPr lang="en-US" sz="2700" b="1" dirty="0">
                <a:solidFill>
                  <a:srgbClr val="5BD999"/>
                </a:solidFill>
                <a:latin typeface="Segoe WP" panose="020B0502040204020203" pitchFamily="34" charset="0"/>
                <a:cs typeface="Segoe WP" panose="020B0502040204020203" pitchFamily="34" charset="0"/>
              </a:rPr>
              <a:t>CONTACT</a:t>
            </a:r>
          </a:p>
        </p:txBody>
      </p:sp>
      <p:sp>
        <p:nvSpPr>
          <p:cNvPr id="6" name="TextBox 5"/>
          <p:cNvSpPr txBox="1"/>
          <p:nvPr/>
        </p:nvSpPr>
        <p:spPr>
          <a:xfrm>
            <a:off x="3063479" y="2571751"/>
            <a:ext cx="3284934" cy="276999"/>
          </a:xfrm>
          <a:prstGeom prst="rect">
            <a:avLst/>
          </a:prstGeom>
          <a:noFill/>
        </p:spPr>
        <p:txBody>
          <a:bodyPr>
            <a:spAutoFit/>
          </a:bodyPr>
          <a:lstStyle/>
          <a:p>
            <a:pPr fontAlgn="auto">
              <a:spcBef>
                <a:spcPts val="0"/>
              </a:spcBef>
              <a:spcAft>
                <a:spcPts val="0"/>
              </a:spcAft>
              <a:defRPr/>
            </a:pPr>
            <a:r>
              <a:rPr lang="en-US" sz="1200" dirty="0">
                <a:solidFill>
                  <a:schemeClr val="bg1">
                    <a:lumMod val="65000"/>
                  </a:schemeClr>
                </a:solidFill>
                <a:latin typeface="Segoe WP" panose="020B0502040204020203" pitchFamily="34" charset="0"/>
                <a:cs typeface="Segoe WP" panose="020B0502040204020203" pitchFamily="34" charset="0"/>
              </a:rPr>
              <a:t>Hello world Babylon.js</a:t>
            </a:r>
          </a:p>
        </p:txBody>
      </p:sp>
      <p:cxnSp>
        <p:nvCxnSpPr>
          <p:cNvPr id="19" name="Straight Connector 18"/>
          <p:cNvCxnSpPr/>
          <p:nvPr/>
        </p:nvCxnSpPr>
        <p:spPr>
          <a:xfrm>
            <a:off x="2971800" y="2000250"/>
            <a:ext cx="0" cy="1028700"/>
          </a:xfrm>
          <a:prstGeom prst="line">
            <a:avLst/>
          </a:prstGeom>
          <a:ln w="19050" cmpd="sng">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7578" y="1927622"/>
            <a:ext cx="1014413" cy="1014413"/>
          </a:xfrm>
          <a:prstGeom prst="rect">
            <a:avLst/>
          </a:prstGeom>
        </p:spPr>
      </p:pic>
    </p:spTree>
    <p:extLst>
      <p:ext uri="{BB962C8B-B14F-4D97-AF65-F5344CB8AC3E}">
        <p14:creationId xmlns:p14="http://schemas.microsoft.com/office/powerpoint/2010/main" val="3855776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solidFill>
                  <a:schemeClr val="tx1">
                    <a:lumMod val="65000"/>
                    <a:lumOff val="35000"/>
                  </a:schemeClr>
                </a:solidFill>
                <a:latin typeface="Segoe WP" panose="020B0502040204020203" pitchFamily="34" charset="0"/>
                <a:cs typeface="Segoe WP" panose="020B0502040204020203" pitchFamily="34" charset="0"/>
              </a:rPr>
              <a:t>Working with </a:t>
            </a:r>
            <a:r>
              <a:rPr lang="en-US" b="1" dirty="0" smtClean="0">
                <a:solidFill>
                  <a:srgbClr val="5BD999"/>
                </a:solidFill>
                <a:latin typeface="Segoe WP" panose="020B0502040204020203" pitchFamily="34" charset="0"/>
                <a:cs typeface="Segoe WP" panose="020B0502040204020203" pitchFamily="34" charset="0"/>
              </a:rPr>
              <a:t>Assets</a:t>
            </a:r>
            <a:endParaRPr lang="en-US" b="1" dirty="0">
              <a:latin typeface="Segoe WP" panose="020B0502040204020203" pitchFamily="34" charset="0"/>
              <a:cs typeface="Segoe WP" panose="020B0502040204020203" pitchFamily="34" charset="0"/>
            </a:endParaRPr>
          </a:p>
        </p:txBody>
      </p:sp>
      <p:sp>
        <p:nvSpPr>
          <p:cNvPr id="4" name="Rectangle 3"/>
          <p:cNvSpPr/>
          <p:nvPr/>
        </p:nvSpPr>
        <p:spPr>
          <a:xfrm>
            <a:off x="348475" y="1704109"/>
            <a:ext cx="1766075" cy="1504085"/>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42328" y="1714758"/>
            <a:ext cx="2132881" cy="1493693"/>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972050" y="1885950"/>
            <a:ext cx="0" cy="1028700"/>
          </a:xfrm>
          <a:prstGeom prst="line">
            <a:avLst/>
          </a:prstGeom>
          <a:ln w="19050" cmpd="sng">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9951" y="3314004"/>
            <a:ext cx="1314450" cy="646331"/>
          </a:xfrm>
          <a:prstGeom prst="rect">
            <a:avLst/>
          </a:prstGeom>
          <a:noFill/>
        </p:spPr>
        <p:txBody>
          <a:bodyPr wrap="square" rtlCol="0">
            <a:spAutoFit/>
          </a:bodyPr>
          <a:lstStyle/>
          <a:p>
            <a:pPr algn="ctr"/>
            <a:r>
              <a:rPr lang="en-US" b="1" dirty="0" smtClean="0">
                <a:solidFill>
                  <a:srgbClr val="5BD999"/>
                </a:solidFill>
                <a:latin typeface="Segoe WP" panose="020B0502040204020203" pitchFamily="34" charset="0"/>
                <a:cs typeface="Segoe WP" panose="020B0502040204020203" pitchFamily="34" charset="0"/>
              </a:rPr>
              <a:t>Blender 3D</a:t>
            </a:r>
            <a:endParaRPr lang="en-US" b="1" dirty="0">
              <a:solidFill>
                <a:srgbClr val="5BD999"/>
              </a:solidFill>
              <a:latin typeface="Segoe WP" panose="020B0502040204020203" pitchFamily="34" charset="0"/>
              <a:cs typeface="Segoe WP" panose="020B0502040204020203" pitchFamily="34" charset="0"/>
            </a:endParaRPr>
          </a:p>
        </p:txBody>
      </p:sp>
      <p:sp>
        <p:nvSpPr>
          <p:cNvPr id="9" name="TextBox 8"/>
          <p:cNvSpPr txBox="1"/>
          <p:nvPr/>
        </p:nvSpPr>
        <p:spPr>
          <a:xfrm>
            <a:off x="2405875" y="3314004"/>
            <a:ext cx="2169333" cy="646331"/>
          </a:xfrm>
          <a:prstGeom prst="rect">
            <a:avLst/>
          </a:prstGeom>
          <a:noFill/>
        </p:spPr>
        <p:txBody>
          <a:bodyPr wrap="square" rtlCol="0">
            <a:spAutoFit/>
          </a:bodyPr>
          <a:lstStyle/>
          <a:p>
            <a:pPr algn="ctr"/>
            <a:r>
              <a:rPr lang="en-US" b="1" dirty="0" smtClean="0">
                <a:solidFill>
                  <a:srgbClr val="5BD999"/>
                </a:solidFill>
                <a:latin typeface="Segoe WP" panose="020B0502040204020203" pitchFamily="34" charset="0"/>
                <a:cs typeface="Segoe WP" panose="020B0502040204020203" pitchFamily="34" charset="0"/>
              </a:rPr>
              <a:t>3DS Max incl. Action Builder </a:t>
            </a:r>
            <a:endParaRPr lang="en-US" b="1" dirty="0">
              <a:solidFill>
                <a:srgbClr val="5BD999"/>
              </a:solidFill>
              <a:latin typeface="Segoe WP" panose="020B0502040204020203" pitchFamily="34" charset="0"/>
              <a:cs typeface="Segoe WP" panose="020B0502040204020203" pitchFamily="34" charset="0"/>
            </a:endParaRPr>
          </a:p>
        </p:txBody>
      </p:sp>
      <p:sp>
        <p:nvSpPr>
          <p:cNvPr id="10" name="TextBox 9"/>
          <p:cNvSpPr txBox="1"/>
          <p:nvPr/>
        </p:nvSpPr>
        <p:spPr>
          <a:xfrm>
            <a:off x="5078204" y="3314004"/>
            <a:ext cx="1657350" cy="369332"/>
          </a:xfrm>
          <a:prstGeom prst="rect">
            <a:avLst/>
          </a:prstGeom>
          <a:noFill/>
        </p:spPr>
        <p:txBody>
          <a:bodyPr wrap="square" rtlCol="0">
            <a:spAutoFit/>
          </a:bodyPr>
          <a:lstStyle/>
          <a:p>
            <a:pPr algn="ctr"/>
            <a:r>
              <a:rPr lang="en-US" b="1" dirty="0" smtClean="0">
                <a:solidFill>
                  <a:srgbClr val="5BD999"/>
                </a:solidFill>
                <a:latin typeface="Segoe WP" panose="020B0502040204020203" pitchFamily="34" charset="0"/>
                <a:cs typeface="Segoe WP" panose="020B0502040204020203" pitchFamily="34" charset="0"/>
              </a:rPr>
              <a:t>Unity 5</a:t>
            </a:r>
            <a:endParaRPr lang="en-US" b="1" dirty="0">
              <a:solidFill>
                <a:srgbClr val="5BD999"/>
              </a:solidFill>
              <a:latin typeface="Segoe WP" panose="020B0502040204020203" pitchFamily="34" charset="0"/>
              <a:cs typeface="Segoe WP" panose="020B0502040204020203" pitchFamily="34" charset="0"/>
            </a:endParaRPr>
          </a:p>
        </p:txBody>
      </p:sp>
      <p:sp>
        <p:nvSpPr>
          <p:cNvPr id="11" name="Rectangle 10"/>
          <p:cNvSpPr/>
          <p:nvPr/>
        </p:nvSpPr>
        <p:spPr>
          <a:xfrm>
            <a:off x="345088" y="4344096"/>
            <a:ext cx="6327359" cy="342900"/>
          </a:xfrm>
          <a:prstGeom prst="rect">
            <a:avLst/>
          </a:prstGeom>
          <a:solidFill>
            <a:srgbClr val="5BD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.BABYLON</a:t>
            </a:r>
            <a:endParaRPr lang="en-US" dirty="0"/>
          </a:p>
        </p:txBody>
      </p:sp>
      <p:sp>
        <p:nvSpPr>
          <p:cNvPr id="14" name="Down Arrow Callout 13"/>
          <p:cNvSpPr/>
          <p:nvPr/>
        </p:nvSpPr>
        <p:spPr>
          <a:xfrm>
            <a:off x="350664" y="3980765"/>
            <a:ext cx="6321783" cy="342900"/>
          </a:xfrm>
          <a:prstGeom prst="downArrowCallout">
            <a:avLst>
              <a:gd name="adj1" fmla="val 25000"/>
              <a:gd name="adj2" fmla="val 75407"/>
              <a:gd name="adj3" fmla="val 25000"/>
              <a:gd name="adj4" fmla="val 6497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Exporters</a:t>
            </a:r>
            <a:endParaRPr lang="en-US" b="1" dirty="0"/>
          </a:p>
        </p:txBody>
      </p:sp>
      <p:pic>
        <p:nvPicPr>
          <p:cNvPr id="2050" name="Picture 2" descr="http://i.ytimg.com/vi/iJ0Dvsvfyqc/maxresdefaul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02987" y="1704109"/>
            <a:ext cx="1789340" cy="149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5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950" y="1432281"/>
            <a:ext cx="5332308" cy="2891412"/>
          </a:xfrm>
          <a:prstGeom prst="rect">
            <a:avLst/>
          </a:prstGeom>
        </p:spPr>
      </p:pic>
      <p:sp>
        <p:nvSpPr>
          <p:cNvPr id="5" name="Title 1"/>
          <p:cNvSpPr>
            <a:spLocks noGrp="1"/>
          </p:cNvSpPr>
          <p:nvPr>
            <p:ph type="title"/>
          </p:nvPr>
        </p:nvSpPr>
        <p:spPr>
          <a:xfrm>
            <a:off x="323004" y="514350"/>
            <a:ext cx="6172200" cy="642938"/>
          </a:xfrm>
        </p:spPr>
        <p:txBody>
          <a:bodyPr/>
          <a:lstStyle/>
          <a:p>
            <a:pPr algn="l"/>
            <a:r>
              <a:rPr lang="en-US" b="1" dirty="0" smtClean="0">
                <a:solidFill>
                  <a:schemeClr val="tx1">
                    <a:lumMod val="65000"/>
                    <a:lumOff val="35000"/>
                  </a:schemeClr>
                </a:solidFill>
                <a:latin typeface="Segoe WP" panose="020B0502040204020203" pitchFamily="34" charset="0"/>
                <a:cs typeface="Segoe WP" panose="020B0502040204020203" pitchFamily="34" charset="0"/>
              </a:rPr>
              <a:t>And now…</a:t>
            </a:r>
            <a:r>
              <a:rPr lang="en-US" b="1" dirty="0" smtClean="0">
                <a:solidFill>
                  <a:srgbClr val="5BD999"/>
                </a:solidFill>
                <a:latin typeface="Segoe WP" panose="020B0502040204020203" pitchFamily="34" charset="0"/>
                <a:cs typeface="Segoe WP" panose="020B0502040204020203" pitchFamily="34" charset="0"/>
              </a:rPr>
              <a:t>Clara.io</a:t>
            </a:r>
            <a:endParaRPr lang="en-US" b="1" dirty="0">
              <a:latin typeface="Segoe WP" panose="020B0502040204020203" pitchFamily="34" charset="0"/>
              <a:cs typeface="Segoe WP" panose="020B0502040204020203" pitchFamily="34" charset="0"/>
            </a:endParaRPr>
          </a:p>
        </p:txBody>
      </p:sp>
    </p:spTree>
    <p:extLst>
      <p:ext uri="{BB962C8B-B14F-4D97-AF65-F5344CB8AC3E}">
        <p14:creationId xmlns:p14="http://schemas.microsoft.com/office/powerpoint/2010/main" val="491737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3467639" y="1848663"/>
            <a:ext cx="0" cy="1028700"/>
          </a:xfrm>
          <a:prstGeom prst="line">
            <a:avLst/>
          </a:prstGeom>
          <a:ln w="19050" cmpd="sng">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228600" y="438150"/>
            <a:ext cx="6172200" cy="642938"/>
          </a:xfrm>
        </p:spPr>
        <p:txBody>
          <a:bodyPr/>
          <a:lstStyle/>
          <a:p>
            <a:pPr algn="l"/>
            <a:r>
              <a:rPr lang="en-US" b="1" dirty="0" smtClean="0">
                <a:solidFill>
                  <a:schemeClr val="tx1">
                    <a:lumMod val="65000"/>
                    <a:lumOff val="35000"/>
                  </a:schemeClr>
                </a:solidFill>
                <a:latin typeface="Segoe WP" panose="020B0502040204020203" pitchFamily="34" charset="0"/>
                <a:cs typeface="Segoe WP" panose="020B0502040204020203" pitchFamily="34" charset="0"/>
              </a:rPr>
              <a:t>Learn &amp; </a:t>
            </a:r>
            <a:r>
              <a:rPr lang="en-US" b="1" dirty="0" smtClean="0">
                <a:solidFill>
                  <a:srgbClr val="5BD999"/>
                </a:solidFill>
                <a:latin typeface="Segoe WP" panose="020B0502040204020203" pitchFamily="34" charset="0"/>
                <a:cs typeface="Segoe WP" panose="020B0502040204020203" pitchFamily="34" charset="0"/>
              </a:rPr>
              <a:t>Experiment</a:t>
            </a:r>
            <a:endParaRPr lang="en-US" b="1" dirty="0">
              <a:solidFill>
                <a:srgbClr val="5BD999"/>
              </a:solidFill>
              <a:latin typeface="Segoe WP" panose="020B0502040204020203" pitchFamily="34" charset="0"/>
              <a:cs typeface="Segoe WP" panose="020B0502040204020203" pitchFamily="34" charset="0"/>
            </a:endParaRPr>
          </a:p>
        </p:txBody>
      </p:sp>
      <p:sp>
        <p:nvSpPr>
          <p:cNvPr id="12" name="TextBox 11"/>
          <p:cNvSpPr txBox="1"/>
          <p:nvPr/>
        </p:nvSpPr>
        <p:spPr>
          <a:xfrm>
            <a:off x="914400" y="3734613"/>
            <a:ext cx="1676399" cy="369332"/>
          </a:xfrm>
          <a:prstGeom prst="rect">
            <a:avLst/>
          </a:prstGeom>
          <a:noFill/>
        </p:spPr>
        <p:txBody>
          <a:bodyPr wrap="square" rtlCol="0">
            <a:spAutoFit/>
          </a:bodyPr>
          <a:lstStyle/>
          <a:p>
            <a:pPr algn="ctr"/>
            <a:r>
              <a:rPr lang="en-US" b="1" dirty="0" smtClean="0">
                <a:solidFill>
                  <a:srgbClr val="5BD999"/>
                </a:solidFill>
                <a:latin typeface="Segoe WP" panose="020B0502040204020203" pitchFamily="34" charset="0"/>
                <a:cs typeface="Segoe WP" panose="020B0502040204020203" pitchFamily="34" charset="0"/>
              </a:rPr>
              <a:t>Playground</a:t>
            </a:r>
            <a:endParaRPr lang="en-US" b="1" dirty="0">
              <a:solidFill>
                <a:srgbClr val="5BD999"/>
              </a:solidFill>
              <a:latin typeface="Segoe WP" panose="020B0502040204020203" pitchFamily="34" charset="0"/>
              <a:cs typeface="Segoe WP" panose="020B0502040204020203" pitchFamily="34" charset="0"/>
            </a:endParaRPr>
          </a:p>
        </p:txBody>
      </p:sp>
      <p:sp>
        <p:nvSpPr>
          <p:cNvPr id="14" name="TextBox 13"/>
          <p:cNvSpPr txBox="1"/>
          <p:nvPr/>
        </p:nvSpPr>
        <p:spPr>
          <a:xfrm>
            <a:off x="4475723" y="3738446"/>
            <a:ext cx="1314450" cy="369332"/>
          </a:xfrm>
          <a:prstGeom prst="rect">
            <a:avLst/>
          </a:prstGeom>
          <a:noFill/>
        </p:spPr>
        <p:txBody>
          <a:bodyPr wrap="square" rtlCol="0">
            <a:spAutoFit/>
          </a:bodyPr>
          <a:lstStyle/>
          <a:p>
            <a:pPr algn="ctr"/>
            <a:r>
              <a:rPr lang="en-US" b="1" dirty="0" smtClean="0">
                <a:solidFill>
                  <a:srgbClr val="5BD999"/>
                </a:solidFill>
                <a:latin typeface="Segoe WP" panose="020B0502040204020203" pitchFamily="34" charset="0"/>
                <a:cs typeface="Segoe WP" panose="020B0502040204020203" pitchFamily="34" charset="0"/>
              </a:rPr>
              <a:t>CYOS</a:t>
            </a:r>
            <a:endParaRPr lang="en-US" b="1" dirty="0">
              <a:solidFill>
                <a:srgbClr val="5BD999"/>
              </a:solidFill>
              <a:latin typeface="Segoe WP" panose="020B0502040204020203" pitchFamily="34" charset="0"/>
              <a:cs typeface="Segoe WP" panose="020B0502040204020203" pitchFamily="34"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385" y="1642111"/>
            <a:ext cx="2914650" cy="1916576"/>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5623" y="1631263"/>
            <a:ext cx="2914650" cy="1916576"/>
          </a:xfrm>
          <a:prstGeom prst="rect">
            <a:avLst/>
          </a:prstGeom>
        </p:spPr>
      </p:pic>
    </p:spTree>
    <p:extLst>
      <p:ext uri="{BB962C8B-B14F-4D97-AF65-F5344CB8AC3E}">
        <p14:creationId xmlns:p14="http://schemas.microsoft.com/office/powerpoint/2010/main" val="2115500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422" y="1100138"/>
            <a:ext cx="5368556" cy="3495670"/>
          </a:xfrm>
          <a:prstGeom prst="rect">
            <a:avLst/>
          </a:prstGeom>
        </p:spPr>
      </p:pic>
      <p:sp>
        <p:nvSpPr>
          <p:cNvPr id="6" name="Title 7"/>
          <p:cNvSpPr>
            <a:spLocks noGrp="1"/>
          </p:cNvSpPr>
          <p:nvPr>
            <p:ph type="title"/>
          </p:nvPr>
        </p:nvSpPr>
        <p:spPr>
          <a:xfrm>
            <a:off x="228600" y="438150"/>
            <a:ext cx="6172200" cy="642938"/>
          </a:xfrm>
        </p:spPr>
        <p:txBody>
          <a:bodyPr/>
          <a:lstStyle/>
          <a:p>
            <a:pPr algn="l"/>
            <a:r>
              <a:rPr lang="en-US" b="1" dirty="0" smtClean="0">
                <a:solidFill>
                  <a:schemeClr val="tx1">
                    <a:lumMod val="65000"/>
                    <a:lumOff val="35000"/>
                  </a:schemeClr>
                </a:solidFill>
                <a:latin typeface="Segoe WP" panose="020B0502040204020203" pitchFamily="34" charset="0"/>
                <a:cs typeface="Segoe WP" panose="020B0502040204020203" pitchFamily="34" charset="0"/>
              </a:rPr>
              <a:t>Test it </a:t>
            </a:r>
            <a:r>
              <a:rPr lang="en-US" b="1" dirty="0" smtClean="0">
                <a:solidFill>
                  <a:srgbClr val="5BD999"/>
                </a:solidFill>
                <a:latin typeface="Segoe WP" panose="020B0502040204020203" pitchFamily="34" charset="0"/>
                <a:cs typeface="Segoe WP" panose="020B0502040204020203" pitchFamily="34" charset="0"/>
              </a:rPr>
              <a:t>LIVE</a:t>
            </a:r>
            <a:endParaRPr lang="en-US" b="1" dirty="0">
              <a:solidFill>
                <a:srgbClr val="5BD999"/>
              </a:solidFill>
              <a:latin typeface="Segoe WP" panose="020B0502040204020203" pitchFamily="34" charset="0"/>
              <a:cs typeface="Segoe WP" panose="020B0502040204020203" pitchFamily="34" charset="0"/>
            </a:endParaRPr>
          </a:p>
        </p:txBody>
      </p:sp>
    </p:spTree>
    <p:extLst>
      <p:ext uri="{BB962C8B-B14F-4D97-AF65-F5344CB8AC3E}">
        <p14:creationId xmlns:p14="http://schemas.microsoft.com/office/powerpoint/2010/main" val="697236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66064" y="1485900"/>
            <a:ext cx="999699" cy="257175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WP" panose="020B0502040204020203" pitchFamily="34" charset="0"/>
              <a:cs typeface="Segoe WP" panose="020B0502040204020203" pitchFamily="34" charset="0"/>
            </a:endParaRPr>
          </a:p>
        </p:txBody>
      </p:sp>
      <p:sp>
        <p:nvSpPr>
          <p:cNvPr id="24" name="TextBox 23"/>
          <p:cNvSpPr txBox="1"/>
          <p:nvPr/>
        </p:nvSpPr>
        <p:spPr>
          <a:xfrm>
            <a:off x="194938" y="2210873"/>
            <a:ext cx="926177" cy="276999"/>
          </a:xfrm>
          <a:prstGeom prst="rect">
            <a:avLst/>
          </a:prstGeom>
          <a:noFill/>
        </p:spPr>
        <p:txBody>
          <a:bodyPr wrap="square" rtlCol="0">
            <a:spAutoFit/>
          </a:bodyPr>
          <a:lstStyle/>
          <a:p>
            <a:pPr algn="ctr"/>
            <a:r>
              <a:rPr lang="en-US" sz="1200" b="1" dirty="0">
                <a:solidFill>
                  <a:srgbClr val="5BD999"/>
                </a:solidFill>
                <a:latin typeface="Segoe WP" panose="020B0502040204020203" pitchFamily="34" charset="0"/>
                <a:cs typeface="Segoe WP" panose="020B0502040204020203" pitchFamily="34" charset="0"/>
              </a:rPr>
              <a:t>Touch</a:t>
            </a:r>
          </a:p>
        </p:txBody>
      </p:sp>
      <p:sp>
        <p:nvSpPr>
          <p:cNvPr id="29" name="Rectangle 28"/>
          <p:cNvSpPr/>
          <p:nvPr/>
        </p:nvSpPr>
        <p:spPr>
          <a:xfrm>
            <a:off x="197934" y="2628900"/>
            <a:ext cx="951884" cy="507831"/>
          </a:xfrm>
          <a:prstGeom prst="rect">
            <a:avLst/>
          </a:prstGeom>
        </p:spPr>
        <p:txBody>
          <a:bodyPr wrap="square">
            <a:spAutoFit/>
          </a:bodyPr>
          <a:lstStyle/>
          <a:p>
            <a:pPr algn="ctr"/>
            <a:r>
              <a:rPr lang="en-US" sz="900" dirty="0">
                <a:solidFill>
                  <a:schemeClr val="tx1">
                    <a:lumMod val="50000"/>
                    <a:lumOff val="50000"/>
                  </a:schemeClr>
                </a:solidFill>
                <a:latin typeface="Segoe WP" panose="020B0502040204020203" pitchFamily="34" charset="0"/>
                <a:cs typeface="Segoe WP" panose="020B0502040204020203" pitchFamily="34" charset="0"/>
              </a:rPr>
              <a:t>Camera based on </a:t>
            </a:r>
            <a:r>
              <a:rPr lang="en-US" sz="900" b="1" dirty="0">
                <a:solidFill>
                  <a:schemeClr val="tx1">
                    <a:lumMod val="50000"/>
                    <a:lumOff val="50000"/>
                  </a:schemeClr>
                </a:solidFill>
                <a:latin typeface="Segoe WP" panose="020B0502040204020203" pitchFamily="34" charset="0"/>
                <a:cs typeface="Segoe WP" panose="020B0502040204020203" pitchFamily="34" charset="0"/>
              </a:rPr>
              <a:t>pointer events</a:t>
            </a:r>
          </a:p>
        </p:txBody>
      </p:sp>
      <p:pic>
        <p:nvPicPr>
          <p:cNvPr id="1026" name="Picture 2" descr="http://www.babylonjs.com/Assets/CamTouchOff.pn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10429" y="1795503"/>
            <a:ext cx="295196" cy="295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abylonjs.com/Assets/CamDeviceOff.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1594180" y="1795503"/>
            <a:ext cx="295196" cy="295196"/>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249815" y="1485900"/>
            <a:ext cx="999699" cy="257175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WP" panose="020B0502040204020203" pitchFamily="34" charset="0"/>
              <a:cs typeface="Segoe WP" panose="020B0502040204020203" pitchFamily="34" charset="0"/>
            </a:endParaRPr>
          </a:p>
        </p:txBody>
      </p:sp>
      <p:sp>
        <p:nvSpPr>
          <p:cNvPr id="39" name="TextBox 38"/>
          <p:cNvSpPr txBox="1"/>
          <p:nvPr/>
        </p:nvSpPr>
        <p:spPr>
          <a:xfrm>
            <a:off x="1278690" y="2210872"/>
            <a:ext cx="926177" cy="415498"/>
          </a:xfrm>
          <a:prstGeom prst="rect">
            <a:avLst/>
          </a:prstGeom>
          <a:noFill/>
        </p:spPr>
        <p:txBody>
          <a:bodyPr wrap="square" rtlCol="0">
            <a:spAutoFit/>
          </a:bodyPr>
          <a:lstStyle/>
          <a:p>
            <a:pPr algn="ctr"/>
            <a:r>
              <a:rPr lang="en-US" sz="1050" b="1" dirty="0">
                <a:solidFill>
                  <a:srgbClr val="5BD999"/>
                </a:solidFill>
                <a:latin typeface="Segoe WP" panose="020B0502040204020203" pitchFamily="34" charset="0"/>
                <a:cs typeface="Segoe WP" panose="020B0502040204020203" pitchFamily="34" charset="0"/>
              </a:rPr>
              <a:t>Device Orientation</a:t>
            </a:r>
          </a:p>
        </p:txBody>
      </p:sp>
      <p:sp>
        <p:nvSpPr>
          <p:cNvPr id="40" name="Rectangle 39"/>
          <p:cNvSpPr/>
          <p:nvPr/>
        </p:nvSpPr>
        <p:spPr>
          <a:xfrm>
            <a:off x="1281685" y="2628901"/>
            <a:ext cx="951884" cy="646331"/>
          </a:xfrm>
          <a:prstGeom prst="rect">
            <a:avLst/>
          </a:prstGeom>
        </p:spPr>
        <p:txBody>
          <a:bodyPr wrap="square">
            <a:spAutoFit/>
          </a:bodyPr>
          <a:lstStyle/>
          <a:p>
            <a:pPr algn="ctr"/>
            <a:r>
              <a:rPr lang="en-US" sz="900" dirty="0">
                <a:solidFill>
                  <a:schemeClr val="tx1">
                    <a:lumMod val="50000"/>
                    <a:lumOff val="50000"/>
                  </a:schemeClr>
                </a:solidFill>
                <a:latin typeface="Segoe WP" panose="020B0502040204020203" pitchFamily="34" charset="0"/>
                <a:cs typeface="Segoe WP" panose="020B0502040204020203" pitchFamily="34" charset="0"/>
              </a:rPr>
              <a:t>Camera based on </a:t>
            </a:r>
            <a:r>
              <a:rPr lang="en-US" sz="900" b="1" dirty="0">
                <a:solidFill>
                  <a:schemeClr val="tx1">
                    <a:lumMod val="50000"/>
                    <a:lumOff val="50000"/>
                  </a:schemeClr>
                </a:solidFill>
                <a:latin typeface="Segoe WP" panose="020B0502040204020203" pitchFamily="34" charset="0"/>
                <a:cs typeface="Segoe WP" panose="020B0502040204020203" pitchFamily="34" charset="0"/>
              </a:rPr>
              <a:t>Device Orientation API</a:t>
            </a:r>
          </a:p>
        </p:txBody>
      </p:sp>
      <p:sp>
        <p:nvSpPr>
          <p:cNvPr id="42" name="Rounded Rectangle 41"/>
          <p:cNvSpPr/>
          <p:nvPr/>
        </p:nvSpPr>
        <p:spPr>
          <a:xfrm>
            <a:off x="2336804" y="1485900"/>
            <a:ext cx="999699" cy="257175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WP" panose="020B0502040204020203" pitchFamily="34" charset="0"/>
              <a:cs typeface="Segoe WP" panose="020B0502040204020203" pitchFamily="34" charset="0"/>
            </a:endParaRPr>
          </a:p>
        </p:txBody>
      </p:sp>
      <p:sp>
        <p:nvSpPr>
          <p:cNvPr id="43" name="TextBox 42"/>
          <p:cNvSpPr txBox="1"/>
          <p:nvPr/>
        </p:nvSpPr>
        <p:spPr>
          <a:xfrm>
            <a:off x="2365678" y="2210873"/>
            <a:ext cx="926177" cy="461665"/>
          </a:xfrm>
          <a:prstGeom prst="rect">
            <a:avLst/>
          </a:prstGeom>
          <a:noFill/>
        </p:spPr>
        <p:txBody>
          <a:bodyPr wrap="square" rtlCol="0">
            <a:spAutoFit/>
          </a:bodyPr>
          <a:lstStyle/>
          <a:p>
            <a:pPr algn="ctr"/>
            <a:r>
              <a:rPr lang="en-US" sz="1200" b="1" dirty="0">
                <a:solidFill>
                  <a:srgbClr val="5BD999"/>
                </a:solidFill>
                <a:latin typeface="Segoe WP" panose="020B0502040204020203" pitchFamily="34" charset="0"/>
                <a:cs typeface="Segoe WP" panose="020B0502040204020203" pitchFamily="34" charset="0"/>
              </a:rPr>
              <a:t>Virtual Joysticks</a:t>
            </a:r>
          </a:p>
        </p:txBody>
      </p:sp>
      <p:sp>
        <p:nvSpPr>
          <p:cNvPr id="44" name="Rectangle 43"/>
          <p:cNvSpPr/>
          <p:nvPr/>
        </p:nvSpPr>
        <p:spPr>
          <a:xfrm>
            <a:off x="2368674" y="2628900"/>
            <a:ext cx="951884" cy="1061829"/>
          </a:xfrm>
          <a:prstGeom prst="rect">
            <a:avLst/>
          </a:prstGeom>
        </p:spPr>
        <p:txBody>
          <a:bodyPr wrap="square">
            <a:spAutoFit/>
          </a:bodyPr>
          <a:lstStyle/>
          <a:p>
            <a:pPr algn="ctr"/>
            <a:r>
              <a:rPr lang="en-US" sz="900" dirty="0">
                <a:solidFill>
                  <a:schemeClr val="tx1">
                    <a:lumMod val="50000"/>
                    <a:lumOff val="50000"/>
                  </a:schemeClr>
                </a:solidFill>
                <a:latin typeface="Segoe WP" panose="020B0502040204020203" pitchFamily="34" charset="0"/>
                <a:cs typeface="Segoe WP" panose="020B0502040204020203" pitchFamily="34" charset="0"/>
              </a:rPr>
              <a:t>Using pointer events, this camera generates </a:t>
            </a:r>
            <a:r>
              <a:rPr lang="en-US" sz="900" b="1" dirty="0">
                <a:solidFill>
                  <a:schemeClr val="tx1">
                    <a:lumMod val="50000"/>
                    <a:lumOff val="50000"/>
                  </a:schemeClr>
                </a:solidFill>
                <a:latin typeface="Segoe WP" panose="020B0502040204020203" pitchFamily="34" charset="0"/>
                <a:cs typeface="Segoe WP" panose="020B0502040204020203" pitchFamily="34" charset="0"/>
              </a:rPr>
              <a:t>two joysticks </a:t>
            </a:r>
            <a:r>
              <a:rPr lang="en-US" sz="900" dirty="0">
                <a:solidFill>
                  <a:schemeClr val="tx1">
                    <a:lumMod val="50000"/>
                    <a:lumOff val="50000"/>
                  </a:schemeClr>
                </a:solidFill>
                <a:latin typeface="Segoe WP" panose="020B0502040204020203" pitchFamily="34" charset="0"/>
                <a:cs typeface="Segoe WP" panose="020B0502040204020203" pitchFamily="34" charset="0"/>
              </a:rPr>
              <a:t>on top of the scene</a:t>
            </a:r>
          </a:p>
        </p:txBody>
      </p:sp>
      <p:sp>
        <p:nvSpPr>
          <p:cNvPr id="46" name="Rounded Rectangle 45"/>
          <p:cNvSpPr/>
          <p:nvPr/>
        </p:nvSpPr>
        <p:spPr>
          <a:xfrm>
            <a:off x="3423792" y="1485900"/>
            <a:ext cx="999699" cy="257175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WP" panose="020B0502040204020203" pitchFamily="34" charset="0"/>
              <a:cs typeface="Segoe WP" panose="020B0502040204020203" pitchFamily="34" charset="0"/>
            </a:endParaRPr>
          </a:p>
        </p:txBody>
      </p:sp>
      <p:sp>
        <p:nvSpPr>
          <p:cNvPr id="47" name="TextBox 46"/>
          <p:cNvSpPr txBox="1"/>
          <p:nvPr/>
        </p:nvSpPr>
        <p:spPr>
          <a:xfrm>
            <a:off x="3452667" y="2210873"/>
            <a:ext cx="926177" cy="276999"/>
          </a:xfrm>
          <a:prstGeom prst="rect">
            <a:avLst/>
          </a:prstGeom>
          <a:noFill/>
        </p:spPr>
        <p:txBody>
          <a:bodyPr wrap="square" rtlCol="0">
            <a:spAutoFit/>
          </a:bodyPr>
          <a:lstStyle/>
          <a:p>
            <a:pPr algn="ctr"/>
            <a:r>
              <a:rPr lang="en-US" sz="1200" b="1" dirty="0">
                <a:solidFill>
                  <a:srgbClr val="5BD999"/>
                </a:solidFill>
                <a:latin typeface="Segoe WP" panose="020B0502040204020203" pitchFamily="34" charset="0"/>
                <a:cs typeface="Segoe WP" panose="020B0502040204020203" pitchFamily="34" charset="0"/>
              </a:rPr>
              <a:t>Anaglyph</a:t>
            </a:r>
          </a:p>
        </p:txBody>
      </p:sp>
      <p:sp>
        <p:nvSpPr>
          <p:cNvPr id="48" name="Rectangle 47"/>
          <p:cNvSpPr/>
          <p:nvPr/>
        </p:nvSpPr>
        <p:spPr>
          <a:xfrm>
            <a:off x="3455662" y="2628900"/>
            <a:ext cx="951884" cy="646331"/>
          </a:xfrm>
          <a:prstGeom prst="rect">
            <a:avLst/>
          </a:prstGeom>
        </p:spPr>
        <p:txBody>
          <a:bodyPr wrap="square">
            <a:spAutoFit/>
          </a:bodyPr>
          <a:lstStyle/>
          <a:p>
            <a:pPr algn="ctr"/>
            <a:r>
              <a:rPr lang="en-US" sz="900" dirty="0">
                <a:solidFill>
                  <a:schemeClr val="tx1">
                    <a:lumMod val="50000"/>
                    <a:lumOff val="50000"/>
                  </a:schemeClr>
                </a:solidFill>
                <a:latin typeface="Segoe WP" panose="020B0502040204020203" pitchFamily="34" charset="0"/>
                <a:cs typeface="Segoe WP" panose="020B0502040204020203" pitchFamily="34" charset="0"/>
              </a:rPr>
              <a:t>Use this camera with </a:t>
            </a:r>
            <a:r>
              <a:rPr lang="en-US" sz="900" b="1" dirty="0">
                <a:solidFill>
                  <a:schemeClr val="tx1">
                    <a:lumMod val="50000"/>
                    <a:lumOff val="50000"/>
                  </a:schemeClr>
                </a:solidFill>
                <a:latin typeface="Segoe WP" panose="020B0502040204020203" pitchFamily="34" charset="0"/>
                <a:cs typeface="Segoe WP" panose="020B0502040204020203" pitchFamily="34" charset="0"/>
              </a:rPr>
              <a:t>Red/Green</a:t>
            </a:r>
            <a:r>
              <a:rPr lang="en-US" sz="900" dirty="0">
                <a:solidFill>
                  <a:schemeClr val="tx1">
                    <a:lumMod val="50000"/>
                    <a:lumOff val="50000"/>
                  </a:schemeClr>
                </a:solidFill>
                <a:latin typeface="Segoe WP" panose="020B0502040204020203" pitchFamily="34" charset="0"/>
                <a:cs typeface="Segoe WP" panose="020B0502040204020203" pitchFamily="34" charset="0"/>
              </a:rPr>
              <a:t> glasses</a:t>
            </a:r>
          </a:p>
        </p:txBody>
      </p:sp>
      <p:sp>
        <p:nvSpPr>
          <p:cNvPr id="50" name="Rounded Rectangle 49"/>
          <p:cNvSpPr/>
          <p:nvPr/>
        </p:nvSpPr>
        <p:spPr>
          <a:xfrm>
            <a:off x="4512246" y="1485900"/>
            <a:ext cx="999699" cy="257175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WP" panose="020B0502040204020203" pitchFamily="34" charset="0"/>
              <a:cs typeface="Segoe WP" panose="020B0502040204020203" pitchFamily="34" charset="0"/>
            </a:endParaRPr>
          </a:p>
        </p:txBody>
      </p:sp>
      <p:sp>
        <p:nvSpPr>
          <p:cNvPr id="51" name="TextBox 50"/>
          <p:cNvSpPr txBox="1"/>
          <p:nvPr/>
        </p:nvSpPr>
        <p:spPr>
          <a:xfrm>
            <a:off x="4541121" y="2210873"/>
            <a:ext cx="926177" cy="276999"/>
          </a:xfrm>
          <a:prstGeom prst="rect">
            <a:avLst/>
          </a:prstGeom>
          <a:noFill/>
        </p:spPr>
        <p:txBody>
          <a:bodyPr wrap="square" rtlCol="0">
            <a:spAutoFit/>
          </a:bodyPr>
          <a:lstStyle/>
          <a:p>
            <a:pPr algn="ctr"/>
            <a:r>
              <a:rPr lang="en-US" sz="1200" b="1" dirty="0">
                <a:solidFill>
                  <a:srgbClr val="5BD999"/>
                </a:solidFill>
                <a:latin typeface="Segoe WP" panose="020B0502040204020203" pitchFamily="34" charset="0"/>
                <a:cs typeface="Segoe WP" panose="020B0502040204020203" pitchFamily="34" charset="0"/>
              </a:rPr>
              <a:t>VR</a:t>
            </a:r>
          </a:p>
        </p:txBody>
      </p:sp>
      <p:sp>
        <p:nvSpPr>
          <p:cNvPr id="52" name="Rectangle 51"/>
          <p:cNvSpPr/>
          <p:nvPr/>
        </p:nvSpPr>
        <p:spPr>
          <a:xfrm>
            <a:off x="4544116" y="2628900"/>
            <a:ext cx="951884" cy="1061829"/>
          </a:xfrm>
          <a:prstGeom prst="rect">
            <a:avLst/>
          </a:prstGeom>
        </p:spPr>
        <p:txBody>
          <a:bodyPr wrap="square">
            <a:spAutoFit/>
          </a:bodyPr>
          <a:lstStyle/>
          <a:p>
            <a:pPr algn="ctr"/>
            <a:r>
              <a:rPr lang="en-US" sz="900" dirty="0">
                <a:solidFill>
                  <a:schemeClr val="tx1">
                    <a:lumMod val="50000"/>
                    <a:lumOff val="50000"/>
                  </a:schemeClr>
                </a:solidFill>
                <a:latin typeface="Segoe WP" panose="020B0502040204020203" pitchFamily="34" charset="0"/>
                <a:cs typeface="Segoe WP" panose="020B0502040204020203" pitchFamily="34" charset="0"/>
              </a:rPr>
              <a:t>Control camera orientation with:</a:t>
            </a:r>
          </a:p>
          <a:p>
            <a:pPr algn="ctr"/>
            <a:r>
              <a:rPr lang="en-US" sz="900" b="1" dirty="0">
                <a:solidFill>
                  <a:schemeClr val="tx1">
                    <a:lumMod val="50000"/>
                    <a:lumOff val="50000"/>
                  </a:schemeClr>
                </a:solidFill>
                <a:latin typeface="Segoe WP" panose="020B0502040204020203" pitchFamily="34" charset="0"/>
                <a:cs typeface="Segoe WP" panose="020B0502040204020203" pitchFamily="34" charset="0"/>
              </a:rPr>
              <a:t>Oculus Rift</a:t>
            </a:r>
          </a:p>
          <a:p>
            <a:pPr algn="ctr"/>
            <a:r>
              <a:rPr lang="en-US" sz="900" b="1" dirty="0" err="1">
                <a:solidFill>
                  <a:schemeClr val="tx1">
                    <a:lumMod val="50000"/>
                    <a:lumOff val="50000"/>
                  </a:schemeClr>
                </a:solidFill>
                <a:latin typeface="Segoe WP" panose="020B0502040204020203" pitchFamily="34" charset="0"/>
                <a:cs typeface="Segoe WP" panose="020B0502040204020203" pitchFamily="34" charset="0"/>
              </a:rPr>
              <a:t>WebVR</a:t>
            </a:r>
            <a:endParaRPr lang="en-US" sz="900" b="1" dirty="0">
              <a:solidFill>
                <a:schemeClr val="tx1">
                  <a:lumMod val="50000"/>
                  <a:lumOff val="50000"/>
                </a:schemeClr>
              </a:solidFill>
              <a:latin typeface="Segoe WP" panose="020B0502040204020203" pitchFamily="34" charset="0"/>
              <a:cs typeface="Segoe WP" panose="020B0502040204020203" pitchFamily="34" charset="0"/>
            </a:endParaRPr>
          </a:p>
          <a:p>
            <a:pPr algn="ctr"/>
            <a:r>
              <a:rPr lang="en-US" sz="900" b="1" dirty="0" err="1">
                <a:solidFill>
                  <a:schemeClr val="tx1">
                    <a:lumMod val="50000"/>
                    <a:lumOff val="50000"/>
                  </a:schemeClr>
                </a:solidFill>
                <a:latin typeface="Segoe WP" panose="020B0502040204020203" pitchFamily="34" charset="0"/>
                <a:cs typeface="Segoe WP" panose="020B0502040204020203" pitchFamily="34" charset="0"/>
              </a:rPr>
              <a:t>CardBoard</a:t>
            </a:r>
            <a:endParaRPr lang="en-US" sz="900" dirty="0">
              <a:solidFill>
                <a:schemeClr val="tx1">
                  <a:lumMod val="50000"/>
                  <a:lumOff val="50000"/>
                </a:schemeClr>
              </a:solidFill>
              <a:latin typeface="Segoe WP" panose="020B0502040204020203" pitchFamily="34" charset="0"/>
              <a:cs typeface="Segoe WP" panose="020B0502040204020203" pitchFamily="34" charset="0"/>
            </a:endParaRPr>
          </a:p>
        </p:txBody>
      </p:sp>
      <p:pic>
        <p:nvPicPr>
          <p:cNvPr id="1030" name="Picture 6" descr="http://www.babylonjs.com/Assets/CamVirtualJoy.pn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2697018" y="1795503"/>
            <a:ext cx="295196" cy="2951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babylonjs.com/Assets/CamAnaGly.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68157" y="1795503"/>
            <a:ext cx="295196" cy="295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98474" y="1797138"/>
            <a:ext cx="428768" cy="310769"/>
          </a:xfrm>
          <a:prstGeom prst="rect">
            <a:avLst/>
          </a:prstGeom>
        </p:spPr>
      </p:pic>
      <p:sp>
        <p:nvSpPr>
          <p:cNvPr id="25" name="Rounded Rectangle 24"/>
          <p:cNvSpPr/>
          <p:nvPr/>
        </p:nvSpPr>
        <p:spPr>
          <a:xfrm>
            <a:off x="5600700" y="1485900"/>
            <a:ext cx="999699" cy="257175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WP" panose="020B0502040204020203" pitchFamily="34" charset="0"/>
              <a:cs typeface="Segoe WP" panose="020B0502040204020203" pitchFamily="34" charset="0"/>
            </a:endParaRPr>
          </a:p>
        </p:txBody>
      </p:sp>
      <p:sp>
        <p:nvSpPr>
          <p:cNvPr id="26" name="TextBox 25"/>
          <p:cNvSpPr txBox="1"/>
          <p:nvPr/>
        </p:nvSpPr>
        <p:spPr>
          <a:xfrm>
            <a:off x="5629575" y="2210873"/>
            <a:ext cx="926177" cy="276999"/>
          </a:xfrm>
          <a:prstGeom prst="rect">
            <a:avLst/>
          </a:prstGeom>
          <a:noFill/>
        </p:spPr>
        <p:txBody>
          <a:bodyPr wrap="square" rtlCol="0">
            <a:spAutoFit/>
          </a:bodyPr>
          <a:lstStyle/>
          <a:p>
            <a:pPr algn="ctr"/>
            <a:r>
              <a:rPr lang="en-US" sz="1200" b="1" dirty="0">
                <a:solidFill>
                  <a:srgbClr val="5BD999"/>
                </a:solidFill>
                <a:latin typeface="Segoe WP" panose="020B0502040204020203" pitchFamily="34" charset="0"/>
                <a:cs typeface="Segoe WP" panose="020B0502040204020203" pitchFamily="34" charset="0"/>
              </a:rPr>
              <a:t>Gamepad</a:t>
            </a:r>
          </a:p>
        </p:txBody>
      </p:sp>
      <p:sp>
        <p:nvSpPr>
          <p:cNvPr id="27" name="Rectangle 26"/>
          <p:cNvSpPr/>
          <p:nvPr/>
        </p:nvSpPr>
        <p:spPr>
          <a:xfrm>
            <a:off x="5632570" y="2628901"/>
            <a:ext cx="951884" cy="646331"/>
          </a:xfrm>
          <a:prstGeom prst="rect">
            <a:avLst/>
          </a:prstGeom>
        </p:spPr>
        <p:txBody>
          <a:bodyPr wrap="square">
            <a:spAutoFit/>
          </a:bodyPr>
          <a:lstStyle/>
          <a:p>
            <a:pPr algn="ctr"/>
            <a:r>
              <a:rPr lang="en-US" sz="900" dirty="0">
                <a:solidFill>
                  <a:schemeClr val="tx1">
                    <a:lumMod val="50000"/>
                    <a:lumOff val="50000"/>
                  </a:schemeClr>
                </a:solidFill>
                <a:latin typeface="Segoe WP" panose="020B0502040204020203" pitchFamily="34" charset="0"/>
                <a:cs typeface="Segoe WP" panose="020B0502040204020203" pitchFamily="34" charset="0"/>
              </a:rPr>
              <a:t>Use your </a:t>
            </a:r>
            <a:r>
              <a:rPr lang="en-US" sz="900" b="1" dirty="0">
                <a:solidFill>
                  <a:schemeClr val="tx1">
                    <a:lumMod val="50000"/>
                    <a:lumOff val="50000"/>
                  </a:schemeClr>
                </a:solidFill>
                <a:latin typeface="Segoe WP" panose="020B0502040204020203" pitchFamily="34" charset="0"/>
                <a:cs typeface="Segoe WP" panose="020B0502040204020203" pitchFamily="34" charset="0"/>
              </a:rPr>
              <a:t>gamepad</a:t>
            </a:r>
            <a:r>
              <a:rPr lang="en-US" sz="900" dirty="0">
                <a:solidFill>
                  <a:schemeClr val="tx1">
                    <a:lumMod val="50000"/>
                    <a:lumOff val="50000"/>
                  </a:schemeClr>
                </a:solidFill>
                <a:latin typeface="Segoe WP" panose="020B0502040204020203" pitchFamily="34" charset="0"/>
                <a:cs typeface="Segoe WP" panose="020B0502040204020203" pitchFamily="34" charset="0"/>
              </a:rPr>
              <a:t> to control your camera</a:t>
            </a:r>
          </a:p>
        </p:txBody>
      </p:sp>
      <p:pic>
        <p:nvPicPr>
          <p:cNvPr id="2" name="Picture 1"/>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914044" y="1764482"/>
            <a:ext cx="357237" cy="357237"/>
          </a:xfrm>
          <a:prstGeom prst="rect">
            <a:avLst/>
          </a:prstGeom>
        </p:spPr>
      </p:pic>
      <p:sp>
        <p:nvSpPr>
          <p:cNvPr id="5" name="Title 4"/>
          <p:cNvSpPr>
            <a:spLocks noGrp="1"/>
          </p:cNvSpPr>
          <p:nvPr>
            <p:ph type="title"/>
          </p:nvPr>
        </p:nvSpPr>
        <p:spPr/>
        <p:txBody>
          <a:bodyPr/>
          <a:lstStyle/>
          <a:p>
            <a:pPr algn="l"/>
            <a:r>
              <a:rPr lang="en-US" b="1" dirty="0" smtClean="0">
                <a:solidFill>
                  <a:schemeClr val="tx1">
                    <a:lumMod val="75000"/>
                    <a:lumOff val="25000"/>
                  </a:schemeClr>
                </a:solidFill>
                <a:latin typeface="Segoe WP" panose="020B0502040204020203" pitchFamily="34" charset="0"/>
                <a:cs typeface="Segoe WP" panose="020B0502040204020203" pitchFamily="34" charset="0"/>
              </a:rPr>
              <a:t>Playing </a:t>
            </a:r>
            <a:r>
              <a:rPr lang="en-US" b="1" dirty="0" smtClean="0">
                <a:solidFill>
                  <a:srgbClr val="5BD999"/>
                </a:solidFill>
                <a:latin typeface="Segoe WP" panose="020B0502040204020203" pitchFamily="34" charset="0"/>
                <a:cs typeface="Segoe WP" panose="020B0502040204020203" pitchFamily="34" charset="0"/>
              </a:rPr>
              <a:t>with inputs</a:t>
            </a:r>
            <a:endParaRPr lang="en-US" dirty="0"/>
          </a:p>
        </p:txBody>
      </p:sp>
    </p:spTree>
    <p:extLst>
      <p:ext uri="{BB962C8B-B14F-4D97-AF65-F5344CB8AC3E}">
        <p14:creationId xmlns:p14="http://schemas.microsoft.com/office/powerpoint/2010/main" val="3587465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6150"/>
            <a:ext cx="6858000" cy="228600"/>
          </a:xfrm>
          <a:prstGeom prst="rect">
            <a:avLst/>
          </a:prstGeom>
          <a:solidFill>
            <a:srgbClr val="5BD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arallelogram 2"/>
          <p:cNvSpPr/>
          <p:nvPr/>
        </p:nvSpPr>
        <p:spPr>
          <a:xfrm>
            <a:off x="-3810000" y="361950"/>
            <a:ext cx="7124700" cy="4296902"/>
          </a:xfrm>
          <a:prstGeom prst="parallelogram">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63479" y="2315602"/>
            <a:ext cx="3330178" cy="507831"/>
          </a:xfrm>
          <a:prstGeom prst="rect">
            <a:avLst/>
          </a:prstGeom>
          <a:noFill/>
        </p:spPr>
        <p:txBody>
          <a:bodyPr>
            <a:spAutoFit/>
          </a:bodyPr>
          <a:lstStyle/>
          <a:p>
            <a:pPr fontAlgn="auto">
              <a:spcBef>
                <a:spcPts val="0"/>
              </a:spcBef>
              <a:spcAft>
                <a:spcPts val="0"/>
              </a:spcAft>
              <a:defRPr/>
            </a:pPr>
            <a:r>
              <a:rPr lang="en-US" sz="2700" b="1" dirty="0">
                <a:solidFill>
                  <a:schemeClr val="tx1">
                    <a:lumMod val="75000"/>
                    <a:lumOff val="25000"/>
                  </a:schemeClr>
                </a:solidFill>
                <a:latin typeface="Signika" pitchFamily="2" charset="0"/>
                <a:cs typeface="+mn-cs"/>
              </a:rPr>
              <a:t>WEB</a:t>
            </a:r>
            <a:r>
              <a:rPr lang="en-US" sz="2700" b="1" dirty="0">
                <a:solidFill>
                  <a:srgbClr val="5BD999"/>
                </a:solidFill>
                <a:latin typeface="Signika" pitchFamily="2" charset="0"/>
                <a:cs typeface="+mn-cs"/>
              </a:rPr>
              <a:t>AUDIO</a:t>
            </a:r>
          </a:p>
        </p:txBody>
      </p:sp>
      <p:cxnSp>
        <p:nvCxnSpPr>
          <p:cNvPr id="6" name="Straight Connector 5"/>
          <p:cNvCxnSpPr/>
          <p:nvPr/>
        </p:nvCxnSpPr>
        <p:spPr>
          <a:xfrm>
            <a:off x="2971800" y="2000250"/>
            <a:ext cx="0" cy="1028700"/>
          </a:xfrm>
          <a:prstGeom prst="line">
            <a:avLst/>
          </a:prstGeom>
          <a:ln w="19050" cmpd="sng">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904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6150"/>
            <a:ext cx="6858000" cy="228600"/>
          </a:xfrm>
          <a:prstGeom prst="rect">
            <a:avLst/>
          </a:prstGeom>
          <a:solidFill>
            <a:srgbClr val="5BD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3063479" y="2191942"/>
            <a:ext cx="3330178" cy="923330"/>
          </a:xfrm>
          <a:prstGeom prst="rect">
            <a:avLst/>
          </a:prstGeom>
          <a:noFill/>
        </p:spPr>
        <p:txBody>
          <a:bodyPr>
            <a:spAutoFit/>
          </a:bodyPr>
          <a:lstStyle/>
          <a:p>
            <a:pPr fontAlgn="auto">
              <a:spcBef>
                <a:spcPts val="0"/>
              </a:spcBef>
              <a:spcAft>
                <a:spcPts val="0"/>
              </a:spcAft>
              <a:defRPr/>
            </a:pPr>
            <a:r>
              <a:rPr lang="en-US" sz="2700" b="1" dirty="0">
                <a:solidFill>
                  <a:schemeClr val="tx1">
                    <a:lumMod val="75000"/>
                    <a:lumOff val="25000"/>
                  </a:schemeClr>
                </a:solidFill>
                <a:latin typeface="Signika" pitchFamily="2" charset="0"/>
                <a:cs typeface="+mn-cs"/>
              </a:rPr>
              <a:t>COLLISIONS &amp; </a:t>
            </a:r>
            <a:r>
              <a:rPr lang="en-US" sz="2700" b="1" dirty="0">
                <a:solidFill>
                  <a:srgbClr val="5BD999"/>
                </a:solidFill>
                <a:latin typeface="Signika" pitchFamily="2" charset="0"/>
                <a:cs typeface="+mn-cs"/>
              </a:rPr>
              <a:t>PHYSICS</a:t>
            </a:r>
          </a:p>
        </p:txBody>
      </p:sp>
      <p:cxnSp>
        <p:nvCxnSpPr>
          <p:cNvPr id="19" name="Straight Connector 18"/>
          <p:cNvCxnSpPr/>
          <p:nvPr/>
        </p:nvCxnSpPr>
        <p:spPr>
          <a:xfrm>
            <a:off x="2971800" y="2000250"/>
            <a:ext cx="0" cy="1028700"/>
          </a:xfrm>
          <a:prstGeom prst="line">
            <a:avLst/>
          </a:prstGeom>
          <a:ln w="19050" cmpd="sng">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Parallelogram 6"/>
          <p:cNvSpPr/>
          <p:nvPr/>
        </p:nvSpPr>
        <p:spPr>
          <a:xfrm>
            <a:off x="-4953000" y="253278"/>
            <a:ext cx="8222247" cy="4522644"/>
          </a:xfrm>
          <a:prstGeom prst="parallelogram">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656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350" y="3676650"/>
            <a:ext cx="7162800" cy="533400"/>
          </a:xfrm>
          <a:prstGeom prst="rect">
            <a:avLst/>
          </a:prstGeom>
          <a:solidFill>
            <a:srgbClr val="5BD999"/>
          </a:solidFill>
        </p:spPr>
        <p:txBody>
          <a:bodyPr wrap="square" rtlCol="0">
            <a:spAutoFit/>
          </a:bodyPr>
          <a:lstStyle/>
          <a:p>
            <a:endParaRPr lang="fr-FR" dirty="0"/>
          </a:p>
        </p:txBody>
      </p:sp>
      <p:pic>
        <p:nvPicPr>
          <p:cNvPr id="1026" name="Picture 2" descr="https://pbs.twimg.com/profile_images/546954484631351296/mJ2EKlwu.jp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428750"/>
            <a:ext cx="1447800" cy="1447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s://pbs.twimg.com/profile_images/486599276554752000/oomgy78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3502" y="1428750"/>
            <a:ext cx="1447800" cy="1447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Title 1"/>
          <p:cNvSpPr txBox="1">
            <a:spLocks/>
          </p:cNvSpPr>
          <p:nvPr/>
        </p:nvSpPr>
        <p:spPr bwMode="auto">
          <a:xfrm>
            <a:off x="95250" y="3219450"/>
            <a:ext cx="3238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r>
              <a:rPr lang="en-US" sz="2400" b="1" dirty="0" smtClean="0">
                <a:solidFill>
                  <a:srgbClr val="404040"/>
                </a:solidFill>
                <a:latin typeface="Segoe WP" panose="020B0502040204020203" pitchFamily="34" charset="0"/>
                <a:cs typeface="Segoe WP" panose="020B0502040204020203" pitchFamily="34" charset="0"/>
              </a:rPr>
              <a:t>Julian </a:t>
            </a:r>
            <a:r>
              <a:rPr lang="en-US" sz="2400" b="1" dirty="0" smtClean="0">
                <a:solidFill>
                  <a:srgbClr val="5BD999"/>
                </a:solidFill>
                <a:latin typeface="Segoe WP" panose="020B0502040204020203" pitchFamily="34" charset="0"/>
                <a:cs typeface="Segoe WP" panose="020B0502040204020203" pitchFamily="34" charset="0"/>
              </a:rPr>
              <a:t>Chenard</a:t>
            </a:r>
          </a:p>
          <a:p>
            <a:endParaRPr lang="en-US" sz="1000" b="1" dirty="0" smtClean="0">
              <a:solidFill>
                <a:srgbClr val="5BD999"/>
              </a:solidFill>
              <a:latin typeface="Segoe WP" panose="020B0502040204020203" pitchFamily="34" charset="0"/>
              <a:cs typeface="Segoe WP" panose="020B0502040204020203" pitchFamily="34" charset="0"/>
            </a:endParaRPr>
          </a:p>
          <a:p>
            <a:r>
              <a:rPr lang="en-US" sz="2000" dirty="0" smtClean="0">
                <a:solidFill>
                  <a:schemeClr val="bg1"/>
                </a:solidFill>
                <a:latin typeface="Segoe UI Light" panose="020B0502040204020203" pitchFamily="34" charset="0"/>
                <a:cs typeface="Segoe UI Light" panose="020B0502040204020203" pitchFamily="34" charset="0"/>
              </a:rPr>
              <a:t>@</a:t>
            </a:r>
            <a:r>
              <a:rPr lang="en-US" sz="2000" dirty="0" err="1" smtClean="0">
                <a:solidFill>
                  <a:schemeClr val="bg1"/>
                </a:solidFill>
                <a:latin typeface="Segoe UI Light" panose="020B0502040204020203" pitchFamily="34" charset="0"/>
                <a:cs typeface="Segoe UI Light" panose="020B0502040204020203" pitchFamily="34" charset="0"/>
              </a:rPr>
              <a:t>temechon</a:t>
            </a:r>
            <a:endParaRPr lang="en-US" sz="2000" dirty="0">
              <a:solidFill>
                <a:schemeClr val="bg1"/>
              </a:solidFill>
              <a:latin typeface="Segoe UI Light" panose="020B0502040204020203" pitchFamily="34" charset="0"/>
              <a:cs typeface="Segoe UI Light" panose="020B0502040204020203" pitchFamily="34" charset="0"/>
            </a:endParaRPr>
          </a:p>
        </p:txBody>
      </p:sp>
      <p:sp>
        <p:nvSpPr>
          <p:cNvPr id="11" name="Title 1"/>
          <p:cNvSpPr txBox="1">
            <a:spLocks/>
          </p:cNvSpPr>
          <p:nvPr/>
        </p:nvSpPr>
        <p:spPr bwMode="auto">
          <a:xfrm>
            <a:off x="3552825" y="3219450"/>
            <a:ext cx="3238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a:lstStyle>
          <a:p>
            <a:r>
              <a:rPr lang="en-US" sz="2400" b="1" dirty="0" smtClean="0">
                <a:solidFill>
                  <a:srgbClr val="404040"/>
                </a:solidFill>
                <a:latin typeface="Segoe WP" panose="020B0502040204020203" pitchFamily="34" charset="0"/>
                <a:cs typeface="Segoe WP" panose="020B0502040204020203" pitchFamily="34" charset="0"/>
              </a:rPr>
              <a:t>Raanan </a:t>
            </a:r>
            <a:r>
              <a:rPr lang="en-US" sz="2400" b="1" dirty="0" smtClean="0">
                <a:solidFill>
                  <a:srgbClr val="5BD999"/>
                </a:solidFill>
                <a:latin typeface="Segoe WP" panose="020B0502040204020203" pitchFamily="34" charset="0"/>
                <a:cs typeface="Segoe WP" panose="020B0502040204020203" pitchFamily="34" charset="0"/>
              </a:rPr>
              <a:t>Weber</a:t>
            </a:r>
          </a:p>
          <a:p>
            <a:endParaRPr lang="en-US" sz="1000" b="1" dirty="0" smtClean="0">
              <a:solidFill>
                <a:srgbClr val="5BD999"/>
              </a:solidFill>
              <a:latin typeface="Segoe WP" panose="020B0502040204020203" pitchFamily="34" charset="0"/>
              <a:cs typeface="Segoe WP" panose="020B0502040204020203" pitchFamily="34" charset="0"/>
            </a:endParaRPr>
          </a:p>
          <a:p>
            <a:r>
              <a:rPr lang="en-US" sz="2000" dirty="0" smtClean="0">
                <a:solidFill>
                  <a:schemeClr val="bg1"/>
                </a:solidFill>
                <a:latin typeface="Segoe UI Light" panose="020B0502040204020203" pitchFamily="34" charset="0"/>
                <a:cs typeface="Segoe UI Light" panose="020B0502040204020203" pitchFamily="34" charset="0"/>
              </a:rPr>
              <a:t>@</a:t>
            </a:r>
            <a:r>
              <a:rPr lang="en-US" sz="2000" dirty="0" err="1" smtClean="0">
                <a:solidFill>
                  <a:schemeClr val="bg1"/>
                </a:solidFill>
                <a:latin typeface="Segoe UI Light" panose="020B0502040204020203" pitchFamily="34" charset="0"/>
                <a:cs typeface="Segoe UI Light" panose="020B0502040204020203" pitchFamily="34" charset="0"/>
              </a:rPr>
              <a:t>raananw</a:t>
            </a:r>
            <a:endParaRPr lang="en-US" sz="2000" dirty="0">
              <a:solidFill>
                <a:schemeClr val="bg1"/>
              </a:solidFill>
              <a:latin typeface="Segoe UI Light" panose="020B0502040204020203" pitchFamily="34" charset="0"/>
              <a:cs typeface="Segoe UI Light" panose="020B0502040204020203" pitchFamily="34" charset="0"/>
            </a:endParaRPr>
          </a:p>
        </p:txBody>
      </p:sp>
      <p:sp>
        <p:nvSpPr>
          <p:cNvPr id="12" name="Title 1"/>
          <p:cNvSpPr>
            <a:spLocks noGrp="1"/>
          </p:cNvSpPr>
          <p:nvPr>
            <p:ph type="title"/>
          </p:nvPr>
        </p:nvSpPr>
        <p:spPr>
          <a:xfrm>
            <a:off x="342900" y="206375"/>
            <a:ext cx="6172200" cy="857250"/>
          </a:xfrm>
        </p:spPr>
        <p:txBody>
          <a:bodyPr/>
          <a:lstStyle/>
          <a:p>
            <a:pPr algn="l"/>
            <a:r>
              <a:rPr lang="en-US" b="1" dirty="0" smtClean="0">
                <a:solidFill>
                  <a:schemeClr val="tx1">
                    <a:lumMod val="75000"/>
                    <a:lumOff val="25000"/>
                  </a:schemeClr>
                </a:solidFill>
                <a:latin typeface="Segoe WP" panose="020B0502040204020203" pitchFamily="34" charset="0"/>
                <a:cs typeface="Segoe WP" panose="020B0502040204020203" pitchFamily="34" charset="0"/>
              </a:rPr>
              <a:t>Hello there!</a:t>
            </a:r>
            <a:endParaRPr lang="en-US" b="1" dirty="0">
              <a:solidFill>
                <a:schemeClr val="tx1">
                  <a:lumMod val="75000"/>
                  <a:lumOff val="25000"/>
                </a:schemeClr>
              </a:solidFill>
              <a:latin typeface="Segoe WP" panose="020B0502040204020203" pitchFamily="34" charset="0"/>
              <a:cs typeface="Segoe WP" panose="020B0502040204020203" pitchFamily="34" charset="0"/>
            </a:endParaRPr>
          </a:p>
        </p:txBody>
      </p:sp>
    </p:spTree>
    <p:extLst>
      <p:ext uri="{BB962C8B-B14F-4D97-AF65-F5344CB8AC3E}">
        <p14:creationId xmlns:p14="http://schemas.microsoft.com/office/powerpoint/2010/main" val="224301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86150"/>
            <a:ext cx="6858000" cy="228600"/>
          </a:xfrm>
          <a:prstGeom prst="rect">
            <a:avLst/>
          </a:prstGeom>
          <a:solidFill>
            <a:srgbClr val="5BD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3063478" y="2191942"/>
            <a:ext cx="3565922" cy="507831"/>
          </a:xfrm>
          <a:prstGeom prst="rect">
            <a:avLst/>
          </a:prstGeom>
          <a:noFill/>
        </p:spPr>
        <p:txBody>
          <a:bodyPr wrap="square">
            <a:spAutoFit/>
          </a:bodyPr>
          <a:lstStyle/>
          <a:p>
            <a:pPr fontAlgn="auto">
              <a:spcBef>
                <a:spcPts val="0"/>
              </a:spcBef>
              <a:spcAft>
                <a:spcPts val="0"/>
              </a:spcAft>
              <a:defRPr/>
            </a:pPr>
            <a:r>
              <a:rPr lang="en-US" sz="2700" b="1">
                <a:solidFill>
                  <a:schemeClr val="tx1">
                    <a:lumMod val="75000"/>
                    <a:lumOff val="25000"/>
                  </a:schemeClr>
                </a:solidFill>
                <a:latin typeface="Signika" pitchFamily="2" charset="0"/>
                <a:cs typeface="+mn-cs"/>
              </a:rPr>
              <a:t>COOL </a:t>
            </a:r>
            <a:r>
              <a:rPr lang="en-US" sz="2700" b="1" dirty="0">
                <a:solidFill>
                  <a:srgbClr val="5BD999"/>
                </a:solidFill>
                <a:latin typeface="Signika" pitchFamily="2" charset="0"/>
                <a:cs typeface="+mn-cs"/>
              </a:rPr>
              <a:t>STUFF</a:t>
            </a:r>
          </a:p>
        </p:txBody>
      </p:sp>
      <p:cxnSp>
        <p:nvCxnSpPr>
          <p:cNvPr id="19" name="Straight Connector 18"/>
          <p:cNvCxnSpPr/>
          <p:nvPr/>
        </p:nvCxnSpPr>
        <p:spPr>
          <a:xfrm>
            <a:off x="2971800" y="2000250"/>
            <a:ext cx="0" cy="1028700"/>
          </a:xfrm>
          <a:prstGeom prst="line">
            <a:avLst/>
          </a:prstGeom>
          <a:ln w="19050" cmpd="sng">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Parallelogram 6"/>
          <p:cNvSpPr/>
          <p:nvPr/>
        </p:nvSpPr>
        <p:spPr>
          <a:xfrm>
            <a:off x="-4057650" y="642938"/>
            <a:ext cx="7053374" cy="3879706"/>
          </a:xfrm>
          <a:prstGeom prst="parallelogram">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68006" y="2676690"/>
            <a:ext cx="3284934" cy="276999"/>
          </a:xfrm>
          <a:prstGeom prst="rect">
            <a:avLst/>
          </a:prstGeom>
          <a:noFill/>
        </p:spPr>
        <p:txBody>
          <a:bodyPr>
            <a:spAutoFit/>
          </a:bodyPr>
          <a:lstStyle/>
          <a:p>
            <a:pPr fontAlgn="auto">
              <a:spcBef>
                <a:spcPts val="0"/>
              </a:spcBef>
              <a:spcAft>
                <a:spcPts val="0"/>
              </a:spcAft>
              <a:defRPr/>
            </a:pPr>
            <a:r>
              <a:rPr lang="en-US" sz="1200" dirty="0">
                <a:solidFill>
                  <a:schemeClr val="bg1">
                    <a:lumMod val="65000"/>
                  </a:schemeClr>
                </a:solidFill>
                <a:latin typeface="Segoe WP" panose="020B0502040204020203" pitchFamily="34" charset="0"/>
                <a:cs typeface="Segoe WP" panose="020B0502040204020203" pitchFamily="34" charset="0"/>
              </a:rPr>
              <a:t>SIMD.js, Hardware instances and bones</a:t>
            </a:r>
          </a:p>
        </p:txBody>
      </p:sp>
    </p:spTree>
    <p:extLst>
      <p:ext uri="{BB962C8B-B14F-4D97-AF65-F5344CB8AC3E}">
        <p14:creationId xmlns:p14="http://schemas.microsoft.com/office/powerpoint/2010/main" val="25041601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itle 1"/>
          <p:cNvSpPr>
            <a:spLocks noGrp="1"/>
          </p:cNvSpPr>
          <p:nvPr>
            <p:ph type="title"/>
          </p:nvPr>
        </p:nvSpPr>
        <p:spPr/>
        <p:txBody>
          <a:bodyPr/>
          <a:lstStyle/>
          <a:p>
            <a:pPr algn="l"/>
            <a:r>
              <a:rPr lang="en-US" b="1" dirty="0" smtClean="0">
                <a:solidFill>
                  <a:srgbClr val="404040"/>
                </a:solidFill>
                <a:latin typeface="Segoe WP" panose="020B0502040204020203" pitchFamily="34" charset="0"/>
                <a:cs typeface="Segoe WP" panose="020B0502040204020203" pitchFamily="34" charset="0"/>
              </a:rPr>
              <a:t>Did you say </a:t>
            </a:r>
            <a:r>
              <a:rPr lang="en-US" b="1" dirty="0" smtClean="0">
                <a:solidFill>
                  <a:srgbClr val="5BD999"/>
                </a:solidFill>
                <a:latin typeface="Segoe WP" panose="020B0502040204020203" pitchFamily="34" charset="0"/>
                <a:cs typeface="Segoe WP" panose="020B0502040204020203" pitchFamily="34" charset="0"/>
              </a:rPr>
              <a:t>features?</a:t>
            </a:r>
            <a:endParaRPr lang="en-US" b="1" dirty="0">
              <a:solidFill>
                <a:srgbClr val="5BD999"/>
              </a:solidFill>
              <a:latin typeface="Segoe WP" panose="020B0502040204020203" pitchFamily="34" charset="0"/>
              <a:cs typeface="Segoe WP" panose="020B0502040204020203" pitchFamily="34" charset="0"/>
            </a:endParaRPr>
          </a:p>
        </p:txBody>
      </p:sp>
      <p:sp>
        <p:nvSpPr>
          <p:cNvPr id="2" name="Content Placeholder 1"/>
          <p:cNvSpPr>
            <a:spLocks noGrp="1"/>
          </p:cNvSpPr>
          <p:nvPr>
            <p:ph idx="1"/>
          </p:nvPr>
        </p:nvSpPr>
        <p:spPr/>
        <p:txBody>
          <a:bodyPr numCol="3"/>
          <a:lstStyle/>
          <a:p>
            <a:pPr marL="0" indent="0">
              <a:buNone/>
            </a:pPr>
            <a:r>
              <a:rPr lang="en-US" sz="600" dirty="0">
                <a:solidFill>
                  <a:srgbClr val="999999"/>
                </a:solidFill>
                <a:latin typeface="Segoe WP" panose="020B0502040204020203" pitchFamily="34" charset="0"/>
                <a:cs typeface="Segoe WP" panose="020B0502040204020203" pitchFamily="34" charset="0"/>
              </a:rPr>
              <a:t>Complete scene graph with lights, cameras, materials and meshes</a:t>
            </a:r>
          </a:p>
          <a:p>
            <a:pPr marL="0" indent="0">
              <a:buNone/>
            </a:pPr>
            <a:r>
              <a:rPr lang="en-US" sz="600" b="1" dirty="0">
                <a:solidFill>
                  <a:srgbClr val="999999"/>
                </a:solidFill>
                <a:latin typeface="Segoe WP" panose="020B0502040204020203" pitchFamily="34" charset="0"/>
                <a:cs typeface="Segoe WP" panose="020B0502040204020203" pitchFamily="34" charset="0"/>
              </a:rPr>
              <a:t>Collisions engine</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b="1" dirty="0">
                <a:solidFill>
                  <a:srgbClr val="999999"/>
                </a:solidFill>
                <a:latin typeface="Segoe WP" panose="020B0502040204020203" pitchFamily="34" charset="0"/>
                <a:cs typeface="Segoe WP" panose="020B0502040204020203" pitchFamily="34" charset="0"/>
              </a:rPr>
              <a:t>Physics engine (thanks to cannon.js)</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dirty="0">
                <a:solidFill>
                  <a:srgbClr val="999999"/>
                </a:solidFill>
                <a:latin typeface="Segoe WP" panose="020B0502040204020203" pitchFamily="34" charset="0"/>
                <a:cs typeface="Segoe WP" panose="020B0502040204020203" pitchFamily="34" charset="0"/>
              </a:rPr>
              <a:t>Scene picking</a:t>
            </a:r>
          </a:p>
          <a:p>
            <a:pPr marL="0" indent="0">
              <a:buNone/>
            </a:pPr>
            <a:r>
              <a:rPr lang="en-US" sz="600" dirty="0">
                <a:solidFill>
                  <a:srgbClr val="999999"/>
                </a:solidFill>
                <a:latin typeface="Segoe WP" panose="020B0502040204020203" pitchFamily="34" charset="0"/>
                <a:cs typeface="Segoe WP" panose="020B0502040204020203" pitchFamily="34" charset="0"/>
              </a:rPr>
              <a:t>Antialiasing</a:t>
            </a:r>
          </a:p>
          <a:p>
            <a:pPr marL="0" indent="0">
              <a:buNone/>
            </a:pPr>
            <a:r>
              <a:rPr lang="en-US" sz="600" b="1" dirty="0">
                <a:solidFill>
                  <a:srgbClr val="999999"/>
                </a:solidFill>
                <a:latin typeface="Segoe WP" panose="020B0502040204020203" pitchFamily="34" charset="0"/>
                <a:cs typeface="Segoe WP" panose="020B0502040204020203" pitchFamily="34" charset="0"/>
              </a:rPr>
              <a:t>Animations engine</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b="1" dirty="0">
                <a:solidFill>
                  <a:srgbClr val="999999"/>
                </a:solidFill>
                <a:latin typeface="Segoe WP" panose="020B0502040204020203" pitchFamily="34" charset="0"/>
                <a:cs typeface="Segoe WP" panose="020B0502040204020203" pitchFamily="34" charset="0"/>
              </a:rPr>
              <a:t>Particles Systems</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dirty="0">
                <a:solidFill>
                  <a:srgbClr val="999999"/>
                </a:solidFill>
                <a:latin typeface="Segoe WP" panose="020B0502040204020203" pitchFamily="34" charset="0"/>
                <a:cs typeface="Segoe WP" panose="020B0502040204020203" pitchFamily="34" charset="0"/>
              </a:rPr>
              <a:t>Sprites and 2D layers</a:t>
            </a:r>
          </a:p>
          <a:p>
            <a:pPr marL="0" indent="0">
              <a:buNone/>
            </a:pPr>
            <a:r>
              <a:rPr lang="en-US" sz="600" dirty="0">
                <a:solidFill>
                  <a:srgbClr val="999999"/>
                </a:solidFill>
                <a:latin typeface="Segoe WP" panose="020B0502040204020203" pitchFamily="34" charset="0"/>
                <a:cs typeface="Segoe WP" panose="020B0502040204020203" pitchFamily="34" charset="0"/>
              </a:rPr>
              <a:t>Frustum clipping</a:t>
            </a:r>
          </a:p>
          <a:p>
            <a:pPr marL="0" indent="0">
              <a:buNone/>
            </a:pPr>
            <a:r>
              <a:rPr lang="en-US" sz="600" dirty="0">
                <a:solidFill>
                  <a:srgbClr val="999999"/>
                </a:solidFill>
                <a:latin typeface="Segoe WP" panose="020B0502040204020203" pitchFamily="34" charset="0"/>
                <a:cs typeface="Segoe WP" panose="020B0502040204020203" pitchFamily="34" charset="0"/>
              </a:rPr>
              <a:t>Sub-meshes clipping</a:t>
            </a:r>
          </a:p>
          <a:p>
            <a:pPr marL="0" indent="0">
              <a:buNone/>
            </a:pPr>
            <a:r>
              <a:rPr lang="en-US" sz="600" dirty="0">
                <a:solidFill>
                  <a:srgbClr val="999999"/>
                </a:solidFill>
                <a:latin typeface="Segoe WP" panose="020B0502040204020203" pitchFamily="34" charset="0"/>
                <a:cs typeface="Segoe WP" panose="020B0502040204020203" pitchFamily="34" charset="0"/>
              </a:rPr>
              <a:t>Hardware scaling</a:t>
            </a:r>
          </a:p>
          <a:p>
            <a:pPr marL="0" indent="0">
              <a:buNone/>
            </a:pPr>
            <a:r>
              <a:rPr lang="en-US" sz="600" dirty="0">
                <a:solidFill>
                  <a:srgbClr val="999999"/>
                </a:solidFill>
                <a:latin typeface="Segoe WP" panose="020B0502040204020203" pitchFamily="34" charset="0"/>
                <a:cs typeface="Segoe WP" panose="020B0502040204020203" pitchFamily="34" charset="0"/>
              </a:rPr>
              <a:t>Selection octrees</a:t>
            </a:r>
          </a:p>
          <a:p>
            <a:pPr marL="0" indent="0">
              <a:buNone/>
            </a:pPr>
            <a:r>
              <a:rPr lang="en-US" sz="600" dirty="0">
                <a:solidFill>
                  <a:srgbClr val="999999"/>
                </a:solidFill>
                <a:latin typeface="Segoe WP" panose="020B0502040204020203" pitchFamily="34" charset="0"/>
                <a:cs typeface="Segoe WP" panose="020B0502040204020203" pitchFamily="34" charset="0"/>
              </a:rPr>
              <a:t>Offline mode (Assets are saved locally to prevent reloading them)</a:t>
            </a:r>
          </a:p>
          <a:p>
            <a:pPr marL="0" indent="0">
              <a:buNone/>
            </a:pPr>
            <a:r>
              <a:rPr lang="en-US" sz="600" dirty="0">
                <a:solidFill>
                  <a:srgbClr val="999999"/>
                </a:solidFill>
                <a:latin typeface="Segoe WP" panose="020B0502040204020203" pitchFamily="34" charset="0"/>
                <a:cs typeface="Segoe WP" panose="020B0502040204020203" pitchFamily="34" charset="0"/>
              </a:rPr>
              <a:t>Incremental loading</a:t>
            </a:r>
          </a:p>
          <a:p>
            <a:pPr marL="0" indent="0">
              <a:buNone/>
            </a:pPr>
            <a:r>
              <a:rPr lang="en-US" sz="600" b="1" dirty="0">
                <a:solidFill>
                  <a:srgbClr val="999999"/>
                </a:solidFill>
                <a:latin typeface="Segoe WP" panose="020B0502040204020203" pitchFamily="34" charset="0"/>
                <a:cs typeface="Segoe WP" panose="020B0502040204020203" pitchFamily="34" charset="0"/>
              </a:rPr>
              <a:t>Binary format</a:t>
            </a:r>
          </a:p>
          <a:p>
            <a:pPr marL="0" indent="0">
              <a:buNone/>
            </a:pPr>
            <a:r>
              <a:rPr lang="en-US" sz="600" b="1" dirty="0">
                <a:solidFill>
                  <a:srgbClr val="999999"/>
                </a:solidFill>
                <a:latin typeface="Segoe WP" panose="020B0502040204020203" pitchFamily="34" charset="0"/>
                <a:cs typeface="Segoe WP" panose="020B0502040204020203" pitchFamily="34" charset="0"/>
              </a:rPr>
              <a:t>Hardware accelerated instances</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dirty="0">
                <a:solidFill>
                  <a:srgbClr val="999999"/>
                </a:solidFill>
                <a:latin typeface="Segoe WP" panose="020B0502040204020203" pitchFamily="34" charset="0"/>
                <a:cs typeface="Segoe WP" panose="020B0502040204020203" pitchFamily="34" charset="0"/>
              </a:rPr>
              <a:t>Diffuse lightning and texture</a:t>
            </a:r>
          </a:p>
          <a:p>
            <a:pPr marL="0" indent="0">
              <a:buNone/>
            </a:pPr>
            <a:r>
              <a:rPr lang="en-US" sz="600" dirty="0">
                <a:solidFill>
                  <a:srgbClr val="999999"/>
                </a:solidFill>
                <a:latin typeface="Segoe WP" panose="020B0502040204020203" pitchFamily="34" charset="0"/>
                <a:cs typeface="Segoe WP" panose="020B0502040204020203" pitchFamily="34" charset="0"/>
              </a:rPr>
              <a:t>Ambient lightning and texture</a:t>
            </a:r>
          </a:p>
          <a:p>
            <a:pPr marL="0" indent="0">
              <a:buNone/>
            </a:pPr>
            <a:r>
              <a:rPr lang="en-US" sz="600" dirty="0">
                <a:solidFill>
                  <a:srgbClr val="999999"/>
                </a:solidFill>
                <a:latin typeface="Segoe WP" panose="020B0502040204020203" pitchFamily="34" charset="0"/>
                <a:cs typeface="Segoe WP" panose="020B0502040204020203" pitchFamily="34" charset="0"/>
              </a:rPr>
              <a:t>Specular lightning</a:t>
            </a:r>
          </a:p>
          <a:p>
            <a:pPr marL="0" indent="0">
              <a:buNone/>
            </a:pPr>
            <a:r>
              <a:rPr lang="en-US" sz="600" dirty="0">
                <a:solidFill>
                  <a:srgbClr val="999999"/>
                </a:solidFill>
                <a:latin typeface="Segoe WP" panose="020B0502040204020203" pitchFamily="34" charset="0"/>
                <a:cs typeface="Segoe WP" panose="020B0502040204020203" pitchFamily="34" charset="0"/>
              </a:rPr>
              <a:t>Opacity texture</a:t>
            </a:r>
          </a:p>
          <a:p>
            <a:pPr marL="0" indent="0">
              <a:buNone/>
            </a:pPr>
            <a:r>
              <a:rPr lang="en-US" sz="600" dirty="0">
                <a:solidFill>
                  <a:srgbClr val="999999"/>
                </a:solidFill>
                <a:latin typeface="Segoe WP" panose="020B0502040204020203" pitchFamily="34" charset="0"/>
                <a:cs typeface="Segoe WP" panose="020B0502040204020203" pitchFamily="34" charset="0"/>
              </a:rPr>
              <a:t>Reflection texture (</a:t>
            </a:r>
            <a:r>
              <a:rPr lang="en-US" sz="600" dirty="0" err="1">
                <a:solidFill>
                  <a:srgbClr val="999999"/>
                </a:solidFill>
                <a:latin typeface="Segoe WP" panose="020B0502040204020203" pitchFamily="34" charset="0"/>
                <a:cs typeface="Segoe WP" panose="020B0502040204020203" pitchFamily="34" charset="0"/>
              </a:rPr>
              <a:t>Spheric</a:t>
            </a:r>
            <a:r>
              <a:rPr lang="en-US" sz="600" dirty="0">
                <a:solidFill>
                  <a:srgbClr val="999999"/>
                </a:solidFill>
                <a:latin typeface="Segoe WP" panose="020B0502040204020203" pitchFamily="34" charset="0"/>
                <a:cs typeface="Segoe WP" panose="020B0502040204020203" pitchFamily="34" charset="0"/>
              </a:rPr>
              <a:t>, planar, cubic and projection)</a:t>
            </a:r>
          </a:p>
          <a:p>
            <a:pPr marL="0" indent="0">
              <a:buNone/>
            </a:pPr>
            <a:r>
              <a:rPr lang="en-US" sz="600" b="1" dirty="0">
                <a:solidFill>
                  <a:srgbClr val="999999"/>
                </a:solidFill>
                <a:latin typeface="Segoe WP" panose="020B0502040204020203" pitchFamily="34" charset="0"/>
                <a:cs typeface="Segoe WP" panose="020B0502040204020203" pitchFamily="34" charset="0"/>
              </a:rPr>
              <a:t>Mirror texture</a:t>
            </a:r>
          </a:p>
          <a:p>
            <a:pPr marL="0" indent="0">
              <a:buNone/>
            </a:pPr>
            <a:r>
              <a:rPr lang="en-US" sz="600" b="1" dirty="0">
                <a:solidFill>
                  <a:srgbClr val="999999"/>
                </a:solidFill>
                <a:latin typeface="Segoe WP" panose="020B0502040204020203" pitchFamily="34" charset="0"/>
                <a:cs typeface="Segoe WP" panose="020B0502040204020203" pitchFamily="34" charset="0"/>
              </a:rPr>
              <a:t>Emissive texture</a:t>
            </a:r>
          </a:p>
          <a:p>
            <a:pPr marL="0" indent="0">
              <a:buNone/>
            </a:pPr>
            <a:r>
              <a:rPr lang="en-US" sz="600" b="1" dirty="0">
                <a:solidFill>
                  <a:srgbClr val="999999"/>
                </a:solidFill>
                <a:latin typeface="Segoe WP" panose="020B0502040204020203" pitchFamily="34" charset="0"/>
                <a:cs typeface="Segoe WP" panose="020B0502040204020203" pitchFamily="34" charset="0"/>
              </a:rPr>
              <a:t>Specular texture</a:t>
            </a:r>
          </a:p>
          <a:p>
            <a:pPr marL="0" indent="0">
              <a:buNone/>
            </a:pPr>
            <a:r>
              <a:rPr lang="en-US" sz="600" b="1" dirty="0">
                <a:solidFill>
                  <a:srgbClr val="999999"/>
                </a:solidFill>
                <a:latin typeface="Segoe WP" panose="020B0502040204020203" pitchFamily="34" charset="0"/>
                <a:cs typeface="Segoe WP" panose="020B0502040204020203" pitchFamily="34" charset="0"/>
              </a:rPr>
              <a:t>Bump texture</a:t>
            </a:r>
          </a:p>
          <a:p>
            <a:pPr marL="0" indent="0">
              <a:buNone/>
            </a:pPr>
            <a:r>
              <a:rPr lang="en-US" sz="600" dirty="0">
                <a:solidFill>
                  <a:srgbClr val="999999"/>
                </a:solidFill>
                <a:latin typeface="Segoe WP" panose="020B0502040204020203" pitchFamily="34" charset="0"/>
                <a:cs typeface="Segoe WP" panose="020B0502040204020203" pitchFamily="34" charset="0"/>
              </a:rPr>
              <a:t>Up to 4 lights (points, </a:t>
            </a:r>
            <a:r>
              <a:rPr lang="en-US" sz="600" dirty="0" err="1">
                <a:solidFill>
                  <a:srgbClr val="999999"/>
                </a:solidFill>
                <a:latin typeface="Segoe WP" panose="020B0502040204020203" pitchFamily="34" charset="0"/>
                <a:cs typeface="Segoe WP" panose="020B0502040204020203" pitchFamily="34" charset="0"/>
              </a:rPr>
              <a:t>directionals</a:t>
            </a:r>
            <a:r>
              <a:rPr lang="en-US" sz="600" dirty="0">
                <a:solidFill>
                  <a:srgbClr val="999999"/>
                </a:solidFill>
                <a:latin typeface="Segoe WP" panose="020B0502040204020203" pitchFamily="34" charset="0"/>
                <a:cs typeface="Segoe WP" panose="020B0502040204020203" pitchFamily="34" charset="0"/>
              </a:rPr>
              <a:t>, spots, </a:t>
            </a:r>
            <a:r>
              <a:rPr lang="en-US" sz="600" dirty="0" err="1">
                <a:solidFill>
                  <a:srgbClr val="999999"/>
                </a:solidFill>
                <a:latin typeface="Segoe WP" panose="020B0502040204020203" pitchFamily="34" charset="0"/>
                <a:cs typeface="Segoe WP" panose="020B0502040204020203" pitchFamily="34" charset="0"/>
              </a:rPr>
              <a:t>hemispherics</a:t>
            </a:r>
            <a:r>
              <a:rPr lang="en-US" sz="600" dirty="0">
                <a:solidFill>
                  <a:srgbClr val="999999"/>
                </a:solidFill>
                <a:latin typeface="Segoe WP" panose="020B0502040204020203" pitchFamily="34" charset="0"/>
                <a:cs typeface="Segoe WP" panose="020B0502040204020203" pitchFamily="34" charset="0"/>
              </a:rPr>
              <a:t>)</a:t>
            </a:r>
          </a:p>
          <a:p>
            <a:pPr marL="0" indent="0">
              <a:buNone/>
            </a:pPr>
            <a:r>
              <a:rPr lang="en-US" sz="600" dirty="0">
                <a:solidFill>
                  <a:srgbClr val="999999"/>
                </a:solidFill>
                <a:latin typeface="Segoe WP" panose="020B0502040204020203" pitchFamily="34" charset="0"/>
                <a:cs typeface="Segoe WP" panose="020B0502040204020203" pitchFamily="34" charset="0"/>
              </a:rPr>
              <a:t>Custom materials</a:t>
            </a:r>
          </a:p>
          <a:p>
            <a:pPr marL="0" indent="0">
              <a:buNone/>
            </a:pPr>
            <a:r>
              <a:rPr lang="en-US" sz="600" dirty="0">
                <a:solidFill>
                  <a:srgbClr val="999999"/>
                </a:solidFill>
                <a:latin typeface="Segoe WP" panose="020B0502040204020203" pitchFamily="34" charset="0"/>
                <a:cs typeface="Segoe WP" panose="020B0502040204020203" pitchFamily="34" charset="0"/>
              </a:rPr>
              <a:t>Skybox</a:t>
            </a:r>
          </a:p>
          <a:p>
            <a:pPr marL="0" indent="0">
              <a:buNone/>
            </a:pPr>
            <a:r>
              <a:rPr lang="en-US" sz="600" dirty="0">
                <a:solidFill>
                  <a:srgbClr val="999999"/>
                </a:solidFill>
                <a:latin typeface="Segoe WP" panose="020B0502040204020203" pitchFamily="34" charset="0"/>
                <a:cs typeface="Segoe WP" panose="020B0502040204020203" pitchFamily="34" charset="0"/>
              </a:rPr>
              <a:t>Vertex color</a:t>
            </a:r>
          </a:p>
          <a:p>
            <a:pPr marL="0" indent="0">
              <a:buNone/>
            </a:pPr>
            <a:r>
              <a:rPr lang="en-US" sz="600" dirty="0">
                <a:solidFill>
                  <a:srgbClr val="999999"/>
                </a:solidFill>
                <a:latin typeface="Segoe WP" panose="020B0502040204020203" pitchFamily="34" charset="0"/>
                <a:cs typeface="Segoe WP" panose="020B0502040204020203" pitchFamily="34" charset="0"/>
              </a:rPr>
              <a:t>4 bones per vertex</a:t>
            </a:r>
          </a:p>
          <a:p>
            <a:pPr marL="0" indent="0">
              <a:buNone/>
            </a:pPr>
            <a:r>
              <a:rPr lang="en-US" sz="600" dirty="0">
                <a:solidFill>
                  <a:srgbClr val="999999"/>
                </a:solidFill>
                <a:latin typeface="Segoe WP" panose="020B0502040204020203" pitchFamily="34" charset="0"/>
                <a:cs typeface="Segoe WP" panose="020B0502040204020203" pitchFamily="34" charset="0"/>
              </a:rPr>
              <a:t>Fresnel term</a:t>
            </a:r>
          </a:p>
          <a:p>
            <a:pPr marL="0" indent="0">
              <a:buNone/>
            </a:pPr>
            <a:r>
              <a:rPr lang="en-US" sz="600" dirty="0">
                <a:solidFill>
                  <a:srgbClr val="999999"/>
                </a:solidFill>
                <a:latin typeface="Segoe WP" panose="020B0502040204020203" pitchFamily="34" charset="0"/>
                <a:cs typeface="Segoe WP" panose="020B0502040204020203" pitchFamily="34" charset="0"/>
              </a:rPr>
              <a:t>Fog</a:t>
            </a:r>
          </a:p>
          <a:p>
            <a:pPr marL="0" indent="0">
              <a:buNone/>
            </a:pPr>
            <a:r>
              <a:rPr lang="en-US" sz="600" dirty="0">
                <a:solidFill>
                  <a:srgbClr val="999999"/>
                </a:solidFill>
                <a:latin typeface="Segoe WP" panose="020B0502040204020203" pitchFamily="34" charset="0"/>
                <a:cs typeface="Segoe WP" panose="020B0502040204020203" pitchFamily="34" charset="0"/>
              </a:rPr>
              <a:t>Alpha blending</a:t>
            </a:r>
          </a:p>
          <a:p>
            <a:pPr marL="0" indent="0">
              <a:buNone/>
            </a:pPr>
            <a:r>
              <a:rPr lang="en-US" sz="600" dirty="0">
                <a:solidFill>
                  <a:srgbClr val="999999"/>
                </a:solidFill>
                <a:latin typeface="Segoe WP" panose="020B0502040204020203" pitchFamily="34" charset="0"/>
                <a:cs typeface="Segoe WP" panose="020B0502040204020203" pitchFamily="34" charset="0"/>
              </a:rPr>
              <a:t>Alpha testing</a:t>
            </a:r>
          </a:p>
          <a:p>
            <a:pPr marL="0" indent="0">
              <a:buNone/>
            </a:pPr>
            <a:r>
              <a:rPr lang="en-US" sz="600" dirty="0" err="1">
                <a:solidFill>
                  <a:srgbClr val="999999"/>
                </a:solidFill>
                <a:latin typeface="Segoe WP" panose="020B0502040204020203" pitchFamily="34" charset="0"/>
                <a:cs typeface="Segoe WP" panose="020B0502040204020203" pitchFamily="34" charset="0"/>
              </a:rPr>
              <a:t>Billboarding</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dirty="0" err="1">
                <a:solidFill>
                  <a:srgbClr val="999999"/>
                </a:solidFill>
                <a:latin typeface="Segoe WP" panose="020B0502040204020203" pitchFamily="34" charset="0"/>
                <a:cs typeface="Segoe WP" panose="020B0502040204020203" pitchFamily="34" charset="0"/>
              </a:rPr>
              <a:t>Fullscreen</a:t>
            </a:r>
            <a:r>
              <a:rPr lang="en-US" sz="600" dirty="0">
                <a:solidFill>
                  <a:srgbClr val="999999"/>
                </a:solidFill>
                <a:latin typeface="Segoe WP" panose="020B0502040204020203" pitchFamily="34" charset="0"/>
                <a:cs typeface="Segoe WP" panose="020B0502040204020203" pitchFamily="34" charset="0"/>
              </a:rPr>
              <a:t> mode</a:t>
            </a:r>
          </a:p>
          <a:p>
            <a:pPr marL="0" indent="0">
              <a:buNone/>
            </a:pPr>
            <a:r>
              <a:rPr lang="en-US" sz="600" dirty="0">
                <a:solidFill>
                  <a:srgbClr val="999999"/>
                </a:solidFill>
                <a:latin typeface="Segoe WP" panose="020B0502040204020203" pitchFamily="34" charset="0"/>
                <a:cs typeface="Segoe WP" panose="020B0502040204020203" pitchFamily="34" charset="0"/>
              </a:rPr>
              <a:t>Shadow Maps and Variance Shadow Maps</a:t>
            </a:r>
          </a:p>
          <a:p>
            <a:pPr marL="0" indent="0">
              <a:buNone/>
            </a:pPr>
            <a:r>
              <a:rPr lang="en-US" sz="600" dirty="0">
                <a:solidFill>
                  <a:srgbClr val="999999"/>
                </a:solidFill>
                <a:latin typeface="Segoe WP" panose="020B0502040204020203" pitchFamily="34" charset="0"/>
                <a:cs typeface="Segoe WP" panose="020B0502040204020203" pitchFamily="34" charset="0"/>
              </a:rPr>
              <a:t>Rendering layers</a:t>
            </a:r>
          </a:p>
          <a:p>
            <a:pPr marL="0" indent="0">
              <a:buNone/>
            </a:pPr>
            <a:r>
              <a:rPr lang="en-US" sz="600" b="1" dirty="0">
                <a:solidFill>
                  <a:srgbClr val="999999"/>
                </a:solidFill>
                <a:latin typeface="Segoe WP" panose="020B0502040204020203" pitchFamily="34" charset="0"/>
                <a:cs typeface="Segoe WP" panose="020B0502040204020203" pitchFamily="34" charset="0"/>
              </a:rPr>
              <a:t>Post-processes (blur, refraction, </a:t>
            </a:r>
            <a:r>
              <a:rPr lang="en-US" sz="600" b="1" dirty="0" err="1">
                <a:solidFill>
                  <a:srgbClr val="999999"/>
                </a:solidFill>
                <a:latin typeface="Segoe WP" panose="020B0502040204020203" pitchFamily="34" charset="0"/>
                <a:cs typeface="Segoe WP" panose="020B0502040204020203" pitchFamily="34" charset="0"/>
              </a:rPr>
              <a:t>black'n'white</a:t>
            </a:r>
            <a:r>
              <a:rPr lang="en-US" sz="600" b="1" dirty="0">
                <a:solidFill>
                  <a:srgbClr val="999999"/>
                </a:solidFill>
                <a:latin typeface="Segoe WP" panose="020B0502040204020203" pitchFamily="34" charset="0"/>
                <a:cs typeface="Segoe WP" panose="020B0502040204020203" pitchFamily="34" charset="0"/>
              </a:rPr>
              <a:t>, </a:t>
            </a:r>
            <a:r>
              <a:rPr lang="en-US" sz="600" b="1" dirty="0" err="1">
                <a:solidFill>
                  <a:srgbClr val="999999"/>
                </a:solidFill>
                <a:latin typeface="Segoe WP" panose="020B0502040204020203" pitchFamily="34" charset="0"/>
                <a:cs typeface="Segoe WP" panose="020B0502040204020203" pitchFamily="34" charset="0"/>
              </a:rPr>
              <a:t>fxaa</a:t>
            </a:r>
            <a:r>
              <a:rPr lang="en-US" sz="600" b="1" dirty="0">
                <a:solidFill>
                  <a:srgbClr val="999999"/>
                </a:solidFill>
                <a:latin typeface="Segoe WP" panose="020B0502040204020203" pitchFamily="34" charset="0"/>
                <a:cs typeface="Segoe WP" panose="020B0502040204020203" pitchFamily="34" charset="0"/>
              </a:rPr>
              <a:t>, customs...)</a:t>
            </a:r>
          </a:p>
          <a:p>
            <a:pPr marL="0" indent="0">
              <a:buNone/>
            </a:pPr>
            <a:r>
              <a:rPr lang="en-US" sz="600" b="1" dirty="0">
                <a:solidFill>
                  <a:srgbClr val="999999"/>
                </a:solidFill>
                <a:latin typeface="Segoe WP" panose="020B0502040204020203" pitchFamily="34" charset="0"/>
                <a:cs typeface="Segoe WP" panose="020B0502040204020203" pitchFamily="34" charset="0"/>
              </a:rPr>
              <a:t>Lens flares</a:t>
            </a:r>
          </a:p>
          <a:p>
            <a:pPr marL="0" indent="0">
              <a:buNone/>
            </a:pPr>
            <a:r>
              <a:rPr lang="en-US" sz="600" b="1" dirty="0">
                <a:solidFill>
                  <a:srgbClr val="999999"/>
                </a:solidFill>
                <a:latin typeface="Segoe WP" panose="020B0502040204020203" pitchFamily="34" charset="0"/>
                <a:cs typeface="Segoe WP" panose="020B0502040204020203" pitchFamily="34" charset="0"/>
              </a:rPr>
              <a:t>Multi-views</a:t>
            </a:r>
          </a:p>
          <a:p>
            <a:pPr marL="0" indent="0">
              <a:buNone/>
            </a:pPr>
            <a:r>
              <a:rPr lang="en-US" sz="600" dirty="0">
                <a:solidFill>
                  <a:srgbClr val="999999"/>
                </a:solidFill>
                <a:latin typeface="Segoe WP" panose="020B0502040204020203" pitchFamily="34" charset="0"/>
                <a:cs typeface="Segoe WP" panose="020B0502040204020203" pitchFamily="34" charset="0"/>
              </a:rPr>
              <a:t>Render target textures</a:t>
            </a:r>
          </a:p>
          <a:p>
            <a:pPr marL="0" indent="0">
              <a:buNone/>
            </a:pPr>
            <a:r>
              <a:rPr lang="en-US" sz="600" dirty="0">
                <a:solidFill>
                  <a:srgbClr val="999999"/>
                </a:solidFill>
                <a:latin typeface="Segoe WP" panose="020B0502040204020203" pitchFamily="34" charset="0"/>
                <a:cs typeface="Segoe WP" panose="020B0502040204020203" pitchFamily="34" charset="0"/>
              </a:rPr>
              <a:t>Dynamic textures (canvas)</a:t>
            </a:r>
          </a:p>
          <a:p>
            <a:pPr marL="0" indent="0">
              <a:buNone/>
            </a:pPr>
            <a:r>
              <a:rPr lang="en-US" sz="600" dirty="0">
                <a:solidFill>
                  <a:srgbClr val="999999"/>
                </a:solidFill>
                <a:latin typeface="Segoe WP" panose="020B0502040204020203" pitchFamily="34" charset="0"/>
                <a:cs typeface="Segoe WP" panose="020B0502040204020203" pitchFamily="34" charset="0"/>
              </a:rPr>
              <a:t>Video textures</a:t>
            </a:r>
          </a:p>
          <a:p>
            <a:pPr marL="0" indent="0">
              <a:buNone/>
            </a:pPr>
            <a:r>
              <a:rPr lang="en-US" sz="600" dirty="0">
                <a:solidFill>
                  <a:srgbClr val="999999"/>
                </a:solidFill>
                <a:latin typeface="Segoe WP" panose="020B0502040204020203" pitchFamily="34" charset="0"/>
                <a:cs typeface="Segoe WP" panose="020B0502040204020203" pitchFamily="34" charset="0"/>
              </a:rPr>
              <a:t>Compressed (DDS) textures</a:t>
            </a:r>
          </a:p>
          <a:p>
            <a:pPr marL="0" indent="0">
              <a:buNone/>
            </a:pPr>
            <a:r>
              <a:rPr lang="en-US" sz="600" dirty="0">
                <a:solidFill>
                  <a:srgbClr val="999999"/>
                </a:solidFill>
                <a:latin typeface="Segoe WP" panose="020B0502040204020203" pitchFamily="34" charset="0"/>
                <a:cs typeface="Segoe WP" panose="020B0502040204020203" pitchFamily="34" charset="0"/>
              </a:rPr>
              <a:t>Arc rotate camera</a:t>
            </a:r>
          </a:p>
          <a:p>
            <a:pPr marL="0" indent="0">
              <a:buNone/>
            </a:pPr>
            <a:r>
              <a:rPr lang="en-US" sz="600" dirty="0">
                <a:solidFill>
                  <a:srgbClr val="999999"/>
                </a:solidFill>
                <a:latin typeface="Segoe WP" panose="020B0502040204020203" pitchFamily="34" charset="0"/>
                <a:cs typeface="Segoe WP" panose="020B0502040204020203" pitchFamily="34" charset="0"/>
              </a:rPr>
              <a:t>Free camera</a:t>
            </a:r>
          </a:p>
          <a:p>
            <a:pPr marL="0" indent="0">
              <a:buNone/>
            </a:pPr>
            <a:r>
              <a:rPr lang="en-US" sz="600" dirty="0">
                <a:solidFill>
                  <a:srgbClr val="999999"/>
                </a:solidFill>
                <a:latin typeface="Segoe WP" panose="020B0502040204020203" pitchFamily="34" charset="0"/>
                <a:cs typeface="Segoe WP" panose="020B0502040204020203" pitchFamily="34" charset="0"/>
              </a:rPr>
              <a:t>Touch camera</a:t>
            </a:r>
          </a:p>
          <a:p>
            <a:pPr marL="0" indent="0">
              <a:buNone/>
            </a:pPr>
            <a:r>
              <a:rPr lang="en-US" sz="600" dirty="0">
                <a:solidFill>
                  <a:srgbClr val="999999"/>
                </a:solidFill>
                <a:latin typeface="Segoe WP" panose="020B0502040204020203" pitchFamily="34" charset="0"/>
                <a:cs typeface="Segoe WP" panose="020B0502040204020203" pitchFamily="34" charset="0"/>
              </a:rPr>
              <a:t>Virtual Joysticks camera</a:t>
            </a:r>
          </a:p>
          <a:p>
            <a:pPr marL="0" indent="0">
              <a:buNone/>
            </a:pPr>
            <a:r>
              <a:rPr lang="en-US" sz="600" dirty="0">
                <a:solidFill>
                  <a:srgbClr val="999999"/>
                </a:solidFill>
                <a:latin typeface="Segoe WP" panose="020B0502040204020203" pitchFamily="34" charset="0"/>
                <a:cs typeface="Segoe WP" panose="020B0502040204020203" pitchFamily="34" charset="0"/>
              </a:rPr>
              <a:t>Oculus Rift camera</a:t>
            </a:r>
          </a:p>
          <a:p>
            <a:pPr marL="0" indent="0">
              <a:buNone/>
            </a:pPr>
            <a:r>
              <a:rPr lang="en-US" sz="600" b="1" dirty="0">
                <a:solidFill>
                  <a:srgbClr val="999999"/>
                </a:solidFill>
                <a:latin typeface="Segoe WP" panose="020B0502040204020203" pitchFamily="34" charset="0"/>
                <a:cs typeface="Segoe WP" panose="020B0502040204020203" pitchFamily="34" charset="0"/>
              </a:rPr>
              <a:t>Gamepad camera</a:t>
            </a:r>
          </a:p>
          <a:p>
            <a:pPr marL="0" indent="0">
              <a:buNone/>
            </a:pPr>
            <a:r>
              <a:rPr lang="en-US" sz="600" dirty="0">
                <a:solidFill>
                  <a:srgbClr val="999999"/>
                </a:solidFill>
                <a:latin typeface="Segoe WP" panose="020B0502040204020203" pitchFamily="34" charset="0"/>
                <a:cs typeface="Segoe WP" panose="020B0502040204020203" pitchFamily="34" charset="0"/>
              </a:rPr>
              <a:t>Mesh cloning</a:t>
            </a:r>
          </a:p>
          <a:p>
            <a:pPr marL="0" indent="0">
              <a:buNone/>
            </a:pPr>
            <a:r>
              <a:rPr lang="en-US" sz="600" dirty="0">
                <a:solidFill>
                  <a:srgbClr val="999999"/>
                </a:solidFill>
                <a:latin typeface="Segoe WP" panose="020B0502040204020203" pitchFamily="34" charset="0"/>
                <a:cs typeface="Segoe WP" panose="020B0502040204020203" pitchFamily="34" charset="0"/>
              </a:rPr>
              <a:t>Dynamic meshes</a:t>
            </a:r>
          </a:p>
          <a:p>
            <a:pPr marL="0" indent="0">
              <a:buNone/>
            </a:pPr>
            <a:r>
              <a:rPr lang="en-US" sz="600" b="1" dirty="0">
                <a:solidFill>
                  <a:srgbClr val="999999"/>
                </a:solidFill>
                <a:latin typeface="Segoe WP" panose="020B0502040204020203" pitchFamily="34" charset="0"/>
                <a:cs typeface="Segoe WP" panose="020B0502040204020203" pitchFamily="34" charset="0"/>
              </a:rPr>
              <a:t>Height maps</a:t>
            </a:r>
          </a:p>
          <a:p>
            <a:pPr marL="0" indent="0">
              <a:buNone/>
            </a:pPr>
            <a:r>
              <a:rPr lang="en-US" sz="600" dirty="0">
                <a:solidFill>
                  <a:srgbClr val="999999"/>
                </a:solidFill>
                <a:latin typeface="Segoe WP" panose="020B0502040204020203" pitchFamily="34" charset="0"/>
                <a:cs typeface="Segoe WP" panose="020B0502040204020203" pitchFamily="34" charset="0"/>
              </a:rPr>
              <a:t>Bones</a:t>
            </a:r>
          </a:p>
          <a:p>
            <a:pPr marL="0" indent="0">
              <a:buNone/>
            </a:pPr>
            <a:r>
              <a:rPr lang="en-US" sz="600" dirty="0">
                <a:solidFill>
                  <a:srgbClr val="999999"/>
                </a:solidFill>
                <a:latin typeface="Segoe WP" panose="020B0502040204020203" pitchFamily="34" charset="0"/>
                <a:cs typeface="Segoe WP" panose="020B0502040204020203" pitchFamily="34" charset="0"/>
              </a:rPr>
              <a:t>Constructive solid geometries</a:t>
            </a:r>
          </a:p>
          <a:p>
            <a:pPr marL="0" indent="0">
              <a:buNone/>
            </a:pPr>
            <a:r>
              <a:rPr lang="en-US" sz="600" dirty="0">
                <a:solidFill>
                  <a:srgbClr val="999999"/>
                </a:solidFill>
                <a:latin typeface="Segoe WP" panose="020B0502040204020203" pitchFamily="34" charset="0"/>
                <a:cs typeface="Segoe WP" panose="020B0502040204020203" pitchFamily="34" charset="0"/>
              </a:rPr>
              <a:t>Babylon scene file can be converted from </a:t>
            </a:r>
            <a:r>
              <a:rPr lang="en-US" sz="600" i="1" dirty="0">
                <a:solidFill>
                  <a:srgbClr val="999999"/>
                </a:solidFill>
                <a:latin typeface="Segoe WP" panose="020B0502040204020203" pitchFamily="34" charset="0"/>
                <a:cs typeface="Segoe WP" panose="020B0502040204020203" pitchFamily="34" charset="0"/>
              </a:rPr>
              <a:t>.OBJ</a:t>
            </a:r>
            <a:r>
              <a:rPr lang="en-US" sz="600" dirty="0">
                <a:solidFill>
                  <a:srgbClr val="999999"/>
                </a:solidFill>
                <a:latin typeface="Segoe WP" panose="020B0502040204020203" pitchFamily="34" charset="0"/>
                <a:cs typeface="Segoe WP" panose="020B0502040204020203" pitchFamily="34" charset="0"/>
              </a:rPr>
              <a:t>, </a:t>
            </a:r>
            <a:r>
              <a:rPr lang="en-US" sz="600" i="1" dirty="0">
                <a:solidFill>
                  <a:srgbClr val="999999"/>
                </a:solidFill>
                <a:latin typeface="Segoe WP" panose="020B0502040204020203" pitchFamily="34" charset="0"/>
                <a:cs typeface="Segoe WP" panose="020B0502040204020203" pitchFamily="34" charset="0"/>
              </a:rPr>
              <a:t>.FBX</a:t>
            </a:r>
            <a:r>
              <a:rPr lang="en-US" sz="600" dirty="0">
                <a:solidFill>
                  <a:srgbClr val="999999"/>
                </a:solidFill>
                <a:latin typeface="Segoe WP" panose="020B0502040204020203" pitchFamily="34" charset="0"/>
                <a:cs typeface="Segoe WP" panose="020B0502040204020203" pitchFamily="34" charset="0"/>
              </a:rPr>
              <a:t>, </a:t>
            </a:r>
            <a:r>
              <a:rPr lang="en-US" sz="600" i="1" dirty="0">
                <a:solidFill>
                  <a:srgbClr val="999999"/>
                </a:solidFill>
                <a:latin typeface="Segoe WP" panose="020B0502040204020203" pitchFamily="34" charset="0"/>
                <a:cs typeface="Segoe WP" panose="020B0502040204020203" pitchFamily="34" charset="0"/>
              </a:rPr>
              <a:t>.MXB</a:t>
            </a:r>
          </a:p>
          <a:p>
            <a:pPr marL="0" indent="0">
              <a:buNone/>
            </a:pPr>
            <a:r>
              <a:rPr lang="en-US" sz="600" dirty="0">
                <a:solidFill>
                  <a:srgbClr val="999999"/>
                </a:solidFill>
                <a:latin typeface="Segoe WP" panose="020B0502040204020203" pitchFamily="34" charset="0"/>
                <a:cs typeface="Segoe WP" panose="020B0502040204020203" pitchFamily="34" charset="0"/>
              </a:rPr>
              <a:t>Exporter for Blender</a:t>
            </a:r>
          </a:p>
          <a:p>
            <a:pPr marL="0" indent="0">
              <a:buNone/>
            </a:pPr>
            <a:r>
              <a:rPr lang="en-US" sz="600" dirty="0">
                <a:solidFill>
                  <a:srgbClr val="999999"/>
                </a:solidFill>
                <a:latin typeface="Segoe WP" panose="020B0502040204020203" pitchFamily="34" charset="0"/>
                <a:cs typeface="Segoe WP" panose="020B0502040204020203" pitchFamily="34" charset="0"/>
              </a:rPr>
              <a:t>Exporter for Cheetah3d</a:t>
            </a:r>
          </a:p>
          <a:p>
            <a:pPr marL="0" indent="0">
              <a:buNone/>
            </a:pPr>
            <a:r>
              <a:rPr lang="en-US" sz="600" dirty="0">
                <a:solidFill>
                  <a:srgbClr val="999999"/>
                </a:solidFill>
                <a:latin typeface="Segoe WP" panose="020B0502040204020203" pitchFamily="34" charset="0"/>
                <a:cs typeface="Segoe WP" panose="020B0502040204020203" pitchFamily="34" charset="0"/>
              </a:rPr>
              <a:t>Exporter for 3ds Max</a:t>
            </a:r>
          </a:p>
          <a:p>
            <a:pPr marL="0" indent="0">
              <a:buNone/>
            </a:pPr>
            <a:r>
              <a:rPr lang="en-US" sz="600" dirty="0">
                <a:solidFill>
                  <a:srgbClr val="999999"/>
                </a:solidFill>
                <a:latin typeface="Segoe WP" panose="020B0502040204020203" pitchFamily="34" charset="0"/>
                <a:cs typeface="Segoe WP" panose="020B0502040204020203" pitchFamily="34" charset="0"/>
              </a:rPr>
              <a:t>Exporter for Unity</a:t>
            </a:r>
          </a:p>
          <a:p>
            <a:pPr marL="0" indent="0">
              <a:buNone/>
            </a:pPr>
            <a:r>
              <a:rPr lang="en-US" sz="600" dirty="0">
                <a:solidFill>
                  <a:srgbClr val="999999"/>
                </a:solidFill>
                <a:latin typeface="Segoe WP" panose="020B0502040204020203" pitchFamily="34" charset="0"/>
                <a:cs typeface="Segoe WP" panose="020B0502040204020203" pitchFamily="34" charset="0"/>
              </a:rPr>
              <a:t>Support for </a:t>
            </a:r>
            <a:r>
              <a:rPr lang="en-US" sz="600" dirty="0" err="1">
                <a:solidFill>
                  <a:srgbClr val="999999"/>
                </a:solidFill>
                <a:latin typeface="Segoe WP" panose="020B0502040204020203" pitchFamily="34" charset="0"/>
                <a:cs typeface="Segoe WP" panose="020B0502040204020203" pitchFamily="34" charset="0"/>
              </a:rPr>
              <a:t>drag'n'drop</a:t>
            </a:r>
            <a:endParaRPr lang="en-US" sz="600" dirty="0">
              <a:solidFill>
                <a:srgbClr val="999999"/>
              </a:solidFill>
              <a:latin typeface="Segoe WP" panose="020B0502040204020203" pitchFamily="34" charset="0"/>
              <a:cs typeface="Segoe WP" panose="020B0502040204020203" pitchFamily="34" charset="0"/>
            </a:endParaRPr>
          </a:p>
          <a:p>
            <a:pPr marL="0" indent="0">
              <a:buNone/>
            </a:pPr>
            <a:r>
              <a:rPr lang="en-US" sz="600" dirty="0">
                <a:solidFill>
                  <a:srgbClr val="999999"/>
                </a:solidFill>
                <a:latin typeface="Segoe WP" panose="020B0502040204020203" pitchFamily="34" charset="0"/>
                <a:cs typeface="Segoe WP" panose="020B0502040204020203" pitchFamily="34" charset="0"/>
              </a:rPr>
              <a:t>….</a:t>
            </a:r>
          </a:p>
          <a:p>
            <a:pPr marL="0" indent="0">
              <a:buNone/>
            </a:pPr>
            <a:endParaRPr lang="en-US" sz="600" dirty="0">
              <a:solidFill>
                <a:srgbClr val="999999"/>
              </a:solidFill>
              <a:latin typeface="Segoe WP" panose="020B0502040204020203" pitchFamily="34" charset="0"/>
              <a:cs typeface="Segoe WP" panose="020B0502040204020203" pitchFamily="34" charset="0"/>
            </a:endParaRPr>
          </a:p>
        </p:txBody>
      </p:sp>
    </p:spTree>
    <p:extLst>
      <p:ext uri="{BB962C8B-B14F-4D97-AF65-F5344CB8AC3E}">
        <p14:creationId xmlns:p14="http://schemas.microsoft.com/office/powerpoint/2010/main" val="1970743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42900" y="1200150"/>
            <a:ext cx="6229350" cy="0"/>
          </a:xfrm>
          <a:prstGeom prst="line">
            <a:avLst/>
          </a:prstGeom>
          <a:ln cmpd="dbl">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5750" y="857250"/>
            <a:ext cx="2306241" cy="369332"/>
          </a:xfrm>
          <a:prstGeom prst="rect">
            <a:avLst/>
          </a:prstGeom>
          <a:noFill/>
        </p:spPr>
        <p:txBody>
          <a:bodyPr wrap="square">
            <a:spAutoFit/>
          </a:bodyPr>
          <a:lstStyle/>
          <a:p>
            <a:pPr fontAlgn="auto">
              <a:spcBef>
                <a:spcPts val="0"/>
              </a:spcBef>
              <a:spcAft>
                <a:spcPts val="0"/>
              </a:spcAft>
              <a:defRPr/>
            </a:pPr>
            <a:r>
              <a:rPr lang="en-US" b="1" dirty="0">
                <a:solidFill>
                  <a:schemeClr val="tx1">
                    <a:lumMod val="75000"/>
                    <a:lumOff val="25000"/>
                  </a:schemeClr>
                </a:solidFill>
                <a:latin typeface="Signika" pitchFamily="2" charset="0"/>
                <a:cs typeface="+mn-cs"/>
              </a:rPr>
              <a:t>USEFUL </a:t>
            </a:r>
            <a:r>
              <a:rPr lang="en-US" b="1" dirty="0">
                <a:solidFill>
                  <a:srgbClr val="5BD999"/>
                </a:solidFill>
                <a:latin typeface="Signika" pitchFamily="2" charset="0"/>
                <a:cs typeface="+mn-cs"/>
              </a:rPr>
              <a:t>LINKS</a:t>
            </a:r>
          </a:p>
        </p:txBody>
      </p:sp>
      <p:sp>
        <p:nvSpPr>
          <p:cNvPr id="14" name="Rounded Rectangle 13"/>
          <p:cNvSpPr/>
          <p:nvPr/>
        </p:nvSpPr>
        <p:spPr>
          <a:xfrm>
            <a:off x="3314700" y="1657350"/>
            <a:ext cx="3429000" cy="2057400"/>
          </a:xfrm>
          <a:prstGeom prst="roundRect">
            <a:avLst>
              <a:gd name="adj" fmla="val 12255"/>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4350" y="1714501"/>
            <a:ext cx="2457450" cy="1400459"/>
          </a:xfrm>
          <a:prstGeom prst="rect">
            <a:avLst/>
          </a:prstGeom>
          <a:solidFill>
            <a:schemeClr val="bg1">
              <a:lumMod val="8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742" y="1657350"/>
            <a:ext cx="2986914" cy="2057400"/>
          </a:xfrm>
          <a:prstGeom prst="rect">
            <a:avLst/>
          </a:prstGeom>
          <a:ln>
            <a:solidFill>
              <a:schemeClr val="tx1"/>
            </a:solidFill>
          </a:ln>
        </p:spPr>
      </p:pic>
      <p:sp>
        <p:nvSpPr>
          <p:cNvPr id="22" name="Rectangle 21"/>
          <p:cNvSpPr/>
          <p:nvPr/>
        </p:nvSpPr>
        <p:spPr>
          <a:xfrm>
            <a:off x="3457575" y="1912761"/>
            <a:ext cx="3286125" cy="1546577"/>
          </a:xfrm>
          <a:prstGeom prst="rect">
            <a:avLst/>
          </a:prstGeom>
        </p:spPr>
        <p:txBody>
          <a:bodyPr wrap="square">
            <a:spAutoFit/>
          </a:bodyPr>
          <a:lstStyle/>
          <a:p>
            <a:r>
              <a:rPr lang="en-US" sz="1050" dirty="0">
                <a:solidFill>
                  <a:schemeClr val="tx1">
                    <a:lumMod val="50000"/>
                    <a:lumOff val="50000"/>
                  </a:schemeClr>
                </a:solidFill>
              </a:rPr>
              <a:t>http://www.babylonjs.com</a:t>
            </a:r>
          </a:p>
          <a:p>
            <a:endParaRPr lang="en-US" sz="1050" dirty="0">
              <a:solidFill>
                <a:schemeClr val="tx1">
                  <a:lumMod val="50000"/>
                  <a:lumOff val="50000"/>
                </a:schemeClr>
              </a:solidFill>
            </a:endParaRPr>
          </a:p>
          <a:p>
            <a:r>
              <a:rPr lang="en-US" sz="1050" dirty="0">
                <a:solidFill>
                  <a:schemeClr val="tx1">
                    <a:lumMod val="50000"/>
                    <a:lumOff val="50000"/>
                  </a:schemeClr>
                </a:solidFill>
              </a:rPr>
              <a:t>http://www.babylonjs.com/</a:t>
            </a:r>
            <a:r>
              <a:rPr lang="en-US" sz="1050" b="1" dirty="0">
                <a:solidFill>
                  <a:schemeClr val="tx1">
                    <a:lumMod val="50000"/>
                    <a:lumOff val="50000"/>
                  </a:schemeClr>
                </a:solidFill>
              </a:rPr>
              <a:t>playground</a:t>
            </a:r>
          </a:p>
          <a:p>
            <a:endParaRPr lang="en-US" sz="1050" dirty="0">
              <a:solidFill>
                <a:schemeClr val="tx1">
                  <a:lumMod val="50000"/>
                  <a:lumOff val="50000"/>
                </a:schemeClr>
              </a:solidFill>
            </a:endParaRPr>
          </a:p>
          <a:p>
            <a:r>
              <a:rPr lang="en-US" sz="1050" dirty="0">
                <a:solidFill>
                  <a:schemeClr val="tx1">
                    <a:lumMod val="50000"/>
                    <a:lumOff val="50000"/>
                  </a:schemeClr>
                </a:solidFill>
              </a:rPr>
              <a:t>http://www.babylonjs.com/</a:t>
            </a:r>
            <a:r>
              <a:rPr lang="en-US" sz="1050" b="1" dirty="0">
                <a:solidFill>
                  <a:schemeClr val="tx1">
                    <a:lumMod val="50000"/>
                    <a:lumOff val="50000"/>
                  </a:schemeClr>
                </a:solidFill>
              </a:rPr>
              <a:t>cyos</a:t>
            </a:r>
          </a:p>
          <a:p>
            <a:endParaRPr lang="en-US" sz="1050" dirty="0">
              <a:solidFill>
                <a:schemeClr val="tx1">
                  <a:lumMod val="50000"/>
                  <a:lumOff val="50000"/>
                </a:schemeClr>
              </a:solidFill>
            </a:endParaRPr>
          </a:p>
          <a:p>
            <a:r>
              <a:rPr lang="en-US" sz="1050" dirty="0">
                <a:solidFill>
                  <a:schemeClr val="tx1">
                    <a:lumMod val="50000"/>
                    <a:lumOff val="50000"/>
                  </a:schemeClr>
                </a:solidFill>
              </a:rPr>
              <a:t>https://doc.babylonjs.com</a:t>
            </a:r>
          </a:p>
          <a:p>
            <a:endParaRPr lang="en-US" sz="1050" dirty="0">
              <a:solidFill>
                <a:schemeClr val="tx1">
                  <a:lumMod val="50000"/>
                  <a:lumOff val="50000"/>
                </a:schemeClr>
              </a:solidFill>
            </a:endParaRPr>
          </a:p>
          <a:p>
            <a:r>
              <a:rPr lang="en-US" sz="1050" dirty="0">
                <a:solidFill>
                  <a:schemeClr val="tx1">
                    <a:lumMod val="50000"/>
                    <a:lumOff val="50000"/>
                  </a:schemeClr>
                </a:solidFill>
              </a:rPr>
              <a:t>http://www.html5gamedevs.com/forum/16-babylonjs</a:t>
            </a:r>
          </a:p>
        </p:txBody>
      </p:sp>
    </p:spTree>
    <p:extLst>
      <p:ext uri="{BB962C8B-B14F-4D97-AF65-F5344CB8AC3E}">
        <p14:creationId xmlns:p14="http://schemas.microsoft.com/office/powerpoint/2010/main" val="3016671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0"/>
            <a:ext cx="10260211" cy="5143500"/>
          </a:xfrm>
          <a:prstGeom prst="rect">
            <a:avLst/>
          </a:prstGeom>
        </p:spPr>
      </p:pic>
      <p:sp>
        <p:nvSpPr>
          <p:cNvPr id="3" name="Teardrop 2"/>
          <p:cNvSpPr/>
          <p:nvPr/>
        </p:nvSpPr>
        <p:spPr>
          <a:xfrm>
            <a:off x="2901059" y="275092"/>
            <a:ext cx="1627382" cy="1602467"/>
          </a:xfrm>
          <a:prstGeom prst="teardrop">
            <a:avLst/>
          </a:prstGeom>
          <a:solidFill>
            <a:srgbClr val="5BD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bg1"/>
                </a:solidFill>
                <a:latin typeface="Signika" pitchFamily="2" charset="0"/>
              </a:rPr>
              <a:t>DEMO TIME !</a:t>
            </a:r>
            <a:endParaRPr lang="en-US" sz="2100" b="1" dirty="0">
              <a:solidFill>
                <a:schemeClr val="bg1"/>
              </a:solidFill>
              <a:latin typeface="Signika" pitchFamily="2" charset="0"/>
            </a:endParaRPr>
          </a:p>
        </p:txBody>
      </p:sp>
      <p:sp>
        <p:nvSpPr>
          <p:cNvPr id="12" name="Teardrop 11"/>
          <p:cNvSpPr/>
          <p:nvPr/>
        </p:nvSpPr>
        <p:spPr>
          <a:xfrm>
            <a:off x="2743200" y="133350"/>
            <a:ext cx="1943100" cy="1885950"/>
          </a:xfrm>
          <a:prstGeom prst="teardrop">
            <a:avLst/>
          </a:prstGeom>
          <a:noFill/>
          <a:ln>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chemeClr val="bg1"/>
              </a:solidFill>
              <a:latin typeface="Signika" pitchFamily="2" charset="0"/>
            </a:endParaRPr>
          </a:p>
        </p:txBody>
      </p:sp>
    </p:spTree>
    <p:extLst>
      <p:ext uri="{BB962C8B-B14F-4D97-AF65-F5344CB8AC3E}">
        <p14:creationId xmlns:p14="http://schemas.microsoft.com/office/powerpoint/2010/main" val="18200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4749" y="0"/>
            <a:ext cx="9521761" cy="5143500"/>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257" y="449172"/>
            <a:ext cx="1773843" cy="889090"/>
          </a:xfrm>
          <a:prstGeom prst="rect">
            <a:avLst/>
          </a:prstGeom>
        </p:spPr>
      </p:pic>
    </p:spTree>
    <p:extLst>
      <p:ext uri="{BB962C8B-B14F-4D97-AF65-F5344CB8AC3E}">
        <p14:creationId xmlns:p14="http://schemas.microsoft.com/office/powerpoint/2010/main" val="1544670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1139" y="0"/>
            <a:ext cx="9134539" cy="5143500"/>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257" y="449172"/>
            <a:ext cx="1773843" cy="889090"/>
          </a:xfrm>
          <a:prstGeom prst="rect">
            <a:avLst/>
          </a:prstGeom>
        </p:spPr>
      </p:pic>
    </p:spTree>
    <p:extLst>
      <p:ext uri="{BB962C8B-B14F-4D97-AF65-F5344CB8AC3E}">
        <p14:creationId xmlns:p14="http://schemas.microsoft.com/office/powerpoint/2010/main" val="1843825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50" y="2780273"/>
            <a:ext cx="6972300" cy="1052990"/>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22" name="Title 1"/>
          <p:cNvSpPr>
            <a:spLocks noGrp="1"/>
          </p:cNvSpPr>
          <p:nvPr>
            <p:ph type="title"/>
          </p:nvPr>
        </p:nvSpPr>
        <p:spPr/>
        <p:txBody>
          <a:bodyPr/>
          <a:lstStyle/>
          <a:p>
            <a:pPr algn="l"/>
            <a:r>
              <a:rPr lang="en-US" b="1" dirty="0" smtClean="0">
                <a:solidFill>
                  <a:srgbClr val="404040"/>
                </a:solidFill>
                <a:latin typeface="Segoe WP" panose="020B0502040204020203" pitchFamily="34" charset="0"/>
                <a:cs typeface="Segoe WP" panose="020B0502040204020203" pitchFamily="34" charset="0"/>
              </a:rPr>
              <a:t>WebGL </a:t>
            </a:r>
            <a:r>
              <a:rPr lang="en-US" b="1" dirty="0" smtClean="0">
                <a:solidFill>
                  <a:srgbClr val="5BD999"/>
                </a:solidFill>
                <a:latin typeface="Segoe WP" panose="020B0502040204020203" pitchFamily="34" charset="0"/>
                <a:cs typeface="Segoe WP" panose="020B0502040204020203" pitchFamily="34" charset="0"/>
              </a:rPr>
              <a:t>is…</a:t>
            </a:r>
            <a:endParaRPr lang="en-US" b="1" dirty="0">
              <a:solidFill>
                <a:srgbClr val="5BD999"/>
              </a:solidFill>
              <a:latin typeface="Segoe WP" panose="020B0502040204020203" pitchFamily="34" charset="0"/>
              <a:cs typeface="Segoe WP" panose="020B0502040204020203" pitchFamily="34" charset="0"/>
            </a:endParaRPr>
          </a:p>
        </p:txBody>
      </p:sp>
      <p:sp>
        <p:nvSpPr>
          <p:cNvPr id="2" name="Content Placeholder 1"/>
          <p:cNvSpPr>
            <a:spLocks noGrp="1"/>
          </p:cNvSpPr>
          <p:nvPr>
            <p:ph idx="1"/>
          </p:nvPr>
        </p:nvSpPr>
        <p:spPr>
          <a:xfrm>
            <a:off x="342900" y="1507495"/>
            <a:ext cx="6172200" cy="2545556"/>
          </a:xfrm>
        </p:spPr>
        <p:txBody>
          <a:bodyPr/>
          <a:lstStyle/>
          <a:p>
            <a:r>
              <a:rPr lang="en-US" sz="1800" dirty="0">
                <a:solidFill>
                  <a:srgbClr val="999999"/>
                </a:solidFill>
                <a:latin typeface="Oswald" panose="02000506000000020004" pitchFamily="50"/>
              </a:rPr>
              <a:t>A </a:t>
            </a:r>
            <a:r>
              <a:rPr lang="en-US" sz="1800" b="1" dirty="0">
                <a:solidFill>
                  <a:srgbClr val="5BD999"/>
                </a:solidFill>
                <a:latin typeface="Oswald" panose="02000506000000020004" pitchFamily="50"/>
              </a:rPr>
              <a:t>JavaScript</a:t>
            </a:r>
            <a:r>
              <a:rPr lang="en-US" sz="1800" dirty="0">
                <a:solidFill>
                  <a:srgbClr val="5BD999"/>
                </a:solidFill>
                <a:latin typeface="Oswald" panose="02000506000000020004" pitchFamily="50"/>
              </a:rPr>
              <a:t> </a:t>
            </a:r>
            <a:r>
              <a:rPr lang="en-US" sz="1800" dirty="0">
                <a:solidFill>
                  <a:srgbClr val="999999"/>
                </a:solidFill>
                <a:latin typeface="Oswald" panose="02000506000000020004" pitchFamily="50"/>
              </a:rPr>
              <a:t>API</a:t>
            </a:r>
          </a:p>
          <a:p>
            <a:r>
              <a:rPr lang="en-US" sz="1800" dirty="0">
                <a:solidFill>
                  <a:srgbClr val="999999"/>
                </a:solidFill>
                <a:latin typeface="Oswald" panose="02000506000000020004" pitchFamily="50"/>
              </a:rPr>
              <a:t>Based on </a:t>
            </a:r>
            <a:r>
              <a:rPr lang="en-US" sz="1800" b="1" dirty="0">
                <a:solidFill>
                  <a:srgbClr val="5BD999"/>
                </a:solidFill>
                <a:latin typeface="Oswald" panose="02000506000000020004" pitchFamily="50"/>
              </a:rPr>
              <a:t>OpenGL ES 2.0</a:t>
            </a:r>
          </a:p>
          <a:p>
            <a:r>
              <a:rPr lang="en-US" sz="1800" dirty="0">
                <a:solidFill>
                  <a:srgbClr val="999999"/>
                </a:solidFill>
                <a:latin typeface="Oswald" panose="02000506000000020004" pitchFamily="50"/>
              </a:rPr>
              <a:t>Standardized by Kronos Group</a:t>
            </a:r>
          </a:p>
          <a:p>
            <a:endParaRPr lang="en-US" sz="1800" b="1" dirty="0">
              <a:solidFill>
                <a:srgbClr val="999999"/>
              </a:solidFill>
              <a:latin typeface="Oswald" panose="02000506000000020004" pitchFamily="50"/>
            </a:endParaRPr>
          </a:p>
        </p:txBody>
      </p:sp>
      <p:grpSp>
        <p:nvGrpSpPr>
          <p:cNvPr id="18" name="Group 17"/>
          <p:cNvGrpSpPr/>
          <p:nvPr/>
        </p:nvGrpSpPr>
        <p:grpSpPr>
          <a:xfrm>
            <a:off x="1421136" y="2901047"/>
            <a:ext cx="4104456" cy="807481"/>
            <a:chOff x="899592" y="1681961"/>
            <a:chExt cx="5472608" cy="1076641"/>
          </a:xfrm>
          <a:solidFill>
            <a:schemeClr val="bg1"/>
          </a:solidFill>
        </p:grpSpPr>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683953"/>
              <a:ext cx="1002629" cy="1059582"/>
            </a:xfrm>
            <a:prstGeom prst="rect">
              <a:avLst/>
            </a:prstGeom>
            <a:grpFill/>
            <a:ln>
              <a:solidFill>
                <a:schemeClr val="bg1"/>
              </a:solidFill>
            </a:ln>
          </p:spPr>
        </p:pic>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7744" y="1681961"/>
              <a:ext cx="1061574" cy="1061574"/>
            </a:xfrm>
            <a:prstGeom prst="rect">
              <a:avLst/>
            </a:prstGeom>
            <a:grpFill/>
            <a:ln>
              <a:solidFill>
                <a:schemeClr val="bg1"/>
              </a:solidFill>
            </a:ln>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4841" y="1714131"/>
              <a:ext cx="1089693" cy="1044471"/>
            </a:xfrm>
            <a:prstGeom prst="rect">
              <a:avLst/>
            </a:prstGeom>
            <a:grpFill/>
            <a:ln>
              <a:solidFill>
                <a:schemeClr val="bg1"/>
              </a:solidFill>
            </a:ln>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6768" y="1695036"/>
              <a:ext cx="1415432" cy="1061574"/>
            </a:xfrm>
            <a:prstGeom prst="rect">
              <a:avLst/>
            </a:prstGeom>
            <a:grpFill/>
            <a:ln>
              <a:solidFill>
                <a:schemeClr val="bg1"/>
              </a:solidFill>
            </a:ln>
          </p:spPr>
        </p:pic>
      </p:grpSp>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9542" y="2911235"/>
            <a:ext cx="705071" cy="772053"/>
          </a:xfrm>
          <a:prstGeom prst="rect">
            <a:avLst/>
          </a:prstGeom>
        </p:spPr>
      </p:pic>
      <p:pic>
        <p:nvPicPr>
          <p:cNvPr id="1026" name="Picture 2" descr="http://cnet4.cbsistatic.com/hub/i/r/2016/01/22/c322817b-8ee3-4eed-8baa-96dd4a49bb56/resize/270xauto/4113f3dc4bfbcda2c31cf67cf7756854/brave-logo.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76385" y="2833880"/>
            <a:ext cx="1238740" cy="92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231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itle 1"/>
          <p:cNvSpPr>
            <a:spLocks noGrp="1"/>
          </p:cNvSpPr>
          <p:nvPr>
            <p:ph type="title"/>
          </p:nvPr>
        </p:nvSpPr>
        <p:spPr/>
        <p:txBody>
          <a:bodyPr/>
          <a:lstStyle/>
          <a:p>
            <a:pPr algn="l"/>
            <a:r>
              <a:rPr lang="en-US" b="1" dirty="0" smtClean="0">
                <a:solidFill>
                  <a:srgbClr val="404040"/>
                </a:solidFill>
                <a:latin typeface="Segoe WP" panose="020B0502040204020203" pitchFamily="34" charset="0"/>
                <a:cs typeface="Segoe WP" panose="020B0502040204020203" pitchFamily="34" charset="0"/>
              </a:rPr>
              <a:t>Using WebGL </a:t>
            </a:r>
            <a:r>
              <a:rPr lang="en-US" b="1" dirty="0" smtClean="0">
                <a:solidFill>
                  <a:srgbClr val="5BD999"/>
                </a:solidFill>
                <a:latin typeface="Segoe WP" panose="020B0502040204020203" pitchFamily="34" charset="0"/>
                <a:cs typeface="Segoe WP" panose="020B0502040204020203" pitchFamily="34" charset="0"/>
              </a:rPr>
              <a:t>directly</a:t>
            </a:r>
            <a:endParaRPr lang="en-US" b="1" dirty="0">
              <a:solidFill>
                <a:srgbClr val="5BD999"/>
              </a:solidFill>
              <a:latin typeface="Segoe WP" panose="020B0502040204020203" pitchFamily="34" charset="0"/>
              <a:cs typeface="Segoe WP" panose="020B0502040204020203" pitchFamily="34" charset="0"/>
            </a:endParaRPr>
          </a:p>
        </p:txBody>
      </p:sp>
      <p:sp>
        <p:nvSpPr>
          <p:cNvPr id="2" name="Content Placeholder 1"/>
          <p:cNvSpPr>
            <a:spLocks noGrp="1"/>
          </p:cNvSpPr>
          <p:nvPr>
            <p:ph idx="1"/>
          </p:nvPr>
        </p:nvSpPr>
        <p:spPr>
          <a:xfrm>
            <a:off x="152400" y="1581150"/>
            <a:ext cx="6172200" cy="2545556"/>
          </a:xfrm>
        </p:spPr>
        <p:txBody>
          <a:bodyPr/>
          <a:lstStyle/>
          <a:p>
            <a:r>
              <a:rPr lang="en-US" sz="1800" dirty="0">
                <a:solidFill>
                  <a:srgbClr val="999999"/>
                </a:solidFill>
                <a:latin typeface="Oswald" panose="02000506000000020004" pitchFamily="50"/>
              </a:rPr>
              <a:t>You need to handle </a:t>
            </a:r>
            <a:r>
              <a:rPr lang="en-US" sz="1800" b="1" dirty="0">
                <a:solidFill>
                  <a:srgbClr val="5BD999"/>
                </a:solidFill>
                <a:latin typeface="Oswald" panose="02000506000000020004" pitchFamily="50"/>
              </a:rPr>
              <a:t>everything</a:t>
            </a:r>
            <a:r>
              <a:rPr lang="en-US" sz="1800" dirty="0">
                <a:solidFill>
                  <a:srgbClr val="5BD999"/>
                </a:solidFill>
                <a:latin typeface="Oswald" panose="02000506000000020004" pitchFamily="50"/>
              </a:rPr>
              <a:t> </a:t>
            </a:r>
            <a:r>
              <a:rPr lang="en-US" sz="1800" dirty="0">
                <a:solidFill>
                  <a:srgbClr val="999999"/>
                </a:solidFill>
                <a:latin typeface="Oswald" panose="02000506000000020004" pitchFamily="50"/>
              </a:rPr>
              <a:t>except the </a:t>
            </a:r>
            <a:r>
              <a:rPr lang="en-US" sz="1800" b="1" dirty="0">
                <a:solidFill>
                  <a:srgbClr val="5BD999"/>
                </a:solidFill>
                <a:latin typeface="Oswald" panose="02000506000000020004" pitchFamily="50"/>
              </a:rPr>
              <a:t>rendering</a:t>
            </a:r>
          </a:p>
          <a:p>
            <a:r>
              <a:rPr lang="en-US" sz="1800" dirty="0">
                <a:solidFill>
                  <a:srgbClr val="999999"/>
                </a:solidFill>
                <a:latin typeface="Oswald" panose="02000506000000020004" pitchFamily="50"/>
              </a:rPr>
              <a:t>You have to:</a:t>
            </a:r>
          </a:p>
          <a:p>
            <a:pPr lvl="1"/>
            <a:r>
              <a:rPr lang="en-US" sz="1500" dirty="0">
                <a:solidFill>
                  <a:srgbClr val="999999"/>
                </a:solidFill>
                <a:latin typeface="Oswald" panose="02000506000000020004" pitchFamily="50"/>
              </a:rPr>
              <a:t>Create shaders code</a:t>
            </a:r>
          </a:p>
          <a:p>
            <a:pPr lvl="1"/>
            <a:r>
              <a:rPr lang="en-US" sz="1500" dirty="0">
                <a:solidFill>
                  <a:srgbClr val="999999"/>
                </a:solidFill>
                <a:latin typeface="Oswald" panose="02000506000000020004" pitchFamily="50"/>
              </a:rPr>
              <a:t>Create geometry and topology</a:t>
            </a:r>
          </a:p>
          <a:p>
            <a:pPr lvl="1"/>
            <a:r>
              <a:rPr lang="en-US" sz="1500" dirty="0">
                <a:solidFill>
                  <a:srgbClr val="999999"/>
                </a:solidFill>
                <a:latin typeface="Oswald" panose="02000506000000020004" pitchFamily="50"/>
              </a:rPr>
              <a:t>Handle textures and resources management</a:t>
            </a:r>
          </a:p>
          <a:p>
            <a:pPr lvl="1"/>
            <a:r>
              <a:rPr lang="en-US" sz="1500" dirty="0">
                <a:solidFill>
                  <a:srgbClr val="999999"/>
                </a:solidFill>
                <a:latin typeface="Oswald" panose="02000506000000020004" pitchFamily="50"/>
              </a:rPr>
              <a:t>Manage the render loop</a:t>
            </a:r>
          </a:p>
          <a:p>
            <a:endParaRPr lang="en-US" sz="1800" b="1" dirty="0">
              <a:solidFill>
                <a:srgbClr val="999999"/>
              </a:solidFill>
              <a:latin typeface="Oswald" panose="02000506000000020004" pitchFamily="50"/>
            </a:endParaRPr>
          </a:p>
        </p:txBody>
      </p:sp>
      <p:sp>
        <p:nvSpPr>
          <p:cNvPr id="11" name="Parallelogram 10"/>
          <p:cNvSpPr/>
          <p:nvPr/>
        </p:nvSpPr>
        <p:spPr>
          <a:xfrm>
            <a:off x="4419600" y="742950"/>
            <a:ext cx="4536504" cy="3857625"/>
          </a:xfrm>
          <a:prstGeom prst="parallelogram">
            <a:avLst/>
          </a:prstGeom>
          <a: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7012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6591" y="971550"/>
            <a:ext cx="4264819" cy="3246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0846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4351" y="1935956"/>
            <a:ext cx="2844800" cy="1600200"/>
          </a:xfrm>
          <a:prstGeom prst="rect">
            <a:avLst/>
          </a:prstGeom>
        </p:spPr>
      </p:pic>
      <p:sp>
        <p:nvSpPr>
          <p:cNvPr id="5" name="Title 1"/>
          <p:cNvSpPr>
            <a:spLocks noGrp="1"/>
          </p:cNvSpPr>
          <p:nvPr>
            <p:ph type="title"/>
          </p:nvPr>
        </p:nvSpPr>
        <p:spPr>
          <a:xfrm>
            <a:off x="342900" y="797719"/>
            <a:ext cx="6172200" cy="642938"/>
          </a:xfrm>
        </p:spPr>
        <p:txBody>
          <a:bodyPr/>
          <a:lstStyle/>
          <a:p>
            <a:pPr algn="l"/>
            <a:r>
              <a:rPr lang="en-US" b="1" dirty="0" smtClean="0">
                <a:solidFill>
                  <a:srgbClr val="404040"/>
                </a:solidFill>
                <a:latin typeface="Segoe WP" panose="020B0502040204020203" pitchFamily="34" charset="0"/>
                <a:cs typeface="Segoe WP" panose="020B0502040204020203" pitchFamily="34" charset="0"/>
              </a:rPr>
              <a:t>Using WebGL </a:t>
            </a:r>
            <a:r>
              <a:rPr lang="en-US" b="1" dirty="0" smtClean="0">
                <a:solidFill>
                  <a:srgbClr val="5BD999"/>
                </a:solidFill>
                <a:latin typeface="Segoe WP" panose="020B0502040204020203" pitchFamily="34" charset="0"/>
                <a:cs typeface="Segoe WP" panose="020B0502040204020203" pitchFamily="34" charset="0"/>
              </a:rPr>
              <a:t>directly is like…</a:t>
            </a:r>
            <a:endParaRPr lang="en-US" b="1" dirty="0">
              <a:solidFill>
                <a:srgbClr val="5BD999"/>
              </a:solidFill>
              <a:latin typeface="Segoe WP" panose="020B0502040204020203" pitchFamily="34" charset="0"/>
              <a:cs typeface="Segoe WP" panose="020B0502040204020203"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4800" y="1943100"/>
            <a:ext cx="2114550" cy="1585913"/>
          </a:xfrm>
          <a:prstGeom prst="rect">
            <a:avLst/>
          </a:prstGeom>
        </p:spPr>
      </p:pic>
    </p:spTree>
    <p:extLst>
      <p:ext uri="{BB962C8B-B14F-4D97-AF65-F5344CB8AC3E}">
        <p14:creationId xmlns:p14="http://schemas.microsoft.com/office/powerpoint/2010/main" val="2374963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sz="1800" dirty="0">
                <a:solidFill>
                  <a:srgbClr val="999999"/>
                </a:solidFill>
                <a:latin typeface="Segoe WP" panose="020B0502040204020203" pitchFamily="34" charset="0"/>
                <a:cs typeface="Segoe WP" panose="020B0502040204020203" pitchFamily="34" charset="0"/>
              </a:rPr>
              <a:t>An average of </a:t>
            </a:r>
            <a:r>
              <a:rPr lang="en-US" sz="1800" b="1" dirty="0">
                <a:solidFill>
                  <a:srgbClr val="999999"/>
                </a:solidFill>
                <a:latin typeface="Segoe WP" panose="020B0502040204020203" pitchFamily="34" charset="0"/>
                <a:cs typeface="Segoe WP" panose="020B0502040204020203" pitchFamily="34" charset="0"/>
              </a:rPr>
              <a:t>1</a:t>
            </a:r>
            <a:r>
              <a:rPr lang="en-US" sz="1800" dirty="0">
                <a:solidFill>
                  <a:srgbClr val="999999"/>
                </a:solidFill>
                <a:latin typeface="Segoe WP" panose="020B0502040204020203" pitchFamily="34" charset="0"/>
                <a:cs typeface="Segoe WP" panose="020B0502040204020203" pitchFamily="34" charset="0"/>
              </a:rPr>
              <a:t> version per month </a:t>
            </a:r>
            <a:br>
              <a:rPr lang="en-US" sz="1800" dirty="0">
                <a:solidFill>
                  <a:srgbClr val="999999"/>
                </a:solidFill>
                <a:latin typeface="Segoe WP" panose="020B0502040204020203" pitchFamily="34" charset="0"/>
                <a:cs typeface="Segoe WP" panose="020B0502040204020203" pitchFamily="34" charset="0"/>
              </a:rPr>
            </a:br>
            <a:r>
              <a:rPr lang="en-US" sz="1800" b="1" dirty="0" smtClean="0">
                <a:solidFill>
                  <a:srgbClr val="999999"/>
                </a:solidFill>
                <a:latin typeface="Segoe WP" panose="020B0502040204020203" pitchFamily="34" charset="0"/>
                <a:cs typeface="Segoe WP" panose="020B0502040204020203" pitchFamily="34" charset="0"/>
              </a:rPr>
              <a:t>69</a:t>
            </a:r>
            <a:r>
              <a:rPr lang="en-US" sz="1800" dirty="0" smtClean="0">
                <a:solidFill>
                  <a:srgbClr val="999999"/>
                </a:solidFill>
                <a:latin typeface="Segoe WP" panose="020B0502040204020203" pitchFamily="34" charset="0"/>
                <a:cs typeface="Segoe WP" panose="020B0502040204020203" pitchFamily="34" charset="0"/>
              </a:rPr>
              <a:t> </a:t>
            </a:r>
            <a:r>
              <a:rPr lang="en-US" sz="1800" dirty="0">
                <a:solidFill>
                  <a:srgbClr val="999999"/>
                </a:solidFill>
                <a:latin typeface="Segoe WP" panose="020B0502040204020203" pitchFamily="34" charset="0"/>
                <a:cs typeface="Segoe WP" panose="020B0502040204020203" pitchFamily="34" charset="0"/>
              </a:rPr>
              <a:t>contributors </a:t>
            </a:r>
            <a:br>
              <a:rPr lang="en-US" sz="1800" dirty="0">
                <a:solidFill>
                  <a:srgbClr val="999999"/>
                </a:solidFill>
                <a:latin typeface="Segoe WP" panose="020B0502040204020203" pitchFamily="34" charset="0"/>
                <a:cs typeface="Segoe WP" panose="020B0502040204020203" pitchFamily="34" charset="0"/>
              </a:rPr>
            </a:br>
            <a:r>
              <a:rPr lang="en-US" sz="1800" b="1" dirty="0">
                <a:solidFill>
                  <a:srgbClr val="999999"/>
                </a:solidFill>
                <a:latin typeface="Segoe WP" panose="020B0502040204020203" pitchFamily="34" charset="0"/>
                <a:cs typeface="Segoe WP" panose="020B0502040204020203" pitchFamily="34" charset="0"/>
              </a:rPr>
              <a:t>39</a:t>
            </a:r>
            <a:r>
              <a:rPr lang="en-US" sz="1800" dirty="0">
                <a:solidFill>
                  <a:srgbClr val="999999"/>
                </a:solidFill>
                <a:latin typeface="Segoe WP" panose="020B0502040204020203" pitchFamily="34" charset="0"/>
                <a:cs typeface="Segoe WP" panose="020B0502040204020203" pitchFamily="34" charset="0"/>
              </a:rPr>
              <a:t> releases </a:t>
            </a:r>
            <a:br>
              <a:rPr lang="en-US" sz="1800" dirty="0">
                <a:solidFill>
                  <a:srgbClr val="999999"/>
                </a:solidFill>
                <a:latin typeface="Segoe WP" panose="020B0502040204020203" pitchFamily="34" charset="0"/>
                <a:cs typeface="Segoe WP" panose="020B0502040204020203" pitchFamily="34" charset="0"/>
              </a:rPr>
            </a:br>
            <a:r>
              <a:rPr lang="en-US" sz="1800" b="1" dirty="0" smtClean="0">
                <a:solidFill>
                  <a:srgbClr val="999999"/>
                </a:solidFill>
                <a:latin typeface="Segoe WP" panose="020B0502040204020203" pitchFamily="34" charset="0"/>
                <a:cs typeface="Segoe WP" panose="020B0502040204020203" pitchFamily="34" charset="0"/>
              </a:rPr>
              <a:t>2 704 </a:t>
            </a:r>
            <a:r>
              <a:rPr lang="en-US" sz="1800" dirty="0">
                <a:solidFill>
                  <a:srgbClr val="999999"/>
                </a:solidFill>
                <a:latin typeface="Segoe WP" panose="020B0502040204020203" pitchFamily="34" charset="0"/>
                <a:cs typeface="Segoe WP" panose="020B0502040204020203" pitchFamily="34" charset="0"/>
              </a:rPr>
              <a:t>commits</a:t>
            </a:r>
            <a:br>
              <a:rPr lang="en-US" sz="1800" dirty="0">
                <a:solidFill>
                  <a:srgbClr val="999999"/>
                </a:solidFill>
                <a:latin typeface="Segoe WP" panose="020B0502040204020203" pitchFamily="34" charset="0"/>
                <a:cs typeface="Segoe WP" panose="020B0502040204020203" pitchFamily="34" charset="0"/>
              </a:rPr>
            </a:br>
            <a:r>
              <a:rPr lang="en-US" sz="1800" b="1" dirty="0">
                <a:solidFill>
                  <a:srgbClr val="5BD999"/>
                </a:solidFill>
                <a:latin typeface="Segoe WP" panose="020B0502040204020203" pitchFamily="34" charset="0"/>
                <a:cs typeface="Segoe WP" panose="020B0502040204020203" pitchFamily="34" charset="0"/>
              </a:rPr>
              <a:t>16000+ </a:t>
            </a:r>
            <a:r>
              <a:rPr lang="en-US" sz="1800" dirty="0">
                <a:solidFill>
                  <a:srgbClr val="999999"/>
                </a:solidFill>
                <a:latin typeface="Segoe WP" panose="020B0502040204020203" pitchFamily="34" charset="0"/>
                <a:cs typeface="Segoe WP" panose="020B0502040204020203" pitchFamily="34" charset="0"/>
              </a:rPr>
              <a:t>lines of code </a:t>
            </a:r>
            <a:br>
              <a:rPr lang="en-US" sz="1800" dirty="0">
                <a:solidFill>
                  <a:srgbClr val="999999"/>
                </a:solidFill>
                <a:latin typeface="Segoe WP" panose="020B0502040204020203" pitchFamily="34" charset="0"/>
                <a:cs typeface="Segoe WP" panose="020B0502040204020203" pitchFamily="34" charset="0"/>
              </a:rPr>
            </a:br>
            <a:r>
              <a:rPr lang="en-US" sz="1800" dirty="0">
                <a:solidFill>
                  <a:srgbClr val="999999"/>
                </a:solidFill>
                <a:latin typeface="Segoe WP" panose="020B0502040204020203" pitchFamily="34" charset="0"/>
                <a:cs typeface="Segoe WP" panose="020B0502040204020203" pitchFamily="34" charset="0"/>
              </a:rPr>
              <a:t>More than </a:t>
            </a:r>
            <a:r>
              <a:rPr lang="en-US" sz="1800" b="1" dirty="0">
                <a:solidFill>
                  <a:srgbClr val="999999"/>
                </a:solidFill>
                <a:latin typeface="Segoe WP" panose="020B0502040204020203" pitchFamily="34" charset="0"/>
                <a:cs typeface="Segoe WP" panose="020B0502040204020203" pitchFamily="34" charset="0"/>
              </a:rPr>
              <a:t>140</a:t>
            </a:r>
            <a:r>
              <a:rPr lang="en-US" sz="1800" dirty="0">
                <a:solidFill>
                  <a:srgbClr val="999999"/>
                </a:solidFill>
                <a:latin typeface="Segoe WP" panose="020B0502040204020203" pitchFamily="34" charset="0"/>
                <a:cs typeface="Segoe WP" panose="020B0502040204020203" pitchFamily="34" charset="0"/>
              </a:rPr>
              <a:t> files of code </a:t>
            </a:r>
            <a:br>
              <a:rPr lang="en-US" sz="1800" dirty="0">
                <a:solidFill>
                  <a:srgbClr val="999999"/>
                </a:solidFill>
                <a:latin typeface="Segoe WP" panose="020B0502040204020203" pitchFamily="34" charset="0"/>
                <a:cs typeface="Segoe WP" panose="020B0502040204020203" pitchFamily="34" charset="0"/>
              </a:rPr>
            </a:br>
            <a:r>
              <a:rPr lang="en-US" sz="1800" dirty="0">
                <a:solidFill>
                  <a:srgbClr val="999999"/>
                </a:solidFill>
                <a:latin typeface="Segoe WP" panose="020B0502040204020203" pitchFamily="34" charset="0"/>
                <a:cs typeface="Segoe WP" panose="020B0502040204020203" pitchFamily="34" charset="0"/>
              </a:rPr>
              <a:t>More than </a:t>
            </a:r>
            <a:r>
              <a:rPr lang="en-US" sz="1800" b="1" dirty="0" smtClean="0">
                <a:solidFill>
                  <a:srgbClr val="999999"/>
                </a:solidFill>
                <a:latin typeface="Segoe WP" panose="020B0502040204020203" pitchFamily="34" charset="0"/>
                <a:cs typeface="Segoe WP" panose="020B0502040204020203" pitchFamily="34" charset="0"/>
              </a:rPr>
              <a:t>700 </a:t>
            </a:r>
            <a:r>
              <a:rPr lang="en-US" sz="1800" dirty="0" smtClean="0">
                <a:solidFill>
                  <a:srgbClr val="999999"/>
                </a:solidFill>
                <a:latin typeface="Segoe WP" panose="020B0502040204020203" pitchFamily="34" charset="0"/>
                <a:cs typeface="Segoe WP" panose="020B0502040204020203" pitchFamily="34" charset="0"/>
              </a:rPr>
              <a:t>forks </a:t>
            </a:r>
            <a:r>
              <a:rPr lang="en-US" sz="1800" dirty="0">
                <a:solidFill>
                  <a:srgbClr val="999999"/>
                </a:solidFill>
                <a:latin typeface="Segoe WP" panose="020B0502040204020203" pitchFamily="34" charset="0"/>
                <a:cs typeface="Segoe WP" panose="020B0502040204020203" pitchFamily="34" charset="0"/>
              </a:rPr>
              <a:t/>
            </a:r>
            <a:br>
              <a:rPr lang="en-US" sz="1800" dirty="0">
                <a:solidFill>
                  <a:srgbClr val="999999"/>
                </a:solidFill>
                <a:latin typeface="Segoe WP" panose="020B0502040204020203" pitchFamily="34" charset="0"/>
                <a:cs typeface="Segoe WP" panose="020B0502040204020203" pitchFamily="34" charset="0"/>
              </a:rPr>
            </a:br>
            <a:r>
              <a:rPr lang="en-US" sz="1800" dirty="0">
                <a:solidFill>
                  <a:srgbClr val="999999"/>
                </a:solidFill>
                <a:latin typeface="Segoe WP" panose="020B0502040204020203" pitchFamily="34" charset="0"/>
                <a:cs typeface="Segoe WP" panose="020B0502040204020203" pitchFamily="34" charset="0"/>
              </a:rPr>
              <a:t>A bandwidth of </a:t>
            </a:r>
            <a:r>
              <a:rPr lang="en-US" sz="1800" b="1" dirty="0">
                <a:solidFill>
                  <a:srgbClr val="999999"/>
                </a:solidFill>
                <a:latin typeface="Segoe WP" panose="020B0502040204020203" pitchFamily="34" charset="0"/>
                <a:cs typeface="Segoe WP" panose="020B0502040204020203" pitchFamily="34" charset="0"/>
              </a:rPr>
              <a:t>1 TB</a:t>
            </a:r>
            <a:r>
              <a:rPr lang="en-US" sz="1800" dirty="0">
                <a:solidFill>
                  <a:srgbClr val="999999"/>
                </a:solidFill>
                <a:latin typeface="Segoe WP" panose="020B0502040204020203" pitchFamily="34" charset="0"/>
                <a:cs typeface="Segoe WP" panose="020B0502040204020203" pitchFamily="34" charset="0"/>
              </a:rPr>
              <a:t> per month for the website </a:t>
            </a:r>
            <a:br>
              <a:rPr lang="en-US" sz="1800" dirty="0">
                <a:solidFill>
                  <a:srgbClr val="999999"/>
                </a:solidFill>
                <a:latin typeface="Segoe WP" panose="020B0502040204020203" pitchFamily="34" charset="0"/>
                <a:cs typeface="Segoe WP" panose="020B0502040204020203" pitchFamily="34" charset="0"/>
              </a:rPr>
            </a:br>
            <a:r>
              <a:rPr lang="en-US" sz="1800" b="1" dirty="0">
                <a:solidFill>
                  <a:srgbClr val="999999"/>
                </a:solidFill>
                <a:latin typeface="Segoe WP" panose="020B0502040204020203" pitchFamily="34" charset="0"/>
                <a:cs typeface="Segoe WP" panose="020B0502040204020203" pitchFamily="34" charset="0"/>
              </a:rPr>
              <a:t>1.3GB </a:t>
            </a:r>
            <a:r>
              <a:rPr lang="en-US" sz="1800" dirty="0">
                <a:solidFill>
                  <a:srgbClr val="999999"/>
                </a:solidFill>
                <a:latin typeface="Segoe WP" panose="020B0502040204020203" pitchFamily="34" charset="0"/>
                <a:cs typeface="Segoe WP" panose="020B0502040204020203" pitchFamily="34" charset="0"/>
              </a:rPr>
              <a:t>(Code and samples) </a:t>
            </a:r>
            <a:r>
              <a:rPr lang="en-US" sz="1800" dirty="0" smtClean="0">
                <a:solidFill>
                  <a:srgbClr val="999999"/>
                </a:solidFill>
                <a:latin typeface="Segoe WP" panose="020B0502040204020203" pitchFamily="34" charset="0"/>
                <a:cs typeface="Segoe WP" panose="020B0502040204020203" pitchFamily="34" charset="0"/>
              </a:rPr>
              <a:t/>
            </a:r>
            <a:br>
              <a:rPr lang="en-US" sz="1800" dirty="0" smtClean="0">
                <a:solidFill>
                  <a:srgbClr val="999999"/>
                </a:solidFill>
                <a:latin typeface="Segoe WP" panose="020B0502040204020203" pitchFamily="34" charset="0"/>
                <a:cs typeface="Segoe WP" panose="020B0502040204020203" pitchFamily="34" charset="0"/>
              </a:rPr>
            </a:br>
            <a:r>
              <a:rPr lang="en-US" sz="1800" dirty="0" smtClean="0">
                <a:solidFill>
                  <a:srgbClr val="999999"/>
                </a:solidFill>
                <a:latin typeface="Segoe WP" panose="020B0502040204020203" pitchFamily="34" charset="0"/>
                <a:cs typeface="Segoe WP" panose="020B0502040204020203" pitchFamily="34" charset="0"/>
              </a:rPr>
              <a:t>An open-source documentation</a:t>
            </a:r>
          </a:p>
          <a:p>
            <a:pPr marL="0" indent="0">
              <a:buNone/>
            </a:pPr>
            <a:r>
              <a:rPr lang="en-US" sz="4050" dirty="0">
                <a:solidFill>
                  <a:srgbClr val="999999"/>
                </a:solidFill>
                <a:latin typeface="Segoe WP" panose="020B0502040204020203" pitchFamily="34" charset="0"/>
                <a:cs typeface="Segoe WP" panose="020B0502040204020203" pitchFamily="34" charset="0"/>
              </a:rPr>
              <a:t/>
            </a:r>
            <a:br>
              <a:rPr lang="en-US" sz="4050" dirty="0">
                <a:solidFill>
                  <a:srgbClr val="999999"/>
                </a:solidFill>
                <a:latin typeface="Segoe WP" panose="020B0502040204020203" pitchFamily="34" charset="0"/>
                <a:cs typeface="Segoe WP" panose="020B0502040204020203" pitchFamily="34" charset="0"/>
              </a:rPr>
            </a:br>
            <a:endParaRPr lang="en-US" sz="1800" dirty="0">
              <a:latin typeface="Segoe WP" panose="020B0502040204020203" pitchFamily="34" charset="0"/>
              <a:cs typeface="Segoe WP" panose="020B0502040204020203" pitchFamily="34" charset="0"/>
            </a:endParaRPr>
          </a:p>
          <a:p>
            <a:pPr marL="0" indent="0">
              <a:buNone/>
            </a:pPr>
            <a:r>
              <a:rPr lang="en-US" sz="4050" dirty="0">
                <a:solidFill>
                  <a:srgbClr val="999999"/>
                </a:solidFill>
                <a:latin typeface="Segoe WP" panose="020B0502040204020203" pitchFamily="34" charset="0"/>
                <a:cs typeface="Segoe WP" panose="020B0502040204020203" pitchFamily="34" charset="0"/>
              </a:rPr>
              <a:t/>
            </a:r>
            <a:br>
              <a:rPr lang="en-US" sz="4050" dirty="0">
                <a:solidFill>
                  <a:srgbClr val="999999"/>
                </a:solidFill>
                <a:latin typeface="Segoe WP" panose="020B0502040204020203" pitchFamily="34" charset="0"/>
                <a:cs typeface="Segoe WP" panose="020B0502040204020203" pitchFamily="34" charset="0"/>
              </a:rPr>
            </a:br>
            <a:endParaRPr lang="en-US" sz="1800" dirty="0">
              <a:latin typeface="Segoe WP" panose="020B0502040204020203" pitchFamily="34" charset="0"/>
              <a:cs typeface="Segoe WP" panose="020B0502040204020203" pitchFamily="34" charset="0"/>
            </a:endParaRPr>
          </a:p>
        </p:txBody>
      </p:sp>
      <p:pic>
        <p:nvPicPr>
          <p:cNvPr id="4" name="Picture 3"/>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bwMode="invGray">
          <a:xfrm>
            <a:off x="4972050" y="1371601"/>
            <a:ext cx="1756257" cy="2019695"/>
          </a:xfrm>
          <a:prstGeom prst="rect">
            <a:avLst/>
          </a:prstGeom>
        </p:spPr>
      </p:pic>
      <p:sp>
        <p:nvSpPr>
          <p:cNvPr id="7" name="Title 6"/>
          <p:cNvSpPr>
            <a:spLocks noGrp="1"/>
          </p:cNvSpPr>
          <p:nvPr>
            <p:ph type="title"/>
          </p:nvPr>
        </p:nvSpPr>
        <p:spPr/>
        <p:txBody>
          <a:bodyPr/>
          <a:lstStyle/>
          <a:p>
            <a:pPr algn="l"/>
            <a:r>
              <a:rPr lang="en-US" b="1" dirty="0" smtClean="0">
                <a:solidFill>
                  <a:srgbClr val="404040"/>
                </a:solidFill>
                <a:latin typeface="Segoe WP" panose="020B0502040204020203" pitchFamily="34" charset="0"/>
                <a:cs typeface="Segoe WP" panose="020B0502040204020203" pitchFamily="34" charset="0"/>
              </a:rPr>
              <a:t>BABYLON</a:t>
            </a:r>
            <a:r>
              <a:rPr lang="en-US" b="1" dirty="0" smtClean="0">
                <a:solidFill>
                  <a:srgbClr val="5BD999"/>
                </a:solidFill>
                <a:latin typeface="Segoe WP" panose="020B0502040204020203" pitchFamily="34" charset="0"/>
                <a:cs typeface="Segoe WP" panose="020B0502040204020203" pitchFamily="34" charset="0"/>
              </a:rPr>
              <a:t>.JS </a:t>
            </a:r>
            <a:r>
              <a:rPr lang="en-US" b="1" dirty="0" smtClean="0">
                <a:solidFill>
                  <a:schemeClr val="tx1">
                    <a:lumMod val="50000"/>
                    <a:lumOff val="50000"/>
                  </a:schemeClr>
                </a:solidFill>
                <a:latin typeface="Segoe WP" panose="020B0502040204020203" pitchFamily="34" charset="0"/>
                <a:cs typeface="Segoe WP" panose="020B0502040204020203" pitchFamily="34" charset="0"/>
              </a:rPr>
              <a:t>to the rescue</a:t>
            </a:r>
            <a:endParaRPr lang="en-US" b="1" dirty="0">
              <a:solidFill>
                <a:schemeClr val="tx1">
                  <a:lumMod val="50000"/>
                  <a:lumOff val="50000"/>
                </a:schemeClr>
              </a:solidFill>
              <a:latin typeface="Segoe WP" panose="020B0502040204020203" pitchFamily="34" charset="0"/>
              <a:cs typeface="Segoe WP" panose="020B0502040204020203" pitchFamily="34" charset="0"/>
            </a:endParaRPr>
          </a:p>
        </p:txBody>
      </p:sp>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1257" y="2008098"/>
            <a:ext cx="1773843" cy="889090"/>
          </a:xfrm>
          <a:prstGeom prst="rect">
            <a:avLst/>
          </a:prstGeom>
        </p:spPr>
      </p:pic>
    </p:spTree>
    <p:extLst>
      <p:ext uri="{BB962C8B-B14F-4D97-AF65-F5344CB8AC3E}">
        <p14:creationId xmlns:p14="http://schemas.microsoft.com/office/powerpoint/2010/main" val="26213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alpha val="14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4321</TotalTime>
  <Words>766</Words>
  <Application>Microsoft Office PowerPoint</Application>
  <PresentationFormat>Personnalisé</PresentationFormat>
  <Paragraphs>188</Paragraphs>
  <Slides>23</Slides>
  <Notes>16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Calibri</vt:lpstr>
      <vt:lpstr>Consolas</vt:lpstr>
      <vt:lpstr>Oswald</vt:lpstr>
      <vt:lpstr>Segoe UI</vt:lpstr>
      <vt:lpstr>Segoe UI Black</vt:lpstr>
      <vt:lpstr>Segoe UI Light</vt:lpstr>
      <vt:lpstr>Segoe WP</vt:lpstr>
      <vt:lpstr>Signika</vt:lpstr>
      <vt:lpstr>Office Theme</vt:lpstr>
      <vt:lpstr>Présentation PowerPoint</vt:lpstr>
      <vt:lpstr>Hello there!</vt:lpstr>
      <vt:lpstr>Présentation PowerPoint</vt:lpstr>
      <vt:lpstr>Présentation PowerPoint</vt:lpstr>
      <vt:lpstr>WebGL is…</vt:lpstr>
      <vt:lpstr>Using WebGL directly</vt:lpstr>
      <vt:lpstr>Présentation PowerPoint</vt:lpstr>
      <vt:lpstr>Using WebGL directly is like…</vt:lpstr>
      <vt:lpstr>BABYLON.JS to the rescue</vt:lpstr>
      <vt:lpstr>How to use BABYLON.JS?</vt:lpstr>
      <vt:lpstr>How to use BABYLON.JS?</vt:lpstr>
      <vt:lpstr>Présentation PowerPoint</vt:lpstr>
      <vt:lpstr>Working with Assets</vt:lpstr>
      <vt:lpstr>And now…Clara.io</vt:lpstr>
      <vt:lpstr>Learn &amp; Experiment</vt:lpstr>
      <vt:lpstr>Test it LIVE</vt:lpstr>
      <vt:lpstr>Playing with inputs</vt:lpstr>
      <vt:lpstr>Présentation PowerPoint</vt:lpstr>
      <vt:lpstr>Présentation PowerPoint</vt:lpstr>
      <vt:lpstr>Présentation PowerPoint</vt:lpstr>
      <vt:lpstr>Did you say features?</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dc:creator>
  <cp:lastModifiedBy>Julian Chenard</cp:lastModifiedBy>
  <cp:revision>267</cp:revision>
  <dcterms:created xsi:type="dcterms:W3CDTF">2013-10-07T15:31:20Z</dcterms:created>
  <dcterms:modified xsi:type="dcterms:W3CDTF">2016-01-30T19:22:30Z</dcterms:modified>
</cp:coreProperties>
</file>