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58" r:id="rId3"/>
    <p:sldId id="288" r:id="rId4"/>
    <p:sldId id="289" r:id="rId5"/>
    <p:sldId id="290" r:id="rId6"/>
    <p:sldId id="286" r:id="rId7"/>
    <p:sldId id="294" r:id="rId8"/>
    <p:sldId id="295" r:id="rId9"/>
    <p:sldId id="296" r:id="rId10"/>
    <p:sldId id="298" r:id="rId11"/>
    <p:sldId id="297" r:id="rId12"/>
    <p:sldId id="300" r:id="rId13"/>
    <p:sldId id="301" r:id="rId14"/>
    <p:sldId id="302" r:id="rId15"/>
    <p:sldId id="29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080"/>
    <a:srgbClr val="FBFBFB"/>
    <a:srgbClr val="FFFFFF"/>
    <a:srgbClr val="D0D0D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3" autoAdjust="0"/>
    <p:restoredTop sz="90664" autoAdjust="0"/>
  </p:normalViewPr>
  <p:slideViewPr>
    <p:cSldViewPr snapToGrid="0" snapToObjects="1">
      <p:cViewPr>
        <p:scale>
          <a:sx n="125" d="100"/>
          <a:sy n="125" d="100"/>
        </p:scale>
        <p:origin x="-928" y="-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4C894-31D7-574B-AB01-5BA50E39727E}" type="datetimeFigureOut">
              <a:rPr lang="en-US" smtClean="0"/>
              <a:t>29/01/16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8CC7B-F325-E24E-B7AD-52567928B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08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6A1C-C67A-8343-998A-5EC21F0440ED}" type="datetimeFigureOut">
              <a:rPr lang="en-US" smtClean="0"/>
              <a:t>29/01/16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3E13E-64A3-6143-A71C-7332EFD9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45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rgbClr val="DBDBDB"/>
            </a:gs>
            <a:gs pos="100000">
              <a:srgbClr val="D0D0D0"/>
            </a:gs>
            <a:gs pos="50000">
              <a:srgbClr val="FBFBF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38162" r="1132" b="18570"/>
          <a:stretch/>
        </p:blipFill>
        <p:spPr bwMode="auto">
          <a:xfrm>
            <a:off x="0" y="2662038"/>
            <a:ext cx="9144000" cy="250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2643758"/>
            <a:ext cx="9144000" cy="0"/>
          </a:xfrm>
          <a:prstGeom prst="line">
            <a:avLst/>
          </a:prstGeom>
          <a:ln w="76200">
            <a:solidFill>
              <a:srgbClr val="7F003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82203"/>
            <a:ext cx="7772400" cy="646331"/>
          </a:xfrm>
          <a:solidFill>
            <a:schemeClr val="bg1">
              <a:lumMod val="95000"/>
              <a:alpha val="87000"/>
            </a:schemeClr>
          </a:solidFill>
          <a:effectLst>
            <a:softEdge rad="101600"/>
          </a:effectLst>
        </p:spPr>
        <p:txBody>
          <a:bodyPr>
            <a:spAutoFit/>
          </a:bodyPr>
          <a:lstStyle>
            <a:lvl1pPr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64189"/>
            <a:ext cx="2133600" cy="273844"/>
          </a:xfrm>
        </p:spPr>
        <p:txBody>
          <a:bodyPr/>
          <a:lstStyle/>
          <a:p>
            <a:r>
              <a:rPr lang="fr-FR" smtClean="0"/>
              <a:t>31/01/15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64189"/>
            <a:ext cx="2895600" cy="273844"/>
          </a:xfrm>
        </p:spPr>
        <p:txBody>
          <a:bodyPr/>
          <a:lstStyle/>
          <a:p>
            <a:r>
              <a:rPr lang="en-US" smtClean="0"/>
              <a:t>What makes Upipe great for video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64189"/>
            <a:ext cx="2133600" cy="273844"/>
          </a:xfrm>
        </p:spPr>
        <p:txBody>
          <a:bodyPr/>
          <a:lstStyle/>
          <a:p>
            <a:fld id="{050F1907-BA4F-AE47-9B35-36A05B6D37D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.eps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95686"/>
            <a:ext cx="5728970" cy="52442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4221375"/>
            <a:ext cx="6400800" cy="461665"/>
          </a:xfrm>
          <a:solidFill>
            <a:schemeClr val="bg1">
              <a:lumMod val="95000"/>
              <a:alpha val="85000"/>
            </a:schemeClr>
          </a:solidFill>
          <a:effectLst>
            <a:softEdge rad="76200"/>
          </a:effectLst>
        </p:spPr>
        <p:txBody>
          <a:bodyPr>
            <a:spAutoFit/>
          </a:bodyPr>
          <a:lstStyle>
            <a:lvl1pPr marL="0" indent="0" algn="ctr">
              <a:buFontTx/>
              <a:buNone/>
              <a:defRPr sz="2400" b="0" i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4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31/01/15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5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31/01/15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8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CHNOLOGIE-768x102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6" r="44008"/>
          <a:stretch/>
        </p:blipFill>
        <p:spPr>
          <a:xfrm>
            <a:off x="0" y="0"/>
            <a:ext cx="1080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2" y="990303"/>
            <a:ext cx="7224218" cy="402539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004" y="4415100"/>
            <a:ext cx="814144" cy="316445"/>
          </a:xfrm>
          <a:solidFill>
            <a:schemeClr val="bg1">
              <a:lumMod val="95000"/>
              <a:alpha val="85000"/>
            </a:schemeClr>
          </a:solidFill>
          <a:effectLst>
            <a:softEdge rad="50800"/>
          </a:effec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31/01/15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234710" y="2515348"/>
            <a:ext cx="3525663" cy="273844"/>
          </a:xfrm>
          <a:solidFill>
            <a:schemeClr val="bg1">
              <a:lumMod val="95000"/>
              <a:alpha val="85000"/>
            </a:schemeClr>
          </a:solidFill>
          <a:effectLst>
            <a:softEdge rad="38100"/>
          </a:effec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112" y="4767262"/>
            <a:ext cx="375962" cy="308039"/>
          </a:xfrm>
          <a:solidFill>
            <a:schemeClr val="bg1">
              <a:lumMod val="95000"/>
              <a:alpha val="85000"/>
            </a:schemeClr>
          </a:solidFill>
          <a:effectLst>
            <a:softEdge rad="50800"/>
          </a:effectLst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050F1907-BA4F-AE47-9B35-36A05B6D37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ohe_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3" y="469544"/>
            <a:ext cx="583632" cy="339502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cxnSp>
        <p:nvCxnSpPr>
          <p:cNvPr id="9" name="Straight Connector 8"/>
          <p:cNvCxnSpPr/>
          <p:nvPr userDrawn="1"/>
        </p:nvCxnSpPr>
        <p:spPr>
          <a:xfrm>
            <a:off x="1080000" y="0"/>
            <a:ext cx="0" cy="5143500"/>
          </a:xfrm>
          <a:prstGeom prst="line">
            <a:avLst/>
          </a:prstGeom>
          <a:ln w="76200">
            <a:solidFill>
              <a:srgbClr val="7F003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9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31/01/15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7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31/01/15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9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31/01/15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31/01/15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3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31/01/15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31/01/15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8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31/01/15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BDB"/>
            </a:gs>
            <a:gs pos="100000">
              <a:srgbClr val="D0D0D0"/>
            </a:gs>
            <a:gs pos="50000">
              <a:srgbClr val="FBFBF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2582" y="205979"/>
            <a:ext cx="7224218" cy="683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2582" y="981133"/>
            <a:ext cx="7224218" cy="3613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31/01/15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050F1907-BA4F-AE47-9B35-36A05B6D37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3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Open San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ipe.org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massiot@upipe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nto/lj-upip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083" y="3342313"/>
            <a:ext cx="7059836" cy="1200329"/>
          </a:xfrm>
        </p:spPr>
        <p:txBody>
          <a:bodyPr/>
          <a:lstStyle/>
          <a:p>
            <a:r>
              <a:rPr lang="en-US" dirty="0"/>
              <a:t>What makes </a:t>
            </a:r>
            <a:r>
              <a:rPr lang="en-US" dirty="0" err="1"/>
              <a:t>Upipe</a:t>
            </a:r>
            <a:r>
              <a:rPr lang="en-US" dirty="0"/>
              <a:t> great for video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959182" y="126284"/>
            <a:ext cx="6072016" cy="892014"/>
          </a:xfrm>
          <a:noFill/>
          <a:effectLst>
            <a:softEdge rad="50800"/>
          </a:effectLst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1600" i="1" dirty="0" smtClean="0"/>
              <a:t>Christophe Massiot (FOSDEM 2016)</a:t>
            </a:r>
          </a:p>
          <a:p>
            <a:pPr marL="0" indent="0" algn="r">
              <a:buNone/>
            </a:pPr>
            <a:r>
              <a:rPr lang="en-US" sz="1600" i="1" dirty="0" smtClean="0">
                <a:hlinkClick r:id="rId2"/>
              </a:rPr>
              <a:t>cmassiot@upipe.org</a:t>
            </a:r>
            <a:endParaRPr lang="en-US" sz="1600" i="1" dirty="0" smtClean="0"/>
          </a:p>
          <a:p>
            <a:pPr marL="0" indent="0" algn="r">
              <a:buNone/>
            </a:pPr>
            <a:r>
              <a:rPr lang="en-US" sz="1600" i="1" dirty="0" smtClean="0">
                <a:hlinkClick r:id="rId3"/>
              </a:rPr>
              <a:t>http://upipe.org/</a:t>
            </a:r>
            <a:endParaRPr lang="en-US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40" y="248835"/>
            <a:ext cx="2421002" cy="16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7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pipeline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2" y="990303"/>
            <a:ext cx="7224218" cy="37769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 err="1" smtClean="0">
                <a:latin typeface="Courier"/>
                <a:cs typeface="Courier"/>
              </a:rPr>
              <a:t>uprobe</a:t>
            </a:r>
            <a:r>
              <a:rPr lang="en-US" dirty="0" smtClean="0"/>
              <a:t> API allows the application to receive exceptions from the pipe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can be notified when a pipe needs an output </a:t>
            </a:r>
            <a:r>
              <a:rPr lang="en-US" dirty="0" smtClean="0">
                <a:latin typeface="Courier"/>
                <a:cs typeface="Courier"/>
              </a:rPr>
              <a:t>(UPROBE_NEED_OUTPUT)</a:t>
            </a:r>
            <a:r>
              <a:rPr lang="en-US" dirty="0" smtClean="0"/>
              <a:t>, or the list of elementary streams of a </a:t>
            </a:r>
            <a:r>
              <a:rPr lang="en-US" dirty="0" err="1" smtClean="0"/>
              <a:t>demux</a:t>
            </a:r>
            <a:r>
              <a:rPr lang="en-US" dirty="0" smtClean="0"/>
              <a:t> changes </a:t>
            </a:r>
            <a:r>
              <a:rPr lang="en-US" dirty="0" smtClean="0">
                <a:latin typeface="Courier"/>
                <a:cs typeface="Courier"/>
              </a:rPr>
              <a:t>(UPROBE_SPLIT_UPDATE)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Useful for dynamic formats such as transport streams</a:t>
            </a:r>
          </a:p>
          <a:p>
            <a:pPr lvl="1">
              <a:lnSpc>
                <a:spcPct val="120000"/>
              </a:lnSpc>
            </a:pP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Threading &amp;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2" y="990303"/>
            <a:ext cx="7224218" cy="377695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Pipes are low-level — threading is decided by the application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Queues and workers can move pipelines to threads</a:t>
            </a:r>
          </a:p>
          <a:p>
            <a:pPr lvl="1">
              <a:lnSpc>
                <a:spcPct val="120000"/>
              </a:lnSpc>
            </a:pPr>
            <a:r>
              <a:rPr lang="en-US" sz="2600" dirty="0" err="1" smtClean="0">
                <a:latin typeface="Courier"/>
                <a:cs typeface="Courier"/>
              </a:rPr>
              <a:t>local_pipe</a:t>
            </a:r>
            <a:r>
              <a:rPr lang="en-US" sz="2600" dirty="0" smtClean="0">
                <a:latin typeface="Courier"/>
                <a:cs typeface="Courier"/>
              </a:rPr>
              <a:t> =</a:t>
            </a:r>
            <a:br>
              <a:rPr lang="en-US" sz="2600" dirty="0" smtClean="0">
                <a:latin typeface="Courier"/>
                <a:cs typeface="Courier"/>
              </a:rPr>
            </a:br>
            <a:r>
              <a:rPr lang="en-US" sz="2600" dirty="0" err="1" smtClean="0">
                <a:latin typeface="Courier"/>
                <a:cs typeface="Courier"/>
              </a:rPr>
              <a:t>upipe_wlin_alloc</a:t>
            </a:r>
            <a:r>
              <a:rPr lang="en-US" sz="2600" dirty="0" smtClean="0">
                <a:latin typeface="Courier"/>
                <a:cs typeface="Courier"/>
              </a:rPr>
              <a:t>(</a:t>
            </a:r>
            <a:r>
              <a:rPr lang="en-US" sz="2600" dirty="0" err="1" smtClean="0">
                <a:latin typeface="Courier"/>
                <a:cs typeface="Courier"/>
              </a:rPr>
              <a:t>remote_thread</a:t>
            </a:r>
            <a:r>
              <a:rPr lang="en-US" sz="2600" dirty="0" smtClean="0">
                <a:latin typeface="Courier"/>
                <a:cs typeface="Courier"/>
              </a:rPr>
              <a:t>,</a:t>
            </a:r>
            <a:r>
              <a:rPr lang="en-US" sz="2600" dirty="0">
                <a:latin typeface="Courier"/>
                <a:cs typeface="Courier"/>
              </a:rPr>
              <a:t> </a:t>
            </a:r>
            <a:r>
              <a:rPr lang="en-US" sz="2600" dirty="0" err="1" smtClean="0">
                <a:latin typeface="Courier"/>
                <a:cs typeface="Courier"/>
              </a:rPr>
              <a:t>local_probe</a:t>
            </a:r>
            <a:r>
              <a:rPr lang="en-US" sz="2600" dirty="0" smtClean="0">
                <a:latin typeface="Courier"/>
                <a:cs typeface="Courier"/>
              </a:rPr>
              <a:t>,</a:t>
            </a:r>
            <a:br>
              <a:rPr lang="en-US" sz="2600" dirty="0" smtClean="0">
                <a:latin typeface="Courier"/>
                <a:cs typeface="Courier"/>
              </a:rPr>
            </a:br>
            <a:r>
              <a:rPr lang="en-US" sz="2600" dirty="0" smtClean="0">
                <a:latin typeface="Courier"/>
                <a:cs typeface="Courier"/>
              </a:rPr>
              <a:t>                 </a:t>
            </a:r>
            <a:r>
              <a:rPr lang="en-US" sz="2600" dirty="0" err="1" smtClean="0">
                <a:latin typeface="Courier"/>
                <a:cs typeface="Courier"/>
              </a:rPr>
              <a:t>remote_pipe</a:t>
            </a:r>
            <a:r>
              <a:rPr lang="en-US" sz="2600" dirty="0" smtClean="0">
                <a:latin typeface="Courier"/>
                <a:cs typeface="Courier"/>
              </a:rPr>
              <a:t>, </a:t>
            </a:r>
            <a:r>
              <a:rPr lang="en-US" sz="2600" dirty="0" err="1" smtClean="0">
                <a:latin typeface="Courier"/>
                <a:cs typeface="Courier"/>
              </a:rPr>
              <a:t>remote_probe</a:t>
            </a:r>
            <a:r>
              <a:rPr lang="en-US" sz="2600" dirty="0" smtClean="0">
                <a:latin typeface="Courier"/>
                <a:cs typeface="Courier"/>
              </a:rPr>
              <a:t>,</a:t>
            </a:r>
            <a:br>
              <a:rPr lang="en-US" sz="2600" dirty="0" smtClean="0">
                <a:latin typeface="Courier"/>
                <a:cs typeface="Courier"/>
              </a:rPr>
            </a:br>
            <a:r>
              <a:rPr lang="en-US" sz="2600" dirty="0" smtClean="0">
                <a:latin typeface="Courier"/>
                <a:cs typeface="Courier"/>
              </a:rPr>
              <a:t>                 </a:t>
            </a:r>
            <a:r>
              <a:rPr lang="en-US" sz="2600" dirty="0" err="1" smtClean="0">
                <a:latin typeface="Courier"/>
                <a:cs typeface="Courier"/>
              </a:rPr>
              <a:t>input_queue_len</a:t>
            </a:r>
            <a:r>
              <a:rPr lang="en-US" sz="2600" dirty="0" smtClean="0">
                <a:latin typeface="Courier"/>
                <a:cs typeface="Courier"/>
              </a:rPr>
              <a:t>,</a:t>
            </a:r>
            <a:br>
              <a:rPr lang="en-US" sz="2600" dirty="0" smtClean="0">
                <a:latin typeface="Courier"/>
                <a:cs typeface="Courier"/>
              </a:rPr>
            </a:br>
            <a:r>
              <a:rPr lang="en-US" sz="2600" dirty="0" smtClean="0">
                <a:latin typeface="Courier"/>
                <a:cs typeface="Courier"/>
              </a:rPr>
              <a:t>                 </a:t>
            </a:r>
            <a:r>
              <a:rPr lang="en-US" sz="2600" dirty="0" err="1" smtClean="0">
                <a:latin typeface="Courier"/>
                <a:cs typeface="Courier"/>
              </a:rPr>
              <a:t>output_queue_len</a:t>
            </a:r>
            <a:r>
              <a:rPr lang="en-US" sz="2600" dirty="0" smtClean="0">
                <a:latin typeface="Courier"/>
                <a:cs typeface="Courier"/>
              </a:rPr>
              <a:t>)</a:t>
            </a:r>
            <a:r>
              <a:rPr lang="en-US" sz="2600" dirty="0">
                <a:latin typeface="Courier"/>
                <a:cs typeface="Courier"/>
              </a:rPr>
              <a:t>;</a:t>
            </a:r>
            <a:endParaRPr lang="en-US" sz="2600" dirty="0" smtClean="0">
              <a:latin typeface="Courier"/>
              <a:cs typeface="Courier"/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Local pipe takes the place of the remote pipe in the local thread and can be acted upon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Lockless FIFOs and LIFOs handle and recycle data </a:t>
            </a:r>
            <a:r>
              <a:rPr lang="en-US" dirty="0" smtClean="0"/>
              <a:t>structures + </a:t>
            </a:r>
            <a:r>
              <a:rPr lang="en-US" dirty="0" err="1" smtClean="0"/>
              <a:t>eventfd</a:t>
            </a:r>
            <a:r>
              <a:rPr lang="en-US" dirty="0" smtClean="0"/>
              <a:t> abstraction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9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Inter-pipe negotiation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2" y="990303"/>
            <a:ext cx="7224218" cy="20991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Pipes can register </a:t>
            </a:r>
            <a:r>
              <a:rPr lang="en-US" sz="2000" dirty="0" err="1" smtClean="0">
                <a:latin typeface="Courier"/>
                <a:cs typeface="Courier"/>
              </a:rPr>
              <a:t>struct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urequest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smtClean="0"/>
              <a:t>on their output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The request is passed from pipe to pipe until handled</a:t>
            </a:r>
            <a:r>
              <a:rPr lang="en-US" sz="2000" dirty="0" smtClean="0">
                <a:latin typeface="Courier"/>
                <a:cs typeface="Courier"/>
              </a:rPr>
              <a:t>,</a:t>
            </a:r>
            <a:r>
              <a:rPr lang="en-US" sz="2000" dirty="0"/>
              <a:t> </a:t>
            </a:r>
            <a:r>
              <a:rPr lang="en-US" sz="2000" dirty="0" smtClean="0"/>
              <a:t>the reply flows backwards from callback to callback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Requests cross threads boundaries via queues and are resent in case of pipeline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2582" y="3758682"/>
            <a:ext cx="1070204" cy="496432"/>
          </a:xfrm>
          <a:prstGeom prst="rect">
            <a:avLst/>
          </a:prstGeom>
          <a:solidFill>
            <a:srgbClr val="203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Open Sans"/>
                <a:cs typeface="Open Sans"/>
              </a:rPr>
              <a:t>Pipe 1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8884" y="3758682"/>
            <a:ext cx="1070204" cy="496432"/>
          </a:xfrm>
          <a:prstGeom prst="rect">
            <a:avLst/>
          </a:prstGeom>
          <a:solidFill>
            <a:srgbClr val="203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Open Sans"/>
                <a:cs typeface="Open Sans"/>
              </a:rPr>
              <a:t>Pipe 2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0294" y="3758682"/>
            <a:ext cx="1070204" cy="496432"/>
          </a:xfrm>
          <a:prstGeom prst="rect">
            <a:avLst/>
          </a:prstGeom>
          <a:solidFill>
            <a:srgbClr val="203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Open Sans"/>
                <a:cs typeface="Open Sans"/>
              </a:rPr>
              <a:t>Pipe 3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6596" y="3758682"/>
            <a:ext cx="1070204" cy="496432"/>
          </a:xfrm>
          <a:prstGeom prst="rect">
            <a:avLst/>
          </a:prstGeom>
          <a:solidFill>
            <a:srgbClr val="203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Open Sans"/>
                <a:cs typeface="Open Sans"/>
              </a:rPr>
              <a:t>Pipe 4</a:t>
            </a:r>
            <a:endParaRPr lang="en-US" dirty="0">
              <a:latin typeface="Open Sans"/>
              <a:cs typeface="Open Sans"/>
            </a:endParaRPr>
          </a:p>
        </p:txBody>
      </p: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2532786" y="4006898"/>
            <a:ext cx="666098" cy="0"/>
          </a:xfrm>
          <a:prstGeom prst="straightConnector1">
            <a:avLst/>
          </a:prstGeom>
          <a:ln w="34925">
            <a:solidFill>
              <a:srgbClr val="20308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4269088" y="4006898"/>
            <a:ext cx="1611206" cy="0"/>
          </a:xfrm>
          <a:prstGeom prst="straightConnector1">
            <a:avLst/>
          </a:prstGeom>
          <a:ln w="34925">
            <a:solidFill>
              <a:srgbClr val="20308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>
          <a:xfrm>
            <a:off x="6950498" y="4006898"/>
            <a:ext cx="666098" cy="0"/>
          </a:xfrm>
          <a:prstGeom prst="straightConnector1">
            <a:avLst/>
          </a:prstGeom>
          <a:ln w="34925">
            <a:solidFill>
              <a:srgbClr val="20308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2233159" y="3417701"/>
            <a:ext cx="1255706" cy="335354"/>
          </a:xfrm>
          <a:custGeom>
            <a:avLst/>
            <a:gdLst>
              <a:gd name="connsiteX0" fmla="*/ 0 w 1255706"/>
              <a:gd name="connsiteY0" fmla="*/ 335354 h 335354"/>
              <a:gd name="connsiteX1" fmla="*/ 599314 w 1255706"/>
              <a:gd name="connsiteY1" fmla="*/ 6 h 335354"/>
              <a:gd name="connsiteX2" fmla="*/ 1255706 w 1255706"/>
              <a:gd name="connsiteY2" fmla="*/ 328219 h 33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706" h="335354">
                <a:moveTo>
                  <a:pt x="0" y="335354"/>
                </a:moveTo>
                <a:cubicBezTo>
                  <a:pt x="195015" y="168274"/>
                  <a:pt x="390030" y="1195"/>
                  <a:pt x="599314" y="6"/>
                </a:cubicBezTo>
                <a:cubicBezTo>
                  <a:pt x="808598" y="-1183"/>
                  <a:pt x="1032152" y="163518"/>
                  <a:pt x="1255706" y="328219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012268" y="3423328"/>
            <a:ext cx="2130701" cy="335354"/>
          </a:xfrm>
          <a:custGeom>
            <a:avLst/>
            <a:gdLst>
              <a:gd name="connsiteX0" fmla="*/ 0 w 1255706"/>
              <a:gd name="connsiteY0" fmla="*/ 335354 h 335354"/>
              <a:gd name="connsiteX1" fmla="*/ 599314 w 1255706"/>
              <a:gd name="connsiteY1" fmla="*/ 6 h 335354"/>
              <a:gd name="connsiteX2" fmla="*/ 1255706 w 1255706"/>
              <a:gd name="connsiteY2" fmla="*/ 328219 h 33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706" h="335354">
                <a:moveTo>
                  <a:pt x="0" y="335354"/>
                </a:moveTo>
                <a:cubicBezTo>
                  <a:pt x="195015" y="168274"/>
                  <a:pt x="390030" y="1195"/>
                  <a:pt x="599314" y="6"/>
                </a:cubicBezTo>
                <a:cubicBezTo>
                  <a:pt x="808598" y="-1183"/>
                  <a:pt x="1032152" y="163518"/>
                  <a:pt x="1255706" y="328219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694913" y="3423328"/>
            <a:ext cx="1255706" cy="335354"/>
          </a:xfrm>
          <a:custGeom>
            <a:avLst/>
            <a:gdLst>
              <a:gd name="connsiteX0" fmla="*/ 0 w 1255706"/>
              <a:gd name="connsiteY0" fmla="*/ 335354 h 335354"/>
              <a:gd name="connsiteX1" fmla="*/ 599314 w 1255706"/>
              <a:gd name="connsiteY1" fmla="*/ 6 h 335354"/>
              <a:gd name="connsiteX2" fmla="*/ 1255706 w 1255706"/>
              <a:gd name="connsiteY2" fmla="*/ 328219 h 33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706" h="335354">
                <a:moveTo>
                  <a:pt x="0" y="335354"/>
                </a:moveTo>
                <a:cubicBezTo>
                  <a:pt x="195015" y="168274"/>
                  <a:pt x="390030" y="1195"/>
                  <a:pt x="599314" y="6"/>
                </a:cubicBezTo>
                <a:cubicBezTo>
                  <a:pt x="808598" y="-1183"/>
                  <a:pt x="1032152" y="163518"/>
                  <a:pt x="1255706" y="328219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532786" y="3986671"/>
            <a:ext cx="504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03080"/>
                </a:solidFill>
                <a:latin typeface="Open Sans"/>
                <a:cs typeface="Open Sans"/>
              </a:rPr>
              <a:t>data</a:t>
            </a:r>
            <a:endParaRPr lang="en-US" sz="1200" dirty="0">
              <a:solidFill>
                <a:srgbClr val="203080"/>
              </a:solidFill>
              <a:latin typeface="Open Sans"/>
              <a:cs typeface="Open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2914" y="3128304"/>
            <a:ext cx="73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Open Sans"/>
                <a:cs typeface="Open Sans"/>
              </a:rPr>
              <a:t>request</a:t>
            </a:r>
            <a:endParaRPr lang="en-US" sz="1200" dirty="0">
              <a:solidFill>
                <a:srgbClr val="FF0000"/>
              </a:solidFill>
              <a:latin typeface="Open Sans"/>
              <a:cs typeface="Open Sans"/>
            </a:endParaRPr>
          </a:p>
        </p:txBody>
      </p:sp>
      <p:sp>
        <p:nvSpPr>
          <p:cNvPr id="41" name="Freeform 40"/>
          <p:cNvSpPr/>
          <p:nvPr/>
        </p:nvSpPr>
        <p:spPr>
          <a:xfrm rot="10800000">
            <a:off x="6694913" y="4249008"/>
            <a:ext cx="1255706" cy="335354"/>
          </a:xfrm>
          <a:custGeom>
            <a:avLst/>
            <a:gdLst>
              <a:gd name="connsiteX0" fmla="*/ 0 w 1255706"/>
              <a:gd name="connsiteY0" fmla="*/ 335354 h 335354"/>
              <a:gd name="connsiteX1" fmla="*/ 599314 w 1255706"/>
              <a:gd name="connsiteY1" fmla="*/ 6 h 335354"/>
              <a:gd name="connsiteX2" fmla="*/ 1255706 w 1255706"/>
              <a:gd name="connsiteY2" fmla="*/ 328219 h 33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706" h="335354">
                <a:moveTo>
                  <a:pt x="0" y="335354"/>
                </a:moveTo>
                <a:cubicBezTo>
                  <a:pt x="195015" y="168274"/>
                  <a:pt x="390030" y="1195"/>
                  <a:pt x="599314" y="6"/>
                </a:cubicBezTo>
                <a:cubicBezTo>
                  <a:pt x="808598" y="-1183"/>
                  <a:pt x="1032152" y="163518"/>
                  <a:pt x="1255706" y="328219"/>
                </a:cubicBezTo>
              </a:path>
            </a:pathLst>
          </a:custGeom>
          <a:ln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233159" y="4257374"/>
            <a:ext cx="1255706" cy="335354"/>
          </a:xfrm>
          <a:custGeom>
            <a:avLst/>
            <a:gdLst>
              <a:gd name="connsiteX0" fmla="*/ 0 w 1255706"/>
              <a:gd name="connsiteY0" fmla="*/ 335354 h 335354"/>
              <a:gd name="connsiteX1" fmla="*/ 599314 w 1255706"/>
              <a:gd name="connsiteY1" fmla="*/ 6 h 335354"/>
              <a:gd name="connsiteX2" fmla="*/ 1255706 w 1255706"/>
              <a:gd name="connsiteY2" fmla="*/ 328219 h 33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706" h="335354">
                <a:moveTo>
                  <a:pt x="0" y="335354"/>
                </a:moveTo>
                <a:cubicBezTo>
                  <a:pt x="195015" y="168274"/>
                  <a:pt x="390030" y="1195"/>
                  <a:pt x="599314" y="6"/>
                </a:cubicBezTo>
                <a:cubicBezTo>
                  <a:pt x="808598" y="-1183"/>
                  <a:pt x="1032152" y="163518"/>
                  <a:pt x="1255706" y="328219"/>
                </a:cubicBezTo>
              </a:path>
            </a:pathLst>
          </a:custGeom>
          <a:ln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10800000">
            <a:off x="4012268" y="4256163"/>
            <a:ext cx="2130701" cy="335354"/>
          </a:xfrm>
          <a:custGeom>
            <a:avLst/>
            <a:gdLst>
              <a:gd name="connsiteX0" fmla="*/ 0 w 1255706"/>
              <a:gd name="connsiteY0" fmla="*/ 335354 h 335354"/>
              <a:gd name="connsiteX1" fmla="*/ 599314 w 1255706"/>
              <a:gd name="connsiteY1" fmla="*/ 6 h 335354"/>
              <a:gd name="connsiteX2" fmla="*/ 1255706 w 1255706"/>
              <a:gd name="connsiteY2" fmla="*/ 328219 h 33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706" h="335354">
                <a:moveTo>
                  <a:pt x="0" y="335354"/>
                </a:moveTo>
                <a:cubicBezTo>
                  <a:pt x="195015" y="168274"/>
                  <a:pt x="390030" y="1195"/>
                  <a:pt x="599314" y="6"/>
                </a:cubicBezTo>
                <a:cubicBezTo>
                  <a:pt x="808598" y="-1183"/>
                  <a:pt x="1032152" y="163518"/>
                  <a:pt x="1255706" y="328219"/>
                </a:cubicBezTo>
              </a:path>
            </a:pathLst>
          </a:custGeom>
          <a:ln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950498" y="4584363"/>
            <a:ext cx="755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Open Sans"/>
                <a:cs typeface="Open Sans"/>
              </a:rPr>
              <a:t>callback</a:t>
            </a:r>
            <a:endParaRPr lang="en-US" sz="1200" dirty="0">
              <a:solidFill>
                <a:srgbClr val="008000"/>
              </a:solidFill>
              <a:latin typeface="Open Sans"/>
              <a:cs typeface="Open San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044231" y="3266804"/>
            <a:ext cx="0" cy="14832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05050" y="472286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Open Sans"/>
                <a:cs typeface="Open Sans"/>
              </a:rPr>
              <a:t>queue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67505" y="4746015"/>
            <a:ext cx="79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/>
                <a:cs typeface="Open Sans"/>
              </a:rPr>
              <a:t>t</a:t>
            </a:r>
            <a:r>
              <a:rPr lang="en-US" sz="1200" dirty="0" smtClean="0">
                <a:latin typeface="Open Sans"/>
                <a:cs typeface="Open Sans"/>
              </a:rPr>
              <a:t>hread 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46043" y="4720225"/>
            <a:ext cx="79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Open Sans"/>
                <a:cs typeface="Open Sans"/>
              </a:rPr>
              <a:t>thread 2</a:t>
            </a:r>
          </a:p>
        </p:txBody>
      </p:sp>
    </p:spTree>
    <p:extLst>
      <p:ext uri="{BB962C8B-B14F-4D97-AF65-F5344CB8AC3E}">
        <p14:creationId xmlns:p14="http://schemas.microsoft.com/office/powerpoint/2010/main" val="373272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pipes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2" y="990302"/>
            <a:ext cx="7224218" cy="377695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>
                <a:latin typeface="Courier"/>
                <a:cs typeface="Courier"/>
              </a:rPr>
              <a:t>upipe</a:t>
            </a:r>
            <a:r>
              <a:rPr lang="en-US" sz="2000" dirty="0" smtClean="0">
                <a:latin typeface="Courier"/>
                <a:cs typeface="Courier"/>
              </a:rPr>
              <a:t>-modules:</a:t>
            </a:r>
            <a:r>
              <a:rPr lang="en-US" sz="2000" dirty="0" smtClean="0"/>
              <a:t> pipes for basic manipulation and I/O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Courier"/>
                <a:cs typeface="Courier"/>
              </a:rPr>
              <a:t>upipe-ts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dirty="0" smtClean="0"/>
              <a:t> standards-compliant TS </a:t>
            </a:r>
            <a:r>
              <a:rPr lang="en-US" sz="2000" dirty="0" err="1" smtClean="0"/>
              <a:t>demux</a:t>
            </a:r>
            <a:r>
              <a:rPr lang="en-US" sz="2000" dirty="0" smtClean="0"/>
              <a:t> and mux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Courier"/>
                <a:cs typeface="Courier"/>
              </a:rPr>
              <a:t>upipe</a:t>
            </a:r>
            <a:r>
              <a:rPr lang="en-US" sz="2000" dirty="0" smtClean="0">
                <a:latin typeface="Courier"/>
                <a:cs typeface="Courier"/>
              </a:rPr>
              <a:t>-framers:</a:t>
            </a:r>
            <a:r>
              <a:rPr lang="en-US" sz="2000" dirty="0" smtClean="0"/>
              <a:t>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conversion of common codecs (mp2v, h264, mp2, </a:t>
            </a:r>
            <a:r>
              <a:rPr lang="en-US" sz="2000" dirty="0" err="1" smtClean="0"/>
              <a:t>aac</a:t>
            </a:r>
            <a:r>
              <a:rPr lang="en-US" sz="2000" dirty="0" smtClean="0"/>
              <a:t>, a52, opus, </a:t>
            </a:r>
            <a:r>
              <a:rPr lang="en-US" sz="2000" dirty="0" err="1" smtClean="0"/>
              <a:t>telx</a:t>
            </a:r>
            <a:r>
              <a:rPr lang="en-US" sz="2000" dirty="0" smtClean="0"/>
              <a:t>, </a:t>
            </a:r>
            <a:r>
              <a:rPr lang="en-US" sz="2000" dirty="0" err="1" smtClean="0"/>
              <a:t>dvbsub</a:t>
            </a:r>
            <a:r>
              <a:rPr lang="en-US" sz="2000" dirty="0" smtClean="0"/>
              <a:t>, s302)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Courier"/>
                <a:cs typeface="Courier"/>
              </a:rPr>
              <a:t>upipe-av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avformat</a:t>
            </a:r>
            <a:r>
              <a:rPr lang="en-US" sz="2000" dirty="0" smtClean="0"/>
              <a:t> </a:t>
            </a:r>
            <a:r>
              <a:rPr lang="en-US" sz="2000" dirty="0" err="1" smtClean="0"/>
              <a:t>demux</a:t>
            </a:r>
            <a:r>
              <a:rPr lang="en-US" sz="2000" dirty="0" smtClean="0"/>
              <a:t> and mux, </a:t>
            </a:r>
            <a:r>
              <a:rPr lang="en-US" sz="2000" dirty="0" err="1" smtClean="0"/>
              <a:t>avcodec</a:t>
            </a:r>
            <a:r>
              <a:rPr lang="en-US" sz="2000" dirty="0" smtClean="0"/>
              <a:t> decoder and encoder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Courier"/>
                <a:cs typeface="Courier"/>
              </a:rPr>
              <a:t>upipe-swresample</a:t>
            </a:r>
            <a:r>
              <a:rPr lang="en-US" sz="2000" dirty="0" smtClean="0">
                <a:latin typeface="Courier"/>
                <a:cs typeface="Courier"/>
              </a:rPr>
              <a:t>, </a:t>
            </a:r>
            <a:r>
              <a:rPr lang="en-US" sz="2000" dirty="0" err="1" smtClean="0">
                <a:latin typeface="Courier"/>
                <a:cs typeface="Courier"/>
              </a:rPr>
              <a:t>upipe-swscale</a:t>
            </a:r>
            <a:r>
              <a:rPr lang="en-US" sz="2000" dirty="0" smtClean="0">
                <a:latin typeface="Courier"/>
                <a:cs typeface="Courier"/>
              </a:rPr>
              <a:t>,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upipe-x264, </a:t>
            </a:r>
            <a:r>
              <a:rPr lang="en-US" sz="2000" dirty="0" err="1" smtClean="0">
                <a:latin typeface="Courier"/>
                <a:cs typeface="Courier"/>
              </a:rPr>
              <a:t>upipe-blackmagic</a:t>
            </a:r>
            <a:endParaRPr lang="en-US" sz="2000" dirty="0" smtClean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2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2" y="990302"/>
            <a:ext cx="7224218" cy="37769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Currently C API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Work for </a:t>
            </a:r>
            <a:r>
              <a:rPr lang="en-US" sz="2000" dirty="0" err="1"/>
              <a:t>L</a:t>
            </a:r>
            <a:r>
              <a:rPr lang="en-US" sz="2000" dirty="0" err="1" smtClean="0"/>
              <a:t>uaJIT</a:t>
            </a:r>
            <a:r>
              <a:rPr lang="en-US" sz="2000" dirty="0" smtClean="0"/>
              <a:t> bindings under way: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https://github.com/nto/lj-</a:t>
            </a:r>
            <a:r>
              <a:rPr lang="en-US" sz="2000" dirty="0" smtClean="0">
                <a:hlinkClick r:id="rId2"/>
              </a:rPr>
              <a:t>upipe</a:t>
            </a: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Transcode example application: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Courier"/>
                <a:cs typeface="Courier"/>
              </a:rPr>
              <a:t>﻿Usage: </a:t>
            </a:r>
            <a:r>
              <a:rPr lang="en-US" sz="1600" dirty="0" smtClean="0">
                <a:latin typeface="Courier"/>
                <a:cs typeface="Courier"/>
              </a:rPr>
              <a:t>transcode </a:t>
            </a:r>
            <a:r>
              <a:rPr lang="en-US" sz="1600" dirty="0">
                <a:latin typeface="Courier"/>
                <a:cs typeface="Courier"/>
              </a:rPr>
              <a:t>[-d] [-m &lt;mime&gt;] [-f &lt;format&gt;</a:t>
            </a:r>
            <a:r>
              <a:rPr lang="en-US" sz="1600" dirty="0" smtClean="0">
                <a:latin typeface="Courier"/>
                <a:cs typeface="Courier"/>
              </a:rPr>
              <a:t>]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[</a:t>
            </a:r>
            <a:r>
              <a:rPr lang="en-US" sz="1600" dirty="0">
                <a:latin typeface="Courier"/>
                <a:cs typeface="Courier"/>
              </a:rPr>
              <a:t>-p &lt;id&gt; -c &lt;codec&gt; [-o &lt;option=value&gt;] ...] ... &lt;source file&gt; &lt;sink file</a:t>
            </a:r>
            <a:r>
              <a:rPr lang="en-US" sz="1600" dirty="0" smtClean="0">
                <a:latin typeface="Courier"/>
                <a:cs typeface="Courier"/>
              </a:rPr>
              <a:t>&gt;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-</a:t>
            </a:r>
            <a:r>
              <a:rPr lang="en-US" sz="1600" dirty="0">
                <a:latin typeface="Courier"/>
                <a:cs typeface="Courier"/>
              </a:rPr>
              <a:t>f: output format </a:t>
            </a:r>
            <a:r>
              <a:rPr lang="en-US" sz="1600" dirty="0" smtClean="0">
                <a:latin typeface="Courier"/>
                <a:cs typeface="Courier"/>
              </a:rPr>
              <a:t>name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-</a:t>
            </a:r>
            <a:r>
              <a:rPr lang="en-US" sz="1600" dirty="0">
                <a:latin typeface="Courier"/>
                <a:cs typeface="Courier"/>
              </a:rPr>
              <a:t>m: output mime </a:t>
            </a:r>
            <a:r>
              <a:rPr lang="en-US" sz="1600" dirty="0" smtClean="0">
                <a:latin typeface="Courier"/>
                <a:cs typeface="Courier"/>
              </a:rPr>
              <a:t>type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-</a:t>
            </a:r>
            <a:r>
              <a:rPr lang="en-US" sz="1600" dirty="0">
                <a:latin typeface="Courier"/>
                <a:cs typeface="Courier"/>
              </a:rPr>
              <a:t>p: add stream with </a:t>
            </a:r>
            <a:r>
              <a:rPr lang="en-US" sz="1600" dirty="0" smtClean="0">
                <a:latin typeface="Courier"/>
                <a:cs typeface="Courier"/>
              </a:rPr>
              <a:t>id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-</a:t>
            </a:r>
            <a:r>
              <a:rPr lang="en-US" sz="1600" dirty="0">
                <a:latin typeface="Courier"/>
                <a:cs typeface="Courier"/>
              </a:rPr>
              <a:t>c: stream </a:t>
            </a:r>
            <a:r>
              <a:rPr lang="en-US" sz="1600" dirty="0" smtClean="0">
                <a:latin typeface="Courier"/>
                <a:cs typeface="Courier"/>
              </a:rPr>
              <a:t>encoder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-</a:t>
            </a:r>
            <a:r>
              <a:rPr lang="en-US" sz="1600" dirty="0">
                <a:latin typeface="Courier"/>
                <a:cs typeface="Courier"/>
              </a:rPr>
              <a:t>o: encoder option (key=value)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pic>
        <p:nvPicPr>
          <p:cNvPr id="8" name="Picture 2" descr="http://reseau-transport-routier.com/devenir-chauffeur-routier/files/2011/11/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85" y="261830"/>
            <a:ext cx="3515841" cy="350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68277" y="4026534"/>
            <a:ext cx="4619858" cy="933224"/>
          </a:xfrm>
          <a:prstGeom prst="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i="1" dirty="0" err="1" smtClean="0">
                <a:latin typeface="Open Sans"/>
                <a:cs typeface="Open Sans"/>
              </a:rPr>
              <a:t>cmassiot@openheadend.tv</a:t>
            </a:r>
            <a:endParaRPr lang="en-US" i="1" dirty="0" smtClean="0">
              <a:latin typeface="Open Sans"/>
              <a:cs typeface="Open Sans"/>
            </a:endParaRPr>
          </a:p>
          <a:p>
            <a:pPr algn="ctr">
              <a:spcAft>
                <a:spcPts val="600"/>
              </a:spcAft>
            </a:pPr>
            <a:r>
              <a:rPr lang="en-US" i="1" dirty="0" err="1" smtClean="0">
                <a:latin typeface="Open Sans"/>
                <a:cs typeface="Open Sans"/>
              </a:rPr>
              <a:t>Upipe</a:t>
            </a:r>
            <a:r>
              <a:rPr lang="en-US" i="1" dirty="0" smtClean="0">
                <a:latin typeface="Open Sans"/>
                <a:cs typeface="Open Sans"/>
              </a:rPr>
              <a:t> meet-up in BOF room Sunday 14:00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0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Upipe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2" y="990303"/>
            <a:ext cx="7224218" cy="377695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A young (2012) C multimedia framework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Initiated by OpenHeadend team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3 supporting companies, 7 contributors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Pre-release </a:t>
            </a:r>
            <a:r>
              <a:rPr lang="en-US" dirty="0"/>
              <a:t>4 just out, plans for 1.0 to be discussed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Focus on reliability, efficiency and compliance, for broadcast and professional applications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MIT and LGPL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Upipe</a:t>
            </a:r>
            <a:r>
              <a:rPr lang="en-US" dirty="0" smtClean="0"/>
              <a:t> main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2" y="990303"/>
            <a:ext cx="7224218" cy="377695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>
                <a:latin typeface="Courier"/>
                <a:cs typeface="Courier"/>
              </a:rPr>
              <a:t>struct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upipe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dirty="0" smtClean="0"/>
              <a:t> unit of data </a:t>
            </a:r>
            <a:r>
              <a:rPr lang="en-US" dirty="0" smtClean="0"/>
              <a:t>processing, part of a pipeline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uprobe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dirty="0" smtClean="0"/>
              <a:t> internal exception catcher, interaction with application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upump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dirty="0" smtClean="0"/>
              <a:t> external event catcher, event loop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uclock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dirty="0" smtClean="0"/>
              <a:t> system </a:t>
            </a:r>
            <a:r>
              <a:rPr lang="en-US" dirty="0" smtClean="0"/>
              <a:t>clock management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urequest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dirty="0" smtClean="0"/>
              <a:t> inter-pipe negotiation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uref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dirty="0" smtClean="0"/>
              <a:t> unit of data and metadata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ubuf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dirty="0" smtClean="0"/>
              <a:t> container of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683" y="0"/>
            <a:ext cx="65623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3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buffer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2" y="990303"/>
            <a:ext cx="7224218" cy="377695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Refcounts</a:t>
            </a:r>
            <a:r>
              <a:rPr lang="en-US" dirty="0" smtClean="0"/>
              <a:t> allow buffer-sharing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>
                <a:latin typeface="Courier"/>
                <a:cs typeface="Courier"/>
              </a:rPr>
              <a:t>struct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ubuf</a:t>
            </a:r>
            <a:r>
              <a:rPr lang="en-US" dirty="0" smtClean="0">
                <a:latin typeface="Courier"/>
                <a:cs typeface="Courier"/>
              </a:rPr>
              <a:t> *new = </a:t>
            </a:r>
            <a:r>
              <a:rPr lang="en-US" dirty="0" err="1" smtClean="0">
                <a:latin typeface="Courier"/>
                <a:cs typeface="Courier"/>
              </a:rPr>
              <a:t>ubuf_dup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ubuf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Copy-on-write semantics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ourier"/>
                <a:cs typeface="Courier"/>
              </a:rPr>
              <a:t>﻿</a:t>
            </a:r>
            <a:r>
              <a:rPr lang="en-US" dirty="0" err="1">
                <a:latin typeface="Courier"/>
                <a:cs typeface="Courier"/>
              </a:rPr>
              <a:t>ubuf_block_write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ubuf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smtClean="0">
                <a:latin typeface="Courier"/>
                <a:cs typeface="Courier"/>
              </a:rPr>
              <a:t>offset, &amp;size,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&amp;</a:t>
            </a:r>
            <a:r>
              <a:rPr lang="en-US" dirty="0" err="1" smtClean="0">
                <a:latin typeface="Courier"/>
                <a:cs typeface="Courier"/>
              </a:rPr>
              <a:t>buf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latin typeface="Courier"/>
                <a:cs typeface="Courier"/>
              </a:rPr>
              <a:t>﻿</a:t>
            </a:r>
            <a:r>
              <a:rPr lang="de-DE" dirty="0" err="1" smtClean="0">
                <a:latin typeface="Courier"/>
                <a:cs typeface="Courier"/>
              </a:rPr>
              <a:t>new</a:t>
            </a:r>
            <a:r>
              <a:rPr lang="de-DE" dirty="0" smtClean="0">
                <a:latin typeface="Courier"/>
                <a:cs typeface="Courier"/>
              </a:rPr>
              <a:t> = </a:t>
            </a:r>
            <a:r>
              <a:rPr lang="de-DE" dirty="0" err="1" smtClean="0">
                <a:latin typeface="Courier"/>
                <a:cs typeface="Courier"/>
              </a:rPr>
              <a:t>ubuf_block_copy</a:t>
            </a:r>
            <a:r>
              <a:rPr lang="de-DE" dirty="0" smtClean="0">
                <a:latin typeface="Courier"/>
                <a:cs typeface="Courier"/>
              </a:rPr>
              <a:t>(</a:t>
            </a:r>
            <a:r>
              <a:rPr lang="de-DE" dirty="0" err="1" smtClean="0">
                <a:latin typeface="Courier"/>
                <a:cs typeface="Courier"/>
              </a:rPr>
              <a:t>ubuf_mgr</a:t>
            </a:r>
            <a:r>
              <a:rPr lang="de-DE" dirty="0">
                <a:latin typeface="Courier"/>
                <a:cs typeface="Courier"/>
              </a:rPr>
              <a:t>, </a:t>
            </a:r>
            <a:r>
              <a:rPr lang="de-DE" dirty="0" err="1" smtClean="0">
                <a:latin typeface="Courier"/>
                <a:cs typeface="Courier"/>
              </a:rPr>
              <a:t>ubuf</a:t>
            </a:r>
            <a:r>
              <a:rPr lang="de-DE" dirty="0" smtClean="0">
                <a:latin typeface="Courier"/>
                <a:cs typeface="Courier"/>
              </a:rPr>
              <a:t>, </a:t>
            </a:r>
            <a:r>
              <a:rPr lang="de-DE" dirty="0" err="1" smtClean="0">
                <a:latin typeface="Courier"/>
                <a:cs typeface="Courier"/>
              </a:rPr>
              <a:t>skip</a:t>
            </a:r>
            <a:r>
              <a:rPr lang="de-DE" dirty="0" smtClean="0">
                <a:latin typeface="Courier"/>
                <a:cs typeface="Courier"/>
              </a:rPr>
              <a:t>,</a:t>
            </a:r>
            <a:br>
              <a:rPr lang="de-DE" dirty="0" smtClean="0">
                <a:latin typeface="Courier"/>
                <a:cs typeface="Courier"/>
              </a:rPr>
            </a:br>
            <a:r>
              <a:rPr lang="de-DE" dirty="0" smtClean="0">
                <a:latin typeface="Courier"/>
                <a:cs typeface="Courier"/>
              </a:rPr>
              <a:t>                      </a:t>
            </a:r>
            <a:r>
              <a:rPr lang="de-DE" dirty="0" err="1" smtClean="0">
                <a:latin typeface="Courier"/>
                <a:cs typeface="Courier"/>
              </a:rPr>
              <a:t>new_size</a:t>
            </a:r>
            <a:r>
              <a:rPr lang="de-DE" dirty="0" smtClean="0">
                <a:latin typeface="Courier"/>
                <a:cs typeface="Courier"/>
              </a:rPr>
              <a:t>);</a:t>
            </a:r>
            <a:endParaRPr lang="en-US" dirty="0" smtClean="0">
              <a:latin typeface="Courier"/>
              <a:cs typeface="Courier"/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Zero-copy primitives for data blocks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Courier"/>
                <a:cs typeface="Courier"/>
              </a:rPr>
              <a:t>u</a:t>
            </a:r>
            <a:r>
              <a:rPr lang="en-US" dirty="0" err="1" smtClean="0">
                <a:latin typeface="Courier"/>
                <a:cs typeface="Courier"/>
              </a:rPr>
              <a:t>buf_block_append</a:t>
            </a:r>
            <a:r>
              <a:rPr lang="en-US" dirty="0" smtClean="0">
                <a:latin typeface="Courier"/>
                <a:cs typeface="Courier"/>
              </a:rPr>
              <a:t>(ubuf1, ubuf2);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Courier"/>
                <a:cs typeface="Courier"/>
              </a:rPr>
              <a:t>u</a:t>
            </a:r>
            <a:r>
              <a:rPr lang="en-US" dirty="0" err="1" smtClean="0">
                <a:latin typeface="Courier"/>
                <a:cs typeface="Courier"/>
              </a:rPr>
              <a:t>buf_block_insert</a:t>
            </a:r>
            <a:r>
              <a:rPr lang="en-US" dirty="0" smtClean="0">
                <a:latin typeface="Courier"/>
                <a:cs typeface="Courier"/>
              </a:rPr>
              <a:t>(ubuf1, offset, ubuf2);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>
                <a:latin typeface="Courier"/>
                <a:cs typeface="Courier"/>
              </a:rPr>
              <a:t>ubuf_block_delete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ubuf</a:t>
            </a:r>
            <a:r>
              <a:rPr lang="en-US" dirty="0" smtClean="0">
                <a:latin typeface="Courier"/>
                <a:cs typeface="Courier"/>
              </a:rPr>
              <a:t>, offset, size);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>
                <a:latin typeface="Courier"/>
                <a:cs typeface="Courier"/>
              </a:rPr>
              <a:t>ubuf_block_resize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ubuf</a:t>
            </a:r>
            <a:r>
              <a:rPr lang="en-US" dirty="0" smtClean="0">
                <a:latin typeface="Courier"/>
                <a:cs typeface="Courier"/>
              </a:rPr>
              <a:t>, offset,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new_size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What makes </a:t>
            </a:r>
            <a:r>
              <a:rPr lang="en-US" dirty="0" err="1" smtClean="0"/>
              <a:t>Upipe</a:t>
            </a:r>
            <a:r>
              <a:rPr lang="en-US" dirty="0" smtClean="0"/>
              <a:t> great for video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8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Arbitrary meta-data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2" y="990303"/>
            <a:ext cx="7224218" cy="377695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latin typeface="Courier"/>
                <a:cs typeface="Courier"/>
              </a:rPr>
              <a:t>s</a:t>
            </a:r>
            <a:r>
              <a:rPr lang="en-US" dirty="0" err="1" smtClean="0">
                <a:latin typeface="Courier"/>
                <a:cs typeface="Courier"/>
              </a:rPr>
              <a:t>truct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uref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carried across pipes embeds timestamps &amp; pointers to </a:t>
            </a:r>
            <a:r>
              <a:rPr lang="en-US" dirty="0" err="1" smtClean="0">
                <a:latin typeface="Courier"/>
                <a:cs typeface="Courier"/>
              </a:rPr>
              <a:t>ubuf</a:t>
            </a:r>
            <a:r>
              <a:rPr lang="en-US" dirty="0" smtClean="0"/>
              <a:t> and attribute dictionary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Preprocessor macros allow easy attribute declarations: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﻿</a:t>
            </a:r>
            <a:r>
              <a:rPr lang="en-US" dirty="0">
                <a:latin typeface="Courier"/>
                <a:cs typeface="Courier"/>
              </a:rPr>
              <a:t>UREF_ATTR_UNSIGNED</a:t>
            </a:r>
            <a:r>
              <a:rPr lang="en-US" dirty="0" smtClean="0">
                <a:latin typeface="Courier"/>
                <a:cs typeface="Courier"/>
              </a:rPr>
              <a:t>(foo, bar, “</a:t>
            </a:r>
            <a:r>
              <a:rPr lang="en-US" dirty="0" err="1" smtClean="0">
                <a:latin typeface="Courier"/>
                <a:cs typeface="Courier"/>
              </a:rPr>
              <a:t>foo.bar</a:t>
            </a:r>
            <a:r>
              <a:rPr lang="en-US" dirty="0" smtClean="0">
                <a:latin typeface="Courier"/>
                <a:cs typeface="Courier"/>
              </a:rPr>
              <a:t>",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            example of attribute)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Accessors</a:t>
            </a:r>
            <a:r>
              <a:rPr lang="en-US" dirty="0" smtClean="0"/>
              <a:t> to manipulate the attribute: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>
                <a:latin typeface="Courier"/>
                <a:cs typeface="Courier"/>
              </a:rPr>
              <a:t>uref_foo_set_bar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uref</a:t>
            </a:r>
            <a:r>
              <a:rPr lang="en-US" dirty="0" smtClean="0">
                <a:latin typeface="Courier"/>
                <a:cs typeface="Courier"/>
              </a:rPr>
              <a:t>, 42);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>
                <a:latin typeface="Courier"/>
                <a:cs typeface="Courier"/>
              </a:rPr>
              <a:t>uref_foo_get_bar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uref</a:t>
            </a:r>
            <a:r>
              <a:rPr lang="en-US" dirty="0" smtClean="0">
                <a:latin typeface="Courier"/>
                <a:cs typeface="Courier"/>
              </a:rPr>
              <a:t>, &amp;uint64_var);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>
                <a:latin typeface="Courier"/>
                <a:cs typeface="Courier"/>
              </a:rPr>
              <a:t>uref_goo_delete_bar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uref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Implemented with inline buffer (no memory allocation)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6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clock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2" y="990303"/>
            <a:ext cx="7224218" cy="377695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Packet timestamps are stored in three clock variants: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>
                <a:latin typeface="Courier"/>
                <a:cs typeface="Courier"/>
              </a:rPr>
              <a:t>orig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dirty="0" smtClean="0"/>
              <a:t> original timestamp scaled to 27MHz units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>
                <a:latin typeface="Courier"/>
                <a:cs typeface="Courier"/>
              </a:rPr>
              <a:t>prog</a:t>
            </a:r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dirty="0" smtClean="0"/>
              <a:t> same scale as </a:t>
            </a:r>
            <a:r>
              <a:rPr lang="en-US" dirty="0" err="1" smtClean="0">
                <a:latin typeface="Courier"/>
                <a:cs typeface="Courier"/>
              </a:rPr>
              <a:t>orig</a:t>
            </a:r>
            <a:r>
              <a:rPr lang="en-US" dirty="0" smtClean="0"/>
              <a:t> but origin moved to be monotonically increasing, used to encode PTS/DTS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ourier"/>
                <a:cs typeface="Courier"/>
              </a:rPr>
              <a:t>sys:</a:t>
            </a:r>
            <a:r>
              <a:rPr lang="en-US" dirty="0" smtClean="0"/>
              <a:t> scale of the system clock 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uclock</a:t>
            </a:r>
            <a:r>
              <a:rPr lang="en-US" dirty="0" smtClean="0">
                <a:latin typeface="Courier"/>
                <a:cs typeface="Courier"/>
              </a:rPr>
              <a:t>)</a:t>
            </a:r>
            <a:r>
              <a:rPr lang="en-US" dirty="0" smtClean="0"/>
              <a:t>, used to output packets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Allows to keep a compliant difference between PTSs based on frame rate (</a:t>
            </a:r>
            <a:r>
              <a:rPr lang="en-US" dirty="0" err="1" smtClean="0"/>
              <a:t>eg</a:t>
            </a:r>
            <a:r>
              <a:rPr lang="en-US" dirty="0" smtClean="0"/>
              <a:t>. 40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At the same time skew the system clock to output packets faster or slower to keep up with transmitter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6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Inner pipes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Pipes can “embed” other pipes</a:t>
            </a:r>
          </a:p>
          <a:p>
            <a:r>
              <a:rPr lang="en-US" sz="2000" dirty="0" smtClean="0"/>
              <a:t>Allows for more granularity and flexibility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makes Upipe great for video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532" y="1899871"/>
            <a:ext cx="5253728" cy="29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5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2" y="990303"/>
            <a:ext cx="7224218" cy="383301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Upipe’s</a:t>
            </a:r>
            <a:r>
              <a:rPr lang="en-US" sz="2000" dirty="0" smtClean="0"/>
              <a:t> event loop can be exposed to all pipe types via an abstract API </a:t>
            </a:r>
            <a:r>
              <a:rPr lang="en-US" sz="2000" dirty="0" smtClean="0">
                <a:latin typeface="Courier"/>
                <a:cs typeface="Courier"/>
              </a:rPr>
              <a:t>(</a:t>
            </a:r>
            <a:r>
              <a:rPr lang="en-US" sz="2000" dirty="0" err="1" smtClean="0">
                <a:latin typeface="Courier"/>
                <a:cs typeface="Courier"/>
              </a:rPr>
              <a:t>upump</a:t>
            </a:r>
            <a:r>
              <a:rPr lang="en-US" sz="2000" dirty="0" smtClean="0">
                <a:latin typeface="Courier"/>
                <a:cs typeface="Courier"/>
              </a:rPr>
              <a:t>)</a:t>
            </a:r>
          </a:p>
          <a:p>
            <a:r>
              <a:rPr lang="en-US" sz="2000" dirty="0" smtClean="0"/>
              <a:t>Allows to have timers in any pipe, for instance event handling (SCTE-35 splicing)</a:t>
            </a:r>
          </a:p>
          <a:p>
            <a:pPr lvl="1"/>
            <a:r>
              <a:rPr lang="en-US" sz="1600" dirty="0" err="1" smtClean="0">
                <a:latin typeface="Courier"/>
                <a:cs typeface="Courier"/>
              </a:rPr>
              <a:t>upump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>
                <a:latin typeface="Courier"/>
                <a:cs typeface="Courier"/>
              </a:rPr>
              <a:t>= </a:t>
            </a:r>
            <a:r>
              <a:rPr lang="en-US" sz="1600" dirty="0" err="1">
                <a:latin typeface="Courier"/>
                <a:cs typeface="Courier"/>
              </a:rPr>
              <a:t>upump_alloc_timer</a:t>
            </a:r>
            <a:r>
              <a:rPr lang="en-US" sz="1600" dirty="0" smtClean="0">
                <a:latin typeface="Courier"/>
                <a:cs typeface="Courier"/>
              </a:rPr>
              <a:t>(</a:t>
            </a:r>
            <a:r>
              <a:rPr lang="en-US" sz="1600" dirty="0" err="1" smtClean="0">
                <a:latin typeface="Courier"/>
                <a:cs typeface="Courier"/>
              </a:rPr>
              <a:t>upump_mgr</a:t>
            </a:r>
            <a:r>
              <a:rPr lang="en-US" sz="1600" dirty="0" smtClean="0">
                <a:latin typeface="Courier"/>
                <a:cs typeface="Courier"/>
              </a:rPr>
              <a:t>, callback,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                          opaque, </a:t>
            </a:r>
            <a:r>
              <a:rPr lang="en-US" sz="1600" dirty="0" err="1" smtClean="0">
                <a:latin typeface="Courier"/>
                <a:cs typeface="Courier"/>
              </a:rPr>
              <a:t>refcount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                          timeout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 smtClean="0">
                <a:latin typeface="Courier"/>
                <a:cs typeface="Courier"/>
              </a:rPr>
              <a:t>repeated);</a:t>
            </a:r>
          </a:p>
          <a:p>
            <a:r>
              <a:rPr lang="en-US" sz="2000" dirty="0" smtClean="0"/>
              <a:t>Or to interact with the external world</a:t>
            </a:r>
          </a:p>
          <a:p>
            <a:pPr lvl="1"/>
            <a:r>
              <a:rPr lang="en-US" sz="1600" dirty="0" err="1" smtClean="0">
                <a:latin typeface="Courier"/>
                <a:cs typeface="Courier"/>
              </a:rPr>
              <a:t>upump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dirty="0" err="1" smtClean="0">
                <a:latin typeface="Courier"/>
                <a:cs typeface="Courier"/>
              </a:rPr>
              <a:t>upump_alloc_fd_read</a:t>
            </a:r>
            <a:r>
              <a:rPr lang="en-US" sz="1600" dirty="0" smtClean="0">
                <a:latin typeface="Courier"/>
                <a:cs typeface="Courier"/>
              </a:rPr>
              <a:t>(</a:t>
            </a:r>
            <a:r>
              <a:rPr lang="en-US" sz="1600" dirty="0" err="1" smtClean="0">
                <a:latin typeface="Courier"/>
                <a:cs typeface="Courier"/>
              </a:rPr>
              <a:t>upump_mgr</a:t>
            </a:r>
            <a:r>
              <a:rPr lang="en-US" sz="1600" dirty="0" smtClean="0">
                <a:latin typeface="Courier"/>
                <a:cs typeface="Courier"/>
              </a:rPr>
              <a:t>, callback,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                            opaque, </a:t>
            </a:r>
            <a:r>
              <a:rPr lang="en-US" sz="1600" dirty="0" err="1" smtClean="0">
                <a:latin typeface="Courier"/>
                <a:cs typeface="Courier"/>
              </a:rPr>
              <a:t>refcount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                            </a:t>
            </a:r>
            <a:r>
              <a:rPr lang="en-US" sz="1600" dirty="0" err="1" smtClean="0">
                <a:latin typeface="Courier"/>
                <a:cs typeface="Courier"/>
              </a:rPr>
              <a:t>file_descriptor</a:t>
            </a:r>
            <a:r>
              <a:rPr lang="en-US" sz="1600" dirty="0" smtClean="0">
                <a:latin typeface="Courier"/>
                <a:cs typeface="Courier"/>
              </a:rPr>
              <a:t>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What makes </a:t>
            </a:r>
            <a:r>
              <a:rPr lang="en-US" dirty="0" err="1" smtClean="0"/>
              <a:t>Upipe</a:t>
            </a:r>
            <a:r>
              <a:rPr lang="en-US" dirty="0" smtClean="0"/>
              <a:t> great for video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1907-BA4F-AE47-9B35-36A05B6D37D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4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penHeadend">
  <a:themeElements>
    <a:clrScheme name="OpenHeadend">
      <a:dk1>
        <a:sysClr val="windowText" lastClr="000000"/>
      </a:dk1>
      <a:lt1>
        <a:sysClr val="window" lastClr="FFFFFF"/>
      </a:lt1>
      <a:dk2>
        <a:srgbClr val="7F0037"/>
      </a:dk2>
      <a:lt2>
        <a:srgbClr val="EEECE1"/>
      </a:lt2>
      <a:accent1>
        <a:srgbClr val="3E989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OpenHeadend.thmx</Template>
  <TotalTime>8151</TotalTime>
  <Words>699</Words>
  <Application>Microsoft Macintosh PowerPoint</Application>
  <PresentationFormat>On-screen Show (16:9)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OpenHeadend</vt:lpstr>
      <vt:lpstr>What makes Upipe great for video processing</vt:lpstr>
      <vt:lpstr>What is Upipe?</vt:lpstr>
      <vt:lpstr>Upipe main structures</vt:lpstr>
      <vt:lpstr>PowerPoint Presentation</vt:lpstr>
      <vt:lpstr>Advanced buffer management</vt:lpstr>
      <vt:lpstr>Arbitrary meta-data attributes</vt:lpstr>
      <vt:lpstr>Three clock variants</vt:lpstr>
      <vt:lpstr>Inner pipes</vt:lpstr>
      <vt:lpstr>Event loop</vt:lpstr>
      <vt:lpstr>Dynamic pipeline construction</vt:lpstr>
      <vt:lpstr>Threading &amp; buffering</vt:lpstr>
      <vt:lpstr>Inter-pipe negotiation</vt:lpstr>
      <vt:lpstr>Available pipes</vt:lpstr>
      <vt:lpstr>Application development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 bricks for TV head-ends</dc:title>
  <dc:creator>Christophe Massiot</dc:creator>
  <cp:lastModifiedBy>Christophe Massiot</cp:lastModifiedBy>
  <cp:revision>119</cp:revision>
  <dcterms:created xsi:type="dcterms:W3CDTF">2014-09-06T23:39:44Z</dcterms:created>
  <dcterms:modified xsi:type="dcterms:W3CDTF">2016-01-29T12:50:30Z</dcterms:modified>
</cp:coreProperties>
</file>