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</p:sldMasterIdLst>
  <p:notesMasterIdLst>
    <p:notesMasterId r:id="rId79"/>
  </p:notesMasterIdLst>
  <p:handoutMasterIdLst>
    <p:handoutMasterId r:id="rId80"/>
  </p:handoutMasterIdLst>
  <p:sldIdLst>
    <p:sldId id="256" r:id="rId2"/>
    <p:sldId id="257" r:id="rId3"/>
    <p:sldId id="287" r:id="rId4"/>
    <p:sldId id="280" r:id="rId5"/>
    <p:sldId id="289" r:id="rId6"/>
    <p:sldId id="290" r:id="rId7"/>
    <p:sldId id="291" r:id="rId8"/>
    <p:sldId id="323" r:id="rId9"/>
    <p:sldId id="327" r:id="rId10"/>
    <p:sldId id="324" r:id="rId11"/>
    <p:sldId id="325" r:id="rId12"/>
    <p:sldId id="328" r:id="rId13"/>
    <p:sldId id="329" r:id="rId14"/>
    <p:sldId id="330" r:id="rId15"/>
    <p:sldId id="281" r:id="rId16"/>
    <p:sldId id="298" r:id="rId17"/>
    <p:sldId id="299" r:id="rId18"/>
    <p:sldId id="293" r:id="rId19"/>
    <p:sldId id="332" r:id="rId20"/>
    <p:sldId id="310" r:id="rId21"/>
    <p:sldId id="363" r:id="rId22"/>
    <p:sldId id="331" r:id="rId23"/>
    <p:sldId id="294" r:id="rId24"/>
    <p:sldId id="334" r:id="rId25"/>
    <p:sldId id="352" r:id="rId26"/>
    <p:sldId id="335" r:id="rId27"/>
    <p:sldId id="336" r:id="rId28"/>
    <p:sldId id="337" r:id="rId29"/>
    <p:sldId id="338" r:id="rId30"/>
    <p:sldId id="339" r:id="rId31"/>
    <p:sldId id="295" r:id="rId32"/>
    <p:sldId id="292" r:id="rId33"/>
    <p:sldId id="333" r:id="rId34"/>
    <p:sldId id="282" r:id="rId35"/>
    <p:sldId id="296" r:id="rId36"/>
    <p:sldId id="297" r:id="rId37"/>
    <p:sldId id="300" r:id="rId38"/>
    <p:sldId id="301" r:id="rId39"/>
    <p:sldId id="302" r:id="rId40"/>
    <p:sldId id="303" r:id="rId41"/>
    <p:sldId id="357" r:id="rId42"/>
    <p:sldId id="358" r:id="rId43"/>
    <p:sldId id="359" r:id="rId44"/>
    <p:sldId id="306" r:id="rId45"/>
    <p:sldId id="307" r:id="rId46"/>
    <p:sldId id="308" r:id="rId47"/>
    <p:sldId id="309" r:id="rId48"/>
    <p:sldId id="311" r:id="rId49"/>
    <p:sldId id="283" r:id="rId50"/>
    <p:sldId id="361" r:id="rId51"/>
    <p:sldId id="313" r:id="rId52"/>
    <p:sldId id="340" r:id="rId53"/>
    <p:sldId id="341" r:id="rId54"/>
    <p:sldId id="342" r:id="rId55"/>
    <p:sldId id="315" r:id="rId56"/>
    <p:sldId id="343" r:id="rId57"/>
    <p:sldId id="345" r:id="rId58"/>
    <p:sldId id="316" r:id="rId59"/>
    <p:sldId id="365" r:id="rId60"/>
    <p:sldId id="317" r:id="rId61"/>
    <p:sldId id="318" r:id="rId62"/>
    <p:sldId id="319" r:id="rId63"/>
    <p:sldId id="366" r:id="rId64"/>
    <p:sldId id="284" r:id="rId65"/>
    <p:sldId id="320" r:id="rId66"/>
    <p:sldId id="322" r:id="rId67"/>
    <p:sldId id="362" r:id="rId68"/>
    <p:sldId id="351" r:id="rId69"/>
    <p:sldId id="321" r:id="rId70"/>
    <p:sldId id="348" r:id="rId71"/>
    <p:sldId id="350" r:id="rId72"/>
    <p:sldId id="364" r:id="rId73"/>
    <p:sldId id="347" r:id="rId74"/>
    <p:sldId id="349" r:id="rId75"/>
    <p:sldId id="355" r:id="rId76"/>
    <p:sldId id="356" r:id="rId77"/>
    <p:sldId id="279" r:id="rId78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3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585B"/>
    <a:srgbClr val="FDBE24"/>
    <a:srgbClr val="049FD9"/>
    <a:srgbClr val="004BAF"/>
    <a:srgbClr val="58595B"/>
    <a:srgbClr val="E8EBF1"/>
    <a:srgbClr val="4D4D4D"/>
    <a:srgbClr val="AB0810"/>
    <a:srgbClr val="FA661C"/>
    <a:srgbClr val="90BD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 autoAdjust="0"/>
    <p:restoredTop sz="78522" autoAdjust="0"/>
  </p:normalViewPr>
  <p:slideViewPr>
    <p:cSldViewPr snapToGrid="0" snapToObjects="1">
      <p:cViewPr varScale="1">
        <p:scale>
          <a:sx n="130" d="100"/>
          <a:sy n="130" d="100"/>
        </p:scale>
        <p:origin x="1160" y="184"/>
      </p:cViewPr>
      <p:guideLst>
        <p:guide orient="horz" pos="1620"/>
        <p:guide pos="33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handoutMaster" Target="handoutMasters/handoutMaster1.xml"/><Relationship Id="rId81" Type="http://schemas.openxmlformats.org/officeDocument/2006/relationships/presProps" Target="presProps.xml"/><Relationship Id="rId82" Type="http://schemas.openxmlformats.org/officeDocument/2006/relationships/viewProps" Target="viewProps.xml"/><Relationship Id="rId83" Type="http://schemas.openxmlformats.org/officeDocument/2006/relationships/theme" Target="theme/theme1.xml"/><Relationship Id="rId84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notesMaster" Target="notesMasters/notesMaster1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58E61C0-B6F7-4C9C-863F-D118B03799EB}" type="datetimeFigureOut">
              <a:rPr lang="en-US"/>
              <a:pPr>
                <a:defRPr/>
              </a:pPr>
              <a:t>2/2/17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FF3F7B5-9A0B-40F3-A257-932ED5C8BD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6352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E6EE8EE-BAD1-491A-8874-8394E5CA366F}" type="datetimeFigureOut">
              <a:rPr lang="en-US"/>
              <a:pPr>
                <a:defRPr/>
              </a:pPr>
              <a:t>2/2/17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F6C1005-B323-4A04-B0D1-DB577C3C2E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8941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9224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4440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github.com</a:t>
            </a:r>
            <a:r>
              <a:rPr lang="en-US" dirty="0" smtClean="0"/>
              <a:t>/</a:t>
            </a:r>
            <a:r>
              <a:rPr lang="en-US" dirty="0" err="1" smtClean="0"/>
              <a:t>YangModels</a:t>
            </a:r>
            <a:r>
              <a:rPr lang="en-US" dirty="0" smtClean="0"/>
              <a:t>/yang/tree/master/vendor/cisco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437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developer.cisco.com</a:t>
            </a:r>
            <a:r>
              <a:rPr lang="en-US" dirty="0" smtClean="0"/>
              <a:t>/site/</a:t>
            </a:r>
            <a:r>
              <a:rPr lang="en-US" dirty="0" err="1" smtClean="0"/>
              <a:t>odp</a:t>
            </a:r>
            <a:r>
              <a:rPr lang="en-US" dirty="0" smtClean="0"/>
              <a:t>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619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cs.co</a:t>
            </a:r>
            <a:r>
              <a:rPr lang="en-US" dirty="0" smtClean="0"/>
              <a:t>/</a:t>
            </a:r>
            <a:r>
              <a:rPr lang="en-US" dirty="0" err="1" smtClean="0"/>
              <a:t>ydk</a:t>
            </a:r>
            <a:r>
              <a:rPr lang="en-US" dirty="0" smtClean="0"/>
              <a:t>-gen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6045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communities.cisco.com</a:t>
            </a:r>
            <a:r>
              <a:rPr lang="en-US" dirty="0" smtClean="0"/>
              <a:t>/community/developer/</a:t>
            </a:r>
            <a:r>
              <a:rPr lang="en-US" dirty="0" err="1" smtClean="0"/>
              <a:t>dna</a:t>
            </a:r>
            <a:r>
              <a:rPr lang="en-US" dirty="0" smtClean="0"/>
              <a:t>/blog/2017/01/04/next-generation-network-device-programming-part1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communities.cisco.com</a:t>
            </a:r>
            <a:r>
              <a:rPr lang="en-US" dirty="0" smtClean="0"/>
              <a:t>/community/developer/</a:t>
            </a:r>
            <a:r>
              <a:rPr lang="en-US" dirty="0" err="1" smtClean="0"/>
              <a:t>dna</a:t>
            </a:r>
            <a:r>
              <a:rPr lang="en-US" dirty="0" smtClean="0"/>
              <a:t>/blog/2017/01/17/next-generation-network-device-programming-part2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516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blogs.cisco.com</a:t>
            </a:r>
            <a:r>
              <a:rPr lang="en-US" dirty="0" smtClean="0"/>
              <a:t>/</a:t>
            </a:r>
            <a:r>
              <a:rPr lang="en-US" dirty="0" err="1" smtClean="0"/>
              <a:t>sp</a:t>
            </a:r>
            <a:r>
              <a:rPr lang="en-US" dirty="0" smtClean="0"/>
              <a:t>/the-limits-of-</a:t>
            </a:r>
            <a:r>
              <a:rPr lang="en-US" dirty="0" err="1" smtClean="0"/>
              <a:t>snmp</a:t>
            </a:r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blogs.cisco.com</a:t>
            </a:r>
            <a:r>
              <a:rPr lang="en-US" dirty="0" smtClean="0"/>
              <a:t>/</a:t>
            </a:r>
            <a:r>
              <a:rPr lang="en-US" dirty="0" err="1" smtClean="0"/>
              <a:t>sp</a:t>
            </a:r>
            <a:r>
              <a:rPr lang="en-US" dirty="0" smtClean="0"/>
              <a:t>/boring-is-the-new-awesome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4443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xrdocs.github.io</a:t>
            </a:r>
            <a:r>
              <a:rPr lang="en-US" dirty="0" smtClean="0"/>
              <a:t>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7895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github.com</a:t>
            </a:r>
            <a:r>
              <a:rPr lang="en-US" dirty="0" smtClean="0"/>
              <a:t>/</a:t>
            </a:r>
            <a:r>
              <a:rPr lang="en-US" dirty="0" err="1" smtClean="0"/>
              <a:t>CiscoDevNet</a:t>
            </a:r>
            <a:r>
              <a:rPr lang="en-US" dirty="0" smtClean="0"/>
              <a:t>/</a:t>
            </a:r>
            <a:r>
              <a:rPr lang="en-US" dirty="0" err="1" smtClean="0"/>
              <a:t>ncc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9277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www.cisco.com</a:t>
            </a:r>
            <a:r>
              <a:rPr lang="en-US" dirty="0" smtClean="0"/>
              <a:t>/c/</a:t>
            </a:r>
            <a:r>
              <a:rPr lang="en-US" dirty="0" err="1" smtClean="0"/>
              <a:t>en</a:t>
            </a:r>
            <a:r>
              <a:rPr lang="en-US" dirty="0" smtClean="0"/>
              <a:t>/us/support/web/tools-</a:t>
            </a:r>
            <a:r>
              <a:rPr lang="en-US" dirty="0" err="1" smtClean="0"/>
              <a:t>catalog.html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https://</a:t>
            </a:r>
            <a:r>
              <a:rPr lang="en-US" dirty="0" err="1" smtClean="0"/>
              <a:t>software.cisco.com</a:t>
            </a:r>
            <a:r>
              <a:rPr lang="en-US" dirty="0" smtClean="0"/>
              <a:t>/download/</a:t>
            </a:r>
            <a:r>
              <a:rPr lang="en-US" dirty="0" err="1" smtClean="0"/>
              <a:t>type.html?mdfid</a:t>
            </a:r>
            <a:r>
              <a:rPr lang="en-US" dirty="0" smtClean="0"/>
              <a:t>=286311499&amp;catid=</a:t>
            </a:r>
            <a:r>
              <a:rPr lang="en-US" dirty="0" err="1" smtClean="0"/>
              <a:t>null&amp;softwareid</a:t>
            </a:r>
            <a:r>
              <a:rPr lang="en-US" dirty="0" smtClean="0"/>
              <a:t>=286312309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725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www.cisco.com</a:t>
            </a:r>
            <a:r>
              <a:rPr lang="en-US" dirty="0" smtClean="0"/>
              <a:t>/c/</a:t>
            </a:r>
            <a:r>
              <a:rPr lang="en-US" dirty="0" err="1" smtClean="0"/>
              <a:t>en</a:t>
            </a:r>
            <a:r>
              <a:rPr lang="en-US" dirty="0" smtClean="0"/>
              <a:t>/us/products/routers/asr-1006-router/</a:t>
            </a:r>
            <a:r>
              <a:rPr lang="en-US" dirty="0" err="1" smtClean="0"/>
              <a:t>index.html</a:t>
            </a:r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www.cisco.com</a:t>
            </a:r>
            <a:r>
              <a:rPr lang="en-US" dirty="0" smtClean="0"/>
              <a:t>/c/dam/</a:t>
            </a:r>
            <a:r>
              <a:rPr lang="en-US" dirty="0" err="1" smtClean="0"/>
              <a:t>en</a:t>
            </a:r>
            <a:r>
              <a:rPr lang="en-US" dirty="0" smtClean="0"/>
              <a:t>/us/products/collateral/routers/asr-1002-router/isocore_asr_1000_validation.pdf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475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www.cisco.com</a:t>
            </a:r>
            <a:r>
              <a:rPr lang="en-US" dirty="0" smtClean="0"/>
              <a:t>/c/</a:t>
            </a:r>
            <a:r>
              <a:rPr lang="en-US" dirty="0" err="1" smtClean="0"/>
              <a:t>en</a:t>
            </a:r>
            <a:r>
              <a:rPr lang="en-US" dirty="0" smtClean="0"/>
              <a:t>/us/products/collateral/routers/asr-1000-series-aggregation-services-routers/white_paper_c11-452157.html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41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www.cisco.com</a:t>
            </a:r>
            <a:r>
              <a:rPr lang="en-US" dirty="0" smtClean="0"/>
              <a:t>/c/</a:t>
            </a:r>
            <a:r>
              <a:rPr lang="en-US" dirty="0" err="1" smtClean="0"/>
              <a:t>en</a:t>
            </a:r>
            <a:r>
              <a:rPr lang="en-US" dirty="0" smtClean="0"/>
              <a:t>/us/products/collateral/routers/asr-1000-series-aggregation-services-routers/data_sheet_c78-441072.html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062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blogs.cisco.com</a:t>
            </a:r>
            <a:r>
              <a:rPr lang="en-US" dirty="0" smtClean="0"/>
              <a:t>/</a:t>
            </a:r>
            <a:r>
              <a:rPr lang="en-US" dirty="0" err="1" smtClean="0"/>
              <a:t>sp</a:t>
            </a:r>
            <a:r>
              <a:rPr lang="en-US" dirty="0" smtClean="0"/>
              <a:t>/is-</a:t>
            </a:r>
            <a:r>
              <a:rPr lang="en-US" dirty="0" err="1" smtClean="0"/>
              <a:t>snmp</a:t>
            </a:r>
            <a:r>
              <a:rPr lang="en-US" dirty="0" smtClean="0"/>
              <a:t>-here-forever-or-</a:t>
            </a:r>
            <a:r>
              <a:rPr lang="en-US" dirty="0" err="1" smtClean="0"/>
              <a:t>coauld</a:t>
            </a:r>
            <a:r>
              <a:rPr lang="en-US" dirty="0" smtClean="0"/>
              <a:t>-it-vanish-sooner-than-expected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536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</a:t>
            </a:r>
            <a:r>
              <a:rPr lang="en-US" smtClean="0"/>
              <a:t>://blogs.cisco.com/sp/is-snmp-here-forever-or-coauld-it-vanish-sooner-than-expected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9481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</a:t>
            </a:r>
            <a:r>
              <a:rPr lang="en-US" smtClean="0"/>
              <a:t>://blogs.cisco.com/sp/is-snmp-here-forever-or-coauld-it-vanish-sooner-than-expected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7306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9677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blogs.cisco.com</a:t>
            </a:r>
            <a:r>
              <a:rPr lang="en-US" dirty="0" smtClean="0"/>
              <a:t>/</a:t>
            </a:r>
            <a:r>
              <a:rPr lang="en-US" dirty="0" err="1" smtClean="0"/>
              <a:t>sp</a:t>
            </a:r>
            <a:r>
              <a:rPr lang="en-US" dirty="0" smtClean="0"/>
              <a:t>/the-limits-of-</a:t>
            </a:r>
            <a:r>
              <a:rPr lang="en-US" dirty="0" err="1" smtClean="0"/>
              <a:t>snmp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6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1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-animated gradient">
    <p:bg>
      <p:bgPr>
        <a:gradFill>
          <a:gsLst>
            <a:gs pos="0">
              <a:srgbClr val="049FD9"/>
            </a:gs>
            <a:gs pos="100000">
              <a:srgbClr val="004BA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323850"/>
            <a:ext cx="9413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7255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28639" y="876359"/>
            <a:ext cx="8259762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12400" indent="-392400">
              <a:lnSpc>
                <a:spcPts val="444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Arial"/>
              <a:buChar char="•"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35622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2301" y="1347788"/>
            <a:ext cx="8277344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43639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564794" y="1347788"/>
            <a:ext cx="4218460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6889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565650" y="609600"/>
            <a:ext cx="0" cy="3984625"/>
          </a:xfrm>
          <a:prstGeom prst="line">
            <a:avLst/>
          </a:prstGeom>
          <a:ln w="38100" cap="flat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28" y="302505"/>
            <a:ext cx="3715995" cy="826447"/>
          </a:xfrm>
          <a:prstGeom prst="rect">
            <a:avLst/>
          </a:prstGeom>
        </p:spPr>
        <p:txBody>
          <a:bodyPr lIns="61712" tIns="34286" rIns="61712" bIns="34286" rtlCol="0">
            <a:noAutofit/>
          </a:bodyPr>
          <a:lstStyle>
            <a:lvl1pPr algn="l" defTabSz="68572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0" i="0" kern="1200" spc="-75" baseline="0" dirty="0" smtClean="0">
                <a:solidFill>
                  <a:schemeClr val="tx2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905964" y="302506"/>
            <a:ext cx="3715995" cy="826446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0" i="0" kern="1200" spc="-75" baseline="0" dirty="0">
                <a:solidFill>
                  <a:schemeClr val="tx2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7928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905964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0993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70225" y="609600"/>
            <a:ext cx="0" cy="3984625"/>
          </a:xfrm>
          <a:prstGeom prst="line">
            <a:avLst/>
          </a:prstGeom>
          <a:ln w="38100" cap="flat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37263" y="609600"/>
            <a:ext cx="0" cy="3984625"/>
          </a:xfrm>
          <a:prstGeom prst="line">
            <a:avLst/>
          </a:prstGeom>
          <a:ln w="38100" cap="flat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7"/>
          </p:nvPr>
        </p:nvSpPr>
        <p:spPr>
          <a:xfrm>
            <a:off x="461963" y="22831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/>
          </p:nvPr>
        </p:nvSpPr>
        <p:spPr>
          <a:xfrm>
            <a:off x="3377728" y="22783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6354813" y="22047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61963" y="1201094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16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6"/>
          </p:nvPr>
        </p:nvSpPr>
        <p:spPr>
          <a:xfrm>
            <a:off x="3377728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16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7"/>
          </p:nvPr>
        </p:nvSpPr>
        <p:spPr>
          <a:xfrm>
            <a:off x="6354812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16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824966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070475" y="1330325"/>
            <a:ext cx="3713163" cy="3101975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2"/>
              </a:solidFill>
              <a:latin typeface="+mj-lt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5148706" y="1481751"/>
            <a:ext cx="3375912" cy="165901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85718" indent="-85718" algn="l" defTabSz="68572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1500" kern="1200" baseline="0" dirty="0" smtClean="0">
                <a:solidFill>
                  <a:schemeClr val="tx2"/>
                </a:solidFill>
                <a:latin typeface="+mn-lt"/>
                <a:ea typeface="+mn-ea"/>
                <a:cs typeface="CiscoSans ExtraLight"/>
              </a:defRPr>
            </a:lvl1pPr>
            <a:lvl2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5148706" y="3552444"/>
            <a:ext cx="3506245" cy="2537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78614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85563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tx2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600" indent="-399968" algn="l">
              <a:lnSpc>
                <a:spcPct val="90000"/>
              </a:lnSpc>
              <a:defRPr sz="4600" b="0" i="1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9247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10100" y="609600"/>
            <a:ext cx="0" cy="3984625"/>
          </a:xfrm>
          <a:prstGeom prst="line">
            <a:avLst/>
          </a:prstGeom>
          <a:ln w="38100" cap="flat" cmpd="sng">
            <a:solidFill>
              <a:srgbClr val="004B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3763" y="1439060"/>
            <a:ext cx="3820348" cy="2265389"/>
          </a:xfrm>
        </p:spPr>
        <p:txBody>
          <a:bodyPr lIns="61715" tIns="34288" rIns="61715" bIns="34288" rtlCol="0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500" b="0" kern="1200" spc="0" baseline="0" dirty="0">
                <a:solidFill>
                  <a:srgbClr val="55555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922520" y="654518"/>
            <a:ext cx="3865880" cy="3840480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tx2"/>
                </a:solidFill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28747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437766" y="1347788"/>
            <a:ext cx="8345488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chemeClr val="tx2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074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9915" y="3209550"/>
            <a:ext cx="4684867" cy="288131"/>
          </a:xfrm>
          <a:prstGeom prst="rect">
            <a:avLst/>
          </a:prstGeom>
        </p:spPr>
        <p:txBody>
          <a:bodyPr vert="horz" lIns="68574" tIns="34288" rIns="68574" bIns="34288" rtlCol="0">
            <a:noAutofit/>
          </a:bodyPr>
          <a:lstStyle>
            <a:lvl1pPr marL="0" indent="0" algn="l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9525" y="2462027"/>
            <a:ext cx="4712557" cy="766763"/>
          </a:xfrm>
        </p:spPr>
        <p:txBody>
          <a:bodyPr lIns="61715" tIns="34288" rIns="61715" bIns="34288" rtlCol="0" anchor="b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5200" b="0" kern="1200" spc="0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5540381" y="1438276"/>
            <a:ext cx="2676525" cy="2166938"/>
          </a:xfrm>
          <a:prstGeom prst="rect">
            <a:avLst/>
          </a:prstGeom>
        </p:spPr>
        <p:txBody>
          <a:bodyPr lIns="91420" tIns="45710" rIns="91420" bIns="45710" anchor="ctr" anchorCtr="1"/>
          <a:lstStyle>
            <a:lvl1pPr marL="0" indent="0" algn="ctr"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043420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437766" y="1349375"/>
            <a:ext cx="8345488" cy="2660650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chemeClr val="tx2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01400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437766" y="1349456"/>
            <a:ext cx="4007001" cy="3040773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4709908" y="1349374"/>
            <a:ext cx="4073346" cy="303939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33567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437766" y="1349354"/>
            <a:ext cx="4003995" cy="3040875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708110" y="1349375"/>
            <a:ext cx="4075144" cy="3041208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42329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6084888" y="1622425"/>
            <a:ext cx="2319337" cy="231775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cs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422650" y="1622425"/>
            <a:ext cx="2319338" cy="231775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cs typeface="Arial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63588" y="1622425"/>
            <a:ext cx="2319337" cy="231775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777485" y="2800142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3436444" y="2798195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6098330" y="2798195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1520825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202870" y="215280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6841860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875557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5"/>
          <p:cNvSpPr>
            <a:spLocks noChangeArrowheads="1"/>
          </p:cNvSpPr>
          <p:nvPr/>
        </p:nvSpPr>
        <p:spPr bwMode="auto">
          <a:xfrm>
            <a:off x="774700" y="1622425"/>
            <a:ext cx="2306638" cy="2306638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914400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3" name="Oval 7"/>
          <p:cNvSpPr>
            <a:spLocks noChangeArrowheads="1"/>
          </p:cNvSpPr>
          <p:nvPr/>
        </p:nvSpPr>
        <p:spPr bwMode="auto">
          <a:xfrm>
            <a:off x="3422650" y="1622425"/>
            <a:ext cx="2306638" cy="2306638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914400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4" name="Oval 8"/>
          <p:cNvSpPr>
            <a:spLocks noChangeArrowheads="1"/>
          </p:cNvSpPr>
          <p:nvPr/>
        </p:nvSpPr>
        <p:spPr bwMode="auto">
          <a:xfrm>
            <a:off x="6088063" y="1622425"/>
            <a:ext cx="2305050" cy="2306638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914400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5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774965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422986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39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087503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788797" y="3873138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3436818" y="3871191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6101335" y="3871191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51368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Oval 11"/>
          <p:cNvSpPr/>
          <p:nvPr userDrawn="1"/>
        </p:nvSpPr>
        <p:spPr>
          <a:xfrm>
            <a:off x="575610" y="2552550"/>
            <a:ext cx="698624" cy="698624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solidFill>
                <a:srgbClr val="049FD9"/>
              </a:solidFill>
              <a:cs typeface="Arial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75610" y="1426607"/>
            <a:ext cx="698624" cy="698624"/>
          </a:xfrm>
          <a:prstGeom prst="ellipse">
            <a:avLst/>
          </a:prstGeom>
          <a:noFill/>
          <a:ln w="190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rgbClr val="049FD9"/>
              </a:solidFill>
              <a:cs typeface="Arial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75610" y="3653093"/>
            <a:ext cx="698624" cy="698624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solidFill>
                <a:srgbClr val="049FD9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432522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5577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6530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425201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0" y="2541687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2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1" y="3658336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26980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Oval 11"/>
          <p:cNvSpPr/>
          <p:nvPr userDrawn="1"/>
        </p:nvSpPr>
        <p:spPr>
          <a:xfrm>
            <a:off x="575610" y="2552550"/>
            <a:ext cx="698624" cy="698624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75610" y="1426607"/>
            <a:ext cx="698624" cy="698624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bg1"/>
              </a:solidFill>
              <a:cs typeface="Arial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75610" y="3653093"/>
            <a:ext cx="698624" cy="698624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solidFill>
                <a:srgbClr val="049FD9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432522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5577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6530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0" y="2552550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1" y="3651140"/>
            <a:ext cx="698624" cy="693381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3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575610" y="1427248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0538726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Oval 11"/>
          <p:cNvSpPr/>
          <p:nvPr userDrawn="1"/>
        </p:nvSpPr>
        <p:spPr>
          <a:xfrm>
            <a:off x="575611" y="1979318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75610" y="1328927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75611" y="2627446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3</a:t>
            </a:r>
          </a:p>
        </p:txBody>
      </p:sp>
      <p:sp>
        <p:nvSpPr>
          <p:cNvPr id="13" name="Oval 12"/>
          <p:cNvSpPr/>
          <p:nvPr userDrawn="1"/>
        </p:nvSpPr>
        <p:spPr>
          <a:xfrm>
            <a:off x="575612" y="3274581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4</a:t>
            </a:r>
          </a:p>
        </p:txBody>
      </p:sp>
      <p:sp>
        <p:nvSpPr>
          <p:cNvPr id="17" name="Oval 16"/>
          <p:cNvSpPr/>
          <p:nvPr userDrawn="1"/>
        </p:nvSpPr>
        <p:spPr>
          <a:xfrm>
            <a:off x="575613" y="3921716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0738130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Oval 11"/>
          <p:cNvSpPr/>
          <p:nvPr userDrawn="1"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3</a:t>
            </a:r>
          </a:p>
        </p:txBody>
      </p:sp>
      <p:sp>
        <p:nvSpPr>
          <p:cNvPr id="13" name="Oval 12"/>
          <p:cNvSpPr/>
          <p:nvPr userDrawn="1"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4</a:t>
            </a:r>
          </a:p>
        </p:txBody>
      </p:sp>
      <p:sp>
        <p:nvSpPr>
          <p:cNvPr id="17" name="Oval 16"/>
          <p:cNvSpPr/>
          <p:nvPr userDrawn="1"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9621250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Oval 11"/>
          <p:cNvSpPr/>
          <p:nvPr userDrawn="1"/>
        </p:nvSpPr>
        <p:spPr>
          <a:xfrm>
            <a:off x="575611" y="1979318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75610" y="1328927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75611" y="2627446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accent5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accent5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accent5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3</a:t>
            </a:r>
          </a:p>
        </p:txBody>
      </p:sp>
      <p:sp>
        <p:nvSpPr>
          <p:cNvPr id="13" name="Oval 12"/>
          <p:cNvSpPr/>
          <p:nvPr userDrawn="1"/>
        </p:nvSpPr>
        <p:spPr>
          <a:xfrm>
            <a:off x="575612" y="3274581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accent5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4</a:t>
            </a:r>
          </a:p>
        </p:txBody>
      </p:sp>
      <p:sp>
        <p:nvSpPr>
          <p:cNvPr id="17" name="Oval 16"/>
          <p:cNvSpPr/>
          <p:nvPr userDrawn="1"/>
        </p:nvSpPr>
        <p:spPr>
          <a:xfrm>
            <a:off x="575613" y="3921716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accent5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5</a:t>
            </a:r>
          </a:p>
        </p:txBody>
      </p:sp>
      <p:sp>
        <p:nvSpPr>
          <p:cNvPr id="20" name="Oval 19"/>
          <p:cNvSpPr/>
          <p:nvPr userDrawn="1"/>
        </p:nvSpPr>
        <p:spPr>
          <a:xfrm>
            <a:off x="4414576" y="1983084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4414575" y="1332693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4414576" y="2631212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3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011349" y="1338608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011350" y="198832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Text Placeholder 17"/>
          <p:cNvSpPr>
            <a:spLocks noGrp="1"/>
          </p:cNvSpPr>
          <p:nvPr>
            <p:ph type="body" sz="quarter" idx="25"/>
          </p:nvPr>
        </p:nvSpPr>
        <p:spPr>
          <a:xfrm>
            <a:off x="5011350" y="263121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3" name="Text Placeholder 17"/>
          <p:cNvSpPr>
            <a:spLocks noGrp="1"/>
          </p:cNvSpPr>
          <p:nvPr>
            <p:ph type="body" sz="quarter" idx="26" hasCustomPrompt="1"/>
          </p:nvPr>
        </p:nvSpPr>
        <p:spPr>
          <a:xfrm>
            <a:off x="4414576" y="1331287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rgbClr val="049FD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6</a:t>
            </a:r>
          </a:p>
        </p:txBody>
      </p:sp>
      <p:sp>
        <p:nvSpPr>
          <p:cNvPr id="34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414576" y="198308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rgbClr val="049FD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7</a:t>
            </a:r>
          </a:p>
        </p:txBody>
      </p:sp>
      <p:sp>
        <p:nvSpPr>
          <p:cNvPr id="35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4414577" y="262925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rgbClr val="049FD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8</a:t>
            </a:r>
          </a:p>
        </p:txBody>
      </p:sp>
      <p:sp>
        <p:nvSpPr>
          <p:cNvPr id="36" name="Oval 35"/>
          <p:cNvSpPr/>
          <p:nvPr userDrawn="1"/>
        </p:nvSpPr>
        <p:spPr>
          <a:xfrm>
            <a:off x="4414577" y="3278347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37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5011351" y="327834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8" name="Text Placeholder 17"/>
          <p:cNvSpPr>
            <a:spLocks noGrp="1"/>
          </p:cNvSpPr>
          <p:nvPr>
            <p:ph type="body" sz="quarter" idx="30" hasCustomPrompt="1"/>
          </p:nvPr>
        </p:nvSpPr>
        <p:spPr>
          <a:xfrm>
            <a:off x="4414578" y="327639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rgbClr val="049FD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9</a:t>
            </a:r>
          </a:p>
        </p:txBody>
      </p:sp>
      <p:sp>
        <p:nvSpPr>
          <p:cNvPr id="39" name="Oval 38"/>
          <p:cNvSpPr/>
          <p:nvPr userDrawn="1"/>
        </p:nvSpPr>
        <p:spPr>
          <a:xfrm>
            <a:off x="4414578" y="3925482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0" name="Text Placeholder 17"/>
          <p:cNvSpPr>
            <a:spLocks noGrp="1"/>
          </p:cNvSpPr>
          <p:nvPr>
            <p:ph type="body" sz="quarter" idx="31"/>
          </p:nvPr>
        </p:nvSpPr>
        <p:spPr>
          <a:xfrm>
            <a:off x="5011352" y="392548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1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4414579" y="392352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rgbClr val="049FD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5638975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gue">
    <p:bg>
      <p:bgPr>
        <a:gradFill rotWithShape="0">
          <a:gsLst>
            <a:gs pos="0">
              <a:srgbClr val="049FD9"/>
            </a:gs>
            <a:gs pos="100000">
              <a:srgbClr val="004B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509F5890-BE05-4D5D-AADF-DD6FDB4C472B}" type="slidenum">
              <a:rPr lang="en-US" sz="6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chemeClr val="bg1">
                  <a:alpha val="6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en-US" sz="600" dirty="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2016</a:t>
            </a:r>
            <a:r>
              <a:rPr lang="en-US" sz="600" baseline="0" dirty="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 </a:t>
            </a:r>
            <a:r>
              <a:rPr lang="en-US" sz="600" dirty="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 </a:t>
            </a: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Cisco and/or its affiliates. All rights reserved.   Cisco Confidential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>
            <a:alphaModFix amt="60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08541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2" name="Oval 41"/>
          <p:cNvSpPr/>
          <p:nvPr userDrawn="1"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3" name="Oval 42"/>
          <p:cNvSpPr/>
          <p:nvPr userDrawn="1"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rgbClr val="FFFFFF"/>
              </a:solidFill>
              <a:cs typeface="Arial"/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5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6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7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8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</a:t>
            </a:r>
          </a:p>
        </p:txBody>
      </p:sp>
      <p:sp>
        <p:nvSpPr>
          <p:cNvPr id="49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2</a:t>
            </a:r>
          </a:p>
        </p:txBody>
      </p:sp>
      <p:sp>
        <p:nvSpPr>
          <p:cNvPr id="50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3</a:t>
            </a:r>
          </a:p>
        </p:txBody>
      </p:sp>
      <p:sp>
        <p:nvSpPr>
          <p:cNvPr id="51" name="Oval 50"/>
          <p:cNvSpPr/>
          <p:nvPr userDrawn="1"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2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3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4</a:t>
            </a:r>
          </a:p>
        </p:txBody>
      </p:sp>
      <p:sp>
        <p:nvSpPr>
          <p:cNvPr id="54" name="Oval 53"/>
          <p:cNvSpPr/>
          <p:nvPr userDrawn="1"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5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6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5</a:t>
            </a:r>
          </a:p>
        </p:txBody>
      </p:sp>
      <p:sp>
        <p:nvSpPr>
          <p:cNvPr id="57" name="Oval 56"/>
          <p:cNvSpPr/>
          <p:nvPr userDrawn="1"/>
        </p:nvSpPr>
        <p:spPr>
          <a:xfrm>
            <a:off x="4414576" y="1983084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8" name="Oval 57"/>
          <p:cNvSpPr/>
          <p:nvPr userDrawn="1"/>
        </p:nvSpPr>
        <p:spPr>
          <a:xfrm>
            <a:off x="4414575" y="1332693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9" name="Oval 58"/>
          <p:cNvSpPr/>
          <p:nvPr userDrawn="1"/>
        </p:nvSpPr>
        <p:spPr>
          <a:xfrm>
            <a:off x="4414576" y="2631212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011349" y="1338608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1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011350" y="198832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2" name="Text Placeholder 17"/>
          <p:cNvSpPr>
            <a:spLocks noGrp="1"/>
          </p:cNvSpPr>
          <p:nvPr>
            <p:ph type="body" sz="quarter" idx="25"/>
          </p:nvPr>
        </p:nvSpPr>
        <p:spPr>
          <a:xfrm>
            <a:off x="5011350" y="263121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3" name="Text Placeholder 17"/>
          <p:cNvSpPr>
            <a:spLocks noGrp="1"/>
          </p:cNvSpPr>
          <p:nvPr>
            <p:ph type="body" sz="quarter" idx="26" hasCustomPrompt="1"/>
          </p:nvPr>
        </p:nvSpPr>
        <p:spPr>
          <a:xfrm>
            <a:off x="4414576" y="1331287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6</a:t>
            </a:r>
          </a:p>
        </p:txBody>
      </p:sp>
      <p:sp>
        <p:nvSpPr>
          <p:cNvPr id="64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414576" y="198308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7</a:t>
            </a:r>
          </a:p>
        </p:txBody>
      </p:sp>
      <p:sp>
        <p:nvSpPr>
          <p:cNvPr id="65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4414577" y="262925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8</a:t>
            </a:r>
          </a:p>
        </p:txBody>
      </p:sp>
      <p:sp>
        <p:nvSpPr>
          <p:cNvPr id="66" name="Oval 65"/>
          <p:cNvSpPr/>
          <p:nvPr userDrawn="1"/>
        </p:nvSpPr>
        <p:spPr>
          <a:xfrm>
            <a:off x="4414577" y="3278347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7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5011351" y="327834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8" name="Text Placeholder 17"/>
          <p:cNvSpPr>
            <a:spLocks noGrp="1"/>
          </p:cNvSpPr>
          <p:nvPr>
            <p:ph type="body" sz="quarter" idx="30" hasCustomPrompt="1"/>
          </p:nvPr>
        </p:nvSpPr>
        <p:spPr>
          <a:xfrm>
            <a:off x="4414578" y="327639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9</a:t>
            </a:r>
          </a:p>
        </p:txBody>
      </p:sp>
      <p:sp>
        <p:nvSpPr>
          <p:cNvPr id="69" name="Oval 68"/>
          <p:cNvSpPr/>
          <p:nvPr userDrawn="1"/>
        </p:nvSpPr>
        <p:spPr>
          <a:xfrm>
            <a:off x="4414578" y="3925482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70" name="Text Placeholder 17"/>
          <p:cNvSpPr>
            <a:spLocks noGrp="1"/>
          </p:cNvSpPr>
          <p:nvPr>
            <p:ph type="body" sz="quarter" idx="31"/>
          </p:nvPr>
        </p:nvSpPr>
        <p:spPr>
          <a:xfrm>
            <a:off x="5011352" y="392548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1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4414579" y="392352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6430999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500063" y="3476647"/>
            <a:ext cx="8139112" cy="520655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108000" tIns="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172800" indent="0">
              <a:lnSpc>
                <a:spcPts val="3680"/>
              </a:lnSpc>
              <a:spcBef>
                <a:spcPts val="0"/>
              </a:spcBef>
              <a:buNone/>
              <a:defRPr sz="24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68219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3" y="301037"/>
            <a:ext cx="8563172" cy="2542175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8785" y="3054518"/>
            <a:ext cx="8364236" cy="564257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rgbClr val="58585B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73768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747628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1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E6ADCC75-5E05-4D7E-970D-6B4505B4F777}" type="slidenum">
              <a:rPr lang="en-US" sz="600">
                <a:solidFill>
                  <a:srgbClr val="FFFFFF">
                    <a:alpha val="60000"/>
                  </a:srgb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en-US" sz="600" dirty="0" smtClean="0">
                <a:solidFill>
                  <a:srgbClr val="FFFFFF">
                    <a:alpha val="60000"/>
                  </a:srgbClr>
                </a:solidFill>
                <a:latin typeface="+mn-lt"/>
                <a:ea typeface="+mn-ea"/>
                <a:cs typeface="CiscoSans Thin"/>
              </a:rPr>
              <a:t>2016  </a:t>
            </a: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+mn-lt"/>
                <a:ea typeface="+mn-ea"/>
                <a:cs typeface="CiscoSans Thin"/>
              </a:rPr>
              <a:t>Cisco and/or its affiliates. All rights reserved.   Cisco Confidential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2"/>
          </p:nvPr>
        </p:nvSpPr>
        <p:spPr bwMode="auto">
          <a:xfrm>
            <a:off x="500063" y="3466598"/>
            <a:ext cx="8139112" cy="521510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108000" tIns="0" rIns="91440" bIns="45720" numCol="1" anchor="b" anchorCtr="0" compatLnSpc="1">
            <a:prstTxWarp prst="textNoShape">
              <a:avLst/>
            </a:prstTxWarp>
            <a:spAutoFit/>
          </a:bodyPr>
          <a:lstStyle>
            <a:lvl1pPr marL="172800" indent="-180000">
              <a:lnSpc>
                <a:spcPts val="3680"/>
              </a:lnSpc>
              <a:spcBef>
                <a:spcPts val="0"/>
              </a:spcBef>
              <a:buNone/>
              <a:defRPr sz="3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8593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1"/>
            <a:ext cx="8480388" cy="4266646"/>
          </a:xfrm>
          <a:prstGeom prst="rect">
            <a:avLst/>
          </a:prstGeom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640379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300" y="596900"/>
            <a:ext cx="5348288" cy="300355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92300" y="3595688"/>
            <a:ext cx="5346700" cy="747712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900238" y="596646"/>
            <a:ext cx="5329238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065871" y="3655079"/>
            <a:ext cx="5074070" cy="628650"/>
          </a:xfrm>
        </p:spPr>
        <p:txBody>
          <a:bodyPr/>
          <a:lstStyle>
            <a:lvl1pPr>
              <a:defRPr sz="20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1533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hoto_top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9275" y="233363"/>
            <a:ext cx="3273425" cy="18446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549991" y="233172"/>
            <a:ext cx="3273552" cy="184480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vert="horz" lIns="68577" tIns="34289" rIns="68577" bIns="34289" rtlCol="0" anchor="ctr" anchorCtr="0">
            <a:normAutofit/>
          </a:bodyPr>
          <a:lstStyle>
            <a:lvl1pPr marL="0" indent="0" algn="ctr" defTabSz="685777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30935" y="2480693"/>
            <a:ext cx="6729865" cy="1614419"/>
          </a:xfrm>
        </p:spPr>
        <p:txBody>
          <a:bodyPr>
            <a:noAutofit/>
          </a:bodyPr>
          <a:lstStyle>
            <a:lvl1pPr marL="0" marR="0" indent="0" algn="l" defTabSz="685777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299760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photo_right 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92688" y="546100"/>
            <a:ext cx="3630612" cy="387032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992624" y="546734"/>
            <a:ext cx="3630168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2968AF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37669" y="546734"/>
            <a:ext cx="4349918" cy="813985"/>
          </a:xfrm>
        </p:spPr>
        <p:txBody>
          <a:bodyPr wrap="none" anchor="t">
            <a:noAutofit/>
          </a:bodyPr>
          <a:lstStyle>
            <a:lvl1pPr>
              <a:lnSpc>
                <a:spcPct val="90000"/>
              </a:lnSpc>
              <a:defRPr sz="2500">
                <a:solidFill>
                  <a:srgbClr val="555558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7054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668713" y="233363"/>
            <a:ext cx="326866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4963" y="233363"/>
            <a:ext cx="328771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80238" y="233363"/>
            <a:ext cx="1838325" cy="9810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4963" y="2271713"/>
            <a:ext cx="2522537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11475" y="2271713"/>
            <a:ext cx="4025900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80238" y="1262063"/>
            <a:ext cx="1838325" cy="258286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80238" y="3887788"/>
            <a:ext cx="1838325" cy="9779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668995" y="233363"/>
            <a:ext cx="326786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baseline="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320828" y="233363"/>
            <a:ext cx="330200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979833" y="233363"/>
            <a:ext cx="1838730" cy="98107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320824" y="2271718"/>
            <a:ext cx="2537420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2908334" y="2271718"/>
            <a:ext cx="4028516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6979833" y="1257301"/>
            <a:ext cx="1838730" cy="258705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6979833" y="3887223"/>
            <a:ext cx="1838730" cy="97869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649605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egue">
    <p:bg>
      <p:bgPr>
        <a:solidFill>
          <a:srgbClr val="393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chemeClr val="bg1">
                  <a:alpha val="6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en-US" sz="600" dirty="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2016  </a:t>
            </a: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Cisco and/or its affiliates. All rights reserved.   Cisco Confidential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alphaModFix amt="60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20845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9121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528638" y="582930"/>
            <a:ext cx="8164931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63792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179339" y="584002"/>
            <a:ext cx="4424562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255479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gradFill rotWithShape="1">
          <a:gsLst>
            <a:gs pos="0">
              <a:srgbClr val="049FD9"/>
            </a:gs>
            <a:gs pos="100000">
              <a:srgbClr val="004B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638" y="1646238"/>
            <a:ext cx="19907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9748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3579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296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56754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89699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9660" y="895601"/>
            <a:ext cx="8398739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04078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37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39.xml"/><Relationship Id="rId40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41.xml"/><Relationship Id="rId42" Type="http://schemas.openxmlformats.org/officeDocument/2006/relationships/slideLayout" Target="../slideLayouts/slideLayout42.xml"/><Relationship Id="rId43" Type="http://schemas.openxmlformats.org/officeDocument/2006/relationships/slideLayout" Target="../slideLayouts/slideLayout43.xml"/><Relationship Id="rId44" Type="http://schemas.openxmlformats.org/officeDocument/2006/relationships/theme" Target="../theme/theme1.xml"/><Relationship Id="rId45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8150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168" y="4742907"/>
            <a:ext cx="218953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236A92DD-79A2-934B-B496-E3CBCB305AC2}" type="slidenum">
              <a:rPr lang="en-US" sz="60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en-US" sz="600" dirty="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2017  </a:t>
            </a:r>
            <a:r>
              <a:rPr lang="en-US" sz="600" dirty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Cisco and/or its affiliates. All rights reserved.   Cisco </a:t>
            </a:r>
            <a:r>
              <a:rPr lang="en-US" sz="600" dirty="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Public</a:t>
            </a:r>
            <a:endParaRPr lang="en-US" sz="600" dirty="0">
              <a:solidFill>
                <a:srgbClr val="000000">
                  <a:alpha val="25000"/>
                </a:srgbClr>
              </a:solidFill>
              <a:latin typeface="+mn-lt"/>
              <a:ea typeface="+mn-ea"/>
              <a:cs typeface="CiscoSans Thin"/>
            </a:endParaRPr>
          </a:p>
        </p:txBody>
      </p:sp>
      <p:pic>
        <p:nvPicPr>
          <p:cNvPr id="1029" name="Picture 2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4" r:id="rId2"/>
    <p:sldLayoutId id="2147483965" r:id="rId3"/>
    <p:sldLayoutId id="2147484012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  <p:sldLayoutId id="2147483973" r:id="rId12"/>
    <p:sldLayoutId id="2147483974" r:id="rId13"/>
    <p:sldLayoutId id="2147483975" r:id="rId14"/>
    <p:sldLayoutId id="2147483976" r:id="rId15"/>
    <p:sldLayoutId id="2147483977" r:id="rId16"/>
    <p:sldLayoutId id="2147483978" r:id="rId17"/>
    <p:sldLayoutId id="2147483979" r:id="rId18"/>
    <p:sldLayoutId id="2147483980" r:id="rId19"/>
    <p:sldLayoutId id="2147483981" r:id="rId20"/>
    <p:sldLayoutId id="2147483982" r:id="rId21"/>
    <p:sldLayoutId id="2147483983" r:id="rId22"/>
    <p:sldLayoutId id="2147483984" r:id="rId23"/>
    <p:sldLayoutId id="2147483985" r:id="rId24"/>
    <p:sldLayoutId id="2147484006" r:id="rId25"/>
    <p:sldLayoutId id="2147484007" r:id="rId26"/>
    <p:sldLayoutId id="2147484008" r:id="rId27"/>
    <p:sldLayoutId id="2147484010" r:id="rId28"/>
    <p:sldLayoutId id="2147484009" r:id="rId29"/>
    <p:sldLayoutId id="2147484011" r:id="rId30"/>
    <p:sldLayoutId id="2147483986" r:id="rId31"/>
    <p:sldLayoutId id="2147483987" r:id="rId32"/>
    <p:sldLayoutId id="2147483989" r:id="rId33"/>
    <p:sldLayoutId id="2147484014" r:id="rId34"/>
    <p:sldLayoutId id="2147483990" r:id="rId35"/>
    <p:sldLayoutId id="2147483991" r:id="rId36"/>
    <p:sldLayoutId id="2147483992" r:id="rId37"/>
    <p:sldLayoutId id="2147483993" r:id="rId38"/>
    <p:sldLayoutId id="2147483994" r:id="rId39"/>
    <p:sldLayoutId id="2147483995" r:id="rId40"/>
    <p:sldLayoutId id="2147483996" r:id="rId41"/>
    <p:sldLayoutId id="2147483997" r:id="rId42"/>
    <p:sldLayoutId id="2147483998" r:id="rId43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chemeClr val="tx2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0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1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ubtitle 1"/>
          <p:cNvSpPr>
            <a:spLocks noGrp="1"/>
          </p:cNvSpPr>
          <p:nvPr>
            <p:ph type="subTitle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endParaRPr altLang="en-US" dirty="0" smtClean="0">
              <a:ea typeface="ＭＳ Ｐゴシック" pitchFamily="34" charset="-128"/>
              <a:cs typeface="CiscoSans" pitchFamily="34" charset="0"/>
            </a:endParaRPr>
          </a:p>
        </p:txBody>
      </p:sp>
      <p:sp>
        <p:nvSpPr>
          <p:cNvPr id="40964" name="Text Placeholder 3"/>
          <p:cNvSpPr>
            <a:spLocks noGrp="1"/>
          </p:cNvSpPr>
          <p:nvPr>
            <p:ph type="body" sz="quarter" idx="1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endParaRPr altLang="en-US" dirty="0">
              <a:ea typeface="ＭＳ Ｐゴシック" pitchFamily="34" charset="-128"/>
              <a:cs typeface="CiscoSans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ea typeface="ＭＳ Ｐゴシック" pitchFamily="34" charset="-128"/>
                <a:cs typeface="CiscoSans" pitchFamily="34" charset="0"/>
              </a:rPr>
              <a:t>Peter Van Eynde &lt;</a:t>
            </a:r>
            <a:r>
              <a:rPr lang="en-US" altLang="en-US" dirty="0" err="1">
                <a:ea typeface="ＭＳ Ｐゴシック" pitchFamily="34" charset="-128"/>
                <a:cs typeface="CiscoSans" pitchFamily="34" charset="0"/>
              </a:rPr>
              <a:t>pevaneyn@cisco.com</a:t>
            </a:r>
            <a:r>
              <a:rPr lang="en-US" altLang="en-US" dirty="0">
                <a:ea typeface="ＭＳ Ｐゴシック" pitchFamily="34" charset="-128"/>
                <a:cs typeface="CiscoSans" pitchFamily="34" charset="0"/>
              </a:rPr>
              <a:t>&gt;</a:t>
            </a:r>
          </a:p>
          <a:p>
            <a:pPr>
              <a:defRPr/>
            </a:pPr>
            <a:endParaRPr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>
              <a:defRPr/>
            </a:pPr>
            <a:r>
              <a:rPr lang="en-US" kern="0" dirty="0"/>
              <a:t>What do you mean ’SDN’ on traditional routers?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26020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628636" indent="-571500">
              <a:buFont typeface="Arial" charset="0"/>
              <a:buChar char="•"/>
            </a:pPr>
            <a:r>
              <a:rPr lang="en-US" dirty="0" smtClean="0"/>
              <a:t>ISSU</a:t>
            </a:r>
          </a:p>
          <a:p>
            <a:pPr marL="628636" indent="-571500">
              <a:buFont typeface="Arial" charset="0"/>
              <a:buChar char="•"/>
            </a:pPr>
            <a:r>
              <a:rPr lang="en-US" dirty="0" smtClean="0"/>
              <a:t>Non-Stop Forwarding and SSO</a:t>
            </a:r>
          </a:p>
          <a:p>
            <a:pPr marL="628636" indent="-571500">
              <a:buFont typeface="Arial" charset="0"/>
              <a:buChar char="•"/>
            </a:pPr>
            <a:r>
              <a:rPr lang="en-US" dirty="0" smtClean="0"/>
              <a:t>100 </a:t>
            </a:r>
            <a:r>
              <a:rPr lang="en-US" dirty="0" err="1" smtClean="0"/>
              <a:t>Gpbs</a:t>
            </a:r>
            <a:r>
              <a:rPr lang="en-US" dirty="0" smtClean="0"/>
              <a:t> throughput</a:t>
            </a:r>
          </a:p>
          <a:p>
            <a:pPr marL="628636" indent="-571500">
              <a:buFont typeface="Arial" charset="0"/>
              <a:buChar char="•"/>
            </a:pPr>
            <a:r>
              <a:rPr lang="en-US" dirty="0" smtClean="0"/>
              <a:t>OIR (</a:t>
            </a:r>
            <a:r>
              <a:rPr lang="en-US" dirty="0" err="1" smtClean="0"/>
              <a:t>hotplug</a:t>
            </a:r>
            <a:r>
              <a:rPr lang="en-US" dirty="0" smtClean="0"/>
              <a:t>)</a:t>
            </a:r>
          </a:p>
          <a:p>
            <a:pPr marL="628636" indent="-571500">
              <a:buFont typeface="Arial" charset="0"/>
              <a:buChar char="•"/>
            </a:pPr>
            <a:r>
              <a:rPr lang="en-US" dirty="0" smtClean="0"/>
              <a:t>Runs IOS-XE</a:t>
            </a:r>
          </a:p>
          <a:p>
            <a:pPr marL="628636" indent="-571500">
              <a:buFont typeface="Arial" charset="0"/>
              <a:buChar char="•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Features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3290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3720" y="1347788"/>
            <a:ext cx="3899534" cy="3249612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level architecture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37766" y="1349376"/>
            <a:ext cx="422736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 smtClean="0"/>
              <a:t>We have several levels: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/>
              <a:t>RP2: Route Processor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/>
              <a:t>DP with:</a:t>
            </a:r>
          </a:p>
          <a:p>
            <a:pPr marL="742950" lvl="1" indent="-285750" defTabSz="91440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dirty="0" smtClean="0"/>
              <a:t>ESP20: Embedded Service Processor</a:t>
            </a:r>
          </a:p>
          <a:p>
            <a:pPr marL="1200150" lvl="2" indent="-285750" defTabSz="91440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dirty="0" smtClean="0"/>
              <a:t>FP: flow processor</a:t>
            </a:r>
          </a:p>
          <a:p>
            <a:pPr marL="1200150" lvl="2" indent="-285750" defTabSz="91440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dirty="0" smtClean="0"/>
              <a:t>CP</a:t>
            </a:r>
          </a:p>
          <a:p>
            <a:pPr marL="742950" lvl="1" indent="-285750" defTabSz="91440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dirty="0" smtClean="0"/>
              <a:t>SPA Interface </a:t>
            </a:r>
            <a:r>
              <a:rPr lang="en-US" dirty="0" err="1" smtClean="0"/>
              <a:t>Procesor</a:t>
            </a:r>
            <a:r>
              <a:rPr lang="en-US" dirty="0" smtClean="0"/>
              <a:t>: SIP10: 10 </a:t>
            </a:r>
            <a:r>
              <a:rPr lang="en-US" dirty="0" err="1" smtClean="0"/>
              <a:t>Gbps</a:t>
            </a:r>
            <a:r>
              <a:rPr lang="en-US" dirty="0" smtClean="0"/>
              <a:t>/slot, doing classification, buffering</a:t>
            </a:r>
          </a:p>
          <a:p>
            <a:pPr marL="742950" lvl="1" indent="-285750" defTabSz="91440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dirty="0" smtClean="0"/>
              <a:t>SPA: Shared Port Adaptor</a:t>
            </a:r>
          </a:p>
          <a:p>
            <a:pPr marL="1200150" lvl="2" indent="-285750" defTabSz="91440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dirty="0" smtClean="0"/>
              <a:t>CP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8865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628636" indent="-571500">
              <a:buFont typeface="Arial" charset="0"/>
              <a:buChar char="•"/>
            </a:pPr>
            <a:r>
              <a:rPr lang="en-US" dirty="0" smtClean="0"/>
              <a:t>Dual Intel Xeon </a:t>
            </a:r>
            <a:r>
              <a:rPr lang="it-IT" dirty="0" err="1" smtClean="0"/>
              <a:t>running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2.66GHz</a:t>
            </a:r>
          </a:p>
          <a:p>
            <a:pPr marL="628636" indent="-571500">
              <a:buFont typeface="Arial" charset="0"/>
              <a:buChar char="•"/>
            </a:pPr>
            <a:r>
              <a:rPr lang="it-IT" dirty="0" smtClean="0"/>
              <a:t>16 GB of </a:t>
            </a:r>
            <a:r>
              <a:rPr lang="it-IT" dirty="0" err="1" smtClean="0"/>
              <a:t>memory</a:t>
            </a:r>
            <a:endParaRPr lang="it-IT" dirty="0" smtClean="0"/>
          </a:p>
          <a:p>
            <a:pPr marL="628636" indent="-571500">
              <a:buFont typeface="Arial" charset="0"/>
              <a:buChar char="•"/>
            </a:pPr>
            <a:r>
              <a:rPr lang="it-IT" dirty="0"/>
              <a:t>80 GB </a:t>
            </a:r>
            <a:r>
              <a:rPr lang="it-IT" dirty="0" smtClean="0"/>
              <a:t>HDD</a:t>
            </a:r>
          </a:p>
          <a:p>
            <a:pPr marL="628636" indent="-571500">
              <a:buFont typeface="Arial" charset="0"/>
              <a:buChar char="•"/>
            </a:pPr>
            <a:endParaRPr lang="it-IT" dirty="0"/>
          </a:p>
          <a:p>
            <a:pPr marL="628636" indent="-571500">
              <a:buFont typeface="Arial" charset="0"/>
              <a:buChar char="•"/>
            </a:pPr>
            <a:r>
              <a:rPr lang="it-IT" dirty="0" err="1" smtClean="0"/>
              <a:t>Runs</a:t>
            </a:r>
            <a:r>
              <a:rPr lang="it-IT" dirty="0" smtClean="0"/>
              <a:t> the </a:t>
            </a:r>
            <a:r>
              <a:rPr lang="it-IT" dirty="0" err="1" smtClean="0"/>
              <a:t>routing</a:t>
            </a:r>
            <a:r>
              <a:rPr lang="it-IT" dirty="0" smtClean="0"/>
              <a:t> </a:t>
            </a:r>
            <a:r>
              <a:rPr lang="it-IT" dirty="0" err="1" smtClean="0"/>
              <a:t>protocols</a:t>
            </a:r>
            <a:r>
              <a:rPr lang="it-IT" dirty="0"/>
              <a:t> </a:t>
            </a:r>
            <a:r>
              <a:rPr lang="it-IT" dirty="0" smtClean="0"/>
              <a:t>and </a:t>
            </a:r>
            <a:r>
              <a:rPr lang="it-IT" dirty="0" err="1" smtClean="0"/>
              <a:t>services</a:t>
            </a:r>
            <a:endParaRPr lang="it-IT" dirty="0" smtClean="0"/>
          </a:p>
          <a:p>
            <a:pPr marL="628636" indent="-571500">
              <a:buFont typeface="Arial" charset="0"/>
              <a:buChar char="•"/>
            </a:pPr>
            <a:r>
              <a:rPr lang="it-IT" dirty="0" err="1" smtClean="0"/>
              <a:t>This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the part </a:t>
            </a:r>
            <a:r>
              <a:rPr lang="it-IT" dirty="0" err="1" smtClean="0"/>
              <a:t>you</a:t>
            </a:r>
            <a:r>
              <a:rPr lang="it-IT" dirty="0" smtClean="0"/>
              <a:t> log </a:t>
            </a:r>
            <a:r>
              <a:rPr lang="it-IT" dirty="0" err="1" smtClean="0"/>
              <a:t>into</a:t>
            </a:r>
            <a:r>
              <a:rPr lang="it-IT" dirty="0" smtClean="0"/>
              <a:t> and </a:t>
            </a:r>
            <a:r>
              <a:rPr lang="it-IT" dirty="0" err="1" smtClean="0"/>
              <a:t>where</a:t>
            </a:r>
            <a:r>
              <a:rPr lang="it-IT" dirty="0" smtClean="0"/>
              <a:t> </a:t>
            </a:r>
            <a:r>
              <a:rPr lang="it-IT" dirty="0" err="1" smtClean="0"/>
              <a:t>you</a:t>
            </a:r>
            <a:r>
              <a:rPr lang="it-IT" dirty="0" smtClean="0"/>
              <a:t> </a:t>
            </a:r>
            <a:r>
              <a:rPr lang="it-IT" dirty="0" err="1" smtClean="0"/>
              <a:t>configure</a:t>
            </a:r>
            <a:r>
              <a:rPr lang="it-IT" dirty="0" smtClean="0"/>
              <a:t> the router</a:t>
            </a:r>
          </a:p>
          <a:p>
            <a:pPr marL="628636" indent="-571500">
              <a:buFont typeface="Arial" charset="0"/>
              <a:buChar char="•"/>
            </a:pPr>
            <a:r>
              <a:rPr lang="it-IT" dirty="0" err="1" smtClean="0"/>
              <a:t>Newer</a:t>
            </a:r>
            <a:r>
              <a:rPr lang="it-IT" dirty="0" smtClean="0"/>
              <a:t> </a:t>
            </a:r>
            <a:r>
              <a:rPr lang="it-IT" dirty="0" err="1" smtClean="0"/>
              <a:t>versions</a:t>
            </a:r>
            <a:r>
              <a:rPr lang="it-IT" dirty="0" smtClean="0"/>
              <a:t> can </a:t>
            </a:r>
            <a:r>
              <a:rPr lang="it-IT" dirty="0" err="1" smtClean="0"/>
              <a:t>run</a:t>
            </a:r>
            <a:r>
              <a:rPr lang="it-IT" dirty="0" smtClean="0"/>
              <a:t> ‘service </a:t>
            </a:r>
            <a:r>
              <a:rPr lang="it-IT" dirty="0" err="1" smtClean="0"/>
              <a:t>modules</a:t>
            </a:r>
            <a:r>
              <a:rPr lang="it-IT" dirty="0" smtClean="0"/>
              <a:t>’ = KVM</a:t>
            </a:r>
          </a:p>
          <a:p>
            <a:pPr marL="628636" indent="-571500">
              <a:buFont typeface="Arial" charset="0"/>
              <a:buChar char="•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RP2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7490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CP: PowerPC based with 4G of memory</a:t>
            </a:r>
          </a:p>
          <a:p>
            <a:r>
              <a:rPr lang="en-US" dirty="0" smtClean="0"/>
              <a:t>40 Mb TCAM</a:t>
            </a:r>
          </a:p>
          <a:p>
            <a:r>
              <a:rPr lang="en-US" dirty="0" smtClean="0"/>
              <a:t>256 MB packet buffer</a:t>
            </a:r>
          </a:p>
          <a:p>
            <a:r>
              <a:rPr lang="en-US" dirty="0" smtClean="0"/>
              <a:t>FP with 256 cores</a:t>
            </a:r>
          </a:p>
          <a:p>
            <a:endParaRPr lang="en-US" dirty="0"/>
          </a:p>
          <a:p>
            <a:r>
              <a:rPr lang="en-US" dirty="0" smtClean="0"/>
              <a:t>This part actually handles the data traffic</a:t>
            </a:r>
          </a:p>
          <a:p>
            <a:r>
              <a:rPr lang="en-US" dirty="0" smtClean="0"/>
              <a:t>Communicates with the RP over an internal bus, exposes an API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ESP20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2318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CP: PowerPC based with 512 MB of memory</a:t>
            </a:r>
          </a:p>
          <a:p>
            <a:endParaRPr lang="en-US" dirty="0"/>
          </a:p>
          <a:p>
            <a:r>
              <a:rPr lang="en-US" dirty="0" smtClean="0"/>
              <a:t>Interface cards plug into this</a:t>
            </a:r>
          </a:p>
          <a:p>
            <a:r>
              <a:rPr lang="en-US" dirty="0" smtClean="0"/>
              <a:t>Handles the OIR and health checking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5670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 smtClean="0">
                <a:ea typeface="ＭＳ Ｐゴシック" pitchFamily="34" charset="-128"/>
                <a:cs typeface="CiscoSans" pitchFamily="34" charset="0"/>
              </a:rPr>
              <a:t>How we monitor: 1/2</a:t>
            </a:r>
            <a:br>
              <a:rPr lang="en-US" altLang="en-US" dirty="0" smtClean="0">
                <a:ea typeface="ＭＳ Ｐゴシック" pitchFamily="34" charset="-128"/>
                <a:cs typeface="CiscoSans" pitchFamily="34" charset="0"/>
              </a:rPr>
            </a:br>
            <a:r>
              <a:rPr lang="en-US" altLang="en-US" dirty="0" smtClean="0">
                <a:ea typeface="ＭＳ Ｐゴシック" pitchFamily="34" charset="-128"/>
                <a:cs typeface="CiscoSans" pitchFamily="34" charset="0"/>
              </a:rPr>
              <a:t>								SNMP</a:t>
            </a:r>
            <a:endParaRPr altLang="en-US" dirty="0" smtClean="0">
              <a:ea typeface="ＭＳ Ｐゴシック" pitchFamily="34" charset="-128"/>
              <a:cs typeface="Cisco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9550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8963757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Simply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Not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My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Problem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1020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What is SNMP exactly?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4208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US" dirty="0" smtClean="0"/>
              <a:t>Old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First release: 1988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What is SNMP exactly?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49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 smtClean="0">
                <a:ea typeface="ＭＳ Ｐゴシック" pitchFamily="34" charset="-128"/>
                <a:cs typeface="CiscoSans" pitchFamily="34" charset="0"/>
              </a:rPr>
              <a:t>Who is this guy?</a:t>
            </a:r>
            <a:endParaRPr altLang="en-US" dirty="0" smtClean="0">
              <a:ea typeface="ＭＳ Ｐゴシック" pitchFamily="34" charset="-128"/>
              <a:cs typeface="Cisco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8392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US" dirty="0" smtClean="0"/>
              <a:t>On the router we have an ”Agent”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Agent sends traps to management station</a:t>
            </a:r>
          </a:p>
          <a:p>
            <a:pPr algn="ctr"/>
            <a:r>
              <a:rPr lang="en-US" dirty="0" smtClean="0"/>
              <a:t>Ex. Interface Gi0/2/0 down</a:t>
            </a:r>
          </a:p>
          <a:p>
            <a:pPr algn="ctr"/>
            <a:r>
              <a:rPr lang="en-US" dirty="0" smtClean="0"/>
              <a:t>Management station gets values from Agent</a:t>
            </a:r>
          </a:p>
          <a:p>
            <a:pPr algn="ctr"/>
            <a:r>
              <a:rPr lang="en-US" dirty="0" smtClean="0"/>
              <a:t>Ex. Get </a:t>
            </a:r>
            <a:r>
              <a:rPr lang="hr-HR" dirty="0"/>
              <a:t>1</a:t>
            </a:r>
            <a:r>
              <a:rPr lang="hr-HR" dirty="0" smtClean="0"/>
              <a:t>.3.6.1.2.1.1.3.0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SNMP: gets and traps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0404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US" dirty="0" smtClean="0"/>
              <a:t>On the router we have an ”Agent”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Agent sends traps to management station</a:t>
            </a:r>
          </a:p>
          <a:p>
            <a:pPr algn="ctr"/>
            <a:r>
              <a:rPr lang="en-US" dirty="0" smtClean="0"/>
              <a:t>Ex. Interface Gi0/2/0 down</a:t>
            </a:r>
          </a:p>
          <a:p>
            <a:pPr algn="ctr"/>
            <a:r>
              <a:rPr lang="en-US" dirty="0" smtClean="0"/>
              <a:t>Management station gets values from Agent</a:t>
            </a:r>
          </a:p>
          <a:p>
            <a:pPr algn="ctr"/>
            <a:r>
              <a:rPr lang="en-US" dirty="0" smtClean="0"/>
              <a:t>Ex. Get </a:t>
            </a:r>
            <a:r>
              <a:rPr lang="hr-HR" dirty="0" smtClean="0"/>
              <a:t>1.3.6.1.2.1.1.3.0</a:t>
            </a:r>
          </a:p>
          <a:p>
            <a:pPr algn="ctr"/>
            <a:r>
              <a:rPr lang="hr-HR" dirty="0" err="1" smtClean="0"/>
              <a:t>Ancient</a:t>
            </a:r>
            <a:r>
              <a:rPr lang="hr-HR" dirty="0"/>
              <a:t> </a:t>
            </a:r>
            <a:r>
              <a:rPr lang="hr-HR" dirty="0" smtClean="0"/>
              <a:t>SDN: </a:t>
            </a:r>
            <a:r>
              <a:rPr lang="hr-HR" dirty="0" err="1" smtClean="0"/>
              <a:t>you</a:t>
            </a:r>
            <a:r>
              <a:rPr lang="hr-HR" dirty="0" smtClean="0"/>
              <a:t> </a:t>
            </a:r>
            <a:r>
              <a:rPr lang="hr-HR" dirty="0" err="1" smtClean="0"/>
              <a:t>can</a:t>
            </a:r>
            <a:r>
              <a:rPr lang="hr-HR" dirty="0" smtClean="0"/>
              <a:t> </a:t>
            </a:r>
            <a:r>
              <a:rPr lang="hr-HR" dirty="0" err="1" smtClean="0"/>
              <a:t>also</a:t>
            </a:r>
            <a:r>
              <a:rPr lang="hr-HR" dirty="0" smtClean="0"/>
              <a:t> SET </a:t>
            </a:r>
            <a:r>
              <a:rPr lang="hr-HR" dirty="0" err="1" smtClean="0"/>
              <a:t>values</a:t>
            </a:r>
            <a:r>
              <a:rPr lang="hr-HR" dirty="0" smtClean="0"/>
              <a:t> on </a:t>
            </a:r>
            <a:r>
              <a:rPr lang="hr-HR" dirty="0" err="1" smtClean="0"/>
              <a:t>the</a:t>
            </a:r>
            <a:r>
              <a:rPr lang="hr-HR" dirty="0" smtClean="0"/>
              <a:t> Agent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SNMP: gets and traps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4253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US" dirty="0" smtClean="0"/>
              <a:t>SNMP represents metrics in a tree, a path is an OID.</a:t>
            </a:r>
          </a:p>
          <a:p>
            <a:pPr algn="ctr"/>
            <a:r>
              <a:rPr lang="en-US" dirty="0" smtClean="0"/>
              <a:t>You can walk across this tree or ask for the value at a leaf.</a:t>
            </a:r>
          </a:p>
          <a:p>
            <a:pPr algn="ctr"/>
            <a:r>
              <a:rPr lang="en-US" dirty="0" smtClean="0"/>
              <a:t>Uses UDP to exchange information</a:t>
            </a:r>
          </a:p>
          <a:p>
            <a:pPr algn="ctr"/>
            <a:r>
              <a:rPr lang="en-US" dirty="0" smtClean="0"/>
              <a:t>V1 : no </a:t>
            </a:r>
            <a:r>
              <a:rPr lang="en-US" dirty="0" err="1" smtClean="0"/>
              <a:t>auth</a:t>
            </a:r>
            <a:endParaRPr lang="en-US" dirty="0" smtClean="0"/>
          </a:p>
          <a:p>
            <a:pPr algn="ctr"/>
            <a:r>
              <a:rPr lang="en-US" dirty="0" smtClean="0"/>
              <a:t>V2: </a:t>
            </a:r>
            <a:r>
              <a:rPr lang="en-US" dirty="0" err="1" smtClean="0"/>
              <a:t>cleartext</a:t>
            </a:r>
            <a:r>
              <a:rPr lang="en-US" dirty="0" smtClean="0"/>
              <a:t> </a:t>
            </a:r>
            <a:r>
              <a:rPr lang="en-US" dirty="0" err="1" smtClean="0"/>
              <a:t>auth</a:t>
            </a:r>
            <a:endParaRPr lang="en-US" dirty="0" smtClean="0"/>
          </a:p>
          <a:p>
            <a:pPr algn="ctr"/>
            <a:r>
              <a:rPr lang="en-US" dirty="0" smtClean="0"/>
              <a:t>V3: complex AAA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What is SNMP exactly?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2348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US" dirty="0" smtClean="0"/>
              <a:t>To translate an OID into a human form you need a MIB</a:t>
            </a:r>
          </a:p>
          <a:p>
            <a:pPr algn="ctr"/>
            <a:r>
              <a:rPr lang="en-US" dirty="0"/>
              <a:t>A</a:t>
            </a:r>
            <a:r>
              <a:rPr lang="en-US" dirty="0" smtClean="0"/>
              <a:t>ctually to need several.</a:t>
            </a:r>
          </a:p>
          <a:p>
            <a:pPr algn="ctr"/>
            <a:r>
              <a:rPr lang="en-US" dirty="0" smtClean="0"/>
              <a:t>A MIB describes the tree using ASN.1 like syntax.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What do you mean?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7155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17987" y="1347788"/>
            <a:ext cx="9026013" cy="3168210"/>
          </a:xfrm>
        </p:spPr>
        <p:txBody>
          <a:bodyPr/>
          <a:lstStyle/>
          <a:p>
            <a:r>
              <a:rPr lang="en-US" sz="1800" dirty="0">
                <a:latin typeface="Source Code Pro" charset="0"/>
                <a:ea typeface="Source Code Pro" charset="0"/>
                <a:cs typeface="Source Code Pro" charset="0"/>
              </a:rPr>
              <a:t>CISCO-IP-IF-CAPABILITY DEFINITIONS ::= </a:t>
            </a:r>
            <a:r>
              <a:rPr lang="en-US" sz="1800" dirty="0" smtClean="0">
                <a:latin typeface="Source Code Pro" charset="0"/>
                <a:ea typeface="Source Code Pro" charset="0"/>
                <a:cs typeface="Source Code Pro" charset="0"/>
              </a:rPr>
              <a:t>BEGIN</a:t>
            </a:r>
          </a:p>
          <a:p>
            <a:r>
              <a:rPr lang="mr-IN" sz="1800" dirty="0" smtClean="0">
                <a:latin typeface="Source Code Pro" charset="0"/>
                <a:ea typeface="Source Code Pro" charset="0"/>
                <a:cs typeface="Source Code Pro" charset="0"/>
              </a:rPr>
              <a:t>…</a:t>
            </a:r>
            <a:r>
              <a:rPr lang="en-US" sz="1800" dirty="0">
                <a:latin typeface="Source Code Pro" charset="0"/>
                <a:ea typeface="Source Code Pro" charset="0"/>
                <a:cs typeface="Source Code Pro" charset="0"/>
              </a:rPr>
              <a:t/>
            </a:r>
            <a:br>
              <a:rPr lang="en-US" sz="1800" dirty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en-US" sz="1800" dirty="0" smtClean="0">
                <a:latin typeface="Source Code Pro" charset="0"/>
                <a:ea typeface="Source Code Pro" charset="0"/>
                <a:cs typeface="Source Code Pro" charset="0"/>
              </a:rPr>
              <a:t> </a:t>
            </a:r>
            <a:r>
              <a:rPr lang="en-US" sz="1800" dirty="0">
                <a:latin typeface="Source Code Pro" charset="0"/>
                <a:ea typeface="Source Code Pro" charset="0"/>
                <a:cs typeface="Source Code Pro" charset="0"/>
              </a:rPr>
              <a:t>VARIATION       </a:t>
            </a:r>
            <a:r>
              <a:rPr lang="en-US" sz="1800" dirty="0" err="1" smtClean="0">
                <a:latin typeface="Source Code Pro" charset="0"/>
                <a:ea typeface="Source Code Pro" charset="0"/>
                <a:cs typeface="Source Code Pro" charset="0"/>
              </a:rPr>
              <a:t>ciiIPAddressType</a:t>
            </a:r>
            <a:r>
              <a:rPr lang="en-US" sz="1800" dirty="0" smtClean="0">
                <a:latin typeface="Source Code Pro" charset="0"/>
                <a:ea typeface="Source Code Pro" charset="0"/>
                <a:cs typeface="Source Code Pro" charset="0"/>
              </a:rPr>
              <a:t/>
            </a:r>
            <a:br>
              <a:rPr lang="en-US" sz="18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en-US" sz="1800" dirty="0" smtClean="0">
                <a:latin typeface="Source Code Pro" charset="0"/>
                <a:ea typeface="Source Code Pro" charset="0"/>
                <a:cs typeface="Source Code Pro" charset="0"/>
              </a:rPr>
              <a:t>        </a:t>
            </a:r>
            <a:r>
              <a:rPr lang="en-US" sz="1800" dirty="0">
                <a:latin typeface="Source Code Pro" charset="0"/>
                <a:ea typeface="Source Code Pro" charset="0"/>
                <a:cs typeface="Source Code Pro" charset="0"/>
              </a:rPr>
              <a:t>SYNTAX          INTEGER {ipv4(1</a:t>
            </a:r>
            <a:r>
              <a:rPr lang="en-US" sz="1800" dirty="0" smtClean="0">
                <a:latin typeface="Source Code Pro" charset="0"/>
                <a:ea typeface="Source Code Pro" charset="0"/>
                <a:cs typeface="Source Code Pro" charset="0"/>
              </a:rPr>
              <a:t>)}</a:t>
            </a:r>
            <a:br>
              <a:rPr lang="en-US" sz="18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en-US" sz="1800" dirty="0" smtClean="0">
                <a:latin typeface="Source Code Pro" charset="0"/>
                <a:ea typeface="Source Code Pro" charset="0"/>
                <a:cs typeface="Source Code Pro" charset="0"/>
              </a:rPr>
              <a:t>        </a:t>
            </a:r>
            <a:r>
              <a:rPr lang="en-US" sz="1800" dirty="0">
                <a:latin typeface="Source Code Pro" charset="0"/>
                <a:ea typeface="Source Code Pro" charset="0"/>
                <a:cs typeface="Source Code Pro" charset="0"/>
              </a:rPr>
              <a:t>DESCRIPTION     "Only limited set of enumerated </a:t>
            </a:r>
            <a:r>
              <a:rPr lang="en-US" sz="1800" dirty="0" smtClean="0">
                <a:latin typeface="Source Code Pro" charset="0"/>
                <a:ea typeface="Source Code Pro" charset="0"/>
                <a:cs typeface="Source Code Pro" charset="0"/>
              </a:rPr>
              <a:t>values</a:t>
            </a:r>
            <a:br>
              <a:rPr lang="en-US" sz="18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en-US" sz="1800" dirty="0" smtClean="0">
                <a:latin typeface="Source Code Pro" charset="0"/>
                <a:ea typeface="Source Code Pro" charset="0"/>
                <a:cs typeface="Source Code Pro" charset="0"/>
              </a:rPr>
              <a:t>                         </a:t>
            </a:r>
            <a:r>
              <a:rPr lang="en-US" sz="1800" dirty="0">
                <a:latin typeface="Source Code Pro" charset="0"/>
                <a:ea typeface="Source Code Pro" charset="0"/>
                <a:cs typeface="Source Code Pro" charset="0"/>
              </a:rPr>
              <a:t>are supported."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MIB example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70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Downloading all standard and Cisco MIBs on </a:t>
            </a:r>
            <a:r>
              <a:rPr lang="en-US" dirty="0" err="1" smtClean="0"/>
              <a:t>Debian</a:t>
            </a:r>
            <a:r>
              <a:rPr lang="en-US" dirty="0" smtClean="0"/>
              <a:t> and enabling gives:</a:t>
            </a:r>
          </a:p>
          <a:p>
            <a:r>
              <a:rPr lang="en-US" sz="1200" dirty="0">
                <a:latin typeface="Source Code Pro" charset="0"/>
                <a:ea typeface="Source Code Pro" charset="0"/>
                <a:cs typeface="Source Code Pro" charset="0"/>
              </a:rPr>
              <a:t>$ snmpget -m ALL </a:t>
            </a:r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>-v2c </a:t>
            </a:r>
            <a:r>
              <a:rPr lang="en-US" sz="1200" dirty="0">
                <a:latin typeface="Source Code Pro" charset="0"/>
                <a:ea typeface="Source Code Pro" charset="0"/>
                <a:cs typeface="Source Code Pro" charset="0"/>
              </a:rPr>
              <a:t>-</a:t>
            </a:r>
            <a:r>
              <a:rPr lang="en-US" sz="1200" dirty="0" err="1" smtClean="0">
                <a:latin typeface="Source Code Pro" charset="0"/>
                <a:ea typeface="Source Code Pro" charset="0"/>
                <a:cs typeface="Source Code Pro" charset="0"/>
              </a:rPr>
              <a:t>cpublic</a:t>
            </a:r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> </a:t>
            </a:r>
            <a:r>
              <a:rPr lang="en-US" sz="1200" dirty="0" err="1">
                <a:latin typeface="Source Code Pro" charset="0"/>
                <a:ea typeface="Source Code Pro" charset="0"/>
                <a:cs typeface="Source Code Pro" charset="0"/>
              </a:rPr>
              <a:t>wlc</a:t>
            </a:r>
            <a:r>
              <a:rPr lang="en-US" sz="1200" dirty="0">
                <a:latin typeface="Source Code Pro" charset="0"/>
                <a:ea typeface="Source Code Pro" charset="0"/>
                <a:cs typeface="Source Code Pro" charset="0"/>
              </a:rPr>
              <a:t> SNMPv2-MIB::sysDescr.0 </a:t>
            </a:r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>2</a:t>
            </a:r>
            <a:r>
              <a:rPr lang="en-US" sz="1200" dirty="0">
                <a:latin typeface="Source Code Pro" charset="0"/>
                <a:ea typeface="Source Code Pro" charset="0"/>
                <a:cs typeface="Source Code Pro" charset="0"/>
              </a:rPr>
              <a:t>&gt;&amp;1 </a:t>
            </a:r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>&gt;/</a:t>
            </a:r>
            <a:r>
              <a:rPr lang="en-US" sz="1200" dirty="0">
                <a:latin typeface="Source Code Pro" charset="0"/>
                <a:ea typeface="Source Code Pro" charset="0"/>
                <a:cs typeface="Source Code Pro" charset="0"/>
              </a:rPr>
              <a:t>dev/null </a:t>
            </a:r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>| </a:t>
            </a:r>
            <a:r>
              <a:rPr lang="en-US" sz="1200" dirty="0" err="1">
                <a:latin typeface="Source Code Pro" charset="0"/>
                <a:ea typeface="Source Code Pro" charset="0"/>
                <a:cs typeface="Source Code Pro" charset="0"/>
              </a:rPr>
              <a:t>wc</a:t>
            </a:r>
            <a:r>
              <a:rPr lang="en-US" sz="1200" dirty="0">
                <a:latin typeface="Source Code Pro" charset="0"/>
                <a:ea typeface="Source Code Pro" charset="0"/>
                <a:cs typeface="Source Code Pro" charset="0"/>
              </a:rPr>
              <a:t> </a:t>
            </a:r>
            <a:r>
              <a:rPr lang="mr-IN" sz="1200" dirty="0" smtClean="0">
                <a:latin typeface="Source Code Pro" charset="0"/>
                <a:ea typeface="Source Code Pro" charset="0"/>
                <a:cs typeface="Source Code Pro" charset="0"/>
              </a:rPr>
              <a:t>–</a:t>
            </a:r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>l</a:t>
            </a:r>
          </a:p>
          <a:p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>13488</a:t>
            </a:r>
          </a:p>
          <a:p>
            <a:r>
              <a:rPr lang="en-US" sz="1200" dirty="0">
                <a:latin typeface="Source Code Pro" charset="0"/>
                <a:ea typeface="Source Code Pro" charset="0"/>
                <a:cs typeface="Source Code Pro" charset="0"/>
              </a:rPr>
              <a:t>$ </a:t>
            </a:r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>time snmpget </a:t>
            </a:r>
            <a:r>
              <a:rPr lang="en-US" sz="1200" dirty="0">
                <a:latin typeface="Source Code Pro" charset="0"/>
                <a:ea typeface="Source Code Pro" charset="0"/>
                <a:cs typeface="Source Code Pro" charset="0"/>
              </a:rPr>
              <a:t>-m ALL -v2c -</a:t>
            </a:r>
            <a:r>
              <a:rPr lang="en-US" sz="1200" dirty="0" err="1">
                <a:latin typeface="Source Code Pro" charset="0"/>
                <a:ea typeface="Source Code Pro" charset="0"/>
                <a:cs typeface="Source Code Pro" charset="0"/>
              </a:rPr>
              <a:t>cpublic</a:t>
            </a:r>
            <a:r>
              <a:rPr lang="en-US" sz="1200" dirty="0">
                <a:latin typeface="Source Code Pro" charset="0"/>
                <a:ea typeface="Source Code Pro" charset="0"/>
                <a:cs typeface="Source Code Pro" charset="0"/>
              </a:rPr>
              <a:t> </a:t>
            </a:r>
            <a:r>
              <a:rPr lang="en-US" sz="1200" dirty="0" err="1">
                <a:latin typeface="Source Code Pro" charset="0"/>
                <a:ea typeface="Source Code Pro" charset="0"/>
                <a:cs typeface="Source Code Pro" charset="0"/>
              </a:rPr>
              <a:t>wlc</a:t>
            </a:r>
            <a:r>
              <a:rPr lang="en-US" sz="1200" dirty="0">
                <a:latin typeface="Source Code Pro" charset="0"/>
                <a:ea typeface="Source Code Pro" charset="0"/>
                <a:cs typeface="Source Code Pro" charset="0"/>
              </a:rPr>
              <a:t> SNMPv2-MIB::sysDescr.0 </a:t>
            </a:r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>2</a:t>
            </a:r>
            <a:r>
              <a:rPr lang="en-US" sz="1200" dirty="0">
                <a:latin typeface="Source Code Pro" charset="0"/>
                <a:ea typeface="Source Code Pro" charset="0"/>
                <a:cs typeface="Source Code Pro" charset="0"/>
              </a:rPr>
              <a:t>&gt; /</a:t>
            </a:r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>dev/null</a:t>
            </a:r>
          </a:p>
          <a:p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>RFC1213-MIB</a:t>
            </a:r>
            <a:r>
              <a:rPr lang="en-US" sz="1200" dirty="0">
                <a:latin typeface="Source Code Pro" charset="0"/>
                <a:ea typeface="Source Code Pro" charset="0"/>
                <a:cs typeface="Source Code Pro" charset="0"/>
              </a:rPr>
              <a:t>::sysDescr.0 = STRING: Cisco </a:t>
            </a:r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>Controller</a:t>
            </a:r>
            <a:b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>real    0m1.183s</a:t>
            </a:r>
            <a:b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>user    0m1.124s</a:t>
            </a:r>
            <a:b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>sys     </a:t>
            </a:r>
            <a:r>
              <a:rPr lang="en-US" sz="1200" dirty="0">
                <a:latin typeface="Source Code Pro" charset="0"/>
                <a:ea typeface="Source Code Pro" charset="0"/>
                <a:cs typeface="Source Code Pro" charset="0"/>
              </a:rPr>
              <a:t>0m0.056s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MIBs are messy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4990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100"/>
            <a:ext cx="9144000" cy="478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9770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0"/>
            <a:ext cx="768363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2121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900"/>
            <a:ext cx="9144000" cy="418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5015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0"/>
            <a:ext cx="906294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1668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Physics/Lisp/ML/Networking/Security</a:t>
            </a:r>
          </a:p>
          <a:p>
            <a:r>
              <a:rPr lang="en-US" dirty="0" smtClean="0"/>
              <a:t>Almost 10 years at Cisco, mostly in the Brussels TAC</a:t>
            </a:r>
          </a:p>
          <a:p>
            <a:pPr lvl="1"/>
            <a:r>
              <a:rPr lang="en-US" dirty="0" smtClean="0"/>
              <a:t>Member of security, content and SAN teams</a:t>
            </a:r>
          </a:p>
          <a:p>
            <a:r>
              <a:rPr lang="en-US" dirty="0" smtClean="0"/>
              <a:t>now doing Data Science and Machine Learning</a:t>
            </a:r>
          </a:p>
          <a:p>
            <a:r>
              <a:rPr lang="en-US" dirty="0" smtClean="0"/>
              <a:t>Helping with FOSDEM network also for almost 10 years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pevaneyn@cisco.com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0074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900"/>
            <a:ext cx="9144000" cy="392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9143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27819" y="1347788"/>
            <a:ext cx="8868697" cy="3168210"/>
          </a:xfrm>
        </p:spPr>
        <p:txBody>
          <a:bodyPr/>
          <a:lstStyle/>
          <a:p>
            <a:r>
              <a:rPr lang="en-US" sz="1200" dirty="0">
                <a:latin typeface="Source Code Pro" charset="0"/>
                <a:ea typeface="Source Code Pro" charset="0"/>
                <a:cs typeface="Source Code Pro" charset="0"/>
              </a:rPr>
              <a:t>$ </a:t>
            </a:r>
            <a:r>
              <a:rPr lang="en-US" sz="1200" dirty="0" err="1">
                <a:latin typeface="Source Code Pro" charset="0"/>
                <a:ea typeface="Source Code Pro" charset="0"/>
                <a:cs typeface="Source Code Pro" charset="0"/>
              </a:rPr>
              <a:t>snmpwalk</a:t>
            </a:r>
            <a:r>
              <a:rPr lang="en-US" sz="1200" dirty="0">
                <a:latin typeface="Source Code Pro" charset="0"/>
                <a:ea typeface="Source Code Pro" charset="0"/>
                <a:cs typeface="Source Code Pro" charset="0"/>
              </a:rPr>
              <a:t> -Of -</a:t>
            </a:r>
            <a:r>
              <a:rPr lang="en-US" sz="1200" dirty="0" err="1">
                <a:latin typeface="Source Code Pro" charset="0"/>
                <a:ea typeface="Source Code Pro" charset="0"/>
                <a:cs typeface="Source Code Pro" charset="0"/>
              </a:rPr>
              <a:t>mALL</a:t>
            </a:r>
            <a:r>
              <a:rPr lang="en-US" sz="1200" dirty="0">
                <a:latin typeface="Source Code Pro" charset="0"/>
                <a:ea typeface="Source Code Pro" charset="0"/>
                <a:cs typeface="Source Code Pro" charset="0"/>
              </a:rPr>
              <a:t> </a:t>
            </a:r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>-</a:t>
            </a:r>
            <a:r>
              <a:rPr lang="en-US" sz="1200" dirty="0">
                <a:latin typeface="Source Code Pro" charset="0"/>
                <a:ea typeface="Source Code Pro" charset="0"/>
                <a:cs typeface="Source Code Pro" charset="0"/>
              </a:rPr>
              <a:t>v2c -</a:t>
            </a:r>
            <a:r>
              <a:rPr lang="en-US" sz="1200" dirty="0" err="1">
                <a:latin typeface="Source Code Pro" charset="0"/>
                <a:ea typeface="Source Code Pro" charset="0"/>
                <a:cs typeface="Source Code Pro" charset="0"/>
              </a:rPr>
              <a:t>cpublic</a:t>
            </a:r>
            <a:r>
              <a:rPr lang="en-US" sz="1200" dirty="0">
                <a:latin typeface="Source Code Pro" charset="0"/>
                <a:ea typeface="Source Code Pro" charset="0"/>
                <a:cs typeface="Source Code Pro" charset="0"/>
              </a:rPr>
              <a:t> </a:t>
            </a:r>
            <a:r>
              <a:rPr lang="en-US" sz="1200" dirty="0" err="1">
                <a:latin typeface="Source Code Pro" charset="0"/>
                <a:ea typeface="Source Code Pro" charset="0"/>
                <a:cs typeface="Source Code Pro" charset="0"/>
              </a:rPr>
              <a:t>wlc</a:t>
            </a:r>
            <a:r>
              <a:rPr lang="en-US" sz="1200" dirty="0">
                <a:latin typeface="Source Code Pro" charset="0"/>
                <a:ea typeface="Source Code Pro" charset="0"/>
                <a:cs typeface="Source Code Pro" charset="0"/>
              </a:rPr>
              <a:t> </a:t>
            </a:r>
            <a:r>
              <a:rPr lang="hr-HR" sz="1200" dirty="0">
                <a:latin typeface="Source Code Pro" charset="0"/>
                <a:ea typeface="Source Code Pro" charset="0"/>
                <a:cs typeface="Source Code Pro" charset="0"/>
              </a:rPr>
              <a:t>.</a:t>
            </a:r>
            <a:r>
              <a:rPr lang="hr-HR" sz="1200" dirty="0" smtClean="0">
                <a:latin typeface="Source Code Pro" charset="0"/>
                <a:ea typeface="Source Code Pro" charset="0"/>
                <a:cs typeface="Source Code Pro" charset="0"/>
              </a:rPr>
              <a:t>1.3.6.1.2.1.2</a:t>
            </a:r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> </a:t>
            </a:r>
            <a:r>
              <a:rPr lang="en-US" sz="1200" dirty="0">
                <a:latin typeface="Source Code Pro" charset="0"/>
                <a:ea typeface="Source Code Pro" charset="0"/>
                <a:cs typeface="Source Code Pro" charset="0"/>
              </a:rPr>
              <a:t>2&gt; /dev/null  | </a:t>
            </a:r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>head</a:t>
            </a:r>
          </a:p>
          <a:p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>.</a:t>
            </a:r>
            <a:r>
              <a:rPr lang="en-US" sz="1200" dirty="0">
                <a:latin typeface="Source Code Pro" charset="0"/>
                <a:ea typeface="Source Code Pro" charset="0"/>
                <a:cs typeface="Source Code Pro" charset="0"/>
              </a:rPr>
              <a:t>iso.org.dod.internet.mgmt.mib-2.interfaces.ifNumber.0 = INTEGER: </a:t>
            </a:r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>2</a:t>
            </a:r>
            <a:b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>.iso.org.dod.internet.mgmt.mib-2.interfaces.ifTable.ifEntry.ifIndex.1 </a:t>
            </a:r>
            <a:r>
              <a:rPr lang="en-US" sz="1200" dirty="0">
                <a:latin typeface="Source Code Pro" charset="0"/>
                <a:ea typeface="Source Code Pro" charset="0"/>
                <a:cs typeface="Source Code Pro" charset="0"/>
              </a:rPr>
              <a:t>= INTEGER: </a:t>
            </a:r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>1</a:t>
            </a:r>
            <a:b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>.iso.org.dod.internet.mgmt.mib-2.interfaces.ifTable.ifEntry.ifIndex.2 </a:t>
            </a:r>
            <a:r>
              <a:rPr lang="en-US" sz="1200" dirty="0">
                <a:latin typeface="Source Code Pro" charset="0"/>
                <a:ea typeface="Source Code Pro" charset="0"/>
                <a:cs typeface="Source Code Pro" charset="0"/>
              </a:rPr>
              <a:t>= INTEGER: </a:t>
            </a:r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>2</a:t>
            </a:r>
            <a:b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>.</a:t>
            </a:r>
            <a:r>
              <a:rPr lang="en-US" sz="1200" dirty="0">
                <a:latin typeface="Source Code Pro" charset="0"/>
                <a:ea typeface="Source Code Pro" charset="0"/>
                <a:cs typeface="Source Code Pro" charset="0"/>
              </a:rPr>
              <a:t>iso.org.dod.internet.mgmt.mib-2.interfaces.ifTable.ifEntry.ifDescr.1 = STRING: Unit: 0 </a:t>
            </a:r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>Slot:</a:t>
            </a:r>
            <a:b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>.</a:t>
            </a:r>
            <a:r>
              <a:rPr lang="en-US" sz="1200" dirty="0">
                <a:latin typeface="Source Code Pro" charset="0"/>
                <a:ea typeface="Source Code Pro" charset="0"/>
                <a:cs typeface="Source Code Pro" charset="0"/>
              </a:rPr>
              <a:t>iso.org.dod.internet.mgmt.mib-2.interfaces.ifTable.ifEntry.ifDescr.2 = STRING: Virtual </a:t>
            </a:r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>Inter</a:t>
            </a:r>
            <a:b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>.</a:t>
            </a:r>
            <a:r>
              <a:rPr lang="en-US" sz="1200" dirty="0">
                <a:latin typeface="Source Code Pro" charset="0"/>
                <a:ea typeface="Source Code Pro" charset="0"/>
                <a:cs typeface="Source Code Pro" charset="0"/>
              </a:rPr>
              <a:t>iso.org.dod.internet.mgmt.mib-2.interfaces.ifTable.ifEntry.ifType.1 = INTEGER: </a:t>
            </a:r>
            <a:r>
              <a:rPr lang="en-US" sz="1200" dirty="0" err="1" smtClean="0">
                <a:latin typeface="Source Code Pro" charset="0"/>
                <a:ea typeface="Source Code Pro" charset="0"/>
                <a:cs typeface="Source Code Pro" charset="0"/>
              </a:rPr>
              <a:t>ethernetCsmac</a:t>
            </a:r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/>
            </a:r>
            <a:b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>.</a:t>
            </a:r>
            <a:r>
              <a:rPr lang="en-US" sz="1200" dirty="0">
                <a:latin typeface="Source Code Pro" charset="0"/>
                <a:ea typeface="Source Code Pro" charset="0"/>
                <a:cs typeface="Source Code Pro" charset="0"/>
              </a:rPr>
              <a:t>iso.org.dod.internet.mgmt.mib-2.interfaces.ifTable.ifEntry.ifType.2 = INTEGER: </a:t>
            </a:r>
            <a:r>
              <a:rPr lang="en-US" sz="1200" dirty="0" err="1" smtClean="0">
                <a:latin typeface="Source Code Pro" charset="0"/>
                <a:ea typeface="Source Code Pro" charset="0"/>
                <a:cs typeface="Source Code Pro" charset="0"/>
              </a:rPr>
              <a:t>ethernetCsmac</a:t>
            </a:r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/>
            </a:r>
            <a:b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>.</a:t>
            </a:r>
            <a:r>
              <a:rPr lang="en-US" sz="1200" dirty="0">
                <a:latin typeface="Source Code Pro" charset="0"/>
                <a:ea typeface="Source Code Pro" charset="0"/>
                <a:cs typeface="Source Code Pro" charset="0"/>
              </a:rPr>
              <a:t>iso.org.dod.internet.mgmt.mib-2.interfaces.ifTable.ifEntry.ifMtu.1 = INTEGER: </a:t>
            </a:r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>1500</a:t>
            </a:r>
            <a:b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>.</a:t>
            </a:r>
            <a:r>
              <a:rPr lang="en-US" sz="1200" dirty="0">
                <a:latin typeface="Source Code Pro" charset="0"/>
                <a:ea typeface="Source Code Pro" charset="0"/>
                <a:cs typeface="Source Code Pro" charset="0"/>
              </a:rPr>
              <a:t>iso.org.dod.internet.mgmt.mib-2.interfaces.ifTable.ifEntry.ifMtu.2 = INTEGER: </a:t>
            </a:r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>1500</a:t>
            </a:r>
            <a:b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>.</a:t>
            </a:r>
            <a:r>
              <a:rPr lang="en-US" sz="1200" dirty="0">
                <a:latin typeface="Source Code Pro" charset="0"/>
                <a:ea typeface="Source Code Pro" charset="0"/>
                <a:cs typeface="Source Code Pro" charset="0"/>
              </a:rPr>
              <a:t>iso.org.dod.internet.mgmt.mib-2.interfaces.ifTable.ifEntry.ifSpeed.1 = Gauge32: 1000000000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Example: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5241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These counters we collect from:</a:t>
            </a:r>
            <a:endParaRPr lang="en-US" dirty="0"/>
          </a:p>
        </p:txBody>
      </p:sp>
      <p:pic>
        <p:nvPicPr>
          <p:cNvPr id="4" name="Picture 11" descr="C:\Users\ecoffey\AppData\Local\Temp\Rar$DRa0.386\30067_Device_router_default_6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670" y="218287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C:\Users\ecoffey\AppData\Local\Temp\Rar$DRa0.608\30080_Device_switch_default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670" y="274652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 descr="C:\Users\ecoffey\AppData\Local\Temp\Rar$DRa0.608\30080_Device_switch_default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453" y="346955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ecoffey\AppData\Local\Temp\Rar$DRa0.608\30080_Device_switch_default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989" y="350884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C:\Users\ecoffey\AppData\Local\Temp\Rar$DRa0.608\30080_Device_switch_default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453" y="274652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C:\Users\ecoffey\AppData\Local\Temp\Rar$DRa0.608\30080_Device_switch_default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989" y="274652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C:\Users\ecoffey\AppData\Local\Temp\Rar$DRa0.427\Wireless LAN Controller\Png\Default\Wireless-LAN-Controller_default_6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616" y="399652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:\Users\ecoffey\AppData\Local\Temp\Rar$DRa0.403\30001_Device_access_point_default_6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431" y="1811193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:\Users\ecoffey\AppData\Local\Temp\Rar$DRa0.403\30001_Device_access_point_default_6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431" y="225884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:\Users\ecoffey\AppData\Local\Temp\Rar$DRa0.403\30001_Device_access_point_default_6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431" y="277732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:\Users\ecoffey\AppData\Local\Temp\Rar$DRa0.403\30001_Device_access_point_default_6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431" y="330443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C:\Users\ecoffey\AppData\Local\Temp\Rar$DRa0.400\30009_Device_cloud_white_default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288" y="1095737"/>
            <a:ext cx="1213791" cy="121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C:\Users\ecoffey\AppData\Local\Temp\Rar$DRa0.400\30009_Device_cloud_white_default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262" y="337152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Users\ecoffey\AppData\Local\Temp\Rar$DRa0.080\30032_Device_generic_building_default_6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82" y="399652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Connector 19"/>
          <p:cNvCxnSpPr/>
          <p:nvPr/>
        </p:nvCxnSpPr>
        <p:spPr>
          <a:xfrm>
            <a:off x="4602561" y="1996918"/>
            <a:ext cx="2541" cy="3019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605102" y="2534077"/>
            <a:ext cx="0" cy="3403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4605102" y="3168510"/>
            <a:ext cx="5082" cy="3403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4216686" y="3727081"/>
            <a:ext cx="385875" cy="311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610185" y="3727081"/>
            <a:ext cx="400770" cy="3485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848616" y="3021167"/>
            <a:ext cx="113737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848616" y="3041310"/>
            <a:ext cx="1137373" cy="8309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2942626" y="3113900"/>
            <a:ext cx="1424044" cy="770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2982133" y="3100213"/>
            <a:ext cx="1378803" cy="6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4854698" y="2218045"/>
            <a:ext cx="1303034" cy="382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ASR1006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483696" y="2404613"/>
            <a:ext cx="763803" cy="382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K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451457" y="3174861"/>
            <a:ext cx="763803" cy="382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AW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985989" y="2406217"/>
            <a:ext cx="736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J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437898" y="4114875"/>
            <a:ext cx="373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</a:t>
            </a:r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5450781" y="4075584"/>
            <a:ext cx="706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WLC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67" name="Straight Connector 66"/>
          <p:cNvCxnSpPr/>
          <p:nvPr/>
        </p:nvCxnSpPr>
        <p:spPr>
          <a:xfrm flipV="1">
            <a:off x="6473669" y="3113900"/>
            <a:ext cx="422145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6895814" y="3113900"/>
            <a:ext cx="0" cy="5505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V="1">
            <a:off x="6895814" y="2047159"/>
            <a:ext cx="0" cy="10667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 flipV="1">
            <a:off x="6895813" y="3664475"/>
            <a:ext cx="307619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H="1" flipV="1">
            <a:off x="6895811" y="3113431"/>
            <a:ext cx="307619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H="1" flipV="1">
            <a:off x="6895810" y="2593168"/>
            <a:ext cx="307619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H="1" flipV="1">
            <a:off x="6895810" y="2051486"/>
            <a:ext cx="307619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6895810" y="1510941"/>
            <a:ext cx="921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 AP’s</a:t>
            </a:r>
            <a:endParaRPr lang="en-US" dirty="0"/>
          </a:p>
        </p:txBody>
      </p:sp>
      <p:sp>
        <p:nvSpPr>
          <p:cNvPr id="90" name="TextBox 89"/>
          <p:cNvSpPr txBox="1"/>
          <p:nvPr/>
        </p:nvSpPr>
        <p:spPr>
          <a:xfrm>
            <a:off x="5944754" y="3178940"/>
            <a:ext cx="736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860503" y="2566855"/>
            <a:ext cx="763803" cy="382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Core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7" name="Picture 11" descr="C:\Users\ecoffey\AppData\Local\Temp\Rar$DRa0.324\30072_Device_server_default_6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779" y="2147022"/>
            <a:ext cx="487680" cy="487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Connector 18"/>
          <p:cNvCxnSpPr/>
          <p:nvPr/>
        </p:nvCxnSpPr>
        <p:spPr>
          <a:xfrm flipH="1" flipV="1">
            <a:off x="3661908" y="2528533"/>
            <a:ext cx="699029" cy="3458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059153" y="1798166"/>
            <a:ext cx="1035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Server</a:t>
            </a:r>
            <a:endParaRPr lang="en-US" dirty="0"/>
          </a:p>
        </p:txBody>
      </p:sp>
      <p:cxnSp>
        <p:nvCxnSpPr>
          <p:cNvPr id="48" name="Straight Connector 47"/>
          <p:cNvCxnSpPr/>
          <p:nvPr/>
        </p:nvCxnSpPr>
        <p:spPr>
          <a:xfrm flipH="1" flipV="1">
            <a:off x="2733234" y="2047159"/>
            <a:ext cx="1729" cy="8272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449778" y="3239967"/>
            <a:ext cx="1271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Info desk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1" name="Picture 11" descr="C:\Users\ecoffey\AppData\Local\Temp\Rar$DRa0.608\30080_Device_switch_default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457" y="173036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1" descr="C:\Users\ecoffey\AppData\Local\Temp\Rar$DRa0.608\30080_Device_switch_default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408" y="1710945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1" descr="C:\Users\ecoffey\AppData\Local\Temp\Rar$DRa0.608\30080_Device_switch_default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72" y="274652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/>
          <p:cNvSpPr txBox="1"/>
          <p:nvPr/>
        </p:nvSpPr>
        <p:spPr>
          <a:xfrm>
            <a:off x="2353080" y="1463827"/>
            <a:ext cx="736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VS-1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 flipH="1" flipV="1">
            <a:off x="1786993" y="2040969"/>
            <a:ext cx="772995" cy="6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891263" y="2108934"/>
            <a:ext cx="627759" cy="7654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1159686" y="1379807"/>
            <a:ext cx="736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VS-2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7175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UDP</a:t>
            </a:r>
          </a:p>
          <a:p>
            <a:r>
              <a:rPr lang="en-US" dirty="0" err="1" smtClean="0"/>
              <a:t>Getnext</a:t>
            </a:r>
            <a:r>
              <a:rPr lang="en-US" dirty="0" smtClean="0"/>
              <a:t>/</a:t>
            </a:r>
            <a:r>
              <a:rPr lang="en-US" dirty="0" err="1" smtClean="0"/>
              <a:t>getbulk</a:t>
            </a:r>
            <a:endParaRPr lang="en-US" dirty="0" smtClean="0"/>
          </a:p>
          <a:p>
            <a:r>
              <a:rPr lang="en-US" dirty="0" smtClean="0"/>
              <a:t>No HA</a:t>
            </a:r>
          </a:p>
          <a:p>
            <a:r>
              <a:rPr lang="en-US" dirty="0" smtClean="0"/>
              <a:t>Pull not push (expect delays)</a:t>
            </a:r>
          </a:p>
          <a:p>
            <a:r>
              <a:rPr lang="en-US" dirty="0" smtClean="0"/>
              <a:t>Verbose packet format</a:t>
            </a:r>
          </a:p>
          <a:p>
            <a:r>
              <a:rPr lang="en-US" dirty="0" smtClean="0"/>
              <a:t>Goes across data the wrong way</a:t>
            </a:r>
          </a:p>
          <a:p>
            <a:r>
              <a:rPr lang="en-US" dirty="0" smtClean="0"/>
              <a:t>AAA in v3 is complex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Problems of SNMP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8114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 smtClean="0">
                <a:ea typeface="ＭＳ Ｐゴシック" pitchFamily="34" charset="-128"/>
                <a:cs typeface="CiscoSans" pitchFamily="34" charset="0"/>
              </a:rPr>
              <a:t>How we monitor: 2/2</a:t>
            </a:r>
            <a:br>
              <a:rPr lang="en-US" altLang="en-US" dirty="0" smtClean="0">
                <a:ea typeface="ＭＳ Ｐゴシック" pitchFamily="34" charset="-128"/>
                <a:cs typeface="CiscoSans" pitchFamily="34" charset="0"/>
              </a:rPr>
            </a:br>
            <a:r>
              <a:rPr lang="en-US" altLang="en-US" dirty="0" smtClean="0">
                <a:ea typeface="ＭＳ Ｐゴシック" pitchFamily="34" charset="-128"/>
                <a:cs typeface="CiscoSans" pitchFamily="34" charset="0"/>
              </a:rPr>
              <a:t>							</a:t>
            </a:r>
            <a:r>
              <a:rPr lang="en-US" altLang="en-US" dirty="0" err="1" smtClean="0">
                <a:ea typeface="ＭＳ Ｐゴシック" pitchFamily="34" charset="-128"/>
                <a:cs typeface="CiscoSans" pitchFamily="34" charset="0"/>
              </a:rPr>
              <a:t>NetFlow</a:t>
            </a:r>
            <a:endParaRPr altLang="en-US" dirty="0" smtClean="0">
              <a:ea typeface="ＭＳ Ｐゴシック" pitchFamily="34" charset="-128"/>
              <a:cs typeface="Cisco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0510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US" dirty="0"/>
              <a:t>Actually </a:t>
            </a:r>
            <a:r>
              <a:rPr lang="en-US" dirty="0" smtClean="0"/>
              <a:t>it’s</a:t>
            </a:r>
          </a:p>
          <a:p>
            <a:pPr algn="ctr"/>
            <a:r>
              <a:rPr lang="en-US" dirty="0" smtClean="0"/>
              <a:t>Internet </a:t>
            </a:r>
            <a:r>
              <a:rPr lang="en-US" dirty="0"/>
              <a:t>Protocol </a:t>
            </a:r>
            <a:r>
              <a:rPr lang="en-US" dirty="0" smtClean="0"/>
              <a:t>Flow </a:t>
            </a:r>
            <a:r>
              <a:rPr lang="en-US" dirty="0"/>
              <a:t>Information </a:t>
            </a:r>
            <a:r>
              <a:rPr lang="en-US" dirty="0" err="1"/>
              <a:t>eXport</a:t>
            </a:r>
            <a:r>
              <a:rPr lang="en-US" dirty="0"/>
              <a:t> </a:t>
            </a:r>
            <a:endParaRPr lang="en-US" dirty="0" smtClean="0"/>
          </a:p>
          <a:p>
            <a:pPr algn="ctr"/>
            <a:r>
              <a:rPr lang="en-US" dirty="0"/>
              <a:t>a</a:t>
            </a:r>
            <a:r>
              <a:rPr lang="en-US" dirty="0" smtClean="0"/>
              <a:t>ka IPFIX</a:t>
            </a:r>
          </a:p>
          <a:p>
            <a:pPr algn="ctr"/>
            <a:r>
              <a:rPr lang="en-US" dirty="0" smtClean="0"/>
              <a:t>aka </a:t>
            </a:r>
            <a:r>
              <a:rPr lang="en-US" dirty="0" err="1" smtClean="0"/>
              <a:t>FnF</a:t>
            </a:r>
            <a:endParaRPr lang="en-US" dirty="0" smtClean="0"/>
          </a:p>
          <a:p>
            <a:pPr algn="ctr"/>
            <a:r>
              <a:rPr lang="en-US" dirty="0" smtClean="0"/>
              <a:t>aka </a:t>
            </a:r>
            <a:r>
              <a:rPr lang="en-US" dirty="0" err="1" smtClean="0"/>
              <a:t>NetFlow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What is </a:t>
            </a:r>
            <a:r>
              <a:rPr lang="en-US" dirty="0" err="1" smtClean="0"/>
              <a:t>NetFlow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085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US" dirty="0" smtClean="0"/>
              <a:t>With </a:t>
            </a:r>
            <a:r>
              <a:rPr lang="en-US" dirty="0" err="1" smtClean="0"/>
              <a:t>FnF</a:t>
            </a:r>
            <a:r>
              <a:rPr lang="en-US" dirty="0" smtClean="0"/>
              <a:t> you can export details about the traffic passing through an interface of the router to a ’Flow Collector’</a:t>
            </a:r>
          </a:p>
          <a:p>
            <a:pPr algn="ctr"/>
            <a:r>
              <a:rPr lang="en-US" dirty="0" smtClean="0"/>
              <a:t>You can filter and sample the traffic and select what details to send to which collector</a:t>
            </a:r>
            <a:r>
              <a:rPr lang="en-US" dirty="0"/>
              <a:t> </a:t>
            </a:r>
            <a:r>
              <a:rPr lang="en-US" dirty="0" smtClean="0"/>
              <a:t>with a subscription model.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This is not ‘legal intercept’, so no traffic itself is captured or exported.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Ok what is </a:t>
            </a:r>
            <a:r>
              <a:rPr lang="en-US" dirty="0" err="1" smtClean="0"/>
              <a:t>FnF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4075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628636" indent="-571500">
              <a:buFont typeface="Arial" charset="0"/>
              <a:buChar char="•"/>
            </a:pPr>
            <a:r>
              <a:rPr lang="en-US" dirty="0" smtClean="0"/>
              <a:t>TCP/IP tuple (source, </a:t>
            </a:r>
            <a:r>
              <a:rPr lang="en-US" dirty="0" err="1" smtClean="0"/>
              <a:t>dest</a:t>
            </a:r>
            <a:r>
              <a:rPr lang="en-US" dirty="0" smtClean="0"/>
              <a:t>, ports)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Details like?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1692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628636" indent="-571500">
              <a:buFont typeface="Arial" charset="0"/>
              <a:buChar char="•"/>
            </a:pPr>
            <a:r>
              <a:rPr lang="en-US" dirty="0" smtClean="0"/>
              <a:t>TCP/IP tuple (source, </a:t>
            </a:r>
            <a:r>
              <a:rPr lang="en-US" dirty="0" err="1" smtClean="0"/>
              <a:t>dest</a:t>
            </a:r>
            <a:r>
              <a:rPr lang="en-US" dirty="0" smtClean="0"/>
              <a:t>, ports)</a:t>
            </a:r>
          </a:p>
          <a:p>
            <a:pPr marL="628636" indent="-571500">
              <a:buFont typeface="Arial" charset="0"/>
              <a:buChar char="•"/>
            </a:pPr>
            <a:r>
              <a:rPr lang="en-US" dirty="0" smtClean="0"/>
              <a:t>TCP flags, header fields</a:t>
            </a:r>
          </a:p>
          <a:p>
            <a:pPr marL="628636" indent="-571500">
              <a:buFont typeface="Arial" charset="0"/>
              <a:buChar char="•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Details like?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0163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628636" indent="-571500">
              <a:buFont typeface="Arial" charset="0"/>
              <a:buChar char="•"/>
            </a:pPr>
            <a:r>
              <a:rPr lang="en-US" dirty="0" smtClean="0"/>
              <a:t>TCP/IP tuple (source, </a:t>
            </a:r>
            <a:r>
              <a:rPr lang="en-US" dirty="0" err="1" smtClean="0"/>
              <a:t>dest</a:t>
            </a:r>
            <a:r>
              <a:rPr lang="en-US" dirty="0" smtClean="0"/>
              <a:t>, ports)</a:t>
            </a:r>
          </a:p>
          <a:p>
            <a:pPr marL="628636" indent="-571500">
              <a:buFont typeface="Arial" charset="0"/>
              <a:buChar char="•"/>
            </a:pPr>
            <a:r>
              <a:rPr lang="en-US" dirty="0" smtClean="0"/>
              <a:t>TCP flags, header fields</a:t>
            </a:r>
          </a:p>
          <a:p>
            <a:pPr marL="628636" indent="-571500">
              <a:buFont typeface="Arial" charset="0"/>
              <a:buChar char="•"/>
            </a:pPr>
            <a:r>
              <a:rPr lang="en-US" dirty="0" smtClean="0"/>
              <a:t>Flow statistics (packets, bytes)</a:t>
            </a:r>
          </a:p>
          <a:p>
            <a:pPr marL="628636" indent="-571500">
              <a:buFont typeface="Arial" charset="0"/>
              <a:buChar char="•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Details like?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7738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 smtClean="0">
                <a:ea typeface="ＭＳ Ｐゴシック" pitchFamily="34" charset="-128"/>
                <a:cs typeface="CiscoSans" pitchFamily="34" charset="0"/>
              </a:rPr>
              <a:t>The FOSDEM network</a:t>
            </a:r>
            <a:endParaRPr altLang="en-US" dirty="0" smtClean="0">
              <a:ea typeface="ＭＳ Ｐゴシック" pitchFamily="34" charset="-128"/>
              <a:cs typeface="Cisco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0303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628636" indent="-571500">
              <a:buFont typeface="Arial" charset="0"/>
              <a:buChar char="•"/>
            </a:pPr>
            <a:r>
              <a:rPr lang="en-US" dirty="0" smtClean="0"/>
              <a:t>TCP/IP tuple (source, </a:t>
            </a:r>
            <a:r>
              <a:rPr lang="en-US" dirty="0" err="1" smtClean="0"/>
              <a:t>dest</a:t>
            </a:r>
            <a:r>
              <a:rPr lang="en-US" dirty="0" smtClean="0"/>
              <a:t>, ports)</a:t>
            </a:r>
          </a:p>
          <a:p>
            <a:pPr marL="628636" indent="-571500">
              <a:buFont typeface="Arial" charset="0"/>
              <a:buChar char="•"/>
            </a:pPr>
            <a:r>
              <a:rPr lang="en-US" dirty="0" smtClean="0"/>
              <a:t>TCP flags, header fields</a:t>
            </a:r>
          </a:p>
          <a:p>
            <a:pPr marL="628636" indent="-571500">
              <a:buFont typeface="Arial" charset="0"/>
              <a:buChar char="•"/>
            </a:pPr>
            <a:r>
              <a:rPr lang="en-US" dirty="0" smtClean="0"/>
              <a:t>Flow statistics (packets, bytes)</a:t>
            </a:r>
          </a:p>
          <a:p>
            <a:pPr marL="628636" indent="-571500">
              <a:buFont typeface="Arial" charset="0"/>
              <a:buChar char="•"/>
            </a:pPr>
            <a:r>
              <a:rPr lang="en-US" dirty="0" err="1" smtClean="0"/>
              <a:t>QoS</a:t>
            </a:r>
            <a:r>
              <a:rPr lang="en-US" dirty="0" smtClean="0"/>
              <a:t> measurements</a:t>
            </a:r>
          </a:p>
          <a:p>
            <a:pPr marL="628636" indent="-571500">
              <a:buFont typeface="Arial" charset="0"/>
              <a:buChar char="•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Details like?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8157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628636" indent="-571500">
              <a:buFont typeface="Arial" charset="0"/>
              <a:buChar char="•"/>
            </a:pPr>
            <a:r>
              <a:rPr lang="en-US" dirty="0" smtClean="0"/>
              <a:t>TCP/IP tuple (source, </a:t>
            </a:r>
            <a:r>
              <a:rPr lang="en-US" dirty="0" err="1" smtClean="0"/>
              <a:t>dest</a:t>
            </a:r>
            <a:r>
              <a:rPr lang="en-US" dirty="0" smtClean="0"/>
              <a:t>, ports)</a:t>
            </a:r>
          </a:p>
          <a:p>
            <a:pPr marL="628636" indent="-571500">
              <a:buFont typeface="Arial" charset="0"/>
              <a:buChar char="•"/>
            </a:pPr>
            <a:r>
              <a:rPr lang="en-US" dirty="0" smtClean="0"/>
              <a:t>TCP flags, header fields</a:t>
            </a:r>
          </a:p>
          <a:p>
            <a:pPr marL="628636" indent="-571500">
              <a:buFont typeface="Arial" charset="0"/>
              <a:buChar char="•"/>
            </a:pPr>
            <a:r>
              <a:rPr lang="en-US" dirty="0" smtClean="0"/>
              <a:t>Flow statistics (packets, bytes)</a:t>
            </a:r>
          </a:p>
          <a:p>
            <a:pPr marL="628636" indent="-571500">
              <a:buFont typeface="Arial" charset="0"/>
              <a:buChar char="•"/>
            </a:pPr>
            <a:r>
              <a:rPr lang="en-US" dirty="0" err="1" smtClean="0"/>
              <a:t>QoS</a:t>
            </a:r>
            <a:r>
              <a:rPr lang="en-US" dirty="0" smtClean="0"/>
              <a:t> measurements</a:t>
            </a:r>
          </a:p>
          <a:p>
            <a:pPr marL="628636" indent="-571500">
              <a:buFont typeface="Arial" charset="0"/>
              <a:buChar char="•"/>
            </a:pPr>
            <a:r>
              <a:rPr lang="en-US" dirty="0" smtClean="0"/>
              <a:t>VoIP performance data: jitter, drops, </a:t>
            </a:r>
            <a:r>
              <a:rPr lang="en-US" dirty="0" err="1" smtClean="0"/>
              <a:t>etc</a:t>
            </a:r>
            <a:endParaRPr lang="en-US" dirty="0" smtClean="0"/>
          </a:p>
          <a:p>
            <a:pPr marL="628636" indent="-571500">
              <a:buFont typeface="Arial" charset="0"/>
              <a:buChar char="•"/>
            </a:pPr>
            <a:endParaRPr lang="en-US" dirty="0" smtClean="0"/>
          </a:p>
          <a:p>
            <a:pPr marL="628636" indent="-571500">
              <a:buFont typeface="Arial" charset="0"/>
              <a:buChar char="•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Details like?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3284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628636" indent="-571500">
              <a:buFont typeface="Arial" charset="0"/>
              <a:buChar char="•"/>
            </a:pPr>
            <a:r>
              <a:rPr lang="en-US" dirty="0" smtClean="0"/>
              <a:t>TCP/IP tuple (source, </a:t>
            </a:r>
            <a:r>
              <a:rPr lang="en-US" dirty="0" err="1" smtClean="0"/>
              <a:t>dest</a:t>
            </a:r>
            <a:r>
              <a:rPr lang="en-US" dirty="0" smtClean="0"/>
              <a:t>, ports)</a:t>
            </a:r>
          </a:p>
          <a:p>
            <a:pPr marL="628636" indent="-571500">
              <a:buFont typeface="Arial" charset="0"/>
              <a:buChar char="•"/>
            </a:pPr>
            <a:r>
              <a:rPr lang="en-US" dirty="0" smtClean="0"/>
              <a:t>TCP flags, header fields</a:t>
            </a:r>
          </a:p>
          <a:p>
            <a:pPr marL="628636" indent="-571500">
              <a:buFont typeface="Arial" charset="0"/>
              <a:buChar char="•"/>
            </a:pPr>
            <a:r>
              <a:rPr lang="en-US" dirty="0" smtClean="0"/>
              <a:t>Flow statistics (packets, bytes)</a:t>
            </a:r>
          </a:p>
          <a:p>
            <a:pPr marL="628636" indent="-571500">
              <a:buFont typeface="Arial" charset="0"/>
              <a:buChar char="•"/>
            </a:pPr>
            <a:r>
              <a:rPr lang="en-US" dirty="0" err="1" smtClean="0"/>
              <a:t>QoS</a:t>
            </a:r>
            <a:r>
              <a:rPr lang="en-US" dirty="0" smtClean="0"/>
              <a:t> measurements</a:t>
            </a:r>
          </a:p>
          <a:p>
            <a:pPr marL="628636" indent="-571500">
              <a:buFont typeface="Arial" charset="0"/>
              <a:buChar char="•"/>
            </a:pPr>
            <a:r>
              <a:rPr lang="en-US" dirty="0" smtClean="0"/>
              <a:t>VoIP performance data: jitter, drops, </a:t>
            </a:r>
            <a:r>
              <a:rPr lang="en-US" dirty="0" err="1" smtClean="0"/>
              <a:t>etc</a:t>
            </a:r>
            <a:endParaRPr lang="en-US" dirty="0" smtClean="0"/>
          </a:p>
          <a:p>
            <a:pPr marL="628636" indent="-571500">
              <a:buFont typeface="Arial" charset="0"/>
              <a:buChar char="•"/>
            </a:pPr>
            <a:r>
              <a:rPr lang="en-US" dirty="0"/>
              <a:t>BGP AS or neighbor </a:t>
            </a:r>
            <a:r>
              <a:rPr lang="en-US" dirty="0" smtClean="0"/>
              <a:t>information</a:t>
            </a:r>
          </a:p>
          <a:p>
            <a:pPr marL="628636" indent="-571500">
              <a:buFont typeface="Arial" charset="0"/>
              <a:buChar char="•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Details like?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4742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628636" indent="-571500">
              <a:buFont typeface="Arial" charset="0"/>
              <a:buChar char="•"/>
            </a:pPr>
            <a:r>
              <a:rPr lang="en-US" dirty="0" smtClean="0"/>
              <a:t>TCP/IP tuple (source, </a:t>
            </a:r>
            <a:r>
              <a:rPr lang="en-US" dirty="0" err="1" smtClean="0"/>
              <a:t>dest</a:t>
            </a:r>
            <a:r>
              <a:rPr lang="en-US" dirty="0" smtClean="0"/>
              <a:t>, ports)</a:t>
            </a:r>
          </a:p>
          <a:p>
            <a:pPr marL="628636" indent="-571500">
              <a:buFont typeface="Arial" charset="0"/>
              <a:buChar char="•"/>
            </a:pPr>
            <a:r>
              <a:rPr lang="en-US" dirty="0" smtClean="0"/>
              <a:t>TCP flags, header fields</a:t>
            </a:r>
          </a:p>
          <a:p>
            <a:pPr marL="628636" indent="-571500">
              <a:buFont typeface="Arial" charset="0"/>
              <a:buChar char="•"/>
            </a:pPr>
            <a:r>
              <a:rPr lang="en-US" dirty="0" smtClean="0"/>
              <a:t>Flow statistics (packets, bytes)</a:t>
            </a:r>
          </a:p>
          <a:p>
            <a:pPr marL="628636" indent="-571500">
              <a:buFont typeface="Arial" charset="0"/>
              <a:buChar char="•"/>
            </a:pPr>
            <a:r>
              <a:rPr lang="en-US" dirty="0" err="1" smtClean="0"/>
              <a:t>QoS</a:t>
            </a:r>
            <a:r>
              <a:rPr lang="en-US" dirty="0" smtClean="0"/>
              <a:t> measurements</a:t>
            </a:r>
          </a:p>
          <a:p>
            <a:pPr marL="628636" indent="-571500">
              <a:buFont typeface="Arial" charset="0"/>
              <a:buChar char="•"/>
            </a:pPr>
            <a:r>
              <a:rPr lang="en-US" dirty="0" smtClean="0"/>
              <a:t>VoIP performance data: jitter, drops, </a:t>
            </a:r>
            <a:r>
              <a:rPr lang="en-US" dirty="0" err="1" smtClean="0"/>
              <a:t>etc</a:t>
            </a:r>
            <a:endParaRPr lang="en-US" dirty="0" smtClean="0"/>
          </a:p>
          <a:p>
            <a:pPr marL="628636" indent="-571500">
              <a:buFont typeface="Arial" charset="0"/>
              <a:buChar char="•"/>
            </a:pPr>
            <a:r>
              <a:rPr lang="en-US" dirty="0"/>
              <a:t>BGP AS or </a:t>
            </a:r>
            <a:r>
              <a:rPr lang="en-US"/>
              <a:t>neighbor </a:t>
            </a:r>
            <a:r>
              <a:rPr lang="en-US" smtClean="0"/>
              <a:t>information</a:t>
            </a:r>
            <a:endParaRPr lang="en-US" dirty="0" smtClean="0"/>
          </a:p>
          <a:p>
            <a:pPr marL="628636" indent="-571500">
              <a:buFont typeface="Arial" charset="0"/>
              <a:buChar char="•"/>
            </a:pPr>
            <a:r>
              <a:rPr lang="en-US" dirty="0"/>
              <a:t>NBAR classification and analysis</a:t>
            </a:r>
          </a:p>
          <a:p>
            <a:pPr marL="628636" indent="-571500">
              <a:buFont typeface="Arial" charset="0"/>
              <a:buChar char="•"/>
            </a:pPr>
            <a:endParaRPr lang="en-US" dirty="0" smtClean="0"/>
          </a:p>
          <a:p>
            <a:pPr marL="628636" indent="-571500">
              <a:buFont typeface="Arial" charset="0"/>
              <a:buChar char="•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Details like?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551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US" dirty="0" smtClean="0"/>
              <a:t>Technically NBAR2</a:t>
            </a:r>
          </a:p>
          <a:p>
            <a:pPr algn="ctr"/>
            <a:r>
              <a:rPr lang="en-US" dirty="0" smtClean="0"/>
              <a:t>Deep packet protocol inspection on routers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Fed from ‘protocol packs’ describing new or changed protocols.</a:t>
            </a:r>
          </a:p>
          <a:p>
            <a:pPr algn="ctr"/>
            <a:r>
              <a:rPr lang="en-US" dirty="0" smtClean="0"/>
              <a:t>Used to classify traffic for </a:t>
            </a:r>
            <a:r>
              <a:rPr lang="en-US" dirty="0" err="1" smtClean="0"/>
              <a:t>QoS</a:t>
            </a:r>
            <a:r>
              <a:rPr lang="en-US" dirty="0" smtClean="0"/>
              <a:t> or </a:t>
            </a:r>
            <a:r>
              <a:rPr lang="en-US" dirty="0" err="1" smtClean="0"/>
              <a:t>FnF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NBAR?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3242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r>
              <a:rPr lang="mr-IN" sz="2000" dirty="0">
                <a:latin typeface="Source Code Pro" charset="0"/>
                <a:ea typeface="Source Code Pro" charset="0"/>
                <a:cs typeface="Source Code Pro" charset="0"/>
              </a:rPr>
              <a:t>asr1k#show </a:t>
            </a:r>
            <a:r>
              <a:rPr lang="mr-IN" sz="2000" dirty="0" err="1">
                <a:latin typeface="Source Code Pro" charset="0"/>
                <a:ea typeface="Source Code Pro" charset="0"/>
                <a:cs typeface="Source Code Pro" charset="0"/>
              </a:rPr>
              <a:t>ip</a:t>
            </a:r>
            <a:r>
              <a:rPr lang="mr-IN" sz="2000" dirty="0">
                <a:latin typeface="Source Code Pro" charset="0"/>
                <a:ea typeface="Source Code Pro" charset="0"/>
                <a:cs typeface="Source Code Pro" charset="0"/>
              </a:rPr>
              <a:t> </a:t>
            </a:r>
            <a:r>
              <a:rPr lang="mr-IN" sz="2000" dirty="0" err="1">
                <a:latin typeface="Source Code Pro" charset="0"/>
                <a:ea typeface="Source Code Pro" charset="0"/>
                <a:cs typeface="Source Code Pro" charset="0"/>
              </a:rPr>
              <a:t>nbar</a:t>
            </a:r>
            <a:r>
              <a:rPr lang="mr-IN" sz="2000" dirty="0">
                <a:latin typeface="Source Code Pro" charset="0"/>
                <a:ea typeface="Source Code Pro" charset="0"/>
                <a:cs typeface="Source Code Pro" charset="0"/>
              </a:rPr>
              <a:t> </a:t>
            </a:r>
            <a:r>
              <a:rPr lang="mr-IN" sz="2000" dirty="0" err="1">
                <a:latin typeface="Source Code Pro" charset="0"/>
                <a:ea typeface="Source Code Pro" charset="0"/>
                <a:cs typeface="Source Code Pro" charset="0"/>
              </a:rPr>
              <a:t>protocol-id</a:t>
            </a:r>
            <a:r>
              <a:rPr lang="mr-IN" sz="2000" dirty="0">
                <a:latin typeface="Source Code Pro" charset="0"/>
                <a:ea typeface="Source Code Pro" charset="0"/>
                <a:cs typeface="Source Code Pro" charset="0"/>
              </a:rPr>
              <a:t> </a:t>
            </a:r>
            <a:r>
              <a:rPr lang="mr-IN" sz="2000" dirty="0" smtClean="0">
                <a:latin typeface="Source Code Pro" charset="0"/>
                <a:ea typeface="Source Code Pro" charset="0"/>
                <a:cs typeface="Source Code Pro" charset="0"/>
              </a:rPr>
              <a:t>4chan</a:t>
            </a:r>
            <a:r>
              <a:rPr lang="en-US" sz="2000" dirty="0" smtClean="0">
                <a:latin typeface="Source Code Pro" charset="0"/>
                <a:ea typeface="Source Code Pro" charset="0"/>
                <a:cs typeface="Source Code Pro" charset="0"/>
              </a:rPr>
              <a:t/>
            </a:r>
            <a:br>
              <a:rPr lang="en-US" sz="20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mr-IN" sz="2000" dirty="0" err="1" smtClean="0">
                <a:latin typeface="Source Code Pro" charset="0"/>
                <a:ea typeface="Source Code Pro" charset="0"/>
                <a:cs typeface="Source Code Pro" charset="0"/>
              </a:rPr>
              <a:t>Protocol</a:t>
            </a:r>
            <a:r>
              <a:rPr lang="mr-IN" sz="2000" dirty="0" smtClean="0">
                <a:latin typeface="Source Code Pro" charset="0"/>
                <a:ea typeface="Source Code Pro" charset="0"/>
                <a:cs typeface="Source Code Pro" charset="0"/>
              </a:rPr>
              <a:t> </a:t>
            </a:r>
            <a:r>
              <a:rPr lang="mr-IN" sz="2000" dirty="0" err="1">
                <a:latin typeface="Source Code Pro" charset="0"/>
                <a:ea typeface="Source Code Pro" charset="0"/>
                <a:cs typeface="Source Code Pro" charset="0"/>
              </a:rPr>
              <a:t>Name</a:t>
            </a:r>
            <a:r>
              <a:rPr lang="mr-IN" sz="2000" dirty="0">
                <a:latin typeface="Source Code Pro" charset="0"/>
                <a:ea typeface="Source Code Pro" charset="0"/>
                <a:cs typeface="Source Code Pro" charset="0"/>
              </a:rPr>
              <a:t>             </a:t>
            </a:r>
            <a:r>
              <a:rPr lang="mr-IN" sz="2000" dirty="0" err="1">
                <a:latin typeface="Source Code Pro" charset="0"/>
                <a:ea typeface="Source Code Pro" charset="0"/>
                <a:cs typeface="Source Code Pro" charset="0"/>
              </a:rPr>
              <a:t>id</a:t>
            </a:r>
            <a:r>
              <a:rPr lang="mr-IN" sz="2000" dirty="0">
                <a:latin typeface="Source Code Pro" charset="0"/>
                <a:ea typeface="Source Code Pro" charset="0"/>
                <a:cs typeface="Source Code Pro" charset="0"/>
              </a:rPr>
              <a:t>            </a:t>
            </a:r>
            <a:r>
              <a:rPr lang="mr-IN" sz="2000" dirty="0" err="1" smtClean="0">
                <a:latin typeface="Source Code Pro" charset="0"/>
                <a:ea typeface="Source Code Pro" charset="0"/>
                <a:cs typeface="Source Code Pro" charset="0"/>
              </a:rPr>
              <a:t>type</a:t>
            </a:r>
            <a:r>
              <a:rPr lang="en-US" dirty="0">
                <a:latin typeface="Source Code Pro" charset="0"/>
                <a:ea typeface="Source Code Pro" charset="0"/>
                <a:cs typeface="Source Code Pro" charset="0"/>
              </a:rPr>
              <a:t/>
            </a:r>
            <a:br>
              <a:rPr lang="en-US" dirty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mr-IN" sz="2000" dirty="0" smtClean="0">
                <a:latin typeface="Source Code Pro" charset="0"/>
                <a:ea typeface="Source Code Pro" charset="0"/>
                <a:cs typeface="Source Code Pro" charset="0"/>
              </a:rPr>
              <a:t>----------------------------------------------</a:t>
            </a:r>
            <a:r>
              <a:rPr lang="en-US" dirty="0">
                <a:latin typeface="Source Code Pro" charset="0"/>
                <a:ea typeface="Source Code Pro" charset="0"/>
                <a:cs typeface="Source Code Pro" charset="0"/>
              </a:rPr>
              <a:t/>
            </a:r>
            <a:br>
              <a:rPr lang="en-US" dirty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mr-IN" sz="2000" dirty="0" smtClean="0">
                <a:latin typeface="Source Code Pro" charset="0"/>
                <a:ea typeface="Source Code Pro" charset="0"/>
                <a:cs typeface="Source Code Pro" charset="0"/>
              </a:rPr>
              <a:t>4chan                    </a:t>
            </a:r>
            <a:r>
              <a:rPr lang="mr-IN" sz="2000" dirty="0">
                <a:latin typeface="Source Code Pro" charset="0"/>
                <a:ea typeface="Source Code Pro" charset="0"/>
                <a:cs typeface="Source Code Pro" charset="0"/>
              </a:rPr>
              <a:t>763           L7 STANDARD</a:t>
            </a:r>
            <a:endParaRPr lang="en-US" sz="2000" dirty="0">
              <a:latin typeface="Source Code Pro" charset="0"/>
              <a:ea typeface="Source Code Pro" charset="0"/>
              <a:cs typeface="Source Code Pro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An example protocol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5951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r>
              <a:rPr lang="en-US" sz="2000" dirty="0">
                <a:latin typeface="Source Code Pro" charset="0"/>
                <a:ea typeface="Source Code Pro" charset="0"/>
                <a:cs typeface="Source Code Pro" charset="0"/>
              </a:rPr>
              <a:t>asr1k(</a:t>
            </a:r>
            <a:r>
              <a:rPr lang="en-US" sz="2000" dirty="0" err="1">
                <a:latin typeface="Source Code Pro" charset="0"/>
                <a:ea typeface="Source Code Pro" charset="0"/>
                <a:cs typeface="Source Code Pro" charset="0"/>
              </a:rPr>
              <a:t>config</a:t>
            </a:r>
            <a:r>
              <a:rPr lang="en-US" sz="2000" dirty="0">
                <a:latin typeface="Source Code Pro" charset="0"/>
                <a:ea typeface="Source Code Pro" charset="0"/>
                <a:cs typeface="Source Code Pro" charset="0"/>
              </a:rPr>
              <a:t>-flow-record)#collect application </a:t>
            </a:r>
            <a:r>
              <a:rPr lang="en-US" sz="2000" dirty="0" err="1">
                <a:latin typeface="Source Code Pro" charset="0"/>
                <a:ea typeface="Source Code Pro" charset="0"/>
                <a:cs typeface="Source Code Pro" charset="0"/>
              </a:rPr>
              <a:t>smtp</a:t>
            </a:r>
            <a:r>
              <a:rPr lang="en-US" sz="2000" dirty="0">
                <a:latin typeface="Source Code Pro" charset="0"/>
                <a:ea typeface="Source Code Pro" charset="0"/>
                <a:cs typeface="Source Code Pro" charset="0"/>
              </a:rPr>
              <a:t> </a:t>
            </a:r>
            <a:r>
              <a:rPr lang="en-US" sz="2000" dirty="0" smtClean="0">
                <a:latin typeface="Source Code Pro" charset="0"/>
                <a:ea typeface="Source Code Pro" charset="0"/>
                <a:cs typeface="Source Code Pro" charset="0"/>
              </a:rPr>
              <a:t>?</a:t>
            </a:r>
            <a:br>
              <a:rPr lang="en-US" sz="20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en-US" sz="2000" dirty="0" smtClean="0">
                <a:latin typeface="Source Code Pro" charset="0"/>
                <a:ea typeface="Source Code Pro" charset="0"/>
                <a:cs typeface="Source Code Pro" charset="0"/>
              </a:rPr>
              <a:t>  </a:t>
            </a:r>
            <a:r>
              <a:rPr lang="en-US" sz="2000" dirty="0">
                <a:latin typeface="Source Code Pro" charset="0"/>
                <a:ea typeface="Source Code Pro" charset="0"/>
                <a:cs typeface="Source Code Pro" charset="0"/>
              </a:rPr>
              <a:t>sender  SMTP Sender Mail </a:t>
            </a:r>
            <a:r>
              <a:rPr lang="en-US" sz="2000" dirty="0" smtClean="0">
                <a:latin typeface="Source Code Pro" charset="0"/>
                <a:ea typeface="Source Code Pro" charset="0"/>
                <a:cs typeface="Source Code Pro" charset="0"/>
              </a:rPr>
              <a:t>Address</a:t>
            </a:r>
            <a:br>
              <a:rPr lang="en-US" sz="20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en-US" sz="2000" dirty="0" smtClean="0">
                <a:latin typeface="Source Code Pro" charset="0"/>
                <a:ea typeface="Source Code Pro" charset="0"/>
                <a:cs typeface="Source Code Pro" charset="0"/>
              </a:rPr>
              <a:t>  </a:t>
            </a:r>
            <a:r>
              <a:rPr lang="en-US" sz="2000" dirty="0">
                <a:latin typeface="Source Code Pro" charset="0"/>
                <a:ea typeface="Source Code Pro" charset="0"/>
                <a:cs typeface="Source Code Pro" charset="0"/>
              </a:rPr>
              <a:t>server  SMTP Server Name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What can we extract?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340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r>
              <a:rPr lang="en-US" sz="1600" dirty="0">
                <a:latin typeface="Source Code Pro" charset="0"/>
                <a:ea typeface="Source Code Pro" charset="0"/>
                <a:cs typeface="Source Code Pro" charset="0"/>
              </a:rPr>
              <a:t>asr1k(</a:t>
            </a:r>
            <a:r>
              <a:rPr lang="en-US" sz="1600" dirty="0" err="1">
                <a:latin typeface="Source Code Pro" charset="0"/>
                <a:ea typeface="Source Code Pro" charset="0"/>
                <a:cs typeface="Source Code Pro" charset="0"/>
              </a:rPr>
              <a:t>config</a:t>
            </a:r>
            <a:r>
              <a:rPr lang="en-US" sz="1600" dirty="0">
                <a:latin typeface="Source Code Pro" charset="0"/>
                <a:ea typeface="Source Code Pro" charset="0"/>
                <a:cs typeface="Source Code Pro" charset="0"/>
              </a:rPr>
              <a:t>-flow-record)#collect application http </a:t>
            </a:r>
            <a:r>
              <a:rPr lang="en-US" sz="1600" dirty="0" smtClean="0">
                <a:latin typeface="Source Code Pro" charset="0"/>
                <a:ea typeface="Source Code Pro" charset="0"/>
                <a:cs typeface="Source Code Pro" charset="0"/>
              </a:rPr>
              <a:t>?</a:t>
            </a:r>
            <a:br>
              <a:rPr lang="en-US" sz="16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en-US" sz="1600" dirty="0" smtClean="0">
                <a:latin typeface="Source Code Pro" charset="0"/>
                <a:ea typeface="Source Code Pro" charset="0"/>
                <a:cs typeface="Source Code Pro" charset="0"/>
              </a:rPr>
              <a:t>  </a:t>
            </a:r>
            <a:r>
              <a:rPr lang="en-US" sz="1600" dirty="0">
                <a:latin typeface="Source Code Pro" charset="0"/>
                <a:ea typeface="Source Code Pro" charset="0"/>
                <a:cs typeface="Source Code Pro" charset="0"/>
              </a:rPr>
              <a:t>host        Host name of Origin Server containing </a:t>
            </a:r>
            <a:r>
              <a:rPr lang="en-US" sz="1600" dirty="0" smtClean="0">
                <a:latin typeface="Source Code Pro" charset="0"/>
                <a:ea typeface="Source Code Pro" charset="0"/>
                <a:cs typeface="Source Code Pro" charset="0"/>
              </a:rPr>
              <a:t>resource</a:t>
            </a:r>
            <a:br>
              <a:rPr lang="en-US" sz="16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en-US" sz="1600" dirty="0" smtClean="0">
                <a:latin typeface="Source Code Pro" charset="0"/>
                <a:ea typeface="Source Code Pro" charset="0"/>
                <a:cs typeface="Source Code Pro" charset="0"/>
              </a:rPr>
              <a:t>  </a:t>
            </a:r>
            <a:r>
              <a:rPr lang="en-US" sz="1600" dirty="0" err="1">
                <a:latin typeface="Source Code Pro" charset="0"/>
                <a:ea typeface="Source Code Pro" charset="0"/>
                <a:cs typeface="Source Code Pro" charset="0"/>
              </a:rPr>
              <a:t>referer</a:t>
            </a:r>
            <a:r>
              <a:rPr lang="en-US" sz="1600" dirty="0">
                <a:latin typeface="Source Code Pro" charset="0"/>
                <a:ea typeface="Source Code Pro" charset="0"/>
                <a:cs typeface="Source Code Pro" charset="0"/>
              </a:rPr>
              <a:t>     Address the resource request was obtained </a:t>
            </a:r>
            <a:r>
              <a:rPr lang="en-US" sz="1600" dirty="0" smtClean="0">
                <a:latin typeface="Source Code Pro" charset="0"/>
                <a:ea typeface="Source Code Pro" charset="0"/>
                <a:cs typeface="Source Code Pro" charset="0"/>
              </a:rPr>
              <a:t>from</a:t>
            </a:r>
            <a:br>
              <a:rPr lang="en-US" sz="16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en-US" sz="1600" dirty="0" smtClean="0">
                <a:latin typeface="Source Code Pro" charset="0"/>
                <a:ea typeface="Source Code Pro" charset="0"/>
                <a:cs typeface="Source Code Pro" charset="0"/>
              </a:rPr>
              <a:t>  </a:t>
            </a:r>
            <a:r>
              <a:rPr lang="en-US" sz="1600" dirty="0" err="1">
                <a:latin typeface="Source Code Pro" charset="0"/>
                <a:ea typeface="Source Code Pro" charset="0"/>
                <a:cs typeface="Source Code Pro" charset="0"/>
              </a:rPr>
              <a:t>uri</a:t>
            </a:r>
            <a:r>
              <a:rPr lang="en-US" sz="1600" dirty="0">
                <a:latin typeface="Source Code Pro" charset="0"/>
                <a:ea typeface="Source Code Pro" charset="0"/>
                <a:cs typeface="Source Code Pro" charset="0"/>
              </a:rPr>
              <a:t>         List of URIs and associated hit </a:t>
            </a:r>
            <a:r>
              <a:rPr lang="en-US" sz="1600" dirty="0" smtClean="0">
                <a:latin typeface="Source Code Pro" charset="0"/>
                <a:ea typeface="Source Code Pro" charset="0"/>
                <a:cs typeface="Source Code Pro" charset="0"/>
              </a:rPr>
              <a:t>counts</a:t>
            </a:r>
            <a:br>
              <a:rPr lang="en-US" sz="16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en-US" sz="1600" dirty="0" smtClean="0">
                <a:latin typeface="Source Code Pro" charset="0"/>
                <a:ea typeface="Source Code Pro" charset="0"/>
                <a:cs typeface="Source Code Pro" charset="0"/>
              </a:rPr>
              <a:t>  </a:t>
            </a:r>
            <a:r>
              <a:rPr lang="en-US" sz="1600" dirty="0" err="1">
                <a:latin typeface="Source Code Pro" charset="0"/>
                <a:ea typeface="Source Code Pro" charset="0"/>
                <a:cs typeface="Source Code Pro" charset="0"/>
              </a:rPr>
              <a:t>url</a:t>
            </a:r>
            <a:r>
              <a:rPr lang="en-US" sz="1600" dirty="0">
                <a:latin typeface="Source Code Pro" charset="0"/>
                <a:ea typeface="Source Code Pro" charset="0"/>
                <a:cs typeface="Source Code Pro" charset="0"/>
              </a:rPr>
              <a:t>         Uniform Resource Locator </a:t>
            </a:r>
            <a:r>
              <a:rPr lang="en-US" sz="1600" dirty="0" smtClean="0">
                <a:latin typeface="Source Code Pro" charset="0"/>
                <a:ea typeface="Source Code Pro" charset="0"/>
                <a:cs typeface="Source Code Pro" charset="0"/>
              </a:rPr>
              <a:t>path</a:t>
            </a:r>
            <a:br>
              <a:rPr lang="en-US" sz="16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en-US" sz="1600" dirty="0" smtClean="0">
                <a:latin typeface="Source Code Pro" charset="0"/>
                <a:ea typeface="Source Code Pro" charset="0"/>
                <a:cs typeface="Source Code Pro" charset="0"/>
              </a:rPr>
              <a:t>  </a:t>
            </a:r>
            <a:r>
              <a:rPr lang="en-US" sz="1600" dirty="0">
                <a:latin typeface="Source Code Pro" charset="0"/>
                <a:ea typeface="Source Code Pro" charset="0"/>
                <a:cs typeface="Source Code Pro" charset="0"/>
              </a:rPr>
              <a:t>user-agent  Software used by agent sending the request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What can we extract?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2091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pPr algn="ctr"/>
            <a:r>
              <a:rPr lang="en-US" dirty="0" smtClean="0">
                <a:ea typeface="Source Code Pro" charset="0"/>
                <a:cs typeface="Source Code Pro" charset="0"/>
              </a:rPr>
              <a:t>The analysis itself is fine, the ASR’s multi-processor architecture helps</a:t>
            </a:r>
          </a:p>
          <a:p>
            <a:pPr algn="ctr"/>
            <a:r>
              <a:rPr lang="en-US" dirty="0" smtClean="0">
                <a:ea typeface="Source Code Pro" charset="0"/>
                <a:cs typeface="Source Code Pro" charset="0"/>
              </a:rPr>
              <a:t>Keeping track of connections uses up a lot of TCAM resources </a:t>
            </a:r>
            <a:endParaRPr lang="en-US" dirty="0">
              <a:ea typeface="Source Code Pro" charset="0"/>
              <a:cs typeface="Source Code Pro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How expensive is this?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3881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 smtClean="0">
                <a:ea typeface="ＭＳ Ｐゴシック" pitchFamily="34" charset="-128"/>
                <a:cs typeface="CiscoSans" pitchFamily="34" charset="0"/>
              </a:rPr>
              <a:t>Let’s look at this live</a:t>
            </a:r>
            <a:r>
              <a:rPr lang="mr-IN" altLang="en-US" dirty="0" smtClean="0">
                <a:ea typeface="ＭＳ Ｐゴシック" pitchFamily="34" charset="-128"/>
                <a:cs typeface="CiscoSans" pitchFamily="34" charset="0"/>
              </a:rPr>
              <a:t>…</a:t>
            </a:r>
            <a:endParaRPr altLang="en-US" dirty="0" smtClean="0">
              <a:ea typeface="ＭＳ Ｐゴシック" pitchFamily="34" charset="-128"/>
              <a:cs typeface="Cisco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973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Logical L2 layout</a:t>
            </a:r>
            <a:endParaRPr lang="en-US" dirty="0"/>
          </a:p>
        </p:txBody>
      </p:sp>
      <p:pic>
        <p:nvPicPr>
          <p:cNvPr id="4" name="Picture 11" descr="C:\Users\ecoffey\AppData\Local\Temp\Rar$DRa0.386\30067_Device_router_default_6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670" y="218287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C:\Users\ecoffey\AppData\Local\Temp\Rar$DRa0.608\30080_Device_switch_default_6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670" y="274652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 descr="C:\Users\ecoffey\AppData\Local\Temp\Rar$DRa0.608\30080_Device_switch_default_6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453" y="346955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ecoffey\AppData\Local\Temp\Rar$DRa0.608\30080_Device_switch_default_6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989" y="350884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C:\Users\ecoffey\AppData\Local\Temp\Rar$DRa0.608\30080_Device_switch_default_6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453" y="274652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C:\Users\ecoffey\AppData\Local\Temp\Rar$DRa0.608\30080_Device_switch_default_6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989" y="274652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C:\Users\ecoffey\AppData\Local\Temp\Rar$DRa0.427\Wireless LAN Controller\Png\Default\Wireless-LAN-Controller_default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616" y="399652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:\Users\ecoffey\AppData\Local\Temp\Rar$DRa0.403\30001_Device_access_point_default_6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431" y="1811193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:\Users\ecoffey\AppData\Local\Temp\Rar$DRa0.403\30001_Device_access_point_default_6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431" y="225884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:\Users\ecoffey\AppData\Local\Temp\Rar$DRa0.403\30001_Device_access_point_default_6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431" y="277732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:\Users\ecoffey\AppData\Local\Temp\Rar$DRa0.403\30001_Device_access_point_default_6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431" y="330443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C:\Users\ecoffey\AppData\Local\Temp\Rar$DRa0.400\30009_Device_cloud_white_default_6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288" y="1095737"/>
            <a:ext cx="1213791" cy="121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C:\Users\ecoffey\AppData\Local\Temp\Rar$DRa0.400\30009_Device_cloud_white_default_6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262" y="337152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Users\ecoffey\AppData\Local\Temp\Rar$DRa0.080\30032_Device_generic_building_default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82" y="399652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Connector 19"/>
          <p:cNvCxnSpPr/>
          <p:nvPr/>
        </p:nvCxnSpPr>
        <p:spPr>
          <a:xfrm>
            <a:off x="4602561" y="1996918"/>
            <a:ext cx="2541" cy="3019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605102" y="2534077"/>
            <a:ext cx="0" cy="3403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4605102" y="3168510"/>
            <a:ext cx="5082" cy="3403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4216686" y="3727081"/>
            <a:ext cx="385875" cy="311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610185" y="3727081"/>
            <a:ext cx="400770" cy="3485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848616" y="3021167"/>
            <a:ext cx="113737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848616" y="3041310"/>
            <a:ext cx="1137373" cy="8309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2942626" y="3113900"/>
            <a:ext cx="1424044" cy="770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2982133" y="3100213"/>
            <a:ext cx="1378803" cy="6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 flipV="1">
            <a:off x="2733234" y="2047159"/>
            <a:ext cx="1729" cy="8272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5217080" y="1677827"/>
            <a:ext cx="1256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Internet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4854698" y="2218046"/>
            <a:ext cx="1256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ASR1006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449778" y="3239967"/>
            <a:ext cx="1271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Info desk</a:t>
            </a:r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2483696" y="2404614"/>
            <a:ext cx="736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2451457" y="3174862"/>
            <a:ext cx="736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AW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5985989" y="2406217"/>
            <a:ext cx="736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3437898" y="4114875"/>
            <a:ext cx="373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U</a:t>
            </a:r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5450781" y="4075584"/>
            <a:ext cx="706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WLC</a:t>
            </a:r>
            <a:endParaRPr lang="en-US" dirty="0"/>
          </a:p>
        </p:txBody>
      </p:sp>
      <p:cxnSp>
        <p:nvCxnSpPr>
          <p:cNvPr id="67" name="Straight Connector 66"/>
          <p:cNvCxnSpPr/>
          <p:nvPr/>
        </p:nvCxnSpPr>
        <p:spPr>
          <a:xfrm flipV="1">
            <a:off x="6473669" y="3113900"/>
            <a:ext cx="422145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6895814" y="3113900"/>
            <a:ext cx="0" cy="5505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V="1">
            <a:off x="6895814" y="2047159"/>
            <a:ext cx="0" cy="10667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 flipV="1">
            <a:off x="6895813" y="3664475"/>
            <a:ext cx="307619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H="1" flipV="1">
            <a:off x="6895811" y="3113431"/>
            <a:ext cx="307619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H="1" flipV="1">
            <a:off x="6895810" y="2593168"/>
            <a:ext cx="307619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H="1" flipV="1">
            <a:off x="6895810" y="2051486"/>
            <a:ext cx="307619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6895810" y="1510941"/>
            <a:ext cx="921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 AP’s</a:t>
            </a:r>
            <a:endParaRPr lang="en-US" dirty="0"/>
          </a:p>
        </p:txBody>
      </p:sp>
      <p:sp>
        <p:nvSpPr>
          <p:cNvPr id="90" name="TextBox 89"/>
          <p:cNvSpPr txBox="1"/>
          <p:nvPr/>
        </p:nvSpPr>
        <p:spPr>
          <a:xfrm>
            <a:off x="5944754" y="3178940"/>
            <a:ext cx="736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860503" y="2566856"/>
            <a:ext cx="736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Core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4767138" y="3406274"/>
            <a:ext cx="736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ULB</a:t>
            </a:r>
            <a:endParaRPr lang="en-US" dirty="0"/>
          </a:p>
        </p:txBody>
      </p:sp>
      <p:pic>
        <p:nvPicPr>
          <p:cNvPr id="48" name="Picture 11" descr="C:\Users\ecoffey\AppData\Local\Temp\Rar$DRa0.608\30080_Device_switch_default_6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457" y="173036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1" descr="C:\Users\ecoffey\AppData\Local\Temp\Rar$DRa0.608\30080_Device_switch_default_6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408" y="1710945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1" descr="C:\Users\ecoffey\AppData\Local\Temp\Rar$DRa0.608\30080_Device_switch_default_6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72" y="274652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2353080" y="1463827"/>
            <a:ext cx="736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VS-1</a:t>
            </a:r>
            <a:endParaRPr lang="en-US" dirty="0"/>
          </a:p>
        </p:txBody>
      </p:sp>
      <p:cxnSp>
        <p:nvCxnSpPr>
          <p:cNvPr id="54" name="Straight Connector 53"/>
          <p:cNvCxnSpPr/>
          <p:nvPr/>
        </p:nvCxnSpPr>
        <p:spPr>
          <a:xfrm flipH="1" flipV="1">
            <a:off x="1786993" y="2040969"/>
            <a:ext cx="772995" cy="6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891263" y="2108934"/>
            <a:ext cx="627759" cy="7654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1159686" y="1379807"/>
            <a:ext cx="736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VS-2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3072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47484" y="1347788"/>
            <a:ext cx="8839200" cy="3168210"/>
          </a:xfrm>
        </p:spPr>
        <p:txBody>
          <a:bodyPr/>
          <a:lstStyle/>
          <a:p>
            <a:r>
              <a:rPr lang="mr-IN" sz="1400" dirty="0">
                <a:latin typeface="Source Code Pro" charset="0"/>
                <a:ea typeface="Source Code Pro" charset="0"/>
                <a:cs typeface="Source Code Pro" charset="0"/>
              </a:rPr>
              <a:t>asr1k#show </a:t>
            </a:r>
            <a:r>
              <a:rPr lang="mr-IN" sz="1400" dirty="0" err="1">
                <a:latin typeface="Source Code Pro" charset="0"/>
                <a:ea typeface="Source Code Pro" charset="0"/>
                <a:cs typeface="Source Code Pro" charset="0"/>
              </a:rPr>
              <a:t>processes</a:t>
            </a:r>
            <a:r>
              <a:rPr lang="mr-IN" sz="1400" dirty="0">
                <a:latin typeface="Source Code Pro" charset="0"/>
                <a:ea typeface="Source Code Pro" charset="0"/>
                <a:cs typeface="Source Code Pro" charset="0"/>
              </a:rPr>
              <a:t> </a:t>
            </a:r>
            <a:r>
              <a:rPr lang="mr-IN" sz="1400" dirty="0" err="1">
                <a:latin typeface="Source Code Pro" charset="0"/>
                <a:ea typeface="Source Code Pro" charset="0"/>
                <a:cs typeface="Source Code Pro" charset="0"/>
              </a:rPr>
              <a:t>cpu</a:t>
            </a:r>
            <a:r>
              <a:rPr lang="mr-IN" sz="1400" dirty="0">
                <a:latin typeface="Source Code Pro" charset="0"/>
                <a:ea typeface="Source Code Pro" charset="0"/>
                <a:cs typeface="Source Code Pro" charset="0"/>
              </a:rPr>
              <a:t> </a:t>
            </a:r>
            <a:r>
              <a:rPr lang="mr-IN" sz="1400" dirty="0" err="1">
                <a:latin typeface="Source Code Pro" charset="0"/>
                <a:ea typeface="Source Code Pro" charset="0"/>
                <a:cs typeface="Source Code Pro" charset="0"/>
              </a:rPr>
              <a:t>sorted</a:t>
            </a:r>
            <a:r>
              <a:rPr lang="mr-IN" sz="1400" dirty="0">
                <a:latin typeface="Source Code Pro" charset="0"/>
                <a:ea typeface="Source Code Pro" charset="0"/>
                <a:cs typeface="Source Code Pro" charset="0"/>
              </a:rPr>
              <a:t> </a:t>
            </a:r>
            <a:r>
              <a:rPr lang="mr-IN" sz="1400" dirty="0" smtClean="0">
                <a:latin typeface="Source Code Pro" charset="0"/>
                <a:ea typeface="Source Code Pro" charset="0"/>
                <a:cs typeface="Source Code Pro" charset="0"/>
              </a:rPr>
              <a:t>5min</a:t>
            </a:r>
            <a:r>
              <a:rPr lang="en-US" sz="1400" dirty="0">
                <a:latin typeface="Source Code Pro" charset="0"/>
                <a:ea typeface="Source Code Pro" charset="0"/>
                <a:cs typeface="Source Code Pro" charset="0"/>
              </a:rPr>
              <a:t/>
            </a:r>
            <a:br>
              <a:rPr lang="en-US" sz="1400" dirty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mr-IN" sz="1400" dirty="0">
                <a:latin typeface="Source Code Pro" charset="0"/>
                <a:ea typeface="Source Code Pro" charset="0"/>
                <a:cs typeface="Source Code Pro" charset="0"/>
              </a:rPr>
              <a:t>CPU </a:t>
            </a:r>
            <a:r>
              <a:rPr lang="mr-IN" sz="1400" dirty="0" err="1">
                <a:latin typeface="Source Code Pro" charset="0"/>
                <a:ea typeface="Source Code Pro" charset="0"/>
                <a:cs typeface="Source Code Pro" charset="0"/>
              </a:rPr>
              <a:t>utilization</a:t>
            </a:r>
            <a:r>
              <a:rPr lang="mr-IN" sz="1400" dirty="0">
                <a:latin typeface="Source Code Pro" charset="0"/>
                <a:ea typeface="Source Code Pro" charset="0"/>
                <a:cs typeface="Source Code Pro" charset="0"/>
              </a:rPr>
              <a:t> </a:t>
            </a:r>
            <a:r>
              <a:rPr lang="mr-IN" sz="1400" dirty="0" err="1">
                <a:latin typeface="Source Code Pro" charset="0"/>
                <a:ea typeface="Source Code Pro" charset="0"/>
                <a:cs typeface="Source Code Pro" charset="0"/>
              </a:rPr>
              <a:t>for</a:t>
            </a:r>
            <a:r>
              <a:rPr lang="mr-IN" sz="1400" dirty="0">
                <a:latin typeface="Source Code Pro" charset="0"/>
                <a:ea typeface="Source Code Pro" charset="0"/>
                <a:cs typeface="Source Code Pro" charset="0"/>
              </a:rPr>
              <a:t> </a:t>
            </a:r>
            <a:r>
              <a:rPr lang="mr-IN" sz="1400" dirty="0" err="1">
                <a:latin typeface="Source Code Pro" charset="0"/>
                <a:ea typeface="Source Code Pro" charset="0"/>
                <a:cs typeface="Source Code Pro" charset="0"/>
              </a:rPr>
              <a:t>five</a:t>
            </a:r>
            <a:r>
              <a:rPr lang="mr-IN" sz="1400" dirty="0">
                <a:latin typeface="Source Code Pro" charset="0"/>
                <a:ea typeface="Source Code Pro" charset="0"/>
                <a:cs typeface="Source Code Pro" charset="0"/>
              </a:rPr>
              <a:t> </a:t>
            </a:r>
            <a:r>
              <a:rPr lang="mr-IN" sz="1400" dirty="0" err="1">
                <a:latin typeface="Source Code Pro" charset="0"/>
                <a:ea typeface="Source Code Pro" charset="0"/>
                <a:cs typeface="Source Code Pro" charset="0"/>
              </a:rPr>
              <a:t>seconds</a:t>
            </a:r>
            <a:r>
              <a:rPr lang="mr-IN" sz="1400" dirty="0">
                <a:latin typeface="Source Code Pro" charset="0"/>
                <a:ea typeface="Source Code Pro" charset="0"/>
                <a:cs typeface="Source Code Pro" charset="0"/>
              </a:rPr>
              <a:t>: 97%/2%; </a:t>
            </a:r>
            <a:r>
              <a:rPr lang="mr-IN" sz="1400" dirty="0" err="1">
                <a:latin typeface="Source Code Pro" charset="0"/>
                <a:ea typeface="Source Code Pro" charset="0"/>
                <a:cs typeface="Source Code Pro" charset="0"/>
              </a:rPr>
              <a:t>one</a:t>
            </a:r>
            <a:r>
              <a:rPr lang="mr-IN" sz="1400" dirty="0">
                <a:latin typeface="Source Code Pro" charset="0"/>
                <a:ea typeface="Source Code Pro" charset="0"/>
                <a:cs typeface="Source Code Pro" charset="0"/>
              </a:rPr>
              <a:t> </a:t>
            </a:r>
            <a:r>
              <a:rPr lang="mr-IN" sz="1400" dirty="0" err="1">
                <a:latin typeface="Source Code Pro" charset="0"/>
                <a:ea typeface="Source Code Pro" charset="0"/>
                <a:cs typeface="Source Code Pro" charset="0"/>
              </a:rPr>
              <a:t>minute</a:t>
            </a:r>
            <a:r>
              <a:rPr lang="mr-IN" sz="1400" dirty="0">
                <a:latin typeface="Source Code Pro" charset="0"/>
                <a:ea typeface="Source Code Pro" charset="0"/>
                <a:cs typeface="Source Code Pro" charset="0"/>
              </a:rPr>
              <a:t>: 92%; </a:t>
            </a:r>
            <a:r>
              <a:rPr lang="mr-IN" sz="1400" dirty="0" err="1">
                <a:latin typeface="Source Code Pro" charset="0"/>
                <a:ea typeface="Source Code Pro" charset="0"/>
                <a:cs typeface="Source Code Pro" charset="0"/>
              </a:rPr>
              <a:t>five</a:t>
            </a:r>
            <a:r>
              <a:rPr lang="mr-IN" sz="1400" dirty="0">
                <a:latin typeface="Source Code Pro" charset="0"/>
                <a:ea typeface="Source Code Pro" charset="0"/>
                <a:cs typeface="Source Code Pro" charset="0"/>
              </a:rPr>
              <a:t> </a:t>
            </a:r>
            <a:r>
              <a:rPr lang="mr-IN" sz="1400" dirty="0" err="1">
                <a:latin typeface="Source Code Pro" charset="0"/>
                <a:ea typeface="Source Code Pro" charset="0"/>
                <a:cs typeface="Source Code Pro" charset="0"/>
              </a:rPr>
              <a:t>minutes</a:t>
            </a:r>
            <a:r>
              <a:rPr lang="mr-IN" sz="1400" dirty="0">
                <a:latin typeface="Source Code Pro" charset="0"/>
                <a:ea typeface="Source Code Pro" charset="0"/>
                <a:cs typeface="Source Code Pro" charset="0"/>
              </a:rPr>
              <a:t>: 80</a:t>
            </a:r>
            <a:r>
              <a:rPr lang="mr-IN" sz="1400" dirty="0" smtClean="0">
                <a:latin typeface="Source Code Pro" charset="0"/>
                <a:ea typeface="Source Code Pro" charset="0"/>
                <a:cs typeface="Source Code Pro" charset="0"/>
              </a:rPr>
              <a:t>%</a:t>
            </a:r>
            <a: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  <a:t/>
            </a:r>
            <a:b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mr-IN" sz="1400" dirty="0" smtClean="0">
                <a:latin typeface="Source Code Pro" charset="0"/>
                <a:ea typeface="Source Code Pro" charset="0"/>
                <a:cs typeface="Source Code Pro" charset="0"/>
              </a:rPr>
              <a:t> </a:t>
            </a:r>
            <a:r>
              <a:rPr lang="mr-IN" sz="1400" dirty="0">
                <a:latin typeface="Source Code Pro" charset="0"/>
                <a:ea typeface="Source Code Pro" charset="0"/>
                <a:cs typeface="Source Code Pro" charset="0"/>
              </a:rPr>
              <a:t>PID </a:t>
            </a:r>
            <a:r>
              <a:rPr lang="mr-IN" sz="1400" dirty="0" err="1">
                <a:latin typeface="Source Code Pro" charset="0"/>
                <a:ea typeface="Source Code Pro" charset="0"/>
                <a:cs typeface="Source Code Pro" charset="0"/>
              </a:rPr>
              <a:t>Runtime</a:t>
            </a:r>
            <a:r>
              <a:rPr lang="mr-IN" sz="1400" dirty="0">
                <a:latin typeface="Source Code Pro" charset="0"/>
                <a:ea typeface="Source Code Pro" charset="0"/>
                <a:cs typeface="Source Code Pro" charset="0"/>
              </a:rPr>
              <a:t>(</a:t>
            </a:r>
            <a:r>
              <a:rPr lang="mr-IN" sz="1400" dirty="0" err="1">
                <a:latin typeface="Source Code Pro" charset="0"/>
                <a:ea typeface="Source Code Pro" charset="0"/>
                <a:cs typeface="Source Code Pro" charset="0"/>
              </a:rPr>
              <a:t>ms</a:t>
            </a:r>
            <a:r>
              <a:rPr lang="mr-IN" sz="1400" dirty="0">
                <a:latin typeface="Source Code Pro" charset="0"/>
                <a:ea typeface="Source Code Pro" charset="0"/>
                <a:cs typeface="Source Code Pro" charset="0"/>
              </a:rPr>
              <a:t>)     </a:t>
            </a:r>
            <a:r>
              <a:rPr lang="mr-IN" sz="1400" dirty="0" err="1">
                <a:latin typeface="Source Code Pro" charset="0"/>
                <a:ea typeface="Source Code Pro" charset="0"/>
                <a:cs typeface="Source Code Pro" charset="0"/>
              </a:rPr>
              <a:t>Invoked</a:t>
            </a:r>
            <a:r>
              <a:rPr lang="mr-IN" sz="1400" dirty="0">
                <a:latin typeface="Source Code Pro" charset="0"/>
                <a:ea typeface="Source Code Pro" charset="0"/>
                <a:cs typeface="Source Code Pro" charset="0"/>
              </a:rPr>
              <a:t>      </a:t>
            </a:r>
            <a:r>
              <a:rPr lang="mr-IN" sz="1400" dirty="0" err="1">
                <a:latin typeface="Source Code Pro" charset="0"/>
                <a:ea typeface="Source Code Pro" charset="0"/>
                <a:cs typeface="Source Code Pro" charset="0"/>
              </a:rPr>
              <a:t>uSecs</a:t>
            </a:r>
            <a:r>
              <a:rPr lang="mr-IN" sz="1400" dirty="0">
                <a:latin typeface="Source Code Pro" charset="0"/>
                <a:ea typeface="Source Code Pro" charset="0"/>
                <a:cs typeface="Source Code Pro" charset="0"/>
              </a:rPr>
              <a:t>   5Sec   1Min   5Min TTY </a:t>
            </a:r>
            <a:r>
              <a:rPr lang="mr-IN" sz="1400" dirty="0" err="1" smtClean="0">
                <a:latin typeface="Source Code Pro" charset="0"/>
                <a:ea typeface="Source Code Pro" charset="0"/>
                <a:cs typeface="Source Code Pro" charset="0"/>
              </a:rPr>
              <a:t>Process</a:t>
            </a:r>
            <a: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  <a:t/>
            </a:r>
            <a:b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mr-IN" sz="1400" dirty="0" smtClean="0">
                <a:latin typeface="Source Code Pro" charset="0"/>
                <a:ea typeface="Source Code Pro" charset="0"/>
                <a:cs typeface="Source Code Pro" charset="0"/>
              </a:rPr>
              <a:t> </a:t>
            </a:r>
            <a:r>
              <a:rPr lang="mr-IN" sz="1400" dirty="0">
                <a:latin typeface="Source Code Pro" charset="0"/>
                <a:ea typeface="Source Code Pro" charset="0"/>
                <a:cs typeface="Source Code Pro" charset="0"/>
              </a:rPr>
              <a:t>628     5751647      293028      19628 91.57% 85.45% 72.55%   0 SNMP </a:t>
            </a:r>
            <a:r>
              <a:rPr lang="mr-IN" sz="1400" dirty="0" smtClean="0">
                <a:latin typeface="Source Code Pro" charset="0"/>
                <a:ea typeface="Source Code Pro" charset="0"/>
                <a:cs typeface="Source Code Pro" charset="0"/>
              </a:rPr>
              <a:t>ENGINE</a:t>
            </a:r>
            <a: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  <a:t/>
            </a:r>
            <a:b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mr-IN" sz="1400" dirty="0" smtClean="0">
                <a:latin typeface="Source Code Pro" charset="0"/>
                <a:ea typeface="Source Code Pro" charset="0"/>
                <a:cs typeface="Source Code Pro" charset="0"/>
              </a:rPr>
              <a:t> </a:t>
            </a:r>
            <a:r>
              <a:rPr lang="mr-IN" sz="1400" dirty="0">
                <a:latin typeface="Source Code Pro" charset="0"/>
                <a:ea typeface="Source Code Pro" charset="0"/>
                <a:cs typeface="Source Code Pro" charset="0"/>
              </a:rPr>
              <a:t>114     1161336    26654467         43  1.92%  1.68%  1.66%   0 IOSXE-RP </a:t>
            </a:r>
            <a:r>
              <a:rPr lang="mr-IN" sz="1400" dirty="0" err="1" smtClean="0">
                <a:latin typeface="Source Code Pro" charset="0"/>
                <a:ea typeface="Source Code Pro" charset="0"/>
                <a:cs typeface="Source Code Pro" charset="0"/>
              </a:rPr>
              <a:t>Punt</a:t>
            </a:r>
            <a:r>
              <a:rPr lang="mr-IN" sz="1400" dirty="0" smtClean="0">
                <a:latin typeface="Source Code Pro" charset="0"/>
                <a:ea typeface="Source Code Pro" charset="0"/>
                <a:cs typeface="Source Code Pro" charset="0"/>
              </a:rPr>
              <a:t> </a:t>
            </a:r>
            <a:r>
              <a:rPr lang="mr-IN" sz="1400" dirty="0" err="1" smtClean="0">
                <a:latin typeface="Source Code Pro" charset="0"/>
                <a:ea typeface="Source Code Pro" charset="0"/>
                <a:cs typeface="Source Code Pro" charset="0"/>
              </a:rPr>
              <a:t>S</a:t>
            </a:r>
            <a: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  <a:t/>
            </a:r>
            <a:b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mr-IN" sz="1400" dirty="0" smtClean="0">
                <a:latin typeface="Source Code Pro" charset="0"/>
                <a:ea typeface="Source Code Pro" charset="0"/>
                <a:cs typeface="Source Code Pro" charset="0"/>
              </a:rPr>
              <a:t> </a:t>
            </a:r>
            <a:r>
              <a:rPr lang="mr-IN" sz="1400" dirty="0">
                <a:latin typeface="Source Code Pro" charset="0"/>
                <a:ea typeface="Source Code Pro" charset="0"/>
                <a:cs typeface="Source Code Pro" charset="0"/>
              </a:rPr>
              <a:t>295     1338510       43429      30820  0.00%  1.14%  1.34%   0 </a:t>
            </a:r>
            <a:r>
              <a:rPr lang="mr-IN" sz="1400" dirty="0" err="1">
                <a:latin typeface="Source Code Pro" charset="0"/>
                <a:ea typeface="Source Code Pro" charset="0"/>
                <a:cs typeface="Source Code Pro" charset="0"/>
              </a:rPr>
              <a:t>Flow</a:t>
            </a:r>
            <a:r>
              <a:rPr lang="mr-IN" sz="1400" dirty="0">
                <a:latin typeface="Source Code Pro" charset="0"/>
                <a:ea typeface="Source Code Pro" charset="0"/>
                <a:cs typeface="Source Code Pro" charset="0"/>
              </a:rPr>
              <a:t> </a:t>
            </a:r>
            <a:r>
              <a:rPr lang="mr-IN" sz="1400" dirty="0" err="1">
                <a:latin typeface="Source Code Pro" charset="0"/>
                <a:ea typeface="Source Code Pro" charset="0"/>
                <a:cs typeface="Source Code Pro" charset="0"/>
              </a:rPr>
              <a:t>Exporter</a:t>
            </a:r>
            <a:r>
              <a:rPr lang="mr-IN" sz="1400" dirty="0">
                <a:latin typeface="Source Code Pro" charset="0"/>
                <a:ea typeface="Source Code Pro" charset="0"/>
                <a:cs typeface="Source Code Pro" charset="0"/>
              </a:rPr>
              <a:t> </a:t>
            </a:r>
            <a:r>
              <a:rPr lang="mr-IN" sz="1400" dirty="0" err="1" smtClean="0">
                <a:latin typeface="Source Code Pro" charset="0"/>
                <a:ea typeface="Source Code Pro" charset="0"/>
                <a:cs typeface="Source Code Pro" charset="0"/>
              </a:rPr>
              <a:t>T</a:t>
            </a:r>
            <a: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  <a:t/>
            </a:r>
            <a:b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mr-IN" sz="1400" dirty="0" smtClean="0">
                <a:latin typeface="Source Code Pro" charset="0"/>
                <a:ea typeface="Source Code Pro" charset="0"/>
                <a:cs typeface="Source Code Pro" charset="0"/>
              </a:rPr>
              <a:t> </a:t>
            </a:r>
            <a:r>
              <a:rPr lang="mr-IN" sz="1400" dirty="0">
                <a:latin typeface="Source Code Pro" charset="0"/>
                <a:ea typeface="Source Code Pro" charset="0"/>
                <a:cs typeface="Source Code Pro" charset="0"/>
              </a:rPr>
              <a:t>407      584401       12761      45795  0.00%  0.43%  0.59%   0 BGP </a:t>
            </a:r>
            <a:r>
              <a:rPr lang="mr-IN" sz="1400" dirty="0" err="1" smtClean="0">
                <a:latin typeface="Source Code Pro" charset="0"/>
                <a:ea typeface="Source Code Pro" charset="0"/>
                <a:cs typeface="Source Code Pro" charset="0"/>
              </a:rPr>
              <a:t>Scanner</a:t>
            </a:r>
            <a: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  <a:t/>
            </a:r>
            <a:b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mr-IN" sz="1400" dirty="0" smtClean="0">
                <a:latin typeface="Source Code Pro" charset="0"/>
                <a:ea typeface="Source Code Pro" charset="0"/>
                <a:cs typeface="Source Code Pro" charset="0"/>
              </a:rPr>
              <a:t> </a:t>
            </a:r>
            <a:r>
              <a:rPr lang="mr-IN" sz="1400" dirty="0">
                <a:latin typeface="Source Code Pro" charset="0"/>
                <a:ea typeface="Source Code Pro" charset="0"/>
                <a:cs typeface="Source Code Pro" charset="0"/>
              </a:rPr>
              <a:t>611       61701      578969        106  0.48%  0.60%  0.59%   0 IPv6 </a:t>
            </a:r>
            <a:r>
              <a:rPr lang="mr-IN" sz="1400" dirty="0" smtClean="0">
                <a:latin typeface="Source Code Pro" charset="0"/>
                <a:ea typeface="Source Code Pro" charset="0"/>
                <a:cs typeface="Source Code Pro" charset="0"/>
              </a:rPr>
              <a:t>ND</a:t>
            </a:r>
            <a: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  <a:t/>
            </a:r>
            <a:b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mr-IN" sz="1400" dirty="0" smtClean="0">
                <a:latin typeface="Source Code Pro" charset="0"/>
                <a:ea typeface="Source Code Pro" charset="0"/>
                <a:cs typeface="Source Code Pro" charset="0"/>
              </a:rPr>
              <a:t>   </a:t>
            </a:r>
            <a:r>
              <a:rPr lang="mr-IN" sz="1400" dirty="0">
                <a:latin typeface="Source Code Pro" charset="0"/>
                <a:ea typeface="Source Code Pro" charset="0"/>
                <a:cs typeface="Source Code Pro" charset="0"/>
              </a:rPr>
              <a:t>9      469199       28282      16590  0.72%  0.50%  0.50%   0 </a:t>
            </a:r>
            <a:r>
              <a:rPr lang="mr-IN" sz="1400" dirty="0" err="1">
                <a:latin typeface="Source Code Pro" charset="0"/>
                <a:ea typeface="Source Code Pro" charset="0"/>
                <a:cs typeface="Source Code Pro" charset="0"/>
              </a:rPr>
              <a:t>Check</a:t>
            </a:r>
            <a:r>
              <a:rPr lang="mr-IN" sz="1400" dirty="0">
                <a:latin typeface="Source Code Pro" charset="0"/>
                <a:ea typeface="Source Code Pro" charset="0"/>
                <a:cs typeface="Source Code Pro" charset="0"/>
              </a:rPr>
              <a:t> </a:t>
            </a:r>
            <a:r>
              <a:rPr lang="mr-IN" sz="1400" dirty="0" err="1" smtClean="0">
                <a:latin typeface="Source Code Pro" charset="0"/>
                <a:ea typeface="Source Code Pro" charset="0"/>
                <a:cs typeface="Source Code Pro" charset="0"/>
              </a:rPr>
              <a:t>heaps</a:t>
            </a:r>
            <a: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  <a:t/>
            </a:r>
            <a:b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</a:br>
            <a:endParaRPr lang="en-US" sz="1400" dirty="0" smtClean="0">
              <a:latin typeface="Source Code Pro" charset="0"/>
              <a:ea typeface="Source Code Pro" charset="0"/>
              <a:cs typeface="Source Code Pro" charset="0"/>
            </a:endParaRPr>
          </a:p>
          <a:p>
            <a:r>
              <a:rPr lang="en-US" sz="1400" dirty="0" smtClean="0">
                <a:ea typeface="Source Code Pro" charset="0"/>
                <a:cs typeface="Source Code Pro" charset="0"/>
              </a:rPr>
              <a:t>The </a:t>
            </a:r>
            <a:r>
              <a:rPr lang="en-US" sz="1400" dirty="0" smtClean="0">
                <a:ea typeface="Source Code Pro" charset="0"/>
                <a:cs typeface="Source Code Pro" charset="0"/>
              </a:rPr>
              <a:t>first split is for interface traffic processing/control plane processing time.</a:t>
            </a:r>
            <a:endParaRPr lang="en-US" sz="1400" dirty="0">
              <a:ea typeface="Source Code Pro" charset="0"/>
              <a:cs typeface="Source Code Pro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How is the CPU load? On the RP?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2194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37766" y="1073150"/>
            <a:ext cx="8345488" cy="3442848"/>
          </a:xfrm>
        </p:spPr>
        <p:txBody>
          <a:bodyPr lIns="91419" tIns="45709" rIns="91419" bIns="45709"/>
          <a:lstStyle/>
          <a:p>
            <a:pPr>
              <a:lnSpc>
                <a:spcPct val="100000"/>
              </a:lnSpc>
            </a:pPr>
            <a:r>
              <a:rPr lang="de-DE" sz="1800" dirty="0" smtClean="0">
                <a:latin typeface="Source Code Pro" charset="0"/>
                <a:ea typeface="Source Code Pro" charset="0"/>
                <a:cs typeface="Source Code Pro" charset="0"/>
              </a:rPr>
              <a:t>asr1k#show </a:t>
            </a:r>
            <a:r>
              <a:rPr lang="de-DE" sz="1800" dirty="0" err="1">
                <a:latin typeface="Source Code Pro" charset="0"/>
                <a:ea typeface="Source Code Pro" charset="0"/>
                <a:cs typeface="Source Code Pro" charset="0"/>
              </a:rPr>
              <a:t>platform</a:t>
            </a:r>
            <a:r>
              <a:rPr lang="de-DE" sz="1800" dirty="0">
                <a:latin typeface="Source Code Pro" charset="0"/>
                <a:ea typeface="Source Code Pro" charset="0"/>
                <a:cs typeface="Source Code Pro" charset="0"/>
              </a:rPr>
              <a:t> </a:t>
            </a:r>
            <a:r>
              <a:rPr lang="de-DE" sz="1800" dirty="0" err="1">
                <a:latin typeface="Source Code Pro" charset="0"/>
                <a:ea typeface="Source Code Pro" charset="0"/>
                <a:cs typeface="Source Code Pro" charset="0"/>
              </a:rPr>
              <a:t>software</a:t>
            </a:r>
            <a:r>
              <a:rPr lang="de-DE" sz="1800" dirty="0">
                <a:latin typeface="Source Code Pro" charset="0"/>
                <a:ea typeface="Source Code Pro" charset="0"/>
                <a:cs typeface="Source Code Pro" charset="0"/>
              </a:rPr>
              <a:t> </a:t>
            </a:r>
            <a:r>
              <a:rPr lang="de-DE" sz="1800" dirty="0" err="1">
                <a:latin typeface="Source Code Pro" charset="0"/>
                <a:ea typeface="Source Code Pro" charset="0"/>
                <a:cs typeface="Source Code Pro" charset="0"/>
              </a:rPr>
              <a:t>status</a:t>
            </a:r>
            <a:r>
              <a:rPr lang="de-DE" sz="1800" dirty="0">
                <a:latin typeface="Source Code Pro" charset="0"/>
                <a:ea typeface="Source Code Pro" charset="0"/>
                <a:cs typeface="Source Code Pro" charset="0"/>
              </a:rPr>
              <a:t> </a:t>
            </a:r>
            <a:r>
              <a:rPr lang="de-DE" sz="1800" dirty="0" err="1">
                <a:latin typeface="Source Code Pro" charset="0"/>
                <a:ea typeface="Source Code Pro" charset="0"/>
                <a:cs typeface="Source Code Pro" charset="0"/>
              </a:rPr>
              <a:t>control-processor</a:t>
            </a:r>
            <a:r>
              <a:rPr lang="de-DE" sz="1800" dirty="0">
                <a:latin typeface="Source Code Pro" charset="0"/>
                <a:ea typeface="Source Code Pro" charset="0"/>
                <a:cs typeface="Source Code Pro" charset="0"/>
              </a:rPr>
              <a:t> </a:t>
            </a:r>
            <a:r>
              <a:rPr lang="de-DE" sz="1800" dirty="0" err="1" smtClean="0">
                <a:latin typeface="Source Code Pro" charset="0"/>
                <a:ea typeface="Source Code Pro" charset="0"/>
                <a:cs typeface="Source Code Pro" charset="0"/>
              </a:rPr>
              <a:t>brief</a:t>
            </a:r>
            <a:endParaRPr lang="de-DE" sz="1800" dirty="0" smtClean="0">
              <a:latin typeface="Source Code Pro" charset="0"/>
              <a:ea typeface="Source Code Pro" charset="0"/>
              <a:cs typeface="Source Code Pro" charset="0"/>
            </a:endParaRPr>
          </a:p>
          <a:p>
            <a:pPr>
              <a:lnSpc>
                <a:spcPct val="100000"/>
              </a:lnSpc>
            </a:pPr>
            <a:r>
              <a:rPr lang="de-DE" sz="1800" dirty="0">
                <a:latin typeface="Source Code Pro" charset="0"/>
                <a:ea typeface="Source Code Pro" charset="0"/>
                <a:cs typeface="Source Code Pro" charset="0"/>
              </a:rPr>
              <a:t>Load </a:t>
            </a:r>
            <a:r>
              <a:rPr lang="de-DE" sz="1800" dirty="0" smtClean="0">
                <a:latin typeface="Source Code Pro" charset="0"/>
                <a:ea typeface="Source Code Pro" charset="0"/>
                <a:cs typeface="Source Code Pro" charset="0"/>
              </a:rPr>
              <a:t>Average</a:t>
            </a:r>
            <a:br>
              <a:rPr lang="de-DE" sz="18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de-DE" sz="1800" dirty="0" smtClean="0">
                <a:latin typeface="Source Code Pro" charset="0"/>
                <a:ea typeface="Source Code Pro" charset="0"/>
                <a:cs typeface="Source Code Pro" charset="0"/>
              </a:rPr>
              <a:t> </a:t>
            </a:r>
            <a:r>
              <a:rPr lang="de-DE" sz="1800" dirty="0">
                <a:latin typeface="Source Code Pro" charset="0"/>
                <a:ea typeface="Source Code Pro" charset="0"/>
                <a:cs typeface="Source Code Pro" charset="0"/>
              </a:rPr>
              <a:t>Slot  </a:t>
            </a:r>
            <a:r>
              <a:rPr lang="de-DE" sz="1800" dirty="0" smtClean="0">
                <a:latin typeface="Source Code Pro" charset="0"/>
                <a:ea typeface="Source Code Pro" charset="0"/>
                <a:cs typeface="Source Code Pro" charset="0"/>
              </a:rPr>
              <a:t>Status  </a:t>
            </a:r>
            <a:r>
              <a:rPr lang="de-DE" sz="1800" dirty="0">
                <a:latin typeface="Source Code Pro" charset="0"/>
                <a:ea typeface="Source Code Pro" charset="0"/>
                <a:cs typeface="Source Code Pro" charset="0"/>
              </a:rPr>
              <a:t>1-Min  5-Min </a:t>
            </a:r>
            <a:r>
              <a:rPr lang="de-DE" sz="1800" dirty="0" smtClean="0">
                <a:latin typeface="Source Code Pro" charset="0"/>
                <a:ea typeface="Source Code Pro" charset="0"/>
                <a:cs typeface="Source Code Pro" charset="0"/>
              </a:rPr>
              <a:t>15-Min</a:t>
            </a:r>
            <a:br>
              <a:rPr lang="de-DE" sz="18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de-DE" sz="1800" dirty="0" smtClean="0">
                <a:latin typeface="Source Code Pro" charset="0"/>
                <a:ea typeface="Source Code Pro" charset="0"/>
                <a:cs typeface="Source Code Pro" charset="0"/>
              </a:rPr>
              <a:t>  </a:t>
            </a:r>
            <a:r>
              <a:rPr lang="de-DE" sz="1800" dirty="0">
                <a:latin typeface="Source Code Pro" charset="0"/>
                <a:ea typeface="Source Code Pro" charset="0"/>
                <a:cs typeface="Source Code Pro" charset="0"/>
              </a:rPr>
              <a:t>RP0 </a:t>
            </a:r>
            <a:r>
              <a:rPr lang="de-DE" sz="1800" dirty="0" err="1">
                <a:latin typeface="Source Code Pro" charset="0"/>
                <a:ea typeface="Source Code Pro" charset="0"/>
                <a:cs typeface="Source Code Pro" charset="0"/>
              </a:rPr>
              <a:t>Healthy</a:t>
            </a:r>
            <a:r>
              <a:rPr lang="de-DE" sz="1800" dirty="0">
                <a:latin typeface="Source Code Pro" charset="0"/>
                <a:ea typeface="Source Code Pro" charset="0"/>
                <a:cs typeface="Source Code Pro" charset="0"/>
              </a:rPr>
              <a:t>   0.79   0.72   </a:t>
            </a:r>
            <a:r>
              <a:rPr lang="de-DE" sz="1800" dirty="0" smtClean="0">
                <a:latin typeface="Source Code Pro" charset="0"/>
                <a:ea typeface="Source Code Pro" charset="0"/>
                <a:cs typeface="Source Code Pro" charset="0"/>
              </a:rPr>
              <a:t>0.64</a:t>
            </a:r>
            <a:br>
              <a:rPr lang="de-DE" sz="18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de-DE" sz="1800" dirty="0" smtClean="0">
                <a:latin typeface="Source Code Pro" charset="0"/>
                <a:ea typeface="Source Code Pro" charset="0"/>
                <a:cs typeface="Source Code Pro" charset="0"/>
              </a:rPr>
              <a:t>  </a:t>
            </a:r>
            <a:r>
              <a:rPr lang="de-DE" sz="1800" dirty="0">
                <a:latin typeface="Source Code Pro" charset="0"/>
                <a:ea typeface="Source Code Pro" charset="0"/>
                <a:cs typeface="Source Code Pro" charset="0"/>
              </a:rPr>
              <a:t>RP1 </a:t>
            </a:r>
            <a:r>
              <a:rPr lang="de-DE" sz="1800" dirty="0" err="1">
                <a:latin typeface="Source Code Pro" charset="0"/>
                <a:ea typeface="Source Code Pro" charset="0"/>
                <a:cs typeface="Source Code Pro" charset="0"/>
              </a:rPr>
              <a:t>Healthy</a:t>
            </a:r>
            <a:r>
              <a:rPr lang="de-DE" sz="1800" dirty="0">
                <a:latin typeface="Source Code Pro" charset="0"/>
                <a:ea typeface="Source Code Pro" charset="0"/>
                <a:cs typeface="Source Code Pro" charset="0"/>
              </a:rPr>
              <a:t>   0.00   0.00   </a:t>
            </a:r>
            <a:r>
              <a:rPr lang="de-DE" sz="1800" dirty="0" smtClean="0">
                <a:latin typeface="Source Code Pro" charset="0"/>
                <a:ea typeface="Source Code Pro" charset="0"/>
                <a:cs typeface="Source Code Pro" charset="0"/>
              </a:rPr>
              <a:t>0.00</a:t>
            </a:r>
            <a:br>
              <a:rPr lang="de-DE" sz="18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de-DE" sz="1800" dirty="0" smtClean="0">
                <a:latin typeface="Source Code Pro" charset="0"/>
                <a:ea typeface="Source Code Pro" charset="0"/>
                <a:cs typeface="Source Code Pro" charset="0"/>
              </a:rPr>
              <a:t> </a:t>
            </a:r>
            <a:r>
              <a:rPr lang="de-DE" sz="1800" dirty="0">
                <a:latin typeface="Source Code Pro" charset="0"/>
                <a:ea typeface="Source Code Pro" charset="0"/>
                <a:cs typeface="Source Code Pro" charset="0"/>
              </a:rPr>
              <a:t>ESP0 </a:t>
            </a:r>
            <a:r>
              <a:rPr lang="de-DE" sz="1800" dirty="0" err="1">
                <a:latin typeface="Source Code Pro" charset="0"/>
                <a:ea typeface="Source Code Pro" charset="0"/>
                <a:cs typeface="Source Code Pro" charset="0"/>
              </a:rPr>
              <a:t>Healthy</a:t>
            </a:r>
            <a:r>
              <a:rPr lang="de-DE" sz="1800" dirty="0">
                <a:latin typeface="Source Code Pro" charset="0"/>
                <a:ea typeface="Source Code Pro" charset="0"/>
                <a:cs typeface="Source Code Pro" charset="0"/>
              </a:rPr>
              <a:t>   0.00   0.00   </a:t>
            </a:r>
            <a:r>
              <a:rPr lang="de-DE" sz="1800" dirty="0" smtClean="0">
                <a:latin typeface="Source Code Pro" charset="0"/>
                <a:ea typeface="Source Code Pro" charset="0"/>
                <a:cs typeface="Source Code Pro" charset="0"/>
              </a:rPr>
              <a:t>0.00</a:t>
            </a:r>
            <a:br>
              <a:rPr lang="de-DE" sz="18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de-DE" sz="1800" dirty="0" smtClean="0">
                <a:latin typeface="Source Code Pro" charset="0"/>
                <a:ea typeface="Source Code Pro" charset="0"/>
                <a:cs typeface="Source Code Pro" charset="0"/>
              </a:rPr>
              <a:t> </a:t>
            </a:r>
            <a:r>
              <a:rPr lang="de-DE" sz="1800" dirty="0">
                <a:latin typeface="Source Code Pro" charset="0"/>
                <a:ea typeface="Source Code Pro" charset="0"/>
                <a:cs typeface="Source Code Pro" charset="0"/>
              </a:rPr>
              <a:t>ESP1 </a:t>
            </a:r>
            <a:r>
              <a:rPr lang="de-DE" sz="1800" dirty="0" err="1">
                <a:latin typeface="Source Code Pro" charset="0"/>
                <a:ea typeface="Source Code Pro" charset="0"/>
                <a:cs typeface="Source Code Pro" charset="0"/>
              </a:rPr>
              <a:t>Healthy</a:t>
            </a:r>
            <a:r>
              <a:rPr lang="de-DE" sz="1800" dirty="0">
                <a:latin typeface="Source Code Pro" charset="0"/>
                <a:ea typeface="Source Code Pro" charset="0"/>
                <a:cs typeface="Source Code Pro" charset="0"/>
              </a:rPr>
              <a:t>   0.02   0.04   </a:t>
            </a:r>
            <a:r>
              <a:rPr lang="de-DE" sz="1800" dirty="0" smtClean="0">
                <a:latin typeface="Source Code Pro" charset="0"/>
                <a:ea typeface="Source Code Pro" charset="0"/>
                <a:cs typeface="Source Code Pro" charset="0"/>
              </a:rPr>
              <a:t>0.01</a:t>
            </a:r>
            <a:br>
              <a:rPr lang="de-DE" sz="18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de-DE" sz="1800" dirty="0" smtClean="0">
                <a:latin typeface="Source Code Pro" charset="0"/>
                <a:ea typeface="Source Code Pro" charset="0"/>
                <a:cs typeface="Source Code Pro" charset="0"/>
              </a:rPr>
              <a:t> </a:t>
            </a:r>
            <a:r>
              <a:rPr lang="de-DE" sz="1800" dirty="0">
                <a:latin typeface="Source Code Pro" charset="0"/>
                <a:ea typeface="Source Code Pro" charset="0"/>
                <a:cs typeface="Source Code Pro" charset="0"/>
              </a:rPr>
              <a:t>SIP0 </a:t>
            </a:r>
            <a:r>
              <a:rPr lang="de-DE" sz="1800" dirty="0" err="1">
                <a:latin typeface="Source Code Pro" charset="0"/>
                <a:ea typeface="Source Code Pro" charset="0"/>
                <a:cs typeface="Source Code Pro" charset="0"/>
              </a:rPr>
              <a:t>Healthy</a:t>
            </a:r>
            <a:r>
              <a:rPr lang="de-DE" sz="1800" dirty="0">
                <a:latin typeface="Source Code Pro" charset="0"/>
                <a:ea typeface="Source Code Pro" charset="0"/>
                <a:cs typeface="Source Code Pro" charset="0"/>
              </a:rPr>
              <a:t>   0.00   0.03   </a:t>
            </a:r>
            <a:r>
              <a:rPr lang="de-DE" sz="1800" dirty="0" smtClean="0">
                <a:latin typeface="Source Code Pro" charset="0"/>
                <a:ea typeface="Source Code Pro" charset="0"/>
                <a:cs typeface="Source Code Pro" charset="0"/>
              </a:rPr>
              <a:t>0.08</a:t>
            </a:r>
            <a:br>
              <a:rPr lang="de-DE" sz="18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de-DE" sz="1800" dirty="0" smtClean="0">
                <a:latin typeface="Source Code Pro" charset="0"/>
                <a:ea typeface="Source Code Pro" charset="0"/>
                <a:cs typeface="Source Code Pro" charset="0"/>
              </a:rPr>
              <a:t> </a:t>
            </a:r>
            <a:r>
              <a:rPr lang="de-DE" sz="1800" dirty="0">
                <a:latin typeface="Source Code Pro" charset="0"/>
                <a:ea typeface="Source Code Pro" charset="0"/>
                <a:cs typeface="Source Code Pro" charset="0"/>
              </a:rPr>
              <a:t>SIP1 </a:t>
            </a:r>
            <a:r>
              <a:rPr lang="de-DE" sz="1800" dirty="0" err="1">
                <a:latin typeface="Source Code Pro" charset="0"/>
                <a:ea typeface="Source Code Pro" charset="0"/>
                <a:cs typeface="Source Code Pro" charset="0"/>
              </a:rPr>
              <a:t>Healthy</a:t>
            </a:r>
            <a:r>
              <a:rPr lang="de-DE" sz="1800" dirty="0">
                <a:latin typeface="Source Code Pro" charset="0"/>
                <a:ea typeface="Source Code Pro" charset="0"/>
                <a:cs typeface="Source Code Pro" charset="0"/>
              </a:rPr>
              <a:t>   0.00   0.00   </a:t>
            </a:r>
            <a:r>
              <a:rPr lang="de-DE" sz="1800" dirty="0" smtClean="0">
                <a:latin typeface="Source Code Pro" charset="0"/>
                <a:ea typeface="Source Code Pro" charset="0"/>
                <a:cs typeface="Source Code Pro" charset="0"/>
              </a:rPr>
              <a:t>0.00</a:t>
            </a:r>
            <a:br>
              <a:rPr lang="de-DE" sz="18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de-DE" sz="1800" dirty="0" smtClean="0">
                <a:latin typeface="Source Code Pro" charset="0"/>
                <a:ea typeface="Source Code Pro" charset="0"/>
                <a:cs typeface="Source Code Pro" charset="0"/>
              </a:rPr>
              <a:t> </a:t>
            </a:r>
            <a:r>
              <a:rPr lang="de-DE" sz="1800" dirty="0">
                <a:latin typeface="Source Code Pro" charset="0"/>
                <a:ea typeface="Source Code Pro" charset="0"/>
                <a:cs typeface="Source Code Pro" charset="0"/>
              </a:rPr>
              <a:t>SIP2 </a:t>
            </a:r>
            <a:r>
              <a:rPr lang="de-DE" sz="1800" dirty="0" err="1">
                <a:latin typeface="Source Code Pro" charset="0"/>
                <a:ea typeface="Source Code Pro" charset="0"/>
                <a:cs typeface="Source Code Pro" charset="0"/>
              </a:rPr>
              <a:t>Healthy</a:t>
            </a:r>
            <a:r>
              <a:rPr lang="de-DE" sz="1800" dirty="0">
                <a:latin typeface="Source Code Pro" charset="0"/>
                <a:ea typeface="Source Code Pro" charset="0"/>
                <a:cs typeface="Source Code Pro" charset="0"/>
              </a:rPr>
              <a:t>   0.00   0.00   0.00</a:t>
            </a:r>
            <a:endParaRPr lang="en-US" sz="1800" dirty="0">
              <a:latin typeface="Source Code Pro" charset="0"/>
              <a:ea typeface="Source Code Pro" charset="0"/>
              <a:cs typeface="Source Code Pro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How is the CPU load? On the CP?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1491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55639" y="1073150"/>
            <a:ext cx="8691716" cy="3442848"/>
          </a:xfrm>
        </p:spPr>
        <p:txBody>
          <a:bodyPr lIns="91419" tIns="45709" rIns="91419" bIns="45709"/>
          <a:lstStyle/>
          <a:p>
            <a:pPr>
              <a:lnSpc>
                <a:spcPct val="100000"/>
              </a:lnSpc>
            </a:pPr>
            <a:r>
              <a:rPr lang="de-DE" sz="1600" dirty="0">
                <a:latin typeface="Source Code Pro" charset="0"/>
                <a:ea typeface="Source Code Pro" charset="0"/>
                <a:cs typeface="Source Code Pro" charset="0"/>
              </a:rPr>
              <a:t>Memory (kB</a:t>
            </a:r>
            <a:r>
              <a:rPr lang="de-DE" sz="1600" dirty="0" smtClean="0">
                <a:latin typeface="Source Code Pro" charset="0"/>
                <a:ea typeface="Source Code Pro" charset="0"/>
                <a:cs typeface="Source Code Pro" charset="0"/>
              </a:rPr>
              <a:t>)</a:t>
            </a:r>
            <a:br>
              <a:rPr lang="de-DE" sz="16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de-DE" sz="1600" dirty="0" smtClean="0">
                <a:latin typeface="Source Code Pro" charset="0"/>
                <a:ea typeface="Source Code Pro" charset="0"/>
                <a:cs typeface="Source Code Pro" charset="0"/>
              </a:rPr>
              <a:t> </a:t>
            </a:r>
            <a:r>
              <a:rPr lang="de-DE" sz="1600" dirty="0">
                <a:latin typeface="Source Code Pro" charset="0"/>
                <a:ea typeface="Source Code Pro" charset="0"/>
                <a:cs typeface="Source Code Pro" charset="0"/>
              </a:rPr>
              <a:t>Slot  Status    Total     </a:t>
            </a:r>
            <a:r>
              <a:rPr lang="de-DE" sz="1600" dirty="0" err="1">
                <a:latin typeface="Source Code Pro" charset="0"/>
                <a:ea typeface="Source Code Pro" charset="0"/>
                <a:cs typeface="Source Code Pro" charset="0"/>
              </a:rPr>
              <a:t>Used</a:t>
            </a:r>
            <a:r>
              <a:rPr lang="de-DE" sz="1600" dirty="0">
                <a:latin typeface="Source Code Pro" charset="0"/>
                <a:ea typeface="Source Code Pro" charset="0"/>
                <a:cs typeface="Source Code Pro" charset="0"/>
              </a:rPr>
              <a:t> (</a:t>
            </a:r>
            <a:r>
              <a:rPr lang="de-DE" sz="1600" dirty="0" err="1">
                <a:latin typeface="Source Code Pro" charset="0"/>
                <a:ea typeface="Source Code Pro" charset="0"/>
                <a:cs typeface="Source Code Pro" charset="0"/>
              </a:rPr>
              <a:t>Pct</a:t>
            </a:r>
            <a:r>
              <a:rPr lang="de-DE" sz="1600" dirty="0">
                <a:latin typeface="Source Code Pro" charset="0"/>
                <a:ea typeface="Source Code Pro" charset="0"/>
                <a:cs typeface="Source Code Pro" charset="0"/>
              </a:rPr>
              <a:t>)     Free (</a:t>
            </a:r>
            <a:r>
              <a:rPr lang="de-DE" sz="1600" dirty="0" err="1">
                <a:latin typeface="Source Code Pro" charset="0"/>
                <a:ea typeface="Source Code Pro" charset="0"/>
                <a:cs typeface="Source Code Pro" charset="0"/>
              </a:rPr>
              <a:t>Pct</a:t>
            </a:r>
            <a:r>
              <a:rPr lang="de-DE" sz="1600" dirty="0">
                <a:latin typeface="Source Code Pro" charset="0"/>
                <a:ea typeface="Source Code Pro" charset="0"/>
                <a:cs typeface="Source Code Pro" charset="0"/>
              </a:rPr>
              <a:t>) </a:t>
            </a:r>
            <a:r>
              <a:rPr lang="de-DE" sz="1600" dirty="0" err="1">
                <a:latin typeface="Source Code Pro" charset="0"/>
                <a:ea typeface="Source Code Pro" charset="0"/>
                <a:cs typeface="Source Code Pro" charset="0"/>
              </a:rPr>
              <a:t>Committed</a:t>
            </a:r>
            <a:r>
              <a:rPr lang="de-DE" sz="1600" dirty="0">
                <a:latin typeface="Source Code Pro" charset="0"/>
                <a:ea typeface="Source Code Pro" charset="0"/>
                <a:cs typeface="Source Code Pro" charset="0"/>
              </a:rPr>
              <a:t> (</a:t>
            </a:r>
            <a:r>
              <a:rPr lang="de-DE" sz="1600" dirty="0" err="1">
                <a:latin typeface="Source Code Pro" charset="0"/>
                <a:ea typeface="Source Code Pro" charset="0"/>
                <a:cs typeface="Source Code Pro" charset="0"/>
              </a:rPr>
              <a:t>Pct</a:t>
            </a:r>
            <a:r>
              <a:rPr lang="de-DE" sz="1600" dirty="0" smtClean="0">
                <a:latin typeface="Source Code Pro" charset="0"/>
                <a:ea typeface="Source Code Pro" charset="0"/>
                <a:cs typeface="Source Code Pro" charset="0"/>
              </a:rPr>
              <a:t>)</a:t>
            </a:r>
            <a:br>
              <a:rPr lang="de-DE" sz="16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de-DE" sz="1600" dirty="0" smtClean="0">
                <a:latin typeface="Source Code Pro" charset="0"/>
                <a:ea typeface="Source Code Pro" charset="0"/>
                <a:cs typeface="Source Code Pro" charset="0"/>
              </a:rPr>
              <a:t>  </a:t>
            </a:r>
            <a:r>
              <a:rPr lang="de-DE" sz="1600" dirty="0">
                <a:latin typeface="Source Code Pro" charset="0"/>
                <a:ea typeface="Source Code Pro" charset="0"/>
                <a:cs typeface="Source Code Pro" charset="0"/>
              </a:rPr>
              <a:t>RP0 </a:t>
            </a:r>
            <a:r>
              <a:rPr lang="de-DE" sz="1600" dirty="0" err="1">
                <a:latin typeface="Source Code Pro" charset="0"/>
                <a:ea typeface="Source Code Pro" charset="0"/>
                <a:cs typeface="Source Code Pro" charset="0"/>
              </a:rPr>
              <a:t>Healthy</a:t>
            </a:r>
            <a:r>
              <a:rPr lang="de-DE" sz="1600" dirty="0">
                <a:latin typeface="Source Code Pro" charset="0"/>
                <a:ea typeface="Source Code Pro" charset="0"/>
                <a:cs typeface="Source Code Pro" charset="0"/>
              </a:rPr>
              <a:t> 16342672  5032196 (31%) 11310476 (69%)  11696072 (72</a:t>
            </a:r>
            <a:r>
              <a:rPr lang="de-DE" sz="1600" dirty="0" smtClean="0">
                <a:latin typeface="Source Code Pro" charset="0"/>
                <a:ea typeface="Source Code Pro" charset="0"/>
                <a:cs typeface="Source Code Pro" charset="0"/>
              </a:rPr>
              <a:t>%)</a:t>
            </a:r>
            <a:br>
              <a:rPr lang="de-DE" sz="16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de-DE" sz="1600" dirty="0" smtClean="0">
                <a:latin typeface="Source Code Pro" charset="0"/>
                <a:ea typeface="Source Code Pro" charset="0"/>
                <a:cs typeface="Source Code Pro" charset="0"/>
              </a:rPr>
              <a:t>  </a:t>
            </a:r>
            <a:r>
              <a:rPr lang="de-DE" sz="1600" dirty="0">
                <a:latin typeface="Source Code Pro" charset="0"/>
                <a:ea typeface="Source Code Pro" charset="0"/>
                <a:cs typeface="Source Code Pro" charset="0"/>
              </a:rPr>
              <a:t>RP1 </a:t>
            </a:r>
            <a:r>
              <a:rPr lang="de-DE" sz="1600" dirty="0" err="1">
                <a:latin typeface="Source Code Pro" charset="0"/>
                <a:ea typeface="Source Code Pro" charset="0"/>
                <a:cs typeface="Source Code Pro" charset="0"/>
              </a:rPr>
              <a:t>Healthy</a:t>
            </a:r>
            <a:r>
              <a:rPr lang="de-DE" sz="1600" dirty="0">
                <a:latin typeface="Source Code Pro" charset="0"/>
                <a:ea typeface="Source Code Pro" charset="0"/>
                <a:cs typeface="Source Code Pro" charset="0"/>
              </a:rPr>
              <a:t> 16342672  4016600 (25%) 12326072 (75%)  11690312 (72</a:t>
            </a:r>
            <a:r>
              <a:rPr lang="de-DE" sz="1600" dirty="0" smtClean="0">
                <a:latin typeface="Source Code Pro" charset="0"/>
                <a:ea typeface="Source Code Pro" charset="0"/>
                <a:cs typeface="Source Code Pro" charset="0"/>
              </a:rPr>
              <a:t>%)</a:t>
            </a:r>
            <a:br>
              <a:rPr lang="de-DE" sz="16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de-DE" sz="1600" dirty="0" smtClean="0">
                <a:latin typeface="Source Code Pro" charset="0"/>
                <a:ea typeface="Source Code Pro" charset="0"/>
                <a:cs typeface="Source Code Pro" charset="0"/>
              </a:rPr>
              <a:t> </a:t>
            </a:r>
            <a:r>
              <a:rPr lang="de-DE" sz="1600" dirty="0">
                <a:latin typeface="Source Code Pro" charset="0"/>
                <a:ea typeface="Source Code Pro" charset="0"/>
                <a:cs typeface="Source Code Pro" charset="0"/>
              </a:rPr>
              <a:t>ESP0 </a:t>
            </a:r>
            <a:r>
              <a:rPr lang="de-DE" sz="1600" dirty="0" err="1">
                <a:latin typeface="Source Code Pro" charset="0"/>
                <a:ea typeface="Source Code Pro" charset="0"/>
                <a:cs typeface="Source Code Pro" charset="0"/>
              </a:rPr>
              <a:t>Healthy</a:t>
            </a:r>
            <a:r>
              <a:rPr lang="de-DE" sz="1600" dirty="0">
                <a:latin typeface="Source Code Pro" charset="0"/>
                <a:ea typeface="Source Code Pro" charset="0"/>
                <a:cs typeface="Source Code Pro" charset="0"/>
              </a:rPr>
              <a:t>  3876564  1088140 (28%)  2788424 (72%)    921056 (24</a:t>
            </a:r>
            <a:r>
              <a:rPr lang="de-DE" sz="1600" dirty="0" smtClean="0">
                <a:latin typeface="Source Code Pro" charset="0"/>
                <a:ea typeface="Source Code Pro" charset="0"/>
                <a:cs typeface="Source Code Pro" charset="0"/>
              </a:rPr>
              <a:t>%)</a:t>
            </a:r>
            <a:br>
              <a:rPr lang="de-DE" sz="16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de-DE" sz="1600" dirty="0" smtClean="0">
                <a:latin typeface="Source Code Pro" charset="0"/>
                <a:ea typeface="Source Code Pro" charset="0"/>
                <a:cs typeface="Source Code Pro" charset="0"/>
              </a:rPr>
              <a:t> </a:t>
            </a:r>
            <a:r>
              <a:rPr lang="de-DE" sz="1600" dirty="0">
                <a:latin typeface="Source Code Pro" charset="0"/>
                <a:ea typeface="Source Code Pro" charset="0"/>
                <a:cs typeface="Source Code Pro" charset="0"/>
              </a:rPr>
              <a:t>ESP1 </a:t>
            </a:r>
            <a:r>
              <a:rPr lang="de-DE" sz="1600" dirty="0" err="1">
                <a:latin typeface="Source Code Pro" charset="0"/>
                <a:ea typeface="Source Code Pro" charset="0"/>
                <a:cs typeface="Source Code Pro" charset="0"/>
              </a:rPr>
              <a:t>Healthy</a:t>
            </a:r>
            <a:r>
              <a:rPr lang="de-DE" sz="1600" dirty="0">
                <a:latin typeface="Source Code Pro" charset="0"/>
                <a:ea typeface="Source Code Pro" charset="0"/>
                <a:cs typeface="Source Code Pro" charset="0"/>
              </a:rPr>
              <a:t>  3876564  1082940 (28%)  2793624 (72%)    919192 (24</a:t>
            </a:r>
            <a:r>
              <a:rPr lang="de-DE" sz="1600" dirty="0" smtClean="0">
                <a:latin typeface="Source Code Pro" charset="0"/>
                <a:ea typeface="Source Code Pro" charset="0"/>
                <a:cs typeface="Source Code Pro" charset="0"/>
              </a:rPr>
              <a:t>%)</a:t>
            </a:r>
            <a:br>
              <a:rPr lang="de-DE" sz="16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de-DE" sz="1600" dirty="0" smtClean="0">
                <a:latin typeface="Source Code Pro" charset="0"/>
                <a:ea typeface="Source Code Pro" charset="0"/>
                <a:cs typeface="Source Code Pro" charset="0"/>
              </a:rPr>
              <a:t> </a:t>
            </a:r>
            <a:r>
              <a:rPr lang="de-DE" sz="1600" dirty="0">
                <a:latin typeface="Source Code Pro" charset="0"/>
                <a:ea typeface="Source Code Pro" charset="0"/>
                <a:cs typeface="Source Code Pro" charset="0"/>
              </a:rPr>
              <a:t>SIP0 </a:t>
            </a:r>
            <a:r>
              <a:rPr lang="de-DE" sz="1600" dirty="0" err="1">
                <a:latin typeface="Source Code Pro" charset="0"/>
                <a:ea typeface="Source Code Pro" charset="0"/>
                <a:cs typeface="Source Code Pro" charset="0"/>
              </a:rPr>
              <a:t>Healthy</a:t>
            </a:r>
            <a:r>
              <a:rPr lang="de-DE" sz="1600" dirty="0">
                <a:latin typeface="Source Code Pro" charset="0"/>
                <a:ea typeface="Source Code Pro" charset="0"/>
                <a:cs typeface="Source Code Pro" charset="0"/>
              </a:rPr>
              <a:t>   471812   308096 (65%)   163716 (35%)    250396 (53</a:t>
            </a:r>
            <a:r>
              <a:rPr lang="de-DE" sz="1600" dirty="0" smtClean="0">
                <a:latin typeface="Source Code Pro" charset="0"/>
                <a:ea typeface="Source Code Pro" charset="0"/>
                <a:cs typeface="Source Code Pro" charset="0"/>
              </a:rPr>
              <a:t>%)</a:t>
            </a:r>
            <a:br>
              <a:rPr lang="de-DE" sz="16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de-DE" sz="1600" dirty="0" smtClean="0">
                <a:latin typeface="Source Code Pro" charset="0"/>
                <a:ea typeface="Source Code Pro" charset="0"/>
                <a:cs typeface="Source Code Pro" charset="0"/>
              </a:rPr>
              <a:t> </a:t>
            </a:r>
            <a:r>
              <a:rPr lang="de-DE" sz="1600" dirty="0">
                <a:latin typeface="Source Code Pro" charset="0"/>
                <a:ea typeface="Source Code Pro" charset="0"/>
                <a:cs typeface="Source Code Pro" charset="0"/>
              </a:rPr>
              <a:t>SIP1 </a:t>
            </a:r>
            <a:r>
              <a:rPr lang="de-DE" sz="1600" dirty="0" err="1">
                <a:latin typeface="Source Code Pro" charset="0"/>
                <a:ea typeface="Source Code Pro" charset="0"/>
                <a:cs typeface="Source Code Pro" charset="0"/>
              </a:rPr>
              <a:t>Healthy</a:t>
            </a:r>
            <a:r>
              <a:rPr lang="de-DE" sz="1600" dirty="0">
                <a:latin typeface="Source Code Pro" charset="0"/>
                <a:ea typeface="Source Code Pro" charset="0"/>
                <a:cs typeface="Source Code Pro" charset="0"/>
              </a:rPr>
              <a:t>   471812   338612 (72%)   133200 (28%)    304712 (65</a:t>
            </a:r>
            <a:r>
              <a:rPr lang="de-DE" sz="1600" dirty="0" smtClean="0">
                <a:latin typeface="Source Code Pro" charset="0"/>
                <a:ea typeface="Source Code Pro" charset="0"/>
                <a:cs typeface="Source Code Pro" charset="0"/>
              </a:rPr>
              <a:t>%)</a:t>
            </a:r>
            <a:br>
              <a:rPr lang="de-DE" sz="16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de-DE" sz="1600" dirty="0" smtClean="0">
                <a:latin typeface="Source Code Pro" charset="0"/>
                <a:ea typeface="Source Code Pro" charset="0"/>
                <a:cs typeface="Source Code Pro" charset="0"/>
              </a:rPr>
              <a:t> </a:t>
            </a:r>
            <a:r>
              <a:rPr lang="de-DE" sz="1600" dirty="0">
                <a:latin typeface="Source Code Pro" charset="0"/>
                <a:ea typeface="Source Code Pro" charset="0"/>
                <a:cs typeface="Source Code Pro" charset="0"/>
              </a:rPr>
              <a:t>SIP2 </a:t>
            </a:r>
            <a:r>
              <a:rPr lang="de-DE" sz="1600" dirty="0" err="1">
                <a:latin typeface="Source Code Pro" charset="0"/>
                <a:ea typeface="Source Code Pro" charset="0"/>
                <a:cs typeface="Source Code Pro" charset="0"/>
              </a:rPr>
              <a:t>Healthy</a:t>
            </a:r>
            <a:r>
              <a:rPr lang="de-DE" sz="1600" dirty="0">
                <a:latin typeface="Source Code Pro" charset="0"/>
                <a:ea typeface="Source Code Pro" charset="0"/>
                <a:cs typeface="Source Code Pro" charset="0"/>
              </a:rPr>
              <a:t>   471812   338488 (72%)   133324 (28%)    304712 (65%)</a:t>
            </a:r>
            <a:endParaRPr lang="de-DE" sz="1600" dirty="0" smtClean="0">
              <a:latin typeface="Source Code Pro" charset="0"/>
              <a:ea typeface="Source Code Pro" charset="0"/>
              <a:cs typeface="Source Code Pro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How is the CPU load? On the CP? (</a:t>
            </a:r>
            <a:r>
              <a:rPr lang="en-US" dirty="0" err="1" smtClean="0"/>
              <a:t>cont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1806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37766" y="1073150"/>
            <a:ext cx="8345488" cy="3442848"/>
          </a:xfrm>
        </p:spPr>
        <p:txBody>
          <a:bodyPr lIns="91419" tIns="45709" rIns="91419" bIns="45709"/>
          <a:lstStyle/>
          <a:p>
            <a:pPr>
              <a:lnSpc>
                <a:spcPct val="100000"/>
              </a:lnSpc>
            </a:pPr>
            <a:r>
              <a:rPr lang="mr-IN" sz="1800" dirty="0">
                <a:latin typeface="Source Code Pro" charset="0"/>
                <a:ea typeface="Source Code Pro" charset="0"/>
                <a:cs typeface="Source Code Pro" charset="0"/>
              </a:rPr>
              <a:t>CPU </a:t>
            </a:r>
            <a:r>
              <a:rPr lang="mr-IN" sz="1800" dirty="0" err="1" smtClean="0">
                <a:latin typeface="Source Code Pro" charset="0"/>
                <a:ea typeface="Source Code Pro" charset="0"/>
                <a:cs typeface="Source Code Pro" charset="0"/>
              </a:rPr>
              <a:t>Utilization</a:t>
            </a:r>
            <a:r>
              <a:rPr lang="en-US" sz="1800" dirty="0" smtClean="0">
                <a:latin typeface="Source Code Pro" charset="0"/>
                <a:ea typeface="Source Code Pro" charset="0"/>
                <a:cs typeface="Source Code Pro" charset="0"/>
              </a:rPr>
              <a:t/>
            </a:r>
            <a:br>
              <a:rPr lang="en-US" sz="18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mr-IN" sz="1800" dirty="0" smtClean="0">
                <a:latin typeface="Source Code Pro" charset="0"/>
                <a:ea typeface="Source Code Pro" charset="0"/>
                <a:cs typeface="Source Code Pro" charset="0"/>
              </a:rPr>
              <a:t> </a:t>
            </a:r>
            <a:r>
              <a:rPr lang="mr-IN" sz="1800" dirty="0" err="1">
                <a:latin typeface="Source Code Pro" charset="0"/>
                <a:ea typeface="Source Code Pro" charset="0"/>
                <a:cs typeface="Source Code Pro" charset="0"/>
              </a:rPr>
              <a:t>Slot</a:t>
            </a:r>
            <a:r>
              <a:rPr lang="mr-IN" sz="1800" dirty="0">
                <a:latin typeface="Source Code Pro" charset="0"/>
                <a:ea typeface="Source Code Pro" charset="0"/>
                <a:cs typeface="Source Code Pro" charset="0"/>
              </a:rPr>
              <a:t>  CPU   </a:t>
            </a:r>
            <a:r>
              <a:rPr lang="mr-IN" sz="1800" dirty="0" err="1">
                <a:latin typeface="Source Code Pro" charset="0"/>
                <a:ea typeface="Source Code Pro" charset="0"/>
                <a:cs typeface="Source Code Pro" charset="0"/>
              </a:rPr>
              <a:t>User</a:t>
            </a:r>
            <a:r>
              <a:rPr lang="mr-IN" sz="1800" dirty="0">
                <a:latin typeface="Source Code Pro" charset="0"/>
                <a:ea typeface="Source Code Pro" charset="0"/>
                <a:cs typeface="Source Code Pro" charset="0"/>
              </a:rPr>
              <a:t> System   </a:t>
            </a:r>
            <a:r>
              <a:rPr lang="mr-IN" sz="1800" dirty="0" err="1">
                <a:latin typeface="Source Code Pro" charset="0"/>
                <a:ea typeface="Source Code Pro" charset="0"/>
                <a:cs typeface="Source Code Pro" charset="0"/>
              </a:rPr>
              <a:t>Nice</a:t>
            </a:r>
            <a:r>
              <a:rPr lang="mr-IN" sz="1800" dirty="0">
                <a:latin typeface="Source Code Pro" charset="0"/>
                <a:ea typeface="Source Code Pro" charset="0"/>
                <a:cs typeface="Source Code Pro" charset="0"/>
              </a:rPr>
              <a:t>   </a:t>
            </a:r>
            <a:r>
              <a:rPr lang="mr-IN" sz="1800" dirty="0" err="1">
                <a:latin typeface="Source Code Pro" charset="0"/>
                <a:ea typeface="Source Code Pro" charset="0"/>
                <a:cs typeface="Source Code Pro" charset="0"/>
              </a:rPr>
              <a:t>Idle</a:t>
            </a:r>
            <a:r>
              <a:rPr lang="mr-IN" sz="1800" dirty="0">
                <a:latin typeface="Source Code Pro" charset="0"/>
                <a:ea typeface="Source Code Pro" charset="0"/>
                <a:cs typeface="Source Code Pro" charset="0"/>
              </a:rPr>
              <a:t>    IRQ   SIRQ </a:t>
            </a:r>
            <a:r>
              <a:rPr lang="mr-IN" sz="1800" dirty="0" smtClean="0">
                <a:latin typeface="Source Code Pro" charset="0"/>
                <a:ea typeface="Source Code Pro" charset="0"/>
                <a:cs typeface="Source Code Pro" charset="0"/>
              </a:rPr>
              <a:t>I</a:t>
            </a:r>
            <a:r>
              <a:rPr lang="en-US" sz="1800" dirty="0" smtClean="0">
                <a:latin typeface="Source Code Pro" charset="0"/>
                <a:ea typeface="Source Code Pro" charset="0"/>
                <a:cs typeface="Source Code Pro" charset="0"/>
              </a:rPr>
              <a:t>o</a:t>
            </a:r>
            <a:r>
              <a:rPr lang="mr-IN" sz="1800" dirty="0" err="1" smtClean="0">
                <a:latin typeface="Source Code Pro" charset="0"/>
                <a:ea typeface="Source Code Pro" charset="0"/>
                <a:cs typeface="Source Code Pro" charset="0"/>
              </a:rPr>
              <a:t>wait</a:t>
            </a:r>
            <a:r>
              <a:rPr lang="en-US" sz="1800" dirty="0" smtClean="0">
                <a:latin typeface="Source Code Pro" charset="0"/>
                <a:ea typeface="Source Code Pro" charset="0"/>
                <a:cs typeface="Source Code Pro" charset="0"/>
              </a:rPr>
              <a:t/>
            </a:r>
            <a:br>
              <a:rPr lang="en-US" sz="18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mr-IN" sz="1800" dirty="0" smtClean="0">
                <a:latin typeface="Source Code Pro" charset="0"/>
                <a:ea typeface="Source Code Pro" charset="0"/>
                <a:cs typeface="Source Code Pro" charset="0"/>
              </a:rPr>
              <a:t>  </a:t>
            </a:r>
            <a:r>
              <a:rPr lang="mr-IN" sz="1800" dirty="0">
                <a:latin typeface="Source Code Pro" charset="0"/>
                <a:ea typeface="Source Code Pro" charset="0"/>
                <a:cs typeface="Source Code Pro" charset="0"/>
              </a:rPr>
              <a:t>RP0    0   7.30   1.90   0.00  90.60   0.00   0.20   </a:t>
            </a:r>
            <a:r>
              <a:rPr lang="mr-IN" sz="1800" dirty="0" smtClean="0">
                <a:latin typeface="Source Code Pro" charset="0"/>
                <a:ea typeface="Source Code Pro" charset="0"/>
                <a:cs typeface="Source Code Pro" charset="0"/>
              </a:rPr>
              <a:t>0.00</a:t>
            </a:r>
            <a:r>
              <a:rPr lang="en-US" sz="1800" dirty="0" smtClean="0">
                <a:latin typeface="Source Code Pro" charset="0"/>
                <a:ea typeface="Source Code Pro" charset="0"/>
                <a:cs typeface="Source Code Pro" charset="0"/>
              </a:rPr>
              <a:t/>
            </a:r>
            <a:br>
              <a:rPr lang="en-US" sz="18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mr-IN" sz="1800" dirty="0" smtClean="0">
                <a:latin typeface="Source Code Pro" charset="0"/>
                <a:ea typeface="Source Code Pro" charset="0"/>
                <a:cs typeface="Source Code Pro" charset="0"/>
              </a:rPr>
              <a:t>         </a:t>
            </a:r>
            <a:r>
              <a:rPr lang="mr-IN" sz="1800" dirty="0">
                <a:latin typeface="Source Code Pro" charset="0"/>
                <a:ea typeface="Source Code Pro" charset="0"/>
                <a:cs typeface="Source Code Pro" charset="0"/>
              </a:rPr>
              <a:t>1  27.60   1.50   0.00  70.60   0.00   0.30   </a:t>
            </a:r>
            <a:r>
              <a:rPr lang="mr-IN" sz="1800" dirty="0" smtClean="0">
                <a:latin typeface="Source Code Pro" charset="0"/>
                <a:ea typeface="Source Code Pro" charset="0"/>
                <a:cs typeface="Source Code Pro" charset="0"/>
              </a:rPr>
              <a:t>0.00</a:t>
            </a:r>
            <a:r>
              <a:rPr lang="en-US" sz="1800" dirty="0" smtClean="0">
                <a:latin typeface="Source Code Pro" charset="0"/>
                <a:ea typeface="Source Code Pro" charset="0"/>
                <a:cs typeface="Source Code Pro" charset="0"/>
              </a:rPr>
              <a:t/>
            </a:r>
            <a:br>
              <a:rPr lang="en-US" sz="18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mr-IN" sz="1800" dirty="0" smtClean="0">
                <a:latin typeface="Source Code Pro" charset="0"/>
                <a:ea typeface="Source Code Pro" charset="0"/>
                <a:cs typeface="Source Code Pro" charset="0"/>
              </a:rPr>
              <a:t>  </a:t>
            </a:r>
            <a:r>
              <a:rPr lang="mr-IN" sz="1800" dirty="0">
                <a:latin typeface="Source Code Pro" charset="0"/>
                <a:ea typeface="Source Code Pro" charset="0"/>
                <a:cs typeface="Source Code Pro" charset="0"/>
              </a:rPr>
              <a:t>RP1    0   2.80   2.00   0.00  95.20   0.00   0.00   </a:t>
            </a:r>
            <a:r>
              <a:rPr lang="mr-IN" sz="1800" dirty="0" smtClean="0">
                <a:latin typeface="Source Code Pro" charset="0"/>
                <a:ea typeface="Source Code Pro" charset="0"/>
                <a:cs typeface="Source Code Pro" charset="0"/>
              </a:rPr>
              <a:t>0.00</a:t>
            </a:r>
            <a:r>
              <a:rPr lang="en-US" sz="1800" dirty="0" smtClean="0">
                <a:latin typeface="Source Code Pro" charset="0"/>
                <a:ea typeface="Source Code Pro" charset="0"/>
                <a:cs typeface="Source Code Pro" charset="0"/>
              </a:rPr>
              <a:t/>
            </a:r>
            <a:br>
              <a:rPr lang="en-US" sz="18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mr-IN" sz="1800" dirty="0" smtClean="0">
                <a:latin typeface="Source Code Pro" charset="0"/>
                <a:ea typeface="Source Code Pro" charset="0"/>
                <a:cs typeface="Source Code Pro" charset="0"/>
              </a:rPr>
              <a:t>         </a:t>
            </a:r>
            <a:r>
              <a:rPr lang="mr-IN" sz="1800" dirty="0">
                <a:latin typeface="Source Code Pro" charset="0"/>
                <a:ea typeface="Source Code Pro" charset="0"/>
                <a:cs typeface="Source Code Pro" charset="0"/>
              </a:rPr>
              <a:t>1   1.59   1.79   0.00  96.40   0.00   0.09   </a:t>
            </a:r>
            <a:r>
              <a:rPr lang="mr-IN" sz="1800" dirty="0" smtClean="0">
                <a:latin typeface="Source Code Pro" charset="0"/>
                <a:ea typeface="Source Code Pro" charset="0"/>
                <a:cs typeface="Source Code Pro" charset="0"/>
              </a:rPr>
              <a:t>0.09</a:t>
            </a:r>
            <a:r>
              <a:rPr lang="en-US" sz="1800" dirty="0" smtClean="0">
                <a:latin typeface="Source Code Pro" charset="0"/>
                <a:ea typeface="Source Code Pro" charset="0"/>
                <a:cs typeface="Source Code Pro" charset="0"/>
              </a:rPr>
              <a:t/>
            </a:r>
            <a:br>
              <a:rPr lang="en-US" sz="18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mr-IN" sz="1800" dirty="0" smtClean="0">
                <a:latin typeface="Source Code Pro" charset="0"/>
                <a:ea typeface="Source Code Pro" charset="0"/>
                <a:cs typeface="Source Code Pro" charset="0"/>
              </a:rPr>
              <a:t> </a:t>
            </a:r>
            <a:r>
              <a:rPr lang="mr-IN" sz="1800" dirty="0">
                <a:latin typeface="Source Code Pro" charset="0"/>
                <a:ea typeface="Source Code Pro" charset="0"/>
                <a:cs typeface="Source Code Pro" charset="0"/>
              </a:rPr>
              <a:t>ESP0    0  12.47  17.66   0.00  69.26   0.09   0.49   </a:t>
            </a:r>
            <a:r>
              <a:rPr lang="mr-IN" sz="1800" dirty="0" smtClean="0">
                <a:latin typeface="Source Code Pro" charset="0"/>
                <a:ea typeface="Source Code Pro" charset="0"/>
                <a:cs typeface="Source Code Pro" charset="0"/>
              </a:rPr>
              <a:t>0.00</a:t>
            </a:r>
            <a:r>
              <a:rPr lang="en-US" sz="1800" dirty="0" smtClean="0">
                <a:latin typeface="Source Code Pro" charset="0"/>
                <a:ea typeface="Source Code Pro" charset="0"/>
                <a:cs typeface="Source Code Pro" charset="0"/>
              </a:rPr>
              <a:t/>
            </a:r>
            <a:br>
              <a:rPr lang="en-US" sz="18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mr-IN" sz="1800" dirty="0" smtClean="0">
                <a:latin typeface="Source Code Pro" charset="0"/>
                <a:ea typeface="Source Code Pro" charset="0"/>
                <a:cs typeface="Source Code Pro" charset="0"/>
              </a:rPr>
              <a:t> </a:t>
            </a:r>
            <a:r>
              <a:rPr lang="mr-IN" sz="1800" dirty="0">
                <a:latin typeface="Source Code Pro" charset="0"/>
                <a:ea typeface="Source Code Pro" charset="0"/>
                <a:cs typeface="Source Code Pro" charset="0"/>
              </a:rPr>
              <a:t>ESP1    0  12.58  15.78   0.00  71.02   0.19   0.39   </a:t>
            </a:r>
            <a:r>
              <a:rPr lang="mr-IN" sz="1800" dirty="0" smtClean="0">
                <a:latin typeface="Source Code Pro" charset="0"/>
                <a:ea typeface="Source Code Pro" charset="0"/>
                <a:cs typeface="Source Code Pro" charset="0"/>
              </a:rPr>
              <a:t>0.00</a:t>
            </a:r>
            <a:r>
              <a:rPr lang="en-US" sz="1800" dirty="0" smtClean="0">
                <a:latin typeface="Source Code Pro" charset="0"/>
                <a:ea typeface="Source Code Pro" charset="0"/>
                <a:cs typeface="Source Code Pro" charset="0"/>
              </a:rPr>
              <a:t/>
            </a:r>
            <a:br>
              <a:rPr lang="en-US" sz="18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mr-IN" sz="1800" dirty="0" smtClean="0">
                <a:latin typeface="Source Code Pro" charset="0"/>
                <a:ea typeface="Source Code Pro" charset="0"/>
                <a:cs typeface="Source Code Pro" charset="0"/>
              </a:rPr>
              <a:t> </a:t>
            </a:r>
            <a:r>
              <a:rPr lang="mr-IN" sz="1800" dirty="0">
                <a:latin typeface="Source Code Pro" charset="0"/>
                <a:ea typeface="Source Code Pro" charset="0"/>
                <a:cs typeface="Source Code Pro" charset="0"/>
              </a:rPr>
              <a:t>SIP0    0   1.20   1.40   0.00  97.30   0.10   0.00   </a:t>
            </a:r>
            <a:r>
              <a:rPr lang="mr-IN" sz="1800" dirty="0" smtClean="0">
                <a:latin typeface="Source Code Pro" charset="0"/>
                <a:ea typeface="Source Code Pro" charset="0"/>
                <a:cs typeface="Source Code Pro" charset="0"/>
              </a:rPr>
              <a:t>0.00</a:t>
            </a:r>
            <a:r>
              <a:rPr lang="en-US" sz="1800" dirty="0" smtClean="0">
                <a:latin typeface="Source Code Pro" charset="0"/>
                <a:ea typeface="Source Code Pro" charset="0"/>
                <a:cs typeface="Source Code Pro" charset="0"/>
              </a:rPr>
              <a:t/>
            </a:r>
            <a:br>
              <a:rPr lang="en-US" sz="18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mr-IN" sz="1800" dirty="0" smtClean="0">
                <a:latin typeface="Source Code Pro" charset="0"/>
                <a:ea typeface="Source Code Pro" charset="0"/>
                <a:cs typeface="Source Code Pro" charset="0"/>
              </a:rPr>
              <a:t> </a:t>
            </a:r>
            <a:r>
              <a:rPr lang="mr-IN" sz="1800" dirty="0">
                <a:latin typeface="Source Code Pro" charset="0"/>
                <a:ea typeface="Source Code Pro" charset="0"/>
                <a:cs typeface="Source Code Pro" charset="0"/>
              </a:rPr>
              <a:t>SIP1    0   3.09   1.39   0.00  95.40   0.09   0.00   </a:t>
            </a:r>
            <a:r>
              <a:rPr lang="mr-IN" sz="1800" dirty="0" smtClean="0">
                <a:latin typeface="Source Code Pro" charset="0"/>
                <a:ea typeface="Source Code Pro" charset="0"/>
                <a:cs typeface="Source Code Pro" charset="0"/>
              </a:rPr>
              <a:t>0.00</a:t>
            </a:r>
            <a:r>
              <a:rPr lang="en-US" sz="1800" dirty="0" smtClean="0">
                <a:latin typeface="Source Code Pro" charset="0"/>
                <a:ea typeface="Source Code Pro" charset="0"/>
                <a:cs typeface="Source Code Pro" charset="0"/>
              </a:rPr>
              <a:t/>
            </a:r>
            <a:br>
              <a:rPr lang="en-US" sz="18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mr-IN" sz="1800" dirty="0" smtClean="0">
                <a:latin typeface="Source Code Pro" charset="0"/>
                <a:ea typeface="Source Code Pro" charset="0"/>
                <a:cs typeface="Source Code Pro" charset="0"/>
              </a:rPr>
              <a:t> </a:t>
            </a:r>
            <a:r>
              <a:rPr lang="mr-IN" sz="1800" dirty="0">
                <a:latin typeface="Source Code Pro" charset="0"/>
                <a:ea typeface="Source Code Pro" charset="0"/>
                <a:cs typeface="Source Code Pro" charset="0"/>
              </a:rPr>
              <a:t>SIP2    0   2.89   1.39   0.00  95.50   0.09   0.09   0.00</a:t>
            </a:r>
            <a:endParaRPr lang="en-US" sz="1800" dirty="0">
              <a:latin typeface="Source Code Pro" charset="0"/>
              <a:ea typeface="Source Code Pro" charset="0"/>
              <a:cs typeface="Source Code Pro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How is the CPU load? On the CP? (</a:t>
            </a:r>
            <a:r>
              <a:rPr lang="en-US" dirty="0" err="1" smtClean="0"/>
              <a:t>cont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7605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mr-IN" sz="1400" dirty="0">
                <a:latin typeface="Source Code Pro" charset="0"/>
                <a:ea typeface="Source Code Pro" charset="0"/>
                <a:cs typeface="Source Code Pro" charset="0"/>
              </a:rPr>
              <a:t>asr1k#show </a:t>
            </a:r>
            <a:r>
              <a:rPr lang="mr-IN" sz="1400" dirty="0" err="1">
                <a:latin typeface="Source Code Pro" charset="0"/>
                <a:ea typeface="Source Code Pro" charset="0"/>
                <a:cs typeface="Source Code Pro" charset="0"/>
              </a:rPr>
              <a:t>platform</a:t>
            </a:r>
            <a:r>
              <a:rPr lang="mr-IN" sz="1400" dirty="0">
                <a:latin typeface="Source Code Pro" charset="0"/>
                <a:ea typeface="Source Code Pro" charset="0"/>
                <a:cs typeface="Source Code Pro" charset="0"/>
              </a:rPr>
              <a:t> </a:t>
            </a:r>
            <a:r>
              <a:rPr lang="mr-IN" sz="1400" dirty="0" err="1">
                <a:latin typeface="Source Code Pro" charset="0"/>
                <a:ea typeface="Source Code Pro" charset="0"/>
                <a:cs typeface="Source Code Pro" charset="0"/>
              </a:rPr>
              <a:t>hardware</a:t>
            </a:r>
            <a:r>
              <a:rPr lang="mr-IN" sz="1400" dirty="0">
                <a:latin typeface="Source Code Pro" charset="0"/>
                <a:ea typeface="Source Code Pro" charset="0"/>
                <a:cs typeface="Source Code Pro" charset="0"/>
              </a:rPr>
              <a:t> </a:t>
            </a:r>
            <a:r>
              <a:rPr lang="mr-IN" sz="1400" dirty="0" err="1">
                <a:latin typeface="Source Code Pro" charset="0"/>
                <a:ea typeface="Source Code Pro" charset="0"/>
                <a:cs typeface="Source Code Pro" charset="0"/>
              </a:rPr>
              <a:t>qfp</a:t>
            </a:r>
            <a:r>
              <a:rPr lang="mr-IN" sz="1400" dirty="0">
                <a:latin typeface="Source Code Pro" charset="0"/>
                <a:ea typeface="Source Code Pro" charset="0"/>
                <a:cs typeface="Source Code Pro" charset="0"/>
              </a:rPr>
              <a:t> </a:t>
            </a:r>
            <a:r>
              <a:rPr lang="mr-IN" sz="1400" dirty="0" err="1">
                <a:latin typeface="Source Code Pro" charset="0"/>
                <a:ea typeface="Source Code Pro" charset="0"/>
                <a:cs typeface="Source Code Pro" charset="0"/>
              </a:rPr>
              <a:t>active</a:t>
            </a:r>
            <a:r>
              <a:rPr lang="mr-IN" sz="1400" dirty="0">
                <a:latin typeface="Source Code Pro" charset="0"/>
                <a:ea typeface="Source Code Pro" charset="0"/>
                <a:cs typeface="Source Code Pro" charset="0"/>
              </a:rPr>
              <a:t> </a:t>
            </a:r>
            <a:r>
              <a:rPr lang="mr-IN" sz="1400" dirty="0" err="1">
                <a:latin typeface="Source Code Pro" charset="0"/>
                <a:ea typeface="Source Code Pro" charset="0"/>
                <a:cs typeface="Source Code Pro" charset="0"/>
              </a:rPr>
              <a:t>datapath</a:t>
            </a:r>
            <a:r>
              <a:rPr lang="mr-IN" sz="1400" dirty="0">
                <a:latin typeface="Source Code Pro" charset="0"/>
                <a:ea typeface="Source Code Pro" charset="0"/>
                <a:cs typeface="Source Code Pro" charset="0"/>
              </a:rPr>
              <a:t> </a:t>
            </a:r>
            <a:r>
              <a:rPr lang="mr-IN" sz="1400" dirty="0" err="1" smtClean="0">
                <a:latin typeface="Source Code Pro" charset="0"/>
                <a:ea typeface="Source Code Pro" charset="0"/>
                <a:cs typeface="Source Code Pro" charset="0"/>
              </a:rPr>
              <a:t>utilization</a:t>
            </a:r>
            <a: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  <a:t/>
            </a:r>
            <a:b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mr-IN" sz="1400" dirty="0" smtClean="0">
                <a:latin typeface="Source Code Pro" charset="0"/>
                <a:ea typeface="Source Code Pro" charset="0"/>
                <a:cs typeface="Source Code Pro" charset="0"/>
              </a:rPr>
              <a:t>  </a:t>
            </a:r>
            <a:r>
              <a:rPr lang="mr-IN" sz="1400" dirty="0">
                <a:latin typeface="Source Code Pro" charset="0"/>
                <a:ea typeface="Source Code Pro" charset="0"/>
                <a:cs typeface="Source Code Pro" charset="0"/>
              </a:rPr>
              <a:t>CPP 0: </a:t>
            </a:r>
            <a:r>
              <a:rPr lang="mr-IN" sz="1400" dirty="0" err="1">
                <a:latin typeface="Source Code Pro" charset="0"/>
                <a:ea typeface="Source Code Pro" charset="0"/>
                <a:cs typeface="Source Code Pro" charset="0"/>
              </a:rPr>
              <a:t>Subdev</a:t>
            </a:r>
            <a:r>
              <a:rPr lang="mr-IN" sz="1400" dirty="0">
                <a:latin typeface="Source Code Pro" charset="0"/>
                <a:ea typeface="Source Code Pro" charset="0"/>
                <a:cs typeface="Source Code Pro" charset="0"/>
              </a:rPr>
              <a:t> 0            5 </a:t>
            </a:r>
            <a:r>
              <a:rPr lang="mr-IN" sz="1400" dirty="0" err="1">
                <a:latin typeface="Source Code Pro" charset="0"/>
                <a:ea typeface="Source Code Pro" charset="0"/>
                <a:cs typeface="Source Code Pro" charset="0"/>
              </a:rPr>
              <a:t>secs</a:t>
            </a:r>
            <a:r>
              <a:rPr lang="mr-IN" sz="1400" dirty="0">
                <a:latin typeface="Source Code Pro" charset="0"/>
                <a:ea typeface="Source Code Pro" charset="0"/>
                <a:cs typeface="Source Code Pro" charset="0"/>
              </a:rPr>
              <a:t>        1 </a:t>
            </a:r>
            <a:r>
              <a:rPr lang="mr-IN" sz="1400" dirty="0" err="1">
                <a:latin typeface="Source Code Pro" charset="0"/>
                <a:ea typeface="Source Code Pro" charset="0"/>
                <a:cs typeface="Source Code Pro" charset="0"/>
              </a:rPr>
              <a:t>min</a:t>
            </a:r>
            <a:r>
              <a:rPr lang="mr-IN" sz="1400" dirty="0">
                <a:latin typeface="Source Code Pro" charset="0"/>
                <a:ea typeface="Source Code Pro" charset="0"/>
                <a:cs typeface="Source Code Pro" charset="0"/>
              </a:rPr>
              <a:t>        5 </a:t>
            </a:r>
            <a:r>
              <a:rPr lang="mr-IN" sz="1400" dirty="0" err="1">
                <a:latin typeface="Source Code Pro" charset="0"/>
                <a:ea typeface="Source Code Pro" charset="0"/>
                <a:cs typeface="Source Code Pro" charset="0"/>
              </a:rPr>
              <a:t>min</a:t>
            </a:r>
            <a:r>
              <a:rPr lang="mr-IN" sz="1400" dirty="0">
                <a:latin typeface="Source Code Pro" charset="0"/>
                <a:ea typeface="Source Code Pro" charset="0"/>
                <a:cs typeface="Source Code Pro" charset="0"/>
              </a:rPr>
              <a:t>       60 </a:t>
            </a:r>
            <a:r>
              <a:rPr lang="mr-IN" sz="1400" dirty="0" err="1" smtClean="0">
                <a:latin typeface="Source Code Pro" charset="0"/>
                <a:ea typeface="Source Code Pro" charset="0"/>
                <a:cs typeface="Source Code Pro" charset="0"/>
              </a:rPr>
              <a:t>min</a:t>
            </a:r>
            <a: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  <a:t/>
            </a:r>
            <a:b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mr-IN" sz="1400" dirty="0" err="1" smtClean="0">
                <a:latin typeface="Source Code Pro" charset="0"/>
                <a:ea typeface="Source Code Pro" charset="0"/>
                <a:cs typeface="Source Code Pro" charset="0"/>
              </a:rPr>
              <a:t>Input</a:t>
            </a:r>
            <a:r>
              <a:rPr lang="mr-IN" sz="1400" dirty="0">
                <a:latin typeface="Source Code Pro" charset="0"/>
                <a:ea typeface="Source Code Pro" charset="0"/>
                <a:cs typeface="Source Code Pro" charset="0"/>
              </a:rPr>
              <a:t>:  </a:t>
            </a:r>
            <a:r>
              <a:rPr lang="mr-IN" sz="1400" dirty="0" err="1">
                <a:latin typeface="Source Code Pro" charset="0"/>
                <a:ea typeface="Source Code Pro" charset="0"/>
                <a:cs typeface="Source Code Pro" charset="0"/>
              </a:rPr>
              <a:t>Priority</a:t>
            </a:r>
            <a:r>
              <a:rPr lang="mr-IN" sz="1400" dirty="0">
                <a:latin typeface="Source Code Pro" charset="0"/>
                <a:ea typeface="Source Code Pro" charset="0"/>
                <a:cs typeface="Source Code Pro" charset="0"/>
              </a:rPr>
              <a:t> (</a:t>
            </a:r>
            <a:r>
              <a:rPr lang="mr-IN" sz="1400" dirty="0" err="1">
                <a:latin typeface="Source Code Pro" charset="0"/>
                <a:ea typeface="Source Code Pro" charset="0"/>
                <a:cs typeface="Source Code Pro" charset="0"/>
              </a:rPr>
              <a:t>pps</a:t>
            </a:r>
            <a:r>
              <a:rPr lang="mr-IN" sz="1400" dirty="0">
                <a:latin typeface="Source Code Pro" charset="0"/>
                <a:ea typeface="Source Code Pro" charset="0"/>
                <a:cs typeface="Source Code Pro" charset="0"/>
              </a:rPr>
              <a:t>)           14            9           10           </a:t>
            </a:r>
            <a:r>
              <a:rPr lang="mr-IN" sz="1400" dirty="0" smtClean="0">
                <a:latin typeface="Source Code Pro" charset="0"/>
                <a:ea typeface="Source Code Pro" charset="0"/>
                <a:cs typeface="Source Code Pro" charset="0"/>
              </a:rPr>
              <a:t>10</a:t>
            </a:r>
            <a: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  <a:t/>
            </a:r>
            <a:b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mr-IN" sz="1400" dirty="0" smtClean="0">
                <a:latin typeface="Source Code Pro" charset="0"/>
                <a:ea typeface="Source Code Pro" charset="0"/>
                <a:cs typeface="Source Code Pro" charset="0"/>
              </a:rPr>
              <a:t>                 </a:t>
            </a:r>
            <a:r>
              <a:rPr lang="mr-IN" sz="1400" dirty="0">
                <a:latin typeface="Source Code Pro" charset="0"/>
                <a:ea typeface="Source Code Pro" charset="0"/>
                <a:cs typeface="Source Code Pro" charset="0"/>
              </a:rPr>
              <a:t>(</a:t>
            </a:r>
            <a:r>
              <a:rPr lang="mr-IN" sz="1400" dirty="0" err="1">
                <a:latin typeface="Source Code Pro" charset="0"/>
                <a:ea typeface="Source Code Pro" charset="0"/>
                <a:cs typeface="Source Code Pro" charset="0"/>
              </a:rPr>
              <a:t>bps</a:t>
            </a:r>
            <a:r>
              <a:rPr lang="mr-IN" sz="1400" dirty="0">
                <a:latin typeface="Source Code Pro" charset="0"/>
                <a:ea typeface="Source Code Pro" charset="0"/>
                <a:cs typeface="Source Code Pro" charset="0"/>
              </a:rPr>
              <a:t>)         9608         9232         9960        </a:t>
            </a:r>
            <a:r>
              <a:rPr lang="mr-IN" sz="1400" dirty="0" smtClean="0">
                <a:latin typeface="Source Code Pro" charset="0"/>
                <a:ea typeface="Source Code Pro" charset="0"/>
                <a:cs typeface="Source Code Pro" charset="0"/>
              </a:rPr>
              <a:t>10000</a:t>
            </a:r>
            <a: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  <a:t/>
            </a:r>
            <a:b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mr-IN" sz="1400" dirty="0" smtClean="0">
                <a:latin typeface="Source Code Pro" charset="0"/>
                <a:ea typeface="Source Code Pro" charset="0"/>
                <a:cs typeface="Source Code Pro" charset="0"/>
              </a:rPr>
              <a:t>    </a:t>
            </a:r>
            <a:r>
              <a:rPr lang="mr-IN" sz="1400" dirty="0" err="1">
                <a:latin typeface="Source Code Pro" charset="0"/>
                <a:ea typeface="Source Code Pro" charset="0"/>
                <a:cs typeface="Source Code Pro" charset="0"/>
              </a:rPr>
              <a:t>Non-Priority</a:t>
            </a:r>
            <a:r>
              <a:rPr lang="mr-IN" sz="1400" dirty="0">
                <a:latin typeface="Source Code Pro" charset="0"/>
                <a:ea typeface="Source Code Pro" charset="0"/>
                <a:cs typeface="Source Code Pro" charset="0"/>
              </a:rPr>
              <a:t> (</a:t>
            </a:r>
            <a:r>
              <a:rPr lang="mr-IN" sz="1400" dirty="0" err="1">
                <a:latin typeface="Source Code Pro" charset="0"/>
                <a:ea typeface="Source Code Pro" charset="0"/>
                <a:cs typeface="Source Code Pro" charset="0"/>
              </a:rPr>
              <a:t>pps</a:t>
            </a:r>
            <a:r>
              <a:rPr lang="mr-IN" sz="1400" dirty="0">
                <a:latin typeface="Source Code Pro" charset="0"/>
                <a:ea typeface="Source Code Pro" charset="0"/>
                <a:cs typeface="Source Code Pro" charset="0"/>
              </a:rPr>
              <a:t>)       149265       134495       131931       </a:t>
            </a:r>
            <a:r>
              <a:rPr lang="mr-IN" sz="1400" dirty="0" smtClean="0">
                <a:latin typeface="Source Code Pro" charset="0"/>
                <a:ea typeface="Source Code Pro" charset="0"/>
                <a:cs typeface="Source Code Pro" charset="0"/>
              </a:rPr>
              <a:t>129176</a:t>
            </a:r>
            <a: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  <a:t/>
            </a:r>
            <a:b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mr-IN" sz="1400" dirty="0" smtClean="0">
                <a:latin typeface="Source Code Pro" charset="0"/>
                <a:ea typeface="Source Code Pro" charset="0"/>
                <a:cs typeface="Source Code Pro" charset="0"/>
              </a:rPr>
              <a:t>                 </a:t>
            </a:r>
            <a:r>
              <a:rPr lang="mr-IN" sz="1400" dirty="0">
                <a:latin typeface="Source Code Pro" charset="0"/>
                <a:ea typeface="Source Code Pro" charset="0"/>
                <a:cs typeface="Source Code Pro" charset="0"/>
              </a:rPr>
              <a:t>(</a:t>
            </a:r>
            <a:r>
              <a:rPr lang="mr-IN" sz="1400" dirty="0" err="1">
                <a:latin typeface="Source Code Pro" charset="0"/>
                <a:ea typeface="Source Code Pro" charset="0"/>
                <a:cs typeface="Source Code Pro" charset="0"/>
              </a:rPr>
              <a:t>bps</a:t>
            </a:r>
            <a:r>
              <a:rPr lang="mr-IN" sz="1400" dirty="0">
                <a:latin typeface="Source Code Pro" charset="0"/>
                <a:ea typeface="Source Code Pro" charset="0"/>
                <a:cs typeface="Source Code Pro" charset="0"/>
              </a:rPr>
              <a:t>)   1140690592   1032720912   1014169936   </a:t>
            </a:r>
            <a:r>
              <a:rPr lang="mr-IN" sz="1400" dirty="0" smtClean="0">
                <a:latin typeface="Source Code Pro" charset="0"/>
                <a:ea typeface="Source Code Pro" charset="0"/>
                <a:cs typeface="Source Code Pro" charset="0"/>
              </a:rPr>
              <a:t>1031210168</a:t>
            </a:r>
            <a: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  <a:t/>
            </a:r>
            <a:b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mr-IN" sz="1400" dirty="0" smtClean="0">
                <a:latin typeface="Source Code Pro" charset="0"/>
                <a:ea typeface="Source Code Pro" charset="0"/>
                <a:cs typeface="Source Code Pro" charset="0"/>
              </a:rPr>
              <a:t>           </a:t>
            </a:r>
            <a:r>
              <a:rPr lang="mr-IN" sz="1400" dirty="0" err="1">
                <a:latin typeface="Source Code Pro" charset="0"/>
                <a:ea typeface="Source Code Pro" charset="0"/>
                <a:cs typeface="Source Code Pro" charset="0"/>
              </a:rPr>
              <a:t>Total</a:t>
            </a:r>
            <a:r>
              <a:rPr lang="mr-IN" sz="1400" dirty="0">
                <a:latin typeface="Source Code Pro" charset="0"/>
                <a:ea typeface="Source Code Pro" charset="0"/>
                <a:cs typeface="Source Code Pro" charset="0"/>
              </a:rPr>
              <a:t> (</a:t>
            </a:r>
            <a:r>
              <a:rPr lang="mr-IN" sz="1400" dirty="0" err="1">
                <a:latin typeface="Source Code Pro" charset="0"/>
                <a:ea typeface="Source Code Pro" charset="0"/>
                <a:cs typeface="Source Code Pro" charset="0"/>
              </a:rPr>
              <a:t>pps</a:t>
            </a:r>
            <a:r>
              <a:rPr lang="mr-IN" sz="1400" dirty="0">
                <a:latin typeface="Source Code Pro" charset="0"/>
                <a:ea typeface="Source Code Pro" charset="0"/>
                <a:cs typeface="Source Code Pro" charset="0"/>
              </a:rPr>
              <a:t>)       149279       134504       131941       </a:t>
            </a:r>
            <a:r>
              <a:rPr lang="mr-IN" sz="1400" dirty="0" smtClean="0">
                <a:latin typeface="Source Code Pro" charset="0"/>
                <a:ea typeface="Source Code Pro" charset="0"/>
                <a:cs typeface="Source Code Pro" charset="0"/>
              </a:rPr>
              <a:t>129186</a:t>
            </a:r>
            <a: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  <a:t/>
            </a:r>
            <a:b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mr-IN" sz="1400" dirty="0" smtClean="0">
                <a:latin typeface="Source Code Pro" charset="0"/>
                <a:ea typeface="Source Code Pro" charset="0"/>
                <a:cs typeface="Source Code Pro" charset="0"/>
              </a:rPr>
              <a:t>                 </a:t>
            </a:r>
            <a:r>
              <a:rPr lang="mr-IN" sz="1400" dirty="0">
                <a:latin typeface="Source Code Pro" charset="0"/>
                <a:ea typeface="Source Code Pro" charset="0"/>
                <a:cs typeface="Source Code Pro" charset="0"/>
              </a:rPr>
              <a:t>(</a:t>
            </a:r>
            <a:r>
              <a:rPr lang="mr-IN" sz="1400" dirty="0" err="1">
                <a:latin typeface="Source Code Pro" charset="0"/>
                <a:ea typeface="Source Code Pro" charset="0"/>
                <a:cs typeface="Source Code Pro" charset="0"/>
              </a:rPr>
              <a:t>bps</a:t>
            </a:r>
            <a:r>
              <a:rPr lang="mr-IN" sz="1400" dirty="0">
                <a:latin typeface="Source Code Pro" charset="0"/>
                <a:ea typeface="Source Code Pro" charset="0"/>
                <a:cs typeface="Source Code Pro" charset="0"/>
              </a:rPr>
              <a:t>)   1140700200   1032730144   1014179896   </a:t>
            </a:r>
            <a:r>
              <a:rPr lang="mr-IN" sz="1400" dirty="0" smtClean="0">
                <a:latin typeface="Source Code Pro" charset="0"/>
                <a:ea typeface="Source Code Pro" charset="0"/>
                <a:cs typeface="Source Code Pro" charset="0"/>
              </a:rPr>
              <a:t>1031220168</a:t>
            </a:r>
            <a: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  <a:t/>
            </a:r>
            <a:b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mr-IN" sz="1400" dirty="0" err="1" smtClean="0">
                <a:latin typeface="Source Code Pro" charset="0"/>
                <a:ea typeface="Source Code Pro" charset="0"/>
                <a:cs typeface="Source Code Pro" charset="0"/>
              </a:rPr>
              <a:t>Output</a:t>
            </a:r>
            <a:r>
              <a:rPr lang="mr-IN" sz="1400" dirty="0">
                <a:latin typeface="Source Code Pro" charset="0"/>
                <a:ea typeface="Source Code Pro" charset="0"/>
                <a:cs typeface="Source Code Pro" charset="0"/>
              </a:rPr>
              <a:t>: </a:t>
            </a:r>
            <a:r>
              <a:rPr lang="mr-IN" sz="1400" dirty="0" err="1">
                <a:latin typeface="Source Code Pro" charset="0"/>
                <a:ea typeface="Source Code Pro" charset="0"/>
                <a:cs typeface="Source Code Pro" charset="0"/>
              </a:rPr>
              <a:t>Priority</a:t>
            </a:r>
            <a:r>
              <a:rPr lang="mr-IN" sz="1400" dirty="0">
                <a:latin typeface="Source Code Pro" charset="0"/>
                <a:ea typeface="Source Code Pro" charset="0"/>
                <a:cs typeface="Source Code Pro" charset="0"/>
              </a:rPr>
              <a:t> (</a:t>
            </a:r>
            <a:r>
              <a:rPr lang="mr-IN" sz="1400" dirty="0" err="1">
                <a:latin typeface="Source Code Pro" charset="0"/>
                <a:ea typeface="Source Code Pro" charset="0"/>
                <a:cs typeface="Source Code Pro" charset="0"/>
              </a:rPr>
              <a:t>pps</a:t>
            </a:r>
            <a:r>
              <a:rPr lang="mr-IN" sz="1400" dirty="0">
                <a:latin typeface="Source Code Pro" charset="0"/>
                <a:ea typeface="Source Code Pro" charset="0"/>
                <a:cs typeface="Source Code Pro" charset="0"/>
              </a:rPr>
              <a:t>)          728          421          420          </a:t>
            </a:r>
            <a:r>
              <a:rPr lang="mr-IN" sz="1400" dirty="0" smtClean="0">
                <a:latin typeface="Source Code Pro" charset="0"/>
                <a:ea typeface="Source Code Pro" charset="0"/>
                <a:cs typeface="Source Code Pro" charset="0"/>
              </a:rPr>
              <a:t>390</a:t>
            </a:r>
            <a: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  <a:t/>
            </a:r>
            <a:b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mr-IN" sz="1400" dirty="0" smtClean="0">
                <a:latin typeface="Source Code Pro" charset="0"/>
                <a:ea typeface="Source Code Pro" charset="0"/>
                <a:cs typeface="Source Code Pro" charset="0"/>
              </a:rPr>
              <a:t>                 </a:t>
            </a:r>
            <a:r>
              <a:rPr lang="mr-IN" sz="1400" dirty="0">
                <a:latin typeface="Source Code Pro" charset="0"/>
                <a:ea typeface="Source Code Pro" charset="0"/>
                <a:cs typeface="Source Code Pro" charset="0"/>
              </a:rPr>
              <a:t>(</a:t>
            </a:r>
            <a:r>
              <a:rPr lang="mr-IN" sz="1400" dirty="0" err="1">
                <a:latin typeface="Source Code Pro" charset="0"/>
                <a:ea typeface="Source Code Pro" charset="0"/>
                <a:cs typeface="Source Code Pro" charset="0"/>
              </a:rPr>
              <a:t>bps</a:t>
            </a:r>
            <a:r>
              <a:rPr lang="mr-IN" sz="1400" dirty="0">
                <a:latin typeface="Source Code Pro" charset="0"/>
                <a:ea typeface="Source Code Pro" charset="0"/>
                <a:cs typeface="Source Code Pro" charset="0"/>
              </a:rPr>
              <a:t>)       652648       407728       409936       </a:t>
            </a:r>
            <a:r>
              <a:rPr lang="mr-IN" sz="1400" dirty="0" smtClean="0">
                <a:latin typeface="Source Code Pro" charset="0"/>
                <a:ea typeface="Source Code Pro" charset="0"/>
                <a:cs typeface="Source Code Pro" charset="0"/>
              </a:rPr>
              <a:t>386848</a:t>
            </a:r>
            <a: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  <a:t/>
            </a:r>
            <a:b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mr-IN" sz="1400" dirty="0" smtClean="0">
                <a:latin typeface="Source Code Pro" charset="0"/>
                <a:ea typeface="Source Code Pro" charset="0"/>
                <a:cs typeface="Source Code Pro" charset="0"/>
              </a:rPr>
              <a:t>    </a:t>
            </a:r>
            <a:r>
              <a:rPr lang="mr-IN" sz="1400" dirty="0" err="1">
                <a:latin typeface="Source Code Pro" charset="0"/>
                <a:ea typeface="Source Code Pro" charset="0"/>
                <a:cs typeface="Source Code Pro" charset="0"/>
              </a:rPr>
              <a:t>Non-Priority</a:t>
            </a:r>
            <a:r>
              <a:rPr lang="mr-IN" sz="1400" dirty="0">
                <a:latin typeface="Source Code Pro" charset="0"/>
                <a:ea typeface="Source Code Pro" charset="0"/>
                <a:cs typeface="Source Code Pro" charset="0"/>
              </a:rPr>
              <a:t> (</a:t>
            </a:r>
            <a:r>
              <a:rPr lang="mr-IN" sz="1400" dirty="0" err="1">
                <a:latin typeface="Source Code Pro" charset="0"/>
                <a:ea typeface="Source Code Pro" charset="0"/>
                <a:cs typeface="Source Code Pro" charset="0"/>
              </a:rPr>
              <a:t>pps</a:t>
            </a:r>
            <a:r>
              <a:rPr lang="mr-IN" sz="1400" dirty="0">
                <a:latin typeface="Source Code Pro" charset="0"/>
                <a:ea typeface="Source Code Pro" charset="0"/>
                <a:cs typeface="Source Code Pro" charset="0"/>
              </a:rPr>
              <a:t>)       126557       113798       110238       </a:t>
            </a:r>
            <a:r>
              <a:rPr lang="mr-IN" sz="1400" dirty="0" smtClean="0">
                <a:latin typeface="Source Code Pro" charset="0"/>
                <a:ea typeface="Source Code Pro" charset="0"/>
                <a:cs typeface="Source Code Pro" charset="0"/>
              </a:rPr>
              <a:t>106377</a:t>
            </a:r>
            <a: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  <a:t/>
            </a:r>
            <a:b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mr-IN" sz="1400" dirty="0" smtClean="0">
                <a:latin typeface="Source Code Pro" charset="0"/>
                <a:ea typeface="Source Code Pro" charset="0"/>
                <a:cs typeface="Source Code Pro" charset="0"/>
              </a:rPr>
              <a:t>                 </a:t>
            </a:r>
            <a:r>
              <a:rPr lang="mr-IN" sz="1400" dirty="0">
                <a:latin typeface="Source Code Pro" charset="0"/>
                <a:ea typeface="Source Code Pro" charset="0"/>
                <a:cs typeface="Source Code Pro" charset="0"/>
              </a:rPr>
              <a:t>(</a:t>
            </a:r>
            <a:r>
              <a:rPr lang="mr-IN" sz="1400" dirty="0" err="1">
                <a:latin typeface="Source Code Pro" charset="0"/>
                <a:ea typeface="Source Code Pro" charset="0"/>
                <a:cs typeface="Source Code Pro" charset="0"/>
              </a:rPr>
              <a:t>bps</a:t>
            </a:r>
            <a:r>
              <a:rPr lang="mr-IN" sz="1400" dirty="0">
                <a:latin typeface="Source Code Pro" charset="0"/>
                <a:ea typeface="Source Code Pro" charset="0"/>
                <a:cs typeface="Source Code Pro" charset="0"/>
              </a:rPr>
              <a:t>)    913961248    810312280    789140784    </a:t>
            </a:r>
            <a:r>
              <a:rPr lang="mr-IN" sz="1400" dirty="0" smtClean="0">
                <a:latin typeface="Source Code Pro" charset="0"/>
                <a:ea typeface="Source Code Pro" charset="0"/>
                <a:cs typeface="Source Code Pro" charset="0"/>
              </a:rPr>
              <a:t>788663960</a:t>
            </a:r>
            <a: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  <a:t/>
            </a:r>
            <a:b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mr-IN" sz="1400" dirty="0" smtClean="0">
                <a:latin typeface="Source Code Pro" charset="0"/>
                <a:ea typeface="Source Code Pro" charset="0"/>
                <a:cs typeface="Source Code Pro" charset="0"/>
              </a:rPr>
              <a:t>           </a:t>
            </a:r>
            <a:r>
              <a:rPr lang="mr-IN" sz="1400" dirty="0" err="1">
                <a:latin typeface="Source Code Pro" charset="0"/>
                <a:ea typeface="Source Code Pro" charset="0"/>
                <a:cs typeface="Source Code Pro" charset="0"/>
              </a:rPr>
              <a:t>Total</a:t>
            </a:r>
            <a:r>
              <a:rPr lang="mr-IN" sz="1400" dirty="0">
                <a:latin typeface="Source Code Pro" charset="0"/>
                <a:ea typeface="Source Code Pro" charset="0"/>
                <a:cs typeface="Source Code Pro" charset="0"/>
              </a:rPr>
              <a:t> (</a:t>
            </a:r>
            <a:r>
              <a:rPr lang="mr-IN" sz="1400" dirty="0" err="1">
                <a:latin typeface="Source Code Pro" charset="0"/>
                <a:ea typeface="Source Code Pro" charset="0"/>
                <a:cs typeface="Source Code Pro" charset="0"/>
              </a:rPr>
              <a:t>pps</a:t>
            </a:r>
            <a:r>
              <a:rPr lang="mr-IN" sz="1400" dirty="0">
                <a:latin typeface="Source Code Pro" charset="0"/>
                <a:ea typeface="Source Code Pro" charset="0"/>
                <a:cs typeface="Source Code Pro" charset="0"/>
              </a:rPr>
              <a:t>)       127285       114219       110658       </a:t>
            </a:r>
            <a:r>
              <a:rPr lang="mr-IN" sz="1400" dirty="0" smtClean="0">
                <a:latin typeface="Source Code Pro" charset="0"/>
                <a:ea typeface="Source Code Pro" charset="0"/>
                <a:cs typeface="Source Code Pro" charset="0"/>
              </a:rPr>
              <a:t>106767</a:t>
            </a:r>
            <a: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  <a:t/>
            </a:r>
            <a:b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mr-IN" sz="1400" dirty="0" smtClean="0">
                <a:latin typeface="Source Code Pro" charset="0"/>
                <a:ea typeface="Source Code Pro" charset="0"/>
                <a:cs typeface="Source Code Pro" charset="0"/>
              </a:rPr>
              <a:t>                 </a:t>
            </a:r>
            <a:r>
              <a:rPr lang="mr-IN" sz="1400" dirty="0">
                <a:latin typeface="Source Code Pro" charset="0"/>
                <a:ea typeface="Source Code Pro" charset="0"/>
                <a:cs typeface="Source Code Pro" charset="0"/>
              </a:rPr>
              <a:t>(</a:t>
            </a:r>
            <a:r>
              <a:rPr lang="mr-IN" sz="1400" dirty="0" err="1">
                <a:latin typeface="Source Code Pro" charset="0"/>
                <a:ea typeface="Source Code Pro" charset="0"/>
                <a:cs typeface="Source Code Pro" charset="0"/>
              </a:rPr>
              <a:t>bps</a:t>
            </a:r>
            <a:r>
              <a:rPr lang="mr-IN" sz="1400" dirty="0">
                <a:latin typeface="Source Code Pro" charset="0"/>
                <a:ea typeface="Source Code Pro" charset="0"/>
                <a:cs typeface="Source Code Pro" charset="0"/>
              </a:rPr>
              <a:t>)    914613896    810720008    789550720    </a:t>
            </a:r>
            <a:r>
              <a:rPr lang="mr-IN" sz="1400" dirty="0" smtClean="0">
                <a:latin typeface="Source Code Pro" charset="0"/>
                <a:ea typeface="Source Code Pro" charset="0"/>
                <a:cs typeface="Source Code Pro" charset="0"/>
              </a:rPr>
              <a:t>789050808</a:t>
            </a:r>
            <a: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  <a:t/>
            </a:r>
            <a:b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mr-IN" sz="1400" dirty="0" err="1" smtClean="0">
                <a:latin typeface="Source Code Pro" charset="0"/>
                <a:ea typeface="Source Code Pro" charset="0"/>
                <a:cs typeface="Source Code Pro" charset="0"/>
              </a:rPr>
              <a:t>Processing</a:t>
            </a:r>
            <a:r>
              <a:rPr lang="mr-IN" sz="1400" dirty="0">
                <a:latin typeface="Source Code Pro" charset="0"/>
                <a:ea typeface="Source Code Pro" charset="0"/>
                <a:cs typeface="Source Code Pro" charset="0"/>
              </a:rPr>
              <a:t>: </a:t>
            </a:r>
            <a:r>
              <a:rPr lang="mr-IN" sz="1400" dirty="0" err="1">
                <a:latin typeface="Source Code Pro" charset="0"/>
                <a:ea typeface="Source Code Pro" charset="0"/>
                <a:cs typeface="Source Code Pro" charset="0"/>
              </a:rPr>
              <a:t>Load</a:t>
            </a:r>
            <a:r>
              <a:rPr lang="mr-IN" sz="1400" dirty="0">
                <a:latin typeface="Source Code Pro" charset="0"/>
                <a:ea typeface="Source Code Pro" charset="0"/>
                <a:cs typeface="Source Code Pro" charset="0"/>
              </a:rPr>
              <a:t> (</a:t>
            </a:r>
            <a:r>
              <a:rPr lang="mr-IN" sz="1400" dirty="0" err="1">
                <a:latin typeface="Source Code Pro" charset="0"/>
                <a:ea typeface="Source Code Pro" charset="0"/>
                <a:cs typeface="Source Code Pro" charset="0"/>
              </a:rPr>
              <a:t>pct</a:t>
            </a:r>
            <a:r>
              <a:rPr lang="mr-IN" sz="1400" dirty="0">
                <a:latin typeface="Source Code Pro" charset="0"/>
                <a:ea typeface="Source Code Pro" charset="0"/>
                <a:cs typeface="Source Code Pro" charset="0"/>
              </a:rPr>
              <a:t>)            8            7            7            7</a:t>
            </a:r>
            <a:endParaRPr lang="en-US" sz="1400" dirty="0" smtClean="0">
              <a:latin typeface="Source Code Pro" charset="0"/>
              <a:ea typeface="Source Code Pro" charset="0"/>
              <a:cs typeface="Source Code Pro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How is the CPU load? On the DP?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6578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400" dirty="0">
                <a:latin typeface="Source Code Pro" charset="0"/>
                <a:ea typeface="Source Code Pro" charset="0"/>
                <a:cs typeface="Source Code Pro" charset="0"/>
              </a:rPr>
              <a:t>asr1k#show platform hardware </a:t>
            </a:r>
            <a:r>
              <a:rPr lang="en-US" sz="1400" dirty="0" err="1">
                <a:latin typeface="Source Code Pro" charset="0"/>
                <a:ea typeface="Source Code Pro" charset="0"/>
                <a:cs typeface="Source Code Pro" charset="0"/>
              </a:rPr>
              <a:t>qfp</a:t>
            </a:r>
            <a:r>
              <a:rPr lang="en-US" sz="1400" dirty="0">
                <a:latin typeface="Source Code Pro" charset="0"/>
                <a:ea typeface="Source Code Pro" charset="0"/>
                <a:cs typeface="Source Code Pro" charset="0"/>
              </a:rPr>
              <a:t> active </a:t>
            </a:r>
            <a:r>
              <a:rPr lang="en-US" sz="1400" dirty="0" err="1">
                <a:latin typeface="Source Code Pro" charset="0"/>
                <a:ea typeface="Source Code Pro" charset="0"/>
                <a:cs typeface="Source Code Pro" charset="0"/>
              </a:rPr>
              <a:t>tcam</a:t>
            </a:r>
            <a:r>
              <a:rPr lang="en-US" sz="1400" dirty="0">
                <a:latin typeface="Source Code Pro" charset="0"/>
                <a:ea typeface="Source Code Pro" charset="0"/>
                <a:cs typeface="Source Code Pro" charset="0"/>
              </a:rPr>
              <a:t> resource-manager </a:t>
            </a:r>
            <a: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  <a:t>usage</a:t>
            </a:r>
            <a:b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  <a:t>QFP </a:t>
            </a:r>
            <a:r>
              <a:rPr lang="en-US" sz="1400" dirty="0">
                <a:latin typeface="Source Code Pro" charset="0"/>
                <a:ea typeface="Source Code Pro" charset="0"/>
                <a:cs typeface="Source Code Pro" charset="0"/>
              </a:rPr>
              <a:t>TCAM Usage </a:t>
            </a:r>
            <a: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  <a:t>Information</a:t>
            </a:r>
            <a:b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  <a:t/>
            </a:r>
            <a:b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  <a:t>80 </a:t>
            </a:r>
            <a:r>
              <a:rPr lang="en-US" sz="1400" dirty="0">
                <a:latin typeface="Source Code Pro" charset="0"/>
                <a:ea typeface="Source Code Pro" charset="0"/>
                <a:cs typeface="Source Code Pro" charset="0"/>
              </a:rPr>
              <a:t>Bit Region </a:t>
            </a:r>
            <a: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  <a:t>Information</a:t>
            </a:r>
            <a:b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  <a:t>--------------------------</a:t>
            </a:r>
            <a:b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  <a:t>Name                                </a:t>
            </a:r>
            <a:r>
              <a:rPr lang="en-US" sz="1400" dirty="0">
                <a:latin typeface="Source Code Pro" charset="0"/>
                <a:ea typeface="Source Code Pro" charset="0"/>
                <a:cs typeface="Source Code Pro" charset="0"/>
              </a:rPr>
              <a:t>: Leaf Region #</a:t>
            </a:r>
            <a: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  <a:t>0</a:t>
            </a:r>
            <a:b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  <a:t>Number </a:t>
            </a:r>
            <a:r>
              <a:rPr lang="en-US" sz="1400" dirty="0">
                <a:latin typeface="Source Code Pro" charset="0"/>
                <a:ea typeface="Source Code Pro" charset="0"/>
                <a:cs typeface="Source Code Pro" charset="0"/>
              </a:rPr>
              <a:t>of cells per entry           : </a:t>
            </a:r>
            <a: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  <a:t>1</a:t>
            </a:r>
            <a:b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  <a:t>Current </a:t>
            </a:r>
            <a:r>
              <a:rPr lang="en-US" sz="1400" dirty="0">
                <a:latin typeface="Source Code Pro" charset="0"/>
                <a:ea typeface="Source Code Pro" charset="0"/>
                <a:cs typeface="Source Code Pro" charset="0"/>
              </a:rPr>
              <a:t>80 bit entries used         : </a:t>
            </a:r>
            <a: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  <a:t>0</a:t>
            </a:r>
            <a:b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  <a:t>Current </a:t>
            </a:r>
            <a:r>
              <a:rPr lang="en-US" sz="1400" dirty="0">
                <a:latin typeface="Source Code Pro" charset="0"/>
                <a:ea typeface="Source Code Pro" charset="0"/>
                <a:cs typeface="Source Code Pro" charset="0"/>
              </a:rPr>
              <a:t>used cell entries           : </a:t>
            </a:r>
            <a: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  <a:t>0</a:t>
            </a:r>
            <a:b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  <a:t>Current </a:t>
            </a:r>
            <a:r>
              <a:rPr lang="en-US" sz="1400" dirty="0">
                <a:latin typeface="Source Code Pro" charset="0"/>
                <a:ea typeface="Source Code Pro" charset="0"/>
                <a:cs typeface="Source Code Pro" charset="0"/>
              </a:rPr>
              <a:t>free cell entries           : 0</a:t>
            </a:r>
            <a:endParaRPr lang="en-US" sz="1400" dirty="0">
              <a:latin typeface="Source Code Pro" charset="0"/>
              <a:ea typeface="Source Code Pro" charset="0"/>
              <a:cs typeface="Source Code Pro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How is the TCAM load?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4137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400" dirty="0">
                <a:latin typeface="Source Code Pro" charset="0"/>
                <a:ea typeface="Source Code Pro" charset="0"/>
                <a:cs typeface="Source Code Pro" charset="0"/>
              </a:rPr>
              <a:t>160 Bit Region </a:t>
            </a:r>
            <a: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  <a:t>Information</a:t>
            </a:r>
            <a:b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  <a:t>--------------------------</a:t>
            </a:r>
            <a:b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  <a:t>Name                                </a:t>
            </a:r>
            <a:r>
              <a:rPr lang="en-US" sz="1400" dirty="0">
                <a:latin typeface="Source Code Pro" charset="0"/>
                <a:ea typeface="Source Code Pro" charset="0"/>
                <a:cs typeface="Source Code Pro" charset="0"/>
              </a:rPr>
              <a:t>: Leaf Region #</a:t>
            </a:r>
            <a: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  <a:t>1</a:t>
            </a:r>
            <a:b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  <a:t>Number </a:t>
            </a:r>
            <a:r>
              <a:rPr lang="en-US" sz="1400" dirty="0">
                <a:latin typeface="Source Code Pro" charset="0"/>
                <a:ea typeface="Source Code Pro" charset="0"/>
                <a:cs typeface="Source Code Pro" charset="0"/>
              </a:rPr>
              <a:t>of cells per entry           : </a:t>
            </a:r>
            <a: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  <a:t>2</a:t>
            </a:r>
            <a:b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  <a:t>Current </a:t>
            </a:r>
            <a:r>
              <a:rPr lang="en-US" sz="1400" dirty="0">
                <a:latin typeface="Source Code Pro" charset="0"/>
                <a:ea typeface="Source Code Pro" charset="0"/>
                <a:cs typeface="Source Code Pro" charset="0"/>
              </a:rPr>
              <a:t>160 bits entries used       : </a:t>
            </a:r>
            <a: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  <a:t>148</a:t>
            </a:r>
            <a:b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  <a:t>Current </a:t>
            </a:r>
            <a:r>
              <a:rPr lang="en-US" sz="1400" dirty="0">
                <a:latin typeface="Source Code Pro" charset="0"/>
                <a:ea typeface="Source Code Pro" charset="0"/>
                <a:cs typeface="Source Code Pro" charset="0"/>
              </a:rPr>
              <a:t>used cell entries           : </a:t>
            </a:r>
            <a: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  <a:t>296</a:t>
            </a:r>
            <a:b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  <a:t>Current </a:t>
            </a:r>
            <a:r>
              <a:rPr lang="en-US" sz="1400" dirty="0">
                <a:latin typeface="Source Code Pro" charset="0"/>
                <a:ea typeface="Source Code Pro" charset="0"/>
                <a:cs typeface="Source Code Pro" charset="0"/>
              </a:rPr>
              <a:t>free cell entries           : </a:t>
            </a:r>
            <a: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  <a:t>3800</a:t>
            </a:r>
            <a:b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  <a:t/>
            </a:r>
            <a:b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  <a:t>320 </a:t>
            </a:r>
            <a:r>
              <a:rPr lang="en-US" sz="1400" dirty="0">
                <a:latin typeface="Source Code Pro" charset="0"/>
                <a:ea typeface="Source Code Pro" charset="0"/>
                <a:cs typeface="Source Code Pro" charset="0"/>
              </a:rPr>
              <a:t>Bit Region </a:t>
            </a:r>
            <a: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  <a:t>Information</a:t>
            </a:r>
            <a:b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  <a:t>--------------------------</a:t>
            </a:r>
            <a:b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  <a:t>Name                                </a:t>
            </a:r>
            <a:r>
              <a:rPr lang="en-US" sz="1400" dirty="0">
                <a:latin typeface="Source Code Pro" charset="0"/>
                <a:ea typeface="Source Code Pro" charset="0"/>
                <a:cs typeface="Source Code Pro" charset="0"/>
              </a:rPr>
              <a:t>: Leaf Region #</a:t>
            </a:r>
            <a: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  <a:t>2</a:t>
            </a:r>
            <a:b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  <a:t>Number </a:t>
            </a:r>
            <a:r>
              <a:rPr lang="en-US" sz="1400" dirty="0">
                <a:latin typeface="Source Code Pro" charset="0"/>
                <a:ea typeface="Source Code Pro" charset="0"/>
                <a:cs typeface="Source Code Pro" charset="0"/>
              </a:rPr>
              <a:t>of cells per entry           : </a:t>
            </a:r>
            <a: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  <a:t>4</a:t>
            </a:r>
            <a:b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  <a:t>Current </a:t>
            </a:r>
            <a:r>
              <a:rPr lang="en-US" sz="1400" dirty="0">
                <a:latin typeface="Source Code Pro" charset="0"/>
                <a:ea typeface="Source Code Pro" charset="0"/>
                <a:cs typeface="Source Code Pro" charset="0"/>
              </a:rPr>
              <a:t>320 bits entries used       : </a:t>
            </a:r>
            <a: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  <a:t>144</a:t>
            </a:r>
            <a:b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  <a:t>Current </a:t>
            </a:r>
            <a:r>
              <a:rPr lang="en-US" sz="1400" dirty="0">
                <a:latin typeface="Source Code Pro" charset="0"/>
                <a:ea typeface="Source Code Pro" charset="0"/>
                <a:cs typeface="Source Code Pro" charset="0"/>
              </a:rPr>
              <a:t>used cell entries           : </a:t>
            </a:r>
            <a: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  <a:t>576</a:t>
            </a:r>
            <a:b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  <a:t>Current </a:t>
            </a:r>
            <a:r>
              <a:rPr lang="en-US" sz="1400" dirty="0">
                <a:latin typeface="Source Code Pro" charset="0"/>
                <a:ea typeface="Source Code Pro" charset="0"/>
                <a:cs typeface="Source Code Pro" charset="0"/>
              </a:rPr>
              <a:t>free cell entries           : 3520</a:t>
            </a:r>
            <a:endParaRPr lang="en-US" sz="1400" dirty="0" smtClean="0">
              <a:latin typeface="Source Code Pro" charset="0"/>
              <a:ea typeface="Source Code Pro" charset="0"/>
              <a:cs typeface="Source Code Pro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How is the TCAM load? (</a:t>
            </a:r>
            <a:r>
              <a:rPr lang="en-US" dirty="0" err="1" smtClean="0"/>
              <a:t>cont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687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400" dirty="0">
                <a:latin typeface="Source Code Pro" charset="0"/>
                <a:ea typeface="Source Code Pro" charset="0"/>
                <a:cs typeface="Source Code Pro" charset="0"/>
              </a:rPr>
              <a:t>Total TCAM Cell Usage </a:t>
            </a:r>
            <a: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  <a:t>Information</a:t>
            </a:r>
            <a:b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  <a:t>----------------------------------</a:t>
            </a:r>
            <a:b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  <a:t>Name                                </a:t>
            </a:r>
            <a:r>
              <a:rPr lang="en-US" sz="1400" dirty="0">
                <a:latin typeface="Source Code Pro" charset="0"/>
                <a:ea typeface="Source Code Pro" charset="0"/>
                <a:cs typeface="Source Code Pro" charset="0"/>
              </a:rPr>
              <a:t>: TCAM #0 on CPP #</a:t>
            </a:r>
            <a: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  <a:t>0</a:t>
            </a:r>
            <a:b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  <a:t>Total </a:t>
            </a:r>
            <a:r>
              <a:rPr lang="en-US" sz="1400" dirty="0">
                <a:latin typeface="Source Code Pro" charset="0"/>
                <a:ea typeface="Source Code Pro" charset="0"/>
                <a:cs typeface="Source Code Pro" charset="0"/>
              </a:rPr>
              <a:t>number of regions             : </a:t>
            </a:r>
            <a: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  <a:t>3</a:t>
            </a:r>
            <a:b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  <a:t>Total </a:t>
            </a:r>
            <a:r>
              <a:rPr lang="en-US" sz="1400" dirty="0" err="1">
                <a:latin typeface="Source Code Pro" charset="0"/>
                <a:ea typeface="Source Code Pro" charset="0"/>
                <a:cs typeface="Source Code Pro" charset="0"/>
              </a:rPr>
              <a:t>tcam</a:t>
            </a:r>
            <a:r>
              <a:rPr lang="en-US" sz="1400" dirty="0">
                <a:latin typeface="Source Code Pro" charset="0"/>
                <a:ea typeface="Source Code Pro" charset="0"/>
                <a:cs typeface="Source Code Pro" charset="0"/>
              </a:rPr>
              <a:t> used cell entries        : </a:t>
            </a:r>
            <a: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  <a:t>872</a:t>
            </a:r>
            <a:b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  <a:t>Total </a:t>
            </a:r>
            <a:r>
              <a:rPr lang="en-US" sz="1400" dirty="0" err="1">
                <a:latin typeface="Source Code Pro" charset="0"/>
                <a:ea typeface="Source Code Pro" charset="0"/>
                <a:cs typeface="Source Code Pro" charset="0"/>
              </a:rPr>
              <a:t>tcam</a:t>
            </a:r>
            <a:r>
              <a:rPr lang="en-US" sz="1400" dirty="0">
                <a:latin typeface="Source Code Pro" charset="0"/>
                <a:ea typeface="Source Code Pro" charset="0"/>
                <a:cs typeface="Source Code Pro" charset="0"/>
              </a:rPr>
              <a:t> free cell entries        : </a:t>
            </a:r>
            <a: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  <a:t>523416</a:t>
            </a:r>
            <a:b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en-US" sz="1400" dirty="0" smtClean="0">
                <a:latin typeface="Source Code Pro" charset="0"/>
                <a:ea typeface="Source Code Pro" charset="0"/>
                <a:cs typeface="Source Code Pro" charset="0"/>
              </a:rPr>
              <a:t>Threshold </a:t>
            </a:r>
            <a:r>
              <a:rPr lang="en-US" sz="1400" dirty="0">
                <a:latin typeface="Source Code Pro" charset="0"/>
                <a:ea typeface="Source Code Pro" charset="0"/>
                <a:cs typeface="Source Code Pro" charset="0"/>
              </a:rPr>
              <a:t>status                    : below critical limit</a:t>
            </a:r>
            <a:endParaRPr lang="en-US" sz="1400" dirty="0">
              <a:latin typeface="Source Code Pro" charset="0"/>
              <a:ea typeface="Source Code Pro" charset="0"/>
              <a:cs typeface="Source Code Pro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How is the TCAM load? (</a:t>
            </a:r>
            <a:r>
              <a:rPr lang="en-US" dirty="0" err="1" smtClean="0"/>
              <a:t>cont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5260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mr-IN" sz="1200" dirty="0" smtClean="0">
                <a:latin typeface="Source Code Pro" charset="0"/>
                <a:ea typeface="Source Code Pro" charset="0"/>
                <a:cs typeface="Source Code Pro" charset="0"/>
              </a:rPr>
              <a:t>asr1k#show </a:t>
            </a:r>
            <a:r>
              <a:rPr lang="mr-IN" sz="1200" dirty="0" err="1" smtClean="0">
                <a:latin typeface="Source Code Pro" charset="0"/>
                <a:ea typeface="Source Code Pro" charset="0"/>
                <a:cs typeface="Source Code Pro" charset="0"/>
              </a:rPr>
              <a:t>flow</a:t>
            </a:r>
            <a:r>
              <a:rPr lang="mr-IN" sz="1200" dirty="0" smtClean="0">
                <a:latin typeface="Source Code Pro" charset="0"/>
                <a:ea typeface="Source Code Pro" charset="0"/>
                <a:cs typeface="Source Code Pro" charset="0"/>
              </a:rPr>
              <a:t> </a:t>
            </a:r>
            <a:r>
              <a:rPr lang="mr-IN" sz="1200" dirty="0" err="1" smtClean="0">
                <a:latin typeface="Source Code Pro" charset="0"/>
                <a:ea typeface="Source Code Pro" charset="0"/>
                <a:cs typeface="Source Code Pro" charset="0"/>
              </a:rPr>
              <a:t>monitor</a:t>
            </a:r>
            <a:r>
              <a:rPr lang="mr-IN" sz="1200" dirty="0" smtClean="0">
                <a:latin typeface="Source Code Pro" charset="0"/>
                <a:ea typeface="Source Code Pro" charset="0"/>
                <a:cs typeface="Source Code Pro" charset="0"/>
              </a:rPr>
              <a:t> FE-FM-IPv4 </a:t>
            </a:r>
            <a:r>
              <a:rPr lang="mr-IN" sz="1200" dirty="0" err="1" smtClean="0">
                <a:latin typeface="Source Code Pro" charset="0"/>
                <a:ea typeface="Source Code Pro" charset="0"/>
                <a:cs typeface="Source Code Pro" charset="0"/>
              </a:rPr>
              <a:t>statistics</a:t>
            </a:r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/>
            </a:r>
            <a:b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mr-IN" sz="1200" dirty="0" smtClean="0">
                <a:latin typeface="Source Code Pro" charset="0"/>
                <a:ea typeface="Source Code Pro" charset="0"/>
                <a:cs typeface="Source Code Pro" charset="0"/>
              </a:rPr>
              <a:t>  </a:t>
            </a:r>
            <a:r>
              <a:rPr lang="mr-IN" sz="1200" dirty="0" err="1">
                <a:latin typeface="Source Code Pro" charset="0"/>
                <a:ea typeface="Source Code Pro" charset="0"/>
                <a:cs typeface="Source Code Pro" charset="0"/>
              </a:rPr>
              <a:t>Cache</a:t>
            </a:r>
            <a:r>
              <a:rPr lang="mr-IN" sz="1200" dirty="0">
                <a:latin typeface="Source Code Pro" charset="0"/>
                <a:ea typeface="Source Code Pro" charset="0"/>
                <a:cs typeface="Source Code Pro" charset="0"/>
              </a:rPr>
              <a:t> </a:t>
            </a:r>
            <a:r>
              <a:rPr lang="mr-IN" sz="1200" dirty="0" err="1">
                <a:latin typeface="Source Code Pro" charset="0"/>
                <a:ea typeface="Source Code Pro" charset="0"/>
                <a:cs typeface="Source Code Pro" charset="0"/>
              </a:rPr>
              <a:t>type</a:t>
            </a:r>
            <a:r>
              <a:rPr lang="mr-IN" sz="1200" dirty="0">
                <a:latin typeface="Source Code Pro" charset="0"/>
                <a:ea typeface="Source Code Pro" charset="0"/>
                <a:cs typeface="Source Code Pro" charset="0"/>
              </a:rPr>
              <a:t>:                               </a:t>
            </a:r>
            <a:r>
              <a:rPr lang="mr-IN" sz="1200" dirty="0" err="1">
                <a:latin typeface="Source Code Pro" charset="0"/>
                <a:ea typeface="Source Code Pro" charset="0"/>
                <a:cs typeface="Source Code Pro" charset="0"/>
              </a:rPr>
              <a:t>Normal</a:t>
            </a:r>
            <a:r>
              <a:rPr lang="mr-IN" sz="1200" dirty="0">
                <a:latin typeface="Source Code Pro" charset="0"/>
                <a:ea typeface="Source Code Pro" charset="0"/>
                <a:cs typeface="Source Code Pro" charset="0"/>
              </a:rPr>
              <a:t> (</a:t>
            </a:r>
            <a:r>
              <a:rPr lang="mr-IN" sz="1200" dirty="0" err="1">
                <a:latin typeface="Source Code Pro" charset="0"/>
                <a:ea typeface="Source Code Pro" charset="0"/>
                <a:cs typeface="Source Code Pro" charset="0"/>
              </a:rPr>
              <a:t>Platform</a:t>
            </a:r>
            <a:r>
              <a:rPr lang="mr-IN" sz="1200" dirty="0">
                <a:latin typeface="Source Code Pro" charset="0"/>
                <a:ea typeface="Source Code Pro" charset="0"/>
                <a:cs typeface="Source Code Pro" charset="0"/>
              </a:rPr>
              <a:t> </a:t>
            </a:r>
            <a:r>
              <a:rPr lang="mr-IN" sz="1200" dirty="0" err="1">
                <a:latin typeface="Source Code Pro" charset="0"/>
                <a:ea typeface="Source Code Pro" charset="0"/>
                <a:cs typeface="Source Code Pro" charset="0"/>
              </a:rPr>
              <a:t>cache</a:t>
            </a:r>
            <a:r>
              <a:rPr lang="mr-IN" sz="1200" dirty="0" smtClean="0">
                <a:latin typeface="Source Code Pro" charset="0"/>
                <a:ea typeface="Source Code Pro" charset="0"/>
                <a:cs typeface="Source Code Pro" charset="0"/>
              </a:rPr>
              <a:t>)</a:t>
            </a:r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/>
            </a:r>
            <a:b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mr-IN" sz="1200" dirty="0" smtClean="0">
                <a:latin typeface="Source Code Pro" charset="0"/>
                <a:ea typeface="Source Code Pro" charset="0"/>
                <a:cs typeface="Source Code Pro" charset="0"/>
              </a:rPr>
              <a:t>  </a:t>
            </a:r>
            <a:r>
              <a:rPr lang="mr-IN" sz="1200" dirty="0" err="1">
                <a:latin typeface="Source Code Pro" charset="0"/>
                <a:ea typeface="Source Code Pro" charset="0"/>
                <a:cs typeface="Source Code Pro" charset="0"/>
              </a:rPr>
              <a:t>Cache</a:t>
            </a:r>
            <a:r>
              <a:rPr lang="mr-IN" sz="1200" dirty="0">
                <a:latin typeface="Source Code Pro" charset="0"/>
                <a:ea typeface="Source Code Pro" charset="0"/>
                <a:cs typeface="Source Code Pro" charset="0"/>
              </a:rPr>
              <a:t> </a:t>
            </a:r>
            <a:r>
              <a:rPr lang="mr-IN" sz="1200" dirty="0" err="1">
                <a:latin typeface="Source Code Pro" charset="0"/>
                <a:ea typeface="Source Code Pro" charset="0"/>
                <a:cs typeface="Source Code Pro" charset="0"/>
              </a:rPr>
              <a:t>size</a:t>
            </a:r>
            <a:r>
              <a:rPr lang="mr-IN" sz="1200" dirty="0">
                <a:latin typeface="Source Code Pro" charset="0"/>
                <a:ea typeface="Source Code Pro" charset="0"/>
                <a:cs typeface="Source Code Pro" charset="0"/>
              </a:rPr>
              <a:t>:                              </a:t>
            </a:r>
            <a:r>
              <a:rPr lang="mr-IN" sz="1200" dirty="0" smtClean="0">
                <a:latin typeface="Source Code Pro" charset="0"/>
                <a:ea typeface="Source Code Pro" charset="0"/>
                <a:cs typeface="Source Code Pro" charset="0"/>
              </a:rPr>
              <a:t>1000000</a:t>
            </a:r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/>
            </a:r>
            <a:b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mr-IN" sz="1200" dirty="0" smtClean="0">
                <a:latin typeface="Source Code Pro" charset="0"/>
                <a:ea typeface="Source Code Pro" charset="0"/>
                <a:cs typeface="Source Code Pro" charset="0"/>
              </a:rPr>
              <a:t>  </a:t>
            </a:r>
            <a:r>
              <a:rPr lang="mr-IN" sz="1200" dirty="0" err="1">
                <a:latin typeface="Source Code Pro" charset="0"/>
                <a:ea typeface="Source Code Pro" charset="0"/>
                <a:cs typeface="Source Code Pro" charset="0"/>
              </a:rPr>
              <a:t>Current</a:t>
            </a:r>
            <a:r>
              <a:rPr lang="mr-IN" sz="1200" dirty="0">
                <a:latin typeface="Source Code Pro" charset="0"/>
                <a:ea typeface="Source Code Pro" charset="0"/>
                <a:cs typeface="Source Code Pro" charset="0"/>
              </a:rPr>
              <a:t> </a:t>
            </a:r>
            <a:r>
              <a:rPr lang="mr-IN" sz="1200" dirty="0" err="1">
                <a:latin typeface="Source Code Pro" charset="0"/>
                <a:ea typeface="Source Code Pro" charset="0"/>
                <a:cs typeface="Source Code Pro" charset="0"/>
              </a:rPr>
              <a:t>entries</a:t>
            </a:r>
            <a:r>
              <a:rPr lang="mr-IN" sz="1200" dirty="0">
                <a:latin typeface="Source Code Pro" charset="0"/>
                <a:ea typeface="Source Code Pro" charset="0"/>
                <a:cs typeface="Source Code Pro" charset="0"/>
              </a:rPr>
              <a:t>:                           </a:t>
            </a:r>
            <a:r>
              <a:rPr lang="mr-IN" sz="1200" dirty="0" smtClean="0">
                <a:latin typeface="Source Code Pro" charset="0"/>
                <a:ea typeface="Source Code Pro" charset="0"/>
                <a:cs typeface="Source Code Pro" charset="0"/>
              </a:rPr>
              <a:t>13997</a:t>
            </a:r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/>
            </a:r>
            <a:b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mr-IN" sz="1200" dirty="0" smtClean="0">
                <a:latin typeface="Source Code Pro" charset="0"/>
                <a:ea typeface="Source Code Pro" charset="0"/>
                <a:cs typeface="Source Code Pro" charset="0"/>
              </a:rPr>
              <a:t>  </a:t>
            </a:r>
            <a:r>
              <a:rPr lang="mr-IN" sz="1200" dirty="0">
                <a:latin typeface="Source Code Pro" charset="0"/>
                <a:ea typeface="Source Code Pro" charset="0"/>
                <a:cs typeface="Source Code Pro" charset="0"/>
              </a:rPr>
              <a:t>High </a:t>
            </a:r>
            <a:r>
              <a:rPr lang="mr-IN" sz="1200" dirty="0" err="1">
                <a:latin typeface="Source Code Pro" charset="0"/>
                <a:ea typeface="Source Code Pro" charset="0"/>
                <a:cs typeface="Source Code Pro" charset="0"/>
              </a:rPr>
              <a:t>Watermark</a:t>
            </a:r>
            <a:r>
              <a:rPr lang="mr-IN" sz="1200" dirty="0">
                <a:latin typeface="Source Code Pro" charset="0"/>
                <a:ea typeface="Source Code Pro" charset="0"/>
                <a:cs typeface="Source Code Pro" charset="0"/>
              </a:rPr>
              <a:t>:                            </a:t>
            </a:r>
            <a:r>
              <a:rPr lang="mr-IN" sz="1200" dirty="0" smtClean="0">
                <a:latin typeface="Source Code Pro" charset="0"/>
                <a:ea typeface="Source Code Pro" charset="0"/>
                <a:cs typeface="Source Code Pro" charset="0"/>
              </a:rPr>
              <a:t>18415</a:t>
            </a:r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/>
            </a:r>
            <a:b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/>
            </a:r>
            <a:b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mr-IN" sz="1200" dirty="0" smtClean="0">
                <a:latin typeface="Source Code Pro" charset="0"/>
                <a:ea typeface="Source Code Pro" charset="0"/>
                <a:cs typeface="Source Code Pro" charset="0"/>
              </a:rPr>
              <a:t>  </a:t>
            </a:r>
            <a:r>
              <a:rPr lang="mr-IN" sz="1200" dirty="0" err="1">
                <a:latin typeface="Source Code Pro" charset="0"/>
                <a:ea typeface="Source Code Pro" charset="0"/>
                <a:cs typeface="Source Code Pro" charset="0"/>
              </a:rPr>
              <a:t>Flows</a:t>
            </a:r>
            <a:r>
              <a:rPr lang="mr-IN" sz="1200" dirty="0">
                <a:latin typeface="Source Code Pro" charset="0"/>
                <a:ea typeface="Source Code Pro" charset="0"/>
                <a:cs typeface="Source Code Pro" charset="0"/>
              </a:rPr>
              <a:t> </a:t>
            </a:r>
            <a:r>
              <a:rPr lang="mr-IN" sz="1200" dirty="0" err="1">
                <a:latin typeface="Source Code Pro" charset="0"/>
                <a:ea typeface="Source Code Pro" charset="0"/>
                <a:cs typeface="Source Code Pro" charset="0"/>
              </a:rPr>
              <a:t>added</a:t>
            </a:r>
            <a:r>
              <a:rPr lang="mr-IN" sz="1200" dirty="0">
                <a:latin typeface="Source Code Pro" charset="0"/>
                <a:ea typeface="Source Code Pro" charset="0"/>
                <a:cs typeface="Source Code Pro" charset="0"/>
              </a:rPr>
              <a:t>:                            </a:t>
            </a:r>
            <a:r>
              <a:rPr lang="mr-IN" sz="1200" dirty="0" smtClean="0">
                <a:latin typeface="Source Code Pro" charset="0"/>
                <a:ea typeface="Source Code Pro" charset="0"/>
                <a:cs typeface="Source Code Pro" charset="0"/>
              </a:rPr>
              <a:t>19863507</a:t>
            </a:r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/>
            </a:r>
            <a:b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mr-IN" sz="1200" dirty="0" smtClean="0">
                <a:latin typeface="Source Code Pro" charset="0"/>
                <a:ea typeface="Source Code Pro" charset="0"/>
                <a:cs typeface="Source Code Pro" charset="0"/>
              </a:rPr>
              <a:t>  </a:t>
            </a:r>
            <a:r>
              <a:rPr lang="mr-IN" sz="1200" dirty="0" err="1">
                <a:latin typeface="Source Code Pro" charset="0"/>
                <a:ea typeface="Source Code Pro" charset="0"/>
                <a:cs typeface="Source Code Pro" charset="0"/>
              </a:rPr>
              <a:t>Flows</a:t>
            </a:r>
            <a:r>
              <a:rPr lang="mr-IN" sz="1200" dirty="0">
                <a:latin typeface="Source Code Pro" charset="0"/>
                <a:ea typeface="Source Code Pro" charset="0"/>
                <a:cs typeface="Source Code Pro" charset="0"/>
              </a:rPr>
              <a:t> </a:t>
            </a:r>
            <a:r>
              <a:rPr lang="mr-IN" sz="1200" dirty="0" err="1">
                <a:latin typeface="Source Code Pro" charset="0"/>
                <a:ea typeface="Source Code Pro" charset="0"/>
                <a:cs typeface="Source Code Pro" charset="0"/>
              </a:rPr>
              <a:t>aged</a:t>
            </a:r>
            <a:r>
              <a:rPr lang="mr-IN" sz="1200" dirty="0">
                <a:latin typeface="Source Code Pro" charset="0"/>
                <a:ea typeface="Source Code Pro" charset="0"/>
                <a:cs typeface="Source Code Pro" charset="0"/>
              </a:rPr>
              <a:t>:                             </a:t>
            </a:r>
            <a:r>
              <a:rPr lang="mr-IN" sz="1200" dirty="0" smtClean="0">
                <a:latin typeface="Source Code Pro" charset="0"/>
                <a:ea typeface="Source Code Pro" charset="0"/>
                <a:cs typeface="Source Code Pro" charset="0"/>
              </a:rPr>
              <a:t>19849510</a:t>
            </a:r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/>
            </a:r>
            <a:b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mr-IN" sz="1200" dirty="0" smtClean="0">
                <a:latin typeface="Source Code Pro" charset="0"/>
                <a:ea typeface="Source Code Pro" charset="0"/>
                <a:cs typeface="Source Code Pro" charset="0"/>
              </a:rPr>
              <a:t>    </a:t>
            </a:r>
            <a:r>
              <a:rPr lang="mr-IN" sz="1200" dirty="0">
                <a:latin typeface="Source Code Pro" charset="0"/>
                <a:ea typeface="Source Code Pro" charset="0"/>
                <a:cs typeface="Source Code Pro" charset="0"/>
              </a:rPr>
              <a:t>- Active </a:t>
            </a:r>
            <a:r>
              <a:rPr lang="mr-IN" sz="1200" dirty="0" err="1">
                <a:latin typeface="Source Code Pro" charset="0"/>
                <a:ea typeface="Source Code Pro" charset="0"/>
                <a:cs typeface="Source Code Pro" charset="0"/>
              </a:rPr>
              <a:t>timeout</a:t>
            </a:r>
            <a:r>
              <a:rPr lang="mr-IN" sz="1200" dirty="0">
                <a:latin typeface="Source Code Pro" charset="0"/>
                <a:ea typeface="Source Code Pro" charset="0"/>
                <a:cs typeface="Source Code Pro" charset="0"/>
              </a:rPr>
              <a:t>      (  1800 </a:t>
            </a:r>
            <a:r>
              <a:rPr lang="mr-IN" sz="1200" dirty="0" err="1">
                <a:latin typeface="Source Code Pro" charset="0"/>
                <a:ea typeface="Source Code Pro" charset="0"/>
                <a:cs typeface="Source Code Pro" charset="0"/>
              </a:rPr>
              <a:t>secs</a:t>
            </a:r>
            <a:r>
              <a:rPr lang="mr-IN" sz="1200" dirty="0" smtClean="0">
                <a:latin typeface="Source Code Pro" charset="0"/>
                <a:ea typeface="Source Code Pro" charset="0"/>
                <a:cs typeface="Source Code Pro" charset="0"/>
              </a:rPr>
              <a:t>)       7626</a:t>
            </a:r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/>
            </a:r>
            <a:b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mr-IN" sz="1200" dirty="0" smtClean="0">
                <a:latin typeface="Source Code Pro" charset="0"/>
                <a:ea typeface="Source Code Pro" charset="0"/>
                <a:cs typeface="Source Code Pro" charset="0"/>
              </a:rPr>
              <a:t>    </a:t>
            </a:r>
            <a:r>
              <a:rPr lang="mr-IN" sz="1200" dirty="0">
                <a:latin typeface="Source Code Pro" charset="0"/>
                <a:ea typeface="Source Code Pro" charset="0"/>
                <a:cs typeface="Source Code Pro" charset="0"/>
              </a:rPr>
              <a:t>- </a:t>
            </a:r>
            <a:r>
              <a:rPr lang="mr-IN" sz="1200" dirty="0" err="1">
                <a:latin typeface="Source Code Pro" charset="0"/>
                <a:ea typeface="Source Code Pro" charset="0"/>
                <a:cs typeface="Source Code Pro" charset="0"/>
              </a:rPr>
              <a:t>Inactive</a:t>
            </a:r>
            <a:r>
              <a:rPr lang="mr-IN" sz="1200" dirty="0">
                <a:latin typeface="Source Code Pro" charset="0"/>
                <a:ea typeface="Source Code Pro" charset="0"/>
                <a:cs typeface="Source Code Pro" charset="0"/>
              </a:rPr>
              <a:t> </a:t>
            </a:r>
            <a:r>
              <a:rPr lang="mr-IN" sz="1200" dirty="0" err="1">
                <a:latin typeface="Source Code Pro" charset="0"/>
                <a:ea typeface="Source Code Pro" charset="0"/>
                <a:cs typeface="Source Code Pro" charset="0"/>
              </a:rPr>
              <a:t>timeout</a:t>
            </a:r>
            <a:r>
              <a:rPr lang="mr-IN" sz="1200" dirty="0">
                <a:latin typeface="Source Code Pro" charset="0"/>
                <a:ea typeface="Source Code Pro" charset="0"/>
                <a:cs typeface="Source Code Pro" charset="0"/>
              </a:rPr>
              <a:t>    (    15 </a:t>
            </a:r>
            <a:r>
              <a:rPr lang="mr-IN" sz="1200" dirty="0" err="1">
                <a:latin typeface="Source Code Pro" charset="0"/>
                <a:ea typeface="Source Code Pro" charset="0"/>
                <a:cs typeface="Source Code Pro" charset="0"/>
              </a:rPr>
              <a:t>secs</a:t>
            </a:r>
            <a:r>
              <a:rPr lang="mr-IN" sz="1200" dirty="0">
                <a:latin typeface="Source Code Pro" charset="0"/>
                <a:ea typeface="Source Code Pro" charset="0"/>
                <a:cs typeface="Source Code Pro" charset="0"/>
              </a:rPr>
              <a:t>)   </a:t>
            </a:r>
            <a:r>
              <a:rPr lang="mr-IN" sz="1200" dirty="0" smtClean="0">
                <a:latin typeface="Source Code Pro" charset="0"/>
                <a:ea typeface="Source Code Pro" charset="0"/>
                <a:cs typeface="Source Code Pro" charset="0"/>
              </a:rPr>
              <a:t>19841884</a:t>
            </a:r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/>
            </a:r>
            <a:b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/>
            </a:r>
            <a:b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mr-IN" sz="1200" dirty="0" err="1" smtClean="0">
                <a:latin typeface="Source Code Pro" charset="0"/>
                <a:ea typeface="Source Code Pro" charset="0"/>
                <a:cs typeface="Source Code Pro" charset="0"/>
              </a:rPr>
              <a:t>Packet</a:t>
            </a:r>
            <a:r>
              <a:rPr lang="mr-IN" sz="1200" dirty="0" smtClean="0">
                <a:latin typeface="Source Code Pro" charset="0"/>
                <a:ea typeface="Source Code Pro" charset="0"/>
                <a:cs typeface="Source Code Pro" charset="0"/>
              </a:rPr>
              <a:t> </a:t>
            </a:r>
            <a:r>
              <a:rPr lang="mr-IN" sz="1200" dirty="0" err="1">
                <a:latin typeface="Source Code Pro" charset="0"/>
                <a:ea typeface="Source Code Pro" charset="0"/>
                <a:cs typeface="Source Code Pro" charset="0"/>
              </a:rPr>
              <a:t>size</a:t>
            </a:r>
            <a:r>
              <a:rPr lang="mr-IN" sz="1200" dirty="0">
                <a:latin typeface="Source Code Pro" charset="0"/>
                <a:ea typeface="Source Code Pro" charset="0"/>
                <a:cs typeface="Source Code Pro" charset="0"/>
              </a:rPr>
              <a:t> </a:t>
            </a:r>
            <a:r>
              <a:rPr lang="mr-IN" sz="1200" dirty="0" err="1">
                <a:latin typeface="Source Code Pro" charset="0"/>
                <a:ea typeface="Source Code Pro" charset="0"/>
                <a:cs typeface="Source Code Pro" charset="0"/>
              </a:rPr>
              <a:t>distribution</a:t>
            </a:r>
            <a:r>
              <a:rPr lang="mr-IN" sz="1200" dirty="0">
                <a:latin typeface="Source Code Pro" charset="0"/>
                <a:ea typeface="Source Code Pro" charset="0"/>
                <a:cs typeface="Source Code Pro" charset="0"/>
              </a:rPr>
              <a:t> (4403M </a:t>
            </a:r>
            <a:r>
              <a:rPr lang="mr-IN" sz="1200" dirty="0" err="1">
                <a:latin typeface="Source Code Pro" charset="0"/>
                <a:ea typeface="Source Code Pro" charset="0"/>
                <a:cs typeface="Source Code Pro" charset="0"/>
              </a:rPr>
              <a:t>total</a:t>
            </a:r>
            <a:r>
              <a:rPr lang="mr-IN" sz="1200" dirty="0">
                <a:latin typeface="Source Code Pro" charset="0"/>
                <a:ea typeface="Source Code Pro" charset="0"/>
                <a:cs typeface="Source Code Pro" charset="0"/>
              </a:rPr>
              <a:t> </a:t>
            </a:r>
            <a:r>
              <a:rPr lang="mr-IN" sz="1200" dirty="0" err="1">
                <a:latin typeface="Source Code Pro" charset="0"/>
                <a:ea typeface="Source Code Pro" charset="0"/>
                <a:cs typeface="Source Code Pro" charset="0"/>
              </a:rPr>
              <a:t>packets</a:t>
            </a:r>
            <a:r>
              <a:rPr lang="mr-IN" sz="1200" dirty="0" smtClean="0">
                <a:latin typeface="Source Code Pro" charset="0"/>
                <a:ea typeface="Source Code Pro" charset="0"/>
                <a:cs typeface="Source Code Pro" charset="0"/>
              </a:rPr>
              <a:t>):</a:t>
            </a:r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/>
            </a:r>
            <a:b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mr-IN" sz="1200" dirty="0" smtClean="0">
                <a:latin typeface="Source Code Pro" charset="0"/>
                <a:ea typeface="Source Code Pro" charset="0"/>
                <a:cs typeface="Source Code Pro" charset="0"/>
              </a:rPr>
              <a:t>   </a:t>
            </a:r>
            <a:r>
              <a:rPr lang="mr-IN" sz="1200" dirty="0">
                <a:latin typeface="Source Code Pro" charset="0"/>
                <a:ea typeface="Source Code Pro" charset="0"/>
                <a:cs typeface="Source Code Pro" charset="0"/>
              </a:rPr>
              <a:t>1-32   64   96  128  160  192  224  256  288  320  352  384  </a:t>
            </a:r>
            <a:r>
              <a:rPr lang="mr-IN" sz="1200" dirty="0" smtClean="0">
                <a:latin typeface="Source Code Pro" charset="0"/>
                <a:ea typeface="Source Code Pro" charset="0"/>
                <a:cs typeface="Source Code Pro" charset="0"/>
              </a:rPr>
              <a:t>416</a:t>
            </a:r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/>
            </a:r>
            <a:b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mr-IN" sz="1200" dirty="0" smtClean="0">
                <a:latin typeface="Source Code Pro" charset="0"/>
                <a:ea typeface="Source Code Pro" charset="0"/>
                <a:cs typeface="Source Code Pro" charset="0"/>
              </a:rPr>
              <a:t>   </a:t>
            </a:r>
            <a:r>
              <a:rPr lang="mr-IN" sz="1200" dirty="0">
                <a:latin typeface="Source Code Pro" charset="0"/>
                <a:ea typeface="Source Code Pro" charset="0"/>
                <a:cs typeface="Source Code Pro" charset="0"/>
              </a:rPr>
              <a:t>.000 .133 .008 .013 .005 .025 .007 .001 .016 .000 .000 .000 .</a:t>
            </a:r>
            <a:r>
              <a:rPr lang="mr-IN" sz="1200" dirty="0" smtClean="0">
                <a:latin typeface="Source Code Pro" charset="0"/>
                <a:ea typeface="Source Code Pro" charset="0"/>
                <a:cs typeface="Source Code Pro" charset="0"/>
              </a:rPr>
              <a:t>012</a:t>
            </a:r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/>
            </a:r>
            <a:b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mr-IN" sz="1200" dirty="0" smtClean="0">
                <a:latin typeface="Source Code Pro" charset="0"/>
                <a:ea typeface="Source Code Pro" charset="0"/>
                <a:cs typeface="Source Code Pro" charset="0"/>
              </a:rPr>
              <a:t>    </a:t>
            </a:r>
            <a:r>
              <a:rPr lang="mr-IN" sz="1200" dirty="0">
                <a:latin typeface="Source Code Pro" charset="0"/>
                <a:ea typeface="Source Code Pro" charset="0"/>
                <a:cs typeface="Source Code Pro" charset="0"/>
              </a:rPr>
              <a:t>448  480  512  544  576 1024 1536 2048 2560 3072 3584 4096 </a:t>
            </a:r>
            <a:r>
              <a:rPr lang="mr-IN" sz="1200" dirty="0" smtClean="0">
                <a:latin typeface="Source Code Pro" charset="0"/>
                <a:ea typeface="Source Code Pro" charset="0"/>
                <a:cs typeface="Source Code Pro" charset="0"/>
              </a:rPr>
              <a:t>4608</a:t>
            </a:r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/>
            </a:r>
            <a:b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mr-IN" sz="1200" dirty="0" smtClean="0">
                <a:latin typeface="Source Code Pro" charset="0"/>
                <a:ea typeface="Source Code Pro" charset="0"/>
                <a:cs typeface="Source Code Pro" charset="0"/>
              </a:rPr>
              <a:t>   </a:t>
            </a:r>
            <a:r>
              <a:rPr lang="mr-IN" sz="1200" dirty="0">
                <a:latin typeface="Source Code Pro" charset="0"/>
                <a:ea typeface="Source Code Pro" charset="0"/>
                <a:cs typeface="Source Code Pro" charset="0"/>
              </a:rPr>
              <a:t>.001 .001 .000 .000 .000 .020 .748 .000 .000 .000 .000 .000 .</a:t>
            </a:r>
            <a:r>
              <a:rPr lang="mr-IN" sz="1200" dirty="0" smtClean="0">
                <a:latin typeface="Source Code Pro" charset="0"/>
                <a:ea typeface="Source Code Pro" charset="0"/>
                <a:cs typeface="Source Code Pro" charset="0"/>
              </a:rPr>
              <a:t>000</a:t>
            </a:r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/>
            </a:r>
            <a:b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mr-IN" sz="1200" dirty="0" err="1" smtClean="0">
                <a:latin typeface="Source Code Pro" charset="0"/>
                <a:ea typeface="Source Code Pro" charset="0"/>
                <a:cs typeface="Source Code Pro" charset="0"/>
              </a:rPr>
              <a:t>Protocol</a:t>
            </a:r>
            <a:r>
              <a:rPr lang="mr-IN" sz="1200" dirty="0" smtClean="0">
                <a:latin typeface="Source Code Pro" charset="0"/>
                <a:ea typeface="Source Code Pro" charset="0"/>
                <a:cs typeface="Source Code Pro" charset="0"/>
              </a:rPr>
              <a:t>         </a:t>
            </a:r>
            <a:r>
              <a:rPr lang="mr-IN" sz="1200" dirty="0" err="1">
                <a:latin typeface="Source Code Pro" charset="0"/>
                <a:ea typeface="Source Code Pro" charset="0"/>
                <a:cs typeface="Source Code Pro" charset="0"/>
              </a:rPr>
              <a:t>Total</a:t>
            </a:r>
            <a:r>
              <a:rPr lang="mr-IN" sz="1200" dirty="0">
                <a:latin typeface="Source Code Pro" charset="0"/>
                <a:ea typeface="Source Code Pro" charset="0"/>
                <a:cs typeface="Source Code Pro" charset="0"/>
              </a:rPr>
              <a:t>    </a:t>
            </a:r>
            <a:r>
              <a:rPr lang="mr-IN" sz="1200" dirty="0" err="1">
                <a:latin typeface="Source Code Pro" charset="0"/>
                <a:ea typeface="Source Code Pro" charset="0"/>
                <a:cs typeface="Source Code Pro" charset="0"/>
              </a:rPr>
              <a:t>Flows</a:t>
            </a:r>
            <a:r>
              <a:rPr lang="mr-IN" sz="1200" dirty="0">
                <a:latin typeface="Source Code Pro" charset="0"/>
                <a:ea typeface="Source Code Pro" charset="0"/>
                <a:cs typeface="Source Code Pro" charset="0"/>
              </a:rPr>
              <a:t>   </a:t>
            </a:r>
            <a:r>
              <a:rPr lang="mr-IN" sz="1200" dirty="0" err="1">
                <a:latin typeface="Source Code Pro" charset="0"/>
                <a:ea typeface="Source Code Pro" charset="0"/>
                <a:cs typeface="Source Code Pro" charset="0"/>
              </a:rPr>
              <a:t>Packets</a:t>
            </a:r>
            <a:r>
              <a:rPr lang="mr-IN" sz="1200" dirty="0">
                <a:latin typeface="Source Code Pro" charset="0"/>
                <a:ea typeface="Source Code Pro" charset="0"/>
                <a:cs typeface="Source Code Pro" charset="0"/>
              </a:rPr>
              <a:t> </a:t>
            </a:r>
            <a:r>
              <a:rPr lang="mr-IN" sz="1200" dirty="0" err="1">
                <a:latin typeface="Source Code Pro" charset="0"/>
                <a:ea typeface="Source Code Pro" charset="0"/>
                <a:cs typeface="Source Code Pro" charset="0"/>
              </a:rPr>
              <a:t>Bytes</a:t>
            </a:r>
            <a:r>
              <a:rPr lang="mr-IN" sz="1200" dirty="0">
                <a:latin typeface="Source Code Pro" charset="0"/>
                <a:ea typeface="Source Code Pro" charset="0"/>
                <a:cs typeface="Source Code Pro" charset="0"/>
              </a:rPr>
              <a:t> </a:t>
            </a:r>
            <a:r>
              <a:rPr lang="mr-IN" sz="1200" dirty="0" err="1">
                <a:latin typeface="Source Code Pro" charset="0"/>
                <a:ea typeface="Source Code Pro" charset="0"/>
                <a:cs typeface="Source Code Pro" charset="0"/>
              </a:rPr>
              <a:t>Packets</a:t>
            </a:r>
            <a:r>
              <a:rPr lang="mr-IN" sz="1200" dirty="0">
                <a:latin typeface="Source Code Pro" charset="0"/>
                <a:ea typeface="Source Code Pro" charset="0"/>
                <a:cs typeface="Source Code Pro" charset="0"/>
              </a:rPr>
              <a:t> Active(</a:t>
            </a:r>
            <a:r>
              <a:rPr lang="mr-IN" sz="1200" dirty="0" err="1">
                <a:latin typeface="Source Code Pro" charset="0"/>
                <a:ea typeface="Source Code Pro" charset="0"/>
                <a:cs typeface="Source Code Pro" charset="0"/>
              </a:rPr>
              <a:t>Sec</a:t>
            </a:r>
            <a:r>
              <a:rPr lang="mr-IN" sz="1200" dirty="0">
                <a:latin typeface="Source Code Pro" charset="0"/>
                <a:ea typeface="Source Code Pro" charset="0"/>
                <a:cs typeface="Source Code Pro" charset="0"/>
              </a:rPr>
              <a:t>) </a:t>
            </a:r>
            <a:r>
              <a:rPr lang="mr-IN" sz="1200" dirty="0" err="1">
                <a:latin typeface="Source Code Pro" charset="0"/>
                <a:ea typeface="Source Code Pro" charset="0"/>
                <a:cs typeface="Source Code Pro" charset="0"/>
              </a:rPr>
              <a:t>Idle</a:t>
            </a:r>
            <a:r>
              <a:rPr lang="mr-IN" sz="1200" dirty="0">
                <a:latin typeface="Source Code Pro" charset="0"/>
                <a:ea typeface="Source Code Pro" charset="0"/>
                <a:cs typeface="Source Code Pro" charset="0"/>
              </a:rPr>
              <a:t>(</a:t>
            </a:r>
            <a:r>
              <a:rPr lang="mr-IN" sz="1200" dirty="0" err="1">
                <a:latin typeface="Source Code Pro" charset="0"/>
                <a:ea typeface="Source Code Pro" charset="0"/>
                <a:cs typeface="Source Code Pro" charset="0"/>
              </a:rPr>
              <a:t>Sec</a:t>
            </a:r>
            <a:r>
              <a:rPr lang="mr-IN" sz="1200" dirty="0">
                <a:latin typeface="Source Code Pro" charset="0"/>
                <a:ea typeface="Source Code Pro" charset="0"/>
                <a:cs typeface="Source Code Pro" charset="0"/>
              </a:rPr>
              <a:t>)--------         </a:t>
            </a:r>
            <a:r>
              <a:rPr lang="mr-IN" sz="1200" dirty="0" err="1">
                <a:latin typeface="Source Code Pro" charset="0"/>
                <a:ea typeface="Source Code Pro" charset="0"/>
                <a:cs typeface="Source Code Pro" charset="0"/>
              </a:rPr>
              <a:t>Flows</a:t>
            </a:r>
            <a:r>
              <a:rPr lang="mr-IN" sz="1200" dirty="0">
                <a:latin typeface="Source Code Pro" charset="0"/>
                <a:ea typeface="Source Code Pro" charset="0"/>
                <a:cs typeface="Source Code Pro" charset="0"/>
              </a:rPr>
              <a:t>     /</a:t>
            </a:r>
            <a:r>
              <a:rPr lang="mr-IN" sz="1200" dirty="0" err="1">
                <a:latin typeface="Source Code Pro" charset="0"/>
                <a:ea typeface="Source Code Pro" charset="0"/>
                <a:cs typeface="Source Code Pro" charset="0"/>
              </a:rPr>
              <a:t>Sec</a:t>
            </a:r>
            <a:r>
              <a:rPr lang="mr-IN" sz="1200" dirty="0">
                <a:latin typeface="Source Code Pro" charset="0"/>
                <a:ea typeface="Source Code Pro" charset="0"/>
                <a:cs typeface="Source Code Pro" charset="0"/>
              </a:rPr>
              <a:t>     /</a:t>
            </a:r>
            <a:r>
              <a:rPr lang="mr-IN" sz="1200" dirty="0" err="1">
                <a:latin typeface="Source Code Pro" charset="0"/>
                <a:ea typeface="Source Code Pro" charset="0"/>
                <a:cs typeface="Source Code Pro" charset="0"/>
              </a:rPr>
              <a:t>Flow</a:t>
            </a:r>
            <a:r>
              <a:rPr lang="mr-IN" sz="1200" dirty="0">
                <a:latin typeface="Source Code Pro" charset="0"/>
                <a:ea typeface="Source Code Pro" charset="0"/>
                <a:cs typeface="Source Code Pro" charset="0"/>
              </a:rPr>
              <a:t>  /</a:t>
            </a:r>
            <a:r>
              <a:rPr lang="mr-IN" sz="1200" dirty="0" err="1">
                <a:latin typeface="Source Code Pro" charset="0"/>
                <a:ea typeface="Source Code Pro" charset="0"/>
                <a:cs typeface="Source Code Pro" charset="0"/>
              </a:rPr>
              <a:t>Pkt</a:t>
            </a:r>
            <a:r>
              <a:rPr lang="mr-IN" sz="1200" dirty="0">
                <a:latin typeface="Source Code Pro" charset="0"/>
                <a:ea typeface="Source Code Pro" charset="0"/>
                <a:cs typeface="Source Code Pro" charset="0"/>
              </a:rPr>
              <a:t>    /</a:t>
            </a:r>
            <a:r>
              <a:rPr lang="mr-IN" sz="1200" dirty="0" err="1">
                <a:latin typeface="Source Code Pro" charset="0"/>
                <a:ea typeface="Source Code Pro" charset="0"/>
                <a:cs typeface="Source Code Pro" charset="0"/>
              </a:rPr>
              <a:t>Sec</a:t>
            </a:r>
            <a:r>
              <a:rPr lang="mr-IN" sz="1200" dirty="0">
                <a:latin typeface="Source Code Pro" charset="0"/>
                <a:ea typeface="Source Code Pro" charset="0"/>
                <a:cs typeface="Source Code Pro" charset="0"/>
              </a:rPr>
              <a:t>       /</a:t>
            </a:r>
            <a:r>
              <a:rPr lang="mr-IN" sz="1200" dirty="0" err="1">
                <a:latin typeface="Source Code Pro" charset="0"/>
                <a:ea typeface="Source Code Pro" charset="0"/>
                <a:cs typeface="Source Code Pro" charset="0"/>
              </a:rPr>
              <a:t>Flow</a:t>
            </a:r>
            <a:r>
              <a:rPr lang="mr-IN" sz="1200" dirty="0">
                <a:latin typeface="Source Code Pro" charset="0"/>
                <a:ea typeface="Source Code Pro" charset="0"/>
                <a:cs typeface="Source Code Pro" charset="0"/>
              </a:rPr>
              <a:t>    /</a:t>
            </a:r>
            <a:r>
              <a:rPr lang="mr-IN" sz="1200" dirty="0" err="1">
                <a:latin typeface="Source Code Pro" charset="0"/>
                <a:ea typeface="Source Code Pro" charset="0"/>
                <a:cs typeface="Source Code Pro" charset="0"/>
              </a:rPr>
              <a:t>FlowTCP-Telnet</a:t>
            </a:r>
            <a:r>
              <a:rPr lang="mr-IN" sz="1200" dirty="0">
                <a:latin typeface="Source Code Pro" charset="0"/>
                <a:ea typeface="Source Code Pro" charset="0"/>
                <a:cs typeface="Source Code Pro" charset="0"/>
              </a:rPr>
              <a:t>      326922      3.4         5   791     17.7       0.4      15.5</a:t>
            </a:r>
            <a:endParaRPr lang="en-US" sz="1200" dirty="0" smtClean="0">
              <a:latin typeface="Source Code Pro" charset="0"/>
              <a:ea typeface="Source Code Pro" charset="0"/>
              <a:cs typeface="Source Code Pro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How many flows?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9536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mr-IN" sz="1200" dirty="0" smtClean="0">
                <a:latin typeface="Source Code Pro" charset="0"/>
                <a:ea typeface="Source Code Pro" charset="0"/>
                <a:cs typeface="Source Code Pro" charset="0"/>
              </a:rPr>
              <a:t>asr1k#show </a:t>
            </a:r>
            <a:r>
              <a:rPr lang="mr-IN" sz="1200" dirty="0" err="1" smtClean="0">
                <a:latin typeface="Source Code Pro" charset="0"/>
                <a:ea typeface="Source Code Pro" charset="0"/>
                <a:cs typeface="Source Code Pro" charset="0"/>
              </a:rPr>
              <a:t>flow</a:t>
            </a:r>
            <a:r>
              <a:rPr lang="mr-IN" sz="1200" dirty="0" smtClean="0">
                <a:latin typeface="Source Code Pro" charset="0"/>
                <a:ea typeface="Source Code Pro" charset="0"/>
                <a:cs typeface="Source Code Pro" charset="0"/>
              </a:rPr>
              <a:t> </a:t>
            </a:r>
            <a:r>
              <a:rPr lang="mr-IN" sz="1200" dirty="0" err="1" smtClean="0">
                <a:latin typeface="Source Code Pro" charset="0"/>
                <a:ea typeface="Source Code Pro" charset="0"/>
                <a:cs typeface="Source Code Pro" charset="0"/>
              </a:rPr>
              <a:t>monitor</a:t>
            </a:r>
            <a:r>
              <a:rPr lang="mr-IN" sz="1200" dirty="0" smtClean="0">
                <a:latin typeface="Source Code Pro" charset="0"/>
                <a:ea typeface="Source Code Pro" charset="0"/>
                <a:cs typeface="Source Code Pro" charset="0"/>
              </a:rPr>
              <a:t> FE-FM-IPv4 </a:t>
            </a:r>
            <a:r>
              <a:rPr lang="mr-IN" sz="1200" dirty="0" err="1" smtClean="0">
                <a:latin typeface="Source Code Pro" charset="0"/>
                <a:ea typeface="Source Code Pro" charset="0"/>
                <a:cs typeface="Source Code Pro" charset="0"/>
              </a:rPr>
              <a:t>statistics</a:t>
            </a:r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/>
            </a:r>
            <a:b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mr-IN" sz="1200" dirty="0" smtClean="0">
                <a:latin typeface="Source Code Pro" charset="0"/>
                <a:ea typeface="Source Code Pro" charset="0"/>
                <a:cs typeface="Source Code Pro" charset="0"/>
              </a:rPr>
              <a:t>…</a:t>
            </a:r>
            <a:endParaRPr lang="en-US" sz="1200" dirty="0" smtClean="0">
              <a:latin typeface="Source Code Pro" charset="0"/>
              <a:ea typeface="Source Code Pro" charset="0"/>
              <a:cs typeface="Source Code Pro" charset="0"/>
            </a:endParaRPr>
          </a:p>
          <a:p>
            <a:r>
              <a:rPr lang="mr-IN" sz="1200" dirty="0" err="1">
                <a:latin typeface="Source Code Pro" charset="0"/>
                <a:ea typeface="Source Code Pro" charset="0"/>
                <a:cs typeface="Source Code Pro" charset="0"/>
              </a:rPr>
              <a:t>Protocol</a:t>
            </a:r>
            <a:r>
              <a:rPr lang="mr-IN" sz="1200" dirty="0">
                <a:latin typeface="Source Code Pro" charset="0"/>
                <a:ea typeface="Source Code Pro" charset="0"/>
                <a:cs typeface="Source Code Pro" charset="0"/>
              </a:rPr>
              <a:t>         </a:t>
            </a:r>
            <a:r>
              <a:rPr lang="mr-IN" sz="1200" dirty="0" err="1">
                <a:latin typeface="Source Code Pro" charset="0"/>
                <a:ea typeface="Source Code Pro" charset="0"/>
                <a:cs typeface="Source Code Pro" charset="0"/>
              </a:rPr>
              <a:t>Total</a:t>
            </a:r>
            <a:r>
              <a:rPr lang="mr-IN" sz="1200" dirty="0">
                <a:latin typeface="Source Code Pro" charset="0"/>
                <a:ea typeface="Source Code Pro" charset="0"/>
                <a:cs typeface="Source Code Pro" charset="0"/>
              </a:rPr>
              <a:t>    </a:t>
            </a:r>
            <a:r>
              <a:rPr lang="mr-IN" sz="1200" dirty="0" err="1">
                <a:latin typeface="Source Code Pro" charset="0"/>
                <a:ea typeface="Source Code Pro" charset="0"/>
                <a:cs typeface="Source Code Pro" charset="0"/>
              </a:rPr>
              <a:t>Flows</a:t>
            </a:r>
            <a:r>
              <a:rPr lang="mr-IN" sz="1200" dirty="0">
                <a:latin typeface="Source Code Pro" charset="0"/>
                <a:ea typeface="Source Code Pro" charset="0"/>
                <a:cs typeface="Source Code Pro" charset="0"/>
              </a:rPr>
              <a:t>   </a:t>
            </a:r>
            <a:r>
              <a:rPr lang="mr-IN" sz="1200" dirty="0" err="1">
                <a:latin typeface="Source Code Pro" charset="0"/>
                <a:ea typeface="Source Code Pro" charset="0"/>
                <a:cs typeface="Source Code Pro" charset="0"/>
              </a:rPr>
              <a:t>Packets</a:t>
            </a:r>
            <a:r>
              <a:rPr lang="mr-IN" sz="1200" dirty="0">
                <a:latin typeface="Source Code Pro" charset="0"/>
                <a:ea typeface="Source Code Pro" charset="0"/>
                <a:cs typeface="Source Code Pro" charset="0"/>
              </a:rPr>
              <a:t> </a:t>
            </a:r>
            <a:r>
              <a:rPr lang="mr-IN" sz="1200" dirty="0" err="1">
                <a:latin typeface="Source Code Pro" charset="0"/>
                <a:ea typeface="Source Code Pro" charset="0"/>
                <a:cs typeface="Source Code Pro" charset="0"/>
              </a:rPr>
              <a:t>Bytes</a:t>
            </a:r>
            <a:r>
              <a:rPr lang="mr-IN" sz="1200" dirty="0">
                <a:latin typeface="Source Code Pro" charset="0"/>
                <a:ea typeface="Source Code Pro" charset="0"/>
                <a:cs typeface="Source Code Pro" charset="0"/>
              </a:rPr>
              <a:t> </a:t>
            </a:r>
            <a:r>
              <a:rPr lang="mr-IN" sz="1200" dirty="0" err="1">
                <a:latin typeface="Source Code Pro" charset="0"/>
                <a:ea typeface="Source Code Pro" charset="0"/>
                <a:cs typeface="Source Code Pro" charset="0"/>
              </a:rPr>
              <a:t>Packets</a:t>
            </a:r>
            <a:r>
              <a:rPr lang="mr-IN" sz="1200" dirty="0">
                <a:latin typeface="Source Code Pro" charset="0"/>
                <a:ea typeface="Source Code Pro" charset="0"/>
                <a:cs typeface="Source Code Pro" charset="0"/>
              </a:rPr>
              <a:t> Active(</a:t>
            </a:r>
            <a:r>
              <a:rPr lang="mr-IN" sz="1200" dirty="0" err="1">
                <a:latin typeface="Source Code Pro" charset="0"/>
                <a:ea typeface="Source Code Pro" charset="0"/>
                <a:cs typeface="Source Code Pro" charset="0"/>
              </a:rPr>
              <a:t>Sec</a:t>
            </a:r>
            <a:r>
              <a:rPr lang="mr-IN" sz="1200" dirty="0">
                <a:latin typeface="Source Code Pro" charset="0"/>
                <a:ea typeface="Source Code Pro" charset="0"/>
                <a:cs typeface="Source Code Pro" charset="0"/>
              </a:rPr>
              <a:t>) </a:t>
            </a:r>
            <a:r>
              <a:rPr lang="mr-IN" sz="1200" dirty="0" err="1">
                <a:latin typeface="Source Code Pro" charset="0"/>
                <a:ea typeface="Source Code Pro" charset="0"/>
                <a:cs typeface="Source Code Pro" charset="0"/>
              </a:rPr>
              <a:t>Idle</a:t>
            </a:r>
            <a:r>
              <a:rPr lang="mr-IN" sz="1200" dirty="0">
                <a:latin typeface="Source Code Pro" charset="0"/>
                <a:ea typeface="Source Code Pro" charset="0"/>
                <a:cs typeface="Source Code Pro" charset="0"/>
              </a:rPr>
              <a:t>(</a:t>
            </a:r>
            <a:r>
              <a:rPr lang="mr-IN" sz="1200" dirty="0" err="1">
                <a:latin typeface="Source Code Pro" charset="0"/>
                <a:ea typeface="Source Code Pro" charset="0"/>
                <a:cs typeface="Source Code Pro" charset="0"/>
              </a:rPr>
              <a:t>Sec</a:t>
            </a:r>
            <a:r>
              <a:rPr lang="mr-IN" sz="1200" dirty="0" smtClean="0">
                <a:latin typeface="Source Code Pro" charset="0"/>
                <a:ea typeface="Source Code Pro" charset="0"/>
                <a:cs typeface="Source Code Pro" charset="0"/>
              </a:rPr>
              <a:t>)</a:t>
            </a:r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/>
            </a:r>
            <a:b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mr-IN" sz="1200" dirty="0" smtClean="0">
                <a:latin typeface="Source Code Pro" charset="0"/>
                <a:ea typeface="Source Code Pro" charset="0"/>
                <a:cs typeface="Source Code Pro" charset="0"/>
              </a:rPr>
              <a:t>--------         </a:t>
            </a:r>
            <a:r>
              <a:rPr lang="mr-IN" sz="1200" dirty="0" err="1">
                <a:latin typeface="Source Code Pro" charset="0"/>
                <a:ea typeface="Source Code Pro" charset="0"/>
                <a:cs typeface="Source Code Pro" charset="0"/>
              </a:rPr>
              <a:t>Flows</a:t>
            </a:r>
            <a:r>
              <a:rPr lang="mr-IN" sz="1200" dirty="0">
                <a:latin typeface="Source Code Pro" charset="0"/>
                <a:ea typeface="Source Code Pro" charset="0"/>
                <a:cs typeface="Source Code Pro" charset="0"/>
              </a:rPr>
              <a:t>     /</a:t>
            </a:r>
            <a:r>
              <a:rPr lang="mr-IN" sz="1200" dirty="0" err="1">
                <a:latin typeface="Source Code Pro" charset="0"/>
                <a:ea typeface="Source Code Pro" charset="0"/>
                <a:cs typeface="Source Code Pro" charset="0"/>
              </a:rPr>
              <a:t>Sec</a:t>
            </a:r>
            <a:r>
              <a:rPr lang="mr-IN" sz="1200" dirty="0">
                <a:latin typeface="Source Code Pro" charset="0"/>
                <a:ea typeface="Source Code Pro" charset="0"/>
                <a:cs typeface="Source Code Pro" charset="0"/>
              </a:rPr>
              <a:t>     /</a:t>
            </a:r>
            <a:r>
              <a:rPr lang="mr-IN" sz="1200" dirty="0" err="1">
                <a:latin typeface="Source Code Pro" charset="0"/>
                <a:ea typeface="Source Code Pro" charset="0"/>
                <a:cs typeface="Source Code Pro" charset="0"/>
              </a:rPr>
              <a:t>Flow</a:t>
            </a:r>
            <a:r>
              <a:rPr lang="mr-IN" sz="1200" dirty="0">
                <a:latin typeface="Source Code Pro" charset="0"/>
                <a:ea typeface="Source Code Pro" charset="0"/>
                <a:cs typeface="Source Code Pro" charset="0"/>
              </a:rPr>
              <a:t>  /</a:t>
            </a:r>
            <a:r>
              <a:rPr lang="mr-IN" sz="1200" dirty="0" err="1">
                <a:latin typeface="Source Code Pro" charset="0"/>
                <a:ea typeface="Source Code Pro" charset="0"/>
                <a:cs typeface="Source Code Pro" charset="0"/>
              </a:rPr>
              <a:t>Pkt</a:t>
            </a:r>
            <a:r>
              <a:rPr lang="mr-IN" sz="1200" dirty="0">
                <a:latin typeface="Source Code Pro" charset="0"/>
                <a:ea typeface="Source Code Pro" charset="0"/>
                <a:cs typeface="Source Code Pro" charset="0"/>
              </a:rPr>
              <a:t>    /</a:t>
            </a:r>
            <a:r>
              <a:rPr lang="mr-IN" sz="1200" dirty="0" err="1">
                <a:latin typeface="Source Code Pro" charset="0"/>
                <a:ea typeface="Source Code Pro" charset="0"/>
                <a:cs typeface="Source Code Pro" charset="0"/>
              </a:rPr>
              <a:t>Sec</a:t>
            </a:r>
            <a:r>
              <a:rPr lang="mr-IN" sz="1200" dirty="0">
                <a:latin typeface="Source Code Pro" charset="0"/>
                <a:ea typeface="Source Code Pro" charset="0"/>
                <a:cs typeface="Source Code Pro" charset="0"/>
              </a:rPr>
              <a:t>       /</a:t>
            </a:r>
            <a:r>
              <a:rPr lang="mr-IN" sz="1200" dirty="0" err="1">
                <a:latin typeface="Source Code Pro" charset="0"/>
                <a:ea typeface="Source Code Pro" charset="0"/>
                <a:cs typeface="Source Code Pro" charset="0"/>
              </a:rPr>
              <a:t>Flow</a:t>
            </a:r>
            <a:r>
              <a:rPr lang="mr-IN" sz="1200" dirty="0">
                <a:latin typeface="Source Code Pro" charset="0"/>
                <a:ea typeface="Source Code Pro" charset="0"/>
                <a:cs typeface="Source Code Pro" charset="0"/>
              </a:rPr>
              <a:t>    /</a:t>
            </a:r>
            <a:r>
              <a:rPr lang="mr-IN" sz="1200" dirty="0" err="1" smtClean="0">
                <a:latin typeface="Source Code Pro" charset="0"/>
                <a:ea typeface="Source Code Pro" charset="0"/>
                <a:cs typeface="Source Code Pro" charset="0"/>
              </a:rPr>
              <a:t>Flow</a:t>
            </a:r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/>
            </a:r>
            <a:b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mr-IN" sz="1200" dirty="0" smtClean="0">
                <a:latin typeface="Source Code Pro" charset="0"/>
                <a:ea typeface="Source Code Pro" charset="0"/>
                <a:cs typeface="Source Code Pro" charset="0"/>
              </a:rPr>
              <a:t>TCP-</a:t>
            </a:r>
            <a:r>
              <a:rPr lang="mr-IN" sz="1200" dirty="0" err="1" smtClean="0">
                <a:latin typeface="Source Code Pro" charset="0"/>
                <a:ea typeface="Source Code Pro" charset="0"/>
                <a:cs typeface="Source Code Pro" charset="0"/>
              </a:rPr>
              <a:t>Telnet</a:t>
            </a:r>
            <a:r>
              <a:rPr lang="mr-IN" sz="1200" dirty="0" smtClean="0">
                <a:latin typeface="Source Code Pro" charset="0"/>
                <a:ea typeface="Source Code Pro" charset="0"/>
                <a:cs typeface="Source Code Pro" charset="0"/>
              </a:rPr>
              <a:t>      </a:t>
            </a:r>
            <a:r>
              <a:rPr lang="mr-IN" sz="1200" dirty="0">
                <a:latin typeface="Source Code Pro" charset="0"/>
                <a:ea typeface="Source Code Pro" charset="0"/>
                <a:cs typeface="Source Code Pro" charset="0"/>
              </a:rPr>
              <a:t>561022      5.4         3   689     18.8       0.4      </a:t>
            </a:r>
            <a:r>
              <a:rPr lang="mr-IN" sz="1200" dirty="0" smtClean="0">
                <a:latin typeface="Source Code Pro" charset="0"/>
                <a:ea typeface="Source Code Pro" charset="0"/>
                <a:cs typeface="Source Code Pro" charset="0"/>
              </a:rPr>
              <a:t>15.5</a:t>
            </a:r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/>
            </a:r>
            <a:b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mr-IN" sz="1200" dirty="0" smtClean="0">
                <a:latin typeface="Source Code Pro" charset="0"/>
                <a:ea typeface="Source Code Pro" charset="0"/>
                <a:cs typeface="Source Code Pro" charset="0"/>
              </a:rPr>
              <a:t>TCP-FTP           </a:t>
            </a:r>
            <a:r>
              <a:rPr lang="mr-IN" sz="1200" dirty="0">
                <a:latin typeface="Source Code Pro" charset="0"/>
                <a:ea typeface="Source Code Pro" charset="0"/>
                <a:cs typeface="Source Code Pro" charset="0"/>
              </a:rPr>
              <a:t>3276      0.0         6    69      0.2       2.4      </a:t>
            </a:r>
            <a:r>
              <a:rPr lang="mr-IN" sz="1200" dirty="0" smtClean="0">
                <a:latin typeface="Source Code Pro" charset="0"/>
                <a:ea typeface="Source Code Pro" charset="0"/>
                <a:cs typeface="Source Code Pro" charset="0"/>
              </a:rPr>
              <a:t>15.5</a:t>
            </a:r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/>
            </a:r>
            <a:b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mr-IN" sz="1200" dirty="0" smtClean="0">
                <a:latin typeface="Source Code Pro" charset="0"/>
                <a:ea typeface="Source Code Pro" charset="0"/>
                <a:cs typeface="Source Code Pro" charset="0"/>
              </a:rPr>
              <a:t>TCP-FTPD           </a:t>
            </a:r>
            <a:r>
              <a:rPr lang="mr-IN" sz="1200" dirty="0">
                <a:latin typeface="Source Code Pro" charset="0"/>
                <a:ea typeface="Source Code Pro" charset="0"/>
                <a:cs typeface="Source Code Pro" charset="0"/>
              </a:rPr>
              <a:t>591      0.0         1    45      0.0       0.1      </a:t>
            </a:r>
            <a:r>
              <a:rPr lang="mr-IN" sz="1200" dirty="0" smtClean="0">
                <a:latin typeface="Source Code Pro" charset="0"/>
                <a:ea typeface="Source Code Pro" charset="0"/>
                <a:cs typeface="Source Code Pro" charset="0"/>
              </a:rPr>
              <a:t>15.4</a:t>
            </a:r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/>
            </a:r>
            <a:b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mr-IN" sz="1200" dirty="0" smtClean="0">
                <a:latin typeface="Source Code Pro" charset="0"/>
                <a:ea typeface="Source Code Pro" charset="0"/>
                <a:cs typeface="Source Code Pro" charset="0"/>
              </a:rPr>
              <a:t>TCP-WWW        </a:t>
            </a:r>
            <a:r>
              <a:rPr lang="mr-IN" sz="1200" dirty="0">
                <a:latin typeface="Source Code Pro" charset="0"/>
                <a:ea typeface="Source Code Pro" charset="0"/>
                <a:cs typeface="Source Code Pro" charset="0"/>
              </a:rPr>
              <a:t>1322174     12.8        74  1004    957.6       4.4      </a:t>
            </a:r>
            <a:r>
              <a:rPr lang="mr-IN" sz="1200" dirty="0" smtClean="0">
                <a:latin typeface="Source Code Pro" charset="0"/>
                <a:ea typeface="Source Code Pro" charset="0"/>
                <a:cs typeface="Source Code Pro" charset="0"/>
              </a:rPr>
              <a:t>15.5</a:t>
            </a:r>
            <a:r>
              <a:rPr lang="en-US" sz="1200" dirty="0">
                <a:latin typeface="Source Code Pro" charset="0"/>
                <a:ea typeface="Source Code Pro" charset="0"/>
                <a:cs typeface="Source Code Pro" charset="0"/>
              </a:rPr>
              <a:t/>
            </a:r>
            <a:br>
              <a:rPr lang="en-US" sz="1200" dirty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mr-IN" sz="1200" dirty="0" smtClean="0">
                <a:latin typeface="Source Code Pro" charset="0"/>
                <a:ea typeface="Source Code Pro" charset="0"/>
                <a:cs typeface="Source Code Pro" charset="0"/>
              </a:rPr>
              <a:t>TCP-SMTP           </a:t>
            </a:r>
            <a:r>
              <a:rPr lang="mr-IN" sz="1200" dirty="0">
                <a:latin typeface="Source Code Pro" charset="0"/>
                <a:ea typeface="Source Code Pro" charset="0"/>
                <a:cs typeface="Source Code Pro" charset="0"/>
              </a:rPr>
              <a:t>260      0.0         2    60      0.0       2.4      </a:t>
            </a:r>
            <a:r>
              <a:rPr lang="mr-IN" sz="1200" dirty="0" smtClean="0">
                <a:latin typeface="Source Code Pro" charset="0"/>
                <a:ea typeface="Source Code Pro" charset="0"/>
                <a:cs typeface="Source Code Pro" charset="0"/>
              </a:rPr>
              <a:t>15.5</a:t>
            </a:r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/>
            </a:r>
            <a:b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mr-IN" sz="1200" dirty="0" smtClean="0">
                <a:latin typeface="Source Code Pro" charset="0"/>
                <a:ea typeface="Source Code Pro" charset="0"/>
                <a:cs typeface="Source Code Pro" charset="0"/>
              </a:rPr>
              <a:t>TCP-X            </a:t>
            </a:r>
            <a:r>
              <a:rPr lang="mr-IN" sz="1200" dirty="0">
                <a:latin typeface="Source Code Pro" charset="0"/>
                <a:ea typeface="Source Code Pro" charset="0"/>
                <a:cs typeface="Source Code Pro" charset="0"/>
              </a:rPr>
              <a:t>13198      0.1         1   448      0.1       0.0      </a:t>
            </a:r>
            <a:r>
              <a:rPr lang="mr-IN" sz="1200" dirty="0" smtClean="0">
                <a:latin typeface="Source Code Pro" charset="0"/>
                <a:ea typeface="Source Code Pro" charset="0"/>
                <a:cs typeface="Source Code Pro" charset="0"/>
              </a:rPr>
              <a:t>15.5</a:t>
            </a:r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/>
            </a:r>
            <a:b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mr-IN" sz="1200" dirty="0" smtClean="0">
                <a:latin typeface="Source Code Pro" charset="0"/>
                <a:ea typeface="Source Code Pro" charset="0"/>
                <a:cs typeface="Source Code Pro" charset="0"/>
              </a:rPr>
              <a:t>TCP-BGP            </a:t>
            </a:r>
            <a:r>
              <a:rPr lang="mr-IN" sz="1200" dirty="0">
                <a:latin typeface="Source Code Pro" charset="0"/>
                <a:ea typeface="Source Code Pro" charset="0"/>
                <a:cs typeface="Source Code Pro" charset="0"/>
              </a:rPr>
              <a:t>117      0.0         1    40      0.0       0.0      </a:t>
            </a:r>
            <a:r>
              <a:rPr lang="mr-IN" sz="1200" dirty="0" smtClean="0">
                <a:latin typeface="Source Code Pro" charset="0"/>
                <a:ea typeface="Source Code Pro" charset="0"/>
                <a:cs typeface="Source Code Pro" charset="0"/>
              </a:rPr>
              <a:t>15.5</a:t>
            </a:r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/>
            </a:r>
            <a:b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mr-IN" sz="1200" dirty="0" smtClean="0">
                <a:latin typeface="Source Code Pro" charset="0"/>
                <a:ea typeface="Source Code Pro" charset="0"/>
                <a:cs typeface="Source Code Pro" charset="0"/>
              </a:rPr>
              <a:t>TCP-NNTP           </a:t>
            </a:r>
            <a:r>
              <a:rPr lang="mr-IN" sz="1200" dirty="0">
                <a:latin typeface="Source Code Pro" charset="0"/>
                <a:ea typeface="Source Code Pro" charset="0"/>
                <a:cs typeface="Source Code Pro" charset="0"/>
              </a:rPr>
              <a:t>753      0.0         8   230      0.0       1.1      </a:t>
            </a:r>
            <a:r>
              <a:rPr lang="mr-IN" sz="1200" dirty="0" smtClean="0">
                <a:latin typeface="Source Code Pro" charset="0"/>
                <a:ea typeface="Source Code Pro" charset="0"/>
                <a:cs typeface="Source Code Pro" charset="0"/>
              </a:rPr>
              <a:t>15.5</a:t>
            </a:r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/>
            </a:r>
            <a:b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mr-IN" sz="1200" dirty="0" smtClean="0">
                <a:latin typeface="Source Code Pro" charset="0"/>
                <a:ea typeface="Source Code Pro" charset="0"/>
                <a:cs typeface="Source Code Pro" charset="0"/>
              </a:rPr>
              <a:t>TCP-</a:t>
            </a:r>
            <a:r>
              <a:rPr lang="mr-IN" sz="1200" dirty="0" err="1" smtClean="0">
                <a:latin typeface="Source Code Pro" charset="0"/>
                <a:ea typeface="Source Code Pro" charset="0"/>
                <a:cs typeface="Source Code Pro" charset="0"/>
              </a:rPr>
              <a:t>Frag</a:t>
            </a:r>
            <a:r>
              <a:rPr lang="mr-IN" sz="1200" dirty="0" smtClean="0">
                <a:latin typeface="Source Code Pro" charset="0"/>
                <a:ea typeface="Source Code Pro" charset="0"/>
                <a:cs typeface="Source Code Pro" charset="0"/>
              </a:rPr>
              <a:t>            </a:t>
            </a:r>
            <a:r>
              <a:rPr lang="mr-IN" sz="1200" dirty="0">
                <a:latin typeface="Source Code Pro" charset="0"/>
                <a:ea typeface="Source Code Pro" charset="0"/>
                <a:cs typeface="Source Code Pro" charset="0"/>
              </a:rPr>
              <a:t>77      0.0        21    32      0.0      13.0      </a:t>
            </a:r>
            <a:r>
              <a:rPr lang="mr-IN" sz="1200" dirty="0" smtClean="0">
                <a:latin typeface="Source Code Pro" charset="0"/>
                <a:ea typeface="Source Code Pro" charset="0"/>
                <a:cs typeface="Source Code Pro" charset="0"/>
              </a:rPr>
              <a:t>15.5</a:t>
            </a:r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/>
            </a:r>
            <a:b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mr-IN" sz="1200" dirty="0" smtClean="0">
                <a:latin typeface="Source Code Pro" charset="0"/>
                <a:ea typeface="Source Code Pro" charset="0"/>
                <a:cs typeface="Source Code Pro" charset="0"/>
              </a:rPr>
              <a:t>TCP-</a:t>
            </a:r>
            <a:r>
              <a:rPr lang="mr-IN" sz="1200" dirty="0" err="1" smtClean="0">
                <a:latin typeface="Source Code Pro" charset="0"/>
                <a:ea typeface="Source Code Pro" charset="0"/>
                <a:cs typeface="Source Code Pro" charset="0"/>
              </a:rPr>
              <a:t>other</a:t>
            </a:r>
            <a:r>
              <a:rPr lang="mr-IN" sz="1200" dirty="0" smtClean="0">
                <a:latin typeface="Source Code Pro" charset="0"/>
                <a:ea typeface="Source Code Pro" charset="0"/>
                <a:cs typeface="Source Code Pro" charset="0"/>
              </a:rPr>
              <a:t>      </a:t>
            </a:r>
            <a:r>
              <a:rPr lang="mr-IN" sz="1200" dirty="0">
                <a:latin typeface="Source Code Pro" charset="0"/>
                <a:ea typeface="Source Code Pro" charset="0"/>
                <a:cs typeface="Source Code Pro" charset="0"/>
              </a:rPr>
              <a:t>8257760     80.3       500  1153  40196.3       4.4      </a:t>
            </a:r>
            <a:r>
              <a:rPr lang="mr-IN" sz="1200" dirty="0" smtClean="0">
                <a:latin typeface="Source Code Pro" charset="0"/>
                <a:ea typeface="Source Code Pro" charset="0"/>
                <a:cs typeface="Source Code Pro" charset="0"/>
              </a:rPr>
              <a:t>15.4</a:t>
            </a:r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/>
            </a:r>
            <a:b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mr-IN" sz="1200" dirty="0" smtClean="0">
                <a:latin typeface="Source Code Pro" charset="0"/>
                <a:ea typeface="Source Code Pro" charset="0"/>
                <a:cs typeface="Source Code Pro" charset="0"/>
              </a:rPr>
              <a:t>UDP-DNS        </a:t>
            </a:r>
            <a:r>
              <a:rPr lang="mr-IN" sz="1200" dirty="0">
                <a:latin typeface="Source Code Pro" charset="0"/>
                <a:ea typeface="Source Code Pro" charset="0"/>
                <a:cs typeface="Source Code Pro" charset="0"/>
              </a:rPr>
              <a:t>7407328     72.0         1    73     78.8       0.1      </a:t>
            </a:r>
            <a:r>
              <a:rPr lang="mr-IN" sz="1200" dirty="0" smtClean="0">
                <a:latin typeface="Source Code Pro" charset="0"/>
                <a:ea typeface="Source Code Pro" charset="0"/>
                <a:cs typeface="Source Code Pro" charset="0"/>
              </a:rPr>
              <a:t>15.5</a:t>
            </a:r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/>
            </a:r>
            <a:b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mr-IN" sz="1200" dirty="0" smtClean="0">
                <a:latin typeface="Source Code Pro" charset="0"/>
                <a:ea typeface="Source Code Pro" charset="0"/>
                <a:cs typeface="Source Code Pro" charset="0"/>
              </a:rPr>
              <a:t>UDP-NTP         </a:t>
            </a:r>
            <a:r>
              <a:rPr lang="mr-IN" sz="1200" dirty="0">
                <a:latin typeface="Source Code Pro" charset="0"/>
                <a:ea typeface="Source Code Pro" charset="0"/>
                <a:cs typeface="Source Code Pro" charset="0"/>
              </a:rPr>
              <a:t>171090      1.6         1    75      2.2       0.8      </a:t>
            </a:r>
            <a:r>
              <a:rPr lang="mr-IN" sz="1200" dirty="0" smtClean="0">
                <a:latin typeface="Source Code Pro" charset="0"/>
                <a:ea typeface="Source Code Pro" charset="0"/>
                <a:cs typeface="Source Code Pro" charset="0"/>
              </a:rPr>
              <a:t>15.5</a:t>
            </a:r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/>
            </a:r>
            <a:b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mr-IN" sz="1200" dirty="0" smtClean="0">
                <a:latin typeface="Source Code Pro" charset="0"/>
                <a:ea typeface="Source Code Pro" charset="0"/>
                <a:cs typeface="Source Code Pro" charset="0"/>
              </a:rPr>
              <a:t>UDP-TFTP           </a:t>
            </a:r>
            <a:r>
              <a:rPr lang="mr-IN" sz="1200" dirty="0">
                <a:latin typeface="Source Code Pro" charset="0"/>
                <a:ea typeface="Source Code Pro" charset="0"/>
                <a:cs typeface="Source Code Pro" charset="0"/>
              </a:rPr>
              <a:t>154      0.0         1    40      0.0       </a:t>
            </a:r>
            <a:r>
              <a:rPr lang="mr-IN" sz="1200" dirty="0" smtClean="0">
                <a:latin typeface="Source Code Pro" charset="0"/>
                <a:ea typeface="Source Code Pro" charset="0"/>
                <a:cs typeface="Source Code Pro" charset="0"/>
              </a:rPr>
              <a:t>0.0      15.4</a:t>
            </a:r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/>
            </a:r>
            <a:b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</a:br>
            <a:endParaRPr lang="en-US" sz="1200" dirty="0" smtClean="0">
              <a:latin typeface="Source Code Pro" charset="0"/>
              <a:ea typeface="Source Code Pro" charset="0"/>
              <a:cs typeface="Source Code Pro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How many flows</a:t>
            </a:r>
            <a:r>
              <a:rPr lang="en-US" dirty="0" smtClean="0"/>
              <a:t>? (</a:t>
            </a:r>
            <a:r>
              <a:rPr lang="en-US" dirty="0" err="1" smtClean="0"/>
              <a:t>cont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4171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Traffic flow</a:t>
            </a:r>
            <a:endParaRPr lang="en-US" dirty="0"/>
          </a:p>
        </p:txBody>
      </p:sp>
      <p:pic>
        <p:nvPicPr>
          <p:cNvPr id="4" name="Picture 11" descr="C:\Users\ecoffey\AppData\Local\Temp\Rar$DRa0.386\30067_Device_router_default_6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670" y="218287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C:\Users\ecoffey\AppData\Local\Temp\Rar$DRa0.608\30080_Device_switch_default_6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670" y="274652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 descr="C:\Users\ecoffey\AppData\Local\Temp\Rar$DRa0.608\30080_Device_switch_default_6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453" y="346955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ecoffey\AppData\Local\Temp\Rar$DRa0.608\30080_Device_switch_default_6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989" y="350884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C:\Users\ecoffey\AppData\Local\Temp\Rar$DRa0.608\30080_Device_switch_default_6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453" y="274652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C:\Users\ecoffey\AppData\Local\Temp\Rar$DRa0.608\30080_Device_switch_default_6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989" y="274652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C:\Users\ecoffey\AppData\Local\Temp\Rar$DRa0.427\Wireless LAN Controller\Png\Default\Wireless-LAN-Controller_default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616" y="399652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:\Users\ecoffey\AppData\Local\Temp\Rar$DRa0.403\30001_Device_access_point_default_6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431" y="1811193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:\Users\ecoffey\AppData\Local\Temp\Rar$DRa0.403\30001_Device_access_point_default_6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431" y="225884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:\Users\ecoffey\AppData\Local\Temp\Rar$DRa0.403\30001_Device_access_point_default_6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431" y="277732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:\Users\ecoffey\AppData\Local\Temp\Rar$DRa0.403\30001_Device_access_point_default_6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431" y="330443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C:\Users\ecoffey\AppData\Local\Temp\Rar$DRa0.400\30009_Device_cloud_white_default_6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288" y="1095737"/>
            <a:ext cx="1213791" cy="121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C:\Users\ecoffey\AppData\Local\Temp\Rar$DRa0.400\30009_Device_cloud_white_default_6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262" y="337152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Users\ecoffey\AppData\Local\Temp\Rar$DRa0.080\30032_Device_generic_building_default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82" y="399652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Connector 19"/>
          <p:cNvCxnSpPr/>
          <p:nvPr/>
        </p:nvCxnSpPr>
        <p:spPr>
          <a:xfrm>
            <a:off x="4602561" y="1996918"/>
            <a:ext cx="2541" cy="3019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605102" y="2534077"/>
            <a:ext cx="0" cy="3403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4605102" y="3168510"/>
            <a:ext cx="5082" cy="3403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4216686" y="3727081"/>
            <a:ext cx="385875" cy="311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610185" y="3727081"/>
            <a:ext cx="400770" cy="3485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848616" y="3021167"/>
            <a:ext cx="113737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848616" y="3041310"/>
            <a:ext cx="1137373" cy="8309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2942626" y="3113900"/>
            <a:ext cx="1424044" cy="770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2982133" y="3100213"/>
            <a:ext cx="1378803" cy="6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5217080" y="1677827"/>
            <a:ext cx="1256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Internet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4854698" y="2218046"/>
            <a:ext cx="1256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ASR1006</a:t>
            </a:r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2483696" y="2404614"/>
            <a:ext cx="736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2451457" y="3174862"/>
            <a:ext cx="736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AW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5985989" y="2406217"/>
            <a:ext cx="736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3437898" y="4114875"/>
            <a:ext cx="373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U</a:t>
            </a:r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5450781" y="4075584"/>
            <a:ext cx="706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WLC</a:t>
            </a:r>
            <a:endParaRPr lang="en-US" dirty="0"/>
          </a:p>
        </p:txBody>
      </p:sp>
      <p:cxnSp>
        <p:nvCxnSpPr>
          <p:cNvPr id="67" name="Straight Connector 66"/>
          <p:cNvCxnSpPr/>
          <p:nvPr/>
        </p:nvCxnSpPr>
        <p:spPr>
          <a:xfrm flipV="1">
            <a:off x="6473669" y="3113900"/>
            <a:ext cx="422145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6895814" y="3113900"/>
            <a:ext cx="0" cy="5505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V="1">
            <a:off x="6895814" y="2047159"/>
            <a:ext cx="0" cy="10667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 flipV="1">
            <a:off x="6895813" y="3664475"/>
            <a:ext cx="307619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H="1" flipV="1">
            <a:off x="6895811" y="3113431"/>
            <a:ext cx="307619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H="1" flipV="1">
            <a:off x="6895810" y="2593168"/>
            <a:ext cx="307619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H="1" flipV="1">
            <a:off x="6895810" y="2051486"/>
            <a:ext cx="307619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6895810" y="1510941"/>
            <a:ext cx="921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 AP’s</a:t>
            </a:r>
            <a:endParaRPr lang="en-US" dirty="0"/>
          </a:p>
        </p:txBody>
      </p:sp>
      <p:sp>
        <p:nvSpPr>
          <p:cNvPr id="90" name="TextBox 89"/>
          <p:cNvSpPr txBox="1"/>
          <p:nvPr/>
        </p:nvSpPr>
        <p:spPr>
          <a:xfrm>
            <a:off x="5944754" y="3178940"/>
            <a:ext cx="736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860503" y="2566856"/>
            <a:ext cx="736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Core</a:t>
            </a:r>
            <a:endParaRPr lang="en-US" dirty="0"/>
          </a:p>
        </p:txBody>
      </p:sp>
      <p:pic>
        <p:nvPicPr>
          <p:cNvPr id="47" name="Picture 27" descr="C:\Users\ecoffey\AppData\Local\Temp\Rar$DRa1.653\30059_Device_laptop_3145_unreachable_64.png"/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138" y="385920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Lightning Bolt 20"/>
          <p:cNvSpPr/>
          <p:nvPr/>
        </p:nvSpPr>
        <p:spPr>
          <a:xfrm rot="8667134">
            <a:off x="7861107" y="3318524"/>
            <a:ext cx="334084" cy="691899"/>
          </a:xfrm>
          <a:prstGeom prst="lightningBolt">
            <a:avLst/>
          </a:prstGeom>
          <a:solidFill>
            <a:srgbClr val="FDBE2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3" name="Freeform 22"/>
          <p:cNvSpPr/>
          <p:nvPr/>
        </p:nvSpPr>
        <p:spPr>
          <a:xfrm>
            <a:off x="4532570" y="3027111"/>
            <a:ext cx="2801484" cy="1214951"/>
          </a:xfrm>
          <a:custGeom>
            <a:avLst/>
            <a:gdLst>
              <a:gd name="connsiteX0" fmla="*/ 2801484 w 2801484"/>
              <a:gd name="connsiteY0" fmla="*/ 498514 h 1214951"/>
              <a:gd name="connsiteX1" fmla="*/ 95991 w 2801484"/>
              <a:gd name="connsiteY1" fmla="*/ 27174 h 1214951"/>
              <a:gd name="connsiteX2" fmla="*/ 614465 w 2801484"/>
              <a:gd name="connsiteY2" fmla="*/ 1214951 h 1214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01484" h="1214951">
                <a:moveTo>
                  <a:pt x="2801484" y="498514"/>
                </a:moveTo>
                <a:cubicBezTo>
                  <a:pt x="1630989" y="203141"/>
                  <a:pt x="460494" y="-92232"/>
                  <a:pt x="95991" y="27174"/>
                </a:cubicBezTo>
                <a:cubicBezTo>
                  <a:pt x="-268512" y="146580"/>
                  <a:pt x="515484" y="1035842"/>
                  <a:pt x="614465" y="1214951"/>
                </a:cubicBezTo>
              </a:path>
            </a:pathLst>
          </a:custGeom>
          <a:noFill/>
          <a:ln w="7620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4767138" y="3406274"/>
            <a:ext cx="736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ULB</a:t>
            </a:r>
            <a:endParaRPr lang="en-US" dirty="0"/>
          </a:p>
        </p:txBody>
      </p:sp>
      <p:cxnSp>
        <p:nvCxnSpPr>
          <p:cNvPr id="51" name="Straight Connector 50"/>
          <p:cNvCxnSpPr/>
          <p:nvPr/>
        </p:nvCxnSpPr>
        <p:spPr>
          <a:xfrm flipH="1" flipV="1">
            <a:off x="2733234" y="2047159"/>
            <a:ext cx="1729" cy="8272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449778" y="3239967"/>
            <a:ext cx="1271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Info desk</a:t>
            </a:r>
            <a:endParaRPr lang="en-US" dirty="0"/>
          </a:p>
        </p:txBody>
      </p:sp>
      <p:pic>
        <p:nvPicPr>
          <p:cNvPr id="53" name="Picture 11" descr="C:\Users\ecoffey\AppData\Local\Temp\Rar$DRa0.608\30080_Device_switch_default_6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457" y="173036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ecoffey\AppData\Local\Temp\Rar$DRa0.608\30080_Device_switch_default_6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408" y="1710945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1" descr="C:\Users\ecoffey\AppData\Local\Temp\Rar$DRa0.608\30080_Device_switch_default_6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72" y="274652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2353080" y="1463827"/>
            <a:ext cx="736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VS-1</a:t>
            </a:r>
            <a:endParaRPr lang="en-US" dirty="0"/>
          </a:p>
        </p:txBody>
      </p:sp>
      <p:cxnSp>
        <p:nvCxnSpPr>
          <p:cNvPr id="57" name="Straight Connector 56"/>
          <p:cNvCxnSpPr/>
          <p:nvPr/>
        </p:nvCxnSpPr>
        <p:spPr>
          <a:xfrm flipH="1" flipV="1">
            <a:off x="1786993" y="2040969"/>
            <a:ext cx="772995" cy="6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V="1">
            <a:off x="891263" y="2108934"/>
            <a:ext cx="627759" cy="7654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1159686" y="1379807"/>
            <a:ext cx="736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VS-2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8277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200" dirty="0">
                <a:latin typeface="Source Code Pro" charset="0"/>
                <a:ea typeface="Source Code Pro" charset="0"/>
                <a:cs typeface="Source Code Pro" charset="0"/>
              </a:rPr>
              <a:t>get for a flow: 2001:07fe:0000:0000:0000:0000:0000:0053:53 -17&gt; </a:t>
            </a:r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>	2001:067c:1810:f054:0000:0000:ffff:0053:55318</a:t>
            </a:r>
            <a:b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>get </a:t>
            </a:r>
            <a:r>
              <a:rPr lang="en-US" sz="1200" dirty="0">
                <a:latin typeface="Source Code Pro" charset="0"/>
                <a:ea typeface="Source Code Pro" charset="0"/>
                <a:cs typeface="Source Code Pro" charset="0"/>
              </a:rPr>
              <a:t>for a flow: 2001:07fe:0000:0000:0000:0000:0000:0053:53 -17&gt; </a:t>
            </a:r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>	2001:067c:1810:f054:0000:0000:ffff:0053:40506</a:t>
            </a:r>
            <a:b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>get </a:t>
            </a:r>
            <a:r>
              <a:rPr lang="en-US" sz="1200" dirty="0">
                <a:latin typeface="Source Code Pro" charset="0"/>
                <a:ea typeface="Source Code Pro" charset="0"/>
                <a:cs typeface="Source Code Pro" charset="0"/>
              </a:rPr>
              <a:t>for a flow: 2001:067c:1810:f054:0000:0000:ffff:0053:53 -17&gt; </a:t>
            </a:r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>	2001:067c:1810:f051:f913:6325:1546:bcbc:63204</a:t>
            </a:r>
            <a:b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>get </a:t>
            </a:r>
            <a:r>
              <a:rPr lang="en-US" sz="1200" dirty="0">
                <a:latin typeface="Source Code Pro" charset="0"/>
                <a:ea typeface="Source Code Pro" charset="0"/>
                <a:cs typeface="Source Code Pro" charset="0"/>
              </a:rPr>
              <a:t>for a flow: 2001:067c:1810:f054:0000:0000:ffff:0053:53 -17&gt; </a:t>
            </a:r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>	2001:067c:1810:f051:f913:6325:1546:bcbc:63181</a:t>
            </a:r>
            <a:b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>get </a:t>
            </a:r>
            <a:r>
              <a:rPr lang="en-US" sz="1200" dirty="0">
                <a:latin typeface="Source Code Pro" charset="0"/>
                <a:ea typeface="Source Code Pro" charset="0"/>
                <a:cs typeface="Source Code Pro" charset="0"/>
              </a:rPr>
              <a:t>for a flow: 2001:067c:1810:f051:f913:6325:1546:bcbc:62282 -17&gt; </a:t>
            </a:r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>	2001:067c:1810:f054:0000:0000:ffff:0053:53</a:t>
            </a:r>
            <a:b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>get </a:t>
            </a:r>
            <a:r>
              <a:rPr lang="en-US" sz="1200" dirty="0">
                <a:latin typeface="Source Code Pro" charset="0"/>
                <a:ea typeface="Source Code Pro" charset="0"/>
                <a:cs typeface="Source Code Pro" charset="0"/>
              </a:rPr>
              <a:t>for a flow: 0064:ff9b:0000:0000:0000:0000:b009:9d72:80 -6&gt; </a:t>
            </a:r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>	2001:067c:1810:f051:f913:6325:1546:bcbc:52788</a:t>
            </a:r>
            <a:b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>get </a:t>
            </a:r>
            <a:r>
              <a:rPr lang="en-US" sz="1200" dirty="0">
                <a:latin typeface="Source Code Pro" charset="0"/>
                <a:ea typeface="Source Code Pro" charset="0"/>
                <a:cs typeface="Source Code Pro" charset="0"/>
              </a:rPr>
              <a:t>for a flow: 2001:067c:1810:f051:f913:6325:1546:bcbc:49733 -17&gt; </a:t>
            </a:r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>	2001:067c:1810:f054:0000:0000:ffff:0053:53</a:t>
            </a:r>
            <a:b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>get </a:t>
            </a:r>
            <a:r>
              <a:rPr lang="en-US" sz="1200" dirty="0">
                <a:latin typeface="Source Code Pro" charset="0"/>
                <a:ea typeface="Source Code Pro" charset="0"/>
                <a:cs typeface="Source Code Pro" charset="0"/>
              </a:rPr>
              <a:t>for a flow: 2001:067c:1810:f055:a45a:5f85:2900:a2ef:30124 -17&gt; </a:t>
            </a:r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>	2001:067c:1810:f054:0000:0000:ffff:0053:53</a:t>
            </a:r>
            <a:b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</a:br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>get </a:t>
            </a:r>
            <a:r>
              <a:rPr lang="en-US" sz="1200" dirty="0">
                <a:latin typeface="Source Code Pro" charset="0"/>
                <a:ea typeface="Source Code Pro" charset="0"/>
                <a:cs typeface="Source Code Pro" charset="0"/>
              </a:rPr>
              <a:t>for a flow: 2001:067c:1810:f055:a45a:5f85:2900:a2ef:47471 -17&gt; </a:t>
            </a:r>
            <a:r>
              <a:rPr lang="en-US" sz="1200" dirty="0" smtClean="0">
                <a:latin typeface="Source Code Pro" charset="0"/>
                <a:ea typeface="Source Code Pro" charset="0"/>
                <a:cs typeface="Source Code Pro" charset="0"/>
              </a:rPr>
              <a:t>	2001:067c:1810:f054:0000:0000:ffff:0053:53g</a:t>
            </a:r>
            <a:endParaRPr lang="en-US" sz="1200" dirty="0">
              <a:latin typeface="Source Code Pro" charset="0"/>
              <a:ea typeface="Source Code Pro" charset="0"/>
              <a:cs typeface="Source Code Pro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What is collected?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3265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 smtClean="0">
                <a:ea typeface="ＭＳ Ｐゴシック" pitchFamily="34" charset="-128"/>
                <a:cs typeface="CiscoSans" pitchFamily="34" charset="0"/>
              </a:rPr>
              <a:t>How we analyze this?</a:t>
            </a:r>
            <a:endParaRPr altLang="en-US" dirty="0" smtClean="0">
              <a:ea typeface="ＭＳ Ｐゴシック" pitchFamily="34" charset="-128"/>
              <a:cs typeface="Cisco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5365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Most </a:t>
            </a:r>
            <a:r>
              <a:rPr lang="en-US" dirty="0" err="1" smtClean="0"/>
              <a:t>FnF</a:t>
            </a:r>
            <a:r>
              <a:rPr lang="en-US" dirty="0" smtClean="0"/>
              <a:t>/IPFIX collectors don’t handle the extra fields</a:t>
            </a:r>
          </a:p>
          <a:p>
            <a:r>
              <a:rPr lang="en-US" dirty="0" smtClean="0"/>
              <a:t>Wrote a minimalistic </a:t>
            </a:r>
            <a:r>
              <a:rPr lang="en-US" dirty="0" err="1" smtClean="0"/>
              <a:t>perl</a:t>
            </a:r>
            <a:r>
              <a:rPr lang="en-US" dirty="0" smtClean="0"/>
              <a:t> collector to just dump the packets</a:t>
            </a:r>
          </a:p>
          <a:p>
            <a:r>
              <a:rPr lang="en-US" dirty="0" smtClean="0"/>
              <a:t>Then we use </a:t>
            </a:r>
            <a:r>
              <a:rPr lang="en-US" dirty="0" err="1" smtClean="0"/>
              <a:t>awk</a:t>
            </a:r>
            <a:r>
              <a:rPr lang="en-US" dirty="0" smtClean="0"/>
              <a:t>/grep/</a:t>
            </a:r>
            <a:r>
              <a:rPr lang="en-US" dirty="0" err="1" smtClean="0"/>
              <a:t>wc</a:t>
            </a:r>
            <a:r>
              <a:rPr lang="en-US" dirty="0" smtClean="0"/>
              <a:t>/</a:t>
            </a:r>
            <a:r>
              <a:rPr lang="en-US" dirty="0" err="1" smtClean="0"/>
              <a:t>gnuplot</a:t>
            </a:r>
            <a:r>
              <a:rPr lang="en-US" dirty="0" smtClean="0"/>
              <a:t> to generate statistics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FOS software support is </a:t>
            </a:r>
            <a:r>
              <a:rPr lang="mr-IN" dirty="0" smtClean="0"/>
              <a:t>…</a:t>
            </a:r>
            <a:r>
              <a:rPr lang="en-US" dirty="0" smtClean="0"/>
              <a:t> sparse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6357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414" y="544408"/>
            <a:ext cx="5907173" cy="405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42210"/>
      </p:ext>
    </p:extLst>
  </p:cSld>
  <p:clrMapOvr>
    <a:masterClrMapping/>
  </p:clrMapOvr>
  <p:transition spd="med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 smtClean="0">
                <a:ea typeface="ＭＳ Ｐゴシック" pitchFamily="34" charset="-128"/>
                <a:cs typeface="CiscoSans" pitchFamily="34" charset="0"/>
              </a:rPr>
              <a:t>Back to the future</a:t>
            </a:r>
            <a:r>
              <a:rPr lang="mr-IN" altLang="en-US" dirty="0" smtClean="0">
                <a:ea typeface="ＭＳ Ｐゴシック" pitchFamily="34" charset="-128"/>
                <a:cs typeface="CiscoSans" pitchFamily="34" charset="0"/>
              </a:rPr>
              <a:t>…</a:t>
            </a:r>
            <a:r>
              <a:rPr lang="en-US" altLang="en-US" dirty="0" smtClean="0">
                <a:ea typeface="ＭＳ Ｐゴシック" pitchFamily="34" charset="-128"/>
                <a:cs typeface="CiscoSans" pitchFamily="34" charset="0"/>
              </a:rPr>
              <a:t/>
            </a:r>
            <a:br>
              <a:rPr lang="en-US" altLang="en-US" dirty="0" smtClean="0">
                <a:ea typeface="ＭＳ Ｐゴシック" pitchFamily="34" charset="-128"/>
                <a:cs typeface="CiscoSans" pitchFamily="34" charset="0"/>
              </a:rPr>
            </a:br>
            <a:r>
              <a:rPr lang="en-US" altLang="en-US" dirty="0" smtClean="0">
                <a:ea typeface="ＭＳ Ｐゴシック" pitchFamily="34" charset="-128"/>
                <a:cs typeface="CiscoSans" pitchFamily="34" charset="0"/>
              </a:rPr>
              <a:t>		YANG and Telemetry</a:t>
            </a:r>
            <a:endParaRPr altLang="en-US" dirty="0" smtClean="0">
              <a:ea typeface="ＭＳ Ｐゴシック" pitchFamily="34" charset="-128"/>
              <a:cs typeface="Cisco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391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You people all know YANG/NETCONF</a:t>
            </a:r>
            <a:br>
              <a:rPr lang="en-US" dirty="0" smtClean="0"/>
            </a:br>
            <a:r>
              <a:rPr lang="en-US" dirty="0" smtClean="0"/>
              <a:t> right?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1849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Verbose (externally but also internally)</a:t>
            </a:r>
          </a:p>
          <a:p>
            <a:r>
              <a:rPr lang="en-US" dirty="0" smtClean="0"/>
              <a:t>Doesn’t handle HA</a:t>
            </a:r>
          </a:p>
          <a:p>
            <a:r>
              <a:rPr lang="en-US" dirty="0" smtClean="0"/>
              <a:t>UDP</a:t>
            </a:r>
          </a:p>
          <a:p>
            <a:r>
              <a:rPr lang="en-US" dirty="0" smtClean="0"/>
              <a:t>Pull not push</a:t>
            </a:r>
          </a:p>
          <a:p>
            <a:r>
              <a:rPr lang="en-US" dirty="0" smtClean="0"/>
              <a:t>Collects data in the wrong order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What’s wrong with SNMP?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7806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Subscription based</a:t>
            </a:r>
          </a:p>
          <a:p>
            <a:r>
              <a:rPr lang="en-US" dirty="0" smtClean="0"/>
              <a:t>Efficient </a:t>
            </a:r>
            <a:r>
              <a:rPr lang="en-US" dirty="0"/>
              <a:t>google Google Protocol Buffer </a:t>
            </a:r>
            <a:r>
              <a:rPr lang="en-US" dirty="0" smtClean="0"/>
              <a:t>encoding</a:t>
            </a:r>
          </a:p>
          <a:p>
            <a:r>
              <a:rPr lang="en-US" dirty="0" smtClean="0"/>
              <a:t>Collect once, send to all monitoring stations</a:t>
            </a:r>
          </a:p>
          <a:p>
            <a:r>
              <a:rPr lang="en-US" dirty="0" smtClean="0"/>
              <a:t>More metrics, faster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solution: Telemetry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0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Models are on </a:t>
            </a:r>
            <a:r>
              <a:rPr lang="en-US" dirty="0" err="1" smtClean="0"/>
              <a:t>github</a:t>
            </a:r>
            <a:r>
              <a:rPr lang="en-US" dirty="0" smtClean="0"/>
              <a:t>: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724" y="1310245"/>
            <a:ext cx="6162553" cy="379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983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Device Programmability Landing Page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046" y="1073150"/>
            <a:ext cx="5760928" cy="380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1711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Traffic flow</a:t>
            </a:r>
            <a:endParaRPr lang="en-US" dirty="0"/>
          </a:p>
        </p:txBody>
      </p:sp>
      <p:pic>
        <p:nvPicPr>
          <p:cNvPr id="4" name="Picture 11" descr="C:\Users\ecoffey\AppData\Local\Temp\Rar$DRa0.386\30067_Device_router_default_6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670" y="218287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C:\Users\ecoffey\AppData\Local\Temp\Rar$DRa0.608\30080_Device_switch_default_6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670" y="274652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 descr="C:\Users\ecoffey\AppData\Local\Temp\Rar$DRa0.608\30080_Device_switch_default_6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453" y="346955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ecoffey\AppData\Local\Temp\Rar$DRa0.608\30080_Device_switch_default_6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989" y="350884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C:\Users\ecoffey\AppData\Local\Temp\Rar$DRa0.608\30080_Device_switch_default_6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453" y="274652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C:\Users\ecoffey\AppData\Local\Temp\Rar$DRa0.608\30080_Device_switch_default_6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989" y="274652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C:\Users\ecoffey\AppData\Local\Temp\Rar$DRa0.427\Wireless LAN Controller\Png\Default\Wireless-LAN-Controller_default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616" y="399652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:\Users\ecoffey\AppData\Local\Temp\Rar$DRa0.403\30001_Device_access_point_default_6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431" y="1811193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:\Users\ecoffey\AppData\Local\Temp\Rar$DRa0.403\30001_Device_access_point_default_6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431" y="225884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:\Users\ecoffey\AppData\Local\Temp\Rar$DRa0.403\30001_Device_access_point_default_6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431" y="277732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:\Users\ecoffey\AppData\Local\Temp\Rar$DRa0.403\30001_Device_access_point_default_6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431" y="3304432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C:\Users\ecoffey\AppData\Local\Temp\Rar$DRa0.400\30009_Device_cloud_white_default_6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288" y="1095737"/>
            <a:ext cx="1213791" cy="121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C:\Users\ecoffey\AppData\Local\Temp\Rar$DRa0.400\30009_Device_cloud_white_default_6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262" y="337152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Users\ecoffey\AppData\Local\Temp\Rar$DRa0.080\30032_Device_generic_building_default_6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82" y="3996527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Connector 19"/>
          <p:cNvCxnSpPr/>
          <p:nvPr/>
        </p:nvCxnSpPr>
        <p:spPr>
          <a:xfrm>
            <a:off x="4602561" y="1996918"/>
            <a:ext cx="2541" cy="3019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605102" y="2534077"/>
            <a:ext cx="0" cy="3403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4605102" y="3168510"/>
            <a:ext cx="5082" cy="3403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4216686" y="3727081"/>
            <a:ext cx="385875" cy="311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610185" y="3727081"/>
            <a:ext cx="400770" cy="3485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848616" y="3021167"/>
            <a:ext cx="113737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848616" y="3041310"/>
            <a:ext cx="1137373" cy="8309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2942626" y="3113900"/>
            <a:ext cx="1424044" cy="770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2982133" y="3100213"/>
            <a:ext cx="1378803" cy="6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5217080" y="1677827"/>
            <a:ext cx="1256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Internet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4854698" y="2218046"/>
            <a:ext cx="1256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ASR1006</a:t>
            </a:r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2483696" y="2404614"/>
            <a:ext cx="736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2451457" y="3174862"/>
            <a:ext cx="736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AW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5985989" y="2406217"/>
            <a:ext cx="736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3437898" y="4114875"/>
            <a:ext cx="373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U</a:t>
            </a:r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5450781" y="4075584"/>
            <a:ext cx="706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WLC</a:t>
            </a:r>
            <a:endParaRPr lang="en-US" dirty="0"/>
          </a:p>
        </p:txBody>
      </p:sp>
      <p:cxnSp>
        <p:nvCxnSpPr>
          <p:cNvPr id="67" name="Straight Connector 66"/>
          <p:cNvCxnSpPr/>
          <p:nvPr/>
        </p:nvCxnSpPr>
        <p:spPr>
          <a:xfrm flipV="1">
            <a:off x="6473669" y="3113900"/>
            <a:ext cx="422145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6895814" y="3113900"/>
            <a:ext cx="0" cy="5505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V="1">
            <a:off x="6895814" y="2047159"/>
            <a:ext cx="0" cy="10667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 flipV="1">
            <a:off x="6895813" y="3664475"/>
            <a:ext cx="307619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H="1" flipV="1">
            <a:off x="6895811" y="3113431"/>
            <a:ext cx="307619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H="1" flipV="1">
            <a:off x="6895810" y="2593168"/>
            <a:ext cx="307619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H="1" flipV="1">
            <a:off x="6895810" y="2051486"/>
            <a:ext cx="307619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6895810" y="1510941"/>
            <a:ext cx="921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 AP’s</a:t>
            </a:r>
            <a:endParaRPr lang="en-US" dirty="0"/>
          </a:p>
        </p:txBody>
      </p:sp>
      <p:sp>
        <p:nvSpPr>
          <p:cNvPr id="90" name="TextBox 89"/>
          <p:cNvSpPr txBox="1"/>
          <p:nvPr/>
        </p:nvSpPr>
        <p:spPr>
          <a:xfrm>
            <a:off x="5944754" y="3178940"/>
            <a:ext cx="736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860503" y="2566856"/>
            <a:ext cx="736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Core</a:t>
            </a:r>
            <a:endParaRPr lang="en-US" dirty="0"/>
          </a:p>
        </p:txBody>
      </p:sp>
      <p:pic>
        <p:nvPicPr>
          <p:cNvPr id="47" name="Picture 27" descr="C:\Users\ecoffey\AppData\Local\Temp\Rar$DRa1.653\30059_Device_laptop_3145_unreachable_64.png"/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138" y="3859208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Lightning Bolt 20"/>
          <p:cNvSpPr/>
          <p:nvPr/>
        </p:nvSpPr>
        <p:spPr>
          <a:xfrm rot="8667134">
            <a:off x="7861107" y="3318524"/>
            <a:ext cx="334084" cy="691899"/>
          </a:xfrm>
          <a:prstGeom prst="lightningBolt">
            <a:avLst/>
          </a:prstGeom>
          <a:solidFill>
            <a:srgbClr val="FDBE2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3" name="Freeform 22"/>
          <p:cNvSpPr/>
          <p:nvPr/>
        </p:nvSpPr>
        <p:spPr>
          <a:xfrm>
            <a:off x="4532570" y="3027111"/>
            <a:ext cx="2801484" cy="1214951"/>
          </a:xfrm>
          <a:custGeom>
            <a:avLst/>
            <a:gdLst>
              <a:gd name="connsiteX0" fmla="*/ 2801484 w 2801484"/>
              <a:gd name="connsiteY0" fmla="*/ 498514 h 1214951"/>
              <a:gd name="connsiteX1" fmla="*/ 95991 w 2801484"/>
              <a:gd name="connsiteY1" fmla="*/ 27174 h 1214951"/>
              <a:gd name="connsiteX2" fmla="*/ 614465 w 2801484"/>
              <a:gd name="connsiteY2" fmla="*/ 1214951 h 1214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01484" h="1214951">
                <a:moveTo>
                  <a:pt x="2801484" y="498514"/>
                </a:moveTo>
                <a:cubicBezTo>
                  <a:pt x="1630989" y="203141"/>
                  <a:pt x="460494" y="-92232"/>
                  <a:pt x="95991" y="27174"/>
                </a:cubicBezTo>
                <a:cubicBezTo>
                  <a:pt x="-268512" y="146580"/>
                  <a:pt x="515484" y="1035842"/>
                  <a:pt x="614465" y="1214951"/>
                </a:cubicBezTo>
              </a:path>
            </a:pathLst>
          </a:custGeom>
          <a:noFill/>
          <a:ln w="7620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4619134" y="1551298"/>
            <a:ext cx="820132" cy="2643630"/>
          </a:xfrm>
          <a:custGeom>
            <a:avLst/>
            <a:gdLst>
              <a:gd name="connsiteX0" fmla="*/ 565608 w 820132"/>
              <a:gd name="connsiteY0" fmla="*/ 2643630 h 2643630"/>
              <a:gd name="connsiteX1" fmla="*/ 0 w 820132"/>
              <a:gd name="connsiteY1" fmla="*/ 937378 h 2643630"/>
              <a:gd name="connsiteX2" fmla="*/ 0 w 820132"/>
              <a:gd name="connsiteY2" fmla="*/ 937378 h 2643630"/>
              <a:gd name="connsiteX3" fmla="*/ 131975 w 820132"/>
              <a:gd name="connsiteY3" fmla="*/ 32405 h 2643630"/>
              <a:gd name="connsiteX4" fmla="*/ 820132 w 820132"/>
              <a:gd name="connsiteY4" fmla="*/ 202088 h 2643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0132" h="2643630">
                <a:moveTo>
                  <a:pt x="565608" y="2643630"/>
                </a:moveTo>
                <a:lnTo>
                  <a:pt x="0" y="937378"/>
                </a:lnTo>
                <a:lnTo>
                  <a:pt x="0" y="937378"/>
                </a:lnTo>
                <a:cubicBezTo>
                  <a:pt x="21996" y="786549"/>
                  <a:pt x="-4714" y="154953"/>
                  <a:pt x="131975" y="32405"/>
                </a:cubicBezTo>
                <a:cubicBezTo>
                  <a:pt x="268664" y="-90143"/>
                  <a:pt x="702297" y="172237"/>
                  <a:pt x="820132" y="202088"/>
                </a:cubicBezTo>
              </a:path>
            </a:pathLst>
          </a:custGeom>
          <a:noFill/>
          <a:ln w="38100">
            <a:solidFill>
              <a:srgbClr val="FDBE2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4767138" y="3406274"/>
            <a:ext cx="736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ULB</a:t>
            </a:r>
            <a:endParaRPr lang="en-US" dirty="0"/>
          </a:p>
        </p:txBody>
      </p:sp>
      <p:cxnSp>
        <p:nvCxnSpPr>
          <p:cNvPr id="51" name="Straight Connector 50"/>
          <p:cNvCxnSpPr/>
          <p:nvPr/>
        </p:nvCxnSpPr>
        <p:spPr>
          <a:xfrm flipH="1" flipV="1">
            <a:off x="2733234" y="2047159"/>
            <a:ext cx="1729" cy="8272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449778" y="3239967"/>
            <a:ext cx="1271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Info desk</a:t>
            </a:r>
            <a:endParaRPr lang="en-US" dirty="0"/>
          </a:p>
        </p:txBody>
      </p:sp>
      <p:pic>
        <p:nvPicPr>
          <p:cNvPr id="53" name="Picture 11" descr="C:\Users\ecoffey\AppData\Local\Temp\Rar$DRa0.608\30080_Device_switch_default_6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457" y="1730366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ecoffey\AppData\Local\Temp\Rar$DRa0.608\30080_Device_switch_default_6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408" y="1710945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1" descr="C:\Users\ecoffey\AppData\Local\Temp\Rar$DRa0.608\30080_Device_switch_default_6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72" y="2746529"/>
            <a:ext cx="48768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2353080" y="1463827"/>
            <a:ext cx="736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VS-1</a:t>
            </a:r>
            <a:endParaRPr lang="en-US" dirty="0"/>
          </a:p>
        </p:txBody>
      </p:sp>
      <p:cxnSp>
        <p:nvCxnSpPr>
          <p:cNvPr id="57" name="Straight Connector 56"/>
          <p:cNvCxnSpPr/>
          <p:nvPr/>
        </p:nvCxnSpPr>
        <p:spPr>
          <a:xfrm flipH="1" flipV="1">
            <a:off x="1786993" y="2040969"/>
            <a:ext cx="772995" cy="6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V="1">
            <a:off x="891263" y="2108934"/>
            <a:ext cx="627759" cy="7654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1159686" y="1379807"/>
            <a:ext cx="736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VS-2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1087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Yang development kit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35" y="1215309"/>
            <a:ext cx="5029950" cy="376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4994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Interesting </a:t>
            </a:r>
            <a:r>
              <a:rPr lang="en-US" dirty="0" smtClean="0"/>
              <a:t>recent blogs posts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66" y="1073150"/>
            <a:ext cx="6410631" cy="30953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967" y="2111939"/>
            <a:ext cx="5947287" cy="234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0139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Interesting posts from the SP world: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190" y="1347788"/>
            <a:ext cx="4284064" cy="27640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66" y="1338950"/>
            <a:ext cx="4061424" cy="283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4274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Programmability on IOS-XR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975" y="1347788"/>
            <a:ext cx="5264398" cy="407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4576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Ncc</a:t>
            </a:r>
            <a:r>
              <a:rPr lang="en-US" dirty="0" smtClean="0"/>
              <a:t>: example scripts and notebooks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333" y="1359448"/>
            <a:ext cx="6267335" cy="378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2015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One more thing</a:t>
            </a:r>
            <a:r>
              <a:rPr lang="mr-IN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8332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Cisco CLI Analyzer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78" y="1124881"/>
            <a:ext cx="7816645" cy="348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5505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68603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hart of the network: the ASR-1006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7920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Picture here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36" y="382841"/>
            <a:ext cx="7015329" cy="437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66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ue theme 2016 16x9">
  <a:themeElements>
    <a:clrScheme name="Blue Theme 2016 Updated">
      <a:dk1>
        <a:srgbClr val="39393B"/>
      </a:dk1>
      <a:lt1>
        <a:srgbClr val="FFFFFF"/>
      </a:lt1>
      <a:dk2>
        <a:srgbClr val="555558"/>
      </a:dk2>
      <a:lt2>
        <a:srgbClr val="049CD4"/>
      </a:lt2>
      <a:accent1>
        <a:srgbClr val="014093"/>
      </a:accent1>
      <a:accent2>
        <a:srgbClr val="0498D1"/>
      </a:accent2>
      <a:accent3>
        <a:srgbClr val="CACCD2"/>
      </a:accent3>
      <a:accent4>
        <a:srgbClr val="ABC333"/>
      </a:accent4>
      <a:accent5>
        <a:srgbClr val="64BAE2"/>
      </a:accent5>
      <a:accent6>
        <a:srgbClr val="0B6B75"/>
      </a:accent6>
      <a:hlink>
        <a:srgbClr val="049BD3"/>
      </a:hlink>
      <a:folHlink>
        <a:srgbClr val="01449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DC503DE1-91F3-4E06-9D47-79C2309E909B}" vid="{C266BCD2-BF24-49DE-B4C0-2E591CE229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 theme 2016 16x9</Template>
  <TotalTime>10974</TotalTime>
  <Words>1375</Words>
  <Application>Microsoft Macintosh PowerPoint</Application>
  <PresentationFormat>On-screen Show (16:9)</PresentationFormat>
  <Paragraphs>324</Paragraphs>
  <Slides>77</Slides>
  <Notes>18</Notes>
  <HiddenSlides>3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7" baseType="lpstr">
      <vt:lpstr>Broadway</vt:lpstr>
      <vt:lpstr>Calibri</vt:lpstr>
      <vt:lpstr>Ciscolight</vt:lpstr>
      <vt:lpstr>CiscoSans</vt:lpstr>
      <vt:lpstr>CiscoSans ExtraLight</vt:lpstr>
      <vt:lpstr>CiscoSans Thin</vt:lpstr>
      <vt:lpstr>ＭＳ Ｐゴシック</vt:lpstr>
      <vt:lpstr>Source Code Pro</vt:lpstr>
      <vt:lpstr>Arial</vt:lpstr>
      <vt:lpstr>Blue theme 2016 16x9</vt:lpstr>
      <vt:lpstr>What do you mean ’SDN’ on traditional routers?</vt:lpstr>
      <vt:lpstr>Who is this guy?</vt:lpstr>
      <vt:lpstr>pevaneyn@cisco.com</vt:lpstr>
      <vt:lpstr>The FOSDEM network</vt:lpstr>
      <vt:lpstr>Logical L2 layout</vt:lpstr>
      <vt:lpstr>Traffic flow</vt:lpstr>
      <vt:lpstr>Traffic flow</vt:lpstr>
      <vt:lpstr>The hart of the network: the ASR-1006</vt:lpstr>
      <vt:lpstr>Picture here</vt:lpstr>
      <vt:lpstr>Main Features</vt:lpstr>
      <vt:lpstr>High level architecture</vt:lpstr>
      <vt:lpstr>RP2</vt:lpstr>
      <vt:lpstr>ESP20</vt:lpstr>
      <vt:lpstr>SPA</vt:lpstr>
      <vt:lpstr>How we monitor: 1/2         SNMP</vt:lpstr>
      <vt:lpstr>PowerPoint Presentation</vt:lpstr>
      <vt:lpstr>PowerPoint Presentation</vt:lpstr>
      <vt:lpstr>What is SNMP exactly?</vt:lpstr>
      <vt:lpstr>What is SNMP exactly?</vt:lpstr>
      <vt:lpstr>SNMP: gets and traps</vt:lpstr>
      <vt:lpstr>SNMP: gets and traps</vt:lpstr>
      <vt:lpstr>What is SNMP exactly?</vt:lpstr>
      <vt:lpstr>What do you mean?</vt:lpstr>
      <vt:lpstr>MIB example</vt:lpstr>
      <vt:lpstr>MIBs are messy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Example:</vt:lpstr>
      <vt:lpstr>These counters we collect from:</vt:lpstr>
      <vt:lpstr>Problems of SNMP</vt:lpstr>
      <vt:lpstr>How we monitor: 2/2        NetFlow</vt:lpstr>
      <vt:lpstr>What is NetFlow?</vt:lpstr>
      <vt:lpstr>Ok what is FnF?</vt:lpstr>
      <vt:lpstr>Details like?</vt:lpstr>
      <vt:lpstr>Details like?</vt:lpstr>
      <vt:lpstr>Details like?</vt:lpstr>
      <vt:lpstr>Details like?</vt:lpstr>
      <vt:lpstr>Details like?</vt:lpstr>
      <vt:lpstr>Details like?</vt:lpstr>
      <vt:lpstr>Details like?</vt:lpstr>
      <vt:lpstr>NBAR?</vt:lpstr>
      <vt:lpstr>An example protocol</vt:lpstr>
      <vt:lpstr>What can we extract?</vt:lpstr>
      <vt:lpstr>What can we extract?</vt:lpstr>
      <vt:lpstr>How expensive is this?</vt:lpstr>
      <vt:lpstr>Let’s look at this live…</vt:lpstr>
      <vt:lpstr>How is the CPU load? On the RP?</vt:lpstr>
      <vt:lpstr>How is the CPU load? On the CP?</vt:lpstr>
      <vt:lpstr>How is the CPU load? On the CP? (cont)</vt:lpstr>
      <vt:lpstr>How is the CPU load? On the CP? (cont)</vt:lpstr>
      <vt:lpstr>How is the CPU load? On the DP?</vt:lpstr>
      <vt:lpstr>How is the TCAM load?</vt:lpstr>
      <vt:lpstr>How is the TCAM load? (cont)</vt:lpstr>
      <vt:lpstr>How is the TCAM load? (cont)</vt:lpstr>
      <vt:lpstr>How many flows?</vt:lpstr>
      <vt:lpstr>How many flows? (cont)</vt:lpstr>
      <vt:lpstr>What is collected?</vt:lpstr>
      <vt:lpstr>How we analyze this?</vt:lpstr>
      <vt:lpstr>FOS software support is … sparse</vt:lpstr>
      <vt:lpstr>PowerPoint Presentation</vt:lpstr>
      <vt:lpstr>Back to the future…   YANG and Telemetry</vt:lpstr>
      <vt:lpstr>You people all know YANG/NETCONF  right?</vt:lpstr>
      <vt:lpstr>Recap: What’s wrong with SNMP?</vt:lpstr>
      <vt:lpstr>The solution: Telemetry</vt:lpstr>
      <vt:lpstr>Models are on github:</vt:lpstr>
      <vt:lpstr>Open Device Programmability Landing Page</vt:lpstr>
      <vt:lpstr>Yang development kit</vt:lpstr>
      <vt:lpstr>Interesting recent blogs posts</vt:lpstr>
      <vt:lpstr>Interesting posts from the SP world:</vt:lpstr>
      <vt:lpstr>Programmability on IOS-XR</vt:lpstr>
      <vt:lpstr>Ncc: example scripts and notebooks</vt:lpstr>
      <vt:lpstr>One more thing…</vt:lpstr>
      <vt:lpstr>Cisco CLI Analyzer</vt:lpstr>
      <vt:lpstr>PowerPoint Presentation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latest and greatest</dc:title>
  <dc:creator>Peter</dc:creator>
  <cp:lastModifiedBy>Peter</cp:lastModifiedBy>
  <cp:revision>77</cp:revision>
  <dcterms:created xsi:type="dcterms:W3CDTF">2017-01-13T07:54:42Z</dcterms:created>
  <dcterms:modified xsi:type="dcterms:W3CDTF">2017-02-04T14:30:00Z</dcterms:modified>
</cp:coreProperties>
</file>