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8.png" ContentType="image/png"/>
  <Override PartName="/ppt/media/hdphoto1.wdp" ContentType="image/vnd.ms-photo"/>
  <Override PartName="/ppt/media/image45.png" ContentType="image/png"/>
  <Override PartName="/ppt/media/image44.png" ContentType="image/png"/>
  <Override PartName="/ppt/media/image43.jpeg" ContentType="image/jpeg"/>
  <Override PartName="/ppt/media/image42.png" ContentType="image/png"/>
  <Override PartName="/ppt/media/image41.jpeg" ContentType="image/jpeg"/>
  <Override PartName="/ppt/media/image40.png" ContentType="image/png"/>
  <Override PartName="/ppt/media/image39.png" ContentType="image/png"/>
  <Override PartName="/ppt/media/image16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0.png" ContentType="image/png"/>
  <Override PartName="/ppt/media/image2.jpeg" ContentType="image/jpeg"/>
  <Override PartName="/ppt/media/image15.png" ContentType="image/png"/>
  <Override PartName="/ppt/media/image5.jpeg" ContentType="image/jpeg"/>
  <Override PartName="/ppt/media/image18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3.png" ContentType="image/png"/>
  <Override PartName="/ppt/media/image34.png" ContentType="image/png"/>
  <Override PartName="/ppt/media/image8.jpeg" ContentType="image/jpeg"/>
  <Override PartName="/ppt/media/image36.png" ContentType="image/png"/>
  <Override PartName="/ppt/media/image14.jpeg" ContentType="image/jpeg"/>
  <Override PartName="/ppt/media/image11.jpeg" ContentType="image/jpeg"/>
  <Override PartName="/ppt/media/image17.jpeg" ContentType="image/jpeg"/>
  <Override PartName="/ppt/media/image9.png" ContentType="image/png"/>
  <Override PartName="/ppt/media/image7.png" ContentType="image/png"/>
  <Override PartName="/ppt/media/image1.png" ContentType="image/png"/>
  <Override PartName="/ppt/media/image3.png" ContentType="image/png"/>
  <Override PartName="/ppt/media/image6.png" ContentType="image/png"/>
  <Override PartName="/ppt/media/image4.png" ContentType="image/png"/>
  <Override PartName="/ppt/media/image20.jpeg" ContentType="image/jpeg"/>
  <Override PartName="/ppt/media/image23.jpeg" ContentType="image/jpeg"/>
  <Override PartName="/ppt/media/image26.jpeg" ContentType="image/jpeg"/>
  <Override PartName="/ppt/media/image29.jpeg" ContentType="image/jpeg"/>
  <Override PartName="/ppt/media/image38.jpeg" ContentType="image/jpeg"/>
  <Override PartName="/ppt/media/image32.jpeg" ContentType="image/jpeg"/>
  <Override PartName="/ppt/media/image19.png" ContentType="image/png"/>
  <Override PartName="/ppt/media/image35.jpeg" ContentType="image/jpeg"/>
  <Override PartName="/ppt/slideMasters/_rels/slideMaster15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_rels/slideLayout17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59.xml.rels" ContentType="application/vnd.openxmlformats-package.relationships+xml"/>
  <Override PartName="/ppt/slideLayouts/slideLayout10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</p:sld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ubTitle"/>
          </p:nvPr>
        </p:nvSpPr>
        <p:spPr>
          <a:xfrm>
            <a:off x="838080" y="1440000"/>
            <a:ext cx="10439640" cy="3337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8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Klik om de opmaak van de titeltekst te bewerken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383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384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5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6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387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426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427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8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9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430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469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470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1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2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473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512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513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4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5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516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555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556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7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8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559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598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599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0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01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602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39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40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82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83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5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86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125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126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8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129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168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169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1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172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211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212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4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215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254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255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6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7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258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297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298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9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0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301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7" descr=""/>
          <p:cNvPicPr/>
          <p:nvPr/>
        </p:nvPicPr>
        <p:blipFill>
          <a:blip r:embed="rId2"/>
          <a:stretch/>
        </p:blipFill>
        <p:spPr>
          <a:xfrm>
            <a:off x="9984600" y="6233760"/>
            <a:ext cx="2028960" cy="539640"/>
          </a:xfrm>
          <a:prstGeom prst="rect">
            <a:avLst/>
          </a:prstGeom>
          <a:ln w="9360">
            <a:noFill/>
          </a:ln>
        </p:spPr>
      </p:pic>
      <p:grpSp>
        <p:nvGrpSpPr>
          <p:cNvPr id="340" name="Group 1"/>
          <p:cNvGrpSpPr/>
          <p:nvPr/>
        </p:nvGrpSpPr>
        <p:grpSpPr>
          <a:xfrm>
            <a:off x="0" y="-27360"/>
            <a:ext cx="12192840" cy="1107000"/>
            <a:chOff x="0" y="-27360"/>
            <a:chExt cx="12192840" cy="1107000"/>
          </a:xfrm>
        </p:grpSpPr>
        <p:pic>
          <p:nvPicPr>
            <p:cNvPr id="341" name="Picture 8" descr=""/>
            <p:cNvPicPr/>
            <p:nvPr/>
          </p:nvPicPr>
          <p:blipFill>
            <a:blip r:embed="rId3"/>
            <a:srcRect l="0" t="21637" r="50" b="69509"/>
            <a:stretch/>
          </p:blipFill>
          <p:spPr>
            <a:xfrm>
              <a:off x="0" y="0"/>
              <a:ext cx="1219284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2" name="Picture 9" descr=""/>
            <p:cNvPicPr/>
            <p:nvPr/>
          </p:nvPicPr>
          <p:blipFill>
            <a:blip r:embed="rId4"/>
            <a:srcRect l="0" t="25406" r="0" b="0"/>
            <a:stretch/>
          </p:blipFill>
          <p:spPr>
            <a:xfrm>
              <a:off x="10707120" y="-27360"/>
              <a:ext cx="1484280" cy="110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3" name="CustomShape 2"/>
            <p:cNvSpPr/>
            <p:nvPr/>
          </p:nvSpPr>
          <p:spPr>
            <a:xfrm>
              <a:off x="8544240" y="32040"/>
              <a:ext cx="2234520" cy="1004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r">
                <a:lnSpc>
                  <a:spcPct val="100000"/>
                </a:lnSpc>
              </a:pPr>
              <a:r>
                <a:rPr b="1" lang="en-GB" sz="3600" spc="299" strike="noStrike">
                  <a:solidFill>
                    <a:srgbClr val="ffffff"/>
                  </a:solidFill>
                  <a:latin typeface="EC Square Sans Cond Pro"/>
                </a:rPr>
                <a:t>ISA</a:t>
              </a:r>
              <a:r>
                <a:rPr b="1" lang="en-GB" sz="3600" spc="299" strike="noStrike" baseline="30000">
                  <a:solidFill>
                    <a:srgbClr val="ffffff"/>
                  </a:solidFill>
                  <a:latin typeface="EC Square Sans Cond Pro"/>
                </a:rPr>
                <a:t>2</a:t>
              </a:r>
              <a:endParaRPr b="0" lang="en-GB" sz="36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INTEROPERABILITY SOLUTIONS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FOR PUBLIC ADMINISTRATIONS, </a:t>
              </a:r>
              <a:br/>
              <a:r>
                <a:rPr b="0" lang="en-GB" sz="800" spc="-1" strike="noStrike">
                  <a:solidFill>
                    <a:srgbClr val="ffffff"/>
                  </a:solidFill>
                  <a:latin typeface="EC Square Sans Cond Pro"/>
                </a:rPr>
                <a:t>BUSINESSES AND CITIZENS</a:t>
              </a:r>
              <a:endParaRPr b="0" lang="en-GB" sz="800" spc="-1" strike="noStrike">
                <a:latin typeface="Arial"/>
              </a:endParaRPr>
            </a:p>
          </p:txBody>
        </p:sp>
      </p:grpSp>
      <p:sp>
        <p:nvSpPr>
          <p:cNvPr id="344" name="PlaceHolder 3"/>
          <p:cNvSpPr>
            <a:spLocks noGrp="1"/>
          </p:cNvSpPr>
          <p:nvPr>
            <p:ph type="title"/>
          </p:nvPr>
        </p:nvSpPr>
        <p:spPr>
          <a:xfrm>
            <a:off x="838080" y="1440000"/>
            <a:ext cx="10439640" cy="7196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 om de opmaak van de overzichtstekst te bewerken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Tweede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Vierde overzichtsniveau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Vijfde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Zesde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Zevende overzichtsniveau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://datacentricmanifesto.org/" TargetMode="External"/><Relationship Id="rId2" Type="http://schemas.openxmlformats.org/officeDocument/2006/relationships/slideLayout" Target="../slideLayouts/slideLayout1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www.wikidata.org/wiki/Wikidata:Main_Page" TargetMode="External"/><Relationship Id="rId2" Type="http://schemas.openxmlformats.org/officeDocument/2006/relationships/slideLayout" Target="../slideLayouts/slideLayout8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github.com/ec-europa/joinup-dev" TargetMode="External"/><Relationship Id="rId2" Type="http://schemas.openxmlformats.org/officeDocument/2006/relationships/hyperlink" Target="https://joinup.ec.europa.eu/collection/eupl/eupl-text-11-12" TargetMode="External"/><Relationship Id="rId3" Type="http://schemas.openxmlformats.org/officeDocument/2006/relationships/slideLayout" Target="../slideLayouts/slideLayout9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github.com/ec-europa/joinup-dev" TargetMode="External"/><Relationship Id="rId2" Type="http://schemas.openxmlformats.org/officeDocument/2006/relationships/hyperlink" Target="https://data.europa.eu/euodp/data/dataset/joinup-sparql-endpoint/resource/8b8cac9a-a1cd-4430-9282-69272c80fc86" TargetMode="External"/><Relationship Id="rId3" Type="http://schemas.openxmlformats.org/officeDocument/2006/relationships/hyperlink" Target="https://administracionelectronica.gob.es/ctt/CTTprincipalEs.htm?urlMagnolia=/pae_Home/pae_SolucionesCTT.html" TargetMode="External"/><Relationship Id="rId4" Type="http://schemas.openxmlformats.org/officeDocument/2006/relationships/slideLayout" Target="../slideLayouts/slideLayout1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www.drupal.org/project/sparql_entity_storage" TargetMode="External"/><Relationship Id="rId2" Type="http://schemas.openxmlformats.org/officeDocument/2006/relationships/hyperlink" Target="https://www.drupal.org/project/rdf_entity" TargetMode="External"/><Relationship Id="rId3" Type="http://schemas.openxmlformats.org/officeDocument/2006/relationships/hyperlink" Target="https://git.drupalcode.org/project/rdf_entity/tree/8.x-1.x/modules/rdf_taxonomy" TargetMode="External"/><Relationship Id="rId4" Type="http://schemas.openxmlformats.org/officeDocument/2006/relationships/slideLayout" Target="../slideLayouts/slideLayout12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joinup.ec.europa.eu/sparql/" TargetMode="External"/><Relationship Id="rId2" Type="http://schemas.openxmlformats.org/officeDocument/2006/relationships/hyperlink" Target="https://github.com/ec-europa/joinup-dev/tree/develop/web/modules/custom/pipeline" TargetMode="External"/><Relationship Id="rId3" Type="http://schemas.openxmlformats.org/officeDocument/2006/relationships/slideLayout" Target="../slideLayouts/slideLayout13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microsoft.com/office/2007/relationships/hdphoto" Target="../media/hdphoto1.wdp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hyperlink" Target="http://www.ec.europa.eu/isa2" TargetMode="External"/><Relationship Id="rId6" Type="http://schemas.openxmlformats.org/officeDocument/2006/relationships/hyperlink" Target="http://www.ec.europa.eu/isa2" TargetMode="External"/><Relationship Id="rId7" Type="http://schemas.openxmlformats.org/officeDocument/2006/relationships/hyperlink" Target="http://www.ec.europa.eu/isa2" TargetMode="External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github.com/ec-europa/joinup-dev" TargetMode="External"/><Relationship Id="rId2" Type="http://schemas.openxmlformats.org/officeDocument/2006/relationships/hyperlink" Target="http://workingontologist.org/" TargetMode="External"/><Relationship Id="rId3" Type="http://schemas.openxmlformats.org/officeDocument/2006/relationships/hyperlink" Target="http://www.learningsparql.com/" TargetMode="External"/><Relationship Id="rId4" Type="http://schemas.openxmlformats.org/officeDocument/2006/relationships/slideLayout" Target="../slideLayouts/slideLayout17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ec.europa.eu/isa2/sites/isa/files/eif_brochure_final.pdf" TargetMode="External"/><Relationship Id="rId2" Type="http://schemas.openxmlformats.org/officeDocument/2006/relationships/hyperlink" Target="https://joinup.ec.europa.eu/solution/eira/release/v300" TargetMode="External"/><Relationship Id="rId3" Type="http://schemas.openxmlformats.org/officeDocument/2006/relationships/hyperlink" Target="https://joinup.ec.europa.eu/collection/open-source-observatory-osor" TargetMode="External"/><Relationship Id="rId4" Type="http://schemas.openxmlformats.org/officeDocument/2006/relationships/hyperlink" Target="https://twitter.com/OSOReu" TargetMode="External"/><Relationship Id="rId5" Type="http://schemas.openxmlformats.org/officeDocument/2006/relationships/hyperlink" Target="https://joinup.ec.europa.eu/" TargetMode="External"/><Relationship Id="rId6" Type="http://schemas.openxmlformats.org/officeDocument/2006/relationships/hyperlink" Target="https://joinup.ec.europa.eu/solution/joinup-licensing-assistant/joinup-licensing-assistant-jla" TargetMode="External"/><Relationship Id="rId7" Type="http://schemas.openxmlformats.org/officeDocument/2006/relationships/hyperlink" Target="https://ec.europa.eu/isa2/home_en" TargetMode="External"/><Relationship Id="rId8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www.w3.org/TR/rdf11-primer/" TargetMode="External"/><Relationship Id="rId2" Type="http://schemas.openxmlformats.org/officeDocument/2006/relationships/hyperlink" Target="https://www.w3.org/TR/rdf-schema/" TargetMode="External"/><Relationship Id="rId3" Type="http://schemas.openxmlformats.org/officeDocument/2006/relationships/hyperlink" Target="https://www.w3.org/TR/owl2-overview/" TargetMode="External"/><Relationship Id="rId4" Type="http://schemas.openxmlformats.org/officeDocument/2006/relationships/hyperlink" Target="https://www.w3.org/TR/sparql11-overview/" TargetMode="External"/><Relationship Id="rId5" Type="http://schemas.openxmlformats.org/officeDocument/2006/relationships/hyperlink" Target="https://www.youtube.com/watch?v=OM6XIICm_qo" TargetMode="External"/><Relationship Id="rId6" Type="http://schemas.openxmlformats.org/officeDocument/2006/relationships/slideLayout" Target="../slideLayouts/slideLayout7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Picture 3" descr=""/>
          <p:cNvPicPr/>
          <p:nvPr/>
        </p:nvPicPr>
        <p:blipFill>
          <a:blip r:embed="rId1"/>
          <a:srcRect l="0" t="22979" r="0" b="30256"/>
          <a:stretch/>
        </p:blipFill>
        <p:spPr>
          <a:xfrm>
            <a:off x="0" y="1131120"/>
            <a:ext cx="12191760" cy="5732640"/>
          </a:xfrm>
          <a:prstGeom prst="rect">
            <a:avLst/>
          </a:prstGeom>
          <a:ln>
            <a:noFill/>
          </a:ln>
        </p:spPr>
      </p:pic>
      <p:pic>
        <p:nvPicPr>
          <p:cNvPr id="641" name="Picture 1" descr=""/>
          <p:cNvPicPr/>
          <p:nvPr/>
        </p:nvPicPr>
        <p:blipFill>
          <a:blip r:embed="rId2"/>
          <a:stretch/>
        </p:blipFill>
        <p:spPr>
          <a:xfrm>
            <a:off x="5788800" y="6458040"/>
            <a:ext cx="794160" cy="406080"/>
          </a:xfrm>
          <a:prstGeom prst="rect">
            <a:avLst/>
          </a:prstGeom>
          <a:ln>
            <a:noFill/>
          </a:ln>
        </p:spPr>
      </p:pic>
      <p:pic>
        <p:nvPicPr>
          <p:cNvPr id="642" name="Picture 2" descr=""/>
          <p:cNvPicPr/>
          <p:nvPr/>
        </p:nvPicPr>
        <p:blipFill>
          <a:blip r:embed="rId3"/>
          <a:stretch/>
        </p:blipFill>
        <p:spPr>
          <a:xfrm>
            <a:off x="5087880" y="-315360"/>
            <a:ext cx="2196000" cy="2196000"/>
          </a:xfrm>
          <a:prstGeom prst="rect">
            <a:avLst/>
          </a:prstGeom>
          <a:ln>
            <a:noFill/>
          </a:ln>
        </p:spPr>
      </p:pic>
      <p:sp>
        <p:nvSpPr>
          <p:cNvPr id="643" name="CustomShape 1"/>
          <p:cNvSpPr/>
          <p:nvPr/>
        </p:nvSpPr>
        <p:spPr>
          <a:xfrm>
            <a:off x="1230840" y="2532240"/>
            <a:ext cx="9729720" cy="511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6600" spc="-1" strike="noStrike">
                <a:solidFill>
                  <a:srgbClr val="ffffff"/>
                </a:solidFill>
                <a:latin typeface="Calibri"/>
              </a:rPr>
              <a:t>Knowledge Graph</a:t>
            </a:r>
            <a:endParaRPr b="0" lang="en-GB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6600" spc="-1" strike="noStrike">
                <a:solidFill>
                  <a:srgbClr val="ffffff"/>
                </a:solidFill>
                <a:latin typeface="Calibri"/>
              </a:rPr>
              <a:t>meets</a:t>
            </a:r>
            <a:endParaRPr b="0" lang="en-GB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6600" spc="-1" strike="noStrike">
                <a:solidFill>
                  <a:srgbClr val="ffffff"/>
                </a:solidFill>
                <a:latin typeface="Calibri"/>
              </a:rPr>
              <a:t>CMS</a:t>
            </a:r>
            <a:endParaRPr b="0" lang="en-GB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6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The data-centric manifesto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Applications are allowed to visit the data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Elegant data model (ontology) extension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(application profiles)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Integrate multiple data sources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Interoperability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Reference 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Why? 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Chatbots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Interactive assistants (Amazon telescreens)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Improve google search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5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med">
    <p:fade/>
  </p:transition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Triplestore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Queried with SPARQL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SELECT ?trappist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WHERE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  <a:ea typeface="Noto Sans CJK SC"/>
              </a:rPr>
              <a:t>  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  <a:ea typeface="Noto Sans CJK SC"/>
              </a:rPr>
              <a:t>{ ?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trappist  &lt;http://beer/style&gt; &lt;http://beer/style#trappist&gt; }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Start at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Wikidata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Database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838080" y="144000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Content management</a:t>
            </a:r>
            <a:br/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with Drupal</a:t>
            </a:r>
            <a:endParaRPr b="0" lang="en-GB" sz="4400" spc="-1" strike="noStrike">
              <a:latin typeface="Arial"/>
            </a:endParaRPr>
          </a:p>
        </p:txBody>
      </p:sp>
    </p:spTree>
  </p:cSld>
  <p:transition spd="med">
    <p:fade/>
  </p:transition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Catalogue of re-usable solutions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(FOSS, open standards, …)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Federated portal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Harvesting data from multiple EU member states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Standardized data model (ADMS)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Open Source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under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2"/>
              </a:rPr>
              <a:t>EUPL license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(GPL compatible)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1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Project - Joinup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FOSS (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code on GitHub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Drupal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2"/>
              </a:rPr>
              <a:t>Publish as Open 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Harvesting of other catalogs (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3"/>
              </a:rPr>
              <a:t>CTT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Stay compatible with Drupal ecosystem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Requirements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A database abstraction layer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'ORM': store Drupal entities as triples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Drupal query API implementation: SPARQL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hlinkClick r:id="rId2"/>
              </a:rPr>
              <a:t>Content entity implementation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(like Drupal nodes)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3"/>
              </a:rPr>
              <a:t>Taxonomy support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(mapping Drupal taxonomies to SKOS)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en-US" sz="2800" spc="-1" strike="noStrike">
                <a:solidFill>
                  <a:srgbClr val="000000"/>
                </a:solidFill>
                <a:latin typeface="Calibri"/>
              </a:rPr>
              <a:t>No linked data concepts used</a:t>
            </a:r>
            <a:br/>
            <a:r>
              <a:rPr b="1" i="1" lang="en-US" sz="2800" spc="-1" strike="noStrike">
                <a:solidFill>
                  <a:srgbClr val="000000"/>
                </a:solidFill>
                <a:latin typeface="Calibri"/>
              </a:rPr>
              <a:t>outside the infrastructure layer!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Drupal work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Public SPARQL-endpoint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Content negotiation (demo)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2"/>
              </a:rPr>
              <a:t>Harvester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(Open Source, not contributed as Drupal module)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 lot of work on Drupal core and contrib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e.g. numeric to URI identifiers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Drupal work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0" name="" descr=""/>
          <p:cNvPicPr/>
          <p:nvPr/>
        </p:nvPicPr>
        <p:blipFill>
          <a:blip r:embed="rId1"/>
          <a:stretch/>
        </p:blipFill>
        <p:spPr>
          <a:xfrm>
            <a:off x="2016000" y="1084680"/>
            <a:ext cx="8359200" cy="53233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Objects: Redis, Queries: Apache Solr index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Revisions: still a bit problematic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Potential for large organizations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Application profiles, reference data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Excellent for data integration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Working with reference data is a joy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2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Lessons learned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Sander Van Dooren - Leuven, Belgium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Independent consultant @ISA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Software architecture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(complex systems, resilience engineering,...)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Mail: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sander@essentialcomplexity.eu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Twitter: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@sandervd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First time FOSDEM: 2007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~$ whoami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Shape 1"/>
          <p:cNvSpPr txBox="1"/>
          <p:nvPr/>
        </p:nvSpPr>
        <p:spPr>
          <a:xfrm>
            <a:off x="838080" y="144000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Q&amp;A</a:t>
            </a:r>
            <a:endParaRPr b="0" lang="en-GB" sz="4400" spc="-1" strike="noStrike">
              <a:latin typeface="Arial"/>
            </a:endParaRPr>
          </a:p>
        </p:txBody>
      </p:sp>
    </p:spTree>
  </p:cSld>
  <p:transition spd="med">
    <p:fade/>
  </p:transition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Picture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9000" sat="91000"/>
                    </a14:imgEffect>
                  </a14:imgLayer>
                </a14:imgProps>
              </a:ext>
            </a:extLst>
          </a:blip>
          <a:srcRect l="0" t="22979" r="0" b="30258"/>
          <a:stretch/>
        </p:blipFill>
        <p:spPr>
          <a:xfrm>
            <a:off x="0" y="1131120"/>
            <a:ext cx="12191760" cy="5732640"/>
          </a:xfrm>
          <a:prstGeom prst="rect">
            <a:avLst/>
          </a:prstGeom>
          <a:ln>
            <a:noFill/>
          </a:ln>
        </p:spPr>
      </p:pic>
      <p:sp>
        <p:nvSpPr>
          <p:cNvPr id="686" name="CustomShape 1"/>
          <p:cNvSpPr/>
          <p:nvPr/>
        </p:nvSpPr>
        <p:spPr>
          <a:xfrm>
            <a:off x="0" y="1131120"/>
            <a:ext cx="12191760" cy="573264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87" name="Picture 1" descr=""/>
          <p:cNvPicPr/>
          <p:nvPr/>
        </p:nvPicPr>
        <p:blipFill>
          <a:blip r:embed="rId3"/>
          <a:stretch/>
        </p:blipFill>
        <p:spPr>
          <a:xfrm>
            <a:off x="5788800" y="6458040"/>
            <a:ext cx="794160" cy="406080"/>
          </a:xfrm>
          <a:prstGeom prst="rect">
            <a:avLst/>
          </a:prstGeom>
          <a:ln>
            <a:noFill/>
          </a:ln>
        </p:spPr>
      </p:pic>
      <p:pic>
        <p:nvPicPr>
          <p:cNvPr id="688" name="Picture 2" descr=""/>
          <p:cNvPicPr/>
          <p:nvPr/>
        </p:nvPicPr>
        <p:blipFill>
          <a:blip r:embed="rId4"/>
          <a:stretch/>
        </p:blipFill>
        <p:spPr>
          <a:xfrm>
            <a:off x="5087880" y="-315360"/>
            <a:ext cx="2196000" cy="2196000"/>
          </a:xfrm>
          <a:prstGeom prst="rect">
            <a:avLst/>
          </a:prstGeom>
          <a:ln>
            <a:noFill/>
          </a:ln>
        </p:spPr>
      </p:pic>
      <p:sp>
        <p:nvSpPr>
          <p:cNvPr id="689" name="CustomShape 2"/>
          <p:cNvSpPr/>
          <p:nvPr/>
        </p:nvSpPr>
        <p:spPr>
          <a:xfrm>
            <a:off x="609480" y="1881000"/>
            <a:ext cx="10972440" cy="107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1680" rIns="121680" tIns="60840" bIns="60840"/>
          <a:p>
            <a:pPr marL="358920" indent="-358560"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002060"/>
                </a:solidFill>
                <a:latin typeface="EC Square Sans Cond Pro"/>
              </a:rPr>
              <a:t>ISA² programme</a:t>
            </a:r>
            <a:endParaRPr b="0" lang="en-GB" sz="4000" spc="-1" strike="noStrike">
              <a:latin typeface="Arial"/>
            </a:endParaRPr>
          </a:p>
          <a:p>
            <a:pPr marL="358920" indent="-358560" algn="ctr">
              <a:lnSpc>
                <a:spcPct val="100000"/>
              </a:lnSpc>
            </a:pPr>
            <a:r>
              <a:rPr b="0" i="1" lang="en-GB" sz="2000" spc="-1" strike="noStrike">
                <a:solidFill>
                  <a:srgbClr val="002060"/>
                </a:solidFill>
                <a:latin typeface="Calibri"/>
              </a:rPr>
              <a:t>You click, we link!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690" name="CustomShape 3"/>
          <p:cNvSpPr/>
          <p:nvPr/>
        </p:nvSpPr>
        <p:spPr>
          <a:xfrm>
            <a:off x="3048120" y="3154320"/>
            <a:ext cx="60955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2060"/>
                </a:solidFill>
                <a:latin typeface="Calibri"/>
              </a:rPr>
              <a:t>Stay in touch</a:t>
            </a:r>
            <a:endParaRPr b="0" lang="en-GB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 u="sng">
                <a:solidFill>
                  <a:srgbClr val="002060"/>
                </a:solidFill>
                <a:uFillTx/>
                <a:latin typeface="Calibri"/>
              </a:rPr>
              <a:t>ec.europa.eu/isa2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691" name="CustomShape 4"/>
          <p:cNvSpPr/>
          <p:nvPr/>
        </p:nvSpPr>
        <p:spPr>
          <a:xfrm>
            <a:off x="394920" y="5743080"/>
            <a:ext cx="11401920" cy="7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2060"/>
                </a:solidFill>
                <a:latin typeface="Calibri"/>
              </a:rPr>
              <a:t>Run by the Interoperability Unit at DIGIT (European Commission) with 131€M budget, the </a:t>
            </a:r>
            <a:r>
              <a:rPr b="0" lang="en-GB" sz="1400" spc="-1" strike="noStrike" u="sng">
                <a:solidFill>
                  <a:srgbClr val="0563c1"/>
                </a:solidFill>
                <a:uFillTx/>
                <a:latin typeface="Calibri"/>
                <a:hlinkClick r:id="rId5"/>
              </a:rPr>
              <a:t>ISA</a:t>
            </a:r>
            <a:r>
              <a:rPr b="0" lang="en-GB" sz="1400" spc="-1" strike="noStrike" u="sng" baseline="30000">
                <a:solidFill>
                  <a:srgbClr val="0563c1"/>
                </a:solidFill>
                <a:uFillTx/>
                <a:latin typeface="Calibri"/>
                <a:hlinkClick r:id="rId6"/>
              </a:rPr>
              <a:t>2</a:t>
            </a:r>
            <a:r>
              <a:rPr b="0" lang="en-GB" sz="1400" spc="-1" strike="noStrike" u="sng">
                <a:solidFill>
                  <a:srgbClr val="0563c1"/>
                </a:solidFill>
                <a:uFillTx/>
                <a:latin typeface="Calibri"/>
                <a:hlinkClick r:id="rId7"/>
              </a:rPr>
              <a:t> programme</a:t>
            </a:r>
            <a:r>
              <a:rPr b="0" lang="en-GB" sz="1400" spc="-1" strike="noStrike">
                <a:solidFill>
                  <a:srgbClr val="002060"/>
                </a:solidFill>
                <a:latin typeface="Calibri"/>
              </a:rPr>
              <a:t> provides public administrations, businesses and citizens with specifications and standards, software and services to reduce administrative burdens. </a:t>
            </a:r>
            <a:endParaRPr b="0" lang="en-GB" sz="1400" spc="-1" strike="noStrike">
              <a:latin typeface="Arial"/>
            </a:endParaRPr>
          </a:p>
        </p:txBody>
      </p:sp>
      <p:grpSp>
        <p:nvGrpSpPr>
          <p:cNvPr id="692" name="Group 5"/>
          <p:cNvGrpSpPr/>
          <p:nvPr/>
        </p:nvGrpSpPr>
        <p:grpSpPr>
          <a:xfrm>
            <a:off x="637200" y="4883040"/>
            <a:ext cx="2051640" cy="821160"/>
            <a:chOff x="637200" y="4883040"/>
            <a:chExt cx="2051640" cy="821160"/>
          </a:xfrm>
        </p:grpSpPr>
        <p:sp>
          <p:nvSpPr>
            <p:cNvPr id="693" name="CustomShape 6"/>
            <p:cNvSpPr/>
            <p:nvPr/>
          </p:nvSpPr>
          <p:spPr>
            <a:xfrm>
              <a:off x="1145880" y="4883040"/>
              <a:ext cx="1542960" cy="821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002060"/>
                  </a:solidFill>
                  <a:latin typeface="Calibri"/>
                </a:rPr>
                <a:t>@ EU_isa2</a:t>
              </a:r>
              <a:endParaRPr b="0" lang="en-GB" sz="2400" spc="-1" strike="noStrike">
                <a:latin typeface="Arial"/>
              </a:endParaRPr>
            </a:p>
          </p:txBody>
        </p:sp>
        <p:pic>
          <p:nvPicPr>
            <p:cNvPr id="694" name="Picture 17" descr=""/>
            <p:cNvPicPr/>
            <p:nvPr/>
          </p:nvPicPr>
          <p:blipFill>
            <a:blip r:embed="rId8"/>
            <a:stretch/>
          </p:blipFill>
          <p:spPr>
            <a:xfrm>
              <a:off x="637200" y="4883760"/>
              <a:ext cx="491400" cy="491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95" name="Group 7"/>
          <p:cNvGrpSpPr/>
          <p:nvPr/>
        </p:nvGrpSpPr>
        <p:grpSpPr>
          <a:xfrm>
            <a:off x="3317040" y="4753800"/>
            <a:ext cx="2730240" cy="937440"/>
            <a:chOff x="3317040" y="4753800"/>
            <a:chExt cx="2730240" cy="937440"/>
          </a:xfrm>
        </p:grpSpPr>
        <p:sp>
          <p:nvSpPr>
            <p:cNvPr id="696" name="CustomShape 8"/>
            <p:cNvSpPr/>
            <p:nvPr/>
          </p:nvSpPr>
          <p:spPr>
            <a:xfrm>
              <a:off x="3791520" y="4870080"/>
              <a:ext cx="2255760" cy="821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002060"/>
                  </a:solidFill>
                  <a:latin typeface="Calibri"/>
                </a:rPr>
                <a:t>ISA</a:t>
              </a:r>
              <a:r>
                <a:rPr b="1" lang="en-GB" sz="2400" spc="-1" strike="noStrike" baseline="30000">
                  <a:solidFill>
                    <a:srgbClr val="002060"/>
                  </a:solidFill>
                  <a:latin typeface="Calibri"/>
                </a:rPr>
                <a:t>2</a:t>
              </a:r>
              <a:r>
                <a:rPr b="1" lang="en-GB" sz="2400" spc="-1" strike="noStrike">
                  <a:solidFill>
                    <a:srgbClr val="002060"/>
                  </a:solidFill>
                  <a:latin typeface="Calibri"/>
                </a:rPr>
                <a:t> Programme </a:t>
              </a:r>
              <a:endParaRPr b="0" lang="en-GB" sz="2400" spc="-1" strike="noStrike">
                <a:latin typeface="Arial"/>
              </a:endParaRPr>
            </a:p>
          </p:txBody>
        </p:sp>
        <p:grpSp>
          <p:nvGrpSpPr>
            <p:cNvPr id="697" name="Group 9"/>
            <p:cNvGrpSpPr/>
            <p:nvPr/>
          </p:nvGrpSpPr>
          <p:grpSpPr>
            <a:xfrm>
              <a:off x="3317040" y="4753800"/>
              <a:ext cx="440280" cy="720000"/>
              <a:chOff x="3317040" y="4753800"/>
              <a:chExt cx="440280" cy="720000"/>
            </a:xfrm>
          </p:grpSpPr>
          <p:pic>
            <p:nvPicPr>
              <p:cNvPr id="698" name="Picture 18" descr=""/>
              <p:cNvPicPr/>
              <p:nvPr/>
            </p:nvPicPr>
            <p:blipFill>
              <a:blip r:embed="rId9"/>
              <a:stretch/>
            </p:blipFill>
            <p:spPr>
              <a:xfrm>
                <a:off x="3317040" y="5034240"/>
                <a:ext cx="440280" cy="4395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99" name="Picture 19" descr=""/>
              <p:cNvPicPr/>
              <p:nvPr/>
            </p:nvPicPr>
            <p:blipFill>
              <a:blip r:embed="rId10"/>
              <a:stretch/>
            </p:blipFill>
            <p:spPr>
              <a:xfrm>
                <a:off x="3382920" y="4753800"/>
                <a:ext cx="308880" cy="3088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00" name="Group 10"/>
          <p:cNvGrpSpPr/>
          <p:nvPr/>
        </p:nvGrpSpPr>
        <p:grpSpPr>
          <a:xfrm>
            <a:off x="6675840" y="4870080"/>
            <a:ext cx="5049000" cy="865080"/>
            <a:chOff x="6675840" y="4870080"/>
            <a:chExt cx="5049000" cy="865080"/>
          </a:xfrm>
        </p:grpSpPr>
        <p:sp>
          <p:nvSpPr>
            <p:cNvPr id="701" name="CustomShape 11"/>
            <p:cNvSpPr/>
            <p:nvPr/>
          </p:nvSpPr>
          <p:spPr>
            <a:xfrm>
              <a:off x="7173360" y="4914000"/>
              <a:ext cx="4551480" cy="821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002060"/>
                  </a:solidFill>
                  <a:latin typeface="Calibri"/>
                </a:rPr>
                <a:t>DIGIT-ISA2-COMM@ec.europa.eu</a:t>
              </a:r>
              <a:endParaRPr b="0" lang="en-GB" sz="2400" spc="-1" strike="noStrike">
                <a:latin typeface="Arial"/>
              </a:endParaRPr>
            </a:p>
          </p:txBody>
        </p:sp>
        <p:pic>
          <p:nvPicPr>
            <p:cNvPr id="702" name="Picture 20" descr=""/>
            <p:cNvPicPr/>
            <p:nvPr/>
          </p:nvPicPr>
          <p:blipFill>
            <a:blip r:embed="rId11"/>
            <a:stretch/>
          </p:blipFill>
          <p:spPr>
            <a:xfrm>
              <a:off x="6675840" y="4870080"/>
              <a:ext cx="431280" cy="43128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Code: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https://github.com/ec-europa/joinup-dev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2"/>
              </a:rPr>
              <a:t>The semantic web for the working ontologist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3"/>
              </a:rPr>
              <a:t>Learning SPARQL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Resources</a:t>
            </a:r>
            <a:br/>
            <a:br/>
            <a:br/>
            <a:br/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Multiple actions that promote 'Open':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1"/>
              </a:rPr>
              <a:t>European Interoperability Framework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(EIF)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2"/>
              </a:rPr>
              <a:t>European Interoperability Reference Architecture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(EIRA)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3"/>
              </a:rPr>
              <a:t>Open source observatory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(@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4"/>
              </a:rPr>
              <a:t>OSOReu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5"/>
              </a:rPr>
              <a:t>Joinup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hlinkClick r:id="rId6"/>
              </a:rPr>
              <a:t>Licensing assistant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hlinkClick r:id="rId7"/>
              </a:rPr>
              <a:t>ISA² - Interoperability solutions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Knowledge graphs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CMS – Drupal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System architecture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Q&amp;A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9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Agenda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Shape 1"/>
          <p:cNvSpPr txBox="1"/>
          <p:nvPr/>
        </p:nvSpPr>
        <p:spPr>
          <a:xfrm>
            <a:off x="838080" y="144000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Knowledge graphs</a:t>
            </a:r>
            <a:endParaRPr b="0" lang="en-GB" sz="4400" spc="-1" strike="noStrike">
              <a:latin typeface="Arial"/>
            </a:endParaRPr>
          </a:p>
        </p:txBody>
      </p:sp>
    </p:spTree>
  </p:cSld>
  <p:transition spd="med">
    <p:fade/>
  </p:transition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Set of facts (triples or statements)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AW1.120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en-US" sz="2000" spc="-1" strike="noStrike">
                <a:solidFill>
                  <a:srgbClr val="000000"/>
                </a:solidFill>
                <a:latin typeface="Calibri"/>
              </a:rPr>
              <a:t>is a room in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ULB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ULB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en-US" sz="2000" spc="-1" strike="noStrike">
                <a:solidFill>
                  <a:srgbClr val="000000"/>
                </a:solidFill>
                <a:latin typeface="Calibri"/>
              </a:rPr>
              <a:t>has address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Avenue Franklin Roosevelt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Knowledge graph (~2020) == semantic web (~2010)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Now with tooling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Linked (Open) Data, SemWeb, knowledge graph, RDF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What is a knowledge graph?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Noto Sans CJK SC"/>
                <a:hlinkClick r:id="rId1"/>
              </a:rPr>
              <a:t>RDF – Resource description framework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How to make statements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2"/>
              </a:rPr>
              <a:t>RDFS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/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3"/>
              </a:rPr>
              <a:t>OWL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Data models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hlinkClick r:id="rId4"/>
              </a:rPr>
              <a:t>SPARQL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Query language for Triplestore databases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hlinkClick r:id="rId5"/>
              </a:rPr>
              <a:t>RDF is to information what HTML is to documents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W3C standards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403560" y="5760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Subject (uri) - Predicate (uri) - object (uri/XML types)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7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Resource Description Framework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graphicFrame>
        <p:nvGraphicFramePr>
          <p:cNvPr id="658" name="Table 3"/>
          <p:cNvGraphicFramePr/>
          <p:nvPr/>
        </p:nvGraphicFramePr>
        <p:xfrm>
          <a:off x="546840" y="2011320"/>
          <a:ext cx="3848040" cy="1403640"/>
        </p:xfrm>
        <a:graphic>
          <a:graphicData uri="http://schemas.openxmlformats.org/drawingml/2006/table">
            <a:tbl>
              <a:tblPr/>
              <a:tblGrid>
                <a:gridCol w="528840"/>
                <a:gridCol w="1855440"/>
                <a:gridCol w="1463760"/>
              </a:tblGrid>
              <a:tr h="343440">
                <a:tc>
                  <a:txBody>
                    <a:bodyPr lIns="90000" rIns="90000" tIns="46800" bIns="46800"/>
                    <a:p>
                      <a:pPr algn="ctr"/>
                      <a:r>
                        <a:rPr b="1" lang="en-GB" sz="1800" spc="-1" strike="noStrike">
                          <a:latin typeface="Arial"/>
                        </a:rPr>
                        <a:t>ID</a:t>
                      </a:r>
                      <a:endParaRPr b="1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n-GB" sz="1800" spc="-1" strike="noStrike">
                          <a:latin typeface="Arial"/>
                        </a:rPr>
                        <a:t>Name</a:t>
                      </a:r>
                      <a:endParaRPr b="1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n-GB" sz="1800" spc="-1" strike="noStrike">
                          <a:latin typeface="Arial"/>
                        </a:rPr>
                        <a:t>Style</a:t>
                      </a:r>
                      <a:endParaRPr b="1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1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Rochefort 10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Trappist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2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Delvaux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Blonde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3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Orval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0" lang="en-GB" sz="1800" spc="-1" strike="noStrike">
                          <a:latin typeface="Arial"/>
                        </a:rPr>
                        <a:t>Trappist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59" name="Table 4"/>
          <p:cNvGraphicFramePr/>
          <p:nvPr/>
        </p:nvGraphicFramePr>
        <p:xfrm>
          <a:off x="4896000" y="2016000"/>
          <a:ext cx="6967080" cy="3456000"/>
        </p:xfrm>
        <a:graphic>
          <a:graphicData uri="http://schemas.openxmlformats.org/drawingml/2006/table">
            <a:tbl>
              <a:tblPr/>
              <a:tblGrid>
                <a:gridCol w="1969560"/>
                <a:gridCol w="2346840"/>
                <a:gridCol w="2651040"/>
              </a:tblGrid>
              <a:tr h="375840">
                <a:tc>
                  <a:txBody>
                    <a:bodyPr lIns="90000" rIns="90000" tIns="46800" bIns="46800"/>
                    <a:p>
                      <a:r>
                        <a:rPr b="1" lang="en-GB" sz="1800" spc="-1" strike="noStrike">
                          <a:latin typeface="Arial"/>
                        </a:rPr>
                        <a:t>Subject</a:t>
                      </a:r>
                      <a:endParaRPr b="1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GB" sz="1800" spc="-1" strike="noStrike">
                          <a:latin typeface="Arial"/>
                        </a:rPr>
                        <a:t>Predicate</a:t>
                      </a:r>
                      <a:endParaRPr b="1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GB" sz="1800" spc="-1" strike="noStrike">
                          <a:latin typeface="Arial"/>
                        </a:rPr>
                        <a:t>Object</a:t>
                      </a:r>
                      <a:endParaRPr b="1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513720"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http://beer/id/1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http://beer/name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Rochefort 10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13720"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http://beer/id/1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http://beer/style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http://beer/style#trappist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13720"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http://beer/id/2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http://beer/name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Delvaux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13720"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http://beer/id/2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http://beer/style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http://beer/style#blonde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13720"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http://beer/id/3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http://beer/name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Orval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11560"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http://beer/id/3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http://beer/style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GB" sz="1800" spc="-1" strike="noStrike">
                          <a:latin typeface="Arial"/>
                        </a:rPr>
                        <a:t>http://beer/style#trappist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transition spd="med">
    <p:fade/>
  </p:transition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extShape 1"/>
          <p:cNvSpPr txBox="1"/>
          <p:nvPr/>
        </p:nvSpPr>
        <p:spPr>
          <a:xfrm>
            <a:off x="609480" y="2016000"/>
            <a:ext cx="10972440" cy="3565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magic is in the URIs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Data merges like water: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cat file1.ttl file2.ttl &gt; merged.ttl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Applications can ignore facts (application profiles)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RDF can be represented in: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RDF/XML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JSON-LD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Turtle, N3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RDFa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TextShape 2"/>
          <p:cNvSpPr txBox="1"/>
          <p:nvPr/>
        </p:nvSpPr>
        <p:spPr>
          <a:xfrm>
            <a:off x="617040" y="1104840"/>
            <a:ext cx="10439640" cy="7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What is the big deal?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  <p:transition spd="med">
    <p:fade/>
  </p:transition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</TotalTime>
  <Application>LibreOffice/6.0.7.3$Linux_X86_64 LibreOffice_project/00m0$Build-3</Application>
  <Words>61</Words>
  <Paragraphs>9</Paragraphs>
  <Company>European Commission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2020-01-30T15:34:14Z</dcterms:created>
  <dc:creator>NELIS Sophie Yves N (DIGIT-EXT)</dc:creator>
  <dc:description/>
  <dc:language>en-GB</dc:language>
  <cp:lastModifiedBy/>
  <dcterms:modified xsi:type="dcterms:W3CDTF">2020-02-01T07:58:44Z</dcterms:modified>
  <cp:revision>40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European Commission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4</vt:i4>
  </property>
</Properties>
</file>