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Consolas" panose="020B0609020204030204" pitchFamily="49" charset="0"/>
      <p:regular r:id="rId25"/>
      <p:bold r:id="rId26"/>
      <p:italic r:id="rId27"/>
      <p:boldItalic r:id="rId28"/>
    </p:embeddedFont>
    <p:embeddedFont>
      <p:font typeface="Spectral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682489-F4D5-4494-AA95-16D380237918}">
  <a:tblStyle styleId="{37682489-F4D5-4494-AA95-16D3802379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95" d="100"/>
          <a:sy n="195" d="100"/>
        </p:scale>
        <p:origin x="1308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afb23ff1d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afb23ff1d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CEDR: Compiler-Integrated Extensible DSSoC Runtime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Describe the key architecture (“CEDR is composed of a daemon process along with two helper processes that allow the user to submit jobs or halt the daemon’s execution”)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Key Features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Supports arbitrary mixtures of workloads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Streaming workloads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Rapid accelerator/scheduler integration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PAPI Counters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B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C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D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fb23ff1d7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fb23ff1d7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“The daemon works by spawning one thread-per-PE in the underlying hardware, where each thread is responsible for managing the workload of its associated PE”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b40416cd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b40416cd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Types scheduling policies we have implemented, accelerators we’ve tested, and applications we’ve run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afb23ff1d7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afb23ff1d7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 goals: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Show how to use CEDR, including “help” output for ./cedr and ./sub_dag commands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Show the compiled app binaries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Show the app JSON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Go over the config file and connect it to the previous discussions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Run one instance of WiFi TX to show what it looks like, go over the timing log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Run 20 instances and plot a gantt chart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4494f1b0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4494f1b0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afb23ff1d7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afb23ff1d7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afb23ff1d7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afb23ff1d7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Lays the groundwork for future advancements in leveraging accelerator-integrated performance counters to make more informed profiling and scheduling decisions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afb23ff1d7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afb23ff1d7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afb23ff1d7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afb23ff1d7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Feature to emphasize: Accelerator integration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Streaming with accelerator integration?</a:t>
            </a:r>
            <a:endParaRPr sz="14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 sz="14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IL scheduler?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fb23ff1d7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afb23ff1d7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 sz="1400">
                <a:latin typeface="Spectral"/>
                <a:ea typeface="Spectral"/>
                <a:cs typeface="Spectral"/>
                <a:sym typeface="Spectral"/>
              </a:rPr>
              <a:t>Demo of Accelerator Integration:</a:t>
            </a:r>
            <a:endParaRPr sz="1400"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 sz="1400">
                <a:latin typeface="Spectral"/>
                <a:ea typeface="Spectral"/>
                <a:cs typeface="Spectral"/>
                <a:sym typeface="Spectral"/>
              </a:rPr>
              <a:t>“Is the accelerator always the best?” - heavy workload such that EFT chooses i.e. CPU to do FFT rather than accelerator, compare with MET (which always chooses accel) and show a worse overall execution</a:t>
            </a:r>
            <a:endParaRPr sz="14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fb23ff1d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fb23ff1d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fb23ff1d7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fb23ff1d7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pectral"/>
              <a:buChar char="-"/>
            </a:pPr>
            <a:r>
              <a:rPr lang="en" sz="1400">
                <a:latin typeface="Spectral"/>
                <a:ea typeface="Spectral"/>
                <a:cs typeface="Spectral"/>
                <a:sym typeface="Spectral"/>
              </a:rPr>
              <a:t>QPR10 “User Overview” slide</a:t>
            </a:r>
            <a:endParaRPr sz="1400"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Spectral"/>
              <a:buChar char="-"/>
            </a:pPr>
            <a:r>
              <a:rPr lang="en" sz="1400">
                <a:latin typeface="Spectral"/>
                <a:ea typeface="Spectral"/>
                <a:cs typeface="Spectral"/>
                <a:sym typeface="Spectral"/>
              </a:rPr>
              <a:t>“Who are you, what are your needs, how can we build an environment that’s useful for you?”</a:t>
            </a:r>
            <a:endParaRPr sz="1400"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afb23ff1d7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afb23ff1d7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afb23ff1d7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afb23ff1d7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afb23ff1d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afb23ff1d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fb23ff1d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fb23ff1d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It’s really easy to build a complicated system that performs great but no one wants to use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“General purpose heterogeneous” is a bit of an oxymoron -- it’s not going to happen.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Mobile devices in particular have strict perf/watt requirements and are an excellent target for increasing heterogeneity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The space of all heterogeneous programs is large, but if you restrict to a domain, then particular optimization opportunities may open up, and we want to explore/are exploring those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Heterogeneous system design challenges from software point of view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fb23ff1d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afb23ff1d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From a software developer’s point of view, it’s broadly speaking been possible to view computing as the interaction of three distinct components: the hardware, an overlay program that manages the hardware and provides nice interfaces (typically the operating system), and the user applications running on top of that. We think this is a good model -- we don’t want to get rid of it -- but when you think about this in the context of building a DSSoC, you can find yourself asking a lot of questions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What accelerators?: what processors do you want to have for your applications of interest, and how do you want to connect them all together? Is is going to be an on-chip network? How do you transfer data between nodes? Direct transfer? DMA access intermediated by DRAM?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How do we launch work on accelerators?: with all the accelerators defined, how do you actually provide work to them in some normalized way?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What is our unit of scheduling?: operating systems are built around threads and execution contexts as their baseline schedulable unit. An accelerator doesn’t even necessarily have a program counter or stack pointer or any coherent unit of execution context. How do we deal with that?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How do we integrate new applications?: CPUs have been wildly abstracted away from users at this point, but for general purpose accelerators, not so much. A traditional approach might be to just give the hardware to the user, give them a complex datasheet, and they’ll give up. How can we provide meaningful software interfaces with our DSSoC that abstract away difficulties without hindering its capabilities?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How do we package application binaries?: in a general purpose environment where the execution platform isn’t known statically at compile time, binaries need to be built a bit differently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Compilation of binaries for incompatible/widely varied architectures is difficult. 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(What debugging look like in this? - maybe at the end in future work)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Why are we here? We want to contribute to the community</a:t>
            </a:r>
            <a:endParaRPr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afb23ff1d7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afb23ff1d7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fb23ff1d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fb23ff1d7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afb23ff1d7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afb23ff1d7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afb23ff1d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afb23ff1d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Spectral"/>
              <a:buNone/>
              <a:defRPr sz="5200">
                <a:latin typeface="Spectral"/>
                <a:ea typeface="Spectral"/>
                <a:cs typeface="Spectral"/>
                <a:sym typeface="Spectr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pectral"/>
              <a:buNone/>
              <a:defRPr sz="2800">
                <a:latin typeface="Spectral"/>
                <a:ea typeface="Spectral"/>
                <a:cs typeface="Spectral"/>
                <a:sym typeface="Spectr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-1148700" y="3993150"/>
            <a:ext cx="3284400" cy="2296050"/>
            <a:chOff x="-1148700" y="3993150"/>
            <a:chExt cx="3284400" cy="2296050"/>
          </a:xfrm>
        </p:grpSpPr>
        <p:pic>
          <p:nvPicPr>
            <p:cNvPr id="17" name="Google Shape;17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148700" y="3993150"/>
              <a:ext cx="2297587" cy="229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543950"/>
              <a:ext cx="1824000" cy="377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★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★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B0520"/>
              </a:buClr>
              <a:buSzPts val="2800"/>
              <a:buFont typeface="Spectral"/>
              <a:buNone/>
              <a:defRPr sz="2800">
                <a:solidFill>
                  <a:srgbClr val="AB0520"/>
                </a:solidFill>
                <a:latin typeface="Spectral"/>
                <a:ea typeface="Spectral"/>
                <a:cs typeface="Spectral"/>
                <a:sym typeface="Spectr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234B"/>
              </a:buClr>
              <a:buSzPts val="1800"/>
              <a:buFont typeface="Spectral"/>
              <a:buChar char="●"/>
              <a:defRPr sz="1800">
                <a:solidFill>
                  <a:srgbClr val="0C234B"/>
                </a:solidFill>
                <a:latin typeface="Spectral"/>
                <a:ea typeface="Spectral"/>
                <a:cs typeface="Spectral"/>
                <a:sym typeface="Spectra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C234B"/>
              </a:buClr>
              <a:buSzPts val="1400"/>
              <a:buFont typeface="Spectral"/>
              <a:buChar char="○"/>
              <a:defRPr>
                <a:solidFill>
                  <a:srgbClr val="0C234B"/>
                </a:solidFill>
                <a:latin typeface="Spectral"/>
                <a:ea typeface="Spectral"/>
                <a:cs typeface="Spectral"/>
                <a:sym typeface="Spectra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C234B"/>
              </a:buClr>
              <a:buSzPts val="1400"/>
              <a:buFont typeface="Spectral"/>
              <a:buChar char="■"/>
              <a:defRPr>
                <a:solidFill>
                  <a:srgbClr val="0C234B"/>
                </a:solidFill>
                <a:latin typeface="Spectral"/>
                <a:ea typeface="Spectral"/>
                <a:cs typeface="Spectral"/>
                <a:sym typeface="Spectra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C234B"/>
              </a:buClr>
              <a:buSzPts val="1400"/>
              <a:buFont typeface="Spectral"/>
              <a:buChar char="●"/>
              <a:defRPr>
                <a:solidFill>
                  <a:srgbClr val="0C234B"/>
                </a:solidFill>
                <a:latin typeface="Spectral"/>
                <a:ea typeface="Spectral"/>
                <a:cs typeface="Spectral"/>
                <a:sym typeface="Spectra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C234B"/>
              </a:buClr>
              <a:buSzPts val="1400"/>
              <a:buFont typeface="Spectral"/>
              <a:buChar char="○"/>
              <a:defRPr>
                <a:solidFill>
                  <a:srgbClr val="0C234B"/>
                </a:solidFill>
                <a:latin typeface="Spectral"/>
                <a:ea typeface="Spectral"/>
                <a:cs typeface="Spectral"/>
                <a:sym typeface="Spectra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C234B"/>
              </a:buClr>
              <a:buSzPts val="1400"/>
              <a:buFont typeface="Spectral"/>
              <a:buChar char="■"/>
              <a:defRPr>
                <a:solidFill>
                  <a:srgbClr val="0C234B"/>
                </a:solidFill>
                <a:latin typeface="Spectral"/>
                <a:ea typeface="Spectral"/>
                <a:cs typeface="Spectral"/>
                <a:sym typeface="Spectra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C234B"/>
              </a:buClr>
              <a:buSzPts val="1400"/>
              <a:buFont typeface="Spectral"/>
              <a:buChar char="●"/>
              <a:defRPr>
                <a:solidFill>
                  <a:srgbClr val="0C234B"/>
                </a:solidFill>
                <a:latin typeface="Spectral"/>
                <a:ea typeface="Spectral"/>
                <a:cs typeface="Spectral"/>
                <a:sym typeface="Spectra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C234B"/>
              </a:buClr>
              <a:buSzPts val="1400"/>
              <a:buFont typeface="Spectral"/>
              <a:buChar char="○"/>
              <a:defRPr>
                <a:solidFill>
                  <a:srgbClr val="0C234B"/>
                </a:solidFill>
                <a:latin typeface="Spectral"/>
                <a:ea typeface="Spectral"/>
                <a:cs typeface="Spectral"/>
                <a:sym typeface="Spectra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C234B"/>
              </a:buClr>
              <a:buSzPts val="1400"/>
              <a:buFont typeface="Spectral"/>
              <a:buChar char="■"/>
              <a:defRPr>
                <a:solidFill>
                  <a:srgbClr val="0C234B"/>
                </a:solidFill>
                <a:latin typeface="Spectral"/>
                <a:ea typeface="Spectral"/>
                <a:cs typeface="Spectral"/>
                <a:sym typeface="Spectr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>
            <a:off x="-1148700" y="3993150"/>
            <a:ext cx="3284400" cy="2296050"/>
            <a:chOff x="-1148700" y="3993150"/>
            <a:chExt cx="3284400" cy="2296050"/>
          </a:xfrm>
        </p:grpSpPr>
        <p:pic>
          <p:nvPicPr>
            <p:cNvPr id="10" name="Google Shape;10;p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-1148700" y="3993150"/>
              <a:ext cx="2297587" cy="229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1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11700" y="4543950"/>
              <a:ext cx="1824000" cy="377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UA-RCL/CEDR" TargetMode="External"/><Relationship Id="rId4" Type="http://schemas.openxmlformats.org/officeDocument/2006/relationships/hyperlink" Target="https://ua-rcl.github.io/CED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1htrB2yyKZWy9zDxn6ha7qpQBmBoMqw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EpWPxdeAwUM74sANtdQXvCtIHeKIXh7/view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4oUVx60h5QHQOAIJH6x_Tpnlr8jypGY6/vie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kwzm/udmabu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HNpPFT6SUP3RG7ubvIdre1iqOZCOJym/vie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chive.fosdem.org/2020/schedule/event/llvm_aut_prog_het_soc/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0" y="934975"/>
            <a:ext cx="9144000" cy="12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Runtime Strategies and Task Scheduling of Software-Defined Radio on Heterogeneous Hardware</a:t>
            </a:r>
            <a:endParaRPr sz="290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0" y="3367525"/>
            <a:ext cx="914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Joshua Mack</a:t>
            </a:r>
            <a:endParaRPr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-50" y="2228750"/>
            <a:ext cx="91440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Is an accelerator always the best option?</a:t>
            </a:r>
            <a:endParaRPr sz="2000"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CEDR - Compiler Integrated, Extensible DSSoC Runtime</a:t>
            </a:r>
            <a:endParaRPr sz="2400"/>
          </a:p>
        </p:txBody>
      </p:sp>
      <p:sp>
        <p:nvSpPr>
          <p:cNvPr id="165" name="Google Shape;16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66" name="Google Shape;166;p22"/>
          <p:cNvSpPr txBox="1"/>
          <p:nvPr/>
        </p:nvSpPr>
        <p:spPr>
          <a:xfrm>
            <a:off x="456350" y="565400"/>
            <a:ext cx="4268700" cy="30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Key Features: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lvl="1" indent="-203200" algn="l" rtl="0">
              <a:spcBef>
                <a:spcPts val="100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Userspace runtime compatible with any linux-based system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lvl="1" indent="-203200" algn="l" rtl="0">
              <a:spcBef>
                <a:spcPts val="100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Supports allocation and scheduling for arbitrary mixtures of task-based workloads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lvl="1" indent="-203200" algn="l" rtl="0">
              <a:spcBef>
                <a:spcPts val="100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Provides hooks for easy integration of new applications, schedulers, and hardware accelerators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lvl="1" indent="-203200" algn="l" rtl="0">
              <a:spcBef>
                <a:spcPts val="1000"/>
              </a:spcBef>
              <a:spcAft>
                <a:spcPts val="100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Allows for collection of detailed execution statistics and hardware counters about task executions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l="2700" t="3882" r="2196" b="3456"/>
          <a:stretch/>
        </p:blipFill>
        <p:spPr>
          <a:xfrm>
            <a:off x="4752450" y="879825"/>
            <a:ext cx="4268703" cy="243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4806300" y="3264200"/>
            <a:ext cx="4161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Spectral"/>
                <a:ea typeface="Spectral"/>
                <a:cs typeface="Spectral"/>
                <a:sym typeface="Spectral"/>
                <a:hlinkClick r:id="rId4"/>
              </a:rPr>
              <a:t>https://ua-rcl.github.io/CEDR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Spectral"/>
                <a:ea typeface="Spectral"/>
                <a:cs typeface="Spectral"/>
                <a:sym typeface="Spectral"/>
                <a:hlinkClick r:id="rId5"/>
              </a:rPr>
              <a:t>https://github.com/UA-RCL/CEDR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CEDR - Runtime Process Overview</a:t>
            </a:r>
            <a:endParaRPr sz="2400"/>
          </a:p>
        </p:txBody>
      </p:sp>
      <p:sp>
        <p:nvSpPr>
          <p:cNvPr id="174" name="Google Shape;17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1300" y="572700"/>
            <a:ext cx="4695425" cy="401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CEDR - Current State</a:t>
            </a:r>
            <a:endParaRPr sz="2400"/>
          </a:p>
        </p:txBody>
      </p:sp>
      <p:sp>
        <p:nvSpPr>
          <p:cNvPr id="181" name="Google Shape;18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82" name="Google Shape;182;p24"/>
          <p:cNvSpPr txBox="1"/>
          <p:nvPr/>
        </p:nvSpPr>
        <p:spPr>
          <a:xfrm>
            <a:off x="353625" y="589475"/>
            <a:ext cx="8342100" cy="3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1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Spectral"/>
              <a:buChar char="-"/>
            </a:pPr>
            <a:r>
              <a:rPr lang="en" sz="1600">
                <a:latin typeface="Spectral"/>
                <a:ea typeface="Spectral"/>
                <a:cs typeface="Spectral"/>
                <a:sym typeface="Spectral"/>
              </a:rPr>
              <a:t>Applications tested: 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457200" lvl="2" indent="-215900" algn="l" rtl="0">
              <a:spcBef>
                <a:spcPts val="1000"/>
              </a:spcBef>
              <a:spcAft>
                <a:spcPts val="0"/>
              </a:spcAft>
              <a:buSzPts val="1600"/>
              <a:buFont typeface="Spectral"/>
              <a:buChar char="-"/>
            </a:pPr>
            <a:r>
              <a:rPr lang="en" sz="1600">
                <a:latin typeface="Spectral"/>
                <a:ea typeface="Spectral"/>
                <a:cs typeface="Spectral"/>
                <a:sym typeface="Spectral"/>
              </a:rPr>
              <a:t>Radar correlator, pulse-doppler Radar, WiFi TX, WiFi RX, temporal interference mitigation, “RF convergence” (combination of comms + radar)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228600" lvl="1" indent="-215900" algn="l" rtl="0">
              <a:spcBef>
                <a:spcPts val="1000"/>
              </a:spcBef>
              <a:spcAft>
                <a:spcPts val="0"/>
              </a:spcAft>
              <a:buSzPts val="1600"/>
              <a:buFont typeface="Spectral"/>
              <a:buChar char="-"/>
            </a:pPr>
            <a:r>
              <a:rPr lang="en" sz="1600">
                <a:latin typeface="Spectral"/>
                <a:ea typeface="Spectral"/>
                <a:cs typeface="Spectral"/>
                <a:sym typeface="Spectral"/>
              </a:rPr>
              <a:t>Scheduling policies implemented: 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457200" lvl="2" indent="-215900" algn="l" rtl="0">
              <a:spcBef>
                <a:spcPts val="1000"/>
              </a:spcBef>
              <a:spcAft>
                <a:spcPts val="0"/>
              </a:spcAft>
              <a:buSzPts val="1600"/>
              <a:buFont typeface="Spectral"/>
              <a:buChar char="-"/>
            </a:pPr>
            <a:r>
              <a:rPr lang="en" sz="1600">
                <a:latin typeface="Spectral"/>
                <a:ea typeface="Spectral"/>
                <a:cs typeface="Spectral"/>
                <a:sym typeface="Spectral"/>
              </a:rPr>
              <a:t>Round-Robin, Random, Minimum Execution Time (MET), Earliest Finish Time (EFT), Imitation Learning (IL) based either on Deep Neural Networks or Regression Trees</a:t>
            </a:r>
            <a:r>
              <a:rPr lang="en" sz="1600" baseline="30000">
                <a:latin typeface="Spectral"/>
                <a:ea typeface="Spectral"/>
                <a:cs typeface="Spectral"/>
                <a:sym typeface="Spectral"/>
              </a:rPr>
              <a:t>(1)</a:t>
            </a:r>
            <a:endParaRPr sz="1600" baseline="30000">
              <a:latin typeface="Spectral"/>
              <a:ea typeface="Spectral"/>
              <a:cs typeface="Spectral"/>
              <a:sym typeface="Spectral"/>
            </a:endParaRPr>
          </a:p>
          <a:p>
            <a:pPr marL="228600" lvl="1" indent="-215900" algn="l" rtl="0">
              <a:spcBef>
                <a:spcPts val="1000"/>
              </a:spcBef>
              <a:spcAft>
                <a:spcPts val="0"/>
              </a:spcAft>
              <a:buSzPts val="1600"/>
              <a:buFont typeface="Spectral"/>
              <a:buChar char="-"/>
            </a:pPr>
            <a:r>
              <a:rPr lang="en" sz="1600">
                <a:latin typeface="Spectral"/>
                <a:ea typeface="Spectral"/>
                <a:cs typeface="Spectral"/>
                <a:sym typeface="Spectral"/>
              </a:rPr>
              <a:t>Accelerators integrated: 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457200" lvl="2" indent="-215900" algn="l" rtl="0">
              <a:spcBef>
                <a:spcPts val="1000"/>
              </a:spcBef>
              <a:spcAft>
                <a:spcPts val="0"/>
              </a:spcAft>
              <a:buSzPts val="1600"/>
              <a:buFont typeface="Spectral"/>
              <a:buChar char="-"/>
            </a:pPr>
            <a:r>
              <a:rPr lang="en" sz="1600">
                <a:latin typeface="Spectral"/>
                <a:ea typeface="Spectral"/>
                <a:cs typeface="Spectral"/>
                <a:sym typeface="Spectral"/>
              </a:rPr>
              <a:t>FFT (256Pt, 2048Pt complex), matrix multiplication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228600" lvl="2" indent="-215900" algn="l" rtl="0">
              <a:spcBef>
                <a:spcPts val="1000"/>
              </a:spcBef>
              <a:spcAft>
                <a:spcPts val="0"/>
              </a:spcAft>
              <a:buSzPts val="1600"/>
              <a:buFont typeface="Spectral"/>
              <a:buChar char="-"/>
            </a:pPr>
            <a:r>
              <a:rPr lang="en" sz="1600">
                <a:latin typeface="Spectral"/>
                <a:ea typeface="Spectral"/>
                <a:cs typeface="Spectral"/>
                <a:sym typeface="Spectral"/>
              </a:rPr>
              <a:t>Hardware architectures evaluated: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457200" lvl="2" indent="-215900" algn="l" rtl="0">
              <a:spcBef>
                <a:spcPts val="1000"/>
              </a:spcBef>
              <a:spcAft>
                <a:spcPts val="1000"/>
              </a:spcAft>
              <a:buSzPts val="1600"/>
              <a:buFont typeface="Spectral"/>
              <a:buChar char="-"/>
            </a:pPr>
            <a:r>
              <a:rPr lang="en" sz="1600">
                <a:latin typeface="Spectral"/>
                <a:ea typeface="Spectral"/>
                <a:cs typeface="Spectral"/>
                <a:sym typeface="Spectral"/>
              </a:rPr>
              <a:t>Various Intel x86 platforms, Xilinx Zynq Ultrascale+ ZCU102, Odroid XU3 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83" name="Google Shape;183;p24"/>
          <p:cNvSpPr txBox="1"/>
          <p:nvPr/>
        </p:nvSpPr>
        <p:spPr>
          <a:xfrm>
            <a:off x="2386250" y="4502725"/>
            <a:ext cx="617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(1) </a:t>
            </a:r>
            <a:r>
              <a:rPr lang="en" sz="800">
                <a:solidFill>
                  <a:schemeClr val="dk1"/>
                </a:solidFill>
              </a:rPr>
              <a:t>A. Krishnakumar </a:t>
            </a:r>
            <a:r>
              <a:rPr lang="en" sz="800" i="1">
                <a:solidFill>
                  <a:schemeClr val="dk1"/>
                </a:solidFill>
              </a:rPr>
              <a:t>et al</a:t>
            </a:r>
            <a:r>
              <a:rPr lang="en" sz="800">
                <a:solidFill>
                  <a:schemeClr val="dk1"/>
                </a:solidFill>
              </a:rPr>
              <a:t>., "Runtime Task Scheduling Using Imitation Learning for Heterogeneous Many-Core Systems," in </a:t>
            </a:r>
            <a:r>
              <a:rPr lang="en" sz="800" i="1">
                <a:solidFill>
                  <a:schemeClr val="dk1"/>
                </a:solidFill>
              </a:rPr>
              <a:t>IEEE Transactions on Computer-Aided Design of Integrated Circuits and Systems</a:t>
            </a:r>
            <a:r>
              <a:rPr lang="en" sz="800">
                <a:solidFill>
                  <a:schemeClr val="dk1"/>
                </a:solidFill>
              </a:rPr>
              <a:t>, vol. 39, no. 11, pp. 4064-4077, Nov. 2020, doi: 10.1109/TCAD.2020.3012861.</a:t>
            </a:r>
            <a:endParaRPr sz="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CEDR - Basic Usage - Demo</a:t>
            </a:r>
            <a:endParaRPr sz="2400"/>
          </a:p>
        </p:txBody>
      </p:sp>
      <p:sp>
        <p:nvSpPr>
          <p:cNvPr id="189" name="Google Shape;18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190" name="Google Shape;190;p25" title="FOSDEM21-Demo1-WiFi-TX-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975" y="572700"/>
            <a:ext cx="7821976" cy="43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CEDR - Streaming</a:t>
            </a:r>
            <a:endParaRPr sz="2400"/>
          </a:p>
        </p:txBody>
      </p:sp>
      <p:sp>
        <p:nvSpPr>
          <p:cNvPr id="196" name="Google Shape;19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9825" y="1220150"/>
            <a:ext cx="4622677" cy="283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/>
          <p:nvPr/>
        </p:nvSpPr>
        <p:spPr>
          <a:xfrm>
            <a:off x="353625" y="589475"/>
            <a:ext cx="4031100" cy="3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1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Spectral"/>
              <a:buChar char="-"/>
            </a:pPr>
            <a:r>
              <a:rPr lang="en" sz="1600">
                <a:latin typeface="Spectral"/>
                <a:ea typeface="Spectral"/>
                <a:cs typeface="Spectral"/>
                <a:sym typeface="Spectral"/>
              </a:rPr>
              <a:t>Motivation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457200" lvl="2" indent="-215900" algn="l" rtl="0">
              <a:spcBef>
                <a:spcPts val="1000"/>
              </a:spcBef>
              <a:spcAft>
                <a:spcPts val="0"/>
              </a:spcAft>
              <a:buSzPts val="1600"/>
              <a:buFont typeface="Spectral"/>
              <a:buChar char="-"/>
            </a:pPr>
            <a:r>
              <a:rPr lang="en" sz="1600">
                <a:latin typeface="Spectral"/>
                <a:ea typeface="Spectral"/>
                <a:cs typeface="Spectral"/>
                <a:sym typeface="Spectral"/>
              </a:rPr>
              <a:t>RF applications operate on steady stream of input frames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228600" lvl="2" indent="-215900" algn="l" rtl="0">
              <a:spcBef>
                <a:spcPts val="1000"/>
              </a:spcBef>
              <a:spcAft>
                <a:spcPts val="0"/>
              </a:spcAft>
              <a:buSzPts val="1600"/>
              <a:buFont typeface="Spectral"/>
              <a:buChar char="-"/>
            </a:pPr>
            <a:r>
              <a:rPr lang="en" sz="1600">
                <a:latin typeface="Spectral"/>
                <a:ea typeface="Spectral"/>
                <a:cs typeface="Spectral"/>
                <a:sym typeface="Spectral"/>
              </a:rPr>
              <a:t>Enhancements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pectral"/>
              <a:buChar char="-"/>
            </a:pPr>
            <a:r>
              <a:rPr lang="en" sz="16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Inter-node communication buffers for streaming based execution</a:t>
            </a:r>
            <a:endParaRPr sz="16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215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pectral"/>
              <a:buChar char="-"/>
            </a:pPr>
            <a:r>
              <a:rPr lang="en" sz="16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Reduced memory initialization overhead</a:t>
            </a:r>
            <a:endParaRPr sz="16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215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pectral"/>
              <a:buChar char="-"/>
            </a:pPr>
            <a:r>
              <a:rPr lang="en" sz="16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Increased throughput and resource utilization</a:t>
            </a:r>
            <a:endParaRPr sz="16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CEDR - Streaming - Demo</a:t>
            </a:r>
            <a:endParaRPr sz="2400"/>
          </a:p>
        </p:txBody>
      </p:sp>
      <p:sp>
        <p:nvSpPr>
          <p:cNvPr id="204" name="Google Shape;20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05" name="Google Shape;205;p27" title="fosdem21_streaming-I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225" y="572700"/>
            <a:ext cx="7784924" cy="440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CEDR - PAPI Counters + Workload Profiling</a:t>
            </a:r>
            <a:endParaRPr sz="2400"/>
          </a:p>
        </p:txBody>
      </p:sp>
      <p:sp>
        <p:nvSpPr>
          <p:cNvPr id="211" name="Google Shape;21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12" name="Google Shape;212;p28"/>
          <p:cNvSpPr txBox="1"/>
          <p:nvPr/>
        </p:nvSpPr>
        <p:spPr>
          <a:xfrm>
            <a:off x="239025" y="408825"/>
            <a:ext cx="8665500" cy="1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-"/>
            </a:pPr>
            <a:r>
              <a:rPr lang="en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Enables low-level performance profiling and workload characterization without changes in the user code at the granularity of individual kernels/DAG nodes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228600" lvl="0" indent="-203200" algn="l" rtl="0">
              <a:spcBef>
                <a:spcPts val="100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Xilinx ZCU102: 113 different performance counters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lvl="1" indent="-225425" algn="l" rtl="0">
              <a:spcBef>
                <a:spcPts val="0"/>
              </a:spcBef>
              <a:spcAft>
                <a:spcPts val="1000"/>
              </a:spcAft>
              <a:buSzPts val="1300"/>
              <a:buFont typeface="Consolas"/>
              <a:buChar char="-"/>
            </a:pPr>
            <a:r>
              <a:rPr lang="en" sz="1300">
                <a:latin typeface="Consolas"/>
                <a:ea typeface="Consolas"/>
                <a:cs typeface="Consolas"/>
                <a:sym typeface="Consolas"/>
              </a:rPr>
              <a:t>perf::INSTRUCTIONS, perf::CACHE-MISSES, perf::BRANCHES, perf::STALLED-CYCLES-FRONTEND …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graphicFrame>
        <p:nvGraphicFramePr>
          <p:cNvPr id="213" name="Google Shape;213;p28"/>
          <p:cNvGraphicFramePr/>
          <p:nvPr/>
        </p:nvGraphicFramePr>
        <p:xfrm>
          <a:off x="239025" y="1857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{37682489-F4D5-4494-AA95-16D380237918}</a:tableStyleId>
              </a:tblPr>
              <a:tblGrid>
                <a:gridCol w="143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02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FFFF"/>
                          </a:solidFill>
                        </a:rPr>
                        <a:t>Application (aarch64)</a:t>
                      </a:r>
                      <a:endParaRPr sz="13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FFFF"/>
                          </a:solidFill>
                        </a:rPr>
                        <a:t>Total Instructions</a:t>
                      </a:r>
                      <a:endParaRPr sz="13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FFFF"/>
                          </a:solidFill>
                        </a:rPr>
                        <a:t>Branches (%)</a:t>
                      </a:r>
                      <a:endParaRPr sz="13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FFFF"/>
                          </a:solidFill>
                        </a:rPr>
                        <a:t>Branch Miss Rate (%)</a:t>
                      </a:r>
                      <a:endParaRPr sz="13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FFFF"/>
                          </a:solidFill>
                        </a:rPr>
                        <a:t>L1 Dcache Loads (%)</a:t>
                      </a:r>
                      <a:endParaRPr sz="13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FFFF"/>
                          </a:solidFill>
                        </a:rPr>
                        <a:t>L1 Dcache Miss Rate (%)</a:t>
                      </a:r>
                      <a:endParaRPr sz="13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RF Convergence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12,499,388,090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12.51841421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0.123051641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48.48505961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0.052480327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4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WiFi TX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4,296,072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9.011836859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4.634319588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40.15528604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0.22016115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Temporal Mitigation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3,624,745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9.952286299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3.874204771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37.47011169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0.306141382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4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Radar Correlator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1,430,563,533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9.878737766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3.813579267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34.91474328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0.032470326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14" name="Google Shape;214;p28"/>
          <p:cNvGrpSpPr/>
          <p:nvPr/>
        </p:nvGrpSpPr>
        <p:grpSpPr>
          <a:xfrm>
            <a:off x="2177550" y="4232575"/>
            <a:ext cx="3594000" cy="739500"/>
            <a:chOff x="2101350" y="4232575"/>
            <a:chExt cx="3594000" cy="739500"/>
          </a:xfrm>
        </p:grpSpPr>
        <p:sp>
          <p:nvSpPr>
            <p:cNvPr id="215" name="Google Shape;215;p28"/>
            <p:cNvSpPr/>
            <p:nvPr/>
          </p:nvSpPr>
          <p:spPr>
            <a:xfrm rot="10800000">
              <a:off x="2101350" y="4232575"/>
              <a:ext cx="3594000" cy="739500"/>
            </a:xfrm>
            <a:prstGeom prst="wedgeRectCallout">
              <a:avLst>
                <a:gd name="adj1" fmla="val 33819"/>
                <a:gd name="adj2" fmla="val 8006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6" name="Google Shape;216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31225" y="4249075"/>
              <a:ext cx="3530801" cy="717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CEDR - PAPI Counters + Workload Profiling - Demo</a:t>
            </a:r>
            <a:endParaRPr sz="2400"/>
          </a:p>
        </p:txBody>
      </p:sp>
      <p:sp>
        <p:nvSpPr>
          <p:cNvPr id="222" name="Google Shape;22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23" name="Google Shape;223;p29" title="FOSDEM21-Demo3-PAPI-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225" y="572700"/>
            <a:ext cx="7766375" cy="436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CEDR - Accelerator Integration</a:t>
            </a:r>
            <a:endParaRPr sz="2400"/>
          </a:p>
        </p:txBody>
      </p:sp>
      <p:sp>
        <p:nvSpPr>
          <p:cNvPr id="229" name="Google Shape;22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30" name="Google Shape;230;p30"/>
          <p:cNvSpPr txBox="1"/>
          <p:nvPr/>
        </p:nvSpPr>
        <p:spPr>
          <a:xfrm>
            <a:off x="475225" y="532825"/>
            <a:ext cx="4906200" cy="40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Accelerators generally can’t run threads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Managed by supporting CPU threads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Data transfer methodology determined by the accelerator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In our case: userspace DMA buffers</a:t>
            </a:r>
            <a:r>
              <a:rPr lang="en" baseline="30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(1)</a:t>
            </a:r>
            <a:r>
              <a:rPr lang="en">
                <a:latin typeface="Spectral"/>
                <a:ea typeface="Spectral"/>
                <a:cs typeface="Spectral"/>
                <a:sym typeface="Spectral"/>
              </a:rPr>
              <a:t> + DMA engines in FPGA PL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Ex: FFT - copy data to udmabuf, configure DMA engine, transfer to accelerator, receive results, and copy out from udmabuf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Potential future optimizations: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Zero-copy transfers (although, need contiguous memory chunks for DMA)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17500" algn="l" rtl="0">
              <a:spcBef>
                <a:spcPts val="1000"/>
              </a:spcBef>
              <a:spcAft>
                <a:spcPts val="100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Optimize thread yields + signaling to reduce CPU overhead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31" name="Google Shape;231;p30"/>
          <p:cNvSpPr txBox="1"/>
          <p:nvPr/>
        </p:nvSpPr>
        <p:spPr>
          <a:xfrm>
            <a:off x="5472450" y="46906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(1) </a:t>
            </a:r>
            <a:r>
              <a:rPr lang="en" sz="1000" u="sng">
                <a:solidFill>
                  <a:schemeClr val="hlink"/>
                </a:solidFill>
                <a:hlinkClick r:id="rId3"/>
              </a:rPr>
              <a:t>https://github.com/ikwzm/udmabuf</a:t>
            </a:r>
            <a:endParaRPr sz="1000"/>
          </a:p>
        </p:txBody>
      </p:sp>
      <p:pic>
        <p:nvPicPr>
          <p:cNvPr id="232" name="Google Shape;23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1425" y="678888"/>
            <a:ext cx="3491986" cy="378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CEDR - Accelerator Integration - Demo</a:t>
            </a:r>
            <a:endParaRPr sz="2400"/>
          </a:p>
        </p:txBody>
      </p:sp>
      <p:sp>
        <p:nvSpPr>
          <p:cNvPr id="238" name="Google Shape;23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39" name="Google Shape;239;p31" title="FOSDEM21-Demo4-Accelerator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125" y="572700"/>
            <a:ext cx="7764475" cy="43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Who are we?</a:t>
            </a:r>
            <a:endParaRPr sz="2400"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l="1305" r="1305"/>
          <a:stretch/>
        </p:blipFill>
        <p:spPr>
          <a:xfrm>
            <a:off x="2346563" y="1529188"/>
            <a:ext cx="973275" cy="93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7489" y="1510375"/>
            <a:ext cx="935598" cy="93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1705" y="1529200"/>
            <a:ext cx="841084" cy="93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8910" t="9599" r="9715" b="9323"/>
          <a:stretch/>
        </p:blipFill>
        <p:spPr>
          <a:xfrm>
            <a:off x="770912" y="1455675"/>
            <a:ext cx="1348799" cy="10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8925" y="2781575"/>
            <a:ext cx="3579376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14525" y="1510375"/>
            <a:ext cx="973275" cy="9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17850" y="1604925"/>
            <a:ext cx="1189594" cy="78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Types of Users</a:t>
            </a:r>
            <a:endParaRPr sz="2400"/>
          </a:p>
        </p:txBody>
      </p:sp>
      <p:sp>
        <p:nvSpPr>
          <p:cNvPr id="245" name="Google Shape;245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46" name="Google Shape;2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099" y="572700"/>
            <a:ext cx="7935800" cy="27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6875" y="3504000"/>
            <a:ext cx="4887674" cy="155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Future Plans/Future Work</a:t>
            </a:r>
            <a:endParaRPr sz="2400"/>
          </a:p>
        </p:txBody>
      </p:sp>
      <p:sp>
        <p:nvSpPr>
          <p:cNvPr id="253" name="Google Shape;253;p33"/>
          <p:cNvSpPr txBox="1"/>
          <p:nvPr/>
        </p:nvSpPr>
        <p:spPr>
          <a:xfrm>
            <a:off x="605425" y="680450"/>
            <a:ext cx="5522100" cy="30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Implement a more unified structure for performance monitoring to allow for schedulers to use dynamic execution statistics in their scheduling decisions 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228600" lvl="0" indent="-203200" algn="l" rtl="0">
              <a:spcBef>
                <a:spcPts val="100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Investigate potential compiler analysis &amp; transformation techniques to convert non-streaming applications into streaming ones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228600" lvl="0" indent="-203200" algn="l" rtl="0">
              <a:spcBef>
                <a:spcPts val="100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Implement support for hardware-based scheduler units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228600" lvl="0" indent="-203200" algn="l" rtl="0">
              <a:spcBef>
                <a:spcPts val="100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Experiment with different methods of signaling task completion back to the main thread in order to reduce overhead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228600" lvl="0" indent="-203200" algn="l" rtl="0">
              <a:spcBef>
                <a:spcPts val="1000"/>
              </a:spcBef>
              <a:spcAft>
                <a:spcPts val="1000"/>
              </a:spcAft>
              <a:buSzPts val="1400"/>
              <a:buFont typeface="Spectral"/>
              <a:buChar char="-"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Explore means to utilize zero-copy data transfers with accelerators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54" name="Google Shape;25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>
            <a:spLocks noGrp="1"/>
          </p:cNvSpPr>
          <p:nvPr>
            <p:ph type="title"/>
          </p:nvPr>
        </p:nvSpPr>
        <p:spPr>
          <a:xfrm>
            <a:off x="978150" y="1328725"/>
            <a:ext cx="71877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Thank You</a:t>
            </a:r>
            <a:endParaRPr sz="3200"/>
          </a:p>
        </p:txBody>
      </p:sp>
      <p:sp>
        <p:nvSpPr>
          <p:cNvPr id="260" name="Google Shape;26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61" name="Google Shape;261;p34"/>
          <p:cNvSpPr txBox="1">
            <a:spLocks noGrp="1"/>
          </p:cNvSpPr>
          <p:nvPr>
            <p:ph type="title"/>
          </p:nvPr>
        </p:nvSpPr>
        <p:spPr>
          <a:xfrm>
            <a:off x="978150" y="2735625"/>
            <a:ext cx="71877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Questions?</a:t>
            </a:r>
            <a:endParaRPr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167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 l="1305" r="1305"/>
          <a:stretch/>
        </p:blipFill>
        <p:spPr>
          <a:xfrm>
            <a:off x="1833850" y="539113"/>
            <a:ext cx="867076" cy="83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 l="8910" t="9599" r="9715" b="9323"/>
          <a:stretch/>
        </p:blipFill>
        <p:spPr>
          <a:xfrm>
            <a:off x="4478752" y="537400"/>
            <a:ext cx="1038449" cy="833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15"/>
          <p:cNvGrpSpPr/>
          <p:nvPr/>
        </p:nvGrpSpPr>
        <p:grpSpPr>
          <a:xfrm>
            <a:off x="6958498" y="1352875"/>
            <a:ext cx="2054577" cy="967200"/>
            <a:chOff x="6806098" y="1352875"/>
            <a:chExt cx="2054577" cy="967200"/>
          </a:xfrm>
        </p:grpSpPr>
        <p:pic>
          <p:nvPicPr>
            <p:cNvPr id="84" name="Google Shape;84;p15"/>
            <p:cNvPicPr preferRelativeResize="0"/>
            <p:nvPr/>
          </p:nvPicPr>
          <p:blipFill rotWithShape="1">
            <a:blip r:embed="rId5">
              <a:alphaModFix/>
            </a:blip>
            <a:srcRect l="20864" t="1643" r="32500" b="43771"/>
            <a:stretch/>
          </p:blipFill>
          <p:spPr>
            <a:xfrm>
              <a:off x="6806098" y="1378852"/>
              <a:ext cx="724149" cy="847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15"/>
            <p:cNvSpPr txBox="1"/>
            <p:nvPr/>
          </p:nvSpPr>
          <p:spPr>
            <a:xfrm>
              <a:off x="7634275" y="1352875"/>
              <a:ext cx="1226400" cy="96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Anish NK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Advisor: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Umit Ogras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</p:txBody>
        </p:sp>
      </p:grpSp>
      <p:grpSp>
        <p:nvGrpSpPr>
          <p:cNvPr id="86" name="Google Shape;86;p15"/>
          <p:cNvGrpSpPr/>
          <p:nvPr/>
        </p:nvGrpSpPr>
        <p:grpSpPr>
          <a:xfrm>
            <a:off x="223875" y="2355075"/>
            <a:ext cx="2134800" cy="1015200"/>
            <a:chOff x="523925" y="2380750"/>
            <a:chExt cx="2134800" cy="1015200"/>
          </a:xfrm>
        </p:grpSpPr>
        <p:pic>
          <p:nvPicPr>
            <p:cNvPr id="87" name="Google Shape;87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3925" y="2471573"/>
              <a:ext cx="800110" cy="8335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" name="Google Shape;88;p15"/>
            <p:cNvSpPr txBox="1"/>
            <p:nvPr/>
          </p:nvSpPr>
          <p:spPr>
            <a:xfrm>
              <a:off x="1366625" y="2380750"/>
              <a:ext cx="1292100" cy="101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Nirmal Kumbhare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Supervisor: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Ali Akoglu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</p:txBody>
        </p:sp>
      </p:grpSp>
      <p:grpSp>
        <p:nvGrpSpPr>
          <p:cNvPr id="89" name="Google Shape;89;p15"/>
          <p:cNvGrpSpPr/>
          <p:nvPr/>
        </p:nvGrpSpPr>
        <p:grpSpPr>
          <a:xfrm>
            <a:off x="257102" y="1402975"/>
            <a:ext cx="2140323" cy="867000"/>
            <a:chOff x="561902" y="1402975"/>
            <a:chExt cx="2140323" cy="867000"/>
          </a:xfrm>
        </p:grpSpPr>
        <p:pic>
          <p:nvPicPr>
            <p:cNvPr id="90" name="Google Shape;90;p15"/>
            <p:cNvPicPr preferRelativeResize="0"/>
            <p:nvPr/>
          </p:nvPicPr>
          <p:blipFill rotWithShape="1">
            <a:blip r:embed="rId7">
              <a:alphaModFix/>
            </a:blip>
            <a:srcRect l="17005" t="3345" r="19962" b="24091"/>
            <a:stretch/>
          </p:blipFill>
          <p:spPr>
            <a:xfrm>
              <a:off x="561902" y="1419698"/>
              <a:ext cx="724145" cy="833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15"/>
            <p:cNvSpPr txBox="1"/>
            <p:nvPr/>
          </p:nvSpPr>
          <p:spPr>
            <a:xfrm>
              <a:off x="1366625" y="1402975"/>
              <a:ext cx="1335600" cy="8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Joshua Mack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Advisor: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Ali Akoglu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</p:txBody>
        </p:sp>
      </p:grpSp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Who are we?</a:t>
            </a:r>
            <a:endParaRPr sz="2400"/>
          </a:p>
        </p:txBody>
      </p:sp>
      <p:grpSp>
        <p:nvGrpSpPr>
          <p:cNvPr id="93" name="Google Shape;93;p15"/>
          <p:cNvGrpSpPr/>
          <p:nvPr/>
        </p:nvGrpSpPr>
        <p:grpSpPr>
          <a:xfrm>
            <a:off x="4485050" y="2429163"/>
            <a:ext cx="2447563" cy="867000"/>
            <a:chOff x="3411962" y="2337413"/>
            <a:chExt cx="2447563" cy="867000"/>
          </a:xfrm>
        </p:grpSpPr>
        <p:sp>
          <p:nvSpPr>
            <p:cNvPr id="94" name="Google Shape;94;p15"/>
            <p:cNvSpPr txBox="1"/>
            <p:nvPr/>
          </p:nvSpPr>
          <p:spPr>
            <a:xfrm>
              <a:off x="4234425" y="2337413"/>
              <a:ext cx="1625100" cy="8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Liangliang Chang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Advisor: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Chaitali Chakrabarti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</p:txBody>
        </p:sp>
        <p:pic>
          <p:nvPicPr>
            <p:cNvPr id="95" name="Google Shape;95;p15"/>
            <p:cNvPicPr preferRelativeResize="0"/>
            <p:nvPr/>
          </p:nvPicPr>
          <p:blipFill rotWithShape="1">
            <a:blip r:embed="rId8">
              <a:alphaModFix/>
            </a:blip>
            <a:srcRect l="3584" t="3098" r="4739" b="31111"/>
            <a:stretch/>
          </p:blipFill>
          <p:spPr>
            <a:xfrm>
              <a:off x="3411962" y="2353000"/>
              <a:ext cx="749325" cy="8358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6" name="Google Shape;96;p15"/>
          <p:cNvGrpSpPr/>
          <p:nvPr/>
        </p:nvGrpSpPr>
        <p:grpSpPr>
          <a:xfrm>
            <a:off x="4478738" y="1352863"/>
            <a:ext cx="2460149" cy="867000"/>
            <a:chOff x="3411951" y="1341463"/>
            <a:chExt cx="2460149" cy="867000"/>
          </a:xfrm>
        </p:grpSpPr>
        <p:sp>
          <p:nvSpPr>
            <p:cNvPr id="97" name="Google Shape;97;p15"/>
            <p:cNvSpPr txBox="1"/>
            <p:nvPr/>
          </p:nvSpPr>
          <p:spPr>
            <a:xfrm>
              <a:off x="4247000" y="1341463"/>
              <a:ext cx="1625100" cy="8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Samet Arda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Supervisor: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Spectral"/>
                  <a:ea typeface="Spectral"/>
                  <a:cs typeface="Spectral"/>
                  <a:sym typeface="Spectral"/>
                </a:rPr>
                <a:t>Dan Bliss</a:t>
              </a:r>
              <a:endParaRPr sz="1200">
                <a:latin typeface="Spectral"/>
                <a:ea typeface="Spectral"/>
                <a:cs typeface="Spectral"/>
                <a:sym typeface="Spectral"/>
              </a:endParaRPr>
            </a:p>
          </p:txBody>
        </p:sp>
        <p:pic>
          <p:nvPicPr>
            <p:cNvPr id="98" name="Google Shape;98;p15"/>
            <p:cNvPicPr preferRelativeResize="0"/>
            <p:nvPr/>
          </p:nvPicPr>
          <p:blipFill rotWithShape="1">
            <a:blip r:embed="rId9">
              <a:alphaModFix/>
            </a:blip>
            <a:srcRect l="14161" t="17482" r="18756" b="9795"/>
            <a:stretch/>
          </p:blipFill>
          <p:spPr>
            <a:xfrm>
              <a:off x="3411951" y="1389850"/>
              <a:ext cx="749325" cy="81229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" name="Google Shape;99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30450" y="562075"/>
            <a:ext cx="1189594" cy="78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/>
        </p:nvSpPr>
        <p:spPr>
          <a:xfrm>
            <a:off x="3125300" y="1352875"/>
            <a:ext cx="13533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Sahil Hassan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Advisor: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Ali Akoglu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3125300" y="2379075"/>
            <a:ext cx="13533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Miguel Castro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Advisor: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pectral"/>
                <a:ea typeface="Spectral"/>
                <a:cs typeface="Spectral"/>
                <a:sym typeface="Spectral"/>
              </a:rPr>
              <a:t>Ali Akoglu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34875" y="1419700"/>
            <a:ext cx="751173" cy="8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34875" y="2478325"/>
            <a:ext cx="751175" cy="768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Motivation</a:t>
            </a:r>
            <a:endParaRPr sz="2400"/>
          </a:p>
        </p:txBody>
      </p:sp>
      <p:sp>
        <p:nvSpPr>
          <p:cNvPr id="109" name="Google Shape;109;p16"/>
          <p:cNvSpPr txBox="1"/>
          <p:nvPr/>
        </p:nvSpPr>
        <p:spPr>
          <a:xfrm>
            <a:off x="623500" y="3163500"/>
            <a:ext cx="7897200" cy="13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●"/>
            </a:pPr>
            <a:r>
              <a:rPr lang="en" sz="1800">
                <a:latin typeface="Spectral"/>
                <a:ea typeface="Spectral"/>
                <a:cs typeface="Spectral"/>
                <a:sym typeface="Spectral"/>
              </a:rPr>
              <a:t>“General Purpose” heterogeneous chip? No</a:t>
            </a:r>
            <a:endParaRPr sz="1800"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○"/>
            </a:pPr>
            <a:r>
              <a:rPr lang="en" sz="1800">
                <a:latin typeface="Spectral"/>
                <a:ea typeface="Spectral"/>
                <a:cs typeface="Spectral"/>
                <a:sym typeface="Spectral"/>
              </a:rPr>
              <a:t>Domain specific; focus on tooling &amp; ease of use</a:t>
            </a:r>
            <a:endParaRPr sz="1800">
              <a:latin typeface="Spectral"/>
              <a:ea typeface="Spectral"/>
              <a:cs typeface="Spectral"/>
              <a:sym typeface="Spectral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○"/>
            </a:pPr>
            <a:r>
              <a:rPr lang="en" sz="1800">
                <a:latin typeface="Spectral"/>
                <a:ea typeface="Spectral"/>
                <a:cs typeface="Spectral"/>
                <a:sym typeface="Spectral"/>
              </a:rPr>
              <a:t>A </a:t>
            </a:r>
            <a:r>
              <a:rPr lang="en" sz="1800" i="1">
                <a:latin typeface="Spectral"/>
                <a:ea typeface="Spectral"/>
                <a:cs typeface="Spectral"/>
                <a:sym typeface="Spectral"/>
              </a:rPr>
              <a:t>methodology </a:t>
            </a:r>
            <a:r>
              <a:rPr lang="en" sz="1800">
                <a:latin typeface="Spectral"/>
                <a:ea typeface="Spectral"/>
                <a:cs typeface="Spectral"/>
                <a:sym typeface="Spectral"/>
              </a:rPr>
              <a:t>for designing DSSoCs</a:t>
            </a:r>
            <a:endParaRPr sz="180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493" y="545750"/>
            <a:ext cx="2074457" cy="242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4">
            <a:alphaModFix/>
          </a:blip>
          <a:srcRect l="2860" t="3573" r="32560" b="9273"/>
          <a:stretch/>
        </p:blipFill>
        <p:spPr>
          <a:xfrm>
            <a:off x="1444225" y="545750"/>
            <a:ext cx="2691624" cy="242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Challenges of DSSoCs</a:t>
            </a:r>
            <a:endParaRPr sz="2400"/>
          </a:p>
        </p:txBody>
      </p:sp>
      <p:sp>
        <p:nvSpPr>
          <p:cNvPr id="118" name="Google Shape;11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5000" y="1346588"/>
            <a:ext cx="3234000" cy="245031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3072225" y="3796900"/>
            <a:ext cx="346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pectral"/>
                <a:ea typeface="Spectral"/>
                <a:cs typeface="Spectral"/>
                <a:sym typeface="Spectral"/>
              </a:rPr>
              <a:t>What accelerators do we have?</a:t>
            </a:r>
            <a:endParaRPr sz="180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207700" y="2374950"/>
            <a:ext cx="2805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pectral"/>
                <a:ea typeface="Spectral"/>
                <a:cs typeface="Spectral"/>
                <a:sym typeface="Spectral"/>
              </a:rPr>
              <a:t>What are we scheduling?</a:t>
            </a:r>
            <a:endParaRPr sz="180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6189000" y="2452750"/>
            <a:ext cx="28056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pectral"/>
                <a:ea typeface="Spectral"/>
                <a:cs typeface="Spectral"/>
                <a:sym typeface="Spectral"/>
              </a:rPr>
              <a:t>How do we launch work on accelerators?</a:t>
            </a:r>
            <a:endParaRPr sz="180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1274525" y="739475"/>
            <a:ext cx="28056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pectral"/>
                <a:ea typeface="Spectral"/>
                <a:cs typeface="Spectral"/>
                <a:sym typeface="Spectral"/>
              </a:rPr>
              <a:t>How do we integrate new applications?</a:t>
            </a:r>
            <a:endParaRPr sz="180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5274600" y="739475"/>
            <a:ext cx="28056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pectral"/>
                <a:ea typeface="Spectral"/>
                <a:cs typeface="Spectral"/>
                <a:sym typeface="Spectral"/>
              </a:rPr>
              <a:t>How do you debug accelerators?</a:t>
            </a:r>
            <a:endParaRPr sz="1800"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Our Envisioned Architecture (So Far)</a:t>
            </a:r>
            <a:endParaRPr sz="2400"/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9738" y="908225"/>
            <a:ext cx="7144523" cy="240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FOSDEM ‘20</a:t>
            </a:r>
            <a:endParaRPr sz="2400"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3">
            <a:alphaModFix/>
          </a:blip>
          <a:srcRect l="3948" t="5318" r="3587" b="63780"/>
          <a:stretch/>
        </p:blipFill>
        <p:spPr>
          <a:xfrm>
            <a:off x="3109000" y="1547325"/>
            <a:ext cx="2926001" cy="7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3169200" y="2259475"/>
            <a:ext cx="28056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pectral"/>
                <a:ea typeface="Spectral"/>
                <a:cs typeface="Spectral"/>
                <a:sym typeface="Spectral"/>
              </a:rPr>
              <a:t>How do we integrate new applications?</a:t>
            </a:r>
            <a:endParaRPr sz="1800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525" y="3111900"/>
            <a:ext cx="6990949" cy="126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575200" y="713050"/>
            <a:ext cx="789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Discussed at last year’s FOSDEM in the LLVM devroom: </a:t>
            </a:r>
            <a:r>
              <a:rPr lang="en" u="sng">
                <a:solidFill>
                  <a:schemeClr val="hlink"/>
                </a:solidFill>
                <a:latin typeface="Spectral"/>
                <a:ea typeface="Spectral"/>
                <a:cs typeface="Spectral"/>
                <a:sym typeface="Spectral"/>
                <a:hlinkClick r:id="rId5"/>
              </a:rPr>
              <a:t>https://archive.fosdem.org/2020/schedule/event/llvm_aut_prog_het_soc/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FOSDEM ‘20</a:t>
            </a:r>
            <a:endParaRPr sz="2400"/>
          </a:p>
        </p:txBody>
      </p:sp>
      <p:sp>
        <p:nvSpPr>
          <p:cNvPr id="147" name="Google Shape;14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25" y="2013625"/>
            <a:ext cx="5840100" cy="10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4600" y="498538"/>
            <a:ext cx="1705224" cy="408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 rotWithShape="1">
          <a:blip r:embed="rId5">
            <a:alphaModFix/>
          </a:blip>
          <a:srcRect l="14389" t="14788" r="13843" b="13248"/>
          <a:stretch/>
        </p:blipFill>
        <p:spPr>
          <a:xfrm>
            <a:off x="7923575" y="2244988"/>
            <a:ext cx="855725" cy="102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FOSDEM ‘21</a:t>
            </a:r>
            <a:endParaRPr sz="2400"/>
          </a:p>
        </p:txBody>
      </p:sp>
      <p:sp>
        <p:nvSpPr>
          <p:cNvPr id="156" name="Google Shape;15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l="3948" t="35632" r="3587" b="36060"/>
          <a:stretch/>
        </p:blipFill>
        <p:spPr>
          <a:xfrm>
            <a:off x="3169200" y="720612"/>
            <a:ext cx="2926001" cy="67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 txBox="1"/>
          <p:nvPr/>
        </p:nvSpPr>
        <p:spPr>
          <a:xfrm>
            <a:off x="2362575" y="1399300"/>
            <a:ext cx="43164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pectral"/>
                <a:ea typeface="Spectral"/>
                <a:cs typeface="Spectral"/>
                <a:sym typeface="Spectral"/>
              </a:rPr>
              <a:t>How do we schedule &amp; launch work onto a pool of heterogeneous resources?</a:t>
            </a:r>
            <a:endParaRPr sz="1800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8725" y="2258350"/>
            <a:ext cx="4866548" cy="235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1531</Words>
  <Application>Microsoft Office PowerPoint</Application>
  <PresentationFormat>On-screen Show (16:9)</PresentationFormat>
  <Paragraphs>196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Consolas</vt:lpstr>
      <vt:lpstr>Spectral</vt:lpstr>
      <vt:lpstr>Arial</vt:lpstr>
      <vt:lpstr>Simple Light</vt:lpstr>
      <vt:lpstr>Runtime Strategies and Task Scheduling of Software-Defined Radio on Heterogeneous Hardware</vt:lpstr>
      <vt:lpstr>Who are we?</vt:lpstr>
      <vt:lpstr>Who are we?</vt:lpstr>
      <vt:lpstr>Motivation</vt:lpstr>
      <vt:lpstr>Challenges of DSSoCs</vt:lpstr>
      <vt:lpstr>Our Envisioned Architecture (So Far)</vt:lpstr>
      <vt:lpstr>FOSDEM ‘20</vt:lpstr>
      <vt:lpstr>FOSDEM ‘20</vt:lpstr>
      <vt:lpstr>FOSDEM ‘21</vt:lpstr>
      <vt:lpstr>CEDR - Compiler Integrated, Extensible DSSoC Runtime</vt:lpstr>
      <vt:lpstr>CEDR - Runtime Process Overview</vt:lpstr>
      <vt:lpstr>CEDR - Current State</vt:lpstr>
      <vt:lpstr>CEDR - Basic Usage - Demo</vt:lpstr>
      <vt:lpstr>CEDR - Streaming</vt:lpstr>
      <vt:lpstr>CEDR - Streaming - Demo</vt:lpstr>
      <vt:lpstr>CEDR - PAPI Counters + Workload Profiling</vt:lpstr>
      <vt:lpstr>CEDR - PAPI Counters + Workload Profiling - Demo</vt:lpstr>
      <vt:lpstr>CEDR - Accelerator Integration</vt:lpstr>
      <vt:lpstr>CEDR - Accelerator Integration - Demo</vt:lpstr>
      <vt:lpstr>Types of Users</vt:lpstr>
      <vt:lpstr>Future Plans/Future Work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Runtime Strategies and Task Scheduling of Software-Defined Radio on Heterogeneous Hardware</dc:title>
  <cp:lastModifiedBy>Mack, Joshua Andrew - (jmack2545)</cp:lastModifiedBy>
  <cp:revision>1</cp:revision>
  <dcterms:modified xsi:type="dcterms:W3CDTF">2021-02-07T20:57:43Z</dcterms:modified>
</cp:coreProperties>
</file>