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Light" panose="000004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963" autoAdjust="0"/>
  </p:normalViewPr>
  <p:slideViewPr>
    <p:cSldViewPr snapToGrid="0">
      <p:cViewPr varScale="1">
        <p:scale>
          <a:sx n="60" d="100"/>
          <a:sy n="60" d="100"/>
        </p:scale>
        <p:origin x="16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d9488932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10d9488932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79" name="Google Shape;179;g10d9488932a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b06cad86b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10b06cad86b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248" name="Google Shape;248;g10b06cad86b_1_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f04043ba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6" name="Google Shape;186;g10f04043ba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d9488932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94" name="Google Shape;194;g10d9488932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d9488932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02" name="Google Shape;202;g10d9488932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d948893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09" name="Google Shape;209;g10d948893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d9488932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16" name="Google Shape;216;g10d9488932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e45c5e39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10e45c5e39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b06cc38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32" name="Google Shape;232;g10b06cc38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d9488932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0d9488932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twitter.com/nrc_cnrc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s://www.instagram.com/nrc_cnrc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hyperlink" Target="https://www.linkedin.com/company/national-research-council?trk=tyah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een 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25450" y="1597819"/>
            <a:ext cx="6477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D173"/>
              </a:buClr>
              <a:buSzPts val="1700"/>
              <a:buNone/>
              <a:defRPr>
                <a:solidFill>
                  <a:srgbClr val="A3D173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49" y="189598"/>
            <a:ext cx="941877" cy="14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691" y="204712"/>
            <a:ext cx="969880" cy="8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1225" y="176856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green ">
  <p:cSld name="Text - green 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925" cy="298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None/>
              <a:defRPr/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653" y="0"/>
            <a:ext cx="28817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no curved lines - green ">
  <p:cSld name="Text no curved lines - green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28264" y="1431925"/>
            <a:ext cx="8185913" cy="29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None/>
              <a:defRPr/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- green ">
  <p:cSld name="End - gree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425450" y="1706136"/>
            <a:ext cx="564284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49" y="189598"/>
            <a:ext cx="941877" cy="14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7431" y="252572"/>
            <a:ext cx="969880" cy="8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3337" y="213171"/>
            <a:ext cx="162834" cy="1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14005" y="213171"/>
            <a:ext cx="162834" cy="1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04320" y="213171"/>
            <a:ext cx="163187" cy="15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 / Agenda - green ">
  <p:cSld name="Overview / Agenda - green 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30213" y="290513"/>
            <a:ext cx="6726237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green " type="secHead">
  <p:cSld name="SECTION_HEADER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25450" y="1143160"/>
            <a:ext cx="6477001" cy="155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25450" y="2804492"/>
            <a:ext cx="6477001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D173"/>
              </a:buClr>
              <a:buSzPts val="1700"/>
              <a:buNone/>
              <a:defRPr sz="1700">
                <a:solidFill>
                  <a:srgbClr val="A3D17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0873" y="0"/>
            <a:ext cx="288726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 - green ">
  <p:cSld name="Text + picture - green 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3653" y="0"/>
            <a:ext cx="28817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0"/>
          <p:cNvSpPr>
            <a:spLocks noGrp="1"/>
          </p:cNvSpPr>
          <p:nvPr>
            <p:ph type="pic" idx="2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5351462" cy="297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None/>
              <a:defRPr/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green">
  <p:cSld name="Text - green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0873" y="0"/>
            <a:ext cx="28872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28265" y="1431925"/>
            <a:ext cx="6886935" cy="29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D173"/>
              </a:buClr>
              <a:buSzPts val="1700"/>
              <a:buNone/>
              <a:defRPr>
                <a:solidFill>
                  <a:srgbClr val="A3D17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 - green">
  <p:cSld name="Text + picture - green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0873" y="0"/>
            <a:ext cx="28872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/>
          <p:nvPr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428265" y="1431925"/>
            <a:ext cx="5624319" cy="29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D173"/>
              </a:buClr>
              <a:buSzPts val="1700"/>
              <a:buNone/>
              <a:defRPr>
                <a:solidFill>
                  <a:srgbClr val="A3D17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no curved lines - green">
  <p:cSld name="Text no curved lines - green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/>
          <p:nvPr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28265" y="1431925"/>
            <a:ext cx="8185912" cy="29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D173"/>
              </a:buClr>
              <a:buSzPts val="1700"/>
              <a:buNone/>
              <a:defRPr>
                <a:solidFill>
                  <a:srgbClr val="A3D17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- green">
  <p:cSld name="Picture - green">
    <p:bg>
      <p:bgPr>
        <a:solidFill>
          <a:schemeClr val="l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>
            <a:off x="0" y="-13855"/>
            <a:ext cx="9144000" cy="114111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4"/>
          <p:cNvSpPr>
            <a:spLocks noGrp="1"/>
          </p:cNvSpPr>
          <p:nvPr>
            <p:ph type="pic" idx="2"/>
          </p:nvPr>
        </p:nvSpPr>
        <p:spPr>
          <a:xfrm>
            <a:off x="425450" y="1431925"/>
            <a:ext cx="8188727" cy="3061986"/>
          </a:xfrm>
          <a:prstGeom prst="rect">
            <a:avLst/>
          </a:prstGeom>
          <a:noFill/>
          <a:ln>
            <a:noFill/>
          </a:ln>
        </p:spPr>
      </p:sp>
      <p:pic>
        <p:nvPicPr>
          <p:cNvPr id="125" name="Google Shape;12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green">
  <p:cSld name="Picture with caption - gree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875059" y="1170432"/>
            <a:ext cx="2028497" cy="26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- green ">
  <p:cSld name="Picture - green 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">
  <p:cSld name="Blank - green 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">
  <p:cSld name="Video 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8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D173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A3D1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-header">
  <p:cSld name="no-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0" y="0"/>
            <a:ext cx="9144000" cy="4857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0" y="4857589"/>
            <a:ext cx="9144000" cy="205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406401" y="4876120"/>
            <a:ext cx="11248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1371600" y="4857751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e 1">
  <p:cSld name="Base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628650" y="1582876"/>
            <a:ext cx="7885510" cy="314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2"/>
          </p:nvPr>
        </p:nvSpPr>
        <p:spPr>
          <a:xfrm>
            <a:off x="629842" y="1019492"/>
            <a:ext cx="7884318" cy="38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5690197" cy="3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sans lignes courbes – vert ">
  <p:cSld name="Texte sans lignes courbes – vert 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/>
        </p:nvSpPr>
        <p:spPr>
          <a:xfrm>
            <a:off x="0" y="2"/>
            <a:ext cx="9144000" cy="114111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426249" y="256360"/>
            <a:ext cx="8191657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428265" y="1431927"/>
            <a:ext cx="8185912" cy="29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BD581"/>
              </a:buClr>
              <a:buSzPts val="1700"/>
              <a:buNone/>
              <a:defRPr>
                <a:solidFill>
                  <a:srgbClr val="ABD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image – vert ">
  <p:cSld name="Texte + image – vert "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0873" y="0"/>
            <a:ext cx="28872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/>
          <p:nvPr/>
        </p:nvSpPr>
        <p:spPr>
          <a:xfrm>
            <a:off x="0" y="2"/>
            <a:ext cx="9144000" cy="1141111"/>
          </a:xfrm>
          <a:prstGeom prst="rect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428269" y="1431927"/>
            <a:ext cx="5624319" cy="29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BD581"/>
              </a:buClr>
              <a:buSzPts val="1700"/>
              <a:buNone/>
              <a:defRPr>
                <a:solidFill>
                  <a:srgbClr val="ABD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70" name="Google Shape;1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824" y="4832472"/>
            <a:ext cx="493742" cy="14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457200" y="480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body" idx="1"/>
          </p:nvPr>
        </p:nvSpPr>
        <p:spPr>
          <a:xfrm>
            <a:off x="457200" y="1085851"/>
            <a:ext cx="81534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ftr" idx="11"/>
          </p:nvPr>
        </p:nvSpPr>
        <p:spPr>
          <a:xfrm>
            <a:off x="1007620" y="4832271"/>
            <a:ext cx="569798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495A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B49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rc_cnrc" TargetMode="External"/><Relationship Id="rId3" Type="http://schemas.openxmlformats.org/officeDocument/2006/relationships/hyperlink" Target="mailto:somang.nam@gmail.com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nstagram.com/nrc_cnrc/" TargetMode="External"/><Relationship Id="rId11" Type="http://schemas.openxmlformats.org/officeDocument/2006/relationships/image" Target="../media/image9.png"/><Relationship Id="rId5" Type="http://schemas.openxmlformats.org/officeDocument/2006/relationships/hyperlink" Target="mailto:manuel.spitschan@tum.de" TargetMode="External"/><Relationship Id="rId10" Type="http://schemas.openxmlformats.org/officeDocument/2006/relationships/hyperlink" Target="https://www.linkedin.com/company/national-research-council?trk=tyah" TargetMode="External"/><Relationship Id="rId4" Type="http://schemas.openxmlformats.org/officeDocument/2006/relationships/hyperlink" Target="mailto:jennifer.veitch@nrc-cnrc.gc.ca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uox.a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luox-app/luo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XmMCTmiMt0EnTMA_IIpsyM3SCfTrRWW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688/wellcomeopenres.16595.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ctrTitle"/>
          </p:nvPr>
        </p:nvSpPr>
        <p:spPr>
          <a:xfrm>
            <a:off x="339725" y="1798039"/>
            <a:ext cx="6919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luox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An open-source, open-access web platform implementing international standards for the quantification of light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6"/>
          <p:cNvSpPr txBox="1">
            <a:spLocks noGrp="1"/>
          </p:cNvSpPr>
          <p:nvPr>
            <p:ph type="subTitle" idx="1"/>
          </p:nvPr>
        </p:nvSpPr>
        <p:spPr>
          <a:xfrm>
            <a:off x="339725" y="3209800"/>
            <a:ext cx="8804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C000"/>
              </a:buClr>
              <a:buSzPts val="1700"/>
              <a:buNone/>
            </a:pPr>
            <a:r>
              <a:rPr lang="en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Somang Nam, Ph.D., Jennifer A. Veitch, Ph.D., &amp; Manuel Spitschan, Ph.D.</a:t>
            </a:r>
            <a:br>
              <a:rPr lang="en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FOSDEM Lightning talks, 2022-02-06</a:t>
            </a:r>
            <a:endParaRPr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00" y="443025"/>
            <a:ext cx="2072925" cy="2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8051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ctrTitle"/>
          </p:nvPr>
        </p:nvSpPr>
        <p:spPr>
          <a:xfrm>
            <a:off x="326976" y="1772455"/>
            <a:ext cx="564284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subTitle" idx="1"/>
          </p:nvPr>
        </p:nvSpPr>
        <p:spPr>
          <a:xfrm>
            <a:off x="326976" y="3152503"/>
            <a:ext cx="6735005" cy="57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 u="sng">
                <a:solidFill>
                  <a:srgbClr val="C27B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somang.nam@</a:t>
            </a:r>
            <a:r>
              <a:rPr lang="en" u="sng">
                <a:solidFill>
                  <a:srgbClr val="C27B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nrc-cnrc.gc.ca</a:t>
            </a:r>
            <a:br>
              <a:rPr lang="en">
                <a:solidFill>
                  <a:srgbClr val="C27BA0"/>
                </a:solidFill>
              </a:rPr>
            </a:br>
            <a:r>
              <a:rPr lang="en" u="sng">
                <a:solidFill>
                  <a:srgbClr val="C27B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jennifer.veitch@nrc-cnrc.gc.ca</a:t>
            </a:r>
            <a:endParaRPr>
              <a:solidFill>
                <a:srgbClr val="C27B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 u="sng">
                <a:solidFill>
                  <a:srgbClr val="C27B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manuel.spitschan@tum.de</a:t>
            </a:r>
            <a:r>
              <a:rPr lang="en">
                <a:solidFill>
                  <a:srgbClr val="C27BA0"/>
                </a:solidFill>
              </a:rPr>
              <a:t> </a:t>
            </a:r>
            <a:r>
              <a:rPr lang="en"/>
              <a:t> </a:t>
            </a:r>
            <a:endParaRPr/>
          </a:p>
        </p:txBody>
      </p:sp>
      <p:pic>
        <p:nvPicPr>
          <p:cNvPr id="252" name="Google Shape;252;p4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23337" y="213171"/>
            <a:ext cx="162834" cy="1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4005" y="213171"/>
            <a:ext cx="162834" cy="1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04320" y="213171"/>
            <a:ext cx="163187" cy="156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45"/>
          <p:cNvGrpSpPr/>
          <p:nvPr/>
        </p:nvGrpSpPr>
        <p:grpSpPr>
          <a:xfrm>
            <a:off x="326975" y="854175"/>
            <a:ext cx="1304925" cy="1066950"/>
            <a:chOff x="7625600" y="2420700"/>
            <a:chExt cx="1304925" cy="1066950"/>
          </a:xfrm>
        </p:grpSpPr>
        <p:sp>
          <p:nvSpPr>
            <p:cNvPr id="256" name="Google Shape;256;p45"/>
            <p:cNvSpPr/>
            <p:nvPr/>
          </p:nvSpPr>
          <p:spPr>
            <a:xfrm>
              <a:off x="7634775" y="2886750"/>
              <a:ext cx="581400" cy="600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7" name="Google Shape;257;p4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625600" y="2420700"/>
              <a:ext cx="1304925" cy="1066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advTm="2309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5024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 sz="2500"/>
              <a:t>Background: Quantities that describe light sources and exposures</a:t>
            </a:r>
            <a:endParaRPr sz="2500"/>
          </a:p>
        </p:txBody>
      </p:sp>
      <p:sp>
        <p:nvSpPr>
          <p:cNvPr id="189" name="Google Shape;189;p37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8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influences human perception, physiology, and behaviour 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Vision, including colour perception and image interpretation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Circadian, neuroendocrine and sleep physiology</a:t>
            </a:r>
            <a:br>
              <a:rPr lang="en"/>
            </a:b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consensus documents </a:t>
            </a:r>
            <a:br>
              <a:rPr lang="en"/>
            </a:br>
            <a:r>
              <a:rPr lang="en"/>
              <a:t>define quantities, units, and </a:t>
            </a:r>
            <a:br>
              <a:rPr lang="en"/>
            </a:br>
            <a:r>
              <a:rPr lang="en"/>
              <a:t>characterizations for light sources and </a:t>
            </a:r>
            <a:br>
              <a:rPr lang="en"/>
            </a:br>
            <a:r>
              <a:rPr lang="en"/>
              <a:t>exposures calculated from spectral data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3B495A"/>
              </a:buClr>
              <a:buSzPts val="1700"/>
              <a:buChar char="○"/>
            </a:pPr>
            <a:r>
              <a:rPr lang="en">
                <a:solidFill>
                  <a:srgbClr val="3B495A"/>
                </a:solidFill>
              </a:rPr>
              <a:t>CIE S 026:/E:2018 defines </a:t>
            </a:r>
            <a:br>
              <a:rPr lang="en">
                <a:solidFill>
                  <a:srgbClr val="3B495A"/>
                </a:solidFill>
              </a:rPr>
            </a:br>
            <a:r>
              <a:rPr lang="en">
                <a:solidFill>
                  <a:srgbClr val="3B495A"/>
                </a:solidFill>
              </a:rPr>
              <a:t>the quantification of light exposures for retinal photoreceptors</a:t>
            </a:r>
            <a:endParaRPr>
              <a:solidFill>
                <a:srgbClr val="3B495A"/>
              </a:solidFill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95A"/>
              </a:buClr>
              <a:buSzPts val="1700"/>
              <a:buChar char="○"/>
            </a:pPr>
            <a:r>
              <a:rPr lang="en">
                <a:solidFill>
                  <a:srgbClr val="3B495A"/>
                </a:solidFill>
              </a:rPr>
              <a:t>CIE 015:2018 and CIE 224:2017 define parameters related to colour</a:t>
            </a:r>
            <a:endParaRPr>
              <a:solidFill>
                <a:srgbClr val="3B495A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307" y="2657775"/>
            <a:ext cx="3020713" cy="11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3171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 sz="2500"/>
              <a:t>Background: Reporting of light quantities</a:t>
            </a:r>
            <a:endParaRPr sz="2500"/>
          </a:p>
        </p:txBody>
      </p:sp>
      <p:sp>
        <p:nvSpPr>
          <p:cNvPr id="197" name="Google Shape;197;p38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8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guidelines for measuring and reporting the stimulus conditions in chronobiology/sleep research studies until recently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95A"/>
              </a:buClr>
              <a:buSzPts val="1700"/>
              <a:buChar char="○"/>
            </a:pPr>
            <a:r>
              <a:rPr lang="en">
                <a:solidFill>
                  <a:srgbClr val="3B495A"/>
                </a:solidFill>
              </a:rPr>
              <a:t>There are many parameters to calculate</a:t>
            </a:r>
            <a:endParaRPr>
              <a:solidFill>
                <a:srgbClr val="3B495A"/>
              </a:solidFill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rgbClr val="3B495A"/>
                </a:solidFill>
              </a:rPr>
              <a:t>Calculations can seem non-trivial to </a:t>
            </a:r>
            <a:br>
              <a:rPr lang="en">
                <a:solidFill>
                  <a:srgbClr val="3B495A"/>
                </a:solidFill>
              </a:rPr>
            </a:br>
            <a:r>
              <a:rPr lang="en">
                <a:solidFill>
                  <a:srgbClr val="3B495A"/>
                </a:solidFill>
              </a:rPr>
              <a:t>beginners</a:t>
            </a:r>
            <a:br>
              <a:rPr lang="en"/>
            </a:b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develop an easy-to-use, open-access </a:t>
            </a:r>
            <a:br>
              <a:rPr lang="en"/>
            </a:br>
            <a:r>
              <a:rPr lang="en"/>
              <a:t>web platform for calculations related to light</a:t>
            </a:r>
            <a:endParaRPr/>
          </a:p>
        </p:txBody>
      </p:sp>
      <p:pic>
        <p:nvPicPr>
          <p:cNvPr id="199" name="Google Shape;1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718" y="2047068"/>
            <a:ext cx="3291525" cy="2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755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 i="1"/>
              <a:t>luox</a:t>
            </a:r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8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Lightweight platform for calculations based on spectral information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Open source (GPLv3)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No data stored anywhere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ES6, React, and webpack</a:t>
            </a:r>
            <a:endParaRPr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Formatting: Prettier, ESLint - Airbnb style guide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https://luox.app/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>
                <a:uFill>
                  <a:noFill/>
                </a:uFill>
                <a:hlinkClick r:id="rId4"/>
              </a:rPr>
              <a:t>https://github.com/luox-app/luox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32924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 i="1"/>
              <a:t>luox</a:t>
            </a:r>
            <a:r>
              <a:rPr lang="en"/>
              <a:t> user flow</a:t>
            </a:r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175" y="1161650"/>
            <a:ext cx="5305625" cy="39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131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/>
              <a:t>luox</a:t>
            </a:r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8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Calculations follow guidance from the International Commission on Illumination (CIE)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CIE reports and standard formula were translated into JS functions using math.js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Example: Colour Fidelity Index, R</a:t>
            </a:r>
            <a:r>
              <a:rPr lang="en" sz="1000" i="1"/>
              <a:t>f</a:t>
            </a:r>
            <a:r>
              <a:rPr lang="en" sz="1000"/>
              <a:t> </a:t>
            </a:r>
            <a:r>
              <a:rPr lang="en" sz="1400"/>
              <a:t>(CIE 224:2017)</a:t>
            </a:r>
            <a:endParaRPr sz="14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44 formula</a:t>
            </a:r>
            <a:br>
              <a:rPr lang="en" sz="1400"/>
            </a:b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21" name="Google Shape;2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672" y="2657172"/>
            <a:ext cx="2992350" cy="2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4150" y="2804794"/>
            <a:ext cx="3206519" cy="2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5278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426245" y="256358"/>
            <a:ext cx="8184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5"/>
                </a:solidFill>
              </a:rPr>
              <a:t>Demo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29" name="Google Shape;229;p42" title="luox_ Home - Google Chrome 2022-01-19 15-42-45_Tri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413" y="1153383"/>
            <a:ext cx="6407163" cy="38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8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/>
              <a:t>Current challenge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8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Precision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0">
                <a:solidFill>
                  <a:srgbClr val="3B495A"/>
                </a:solidFill>
              </a:rPr>
              <a:t>Displays floating point precision up to four decimals for all quantities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0">
                <a:solidFill>
                  <a:srgbClr val="3B495A"/>
                </a:solidFill>
              </a:rPr>
              <a:t>Downloaded .csv file carries higher precision</a:t>
            </a:r>
            <a:br>
              <a:rPr lang="en" sz="1600" b="0">
                <a:solidFill>
                  <a:srgbClr val="3B495A"/>
                </a:solidFill>
              </a:rPr>
            </a:b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Users demand higher precision accuracy, but JS is limited to using the IEEE 754 standard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Temporary mitigation: </a:t>
            </a:r>
            <a:endParaRPr sz="1600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displaying intermediate calculations for power users</a:t>
            </a:r>
            <a:br>
              <a:rPr lang="en" sz="1600"/>
            </a:b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  <p:transition advTm="82157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>
            <a:spLocks noGrp="1"/>
          </p:cNvSpPr>
          <p:nvPr>
            <p:ph type="title"/>
          </p:nvPr>
        </p:nvSpPr>
        <p:spPr>
          <a:xfrm>
            <a:off x="426246" y="256358"/>
            <a:ext cx="6891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/>
              <a:t>Status and future work</a:t>
            </a:r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sldNum" idx="12"/>
          </p:nvPr>
        </p:nvSpPr>
        <p:spPr>
          <a:xfrm>
            <a:off x="8686800" y="4767263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"/>
          </p:nvPr>
        </p:nvSpPr>
        <p:spPr>
          <a:xfrm>
            <a:off x="430213" y="1430338"/>
            <a:ext cx="68928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CIE has validated </a:t>
            </a:r>
            <a:r>
              <a:rPr lang="en" i="1"/>
              <a:t>luox</a:t>
            </a:r>
            <a:r>
              <a:rPr lang="en"/>
              <a:t> calculations </a:t>
            </a:r>
            <a:br>
              <a:rPr lang="en"/>
            </a:br>
            <a:r>
              <a:rPr lang="en"/>
              <a:t>related to CIE S026:2018 and CIE 1931 </a:t>
            </a:r>
            <a:br>
              <a:rPr lang="en"/>
            </a:br>
            <a:r>
              <a:rPr lang="en"/>
              <a:t>(</a:t>
            </a:r>
            <a:r>
              <a:rPr lang="en" i="1"/>
              <a:t>x,y</a:t>
            </a:r>
            <a:r>
              <a:rPr lang="en"/>
              <a:t>) chromaticity, as a black box check.</a:t>
            </a:r>
            <a:br>
              <a:rPr lang="en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Checks will be conducted on new code for additional CIE parameters before they are launched on the site.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features may be added.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on Wellcome Open Journal: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https://doi.org/10.12688/wellcomeopenres.16595.2</a:t>
            </a:r>
            <a:r>
              <a:rPr lang="en"/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188" y="1162825"/>
            <a:ext cx="3646742" cy="72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2172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_advanced_green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436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Montserrat Light</vt:lpstr>
      <vt:lpstr>Calibri</vt:lpstr>
      <vt:lpstr>Simple Light</vt:lpstr>
      <vt:lpstr>PowerPoint_advanced_green_1</vt:lpstr>
      <vt:lpstr>luox: An open-source, open-access web platform implementing international standards for the quantification of light</vt:lpstr>
      <vt:lpstr>Background: Quantities that describe light sources and exposures</vt:lpstr>
      <vt:lpstr>Background: Reporting of light quantities</vt:lpstr>
      <vt:lpstr>luox</vt:lpstr>
      <vt:lpstr>luox user flow</vt:lpstr>
      <vt:lpstr>luox</vt:lpstr>
      <vt:lpstr>Demo</vt:lpstr>
      <vt:lpstr>Current challenge</vt:lpstr>
      <vt:lpstr>Status and 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luox: An open-source, open-access web platform implementing international standards for the quantification of light</dc:title>
  <dc:creator>somang nam</dc:creator>
  <cp:lastModifiedBy>So Nam</cp:lastModifiedBy>
  <cp:revision>9</cp:revision>
  <dcterms:modified xsi:type="dcterms:W3CDTF">2022-02-05T05:24:04Z</dcterms:modified>
</cp:coreProperties>
</file>