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49"/>
  </p:notesMasterIdLst>
  <p:sldIdLst>
    <p:sldId id="256" r:id="rId3"/>
    <p:sldId id="258" r:id="rId4"/>
    <p:sldId id="257" r:id="rId5"/>
    <p:sldId id="311" r:id="rId6"/>
    <p:sldId id="261" r:id="rId7"/>
    <p:sldId id="262" r:id="rId8"/>
    <p:sldId id="306" r:id="rId9"/>
    <p:sldId id="308" r:id="rId10"/>
    <p:sldId id="309" r:id="rId11"/>
    <p:sldId id="310" r:id="rId12"/>
    <p:sldId id="314" r:id="rId13"/>
    <p:sldId id="315" r:id="rId14"/>
    <p:sldId id="291" r:id="rId15"/>
    <p:sldId id="319" r:id="rId16"/>
    <p:sldId id="321" r:id="rId17"/>
    <p:sldId id="322" r:id="rId18"/>
    <p:sldId id="323" r:id="rId19"/>
    <p:sldId id="282" r:id="rId20"/>
    <p:sldId id="283" r:id="rId21"/>
    <p:sldId id="324" r:id="rId22"/>
    <p:sldId id="269" r:id="rId23"/>
    <p:sldId id="325" r:id="rId24"/>
    <p:sldId id="317" r:id="rId25"/>
    <p:sldId id="273" r:id="rId26"/>
    <p:sldId id="341" r:id="rId27"/>
    <p:sldId id="328" r:id="rId28"/>
    <p:sldId id="329" r:id="rId29"/>
    <p:sldId id="330" r:id="rId30"/>
    <p:sldId id="331" r:id="rId31"/>
    <p:sldId id="334" r:id="rId32"/>
    <p:sldId id="288" r:id="rId33"/>
    <p:sldId id="305" r:id="rId34"/>
    <p:sldId id="332" r:id="rId35"/>
    <p:sldId id="335" r:id="rId36"/>
    <p:sldId id="336" r:id="rId37"/>
    <p:sldId id="338" r:id="rId38"/>
    <p:sldId id="339" r:id="rId39"/>
    <p:sldId id="340" r:id="rId40"/>
    <p:sldId id="342" r:id="rId41"/>
    <p:sldId id="343" r:id="rId42"/>
    <p:sldId id="344" r:id="rId43"/>
    <p:sldId id="301" r:id="rId44"/>
    <p:sldId id="302" r:id="rId45"/>
    <p:sldId id="303" r:id="rId46"/>
    <p:sldId id="304" r:id="rId47"/>
    <p:sldId id="307" r:id="rId4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78ACC78-6ECB-974D-A08A-19EA5DA1B1E5}">
          <p14:sldIdLst>
            <p14:sldId id="256"/>
          </p14:sldIdLst>
        </p14:section>
        <p14:section name="Overview" id="{A445349E-AA70-EF40-9D8D-75D211DA7671}">
          <p14:sldIdLst>
            <p14:sldId id="258"/>
            <p14:sldId id="257"/>
            <p14:sldId id="311"/>
            <p14:sldId id="261"/>
          </p14:sldIdLst>
        </p14:section>
        <p14:section name="SoC &amp; CPUs" id="{8EDAE412-64EB-3D49-9729-A1BF100D45B0}">
          <p14:sldIdLst>
            <p14:sldId id="262"/>
            <p14:sldId id="306"/>
            <p14:sldId id="308"/>
            <p14:sldId id="309"/>
            <p14:sldId id="310"/>
          </p14:sldIdLst>
        </p14:section>
        <p14:section name="PICA200 GPU" id="{B90E78FE-0A23-CA43-AB65-08A7995FA5BB}">
          <p14:sldIdLst>
            <p14:sldId id="314"/>
            <p14:sldId id="315"/>
            <p14:sldId id="291"/>
            <p14:sldId id="319"/>
            <p14:sldId id="321"/>
            <p14:sldId id="322"/>
            <p14:sldId id="323"/>
            <p14:sldId id="282"/>
            <p14:sldId id="283"/>
            <p14:sldId id="324"/>
          </p14:sldIdLst>
        </p14:section>
        <p14:section name="Teak DSP &amp; Misc Hardware" id="{B4EDC5FE-B3BC-484D-8DB2-DB4E41FDB003}">
          <p14:sldIdLst>
            <p14:sldId id="269"/>
            <p14:sldId id="325"/>
            <p14:sldId id="317"/>
          </p14:sldIdLst>
        </p14:section>
        <p14:section name="OS &amp; Firmware" id="{7C6466E4-E7A9-DA4B-8F6A-7EB4AC4F41BF}">
          <p14:sldIdLst>
            <p14:sldId id="273"/>
            <p14:sldId id="341"/>
            <p14:sldId id="328"/>
            <p14:sldId id="329"/>
            <p14:sldId id="330"/>
            <p14:sldId id="331"/>
            <p14:sldId id="334"/>
            <p14:sldId id="288"/>
            <p14:sldId id="305"/>
            <p14:sldId id="332"/>
          </p14:sldIdLst>
        </p14:section>
        <p14:section name="Emulation :3" id="{4C165A48-3C34-EC47-BC8F-3F01EBC9FCED}">
          <p14:sldIdLst>
            <p14:sldId id="335"/>
            <p14:sldId id="336"/>
            <p14:sldId id="338"/>
            <p14:sldId id="339"/>
            <p14:sldId id="340"/>
            <p14:sldId id="342"/>
            <p14:sldId id="343"/>
            <p14:sldId id="344"/>
            <p14:sldId id="301"/>
            <p14:sldId id="302"/>
            <p14:sldId id="303"/>
          </p14:sldIdLst>
        </p14:section>
        <p14:section name="Outro" id="{977B801B-87A6-FF43-9DD9-65EFD449DF7F}">
          <p14:sldIdLst>
            <p14:sldId id="304"/>
          </p14:sldIdLst>
        </p14:section>
        <p14:section name="Spares &amp; Dependencies" id="{D895291D-7A8B-E849-A982-2E9C2F853E98}">
          <p14:sldIdLst>
            <p14:sldId id="30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258D5A-F890-30BE-38EF-6E3309867D03}" name="Davit Margarian" initials="DM" userId="eb405550eccd211e"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70A04"/>
    <a:srgbClr val="9F7EB8"/>
    <a:srgbClr val="8FAADC"/>
    <a:srgbClr val="C7D5ED"/>
    <a:srgbClr val="1919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10E831-3FC3-F640-9CDA-5434AEF89E49}" v="13665" dt="2024-02-03T23:33:44.786"/>
    <p1510:client id="{60D8549D-27B2-4900-93FA-EED94C82C9E0}" v="112" dt="2024-02-03T18:02:54.9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09"/>
  </p:normalViewPr>
  <p:slideViewPr>
    <p:cSldViewPr snapToGrid="0">
      <p:cViewPr>
        <p:scale>
          <a:sx n="225" d="100"/>
          <a:sy n="225" d="100"/>
        </p:scale>
        <p:origin x="-3104" y="-328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47CA9E-DA0D-3846-B7F5-3D9689118462}" type="doc">
      <dgm:prSet loTypeId="urn:microsoft.com/office/officeart/2005/8/layout/lProcess3" loCatId="" qsTypeId="urn:microsoft.com/office/officeart/2005/8/quickstyle/simple3" qsCatId="simple" csTypeId="urn:microsoft.com/office/officeart/2005/8/colors/colorful4" csCatId="colorful" phldr="1"/>
      <dgm:spPr/>
      <dgm:t>
        <a:bodyPr/>
        <a:lstStyle/>
        <a:p>
          <a:endParaRPr lang="en-US"/>
        </a:p>
      </dgm:t>
    </dgm:pt>
    <dgm:pt modelId="{9ECBD31C-9791-3F4B-BF31-6B15B83C6B6E}">
      <dgm:prSet phldrT="[Text]"/>
      <dgm:spPr/>
      <dgm:t>
        <a:bodyPr/>
        <a:lstStyle/>
        <a:p>
          <a:r>
            <a:rPr lang="en-US" b="1">
              <a:latin typeface="Aptos" panose="020B0004020202020204" pitchFamily="34" charset="0"/>
            </a:rPr>
            <a:t>Hardware Architecture</a:t>
          </a:r>
        </a:p>
      </dgm:t>
    </dgm:pt>
    <dgm:pt modelId="{C3E7DA0F-6F54-B04A-935D-415B9FD349F5}" type="parTrans" cxnId="{847EBC54-AF69-7243-929D-98794993AD62}">
      <dgm:prSet/>
      <dgm:spPr/>
      <dgm:t>
        <a:bodyPr/>
        <a:lstStyle/>
        <a:p>
          <a:endParaRPr lang="en-US">
            <a:latin typeface="Aptos" panose="020B0004020202020204" pitchFamily="34" charset="0"/>
          </a:endParaRPr>
        </a:p>
      </dgm:t>
    </dgm:pt>
    <dgm:pt modelId="{BD37E4B1-D422-7F4C-A9D1-AD96BEA6EAA3}" type="sibTrans" cxnId="{847EBC54-AF69-7243-929D-98794993AD62}">
      <dgm:prSet/>
      <dgm:spPr/>
      <dgm:t>
        <a:bodyPr/>
        <a:lstStyle/>
        <a:p>
          <a:endParaRPr lang="en-US">
            <a:latin typeface="Aptos" panose="020B0004020202020204" pitchFamily="34" charset="0"/>
          </a:endParaRPr>
        </a:p>
      </dgm:t>
    </dgm:pt>
    <dgm:pt modelId="{7317BA6A-5CF5-4B4B-AB29-7BFFD6A499FF}">
      <dgm:prSet phldrT="[Text]"/>
      <dgm:spPr/>
      <dgm:t>
        <a:bodyPr/>
        <a:lstStyle/>
        <a:p>
          <a:r>
            <a:rPr lang="en-US" b="1">
              <a:latin typeface="Aptos" panose="020B0004020202020204" pitchFamily="34" charset="0"/>
            </a:rPr>
            <a:t>CPUs</a:t>
          </a:r>
          <a:r>
            <a:rPr lang="en-US">
              <a:latin typeface="Aptos" panose="020B0004020202020204" pitchFamily="34" charset="0"/>
            </a:rPr>
            <a:t> (There's too many)</a:t>
          </a:r>
        </a:p>
      </dgm:t>
    </dgm:pt>
    <dgm:pt modelId="{76B27496-40E0-6D40-A3BC-B65BF549F925}" type="parTrans" cxnId="{E124E9A4-F772-3549-8F2A-984FA53EF4C8}">
      <dgm:prSet/>
      <dgm:spPr/>
      <dgm:t>
        <a:bodyPr/>
        <a:lstStyle/>
        <a:p>
          <a:endParaRPr lang="en-US">
            <a:latin typeface="Aptos" panose="020B0004020202020204" pitchFamily="34" charset="0"/>
          </a:endParaRPr>
        </a:p>
      </dgm:t>
    </dgm:pt>
    <dgm:pt modelId="{3A063031-1000-514F-8E02-F3D43073833D}" type="sibTrans" cxnId="{E124E9A4-F772-3549-8F2A-984FA53EF4C8}">
      <dgm:prSet/>
      <dgm:spPr/>
      <dgm:t>
        <a:bodyPr/>
        <a:lstStyle/>
        <a:p>
          <a:endParaRPr lang="en-US">
            <a:latin typeface="Aptos" panose="020B0004020202020204" pitchFamily="34" charset="0"/>
          </a:endParaRPr>
        </a:p>
      </dgm:t>
    </dgm:pt>
    <dgm:pt modelId="{549FD5E1-66EA-7B41-AF25-A922751F4344}">
      <dgm:prSet phldrT="[Text]"/>
      <dgm:spPr/>
      <dgm:t>
        <a:bodyPr/>
        <a:lstStyle/>
        <a:p>
          <a:r>
            <a:rPr lang="en-US" b="1">
              <a:latin typeface="Aptos" panose="020B0004020202020204" pitchFamily="34" charset="0"/>
            </a:rPr>
            <a:t>GPU</a:t>
          </a:r>
          <a:r>
            <a:rPr lang="en-US">
              <a:latin typeface="Aptos" panose="020B0004020202020204" pitchFamily="34" charset="0"/>
            </a:rPr>
            <a:t> The PICA200</a:t>
          </a:r>
        </a:p>
      </dgm:t>
    </dgm:pt>
    <dgm:pt modelId="{03B10396-DD30-614F-B62B-05338BF6656F}" type="parTrans" cxnId="{2FD56BD5-D7E9-4848-9E7D-DC8CB222EE69}">
      <dgm:prSet/>
      <dgm:spPr/>
      <dgm:t>
        <a:bodyPr/>
        <a:lstStyle/>
        <a:p>
          <a:endParaRPr lang="en-US">
            <a:latin typeface="Aptos" panose="020B0004020202020204" pitchFamily="34" charset="0"/>
          </a:endParaRPr>
        </a:p>
      </dgm:t>
    </dgm:pt>
    <dgm:pt modelId="{1B30C7EC-A4AF-DE43-BED9-92FC1AF726A6}" type="sibTrans" cxnId="{2FD56BD5-D7E9-4848-9E7D-DC8CB222EE69}">
      <dgm:prSet/>
      <dgm:spPr/>
      <dgm:t>
        <a:bodyPr/>
        <a:lstStyle/>
        <a:p>
          <a:endParaRPr lang="en-US">
            <a:latin typeface="Aptos" panose="020B0004020202020204" pitchFamily="34" charset="0"/>
          </a:endParaRPr>
        </a:p>
      </dgm:t>
    </dgm:pt>
    <dgm:pt modelId="{927103B0-47E6-3B44-A83F-BD61F4AB4AC3}">
      <dgm:prSet phldrT="[Text]"/>
      <dgm:spPr/>
      <dgm:t>
        <a:bodyPr/>
        <a:lstStyle/>
        <a:p>
          <a:r>
            <a:rPr lang="en-US" b="1">
              <a:latin typeface="Aptos" panose="020B0004020202020204" pitchFamily="34" charset="0"/>
            </a:rPr>
            <a:t>3DS Software Stack</a:t>
          </a:r>
        </a:p>
      </dgm:t>
    </dgm:pt>
    <dgm:pt modelId="{B5A41683-2E52-F140-8C78-4D9C2B020191}" type="parTrans" cxnId="{E00BD69A-FD52-D944-8588-598470969F66}">
      <dgm:prSet/>
      <dgm:spPr/>
      <dgm:t>
        <a:bodyPr/>
        <a:lstStyle/>
        <a:p>
          <a:endParaRPr lang="en-US">
            <a:latin typeface="Aptos" panose="020B0004020202020204" pitchFamily="34" charset="0"/>
          </a:endParaRPr>
        </a:p>
      </dgm:t>
    </dgm:pt>
    <dgm:pt modelId="{8E88FB32-7068-724C-AE89-1B8FF52B2D90}" type="sibTrans" cxnId="{E00BD69A-FD52-D944-8588-598470969F66}">
      <dgm:prSet/>
      <dgm:spPr/>
      <dgm:t>
        <a:bodyPr/>
        <a:lstStyle/>
        <a:p>
          <a:endParaRPr lang="en-US">
            <a:latin typeface="Aptos" panose="020B0004020202020204" pitchFamily="34" charset="0"/>
          </a:endParaRPr>
        </a:p>
      </dgm:t>
    </dgm:pt>
    <dgm:pt modelId="{93107047-08C9-EE47-8347-F867E97E1FC6}">
      <dgm:prSet phldrT="[Text]"/>
      <dgm:spPr/>
      <dgm:t>
        <a:bodyPr/>
        <a:lstStyle/>
        <a:p>
          <a:r>
            <a:rPr lang="en-US">
              <a:latin typeface="Aptos" panose="020B0004020202020204" pitchFamily="34" charset="0"/>
            </a:rPr>
            <a:t>Nintendo’s Horizon OS</a:t>
          </a:r>
        </a:p>
      </dgm:t>
    </dgm:pt>
    <dgm:pt modelId="{05414AC0-B4F6-A544-AF7A-3D77C79F3AE3}" type="parTrans" cxnId="{CD842C0A-C96C-334C-B20D-B7426E1FE4F3}">
      <dgm:prSet/>
      <dgm:spPr/>
      <dgm:t>
        <a:bodyPr/>
        <a:lstStyle/>
        <a:p>
          <a:endParaRPr lang="en-US">
            <a:latin typeface="Aptos" panose="020B0004020202020204" pitchFamily="34" charset="0"/>
          </a:endParaRPr>
        </a:p>
      </dgm:t>
    </dgm:pt>
    <dgm:pt modelId="{A211EE53-2E8F-5F49-95A2-3299637A42F5}" type="sibTrans" cxnId="{CD842C0A-C96C-334C-B20D-B7426E1FE4F3}">
      <dgm:prSet/>
      <dgm:spPr/>
      <dgm:t>
        <a:bodyPr/>
        <a:lstStyle/>
        <a:p>
          <a:endParaRPr lang="en-US">
            <a:latin typeface="Aptos" panose="020B0004020202020204" pitchFamily="34" charset="0"/>
          </a:endParaRPr>
        </a:p>
      </dgm:t>
    </dgm:pt>
    <dgm:pt modelId="{59E1380B-E4A6-5245-A4AD-3550EBFC659D}">
      <dgm:prSet phldrT="[Text]"/>
      <dgm:spPr/>
      <dgm:t>
        <a:bodyPr/>
        <a:lstStyle/>
        <a:p>
          <a:r>
            <a:rPr lang="en-US">
              <a:latin typeface="Aptos" panose="020B0004020202020204" pitchFamily="34" charset="0"/>
            </a:rPr>
            <a:t>The 3DS Userland</a:t>
          </a:r>
        </a:p>
      </dgm:t>
    </dgm:pt>
    <dgm:pt modelId="{3B8E43A7-85C8-3D4D-BF4F-3C1AC9EA0FF9}" type="parTrans" cxnId="{A3637113-2865-C24F-89EE-90D35B61F275}">
      <dgm:prSet/>
      <dgm:spPr/>
      <dgm:t>
        <a:bodyPr/>
        <a:lstStyle/>
        <a:p>
          <a:endParaRPr lang="en-US">
            <a:latin typeface="Aptos" panose="020B0004020202020204" pitchFamily="34" charset="0"/>
          </a:endParaRPr>
        </a:p>
      </dgm:t>
    </dgm:pt>
    <dgm:pt modelId="{79101390-558F-5D4C-9B55-BBCCC90E58C7}" type="sibTrans" cxnId="{A3637113-2865-C24F-89EE-90D35B61F275}">
      <dgm:prSet/>
      <dgm:spPr/>
      <dgm:t>
        <a:bodyPr/>
        <a:lstStyle/>
        <a:p>
          <a:endParaRPr lang="en-US">
            <a:latin typeface="Aptos" panose="020B0004020202020204" pitchFamily="34" charset="0"/>
          </a:endParaRPr>
        </a:p>
      </dgm:t>
    </dgm:pt>
    <dgm:pt modelId="{EE1CE6DB-6441-0740-B88A-7C5C9FD4C366}">
      <dgm:prSet phldrT="[Text]"/>
      <dgm:spPr/>
      <dgm:t>
        <a:bodyPr/>
        <a:lstStyle/>
        <a:p>
          <a:r>
            <a:rPr lang="en-US" b="1">
              <a:latin typeface="Aptos" panose="020B0004020202020204" pitchFamily="34" charset="0"/>
            </a:rPr>
            <a:t>Emulating the 3DS</a:t>
          </a:r>
        </a:p>
      </dgm:t>
    </dgm:pt>
    <dgm:pt modelId="{10C1B149-774C-C644-8AE8-4DD88FC729F7}" type="parTrans" cxnId="{120B93CA-E1A6-3E44-BC5E-057F18EDC6A1}">
      <dgm:prSet/>
      <dgm:spPr/>
      <dgm:t>
        <a:bodyPr/>
        <a:lstStyle/>
        <a:p>
          <a:endParaRPr lang="en-US">
            <a:latin typeface="Aptos" panose="020B0004020202020204" pitchFamily="34" charset="0"/>
          </a:endParaRPr>
        </a:p>
      </dgm:t>
    </dgm:pt>
    <dgm:pt modelId="{6079345E-978A-6440-BE49-7A74FD1D935F}" type="sibTrans" cxnId="{120B93CA-E1A6-3E44-BC5E-057F18EDC6A1}">
      <dgm:prSet/>
      <dgm:spPr/>
      <dgm:t>
        <a:bodyPr/>
        <a:lstStyle/>
        <a:p>
          <a:endParaRPr lang="en-US">
            <a:latin typeface="Aptos" panose="020B0004020202020204" pitchFamily="34" charset="0"/>
          </a:endParaRPr>
        </a:p>
      </dgm:t>
    </dgm:pt>
    <dgm:pt modelId="{26BAA53D-D454-3445-975A-03411817094D}">
      <dgm:prSet phldrT="[Text]"/>
      <dgm:spPr/>
      <dgm:t>
        <a:bodyPr/>
        <a:lstStyle/>
        <a:p>
          <a:r>
            <a:rPr lang="en-US">
              <a:latin typeface="Aptos" panose="020B0004020202020204" pitchFamily="34" charset="0"/>
            </a:rPr>
            <a:t>The “Levels” of Emulation</a:t>
          </a:r>
        </a:p>
      </dgm:t>
    </dgm:pt>
    <dgm:pt modelId="{2AFAC3F4-1BF2-CA49-B3C5-55F19C9F3E00}" type="parTrans" cxnId="{2DCCAF1C-48F9-6540-9811-A5B0F56FFE4B}">
      <dgm:prSet/>
      <dgm:spPr/>
      <dgm:t>
        <a:bodyPr/>
        <a:lstStyle/>
        <a:p>
          <a:endParaRPr lang="en-US">
            <a:latin typeface="Aptos" panose="020B0004020202020204" pitchFamily="34" charset="0"/>
          </a:endParaRPr>
        </a:p>
      </dgm:t>
    </dgm:pt>
    <dgm:pt modelId="{D76B8CA8-625A-FC4E-A6B2-78944911E9AB}" type="sibTrans" cxnId="{2DCCAF1C-48F9-6540-9811-A5B0F56FFE4B}">
      <dgm:prSet/>
      <dgm:spPr/>
      <dgm:t>
        <a:bodyPr/>
        <a:lstStyle/>
        <a:p>
          <a:endParaRPr lang="en-US">
            <a:latin typeface="Aptos" panose="020B0004020202020204" pitchFamily="34" charset="0"/>
          </a:endParaRPr>
        </a:p>
      </dgm:t>
    </dgm:pt>
    <dgm:pt modelId="{D0ED56F4-0087-B446-8F11-73D65A6405F8}">
      <dgm:prSet phldrT="[Text]"/>
      <dgm:spPr/>
      <dgm:t>
        <a:bodyPr/>
        <a:lstStyle/>
        <a:p>
          <a:r>
            <a:rPr lang="en-US">
              <a:latin typeface="Aptos" panose="020B0004020202020204" pitchFamily="34" charset="0"/>
            </a:rPr>
            <a:t>Difficulties &amp; Points of Interest</a:t>
          </a:r>
        </a:p>
      </dgm:t>
    </dgm:pt>
    <dgm:pt modelId="{929FC29E-8A76-7C45-B508-80F55053223B}" type="parTrans" cxnId="{7FDFD977-F36D-324A-B92E-1FBEDFC86940}">
      <dgm:prSet/>
      <dgm:spPr/>
      <dgm:t>
        <a:bodyPr/>
        <a:lstStyle/>
        <a:p>
          <a:endParaRPr lang="en-US">
            <a:latin typeface="Aptos" panose="020B0004020202020204" pitchFamily="34" charset="0"/>
          </a:endParaRPr>
        </a:p>
      </dgm:t>
    </dgm:pt>
    <dgm:pt modelId="{687B8752-42CB-1B46-81C1-40EE55DDD0C4}" type="sibTrans" cxnId="{7FDFD977-F36D-324A-B92E-1FBEDFC86940}">
      <dgm:prSet/>
      <dgm:spPr/>
      <dgm:t>
        <a:bodyPr/>
        <a:lstStyle/>
        <a:p>
          <a:endParaRPr lang="en-US">
            <a:latin typeface="Aptos" panose="020B0004020202020204" pitchFamily="34" charset="0"/>
          </a:endParaRPr>
        </a:p>
      </dgm:t>
    </dgm:pt>
    <dgm:pt modelId="{20EA8008-98AC-5B49-BABF-FC3D6DAC0FCF}">
      <dgm:prSet phldrT="[Text]"/>
      <dgm:spPr/>
      <dgm:t>
        <a:bodyPr/>
        <a:lstStyle/>
        <a:p>
          <a:r>
            <a:rPr lang="en-US" b="1">
              <a:latin typeface="Aptos" panose="020B0004020202020204" pitchFamily="34" charset="0"/>
            </a:rPr>
            <a:t>Audio DSP</a:t>
          </a:r>
          <a:r>
            <a:rPr lang="en-US">
              <a:latin typeface="Aptos" panose="020B0004020202020204" pitchFamily="34" charset="0"/>
            </a:rPr>
            <a:t> </a:t>
          </a:r>
          <a:r>
            <a:rPr lang="en-US" err="1">
              <a:latin typeface="Aptos" panose="020B0004020202020204" pitchFamily="34" charset="0"/>
            </a:rPr>
            <a:t>XpertTeak</a:t>
          </a:r>
          <a:endParaRPr lang="en-US">
            <a:latin typeface="Aptos" panose="020B0004020202020204" pitchFamily="34" charset="0"/>
          </a:endParaRPr>
        </a:p>
      </dgm:t>
    </dgm:pt>
    <dgm:pt modelId="{94D6D7C0-4CA2-474A-A5DB-4B2760DF4052}" type="parTrans" cxnId="{2D526AA5-6627-6B4E-9D25-FCB2FE39DAC7}">
      <dgm:prSet/>
      <dgm:spPr/>
      <dgm:t>
        <a:bodyPr/>
        <a:lstStyle/>
        <a:p>
          <a:endParaRPr lang="en-US">
            <a:latin typeface="Aptos" panose="020B0004020202020204" pitchFamily="34" charset="0"/>
          </a:endParaRPr>
        </a:p>
      </dgm:t>
    </dgm:pt>
    <dgm:pt modelId="{9DB5DD7E-37B7-FE4E-8E44-B412C6B626DF}" type="sibTrans" cxnId="{2D526AA5-6627-6B4E-9D25-FCB2FE39DAC7}">
      <dgm:prSet/>
      <dgm:spPr/>
      <dgm:t>
        <a:bodyPr/>
        <a:lstStyle/>
        <a:p>
          <a:endParaRPr lang="en-US">
            <a:latin typeface="Aptos" panose="020B0004020202020204" pitchFamily="34" charset="0"/>
          </a:endParaRPr>
        </a:p>
      </dgm:t>
    </dgm:pt>
    <dgm:pt modelId="{5E5C1802-953A-D84A-87C0-EB480EE6951D}">
      <dgm:prSet phldrT="[Text]"/>
      <dgm:spPr/>
      <dgm:t>
        <a:bodyPr/>
        <a:lstStyle/>
        <a:p>
          <a:r>
            <a:rPr lang="en-US">
              <a:latin typeface="Aptos" panose="020B0004020202020204" pitchFamily="34" charset="0"/>
            </a:rPr>
            <a:t>New &amp; Unexplored Territory</a:t>
          </a:r>
        </a:p>
      </dgm:t>
    </dgm:pt>
    <dgm:pt modelId="{D9E140D4-20B7-B942-B037-DC64275205FA}" type="parTrans" cxnId="{D4B95A9B-FDBF-D342-9158-BF98E973FD14}">
      <dgm:prSet/>
      <dgm:spPr/>
      <dgm:t>
        <a:bodyPr/>
        <a:lstStyle/>
        <a:p>
          <a:endParaRPr lang="en-US">
            <a:latin typeface="Aptos" panose="020B0004020202020204" pitchFamily="34" charset="0"/>
          </a:endParaRPr>
        </a:p>
      </dgm:t>
    </dgm:pt>
    <dgm:pt modelId="{9EFB867A-DFCA-F043-8EF0-7F1E097322A1}" type="sibTrans" cxnId="{D4B95A9B-FDBF-D342-9158-BF98E973FD14}">
      <dgm:prSet/>
      <dgm:spPr/>
      <dgm:t>
        <a:bodyPr/>
        <a:lstStyle/>
        <a:p>
          <a:endParaRPr lang="en-US">
            <a:latin typeface="Aptos" panose="020B0004020202020204" pitchFamily="34" charset="0"/>
          </a:endParaRPr>
        </a:p>
      </dgm:t>
    </dgm:pt>
    <dgm:pt modelId="{965A1C19-9F18-9249-AC8B-8D5BDAA3F75C}">
      <dgm:prSet/>
      <dgm:spPr/>
      <dgm:t>
        <a:bodyPr/>
        <a:lstStyle/>
        <a:p>
          <a:r>
            <a:rPr lang="en-US">
              <a:latin typeface="Aptos" panose="020B0004020202020204" pitchFamily="34" charset="0"/>
            </a:rPr>
            <a:t>The Rest of the </a:t>
          </a:r>
          <a:r>
            <a:rPr lang="en-US" b="0">
              <a:latin typeface="Aptos" panose="020B0004020202020204" pitchFamily="34" charset="0"/>
            </a:rPr>
            <a:t>System</a:t>
          </a:r>
        </a:p>
      </dgm:t>
    </dgm:pt>
    <dgm:pt modelId="{9DB0B8C3-4151-CD4F-A925-48748799233F}" type="sibTrans" cxnId="{1A403730-9ED6-514B-9742-FF6B2018D89D}">
      <dgm:prSet/>
      <dgm:spPr/>
      <dgm:t>
        <a:bodyPr/>
        <a:lstStyle/>
        <a:p>
          <a:endParaRPr lang="en-US"/>
        </a:p>
      </dgm:t>
    </dgm:pt>
    <dgm:pt modelId="{DE01B1B0-977A-304D-AFBA-FBA2FF5A2B37}" type="parTrans" cxnId="{1A403730-9ED6-514B-9742-FF6B2018D89D}">
      <dgm:prSet/>
      <dgm:spPr/>
      <dgm:t>
        <a:bodyPr/>
        <a:lstStyle/>
        <a:p>
          <a:endParaRPr lang="en-US"/>
        </a:p>
      </dgm:t>
    </dgm:pt>
    <dgm:pt modelId="{7213425A-AA95-D94A-AB41-1738B6E9E453}" type="pres">
      <dgm:prSet presAssocID="{3247CA9E-DA0D-3846-B7F5-3D9689118462}" presName="Name0" presStyleCnt="0">
        <dgm:presLayoutVars>
          <dgm:chPref val="3"/>
          <dgm:dir/>
          <dgm:animLvl val="lvl"/>
          <dgm:resizeHandles/>
        </dgm:presLayoutVars>
      </dgm:prSet>
      <dgm:spPr/>
    </dgm:pt>
    <dgm:pt modelId="{85E25674-A4F7-404C-9D61-BCB48FB14EBE}" type="pres">
      <dgm:prSet presAssocID="{9ECBD31C-9791-3F4B-BF31-6B15B83C6B6E}" presName="horFlow" presStyleCnt="0"/>
      <dgm:spPr/>
    </dgm:pt>
    <dgm:pt modelId="{B7BCB50A-2646-3746-B88C-3116D441513F}" type="pres">
      <dgm:prSet presAssocID="{9ECBD31C-9791-3F4B-BF31-6B15B83C6B6E}" presName="bigChev" presStyleLbl="node1" presStyleIdx="0" presStyleCnt="3"/>
      <dgm:spPr/>
    </dgm:pt>
    <dgm:pt modelId="{60EC211A-2E84-B444-8041-FAC261390F50}" type="pres">
      <dgm:prSet presAssocID="{76B27496-40E0-6D40-A3BC-B65BF549F925}" presName="parTrans" presStyleCnt="0"/>
      <dgm:spPr/>
    </dgm:pt>
    <dgm:pt modelId="{FCF4A0CB-21A2-7043-A114-B8E675C73452}" type="pres">
      <dgm:prSet presAssocID="{7317BA6A-5CF5-4B4B-AB29-7BFFD6A499FF}" presName="node" presStyleLbl="alignAccFollowNode1" presStyleIdx="0" presStyleCnt="9">
        <dgm:presLayoutVars>
          <dgm:bulletEnabled val="1"/>
        </dgm:presLayoutVars>
      </dgm:prSet>
      <dgm:spPr/>
    </dgm:pt>
    <dgm:pt modelId="{231203DF-4455-8144-B0DC-F3902E5CE100}" type="pres">
      <dgm:prSet presAssocID="{3A063031-1000-514F-8E02-F3D43073833D}" presName="sibTrans" presStyleCnt="0"/>
      <dgm:spPr/>
    </dgm:pt>
    <dgm:pt modelId="{09A62F2E-C52F-D24C-98A5-E4BD0BEEF5BE}" type="pres">
      <dgm:prSet presAssocID="{549FD5E1-66EA-7B41-AF25-A922751F4344}" presName="node" presStyleLbl="alignAccFollowNode1" presStyleIdx="1" presStyleCnt="9">
        <dgm:presLayoutVars>
          <dgm:bulletEnabled val="1"/>
        </dgm:presLayoutVars>
      </dgm:prSet>
      <dgm:spPr/>
    </dgm:pt>
    <dgm:pt modelId="{E21C03FA-8730-2247-A038-5DF44ACF29D1}" type="pres">
      <dgm:prSet presAssocID="{1B30C7EC-A4AF-DE43-BED9-92FC1AF726A6}" presName="sibTrans" presStyleCnt="0"/>
      <dgm:spPr/>
    </dgm:pt>
    <dgm:pt modelId="{F3D0F74C-75E2-514C-9AF6-BF1BA7DF910A}" type="pres">
      <dgm:prSet presAssocID="{20EA8008-98AC-5B49-BABF-FC3D6DAC0FCF}" presName="node" presStyleLbl="alignAccFollowNode1" presStyleIdx="2" presStyleCnt="9">
        <dgm:presLayoutVars>
          <dgm:bulletEnabled val="1"/>
        </dgm:presLayoutVars>
      </dgm:prSet>
      <dgm:spPr/>
    </dgm:pt>
    <dgm:pt modelId="{656CED77-A8D8-7646-B5A8-6D71EF710B7B}" type="pres">
      <dgm:prSet presAssocID="{9DB5DD7E-37B7-FE4E-8E44-B412C6B626DF}" presName="sibTrans" presStyleCnt="0"/>
      <dgm:spPr/>
    </dgm:pt>
    <dgm:pt modelId="{78AE2D2B-964F-4A4D-8E54-639DD236FE73}" type="pres">
      <dgm:prSet presAssocID="{965A1C19-9F18-9249-AC8B-8D5BDAA3F75C}" presName="node" presStyleLbl="alignAccFollowNode1" presStyleIdx="3" presStyleCnt="9">
        <dgm:presLayoutVars>
          <dgm:bulletEnabled val="1"/>
        </dgm:presLayoutVars>
      </dgm:prSet>
      <dgm:spPr/>
    </dgm:pt>
    <dgm:pt modelId="{D2DF11F2-E2A2-174F-B99D-5CC8FCF8E720}" type="pres">
      <dgm:prSet presAssocID="{9ECBD31C-9791-3F4B-BF31-6B15B83C6B6E}" presName="vSp" presStyleCnt="0"/>
      <dgm:spPr/>
    </dgm:pt>
    <dgm:pt modelId="{9F570AB0-5094-3D42-877B-A89976FC75F9}" type="pres">
      <dgm:prSet presAssocID="{927103B0-47E6-3B44-A83F-BD61F4AB4AC3}" presName="horFlow" presStyleCnt="0"/>
      <dgm:spPr/>
    </dgm:pt>
    <dgm:pt modelId="{ADF35D95-D2D9-3544-88ED-0AF7603C9CD9}" type="pres">
      <dgm:prSet presAssocID="{927103B0-47E6-3B44-A83F-BD61F4AB4AC3}" presName="bigChev" presStyleLbl="node1" presStyleIdx="1" presStyleCnt="3"/>
      <dgm:spPr/>
    </dgm:pt>
    <dgm:pt modelId="{2FED0626-D1FE-8448-B1C4-00A052415EF5}" type="pres">
      <dgm:prSet presAssocID="{05414AC0-B4F6-A544-AF7A-3D77C79F3AE3}" presName="parTrans" presStyleCnt="0"/>
      <dgm:spPr/>
    </dgm:pt>
    <dgm:pt modelId="{AE2EE917-8EC4-4446-A413-C8530719AC22}" type="pres">
      <dgm:prSet presAssocID="{93107047-08C9-EE47-8347-F867E97E1FC6}" presName="node" presStyleLbl="alignAccFollowNode1" presStyleIdx="4" presStyleCnt="9">
        <dgm:presLayoutVars>
          <dgm:bulletEnabled val="1"/>
        </dgm:presLayoutVars>
      </dgm:prSet>
      <dgm:spPr/>
    </dgm:pt>
    <dgm:pt modelId="{05887C74-0943-2045-8F34-386E22DEE787}" type="pres">
      <dgm:prSet presAssocID="{A211EE53-2E8F-5F49-95A2-3299637A42F5}" presName="sibTrans" presStyleCnt="0"/>
      <dgm:spPr/>
    </dgm:pt>
    <dgm:pt modelId="{AB04E628-6F79-0040-8727-07EBE499FABD}" type="pres">
      <dgm:prSet presAssocID="{59E1380B-E4A6-5245-A4AD-3550EBFC659D}" presName="node" presStyleLbl="alignAccFollowNode1" presStyleIdx="5" presStyleCnt="9">
        <dgm:presLayoutVars>
          <dgm:bulletEnabled val="1"/>
        </dgm:presLayoutVars>
      </dgm:prSet>
      <dgm:spPr/>
    </dgm:pt>
    <dgm:pt modelId="{AC3E9891-706A-DA49-8CAD-A5CF00F43971}" type="pres">
      <dgm:prSet presAssocID="{927103B0-47E6-3B44-A83F-BD61F4AB4AC3}" presName="vSp" presStyleCnt="0"/>
      <dgm:spPr/>
    </dgm:pt>
    <dgm:pt modelId="{1B216A21-2C95-1547-A47C-8E3DFE7D6ECB}" type="pres">
      <dgm:prSet presAssocID="{EE1CE6DB-6441-0740-B88A-7C5C9FD4C366}" presName="horFlow" presStyleCnt="0"/>
      <dgm:spPr/>
    </dgm:pt>
    <dgm:pt modelId="{D17A2A35-E703-2745-8F19-433E8C8D5FE0}" type="pres">
      <dgm:prSet presAssocID="{EE1CE6DB-6441-0740-B88A-7C5C9FD4C366}" presName="bigChev" presStyleLbl="node1" presStyleIdx="2" presStyleCnt="3"/>
      <dgm:spPr/>
    </dgm:pt>
    <dgm:pt modelId="{B3D52ECB-D519-124F-94BA-71C966963A7F}" type="pres">
      <dgm:prSet presAssocID="{2AFAC3F4-1BF2-CA49-B3C5-55F19C9F3E00}" presName="parTrans" presStyleCnt="0"/>
      <dgm:spPr/>
    </dgm:pt>
    <dgm:pt modelId="{E9B3CE0D-2A92-1340-8913-ADCF97942487}" type="pres">
      <dgm:prSet presAssocID="{26BAA53D-D454-3445-975A-03411817094D}" presName="node" presStyleLbl="alignAccFollowNode1" presStyleIdx="6" presStyleCnt="9">
        <dgm:presLayoutVars>
          <dgm:bulletEnabled val="1"/>
        </dgm:presLayoutVars>
      </dgm:prSet>
      <dgm:spPr/>
    </dgm:pt>
    <dgm:pt modelId="{EF189BAC-C05A-4C44-B599-8BCF9C5D1B77}" type="pres">
      <dgm:prSet presAssocID="{D76B8CA8-625A-FC4E-A6B2-78944911E9AB}" presName="sibTrans" presStyleCnt="0"/>
      <dgm:spPr/>
    </dgm:pt>
    <dgm:pt modelId="{340F7A17-6EF2-2448-8985-F2A266A17720}" type="pres">
      <dgm:prSet presAssocID="{D0ED56F4-0087-B446-8F11-73D65A6405F8}" presName="node" presStyleLbl="alignAccFollowNode1" presStyleIdx="7" presStyleCnt="9">
        <dgm:presLayoutVars>
          <dgm:bulletEnabled val="1"/>
        </dgm:presLayoutVars>
      </dgm:prSet>
      <dgm:spPr/>
    </dgm:pt>
    <dgm:pt modelId="{CAD88E8B-3695-5947-A5D0-1FA7A3DB3DC5}" type="pres">
      <dgm:prSet presAssocID="{687B8752-42CB-1B46-81C1-40EE55DDD0C4}" presName="sibTrans" presStyleCnt="0"/>
      <dgm:spPr/>
    </dgm:pt>
    <dgm:pt modelId="{62E1BA82-C6D1-E346-A797-245B9E90AADE}" type="pres">
      <dgm:prSet presAssocID="{5E5C1802-953A-D84A-87C0-EB480EE6951D}" presName="node" presStyleLbl="alignAccFollowNode1" presStyleIdx="8" presStyleCnt="9">
        <dgm:presLayoutVars>
          <dgm:bulletEnabled val="1"/>
        </dgm:presLayoutVars>
      </dgm:prSet>
      <dgm:spPr/>
    </dgm:pt>
  </dgm:ptLst>
  <dgm:cxnLst>
    <dgm:cxn modelId="{4D369707-4C87-F745-A4A4-F5F8572BD74E}" type="presOf" srcId="{927103B0-47E6-3B44-A83F-BD61F4AB4AC3}" destId="{ADF35D95-D2D9-3544-88ED-0AF7603C9CD9}" srcOrd="0" destOrd="0" presId="urn:microsoft.com/office/officeart/2005/8/layout/lProcess3"/>
    <dgm:cxn modelId="{CD842C0A-C96C-334C-B20D-B7426E1FE4F3}" srcId="{927103B0-47E6-3B44-A83F-BD61F4AB4AC3}" destId="{93107047-08C9-EE47-8347-F867E97E1FC6}" srcOrd="0" destOrd="0" parTransId="{05414AC0-B4F6-A544-AF7A-3D77C79F3AE3}" sibTransId="{A211EE53-2E8F-5F49-95A2-3299637A42F5}"/>
    <dgm:cxn modelId="{A3637113-2865-C24F-89EE-90D35B61F275}" srcId="{927103B0-47E6-3B44-A83F-BD61F4AB4AC3}" destId="{59E1380B-E4A6-5245-A4AD-3550EBFC659D}" srcOrd="1" destOrd="0" parTransId="{3B8E43A7-85C8-3D4D-BF4F-3C1AC9EA0FF9}" sibTransId="{79101390-558F-5D4C-9B55-BBCCC90E58C7}"/>
    <dgm:cxn modelId="{2DCCAF1C-48F9-6540-9811-A5B0F56FFE4B}" srcId="{EE1CE6DB-6441-0740-B88A-7C5C9FD4C366}" destId="{26BAA53D-D454-3445-975A-03411817094D}" srcOrd="0" destOrd="0" parTransId="{2AFAC3F4-1BF2-CA49-B3C5-55F19C9F3E00}" sibTransId="{D76B8CA8-625A-FC4E-A6B2-78944911E9AB}"/>
    <dgm:cxn modelId="{710E831F-B7CA-1244-8754-9E348E22206B}" type="presOf" srcId="{3247CA9E-DA0D-3846-B7F5-3D9689118462}" destId="{7213425A-AA95-D94A-AB41-1738B6E9E453}" srcOrd="0" destOrd="0" presId="urn:microsoft.com/office/officeart/2005/8/layout/lProcess3"/>
    <dgm:cxn modelId="{81A74D2C-4091-3B4B-A213-E3A07162B1C9}" type="presOf" srcId="{5E5C1802-953A-D84A-87C0-EB480EE6951D}" destId="{62E1BA82-C6D1-E346-A797-245B9E90AADE}" srcOrd="0" destOrd="0" presId="urn:microsoft.com/office/officeart/2005/8/layout/lProcess3"/>
    <dgm:cxn modelId="{1A403730-9ED6-514B-9742-FF6B2018D89D}" srcId="{9ECBD31C-9791-3F4B-BF31-6B15B83C6B6E}" destId="{965A1C19-9F18-9249-AC8B-8D5BDAA3F75C}" srcOrd="3" destOrd="0" parTransId="{DE01B1B0-977A-304D-AFBA-FBA2FF5A2B37}" sibTransId="{9DB0B8C3-4151-CD4F-A925-48748799233F}"/>
    <dgm:cxn modelId="{5B7F4430-EDC2-8B45-B2AC-3AE24B6A5893}" type="presOf" srcId="{549FD5E1-66EA-7B41-AF25-A922751F4344}" destId="{09A62F2E-C52F-D24C-98A5-E4BD0BEEF5BE}" srcOrd="0" destOrd="0" presId="urn:microsoft.com/office/officeart/2005/8/layout/lProcess3"/>
    <dgm:cxn modelId="{5B9F8D52-2839-2E40-B346-59558AEB9A3A}" type="presOf" srcId="{26BAA53D-D454-3445-975A-03411817094D}" destId="{E9B3CE0D-2A92-1340-8913-ADCF97942487}" srcOrd="0" destOrd="0" presId="urn:microsoft.com/office/officeart/2005/8/layout/lProcess3"/>
    <dgm:cxn modelId="{847EBC54-AF69-7243-929D-98794993AD62}" srcId="{3247CA9E-DA0D-3846-B7F5-3D9689118462}" destId="{9ECBD31C-9791-3F4B-BF31-6B15B83C6B6E}" srcOrd="0" destOrd="0" parTransId="{C3E7DA0F-6F54-B04A-935D-415B9FD349F5}" sibTransId="{BD37E4B1-D422-7F4C-A9D1-AD96BEA6EAA3}"/>
    <dgm:cxn modelId="{0434615A-F4C7-C949-A405-D10469B6F6A1}" type="presOf" srcId="{EE1CE6DB-6441-0740-B88A-7C5C9FD4C366}" destId="{D17A2A35-E703-2745-8F19-433E8C8D5FE0}" srcOrd="0" destOrd="0" presId="urn:microsoft.com/office/officeart/2005/8/layout/lProcess3"/>
    <dgm:cxn modelId="{1773A877-8CA5-C646-8CA6-3FA8903BF471}" type="presOf" srcId="{D0ED56F4-0087-B446-8F11-73D65A6405F8}" destId="{340F7A17-6EF2-2448-8985-F2A266A17720}" srcOrd="0" destOrd="0" presId="urn:microsoft.com/office/officeart/2005/8/layout/lProcess3"/>
    <dgm:cxn modelId="{7FDFD977-F36D-324A-B92E-1FBEDFC86940}" srcId="{EE1CE6DB-6441-0740-B88A-7C5C9FD4C366}" destId="{D0ED56F4-0087-B446-8F11-73D65A6405F8}" srcOrd="1" destOrd="0" parTransId="{929FC29E-8A76-7C45-B508-80F55053223B}" sibTransId="{687B8752-42CB-1B46-81C1-40EE55DDD0C4}"/>
    <dgm:cxn modelId="{AE65818B-B538-CA42-BE9A-915AA1FC5A86}" type="presOf" srcId="{93107047-08C9-EE47-8347-F867E97E1FC6}" destId="{AE2EE917-8EC4-4446-A413-C8530719AC22}" srcOrd="0" destOrd="0" presId="urn:microsoft.com/office/officeart/2005/8/layout/lProcess3"/>
    <dgm:cxn modelId="{E00BD69A-FD52-D944-8588-598470969F66}" srcId="{3247CA9E-DA0D-3846-B7F5-3D9689118462}" destId="{927103B0-47E6-3B44-A83F-BD61F4AB4AC3}" srcOrd="1" destOrd="0" parTransId="{B5A41683-2E52-F140-8C78-4D9C2B020191}" sibTransId="{8E88FB32-7068-724C-AE89-1B8FF52B2D90}"/>
    <dgm:cxn modelId="{D4B95A9B-FDBF-D342-9158-BF98E973FD14}" srcId="{EE1CE6DB-6441-0740-B88A-7C5C9FD4C366}" destId="{5E5C1802-953A-D84A-87C0-EB480EE6951D}" srcOrd="2" destOrd="0" parTransId="{D9E140D4-20B7-B942-B037-DC64275205FA}" sibTransId="{9EFB867A-DFCA-F043-8EF0-7F1E097322A1}"/>
    <dgm:cxn modelId="{E124E9A4-F772-3549-8F2A-984FA53EF4C8}" srcId="{9ECBD31C-9791-3F4B-BF31-6B15B83C6B6E}" destId="{7317BA6A-5CF5-4B4B-AB29-7BFFD6A499FF}" srcOrd="0" destOrd="0" parTransId="{76B27496-40E0-6D40-A3BC-B65BF549F925}" sibTransId="{3A063031-1000-514F-8E02-F3D43073833D}"/>
    <dgm:cxn modelId="{2D526AA5-6627-6B4E-9D25-FCB2FE39DAC7}" srcId="{9ECBD31C-9791-3F4B-BF31-6B15B83C6B6E}" destId="{20EA8008-98AC-5B49-BABF-FC3D6DAC0FCF}" srcOrd="2" destOrd="0" parTransId="{94D6D7C0-4CA2-474A-A5DB-4B2760DF4052}" sibTransId="{9DB5DD7E-37B7-FE4E-8E44-B412C6B626DF}"/>
    <dgm:cxn modelId="{E40BF4B4-B789-024A-A197-943A21B1E263}" type="presOf" srcId="{965A1C19-9F18-9249-AC8B-8D5BDAA3F75C}" destId="{78AE2D2B-964F-4A4D-8E54-639DD236FE73}" srcOrd="0" destOrd="0" presId="urn:microsoft.com/office/officeart/2005/8/layout/lProcess3"/>
    <dgm:cxn modelId="{9B07A5BA-1519-474A-B833-6E5B01330509}" type="presOf" srcId="{20EA8008-98AC-5B49-BABF-FC3D6DAC0FCF}" destId="{F3D0F74C-75E2-514C-9AF6-BF1BA7DF910A}" srcOrd="0" destOrd="0" presId="urn:microsoft.com/office/officeart/2005/8/layout/lProcess3"/>
    <dgm:cxn modelId="{F26C27C1-8E99-0749-8589-15D191A2ED73}" type="presOf" srcId="{59E1380B-E4A6-5245-A4AD-3550EBFC659D}" destId="{AB04E628-6F79-0040-8727-07EBE499FABD}" srcOrd="0" destOrd="0" presId="urn:microsoft.com/office/officeart/2005/8/layout/lProcess3"/>
    <dgm:cxn modelId="{120B93CA-E1A6-3E44-BC5E-057F18EDC6A1}" srcId="{3247CA9E-DA0D-3846-B7F5-3D9689118462}" destId="{EE1CE6DB-6441-0740-B88A-7C5C9FD4C366}" srcOrd="2" destOrd="0" parTransId="{10C1B149-774C-C644-8AE8-4DD88FC729F7}" sibTransId="{6079345E-978A-6440-BE49-7A74FD1D935F}"/>
    <dgm:cxn modelId="{2FD56BD5-D7E9-4848-9E7D-DC8CB222EE69}" srcId="{9ECBD31C-9791-3F4B-BF31-6B15B83C6B6E}" destId="{549FD5E1-66EA-7B41-AF25-A922751F4344}" srcOrd="1" destOrd="0" parTransId="{03B10396-DD30-614F-B62B-05338BF6656F}" sibTransId="{1B30C7EC-A4AF-DE43-BED9-92FC1AF726A6}"/>
    <dgm:cxn modelId="{F064BFD8-5A74-1746-97C1-4C281F0B029C}" type="presOf" srcId="{7317BA6A-5CF5-4B4B-AB29-7BFFD6A499FF}" destId="{FCF4A0CB-21A2-7043-A114-B8E675C73452}" srcOrd="0" destOrd="0" presId="urn:microsoft.com/office/officeart/2005/8/layout/lProcess3"/>
    <dgm:cxn modelId="{9818DBF1-7B43-EE4F-8CAF-48AC0B31D1A7}" type="presOf" srcId="{9ECBD31C-9791-3F4B-BF31-6B15B83C6B6E}" destId="{B7BCB50A-2646-3746-B88C-3116D441513F}" srcOrd="0" destOrd="0" presId="urn:microsoft.com/office/officeart/2005/8/layout/lProcess3"/>
    <dgm:cxn modelId="{003E4B56-9047-7447-BE2C-11D97FEA9867}" type="presParOf" srcId="{7213425A-AA95-D94A-AB41-1738B6E9E453}" destId="{85E25674-A4F7-404C-9D61-BCB48FB14EBE}" srcOrd="0" destOrd="0" presId="urn:microsoft.com/office/officeart/2005/8/layout/lProcess3"/>
    <dgm:cxn modelId="{EA3A38FF-10FD-F546-8AA8-8A6D2B0D5109}" type="presParOf" srcId="{85E25674-A4F7-404C-9D61-BCB48FB14EBE}" destId="{B7BCB50A-2646-3746-B88C-3116D441513F}" srcOrd="0" destOrd="0" presId="urn:microsoft.com/office/officeart/2005/8/layout/lProcess3"/>
    <dgm:cxn modelId="{CC201664-85AC-D741-8995-4B3AE988462C}" type="presParOf" srcId="{85E25674-A4F7-404C-9D61-BCB48FB14EBE}" destId="{60EC211A-2E84-B444-8041-FAC261390F50}" srcOrd="1" destOrd="0" presId="urn:microsoft.com/office/officeart/2005/8/layout/lProcess3"/>
    <dgm:cxn modelId="{3E4565E8-822B-4740-91E2-8997C884891C}" type="presParOf" srcId="{85E25674-A4F7-404C-9D61-BCB48FB14EBE}" destId="{FCF4A0CB-21A2-7043-A114-B8E675C73452}" srcOrd="2" destOrd="0" presId="urn:microsoft.com/office/officeart/2005/8/layout/lProcess3"/>
    <dgm:cxn modelId="{5642416A-29E6-FB4D-939E-505D5379B90C}" type="presParOf" srcId="{85E25674-A4F7-404C-9D61-BCB48FB14EBE}" destId="{231203DF-4455-8144-B0DC-F3902E5CE100}" srcOrd="3" destOrd="0" presId="urn:microsoft.com/office/officeart/2005/8/layout/lProcess3"/>
    <dgm:cxn modelId="{6DEF9E18-3792-4E49-B12D-6497D9DF4B92}" type="presParOf" srcId="{85E25674-A4F7-404C-9D61-BCB48FB14EBE}" destId="{09A62F2E-C52F-D24C-98A5-E4BD0BEEF5BE}" srcOrd="4" destOrd="0" presId="urn:microsoft.com/office/officeart/2005/8/layout/lProcess3"/>
    <dgm:cxn modelId="{DB3C9B6D-B6E7-A74F-844B-91A00191A7F2}" type="presParOf" srcId="{85E25674-A4F7-404C-9D61-BCB48FB14EBE}" destId="{E21C03FA-8730-2247-A038-5DF44ACF29D1}" srcOrd="5" destOrd="0" presId="urn:microsoft.com/office/officeart/2005/8/layout/lProcess3"/>
    <dgm:cxn modelId="{535CB8DF-B8C7-D64F-8670-0BEC166DAAE0}" type="presParOf" srcId="{85E25674-A4F7-404C-9D61-BCB48FB14EBE}" destId="{F3D0F74C-75E2-514C-9AF6-BF1BA7DF910A}" srcOrd="6" destOrd="0" presId="urn:microsoft.com/office/officeart/2005/8/layout/lProcess3"/>
    <dgm:cxn modelId="{919E0175-6ED0-3D43-960B-B962B4792BB2}" type="presParOf" srcId="{85E25674-A4F7-404C-9D61-BCB48FB14EBE}" destId="{656CED77-A8D8-7646-B5A8-6D71EF710B7B}" srcOrd="7" destOrd="0" presId="urn:microsoft.com/office/officeart/2005/8/layout/lProcess3"/>
    <dgm:cxn modelId="{FCDF7EDA-ACC9-1C4F-8E0A-2AE146CF7D93}" type="presParOf" srcId="{85E25674-A4F7-404C-9D61-BCB48FB14EBE}" destId="{78AE2D2B-964F-4A4D-8E54-639DD236FE73}" srcOrd="8" destOrd="0" presId="urn:microsoft.com/office/officeart/2005/8/layout/lProcess3"/>
    <dgm:cxn modelId="{ED40D645-9945-A741-8CD5-FE5C0C032ACF}" type="presParOf" srcId="{7213425A-AA95-D94A-AB41-1738B6E9E453}" destId="{D2DF11F2-E2A2-174F-B99D-5CC8FCF8E720}" srcOrd="1" destOrd="0" presId="urn:microsoft.com/office/officeart/2005/8/layout/lProcess3"/>
    <dgm:cxn modelId="{799D98D3-33F4-E64C-909B-90571EDE0309}" type="presParOf" srcId="{7213425A-AA95-D94A-AB41-1738B6E9E453}" destId="{9F570AB0-5094-3D42-877B-A89976FC75F9}" srcOrd="2" destOrd="0" presId="urn:microsoft.com/office/officeart/2005/8/layout/lProcess3"/>
    <dgm:cxn modelId="{549259F6-B286-C047-BF9A-167DB4C10E79}" type="presParOf" srcId="{9F570AB0-5094-3D42-877B-A89976FC75F9}" destId="{ADF35D95-D2D9-3544-88ED-0AF7603C9CD9}" srcOrd="0" destOrd="0" presId="urn:microsoft.com/office/officeart/2005/8/layout/lProcess3"/>
    <dgm:cxn modelId="{96CF655C-0885-9147-A61A-29FB22776328}" type="presParOf" srcId="{9F570AB0-5094-3D42-877B-A89976FC75F9}" destId="{2FED0626-D1FE-8448-B1C4-00A052415EF5}" srcOrd="1" destOrd="0" presId="urn:microsoft.com/office/officeart/2005/8/layout/lProcess3"/>
    <dgm:cxn modelId="{26B32972-88DB-F340-A4DB-B9A31E996B6B}" type="presParOf" srcId="{9F570AB0-5094-3D42-877B-A89976FC75F9}" destId="{AE2EE917-8EC4-4446-A413-C8530719AC22}" srcOrd="2" destOrd="0" presId="urn:microsoft.com/office/officeart/2005/8/layout/lProcess3"/>
    <dgm:cxn modelId="{E84B8C3D-3ED9-844F-AF91-9B121ED2E839}" type="presParOf" srcId="{9F570AB0-5094-3D42-877B-A89976FC75F9}" destId="{05887C74-0943-2045-8F34-386E22DEE787}" srcOrd="3" destOrd="0" presId="urn:microsoft.com/office/officeart/2005/8/layout/lProcess3"/>
    <dgm:cxn modelId="{8DF631C4-A30F-1740-8CA6-399E1385BBBE}" type="presParOf" srcId="{9F570AB0-5094-3D42-877B-A89976FC75F9}" destId="{AB04E628-6F79-0040-8727-07EBE499FABD}" srcOrd="4" destOrd="0" presId="urn:microsoft.com/office/officeart/2005/8/layout/lProcess3"/>
    <dgm:cxn modelId="{8AA3D2FB-636B-FE4C-868D-D0756A0B3EB6}" type="presParOf" srcId="{7213425A-AA95-D94A-AB41-1738B6E9E453}" destId="{AC3E9891-706A-DA49-8CAD-A5CF00F43971}" srcOrd="3" destOrd="0" presId="urn:microsoft.com/office/officeart/2005/8/layout/lProcess3"/>
    <dgm:cxn modelId="{8B60B30A-858C-F14A-B73D-F9A4274D15C4}" type="presParOf" srcId="{7213425A-AA95-D94A-AB41-1738B6E9E453}" destId="{1B216A21-2C95-1547-A47C-8E3DFE7D6ECB}" srcOrd="4" destOrd="0" presId="urn:microsoft.com/office/officeart/2005/8/layout/lProcess3"/>
    <dgm:cxn modelId="{C44E6EE2-2A7F-BD44-BABA-70580BCB940A}" type="presParOf" srcId="{1B216A21-2C95-1547-A47C-8E3DFE7D6ECB}" destId="{D17A2A35-E703-2745-8F19-433E8C8D5FE0}" srcOrd="0" destOrd="0" presId="urn:microsoft.com/office/officeart/2005/8/layout/lProcess3"/>
    <dgm:cxn modelId="{E3012549-B4C8-AE45-AE60-BB30AFE773ED}" type="presParOf" srcId="{1B216A21-2C95-1547-A47C-8E3DFE7D6ECB}" destId="{B3D52ECB-D519-124F-94BA-71C966963A7F}" srcOrd="1" destOrd="0" presId="urn:microsoft.com/office/officeart/2005/8/layout/lProcess3"/>
    <dgm:cxn modelId="{AE7FD4D7-9969-8949-99AB-D17E917BADDD}" type="presParOf" srcId="{1B216A21-2C95-1547-A47C-8E3DFE7D6ECB}" destId="{E9B3CE0D-2A92-1340-8913-ADCF97942487}" srcOrd="2" destOrd="0" presId="urn:microsoft.com/office/officeart/2005/8/layout/lProcess3"/>
    <dgm:cxn modelId="{9ADFC163-5E79-4946-A483-CD1F42D558A6}" type="presParOf" srcId="{1B216A21-2C95-1547-A47C-8E3DFE7D6ECB}" destId="{EF189BAC-C05A-4C44-B599-8BCF9C5D1B77}" srcOrd="3" destOrd="0" presId="urn:microsoft.com/office/officeart/2005/8/layout/lProcess3"/>
    <dgm:cxn modelId="{3DF1FB0B-2F85-704F-BE6A-FC5C12A8A7E5}" type="presParOf" srcId="{1B216A21-2C95-1547-A47C-8E3DFE7D6ECB}" destId="{340F7A17-6EF2-2448-8985-F2A266A17720}" srcOrd="4" destOrd="0" presId="urn:microsoft.com/office/officeart/2005/8/layout/lProcess3"/>
    <dgm:cxn modelId="{0002C3CB-38DF-C545-B7F6-29A10E32FCE4}" type="presParOf" srcId="{1B216A21-2C95-1547-A47C-8E3DFE7D6ECB}" destId="{CAD88E8B-3695-5947-A5D0-1FA7A3DB3DC5}" srcOrd="5" destOrd="0" presId="urn:microsoft.com/office/officeart/2005/8/layout/lProcess3"/>
    <dgm:cxn modelId="{17CE28F8-ACAB-2A48-A970-91A6CD1E2081}" type="presParOf" srcId="{1B216A21-2C95-1547-A47C-8E3DFE7D6ECB}" destId="{62E1BA82-C6D1-E346-A797-245B9E90AADE}"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B05E0E-E68A-034C-A941-566077C6798F}" type="doc">
      <dgm:prSet loTypeId="urn:microsoft.com/office/officeart/2005/8/layout/process4" loCatId="" qsTypeId="urn:microsoft.com/office/officeart/2005/8/quickstyle/simple3" qsCatId="simple" csTypeId="urn:microsoft.com/office/officeart/2005/8/colors/colorful4" csCatId="colorful" phldr="1"/>
      <dgm:spPr/>
      <dgm:t>
        <a:bodyPr/>
        <a:lstStyle/>
        <a:p>
          <a:endParaRPr lang="en-US"/>
        </a:p>
      </dgm:t>
    </dgm:pt>
    <dgm:pt modelId="{19312DE7-E19B-134A-A544-F28901D8D722}">
      <dgm:prSet phldrT="[Text]" custT="1"/>
      <dgm:spPr/>
      <dgm:t>
        <a:bodyPr/>
        <a:lstStyle/>
        <a:p>
          <a:r>
            <a:rPr lang="en-US" sz="2400">
              <a:latin typeface="Aptos"/>
            </a:rPr>
            <a:t>Service Handle</a:t>
          </a:r>
        </a:p>
      </dgm:t>
    </dgm:pt>
    <dgm:pt modelId="{E9F7C3D8-E13D-5E4F-B153-4B19A118632A}" type="parTrans" cxnId="{E342848C-3417-924B-8F48-E1706D1B4F75}">
      <dgm:prSet/>
      <dgm:spPr/>
      <dgm:t>
        <a:bodyPr/>
        <a:lstStyle/>
        <a:p>
          <a:endParaRPr lang="en-US">
            <a:latin typeface="Aptos" panose="020B0004020202020204" pitchFamily="34" charset="0"/>
          </a:endParaRPr>
        </a:p>
      </dgm:t>
    </dgm:pt>
    <dgm:pt modelId="{5EB64319-6770-3E42-BA1D-B0016486A26F}" type="sibTrans" cxnId="{E342848C-3417-924B-8F48-E1706D1B4F75}">
      <dgm:prSet/>
      <dgm:spPr/>
      <dgm:t>
        <a:bodyPr/>
        <a:lstStyle/>
        <a:p>
          <a:endParaRPr lang="en-US">
            <a:latin typeface="Aptos" panose="020B0004020202020204" pitchFamily="34" charset="0"/>
          </a:endParaRPr>
        </a:p>
      </dgm:t>
    </dgm:pt>
    <dgm:pt modelId="{F73F16DB-F951-274B-BBF3-26F2471CC147}">
      <dgm:prSet phldrT="[Text]" custT="1"/>
      <dgm:spPr/>
      <dgm:t>
        <a:bodyPr/>
        <a:lstStyle/>
        <a:p>
          <a:pPr>
            <a:buNone/>
          </a:pPr>
          <a:r>
            <a:rPr lang="en-US" sz="1800">
              <a:latin typeface="Aptos"/>
            </a:rPr>
            <a:t>Request a service handle from “Service Manager”</a:t>
          </a:r>
        </a:p>
      </dgm:t>
    </dgm:pt>
    <dgm:pt modelId="{7EDE0256-EFC4-4D48-867B-BB68D46895BB}" type="parTrans" cxnId="{65BE2C20-7892-E64E-817F-95704C621086}">
      <dgm:prSet/>
      <dgm:spPr/>
      <dgm:t>
        <a:bodyPr/>
        <a:lstStyle/>
        <a:p>
          <a:endParaRPr lang="en-US">
            <a:latin typeface="Aptos" panose="020B0004020202020204" pitchFamily="34" charset="0"/>
          </a:endParaRPr>
        </a:p>
      </dgm:t>
    </dgm:pt>
    <dgm:pt modelId="{2991CE67-74DE-9C4D-B4F2-C5C283525FD9}" type="sibTrans" cxnId="{65BE2C20-7892-E64E-817F-95704C621086}">
      <dgm:prSet/>
      <dgm:spPr/>
      <dgm:t>
        <a:bodyPr/>
        <a:lstStyle/>
        <a:p>
          <a:endParaRPr lang="en-US">
            <a:latin typeface="Aptos" panose="020B0004020202020204" pitchFamily="34" charset="0"/>
          </a:endParaRPr>
        </a:p>
      </dgm:t>
    </dgm:pt>
    <dgm:pt modelId="{72150BF7-C784-2245-BC97-6F73171A80FA}">
      <dgm:prSet phldrT="[Text]" custT="1"/>
      <dgm:spPr/>
      <dgm:t>
        <a:bodyPr/>
        <a:lstStyle/>
        <a:p>
          <a:pPr rtl="0"/>
          <a:r>
            <a:rPr lang="en-US" sz="2400">
              <a:latin typeface="Aptos"/>
            </a:rPr>
            <a:t>Set Up The Parameter Buffer</a:t>
          </a:r>
        </a:p>
      </dgm:t>
    </dgm:pt>
    <dgm:pt modelId="{90722D50-181E-4248-86F1-87280C4FAB32}" type="parTrans" cxnId="{557A42D6-24BF-2C45-8707-B43CC36691C8}">
      <dgm:prSet/>
      <dgm:spPr/>
      <dgm:t>
        <a:bodyPr/>
        <a:lstStyle/>
        <a:p>
          <a:endParaRPr lang="en-US">
            <a:latin typeface="Aptos" panose="020B0004020202020204" pitchFamily="34" charset="0"/>
          </a:endParaRPr>
        </a:p>
      </dgm:t>
    </dgm:pt>
    <dgm:pt modelId="{C09A2B66-64CF-CF4C-85C6-ED572E241736}" type="sibTrans" cxnId="{557A42D6-24BF-2C45-8707-B43CC36691C8}">
      <dgm:prSet/>
      <dgm:spPr/>
      <dgm:t>
        <a:bodyPr/>
        <a:lstStyle/>
        <a:p>
          <a:endParaRPr lang="en-US">
            <a:latin typeface="Aptos" panose="020B0004020202020204" pitchFamily="34" charset="0"/>
          </a:endParaRPr>
        </a:p>
      </dgm:t>
    </dgm:pt>
    <dgm:pt modelId="{97C87F50-85A6-9341-9E6C-E767BFEA8AF0}">
      <dgm:prSet phldrT="[Text]" custT="1"/>
      <dgm:spPr/>
      <dgm:t>
        <a:bodyPr/>
        <a:lstStyle/>
        <a:p>
          <a:pPr rtl="0">
            <a:buNone/>
          </a:pPr>
          <a:r>
            <a:rPr lang="en-US" sz="1800">
              <a:latin typeface="Aptos"/>
            </a:rPr>
            <a:t>with the function to call</a:t>
          </a:r>
        </a:p>
      </dgm:t>
    </dgm:pt>
    <dgm:pt modelId="{45E25269-FC13-7D48-A76F-47C6DD734229}" type="parTrans" cxnId="{7BA38704-9764-E044-9155-3BFF38C0B3A3}">
      <dgm:prSet/>
      <dgm:spPr/>
      <dgm:t>
        <a:bodyPr/>
        <a:lstStyle/>
        <a:p>
          <a:endParaRPr lang="en-US">
            <a:latin typeface="Aptos" panose="020B0004020202020204" pitchFamily="34" charset="0"/>
          </a:endParaRPr>
        </a:p>
      </dgm:t>
    </dgm:pt>
    <dgm:pt modelId="{22566433-27A9-A148-9D15-521C1B1EAD1E}" type="sibTrans" cxnId="{7BA38704-9764-E044-9155-3BFF38C0B3A3}">
      <dgm:prSet/>
      <dgm:spPr/>
      <dgm:t>
        <a:bodyPr/>
        <a:lstStyle/>
        <a:p>
          <a:endParaRPr lang="en-US">
            <a:latin typeface="Aptos" panose="020B0004020202020204" pitchFamily="34" charset="0"/>
          </a:endParaRPr>
        </a:p>
      </dgm:t>
    </dgm:pt>
    <dgm:pt modelId="{21FFD541-52F1-7E41-80DF-9936B66D44A0}">
      <dgm:prSet phldrT="[Text]" custT="1"/>
      <dgm:spPr/>
      <dgm:t>
        <a:bodyPr/>
        <a:lstStyle/>
        <a:p>
          <a:pPr rtl="0"/>
          <a:r>
            <a:rPr lang="en-US" sz="2400">
              <a:latin typeface="Aptos"/>
            </a:rPr>
            <a:t>Send Request To Service</a:t>
          </a:r>
        </a:p>
      </dgm:t>
    </dgm:pt>
    <dgm:pt modelId="{C6E3286C-DD08-1341-9947-E2ECB0CAE527}" type="parTrans" cxnId="{513E46EA-C1F9-C74A-873A-F013D48536CD}">
      <dgm:prSet/>
      <dgm:spPr/>
      <dgm:t>
        <a:bodyPr/>
        <a:lstStyle/>
        <a:p>
          <a:endParaRPr lang="en-US">
            <a:latin typeface="Aptos" panose="020B0004020202020204" pitchFamily="34" charset="0"/>
          </a:endParaRPr>
        </a:p>
      </dgm:t>
    </dgm:pt>
    <dgm:pt modelId="{BA2061BA-564C-164D-AEB4-864D8CF21545}" type="sibTrans" cxnId="{513E46EA-C1F9-C74A-873A-F013D48536CD}">
      <dgm:prSet/>
      <dgm:spPr/>
      <dgm:t>
        <a:bodyPr/>
        <a:lstStyle/>
        <a:p>
          <a:endParaRPr lang="en-US">
            <a:latin typeface="Aptos" panose="020B0004020202020204" pitchFamily="34" charset="0"/>
          </a:endParaRPr>
        </a:p>
      </dgm:t>
    </dgm:pt>
    <dgm:pt modelId="{58FF87F6-7E73-3448-BEE6-A781980F5BB3}">
      <dgm:prSet phldrT="[Text]" custT="1"/>
      <dgm:spPr/>
      <dgm:t>
        <a:bodyPr/>
        <a:lstStyle/>
        <a:p>
          <a:pPr>
            <a:buFont typeface="Arial" panose="020B0604020202020204" pitchFamily="34" charset="0"/>
            <a:buNone/>
          </a:pPr>
          <a:r>
            <a:rPr lang="en-US" sz="1800">
              <a:latin typeface="Aptos"/>
            </a:rPr>
            <a:t>Call </a:t>
          </a:r>
          <a:r>
            <a:rPr lang="en-US" sz="1800" err="1">
              <a:latin typeface="Aptos"/>
            </a:rPr>
            <a:t>SendSyncRequest</a:t>
          </a:r>
          <a:r>
            <a:rPr lang="en-US" sz="1800">
              <a:latin typeface="Aptos"/>
            </a:rPr>
            <a:t> SVC with service handle &amp; buffer</a:t>
          </a:r>
        </a:p>
      </dgm:t>
    </dgm:pt>
    <dgm:pt modelId="{90390FC1-DD3B-E545-934D-CCD33EA8F4A0}" type="parTrans" cxnId="{ADB2F227-A22E-1149-9007-6BE7D922590B}">
      <dgm:prSet/>
      <dgm:spPr/>
      <dgm:t>
        <a:bodyPr/>
        <a:lstStyle/>
        <a:p>
          <a:endParaRPr lang="en-US">
            <a:latin typeface="Aptos" panose="020B0004020202020204" pitchFamily="34" charset="0"/>
          </a:endParaRPr>
        </a:p>
      </dgm:t>
    </dgm:pt>
    <dgm:pt modelId="{7B9922F4-4C91-1A45-9618-7E1CDEE713F0}" type="sibTrans" cxnId="{ADB2F227-A22E-1149-9007-6BE7D922590B}">
      <dgm:prSet/>
      <dgm:spPr/>
      <dgm:t>
        <a:bodyPr/>
        <a:lstStyle/>
        <a:p>
          <a:endParaRPr lang="en-US">
            <a:latin typeface="Aptos" panose="020B0004020202020204" pitchFamily="34" charset="0"/>
          </a:endParaRPr>
        </a:p>
      </dgm:t>
    </dgm:pt>
    <dgm:pt modelId="{280BB5DF-5044-7744-979F-BCEFCFF61259}">
      <dgm:prSet custT="1"/>
      <dgm:spPr/>
      <dgm:t>
        <a:bodyPr/>
        <a:lstStyle/>
        <a:p>
          <a:r>
            <a:rPr lang="en-US" sz="2400">
              <a:latin typeface="Aptos" panose="020B0004020202020204" pitchFamily="34" charset="0"/>
            </a:rPr>
            <a:t>Receive Output Buffer</a:t>
          </a:r>
        </a:p>
      </dgm:t>
    </dgm:pt>
    <dgm:pt modelId="{AB243A09-444B-ED48-B15C-11354C47A85F}" type="parTrans" cxnId="{BE272BD7-0B1E-A346-94EF-C5D89BD11479}">
      <dgm:prSet/>
      <dgm:spPr/>
      <dgm:t>
        <a:bodyPr/>
        <a:lstStyle/>
        <a:p>
          <a:endParaRPr lang="en-US"/>
        </a:p>
      </dgm:t>
    </dgm:pt>
    <dgm:pt modelId="{5F8668D3-0170-7B43-AB6A-AD2D5AD53A6B}" type="sibTrans" cxnId="{BE272BD7-0B1E-A346-94EF-C5D89BD11479}">
      <dgm:prSet/>
      <dgm:spPr/>
      <dgm:t>
        <a:bodyPr/>
        <a:lstStyle/>
        <a:p>
          <a:endParaRPr lang="en-US"/>
        </a:p>
      </dgm:t>
    </dgm:pt>
    <dgm:pt modelId="{C3056148-FA10-014E-93C2-064665CE2731}">
      <dgm:prSet custT="1"/>
      <dgm:spPr/>
      <dgm:t>
        <a:bodyPr/>
        <a:lstStyle/>
        <a:p>
          <a:r>
            <a:rPr lang="en-US" sz="1800"/>
            <a:t>Function-Specific Output Data</a:t>
          </a:r>
        </a:p>
      </dgm:t>
    </dgm:pt>
    <dgm:pt modelId="{66BC52CF-7982-2443-8B32-F87F32E7797E}" type="parTrans" cxnId="{8A26C647-B85E-A44F-ACD8-7E6C1C8D0E30}">
      <dgm:prSet/>
      <dgm:spPr/>
      <dgm:t>
        <a:bodyPr/>
        <a:lstStyle/>
        <a:p>
          <a:endParaRPr lang="en-US"/>
        </a:p>
      </dgm:t>
    </dgm:pt>
    <dgm:pt modelId="{AA0F48DD-9271-7146-A36B-C971E166C9C5}" type="sibTrans" cxnId="{8A26C647-B85E-A44F-ACD8-7E6C1C8D0E30}">
      <dgm:prSet/>
      <dgm:spPr/>
      <dgm:t>
        <a:bodyPr/>
        <a:lstStyle/>
        <a:p>
          <a:endParaRPr lang="en-US"/>
        </a:p>
      </dgm:t>
    </dgm:pt>
    <dgm:pt modelId="{3B361EC0-4569-A248-8914-A6A1D209A68F}">
      <dgm:prSet custT="1"/>
      <dgm:spPr/>
      <dgm:t>
        <a:bodyPr/>
        <a:lstStyle/>
        <a:p>
          <a:r>
            <a:rPr lang="en-US" sz="1800"/>
            <a:t>Potential Error Codes</a:t>
          </a:r>
        </a:p>
      </dgm:t>
    </dgm:pt>
    <dgm:pt modelId="{AB2398B9-2B46-884F-86D2-54FA63990285}" type="parTrans" cxnId="{AA85AB43-7CF3-5F42-88C8-BECDD7E60BC0}">
      <dgm:prSet/>
      <dgm:spPr/>
      <dgm:t>
        <a:bodyPr/>
        <a:lstStyle/>
        <a:p>
          <a:endParaRPr lang="en-US"/>
        </a:p>
      </dgm:t>
    </dgm:pt>
    <dgm:pt modelId="{938DC501-C3B2-9D42-B959-88650637A76E}" type="sibTrans" cxnId="{AA85AB43-7CF3-5F42-88C8-BECDD7E60BC0}">
      <dgm:prSet/>
      <dgm:spPr/>
      <dgm:t>
        <a:bodyPr/>
        <a:lstStyle/>
        <a:p>
          <a:endParaRPr lang="en-US"/>
        </a:p>
      </dgm:t>
    </dgm:pt>
    <dgm:pt modelId="{A1A6627F-6C96-427D-9D44-B9F5A50B301F}">
      <dgm:prSet phldr="0"/>
      <dgm:spPr/>
      <dgm:t>
        <a:bodyPr/>
        <a:lstStyle/>
        <a:p>
          <a:r>
            <a:rPr lang="en-US" sz="1800">
              <a:latin typeface="Aptos"/>
            </a:rPr>
            <a:t>and necessary parameters</a:t>
          </a:r>
          <a:endParaRPr lang="el-GR"/>
        </a:p>
      </dgm:t>
    </dgm:pt>
    <dgm:pt modelId="{CF49D74D-57DD-495D-AF11-45607E586286}" type="parTrans" cxnId="{EE884BB2-2B8A-4545-9AD0-278251982995}">
      <dgm:prSet/>
      <dgm:spPr/>
    </dgm:pt>
    <dgm:pt modelId="{50F2C72C-E709-44F3-920C-4172DE471ED3}" type="sibTrans" cxnId="{EE884BB2-2B8A-4545-9AD0-278251982995}">
      <dgm:prSet/>
      <dgm:spPr/>
    </dgm:pt>
    <dgm:pt modelId="{EEC6CBFD-E505-584F-9C6F-90CDA550F79E}" type="pres">
      <dgm:prSet presAssocID="{D6B05E0E-E68A-034C-A941-566077C6798F}" presName="Name0" presStyleCnt="0">
        <dgm:presLayoutVars>
          <dgm:dir/>
          <dgm:animLvl val="lvl"/>
          <dgm:resizeHandles val="exact"/>
        </dgm:presLayoutVars>
      </dgm:prSet>
      <dgm:spPr/>
    </dgm:pt>
    <dgm:pt modelId="{DDEC9C39-9631-BC47-AB86-501D59D585EE}" type="pres">
      <dgm:prSet presAssocID="{280BB5DF-5044-7744-979F-BCEFCFF61259}" presName="boxAndChildren" presStyleCnt="0"/>
      <dgm:spPr/>
    </dgm:pt>
    <dgm:pt modelId="{2F23061C-42F1-2643-8206-48731844E63E}" type="pres">
      <dgm:prSet presAssocID="{280BB5DF-5044-7744-979F-BCEFCFF61259}" presName="parentTextBox" presStyleLbl="node1" presStyleIdx="0" presStyleCnt="4"/>
      <dgm:spPr/>
    </dgm:pt>
    <dgm:pt modelId="{E57A6652-5AF0-0C42-B053-1A1A47A88E66}" type="pres">
      <dgm:prSet presAssocID="{280BB5DF-5044-7744-979F-BCEFCFF61259}" presName="entireBox" presStyleLbl="node1" presStyleIdx="0" presStyleCnt="4"/>
      <dgm:spPr/>
    </dgm:pt>
    <dgm:pt modelId="{0F9B1FB0-44F2-284F-A9DF-96DD49DFBF14}" type="pres">
      <dgm:prSet presAssocID="{280BB5DF-5044-7744-979F-BCEFCFF61259}" presName="descendantBox" presStyleCnt="0"/>
      <dgm:spPr/>
    </dgm:pt>
    <dgm:pt modelId="{FE7BAF24-C342-BD42-AEEE-6E5D0F8A0A0D}" type="pres">
      <dgm:prSet presAssocID="{C3056148-FA10-014E-93C2-064665CE2731}" presName="childTextBox" presStyleLbl="fgAccFollowNode1" presStyleIdx="0" presStyleCnt="6">
        <dgm:presLayoutVars>
          <dgm:bulletEnabled val="1"/>
        </dgm:presLayoutVars>
      </dgm:prSet>
      <dgm:spPr/>
    </dgm:pt>
    <dgm:pt modelId="{C7678FE6-A767-A944-81F3-BFD7E8911B28}" type="pres">
      <dgm:prSet presAssocID="{3B361EC0-4569-A248-8914-A6A1D209A68F}" presName="childTextBox" presStyleLbl="fgAccFollowNode1" presStyleIdx="1" presStyleCnt="6">
        <dgm:presLayoutVars>
          <dgm:bulletEnabled val="1"/>
        </dgm:presLayoutVars>
      </dgm:prSet>
      <dgm:spPr/>
    </dgm:pt>
    <dgm:pt modelId="{8F360F11-4869-4E42-9FC8-F51232F053FC}" type="pres">
      <dgm:prSet presAssocID="{BA2061BA-564C-164D-AEB4-864D8CF21545}" presName="sp" presStyleCnt="0"/>
      <dgm:spPr/>
    </dgm:pt>
    <dgm:pt modelId="{F69BE8C2-8257-874B-9627-3240DC165298}" type="pres">
      <dgm:prSet presAssocID="{21FFD541-52F1-7E41-80DF-9936B66D44A0}" presName="arrowAndChildren" presStyleCnt="0"/>
      <dgm:spPr/>
    </dgm:pt>
    <dgm:pt modelId="{09EE43AF-506F-7945-81E8-BED8C227B69F}" type="pres">
      <dgm:prSet presAssocID="{21FFD541-52F1-7E41-80DF-9936B66D44A0}" presName="parentTextArrow" presStyleLbl="node1" presStyleIdx="0" presStyleCnt="4"/>
      <dgm:spPr/>
    </dgm:pt>
    <dgm:pt modelId="{60ED99CB-D1D2-F444-91E2-E687F19E3094}" type="pres">
      <dgm:prSet presAssocID="{21FFD541-52F1-7E41-80DF-9936B66D44A0}" presName="arrow" presStyleLbl="node1" presStyleIdx="1" presStyleCnt="4"/>
      <dgm:spPr/>
    </dgm:pt>
    <dgm:pt modelId="{70696026-39AC-604A-B35B-7202C538FBC7}" type="pres">
      <dgm:prSet presAssocID="{21FFD541-52F1-7E41-80DF-9936B66D44A0}" presName="descendantArrow" presStyleCnt="0"/>
      <dgm:spPr/>
    </dgm:pt>
    <dgm:pt modelId="{034D986A-C22C-2A4C-A2C0-6CFA1536051F}" type="pres">
      <dgm:prSet presAssocID="{58FF87F6-7E73-3448-BEE6-A781980F5BB3}" presName="childTextArrow" presStyleLbl="fgAccFollowNode1" presStyleIdx="2" presStyleCnt="6">
        <dgm:presLayoutVars>
          <dgm:bulletEnabled val="1"/>
        </dgm:presLayoutVars>
      </dgm:prSet>
      <dgm:spPr/>
    </dgm:pt>
    <dgm:pt modelId="{49795686-09C0-4F47-B81E-5376CA7BD33B}" type="pres">
      <dgm:prSet presAssocID="{C09A2B66-64CF-CF4C-85C6-ED572E241736}" presName="sp" presStyleCnt="0"/>
      <dgm:spPr/>
    </dgm:pt>
    <dgm:pt modelId="{D9624A96-FDF6-A34B-9754-ECC7A17796BB}" type="pres">
      <dgm:prSet presAssocID="{72150BF7-C784-2245-BC97-6F73171A80FA}" presName="arrowAndChildren" presStyleCnt="0"/>
      <dgm:spPr/>
    </dgm:pt>
    <dgm:pt modelId="{35A2179B-798B-D24C-AA5A-0761E902C7F5}" type="pres">
      <dgm:prSet presAssocID="{72150BF7-C784-2245-BC97-6F73171A80FA}" presName="parentTextArrow" presStyleLbl="node1" presStyleIdx="1" presStyleCnt="4"/>
      <dgm:spPr/>
    </dgm:pt>
    <dgm:pt modelId="{2F24F954-F9B3-4285-8091-CEF32A02518C}" type="pres">
      <dgm:prSet presAssocID="{72150BF7-C784-2245-BC97-6F73171A80FA}" presName="arrow" presStyleLbl="node1" presStyleIdx="2" presStyleCnt="4"/>
      <dgm:spPr/>
    </dgm:pt>
    <dgm:pt modelId="{A3280FA3-AA0C-49A5-821A-0F0BE707F5F9}" type="pres">
      <dgm:prSet presAssocID="{72150BF7-C784-2245-BC97-6F73171A80FA}" presName="descendantArrow" presStyleCnt="0"/>
      <dgm:spPr/>
    </dgm:pt>
    <dgm:pt modelId="{EA54978F-7D56-0144-8CC9-029F5E8330FA}" type="pres">
      <dgm:prSet presAssocID="{97C87F50-85A6-9341-9E6C-E767BFEA8AF0}" presName="childTextArrow" presStyleLbl="fgAccFollowNode1" presStyleIdx="3" presStyleCnt="6">
        <dgm:presLayoutVars>
          <dgm:bulletEnabled val="1"/>
        </dgm:presLayoutVars>
      </dgm:prSet>
      <dgm:spPr/>
    </dgm:pt>
    <dgm:pt modelId="{BA0EE69F-F72C-43BE-A6EB-F513E5EC74BB}" type="pres">
      <dgm:prSet presAssocID="{A1A6627F-6C96-427D-9D44-B9F5A50B301F}" presName="childTextArrow" presStyleLbl="fgAccFollowNode1" presStyleIdx="4" presStyleCnt="6">
        <dgm:presLayoutVars>
          <dgm:bulletEnabled val="1"/>
        </dgm:presLayoutVars>
      </dgm:prSet>
      <dgm:spPr/>
    </dgm:pt>
    <dgm:pt modelId="{FA7AAF5D-5422-C749-ABFB-AAE299E51EB8}" type="pres">
      <dgm:prSet presAssocID="{5EB64319-6770-3E42-BA1D-B0016486A26F}" presName="sp" presStyleCnt="0"/>
      <dgm:spPr/>
    </dgm:pt>
    <dgm:pt modelId="{574D84AA-0985-0E4B-90E4-676D2F75B628}" type="pres">
      <dgm:prSet presAssocID="{19312DE7-E19B-134A-A544-F28901D8D722}" presName="arrowAndChildren" presStyleCnt="0"/>
      <dgm:spPr/>
    </dgm:pt>
    <dgm:pt modelId="{87A363B4-4C74-014C-925D-C9A4E94394DF}" type="pres">
      <dgm:prSet presAssocID="{19312DE7-E19B-134A-A544-F28901D8D722}" presName="parentTextArrow" presStyleLbl="node1" presStyleIdx="2" presStyleCnt="4"/>
      <dgm:spPr/>
    </dgm:pt>
    <dgm:pt modelId="{3035A0E2-FF79-094B-8007-15284688E5D6}" type="pres">
      <dgm:prSet presAssocID="{19312DE7-E19B-134A-A544-F28901D8D722}" presName="arrow" presStyleLbl="node1" presStyleIdx="3" presStyleCnt="4"/>
      <dgm:spPr/>
    </dgm:pt>
    <dgm:pt modelId="{079DC4C3-B514-E349-B1FD-9DAE33310DCD}" type="pres">
      <dgm:prSet presAssocID="{19312DE7-E19B-134A-A544-F28901D8D722}" presName="descendantArrow" presStyleCnt="0"/>
      <dgm:spPr/>
    </dgm:pt>
    <dgm:pt modelId="{972FBD53-8C84-144C-B282-EE5583502739}" type="pres">
      <dgm:prSet presAssocID="{F73F16DB-F951-274B-BBF3-26F2471CC147}" presName="childTextArrow" presStyleLbl="fgAccFollowNode1" presStyleIdx="5" presStyleCnt="6">
        <dgm:presLayoutVars>
          <dgm:bulletEnabled val="1"/>
        </dgm:presLayoutVars>
      </dgm:prSet>
      <dgm:spPr/>
    </dgm:pt>
  </dgm:ptLst>
  <dgm:cxnLst>
    <dgm:cxn modelId="{7BA38704-9764-E044-9155-3BFF38C0B3A3}" srcId="{72150BF7-C784-2245-BC97-6F73171A80FA}" destId="{97C87F50-85A6-9341-9E6C-E767BFEA8AF0}" srcOrd="0" destOrd="0" parTransId="{45E25269-FC13-7D48-A76F-47C6DD734229}" sibTransId="{22566433-27A9-A148-9D15-521C1B1EAD1E}"/>
    <dgm:cxn modelId="{C78C6509-962F-4024-935B-5808CBF834AD}" type="presOf" srcId="{97C87F50-85A6-9341-9E6C-E767BFEA8AF0}" destId="{EA54978F-7D56-0144-8CC9-029F5E8330FA}" srcOrd="0" destOrd="0" presId="urn:microsoft.com/office/officeart/2005/8/layout/process4"/>
    <dgm:cxn modelId="{253A2E0A-FC01-48F2-9781-D8337D87A214}" type="presOf" srcId="{280BB5DF-5044-7744-979F-BCEFCFF61259}" destId="{E57A6652-5AF0-0C42-B053-1A1A47A88E66}" srcOrd="1" destOrd="0" presId="urn:microsoft.com/office/officeart/2005/8/layout/process4"/>
    <dgm:cxn modelId="{65BE2C20-7892-E64E-817F-95704C621086}" srcId="{19312DE7-E19B-134A-A544-F28901D8D722}" destId="{F73F16DB-F951-274B-BBF3-26F2471CC147}" srcOrd="0" destOrd="0" parTransId="{7EDE0256-EFC4-4D48-867B-BB68D46895BB}" sibTransId="{2991CE67-74DE-9C4D-B4F2-C5C283525FD9}"/>
    <dgm:cxn modelId="{ADB2F227-A22E-1149-9007-6BE7D922590B}" srcId="{21FFD541-52F1-7E41-80DF-9936B66D44A0}" destId="{58FF87F6-7E73-3448-BEE6-A781980F5BB3}" srcOrd="0" destOrd="0" parTransId="{90390FC1-DD3B-E545-934D-CCD33EA8F4A0}" sibTransId="{7B9922F4-4C91-1A45-9618-7E1CDEE713F0}"/>
    <dgm:cxn modelId="{2C1FD12C-D144-4ED1-8D4F-7BE94C7A96E0}" type="presOf" srcId="{280BB5DF-5044-7744-979F-BCEFCFF61259}" destId="{2F23061C-42F1-2643-8206-48731844E63E}" srcOrd="0" destOrd="0" presId="urn:microsoft.com/office/officeart/2005/8/layout/process4"/>
    <dgm:cxn modelId="{E94D6D30-51F0-4EB4-9DCC-FBB49CC0A464}" type="presOf" srcId="{F73F16DB-F951-274B-BBF3-26F2471CC147}" destId="{972FBD53-8C84-144C-B282-EE5583502739}" srcOrd="0" destOrd="0" presId="urn:microsoft.com/office/officeart/2005/8/layout/process4"/>
    <dgm:cxn modelId="{AA85AB43-7CF3-5F42-88C8-BECDD7E60BC0}" srcId="{280BB5DF-5044-7744-979F-BCEFCFF61259}" destId="{3B361EC0-4569-A248-8914-A6A1D209A68F}" srcOrd="1" destOrd="0" parTransId="{AB2398B9-2B46-884F-86D2-54FA63990285}" sibTransId="{938DC501-C3B2-9D42-B959-88650637A76E}"/>
    <dgm:cxn modelId="{8A26C647-B85E-A44F-ACD8-7E6C1C8D0E30}" srcId="{280BB5DF-5044-7744-979F-BCEFCFF61259}" destId="{C3056148-FA10-014E-93C2-064665CE2731}" srcOrd="0" destOrd="0" parTransId="{66BC52CF-7982-2443-8B32-F87F32E7797E}" sibTransId="{AA0F48DD-9271-7146-A36B-C971E166C9C5}"/>
    <dgm:cxn modelId="{3DD1C048-77FB-4D62-B4EE-7F0D163DC671}" type="presOf" srcId="{C3056148-FA10-014E-93C2-064665CE2731}" destId="{FE7BAF24-C342-BD42-AEEE-6E5D0F8A0A0D}" srcOrd="0" destOrd="0" presId="urn:microsoft.com/office/officeart/2005/8/layout/process4"/>
    <dgm:cxn modelId="{6C284A4E-8DCF-4273-A80A-7931DE1B4669}" type="presOf" srcId="{58FF87F6-7E73-3448-BEE6-A781980F5BB3}" destId="{034D986A-C22C-2A4C-A2C0-6CFA1536051F}" srcOrd="0" destOrd="0" presId="urn:microsoft.com/office/officeart/2005/8/layout/process4"/>
    <dgm:cxn modelId="{C9870F53-D93B-44DD-94F4-53653B3472D0}" type="presOf" srcId="{72150BF7-C784-2245-BC97-6F73171A80FA}" destId="{35A2179B-798B-D24C-AA5A-0761E902C7F5}" srcOrd="0" destOrd="0" presId="urn:microsoft.com/office/officeart/2005/8/layout/process4"/>
    <dgm:cxn modelId="{C997B163-1FE6-4430-A184-C784A8503FB4}" type="presOf" srcId="{A1A6627F-6C96-427D-9D44-B9F5A50B301F}" destId="{BA0EE69F-F72C-43BE-A6EB-F513E5EC74BB}" srcOrd="0" destOrd="0" presId="urn:microsoft.com/office/officeart/2005/8/layout/process4"/>
    <dgm:cxn modelId="{D317B68A-82D3-4ECC-B25A-6210A7406E2D}" type="presOf" srcId="{19312DE7-E19B-134A-A544-F28901D8D722}" destId="{3035A0E2-FF79-094B-8007-15284688E5D6}" srcOrd="1" destOrd="0" presId="urn:microsoft.com/office/officeart/2005/8/layout/process4"/>
    <dgm:cxn modelId="{E342848C-3417-924B-8F48-E1706D1B4F75}" srcId="{D6B05E0E-E68A-034C-A941-566077C6798F}" destId="{19312DE7-E19B-134A-A544-F28901D8D722}" srcOrd="0" destOrd="0" parTransId="{E9F7C3D8-E13D-5E4F-B153-4B19A118632A}" sibTransId="{5EB64319-6770-3E42-BA1D-B0016486A26F}"/>
    <dgm:cxn modelId="{7A56A397-A175-4A50-9B4D-9979C5C07F12}" type="presOf" srcId="{21FFD541-52F1-7E41-80DF-9936B66D44A0}" destId="{09EE43AF-506F-7945-81E8-BED8C227B69F}" srcOrd="0" destOrd="0" presId="urn:microsoft.com/office/officeart/2005/8/layout/process4"/>
    <dgm:cxn modelId="{5AAE07A7-0EB0-4325-B11C-9A76322CEA0A}" type="presOf" srcId="{3B361EC0-4569-A248-8914-A6A1D209A68F}" destId="{C7678FE6-A767-A944-81F3-BFD7E8911B28}" srcOrd="0" destOrd="0" presId="urn:microsoft.com/office/officeart/2005/8/layout/process4"/>
    <dgm:cxn modelId="{50E3A5A9-AEC3-4D95-8DFE-4E430B6D27A2}" type="presOf" srcId="{21FFD541-52F1-7E41-80DF-9936B66D44A0}" destId="{60ED99CB-D1D2-F444-91E2-E687F19E3094}" srcOrd="1" destOrd="0" presId="urn:microsoft.com/office/officeart/2005/8/layout/process4"/>
    <dgm:cxn modelId="{EE884BB2-2B8A-4545-9AD0-278251982995}" srcId="{72150BF7-C784-2245-BC97-6F73171A80FA}" destId="{A1A6627F-6C96-427D-9D44-B9F5A50B301F}" srcOrd="1" destOrd="0" parTransId="{CF49D74D-57DD-495D-AF11-45607E586286}" sibTransId="{50F2C72C-E709-44F3-920C-4172DE471ED3}"/>
    <dgm:cxn modelId="{7245C3D3-0F3C-4EBC-B9C1-B0F6EDAB53D5}" type="presOf" srcId="{72150BF7-C784-2245-BC97-6F73171A80FA}" destId="{2F24F954-F9B3-4285-8091-CEF32A02518C}" srcOrd="1" destOrd="0" presId="urn:microsoft.com/office/officeart/2005/8/layout/process4"/>
    <dgm:cxn modelId="{557A42D6-24BF-2C45-8707-B43CC36691C8}" srcId="{D6B05E0E-E68A-034C-A941-566077C6798F}" destId="{72150BF7-C784-2245-BC97-6F73171A80FA}" srcOrd="1" destOrd="0" parTransId="{90722D50-181E-4248-86F1-87280C4FAB32}" sibTransId="{C09A2B66-64CF-CF4C-85C6-ED572E241736}"/>
    <dgm:cxn modelId="{BE272BD7-0B1E-A346-94EF-C5D89BD11479}" srcId="{D6B05E0E-E68A-034C-A941-566077C6798F}" destId="{280BB5DF-5044-7744-979F-BCEFCFF61259}" srcOrd="3" destOrd="0" parTransId="{AB243A09-444B-ED48-B15C-11354C47A85F}" sibTransId="{5F8668D3-0170-7B43-AB6A-AD2D5AD53A6B}"/>
    <dgm:cxn modelId="{71E30FDE-287D-6246-9E81-A65521FCAC01}" type="presOf" srcId="{D6B05E0E-E68A-034C-A941-566077C6798F}" destId="{EEC6CBFD-E505-584F-9C6F-90CDA550F79E}" srcOrd="0" destOrd="0" presId="urn:microsoft.com/office/officeart/2005/8/layout/process4"/>
    <dgm:cxn modelId="{D42677E5-6CAE-4507-A67B-AFEAC7596C93}" type="presOf" srcId="{19312DE7-E19B-134A-A544-F28901D8D722}" destId="{87A363B4-4C74-014C-925D-C9A4E94394DF}" srcOrd="0" destOrd="0" presId="urn:microsoft.com/office/officeart/2005/8/layout/process4"/>
    <dgm:cxn modelId="{513E46EA-C1F9-C74A-873A-F013D48536CD}" srcId="{D6B05E0E-E68A-034C-A941-566077C6798F}" destId="{21FFD541-52F1-7E41-80DF-9936B66D44A0}" srcOrd="2" destOrd="0" parTransId="{C6E3286C-DD08-1341-9947-E2ECB0CAE527}" sibTransId="{BA2061BA-564C-164D-AEB4-864D8CF21545}"/>
    <dgm:cxn modelId="{A61BDBC6-340E-4C52-A3FA-E422A5F869EA}" type="presParOf" srcId="{EEC6CBFD-E505-584F-9C6F-90CDA550F79E}" destId="{DDEC9C39-9631-BC47-AB86-501D59D585EE}" srcOrd="0" destOrd="0" presId="urn:microsoft.com/office/officeart/2005/8/layout/process4"/>
    <dgm:cxn modelId="{107A94C2-C9C9-4BAC-925A-C07889BE29C8}" type="presParOf" srcId="{DDEC9C39-9631-BC47-AB86-501D59D585EE}" destId="{2F23061C-42F1-2643-8206-48731844E63E}" srcOrd="0" destOrd="0" presId="urn:microsoft.com/office/officeart/2005/8/layout/process4"/>
    <dgm:cxn modelId="{4F45768F-7043-41A4-96AC-136D0EE35EED}" type="presParOf" srcId="{DDEC9C39-9631-BC47-AB86-501D59D585EE}" destId="{E57A6652-5AF0-0C42-B053-1A1A47A88E66}" srcOrd="1" destOrd="0" presId="urn:microsoft.com/office/officeart/2005/8/layout/process4"/>
    <dgm:cxn modelId="{E157A2A6-1503-4838-BA90-F08299DA7460}" type="presParOf" srcId="{DDEC9C39-9631-BC47-AB86-501D59D585EE}" destId="{0F9B1FB0-44F2-284F-A9DF-96DD49DFBF14}" srcOrd="2" destOrd="0" presId="urn:microsoft.com/office/officeart/2005/8/layout/process4"/>
    <dgm:cxn modelId="{46AD7EE1-CD36-4FFC-B4E6-80011528EF50}" type="presParOf" srcId="{0F9B1FB0-44F2-284F-A9DF-96DD49DFBF14}" destId="{FE7BAF24-C342-BD42-AEEE-6E5D0F8A0A0D}" srcOrd="0" destOrd="0" presId="urn:microsoft.com/office/officeart/2005/8/layout/process4"/>
    <dgm:cxn modelId="{85DEF5C0-F631-4A74-8EE3-8645B13C1FD4}" type="presParOf" srcId="{0F9B1FB0-44F2-284F-A9DF-96DD49DFBF14}" destId="{C7678FE6-A767-A944-81F3-BFD7E8911B28}" srcOrd="1" destOrd="0" presId="urn:microsoft.com/office/officeart/2005/8/layout/process4"/>
    <dgm:cxn modelId="{E2641085-38EE-4C25-998B-6B8B364FF008}" type="presParOf" srcId="{EEC6CBFD-E505-584F-9C6F-90CDA550F79E}" destId="{8F360F11-4869-4E42-9FC8-F51232F053FC}" srcOrd="1" destOrd="0" presId="urn:microsoft.com/office/officeart/2005/8/layout/process4"/>
    <dgm:cxn modelId="{91F49C78-3D01-4DD6-A6D3-8A537C097A52}" type="presParOf" srcId="{EEC6CBFD-E505-584F-9C6F-90CDA550F79E}" destId="{F69BE8C2-8257-874B-9627-3240DC165298}" srcOrd="2" destOrd="0" presId="urn:microsoft.com/office/officeart/2005/8/layout/process4"/>
    <dgm:cxn modelId="{196B5B3E-AA96-4C6C-B723-919FE7479B63}" type="presParOf" srcId="{F69BE8C2-8257-874B-9627-3240DC165298}" destId="{09EE43AF-506F-7945-81E8-BED8C227B69F}" srcOrd="0" destOrd="0" presId="urn:microsoft.com/office/officeart/2005/8/layout/process4"/>
    <dgm:cxn modelId="{8FDE71AD-7BD3-46B7-8DC0-876E2C2F761E}" type="presParOf" srcId="{F69BE8C2-8257-874B-9627-3240DC165298}" destId="{60ED99CB-D1D2-F444-91E2-E687F19E3094}" srcOrd="1" destOrd="0" presId="urn:microsoft.com/office/officeart/2005/8/layout/process4"/>
    <dgm:cxn modelId="{46AA938E-A568-4A62-B333-3E97B7D99A3D}" type="presParOf" srcId="{F69BE8C2-8257-874B-9627-3240DC165298}" destId="{70696026-39AC-604A-B35B-7202C538FBC7}" srcOrd="2" destOrd="0" presId="urn:microsoft.com/office/officeart/2005/8/layout/process4"/>
    <dgm:cxn modelId="{C96C0DC9-8206-46BC-B6A1-83A6685077E7}" type="presParOf" srcId="{70696026-39AC-604A-B35B-7202C538FBC7}" destId="{034D986A-C22C-2A4C-A2C0-6CFA1536051F}" srcOrd="0" destOrd="0" presId="urn:microsoft.com/office/officeart/2005/8/layout/process4"/>
    <dgm:cxn modelId="{A8901744-AF0E-48B5-9BF4-7D2258A066EE}" type="presParOf" srcId="{EEC6CBFD-E505-584F-9C6F-90CDA550F79E}" destId="{49795686-09C0-4F47-B81E-5376CA7BD33B}" srcOrd="3" destOrd="0" presId="urn:microsoft.com/office/officeart/2005/8/layout/process4"/>
    <dgm:cxn modelId="{6832CE3A-5023-44C3-BB87-6B30C7FF08F3}" type="presParOf" srcId="{EEC6CBFD-E505-584F-9C6F-90CDA550F79E}" destId="{D9624A96-FDF6-A34B-9754-ECC7A17796BB}" srcOrd="4" destOrd="0" presId="urn:microsoft.com/office/officeart/2005/8/layout/process4"/>
    <dgm:cxn modelId="{F16BA508-2C0D-4D79-847F-9D7773DFD243}" type="presParOf" srcId="{D9624A96-FDF6-A34B-9754-ECC7A17796BB}" destId="{35A2179B-798B-D24C-AA5A-0761E902C7F5}" srcOrd="0" destOrd="0" presId="urn:microsoft.com/office/officeart/2005/8/layout/process4"/>
    <dgm:cxn modelId="{2EABDA31-08DE-4317-A8B5-2DFE97BE0879}" type="presParOf" srcId="{D9624A96-FDF6-A34B-9754-ECC7A17796BB}" destId="{2F24F954-F9B3-4285-8091-CEF32A02518C}" srcOrd="1" destOrd="0" presId="urn:microsoft.com/office/officeart/2005/8/layout/process4"/>
    <dgm:cxn modelId="{07C8CD7A-54E9-42F7-916E-40412DB2C42A}" type="presParOf" srcId="{D9624A96-FDF6-A34B-9754-ECC7A17796BB}" destId="{A3280FA3-AA0C-49A5-821A-0F0BE707F5F9}" srcOrd="2" destOrd="0" presId="urn:microsoft.com/office/officeart/2005/8/layout/process4"/>
    <dgm:cxn modelId="{FBBD063F-7944-431F-B179-13EF4F9DCCE7}" type="presParOf" srcId="{A3280FA3-AA0C-49A5-821A-0F0BE707F5F9}" destId="{EA54978F-7D56-0144-8CC9-029F5E8330FA}" srcOrd="0" destOrd="0" presId="urn:microsoft.com/office/officeart/2005/8/layout/process4"/>
    <dgm:cxn modelId="{30E29174-4AD5-4E6D-A74C-15D7ACE1B5A5}" type="presParOf" srcId="{A3280FA3-AA0C-49A5-821A-0F0BE707F5F9}" destId="{BA0EE69F-F72C-43BE-A6EB-F513E5EC74BB}" srcOrd="1" destOrd="0" presId="urn:microsoft.com/office/officeart/2005/8/layout/process4"/>
    <dgm:cxn modelId="{AFB2FCDA-979F-4C12-9446-2F194C5CD6EC}" type="presParOf" srcId="{EEC6CBFD-E505-584F-9C6F-90CDA550F79E}" destId="{FA7AAF5D-5422-C749-ABFB-AAE299E51EB8}" srcOrd="5" destOrd="0" presId="urn:microsoft.com/office/officeart/2005/8/layout/process4"/>
    <dgm:cxn modelId="{D332D233-A7BC-44F7-B094-C491583FA826}" type="presParOf" srcId="{EEC6CBFD-E505-584F-9C6F-90CDA550F79E}" destId="{574D84AA-0985-0E4B-90E4-676D2F75B628}" srcOrd="6" destOrd="0" presId="urn:microsoft.com/office/officeart/2005/8/layout/process4"/>
    <dgm:cxn modelId="{01E25044-8325-4ADC-9A19-DB78FD05504F}" type="presParOf" srcId="{574D84AA-0985-0E4B-90E4-676D2F75B628}" destId="{87A363B4-4C74-014C-925D-C9A4E94394DF}" srcOrd="0" destOrd="0" presId="urn:microsoft.com/office/officeart/2005/8/layout/process4"/>
    <dgm:cxn modelId="{D0DD2B8E-8F37-4B37-8956-6349F7DF4D46}" type="presParOf" srcId="{574D84AA-0985-0E4B-90E4-676D2F75B628}" destId="{3035A0E2-FF79-094B-8007-15284688E5D6}" srcOrd="1" destOrd="0" presId="urn:microsoft.com/office/officeart/2005/8/layout/process4"/>
    <dgm:cxn modelId="{AB0A3A61-904D-4E4D-B9E4-6609FB04F6DA}" type="presParOf" srcId="{574D84AA-0985-0E4B-90E4-676D2F75B628}" destId="{079DC4C3-B514-E349-B1FD-9DAE33310DCD}" srcOrd="2" destOrd="0" presId="urn:microsoft.com/office/officeart/2005/8/layout/process4"/>
    <dgm:cxn modelId="{DD8B35E3-49D5-47A6-85E8-B8D49A187830}" type="presParOf" srcId="{079DC4C3-B514-E349-B1FD-9DAE33310DCD}" destId="{972FBD53-8C84-144C-B282-EE558350273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CB50A-2646-3746-B88C-3116D441513F}">
      <dsp:nvSpPr>
        <dsp:cNvPr id="0" name=""/>
        <dsp:cNvSpPr/>
      </dsp:nvSpPr>
      <dsp:spPr>
        <a:xfrm>
          <a:off x="1059" y="1321668"/>
          <a:ext cx="2115343" cy="846137"/>
        </a:xfrm>
        <a:prstGeom prst="chevron">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en-US" sz="1700" b="1" kern="1200">
              <a:latin typeface="Aptos" panose="020B0004020202020204" pitchFamily="34" charset="0"/>
            </a:rPr>
            <a:t>Hardware Architecture</a:t>
          </a:r>
        </a:p>
      </dsp:txBody>
      <dsp:txXfrm>
        <a:off x="424128" y="1321668"/>
        <a:ext cx="1269206" cy="846137"/>
      </dsp:txXfrm>
    </dsp:sp>
    <dsp:sp modelId="{FCF4A0CB-21A2-7043-A114-B8E675C73452}">
      <dsp:nvSpPr>
        <dsp:cNvPr id="0" name=""/>
        <dsp:cNvSpPr/>
      </dsp:nvSpPr>
      <dsp:spPr>
        <a:xfrm>
          <a:off x="1841408" y="1393589"/>
          <a:ext cx="1755735" cy="702294"/>
        </a:xfrm>
        <a:prstGeom prst="chevron">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a:latin typeface="Aptos" panose="020B0004020202020204" pitchFamily="34" charset="0"/>
            </a:rPr>
            <a:t>CPUs</a:t>
          </a:r>
          <a:r>
            <a:rPr lang="en-US" sz="1600" kern="1200">
              <a:latin typeface="Aptos" panose="020B0004020202020204" pitchFamily="34" charset="0"/>
            </a:rPr>
            <a:t> (There's too many)</a:t>
          </a:r>
        </a:p>
      </dsp:txBody>
      <dsp:txXfrm>
        <a:off x="2192555" y="1393589"/>
        <a:ext cx="1053441" cy="702294"/>
      </dsp:txXfrm>
    </dsp:sp>
    <dsp:sp modelId="{09A62F2E-C52F-D24C-98A5-E4BD0BEEF5BE}">
      <dsp:nvSpPr>
        <dsp:cNvPr id="0" name=""/>
        <dsp:cNvSpPr/>
      </dsp:nvSpPr>
      <dsp:spPr>
        <a:xfrm>
          <a:off x="3351340" y="1393589"/>
          <a:ext cx="1755735" cy="702294"/>
        </a:xfrm>
        <a:prstGeom prst="chevron">
          <a:avLst/>
        </a:prstGeom>
        <a:solidFill>
          <a:schemeClr val="accent4">
            <a:tint val="40000"/>
            <a:alpha val="90000"/>
            <a:hueOff val="1357741"/>
            <a:satOff val="-6406"/>
            <a:lumOff val="-231"/>
            <a:alphaOff val="0"/>
          </a:schemeClr>
        </a:solidFill>
        <a:ln w="6350" cap="flat" cmpd="sng" algn="ctr">
          <a:solidFill>
            <a:schemeClr val="accent4">
              <a:tint val="40000"/>
              <a:alpha val="90000"/>
              <a:hueOff val="1357741"/>
              <a:satOff val="-6406"/>
              <a:lumOff val="-23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a:latin typeface="Aptos" panose="020B0004020202020204" pitchFamily="34" charset="0"/>
            </a:rPr>
            <a:t>GPU</a:t>
          </a:r>
          <a:r>
            <a:rPr lang="en-US" sz="1600" kern="1200">
              <a:latin typeface="Aptos" panose="020B0004020202020204" pitchFamily="34" charset="0"/>
            </a:rPr>
            <a:t> The PICA200</a:t>
          </a:r>
        </a:p>
      </dsp:txBody>
      <dsp:txXfrm>
        <a:off x="3702487" y="1393589"/>
        <a:ext cx="1053441" cy="702294"/>
      </dsp:txXfrm>
    </dsp:sp>
    <dsp:sp modelId="{F3D0F74C-75E2-514C-9AF6-BF1BA7DF910A}">
      <dsp:nvSpPr>
        <dsp:cNvPr id="0" name=""/>
        <dsp:cNvSpPr/>
      </dsp:nvSpPr>
      <dsp:spPr>
        <a:xfrm>
          <a:off x="4861273" y="1393589"/>
          <a:ext cx="1755735" cy="702294"/>
        </a:xfrm>
        <a:prstGeom prst="chevron">
          <a:avLst/>
        </a:prstGeom>
        <a:solidFill>
          <a:schemeClr val="accent4">
            <a:tint val="40000"/>
            <a:alpha val="90000"/>
            <a:hueOff val="2715481"/>
            <a:satOff val="-12811"/>
            <a:lumOff val="-463"/>
            <a:alphaOff val="0"/>
          </a:schemeClr>
        </a:solidFill>
        <a:ln w="6350" cap="flat" cmpd="sng" algn="ctr">
          <a:solidFill>
            <a:schemeClr val="accent4">
              <a:tint val="40000"/>
              <a:alpha val="90000"/>
              <a:hueOff val="2715481"/>
              <a:satOff val="-12811"/>
              <a:lumOff val="-46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a:latin typeface="Aptos" panose="020B0004020202020204" pitchFamily="34" charset="0"/>
            </a:rPr>
            <a:t>Audio DSP</a:t>
          </a:r>
          <a:r>
            <a:rPr lang="en-US" sz="1600" kern="1200">
              <a:latin typeface="Aptos" panose="020B0004020202020204" pitchFamily="34" charset="0"/>
            </a:rPr>
            <a:t> </a:t>
          </a:r>
          <a:r>
            <a:rPr lang="en-US" sz="1600" kern="1200" err="1">
              <a:latin typeface="Aptos" panose="020B0004020202020204" pitchFamily="34" charset="0"/>
            </a:rPr>
            <a:t>XpertTeak</a:t>
          </a:r>
          <a:endParaRPr lang="en-US" sz="1600" kern="1200">
            <a:latin typeface="Aptos" panose="020B0004020202020204" pitchFamily="34" charset="0"/>
          </a:endParaRPr>
        </a:p>
      </dsp:txBody>
      <dsp:txXfrm>
        <a:off x="5212420" y="1393589"/>
        <a:ext cx="1053441" cy="702294"/>
      </dsp:txXfrm>
    </dsp:sp>
    <dsp:sp modelId="{78AE2D2B-964F-4A4D-8E54-639DD236FE73}">
      <dsp:nvSpPr>
        <dsp:cNvPr id="0" name=""/>
        <dsp:cNvSpPr/>
      </dsp:nvSpPr>
      <dsp:spPr>
        <a:xfrm>
          <a:off x="6371205" y="1393589"/>
          <a:ext cx="1755735" cy="702294"/>
        </a:xfrm>
        <a:prstGeom prst="chevron">
          <a:avLst/>
        </a:prstGeom>
        <a:solidFill>
          <a:schemeClr val="accent4">
            <a:tint val="40000"/>
            <a:alpha val="90000"/>
            <a:hueOff val="4073222"/>
            <a:satOff val="-19217"/>
            <a:lumOff val="-694"/>
            <a:alphaOff val="0"/>
          </a:schemeClr>
        </a:solidFill>
        <a:ln w="6350" cap="flat" cmpd="sng" algn="ctr">
          <a:solidFill>
            <a:schemeClr val="accent4">
              <a:tint val="40000"/>
              <a:alpha val="90000"/>
              <a:hueOff val="4073222"/>
              <a:satOff val="-19217"/>
              <a:lumOff val="-69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ptos" panose="020B0004020202020204" pitchFamily="34" charset="0"/>
            </a:rPr>
            <a:t>The Rest of the </a:t>
          </a:r>
          <a:r>
            <a:rPr lang="en-US" sz="1600" b="0" kern="1200">
              <a:latin typeface="Aptos" panose="020B0004020202020204" pitchFamily="34" charset="0"/>
            </a:rPr>
            <a:t>System</a:t>
          </a:r>
        </a:p>
      </dsp:txBody>
      <dsp:txXfrm>
        <a:off x="6722352" y="1393589"/>
        <a:ext cx="1053441" cy="702294"/>
      </dsp:txXfrm>
    </dsp:sp>
    <dsp:sp modelId="{ADF35D95-D2D9-3544-88ED-0AF7603C9CD9}">
      <dsp:nvSpPr>
        <dsp:cNvPr id="0" name=""/>
        <dsp:cNvSpPr/>
      </dsp:nvSpPr>
      <dsp:spPr>
        <a:xfrm>
          <a:off x="1059" y="2286264"/>
          <a:ext cx="2115343" cy="846137"/>
        </a:xfrm>
        <a:prstGeom prst="chevron">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en-US" sz="1700" b="1" kern="1200">
              <a:latin typeface="Aptos" panose="020B0004020202020204" pitchFamily="34" charset="0"/>
            </a:rPr>
            <a:t>3DS Software Stack</a:t>
          </a:r>
        </a:p>
      </dsp:txBody>
      <dsp:txXfrm>
        <a:off x="424128" y="2286264"/>
        <a:ext cx="1269206" cy="846137"/>
      </dsp:txXfrm>
    </dsp:sp>
    <dsp:sp modelId="{AE2EE917-8EC4-4446-A413-C8530719AC22}">
      <dsp:nvSpPr>
        <dsp:cNvPr id="0" name=""/>
        <dsp:cNvSpPr/>
      </dsp:nvSpPr>
      <dsp:spPr>
        <a:xfrm>
          <a:off x="1841408" y="2358186"/>
          <a:ext cx="1755735" cy="702294"/>
        </a:xfrm>
        <a:prstGeom prst="chevron">
          <a:avLst/>
        </a:prstGeom>
        <a:solidFill>
          <a:schemeClr val="accent4">
            <a:tint val="40000"/>
            <a:alpha val="90000"/>
            <a:hueOff val="5430963"/>
            <a:satOff val="-25622"/>
            <a:lumOff val="-925"/>
            <a:alphaOff val="0"/>
          </a:schemeClr>
        </a:solidFill>
        <a:ln w="6350" cap="flat" cmpd="sng" algn="ctr">
          <a:solidFill>
            <a:schemeClr val="accent4">
              <a:tint val="40000"/>
              <a:alpha val="90000"/>
              <a:hueOff val="5430963"/>
              <a:satOff val="-25622"/>
              <a:lumOff val="-92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ptos" panose="020B0004020202020204" pitchFamily="34" charset="0"/>
            </a:rPr>
            <a:t>Nintendo’s Horizon OS</a:t>
          </a:r>
        </a:p>
      </dsp:txBody>
      <dsp:txXfrm>
        <a:off x="2192555" y="2358186"/>
        <a:ext cx="1053441" cy="702294"/>
      </dsp:txXfrm>
    </dsp:sp>
    <dsp:sp modelId="{AB04E628-6F79-0040-8727-07EBE499FABD}">
      <dsp:nvSpPr>
        <dsp:cNvPr id="0" name=""/>
        <dsp:cNvSpPr/>
      </dsp:nvSpPr>
      <dsp:spPr>
        <a:xfrm>
          <a:off x="3351340" y="2358186"/>
          <a:ext cx="1755735" cy="702294"/>
        </a:xfrm>
        <a:prstGeom prst="chevron">
          <a:avLst/>
        </a:prstGeom>
        <a:solidFill>
          <a:schemeClr val="accent4">
            <a:tint val="40000"/>
            <a:alpha val="90000"/>
            <a:hueOff val="6788703"/>
            <a:satOff val="-32028"/>
            <a:lumOff val="-1157"/>
            <a:alphaOff val="0"/>
          </a:schemeClr>
        </a:solidFill>
        <a:ln w="6350" cap="flat" cmpd="sng" algn="ctr">
          <a:solidFill>
            <a:schemeClr val="accent4">
              <a:tint val="40000"/>
              <a:alpha val="90000"/>
              <a:hueOff val="6788703"/>
              <a:satOff val="-32028"/>
              <a:lumOff val="-115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ptos" panose="020B0004020202020204" pitchFamily="34" charset="0"/>
            </a:rPr>
            <a:t>The 3DS Userland</a:t>
          </a:r>
        </a:p>
      </dsp:txBody>
      <dsp:txXfrm>
        <a:off x="3702487" y="2358186"/>
        <a:ext cx="1053441" cy="702294"/>
      </dsp:txXfrm>
    </dsp:sp>
    <dsp:sp modelId="{D17A2A35-E703-2745-8F19-433E8C8D5FE0}">
      <dsp:nvSpPr>
        <dsp:cNvPr id="0" name=""/>
        <dsp:cNvSpPr/>
      </dsp:nvSpPr>
      <dsp:spPr>
        <a:xfrm>
          <a:off x="1059" y="3250861"/>
          <a:ext cx="2115343" cy="846137"/>
        </a:xfrm>
        <a:prstGeom prst="chevron">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en-US" sz="1700" b="1" kern="1200">
              <a:latin typeface="Aptos" panose="020B0004020202020204" pitchFamily="34" charset="0"/>
            </a:rPr>
            <a:t>Emulating the 3DS</a:t>
          </a:r>
        </a:p>
      </dsp:txBody>
      <dsp:txXfrm>
        <a:off x="424128" y="3250861"/>
        <a:ext cx="1269206" cy="846137"/>
      </dsp:txXfrm>
    </dsp:sp>
    <dsp:sp modelId="{E9B3CE0D-2A92-1340-8913-ADCF97942487}">
      <dsp:nvSpPr>
        <dsp:cNvPr id="0" name=""/>
        <dsp:cNvSpPr/>
      </dsp:nvSpPr>
      <dsp:spPr>
        <a:xfrm>
          <a:off x="1841408" y="3322783"/>
          <a:ext cx="1755735" cy="702294"/>
        </a:xfrm>
        <a:prstGeom prst="chevron">
          <a:avLst/>
        </a:prstGeom>
        <a:solidFill>
          <a:schemeClr val="accent4">
            <a:tint val="40000"/>
            <a:alpha val="90000"/>
            <a:hueOff val="8146444"/>
            <a:satOff val="-38434"/>
            <a:lumOff val="-1388"/>
            <a:alphaOff val="0"/>
          </a:schemeClr>
        </a:solidFill>
        <a:ln w="6350" cap="flat" cmpd="sng" algn="ctr">
          <a:solidFill>
            <a:schemeClr val="accent4">
              <a:tint val="40000"/>
              <a:alpha val="90000"/>
              <a:hueOff val="8146444"/>
              <a:satOff val="-38434"/>
              <a:lumOff val="-138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ptos" panose="020B0004020202020204" pitchFamily="34" charset="0"/>
            </a:rPr>
            <a:t>The “Levels” of Emulation</a:t>
          </a:r>
        </a:p>
      </dsp:txBody>
      <dsp:txXfrm>
        <a:off x="2192555" y="3322783"/>
        <a:ext cx="1053441" cy="702294"/>
      </dsp:txXfrm>
    </dsp:sp>
    <dsp:sp modelId="{340F7A17-6EF2-2448-8985-F2A266A17720}">
      <dsp:nvSpPr>
        <dsp:cNvPr id="0" name=""/>
        <dsp:cNvSpPr/>
      </dsp:nvSpPr>
      <dsp:spPr>
        <a:xfrm>
          <a:off x="3351340" y="3322783"/>
          <a:ext cx="1755735" cy="702294"/>
        </a:xfrm>
        <a:prstGeom prst="chevron">
          <a:avLst/>
        </a:prstGeom>
        <a:solidFill>
          <a:schemeClr val="accent4">
            <a:tint val="40000"/>
            <a:alpha val="90000"/>
            <a:hueOff val="9504185"/>
            <a:satOff val="-44839"/>
            <a:lumOff val="-1620"/>
            <a:alphaOff val="0"/>
          </a:schemeClr>
        </a:solidFill>
        <a:ln w="6350" cap="flat" cmpd="sng" algn="ctr">
          <a:solidFill>
            <a:schemeClr val="accent4">
              <a:tint val="40000"/>
              <a:alpha val="90000"/>
              <a:hueOff val="9504185"/>
              <a:satOff val="-44839"/>
              <a:lumOff val="-162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ptos" panose="020B0004020202020204" pitchFamily="34" charset="0"/>
            </a:rPr>
            <a:t>Difficulties &amp; Points of Interest</a:t>
          </a:r>
        </a:p>
      </dsp:txBody>
      <dsp:txXfrm>
        <a:off x="3702487" y="3322783"/>
        <a:ext cx="1053441" cy="702294"/>
      </dsp:txXfrm>
    </dsp:sp>
    <dsp:sp modelId="{62E1BA82-C6D1-E346-A797-245B9E90AADE}">
      <dsp:nvSpPr>
        <dsp:cNvPr id="0" name=""/>
        <dsp:cNvSpPr/>
      </dsp:nvSpPr>
      <dsp:spPr>
        <a:xfrm>
          <a:off x="4861273" y="3322783"/>
          <a:ext cx="1755735" cy="702294"/>
        </a:xfrm>
        <a:prstGeom prst="chevron">
          <a:avLst/>
        </a:prstGeom>
        <a:solidFill>
          <a:schemeClr val="accent4">
            <a:tint val="40000"/>
            <a:alpha val="90000"/>
            <a:hueOff val="10861925"/>
            <a:satOff val="-51245"/>
            <a:lumOff val="-1851"/>
            <a:alphaOff val="0"/>
          </a:schemeClr>
        </a:solidFill>
        <a:ln w="6350" cap="flat" cmpd="sng" algn="ctr">
          <a:solidFill>
            <a:schemeClr val="accent4">
              <a:tint val="40000"/>
              <a:alpha val="90000"/>
              <a:hueOff val="10861925"/>
              <a:satOff val="-51245"/>
              <a:lumOff val="-185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ptos" panose="020B0004020202020204" pitchFamily="34" charset="0"/>
            </a:rPr>
            <a:t>New &amp; Unexplored Territory</a:t>
          </a:r>
        </a:p>
      </dsp:txBody>
      <dsp:txXfrm>
        <a:off x="5212420" y="3322783"/>
        <a:ext cx="1053441" cy="7022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A6652-5AF0-0C42-B053-1A1A47A88E66}">
      <dsp:nvSpPr>
        <dsp:cNvPr id="0" name=""/>
        <dsp:cNvSpPr/>
      </dsp:nvSpPr>
      <dsp:spPr>
        <a:xfrm>
          <a:off x="0" y="4444481"/>
          <a:ext cx="8128000" cy="972343"/>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Aptos" panose="020B0004020202020204" pitchFamily="34" charset="0"/>
            </a:rPr>
            <a:t>Receive Output Buffer</a:t>
          </a:r>
        </a:p>
      </dsp:txBody>
      <dsp:txXfrm>
        <a:off x="0" y="4444481"/>
        <a:ext cx="8128000" cy="525065"/>
      </dsp:txXfrm>
    </dsp:sp>
    <dsp:sp modelId="{FE7BAF24-C342-BD42-AEEE-6E5D0F8A0A0D}">
      <dsp:nvSpPr>
        <dsp:cNvPr id="0" name=""/>
        <dsp:cNvSpPr/>
      </dsp:nvSpPr>
      <dsp:spPr>
        <a:xfrm>
          <a:off x="0" y="4950099"/>
          <a:ext cx="4064000" cy="447278"/>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a:t>Function-Specific Output Data</a:t>
          </a:r>
        </a:p>
      </dsp:txBody>
      <dsp:txXfrm>
        <a:off x="0" y="4950099"/>
        <a:ext cx="4064000" cy="447278"/>
      </dsp:txXfrm>
    </dsp:sp>
    <dsp:sp modelId="{C7678FE6-A767-A944-81F3-BFD7E8911B28}">
      <dsp:nvSpPr>
        <dsp:cNvPr id="0" name=""/>
        <dsp:cNvSpPr/>
      </dsp:nvSpPr>
      <dsp:spPr>
        <a:xfrm>
          <a:off x="4064000" y="4950099"/>
          <a:ext cx="4064000" cy="447278"/>
        </a:xfrm>
        <a:prstGeom prst="rect">
          <a:avLst/>
        </a:prstGeom>
        <a:solidFill>
          <a:schemeClr val="accent4">
            <a:tint val="40000"/>
            <a:alpha val="90000"/>
            <a:hueOff val="2172385"/>
            <a:satOff val="-10249"/>
            <a:lumOff val="-370"/>
            <a:alphaOff val="0"/>
          </a:schemeClr>
        </a:solidFill>
        <a:ln w="6350" cap="flat" cmpd="sng" algn="ctr">
          <a:solidFill>
            <a:schemeClr val="accent4">
              <a:tint val="40000"/>
              <a:alpha val="90000"/>
              <a:hueOff val="2172385"/>
              <a:satOff val="-10249"/>
              <a:lumOff val="-37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a:t>Potential Error Codes</a:t>
          </a:r>
        </a:p>
      </dsp:txBody>
      <dsp:txXfrm>
        <a:off x="4064000" y="4950099"/>
        <a:ext cx="4064000" cy="447278"/>
      </dsp:txXfrm>
    </dsp:sp>
    <dsp:sp modelId="{60ED99CB-D1D2-F444-91E2-E687F19E3094}">
      <dsp:nvSpPr>
        <dsp:cNvPr id="0" name=""/>
        <dsp:cNvSpPr/>
      </dsp:nvSpPr>
      <dsp:spPr>
        <a:xfrm rot="10800000">
          <a:off x="0" y="2963601"/>
          <a:ext cx="8128000" cy="1495464"/>
        </a:xfrm>
        <a:prstGeom prst="upArrowCallout">
          <a:avLst/>
        </a:prstGeom>
        <a:gradFill rotWithShape="0">
          <a:gsLst>
            <a:gs pos="0">
              <a:schemeClr val="accent4">
                <a:hueOff val="3266964"/>
                <a:satOff val="-13592"/>
                <a:lumOff val="3203"/>
                <a:alphaOff val="0"/>
                <a:lumMod val="110000"/>
                <a:satMod val="105000"/>
                <a:tint val="67000"/>
              </a:schemeClr>
            </a:gs>
            <a:gs pos="50000">
              <a:schemeClr val="accent4">
                <a:hueOff val="3266964"/>
                <a:satOff val="-13592"/>
                <a:lumOff val="3203"/>
                <a:alphaOff val="0"/>
                <a:lumMod val="105000"/>
                <a:satMod val="103000"/>
                <a:tint val="73000"/>
              </a:schemeClr>
            </a:gs>
            <a:gs pos="100000">
              <a:schemeClr val="accent4">
                <a:hueOff val="3266964"/>
                <a:satOff val="-13592"/>
                <a:lumOff val="32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Aptos"/>
            </a:rPr>
            <a:t>Send Request To Service</a:t>
          </a:r>
        </a:p>
      </dsp:txBody>
      <dsp:txXfrm rot="-10800000">
        <a:off x="0" y="2963601"/>
        <a:ext cx="8128000" cy="524908"/>
      </dsp:txXfrm>
    </dsp:sp>
    <dsp:sp modelId="{034D986A-C22C-2A4C-A2C0-6CFA1536051F}">
      <dsp:nvSpPr>
        <dsp:cNvPr id="0" name=""/>
        <dsp:cNvSpPr/>
      </dsp:nvSpPr>
      <dsp:spPr>
        <a:xfrm>
          <a:off x="0" y="3488509"/>
          <a:ext cx="8128000" cy="447143"/>
        </a:xfrm>
        <a:prstGeom prst="rect">
          <a:avLst/>
        </a:prstGeom>
        <a:solidFill>
          <a:schemeClr val="accent4">
            <a:tint val="40000"/>
            <a:alpha val="90000"/>
            <a:hueOff val="4344770"/>
            <a:satOff val="-20498"/>
            <a:lumOff val="-740"/>
            <a:alphaOff val="0"/>
          </a:schemeClr>
        </a:solidFill>
        <a:ln w="6350" cap="flat" cmpd="sng" algn="ctr">
          <a:solidFill>
            <a:schemeClr val="accent4">
              <a:tint val="40000"/>
              <a:alpha val="90000"/>
              <a:hueOff val="4344770"/>
              <a:satOff val="-20498"/>
              <a:lumOff val="-74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kern="1200">
              <a:latin typeface="Aptos"/>
            </a:rPr>
            <a:t>Call </a:t>
          </a:r>
          <a:r>
            <a:rPr lang="en-US" sz="1800" kern="1200" err="1">
              <a:latin typeface="Aptos"/>
            </a:rPr>
            <a:t>SendSyncRequest</a:t>
          </a:r>
          <a:r>
            <a:rPr lang="en-US" sz="1800" kern="1200">
              <a:latin typeface="Aptos"/>
            </a:rPr>
            <a:t> SVC with service handle &amp; buffer</a:t>
          </a:r>
        </a:p>
      </dsp:txBody>
      <dsp:txXfrm>
        <a:off x="0" y="3488509"/>
        <a:ext cx="8128000" cy="447143"/>
      </dsp:txXfrm>
    </dsp:sp>
    <dsp:sp modelId="{2F24F954-F9B3-4285-8091-CEF32A02518C}">
      <dsp:nvSpPr>
        <dsp:cNvPr id="0" name=""/>
        <dsp:cNvSpPr/>
      </dsp:nvSpPr>
      <dsp:spPr>
        <a:xfrm rot="10800000">
          <a:off x="0" y="1482721"/>
          <a:ext cx="8128000" cy="1495464"/>
        </a:xfrm>
        <a:prstGeom prst="upArrowCallout">
          <a:avLst/>
        </a:prstGeom>
        <a:gradFill rotWithShape="0">
          <a:gsLst>
            <a:gs pos="0">
              <a:schemeClr val="accent4">
                <a:hueOff val="6533927"/>
                <a:satOff val="-27185"/>
                <a:lumOff val="6405"/>
                <a:alphaOff val="0"/>
                <a:lumMod val="110000"/>
                <a:satMod val="105000"/>
                <a:tint val="67000"/>
              </a:schemeClr>
            </a:gs>
            <a:gs pos="50000">
              <a:schemeClr val="accent4">
                <a:hueOff val="6533927"/>
                <a:satOff val="-27185"/>
                <a:lumOff val="6405"/>
                <a:alphaOff val="0"/>
                <a:lumMod val="105000"/>
                <a:satMod val="103000"/>
                <a:tint val="73000"/>
              </a:schemeClr>
            </a:gs>
            <a:gs pos="100000">
              <a:schemeClr val="accent4">
                <a:hueOff val="6533927"/>
                <a:satOff val="-27185"/>
                <a:lumOff val="640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Aptos"/>
            </a:rPr>
            <a:t>Set Up The Parameter Buffer</a:t>
          </a:r>
        </a:p>
      </dsp:txBody>
      <dsp:txXfrm rot="-10800000">
        <a:off x="0" y="1482721"/>
        <a:ext cx="8128000" cy="524908"/>
      </dsp:txXfrm>
    </dsp:sp>
    <dsp:sp modelId="{EA54978F-7D56-0144-8CC9-029F5E8330FA}">
      <dsp:nvSpPr>
        <dsp:cNvPr id="0" name=""/>
        <dsp:cNvSpPr/>
      </dsp:nvSpPr>
      <dsp:spPr>
        <a:xfrm>
          <a:off x="0" y="2007629"/>
          <a:ext cx="4064000" cy="447143"/>
        </a:xfrm>
        <a:prstGeom prst="rect">
          <a:avLst/>
        </a:prstGeom>
        <a:solidFill>
          <a:schemeClr val="accent4">
            <a:tint val="40000"/>
            <a:alpha val="90000"/>
            <a:hueOff val="6517155"/>
            <a:satOff val="-30747"/>
            <a:lumOff val="-1111"/>
            <a:alphaOff val="0"/>
          </a:schemeClr>
        </a:solidFill>
        <a:ln w="6350" cap="flat" cmpd="sng" algn="ctr">
          <a:solidFill>
            <a:schemeClr val="accent4">
              <a:tint val="40000"/>
              <a:alpha val="90000"/>
              <a:hueOff val="6517155"/>
              <a:satOff val="-30747"/>
              <a:lumOff val="-111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ptos"/>
            </a:rPr>
            <a:t>with the function to call</a:t>
          </a:r>
        </a:p>
      </dsp:txBody>
      <dsp:txXfrm>
        <a:off x="0" y="2007629"/>
        <a:ext cx="4064000" cy="447143"/>
      </dsp:txXfrm>
    </dsp:sp>
    <dsp:sp modelId="{BA0EE69F-F72C-43BE-A6EB-F513E5EC74BB}">
      <dsp:nvSpPr>
        <dsp:cNvPr id="0" name=""/>
        <dsp:cNvSpPr/>
      </dsp:nvSpPr>
      <dsp:spPr>
        <a:xfrm>
          <a:off x="4064000" y="2007629"/>
          <a:ext cx="4064000" cy="447143"/>
        </a:xfrm>
        <a:prstGeom prst="rect">
          <a:avLst/>
        </a:prstGeom>
        <a:solidFill>
          <a:schemeClr val="accent4">
            <a:tint val="40000"/>
            <a:alpha val="90000"/>
            <a:hueOff val="8689540"/>
            <a:satOff val="-40996"/>
            <a:lumOff val="-1481"/>
            <a:alphaOff val="0"/>
          </a:schemeClr>
        </a:solidFill>
        <a:ln w="6350" cap="flat" cmpd="sng" algn="ctr">
          <a:solidFill>
            <a:schemeClr val="accent4">
              <a:tint val="40000"/>
              <a:alpha val="90000"/>
              <a:hueOff val="8689540"/>
              <a:satOff val="-40996"/>
              <a:lumOff val="-148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0" tIns="31750" rIns="177800" bIns="31750" numCol="1" spcCol="1270" anchor="ctr" anchorCtr="0">
          <a:noAutofit/>
        </a:bodyPr>
        <a:lstStyle/>
        <a:p>
          <a:pPr marL="0" lvl="0" indent="0" algn="ctr" defTabSz="1111250">
            <a:lnSpc>
              <a:spcPct val="90000"/>
            </a:lnSpc>
            <a:spcBef>
              <a:spcPct val="0"/>
            </a:spcBef>
            <a:spcAft>
              <a:spcPct val="35000"/>
            </a:spcAft>
            <a:buNone/>
          </a:pPr>
          <a:r>
            <a:rPr lang="en-US" sz="2500" kern="1200">
              <a:latin typeface="Aptos"/>
            </a:rPr>
            <a:t>and necessary parameters</a:t>
          </a:r>
          <a:endParaRPr lang="el-GR" sz="2500" kern="1200"/>
        </a:p>
      </dsp:txBody>
      <dsp:txXfrm>
        <a:off x="4064000" y="2007629"/>
        <a:ext cx="4064000" cy="447143"/>
      </dsp:txXfrm>
    </dsp:sp>
    <dsp:sp modelId="{3035A0E2-FF79-094B-8007-15284688E5D6}">
      <dsp:nvSpPr>
        <dsp:cNvPr id="0" name=""/>
        <dsp:cNvSpPr/>
      </dsp:nvSpPr>
      <dsp:spPr>
        <a:xfrm rot="10800000">
          <a:off x="0" y="1842"/>
          <a:ext cx="8128000" cy="1495464"/>
        </a:xfrm>
        <a:prstGeom prst="upArrowCallou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Aptos"/>
            </a:rPr>
            <a:t>Service Handle</a:t>
          </a:r>
        </a:p>
      </dsp:txBody>
      <dsp:txXfrm rot="-10800000">
        <a:off x="0" y="1842"/>
        <a:ext cx="8128000" cy="524908"/>
      </dsp:txXfrm>
    </dsp:sp>
    <dsp:sp modelId="{972FBD53-8C84-144C-B282-EE5583502739}">
      <dsp:nvSpPr>
        <dsp:cNvPr id="0" name=""/>
        <dsp:cNvSpPr/>
      </dsp:nvSpPr>
      <dsp:spPr>
        <a:xfrm>
          <a:off x="0" y="526750"/>
          <a:ext cx="8128000" cy="447143"/>
        </a:xfrm>
        <a:prstGeom prst="rect">
          <a:avLst/>
        </a:prstGeom>
        <a:solidFill>
          <a:schemeClr val="accent4">
            <a:tint val="40000"/>
            <a:alpha val="90000"/>
            <a:hueOff val="10861925"/>
            <a:satOff val="-51245"/>
            <a:lumOff val="-1851"/>
            <a:alphaOff val="0"/>
          </a:schemeClr>
        </a:solidFill>
        <a:ln w="6350" cap="flat" cmpd="sng" algn="ctr">
          <a:solidFill>
            <a:schemeClr val="accent4">
              <a:tint val="40000"/>
              <a:alpha val="90000"/>
              <a:hueOff val="10861925"/>
              <a:satOff val="-51245"/>
              <a:lumOff val="-185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ptos"/>
            </a:rPr>
            <a:t>Request a service handle from “Service Manager”</a:t>
          </a:r>
        </a:p>
      </dsp:txBody>
      <dsp:txXfrm>
        <a:off x="0" y="526750"/>
        <a:ext cx="8128000" cy="447143"/>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16:06:42.756"/>
    </inkml:context>
    <inkml:brush xml:id="br0">
      <inkml:brushProperty name="width" value="0.35" units="cm"/>
      <inkml:brushProperty name="height" value="0.35" units="cm"/>
      <inkml:brushProperty name="color" value="#FF0000"/>
    </inkml:brush>
  </inkml:definitions>
  <inkml:trace contextRef="#ctx0" brushRef="#br0">0 583 24575,'6'-1'0,"-1"-1"0,1 0 0,-1-1 0,1 1 0,-1-1 0,0 0 0,0-1 0,-1 1 0,1-1 0,5-6 0,40-50 0,-34 39 0,40-54 0,8-12 0,4 3 0,80-78 0,-142 156 0,1 0 0,-1 0 0,1 1 0,0 0 0,0 0 0,1 0 0,-1 1 0,1 0 0,0 1 0,10-4 0,-14 7 0,-1 0 0,0-1 0,1 2 0,-1-1 0,1 0 0,-1 1 0,0-1 0,0 1 0,1 0 0,-1 0 0,0 0 0,0 1 0,0-1 0,0 1 0,0 0 0,0-1 0,0 1 0,-1 1 0,1-1 0,-1 0 0,0 1 0,1-1 0,-1 1 0,0-1 0,0 1 0,-1 0 0,3 5 0,11 19 0,-3 1 0,0-1 0,15 58 0,-2-8 0,-23-71 0,1 3 0,0-1 0,1 0 0,0 1 0,8 11 0,-11-18 0,0 0 0,1-1 0,0 1 0,-1 0 0,1-1 0,0 1 0,0-1 0,0 1 0,0-1 0,0 0 0,0 0 0,0 0 0,0 0 0,0 0 0,0 0 0,1 0 0,-1-1 0,0 0 0,1 1 0,-1-1 0,0 0 0,1 0 0,2 0 0,13-5 0,0 0 0,-1-2 0,0 0 0,0-1 0,0 0 0,-1-1 0,26-21 0,5 0 0,-10 7 0,2 1 0,0 2 0,46-15 0,-72 30 0,-1 1 0,1 1 0,0 1 0,0 0 0,0 0 0,0 1 0,1 1 0,-1 0 0,0 1 0,0 0 0,0 1 0,0 1 0,0 0 0,23 9 0,55 31 0,-53-24 0,64 24 0,-36-26 0,1-2 0,88 7 0,-88-15 0,-2 4 0,109 30 0,-150-32 0,9 2 0,45 10 0,-65-18 0,-1-2 0,1 0 0,0 0 0,0-1 0,0 0 0,0-2 0,14-2 0,22-9 0,0-2 0,53-25 0,58-18 0,-122 44 0,-30 11 0,1-1 0,-1 2 0,0-1 0,1 1 0,-1 0 0,1 1 0,10-1 0,-18 3 0,1-1 0,-1 0 0,0 1 0,0-1 0,1 1 0,-1-1 0,0 1 0,0-1 0,0 1 0,0 0 0,0 0 0,0-1 0,0 1 0,0 0 0,0 0 0,0 0 0,0 0 0,-1 0 0,1 0 0,0 1 0,-1-1 0,1 0 0,0 1 0,11 37 0,-6-17 0,-2-14 0,1 0 0,0 1 0,0-2 0,0 1 0,1 0 0,1-1 0,-1 0 0,1-1 0,0 0 0,0 0 0,1 0 0,0-1 0,0 0 0,0 0 0,1-1 0,17 6 0,1 0 0,1-2 0,0-1 0,0-1 0,42 3 0,-11-6 0,0-3 0,0-2 0,82-14 0,176-47 0,-5 0 0,-207 48 0,123-36 0,-189 40 0,9-4 0,101-16 0,-133 29 0,0 1 0,0 0 0,-1 1 0,1 1 0,0 1 0,0 0 0,0 1 0,-1 0 0,0 2 0,26 10 0,50 32 0,-63-31 0,1-1 0,0-1 0,1-2 0,57 16 0,-51-22 0,-1-1 0,1-2 0,0-2 0,0-1 0,50-6 0,180-43 0,-27 4 0,535-22 0,-720 70 0,1 2 0,-1 2 0,0 2 0,53 17 0,-88-21 0,17 2 0,1-1 0,0-2 0,0-1 0,59-4 0,153-26 0,-53 4 0,-107 18 0,-1 4 0,1 4 0,132 21 0,-155-13 0,-1-3 0,1-3 0,0-2 0,100-10 0,-115 2-119,211-28-1127,-204 23-5580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94B4E-E296-4B51-8D73-DBEB333DD1C5}" type="datetimeFigureOut">
              <a:t>2/7/24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CF5398-CF61-482C-BFD3-31E052AEF12E}" type="slidenum">
              <a:t>‹#›</a:t>
            </a:fld>
            <a:endParaRPr lang="en-GB"/>
          </a:p>
        </p:txBody>
      </p:sp>
      <p:sp>
        <p:nvSpPr>
          <p:cNvPr id="9" name="Header Placeholder 8">
            <a:extLst>
              <a:ext uri="{FF2B5EF4-FFF2-40B4-BE49-F238E27FC236}">
                <a16:creationId xmlns:a16="http://schemas.microsoft.com/office/drawing/2014/main" id="{E2AC8D36-2B61-BE13-60BE-EB6FDC1415B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661336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everyone! Welcome to our talk on Panda3DS. We'll cover a variety of topics, but first I would like to start</a:t>
            </a:r>
          </a:p>
          <a:p>
            <a:r>
              <a:rPr lang="en-US"/>
              <a:t>by saying that unfortunately George, the creator of Panda3DS and this presentation, couldn't make it here. We were going to do the presentation</a:t>
            </a:r>
            <a:endParaRPr lang="en-US">
              <a:ea typeface="Calibri"/>
              <a:cs typeface="Calibri"/>
            </a:endParaRPr>
          </a:p>
          <a:p>
            <a:r>
              <a:rPr lang="en-US"/>
              <a:t>together but since he couldn't make it, I was given… adequate preparation to do the talk on my own. But if you do have any questions during or</a:t>
            </a:r>
            <a:endParaRPr lang="en-US">
              <a:ea typeface="Calibri"/>
              <a:cs typeface="Calibri"/>
            </a:endParaRPr>
          </a:p>
          <a:p>
            <a:r>
              <a:rPr lang="en-US"/>
              <a:t>after this talk, your best bet would be to either ask them on the Panda3DS discord server or on the FOSDEM live chat where Giorgos (aka peach) should be online</a:t>
            </a:r>
            <a:br>
              <a:rPr lang="en-US">
                <a:ea typeface="Calibri"/>
                <a:cs typeface="+mn-lt"/>
              </a:rPr>
            </a:br>
            <a:r>
              <a:rPr lang="en-US">
                <a:ea typeface="Calibri"/>
                <a:cs typeface="Calibri"/>
              </a:rPr>
              <a:t>Lastly,</a:t>
            </a:r>
            <a:r>
              <a:rPr lang="en-US"/>
              <a:t> if any questions come up to you at a later date, you can... &lt;look at screen&gt; you can send an email to these two</a:t>
            </a:r>
            <a:endParaRPr lang="en-US">
              <a:ea typeface="Calibri"/>
              <a:cs typeface="Calibri"/>
            </a:endParaRPr>
          </a:p>
        </p:txBody>
      </p:sp>
      <p:sp>
        <p:nvSpPr>
          <p:cNvPr id="4" name="Slide Number Placeholder 3"/>
          <p:cNvSpPr>
            <a:spLocks noGrp="1"/>
          </p:cNvSpPr>
          <p:nvPr>
            <p:ph type="sldNum" sz="quarter" idx="5"/>
          </p:nvPr>
        </p:nvSpPr>
        <p:spPr/>
        <p:txBody>
          <a:bodyPr/>
          <a:lstStyle/>
          <a:p>
            <a:fld id="{7CCF5398-CF61-482C-BFD3-31E052AEF12E}" type="slidenum">
              <a:t>1</a:t>
            </a:fld>
            <a:endParaRPr lang="en-GB"/>
          </a:p>
        </p:txBody>
      </p:sp>
    </p:spTree>
    <p:extLst>
      <p:ext uri="{BB962C8B-B14F-4D97-AF65-F5344CB8AC3E}">
        <p14:creationId xmlns:p14="http://schemas.microsoft.com/office/powerpoint/2010/main" val="4177023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08221-FA31-6740-1395-CA2934EC1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0059C3-2209-58E9-A0F6-1FE2BD79CF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6E0355-B7F4-220B-DCBB-68ECA14EAE47}"/>
              </a:ext>
            </a:extLst>
          </p:cNvPr>
          <p:cNvSpPr>
            <a:spLocks noGrp="1"/>
          </p:cNvSpPr>
          <p:nvPr>
            <p:ph type="body" idx="1"/>
          </p:nvPr>
        </p:nvSpPr>
        <p:spPr/>
        <p:txBody>
          <a:bodyPr/>
          <a:lstStyle/>
          <a:p>
            <a:r>
              <a:rPr lang="en-US">
                <a:cs typeface="Calibri"/>
              </a:rPr>
              <a:t>CPU Intercommunication in the ARM11 cores happen </a:t>
            </a:r>
            <a:r>
              <a:rPr lang="en-US"/>
              <a:t>through the use of shared memory and interrupts.</a:t>
            </a:r>
          </a:p>
          <a:p>
            <a:endParaRPr lang="en-US"/>
          </a:p>
          <a:p>
            <a:r>
              <a:rPr lang="en-US"/>
              <a:t>The ARM11 can communicate with the ARM9 using a 2-way </a:t>
            </a:r>
            <a:r>
              <a:rPr lang="en-US" err="1"/>
              <a:t>fifo</a:t>
            </a:r>
            <a:r>
              <a:rPr lang="en-US"/>
              <a:t> which is typically called the "PXI"</a:t>
            </a:r>
            <a:br>
              <a:rPr lang="en-US">
                <a:cs typeface="+mn-lt"/>
              </a:rPr>
            </a:br>
            <a:r>
              <a:rPr lang="en-US">
                <a:cs typeface="+mn-lt"/>
              </a:rPr>
              <a:t>(Processor Exchange Interface/Processor Interconnect Interface/Pixie?)</a:t>
            </a:r>
            <a:br>
              <a:rPr lang="en-US">
                <a:cs typeface="+mn-lt"/>
              </a:rPr>
            </a:br>
            <a:endParaRPr lang="en-US">
              <a:cs typeface="+mn-lt"/>
            </a:endParaRPr>
          </a:p>
          <a:p>
            <a:r>
              <a:rPr lang="en-US"/>
              <a:t> and the ARM9 and ARM7 through the use of a another FIFO, typically called "IPC", that's what it was called in the DS</a:t>
            </a:r>
            <a:endParaRPr lang="en-US">
              <a:cs typeface="Calibri"/>
            </a:endParaRPr>
          </a:p>
        </p:txBody>
      </p:sp>
      <p:sp>
        <p:nvSpPr>
          <p:cNvPr id="4" name="Slide Number Placeholder 3">
            <a:extLst>
              <a:ext uri="{FF2B5EF4-FFF2-40B4-BE49-F238E27FC236}">
                <a16:creationId xmlns:a16="http://schemas.microsoft.com/office/drawing/2014/main" id="{7D63C41E-2EE0-DFD0-DDF8-DBB5F92CD2F7}"/>
              </a:ext>
            </a:extLst>
          </p:cNvPr>
          <p:cNvSpPr>
            <a:spLocks noGrp="1"/>
          </p:cNvSpPr>
          <p:nvPr>
            <p:ph type="sldNum" sz="quarter" idx="5"/>
          </p:nvPr>
        </p:nvSpPr>
        <p:spPr/>
        <p:txBody>
          <a:bodyPr/>
          <a:lstStyle/>
          <a:p>
            <a:fld id="{7CCF5398-CF61-482C-BFD3-31E052AEF12E}" type="slidenum">
              <a:rPr lang="en-GB"/>
              <a:t>10</a:t>
            </a:fld>
            <a:endParaRPr lang="en-GB"/>
          </a:p>
        </p:txBody>
      </p:sp>
    </p:spTree>
    <p:extLst>
      <p:ext uri="{BB962C8B-B14F-4D97-AF65-F5344CB8AC3E}">
        <p14:creationId xmlns:p14="http://schemas.microsoft.com/office/powerpoint/2010/main" val="3890297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EB56A-AA23-4C8B-2BC3-655976A36C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91104D-3473-BB68-0A79-CB2BF30597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EFD6D6-05F1-0502-ED9C-4E6B75459D50}"/>
              </a:ext>
            </a:extLst>
          </p:cNvPr>
          <p:cNvSpPr>
            <a:spLocks noGrp="1"/>
          </p:cNvSpPr>
          <p:nvPr>
            <p:ph type="body" idx="1"/>
          </p:nvPr>
        </p:nvSpPr>
        <p:spPr/>
        <p:txBody>
          <a:bodyPr/>
          <a:lstStyle/>
          <a:p>
            <a:r>
              <a:rPr lang="en-US">
                <a:cs typeface="+mn-lt"/>
              </a:rPr>
              <a:t>Here we have the PICA200, </a:t>
            </a:r>
            <a:r>
              <a:rPr lang="en-US" err="1">
                <a:cs typeface="+mn-lt"/>
              </a:rPr>
              <a:t>Nintendos</a:t>
            </a:r>
            <a:r>
              <a:rPr lang="en-US">
                <a:cs typeface="+mn-lt"/>
              </a:rPr>
              <a:t> first off the shelf GPU in a handheld.</a:t>
            </a:r>
            <a:br>
              <a:rPr lang="en-US">
                <a:cs typeface="+mn-lt"/>
              </a:rPr>
            </a:br>
            <a:r>
              <a:rPr lang="en-US">
                <a:cs typeface="+mn-lt"/>
              </a:rPr>
              <a:t>It implements OpenGL ES 1.1 with certain proprietary extensions, although most 3DS games don't actually use GLES</a:t>
            </a:r>
            <a:br>
              <a:rPr lang="en-US">
                <a:cs typeface="+mn-lt"/>
              </a:rPr>
            </a:br>
            <a:br>
              <a:rPr lang="en-US">
                <a:cs typeface="+mn-lt"/>
              </a:rPr>
            </a:br>
            <a:r>
              <a:rPr lang="en-US">
                <a:cs typeface="+mn-lt"/>
              </a:rPr>
              <a:t>Some of the extensions include:</a:t>
            </a:r>
          </a:p>
          <a:p>
            <a:br>
              <a:rPr lang="en-US">
                <a:cs typeface="+mn-lt"/>
              </a:rPr>
            </a:br>
            <a:r>
              <a:rPr lang="en-US">
                <a:cs typeface="+mn-lt"/>
              </a:rPr>
              <a:t>Per-fragment lighting: can calculate lighting for each pixel instead of just per vertex</a:t>
            </a:r>
          </a:p>
          <a:p>
            <a:br>
              <a:rPr lang="en-US">
                <a:cs typeface="+mn-lt"/>
              </a:rPr>
            </a:br>
            <a:r>
              <a:rPr lang="en-US">
                <a:cs typeface="+mn-lt"/>
              </a:rPr>
              <a:t>Hardware shadow mapping</a:t>
            </a:r>
          </a:p>
          <a:p>
            <a:br>
              <a:rPr lang="en-US">
                <a:cs typeface="+mn-lt"/>
              </a:rPr>
            </a:br>
            <a:r>
              <a:rPr lang="en-US">
                <a:cs typeface="+mn-lt"/>
              </a:rPr>
              <a:t>Polygon subdivision through geometry shaders</a:t>
            </a:r>
            <a:br>
              <a:rPr lang="en-US">
                <a:cs typeface="+mn-lt"/>
              </a:rPr>
            </a:br>
            <a:endParaRPr lang="en-US">
              <a:cs typeface="+mn-lt"/>
            </a:endParaRPr>
          </a:p>
          <a:p>
            <a:r>
              <a:rPr lang="en-US">
                <a:cs typeface="+mn-lt"/>
              </a:rPr>
              <a:t>Subsurface scattering which is the scattering of light as it penetrates a translucent object</a:t>
            </a:r>
            <a:br>
              <a:rPr lang="en-US">
                <a:cs typeface="+mn-lt"/>
              </a:rPr>
            </a:br>
            <a:r>
              <a:rPr lang="en-US">
                <a:cs typeface="+mn-lt"/>
              </a:rPr>
              <a:t>&amp; more</a:t>
            </a:r>
            <a:br>
              <a:rPr lang="en-US">
                <a:cs typeface="+mn-lt"/>
              </a:rPr>
            </a:br>
            <a:br>
              <a:rPr lang="en-US">
                <a:cs typeface="+mn-lt"/>
              </a:rPr>
            </a:br>
            <a:r>
              <a:rPr lang="en-US">
                <a:cs typeface="Calibri"/>
              </a:rPr>
              <a:t>Games communicate with the GPU using a piece of shared memory, which is used to store GPU commands and some interrupt info.</a:t>
            </a:r>
          </a:p>
          <a:p>
            <a:endParaRPr lang="en-US">
              <a:cs typeface="+mn-lt"/>
            </a:endParaRPr>
          </a:p>
          <a:p>
            <a:r>
              <a:rPr lang="en-US">
                <a:cs typeface="+mn-lt"/>
              </a:rPr>
              <a:t>They write to PICAs external registers, to configure the framebuffers and some other secondary things.</a:t>
            </a:r>
          </a:p>
          <a:p>
            <a:br>
              <a:rPr lang="en-US">
                <a:cs typeface="+mn-lt"/>
              </a:rPr>
            </a:br>
            <a:r>
              <a:rPr lang="en-US">
                <a:cs typeface="+mn-lt"/>
              </a:rPr>
              <a:t>And then they need to initialize the rendering context, which is done by configuring PICAs internal registers. This is done through the use of GPU commands</a:t>
            </a:r>
          </a:p>
          <a:p>
            <a:endParaRPr lang="en-US">
              <a:cs typeface="+mn-lt"/>
            </a:endParaRPr>
          </a:p>
          <a:p>
            <a:r>
              <a:rPr lang="en-US"/>
              <a:t>PICA command lists are nothing more than a list of values describing patterns and data for writing to the GPU internal registers</a:t>
            </a:r>
            <a:endParaRPr lang="en-US">
              <a:cs typeface="+mn-lt"/>
            </a:endParaRPr>
          </a:p>
        </p:txBody>
      </p:sp>
      <p:sp>
        <p:nvSpPr>
          <p:cNvPr id="4" name="Slide Number Placeholder 3">
            <a:extLst>
              <a:ext uri="{FF2B5EF4-FFF2-40B4-BE49-F238E27FC236}">
                <a16:creationId xmlns:a16="http://schemas.microsoft.com/office/drawing/2014/main" id="{1C94CFCC-7E8F-BC7B-4C4F-3EEF9C61BE5E}"/>
              </a:ext>
            </a:extLst>
          </p:cNvPr>
          <p:cNvSpPr>
            <a:spLocks noGrp="1"/>
          </p:cNvSpPr>
          <p:nvPr>
            <p:ph type="sldNum" sz="quarter" idx="5"/>
          </p:nvPr>
        </p:nvSpPr>
        <p:spPr/>
        <p:txBody>
          <a:bodyPr/>
          <a:lstStyle/>
          <a:p>
            <a:fld id="{7CCF5398-CF61-482C-BFD3-31E052AEF12E}" type="slidenum">
              <a:rPr lang="en-GB"/>
              <a:t>11</a:t>
            </a:fld>
            <a:endParaRPr lang="en-GB"/>
          </a:p>
        </p:txBody>
      </p:sp>
    </p:spTree>
    <p:extLst>
      <p:ext uri="{BB962C8B-B14F-4D97-AF65-F5344CB8AC3E}">
        <p14:creationId xmlns:p14="http://schemas.microsoft.com/office/powerpoint/2010/main" val="208602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E2526-2CE9-6A1B-3C52-C7D7F5781E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5A1F50-F261-5303-CF15-CB51A014D7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2A0B0E-D31F-2C4C-F1F2-B56104A67B5E}"/>
              </a:ext>
            </a:extLst>
          </p:cNvPr>
          <p:cNvSpPr>
            <a:spLocks noGrp="1"/>
          </p:cNvSpPr>
          <p:nvPr>
            <p:ph type="body" idx="1"/>
          </p:nvPr>
        </p:nvSpPr>
        <p:spPr/>
        <p:txBody>
          <a:bodyPr/>
          <a:lstStyle/>
          <a:p>
            <a:r>
              <a:rPr lang="en-US">
                <a:cs typeface="+mn-lt"/>
              </a:rPr>
              <a:t>Here's a demo of the PICA that was presented at SIGGRAPH 2006 by DMP to demonstrate the capabilities of their brand new GPU</a:t>
            </a:r>
            <a:br>
              <a:rPr lang="en-US">
                <a:cs typeface="+mn-lt"/>
              </a:rPr>
            </a:br>
            <a:endParaRPr lang="en-US">
              <a:cs typeface="+mn-lt"/>
            </a:endParaRPr>
          </a:p>
          <a:p>
            <a:r>
              <a:rPr lang="en-US"/>
              <a:t>The demo also shows off the PICA's impressive shadow and fragment lighting functionality and the beautiful scenes it can produce</a:t>
            </a:r>
            <a:br>
              <a:rPr lang="en-US">
                <a:cs typeface="+mn-lt"/>
              </a:rPr>
            </a:br>
            <a:r>
              <a:rPr lang="en-US"/>
              <a:t>The wood grain on the floor was generated using PICA200's procedural texture generation capabilities, which generates textures via a mathematical algorithm rather than using pre-baked pixel data.</a:t>
            </a:r>
            <a:br>
              <a:rPr lang="en-US">
                <a:cs typeface="+mn-lt"/>
              </a:rPr>
            </a:br>
            <a:br>
              <a:rPr lang="en-US">
                <a:cs typeface="+mn-lt"/>
              </a:rPr>
            </a:br>
            <a:r>
              <a:rPr lang="en-US">
                <a:cs typeface="+mn-lt"/>
              </a:rPr>
              <a:t>Also: The Mikage 3DS emulator was named after this demo. And at this point you might be wondering, Citra got their name from the system-on-a-chip, Mikage got their name from this demo, where did Panda3DS get its name from?</a:t>
            </a:r>
            <a:br>
              <a:rPr lang="en-US">
                <a:cs typeface="+mn-lt"/>
              </a:rPr>
            </a:br>
            <a:r>
              <a:rPr lang="en-US">
                <a:cs typeface="+mn-lt"/>
              </a:rPr>
              <a:t>&lt;Pause&gt;</a:t>
            </a:r>
            <a:br>
              <a:rPr lang="en-US">
                <a:cs typeface="+mn-lt"/>
              </a:rPr>
            </a:br>
            <a:r>
              <a:rPr lang="en-US">
                <a:cs typeface="+mn-lt"/>
              </a:rPr>
              <a:t>That is a really good question so if you do find the answer let me know</a:t>
            </a:r>
          </a:p>
        </p:txBody>
      </p:sp>
      <p:sp>
        <p:nvSpPr>
          <p:cNvPr id="4" name="Slide Number Placeholder 3">
            <a:extLst>
              <a:ext uri="{FF2B5EF4-FFF2-40B4-BE49-F238E27FC236}">
                <a16:creationId xmlns:a16="http://schemas.microsoft.com/office/drawing/2014/main" id="{7F845008-A56B-5CA3-2D45-DCD67C8CFB63}"/>
              </a:ext>
            </a:extLst>
          </p:cNvPr>
          <p:cNvSpPr>
            <a:spLocks noGrp="1"/>
          </p:cNvSpPr>
          <p:nvPr>
            <p:ph type="sldNum" sz="quarter" idx="5"/>
          </p:nvPr>
        </p:nvSpPr>
        <p:spPr/>
        <p:txBody>
          <a:bodyPr/>
          <a:lstStyle/>
          <a:p>
            <a:fld id="{7CCF5398-CF61-482C-BFD3-31E052AEF12E}" type="slidenum">
              <a:rPr lang="en-GB"/>
              <a:t>12</a:t>
            </a:fld>
            <a:endParaRPr lang="en-GB"/>
          </a:p>
        </p:txBody>
      </p:sp>
    </p:spTree>
    <p:extLst>
      <p:ext uri="{BB962C8B-B14F-4D97-AF65-F5344CB8AC3E}">
        <p14:creationId xmlns:p14="http://schemas.microsoft.com/office/powerpoint/2010/main" val="3369741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what a vertex shader for the PICA looks like. PICA shaders are usually written in assembly instead of a shading language like GLSL, as the PICA's odd architecture is not suitable for high level languages. So you have a uniform at the top, which is just a read only piece of data, much like modern shaders, in this case being our projection matrix. Next, we have some constants, our shader outputs (vertex position and color), and our input attributes. In the main function you have four dot products, multiplying our projection matrix by our input coordinates to get our output coordinates, and passing the input color to the output color </a:t>
            </a:r>
          </a:p>
          <a:p>
            <a:endParaRPr lang="en-US">
              <a:cs typeface="+mn-lt"/>
            </a:endParaRPr>
          </a:p>
        </p:txBody>
      </p:sp>
      <p:sp>
        <p:nvSpPr>
          <p:cNvPr id="4" name="Slide Number Placeholder 3"/>
          <p:cNvSpPr>
            <a:spLocks noGrp="1"/>
          </p:cNvSpPr>
          <p:nvPr>
            <p:ph type="sldNum" sz="quarter" idx="5"/>
          </p:nvPr>
        </p:nvSpPr>
        <p:spPr/>
        <p:txBody>
          <a:bodyPr/>
          <a:lstStyle/>
          <a:p>
            <a:fld id="{7CCF5398-CF61-482C-BFD3-31E052AEF12E}" type="slidenum">
              <a:rPr lang="en-GB"/>
              <a:t>13</a:t>
            </a:fld>
            <a:endParaRPr lang="en-GB"/>
          </a:p>
        </p:txBody>
      </p:sp>
    </p:spTree>
    <p:extLst>
      <p:ext uri="{BB962C8B-B14F-4D97-AF65-F5344CB8AC3E}">
        <p14:creationId xmlns:p14="http://schemas.microsoft.com/office/powerpoint/2010/main" val="1890559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37A97-3151-579E-F4D3-6A8AB8A3BF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D80F82-6FB5-96D8-F08C-C8F726B7E5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EFF65F-39F6-CCDC-71DD-BA31D7470787}"/>
              </a:ext>
            </a:extLst>
          </p:cNvPr>
          <p:cNvSpPr>
            <a:spLocks noGrp="1"/>
          </p:cNvSpPr>
          <p:nvPr>
            <p:ph type="body" idx="1"/>
          </p:nvPr>
        </p:nvSpPr>
        <p:spPr/>
        <p:txBody>
          <a:bodyPr/>
          <a:lstStyle/>
          <a:p>
            <a:r>
              <a:rPr lang="en-US"/>
              <a:t>Here's what a vertex shader for the PICA looks like. PICA shaders are usually written in assembly instead of a shading language like GLSL, as the PICA's odd architecture is not suitable for high level languages. So you have a uniform at the top, which is just a read only piece of data, much like modern shaders, in this case being our projection matrix. Next, we have some constants, our shader outputs (vertex position and color), and our input attributes. In the main function you have four dot products, multiplying our projection matrix by our input coordinates to get our output coordinates, and passing the input color to the output color </a:t>
            </a:r>
          </a:p>
        </p:txBody>
      </p:sp>
      <p:sp>
        <p:nvSpPr>
          <p:cNvPr id="4" name="Slide Number Placeholder 3">
            <a:extLst>
              <a:ext uri="{FF2B5EF4-FFF2-40B4-BE49-F238E27FC236}">
                <a16:creationId xmlns:a16="http://schemas.microsoft.com/office/drawing/2014/main" id="{2A4FC9A9-2943-96E8-BBBF-B8EE44FBE979}"/>
              </a:ext>
            </a:extLst>
          </p:cNvPr>
          <p:cNvSpPr>
            <a:spLocks noGrp="1"/>
          </p:cNvSpPr>
          <p:nvPr>
            <p:ph type="sldNum" sz="quarter" idx="5"/>
          </p:nvPr>
        </p:nvSpPr>
        <p:spPr/>
        <p:txBody>
          <a:bodyPr/>
          <a:lstStyle/>
          <a:p>
            <a:fld id="{7CCF5398-CF61-482C-BFD3-31E052AEF12E}" type="slidenum">
              <a:rPr lang="en-GB"/>
              <a:t>14</a:t>
            </a:fld>
            <a:endParaRPr lang="en-GB"/>
          </a:p>
        </p:txBody>
      </p:sp>
    </p:spTree>
    <p:extLst>
      <p:ext uri="{BB962C8B-B14F-4D97-AF65-F5344CB8AC3E}">
        <p14:creationId xmlns:p14="http://schemas.microsoft.com/office/powerpoint/2010/main" val="2628488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a:cs typeface="Calibri"/>
              </a:rPr>
              <a:t>Modern GPUs use small programs called fragment shaders to fill in pixels</a:t>
            </a:r>
            <a:br>
              <a:rPr lang="en-US">
                <a:cs typeface="+mn-lt"/>
              </a:rPr>
            </a:br>
            <a:r>
              <a:rPr lang="en-US">
                <a:cs typeface="Calibri"/>
              </a:rPr>
              <a:t>The PICA instead uses a configurable fragment pipeline with 6 stages, called color combiners.</a:t>
            </a:r>
            <a:br>
              <a:rPr lang="en-US">
                <a:cs typeface="+mn-lt"/>
              </a:rPr>
            </a:br>
            <a:br>
              <a:rPr lang="en-US">
                <a:cs typeface="+mn-lt"/>
              </a:rPr>
            </a:br>
            <a:r>
              <a:rPr lang="en-US">
                <a:cs typeface="Calibri"/>
              </a:rPr>
              <a:t>First off, the rasterizer receives vertex data from the shader units, such as vertex coordinates, texture coordinates, and lighting information.</a:t>
            </a:r>
            <a:br>
              <a:rPr lang="en-US">
                <a:cs typeface="+mn-lt"/>
              </a:rPr>
            </a:br>
            <a:r>
              <a:rPr lang="en-US">
                <a:cs typeface="Calibri"/>
              </a:rPr>
              <a:t>After that, it starts drawing triangles from said vertex data.</a:t>
            </a:r>
          </a:p>
          <a:p>
            <a:r>
              <a:rPr lang="en-US">
                <a:cs typeface="Calibri"/>
              </a:rPr>
              <a:t>For every pixel or fragment of a triangle, the PICA starts by calculating fragment lighting and fetching texture data from the texture units. There's 4 texture units, which means that up to four different textures can be used for calculating each pixel. All four texture units can render regular 2D textures. The first texture unit also supports functionality like 3D "</a:t>
            </a:r>
            <a:r>
              <a:rPr lang="en-US" err="1">
                <a:cs typeface="Calibri"/>
              </a:rPr>
              <a:t>cubemap</a:t>
            </a:r>
            <a:r>
              <a:rPr lang="en-US">
                <a:cs typeface="Calibri"/>
              </a:rPr>
              <a:t>" textures and shadow maps, and the fourth texture unit supports also procedural texturing.</a:t>
            </a:r>
            <a:endParaRPr lang="en-US">
              <a:ea typeface="Calibri"/>
              <a:cs typeface="Calibri"/>
            </a:endParaRPr>
          </a:p>
          <a:p>
            <a:endParaRPr lang="en-US">
              <a:cs typeface="Calibri"/>
            </a:endParaRPr>
          </a:p>
          <a:p>
            <a:r>
              <a:rPr lang="en-US">
                <a:cs typeface="Calibri"/>
              </a:rPr>
              <a:t>After calculating light and texture </a:t>
            </a:r>
            <a:r>
              <a:rPr lang="en-US" err="1">
                <a:cs typeface="Calibri"/>
              </a:rPr>
              <a:t>colours</a:t>
            </a:r>
            <a:r>
              <a:rPr lang="en-US">
                <a:cs typeface="Calibri"/>
              </a:rPr>
              <a:t>, the PICA passes this data to the 6-stage </a:t>
            </a:r>
            <a:r>
              <a:rPr lang="en-US" err="1">
                <a:cs typeface="Calibri"/>
              </a:rPr>
              <a:t>colour</a:t>
            </a:r>
            <a:r>
              <a:rPr lang="en-US">
                <a:cs typeface="Calibri"/>
              </a:rPr>
              <a:t> combiner alongside some more things like the vertex color. You can think of each stage of the </a:t>
            </a:r>
            <a:r>
              <a:rPr lang="en-US" err="1">
                <a:cs typeface="Calibri"/>
              </a:rPr>
              <a:t>colour</a:t>
            </a:r>
            <a:r>
              <a:rPr lang="en-US">
                <a:cs typeface="Calibri"/>
              </a:rPr>
              <a:t> combiner as an "instruction" that tells the GPU how to combine this input data to form the final output </a:t>
            </a:r>
            <a:r>
              <a:rPr lang="en-US" err="1">
                <a:cs typeface="Calibri"/>
              </a:rPr>
              <a:t>colour</a:t>
            </a:r>
            <a:r>
              <a:rPr lang="en-US">
                <a:cs typeface="Calibri"/>
              </a:rPr>
              <a:t>. For example, a stage can be something like "Mix the </a:t>
            </a:r>
            <a:r>
              <a:rPr lang="en-US" err="1">
                <a:cs typeface="Calibri"/>
              </a:rPr>
              <a:t>colour</a:t>
            </a:r>
            <a:r>
              <a:rPr lang="en-US">
                <a:cs typeface="Calibri"/>
              </a:rPr>
              <a:t> from a texture with lighting" or "Add the </a:t>
            </a:r>
            <a:r>
              <a:rPr lang="en-US" err="1">
                <a:cs typeface="Calibri"/>
              </a:rPr>
              <a:t>colours</a:t>
            </a:r>
            <a:r>
              <a:rPr lang="en-US">
                <a:cs typeface="Calibri"/>
              </a:rPr>
              <a:t> from 2 texture units together". After going through all 6 stages </a:t>
            </a:r>
            <a:r>
              <a:rPr lang="en-US" err="1">
                <a:cs typeface="Calibri"/>
              </a:rPr>
              <a:t>colour</a:t>
            </a:r>
            <a:r>
              <a:rPr lang="en-US">
                <a:cs typeface="Calibri"/>
              </a:rPr>
              <a:t> combiner, each pixel goes through a few more steps like optional blending with the current framebuffer, and then voila! (*laser points at Kirby*)</a:t>
            </a:r>
            <a:endParaRPr lang="en-US">
              <a:ea typeface="Calibri"/>
              <a:cs typeface="Calibri"/>
            </a:endParaRPr>
          </a:p>
        </p:txBody>
      </p:sp>
      <p:sp>
        <p:nvSpPr>
          <p:cNvPr id="4" name="Θέση αριθμού διαφάνειας 3"/>
          <p:cNvSpPr>
            <a:spLocks noGrp="1"/>
          </p:cNvSpPr>
          <p:nvPr>
            <p:ph type="sldNum" sz="quarter" idx="5"/>
          </p:nvPr>
        </p:nvSpPr>
        <p:spPr/>
        <p:txBody>
          <a:bodyPr/>
          <a:lstStyle/>
          <a:p>
            <a:fld id="{7CCF5398-CF61-482C-BFD3-31E052AEF12E}" type="slidenum">
              <a:rPr lang="el-GR"/>
              <a:t>15</a:t>
            </a:fld>
            <a:endParaRPr lang="el-GR"/>
          </a:p>
        </p:txBody>
      </p:sp>
    </p:spTree>
    <p:extLst>
      <p:ext uri="{BB962C8B-B14F-4D97-AF65-F5344CB8AC3E}">
        <p14:creationId xmlns:p14="http://schemas.microsoft.com/office/powerpoint/2010/main" val="2111973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72154-BDAF-49D9-A0F4-0FAD81DEC4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FDE0CB-E0D3-FC33-CBA7-8B27597CC6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D5314F-CAB9-8CD5-1DE8-FB6671454215}"/>
              </a:ext>
            </a:extLst>
          </p:cNvPr>
          <p:cNvSpPr>
            <a:spLocks noGrp="1"/>
          </p:cNvSpPr>
          <p:nvPr>
            <p:ph type="body" idx="1"/>
          </p:nvPr>
        </p:nvSpPr>
        <p:spPr/>
        <p:txBody>
          <a:bodyPr/>
          <a:lstStyle/>
          <a:p>
            <a:r>
              <a:rPr lang="en-US">
                <a:cs typeface="Calibri"/>
              </a:rPr>
              <a:t>Here you can see the color combiner at work: The beanstalk texture is mixed with lighting from a light source using the </a:t>
            </a:r>
            <a:r>
              <a:rPr lang="en-US" err="1">
                <a:cs typeface="Calibri"/>
              </a:rPr>
              <a:t>colour</a:t>
            </a:r>
            <a:r>
              <a:rPr lang="en-US">
                <a:cs typeface="Calibri"/>
              </a:rPr>
              <a:t> combiner, creating a sheen. Then on the leaf </a:t>
            </a:r>
            <a:r>
              <a:rPr lang="en-US" err="1">
                <a:cs typeface="Calibri"/>
              </a:rPr>
              <a:t>kirby</a:t>
            </a:r>
            <a:r>
              <a:rPr lang="en-US">
                <a:cs typeface="Calibri"/>
              </a:rPr>
              <a:t> is standing on, there's a darkening gradient applied from left to right, by combining the leaf texture with vertex colours.</a:t>
            </a:r>
            <a:endParaRPr lang="en-US"/>
          </a:p>
        </p:txBody>
      </p:sp>
      <p:sp>
        <p:nvSpPr>
          <p:cNvPr id="4" name="Slide Number Placeholder 3">
            <a:extLst>
              <a:ext uri="{FF2B5EF4-FFF2-40B4-BE49-F238E27FC236}">
                <a16:creationId xmlns:a16="http://schemas.microsoft.com/office/drawing/2014/main" id="{26F45BC6-1E2E-C892-65FC-6E60DC86D0E2}"/>
              </a:ext>
            </a:extLst>
          </p:cNvPr>
          <p:cNvSpPr>
            <a:spLocks noGrp="1"/>
          </p:cNvSpPr>
          <p:nvPr>
            <p:ph type="sldNum" sz="quarter" idx="5"/>
          </p:nvPr>
        </p:nvSpPr>
        <p:spPr/>
        <p:txBody>
          <a:bodyPr/>
          <a:lstStyle/>
          <a:p>
            <a:fld id="{7CCF5398-CF61-482C-BFD3-31E052AEF12E}" type="slidenum">
              <a:rPr lang="en-US" smtClean="0"/>
              <a:t>16</a:t>
            </a:fld>
            <a:endParaRPr lang="en-US"/>
          </a:p>
        </p:txBody>
      </p:sp>
    </p:spTree>
    <p:extLst>
      <p:ext uri="{BB962C8B-B14F-4D97-AF65-F5344CB8AC3E}">
        <p14:creationId xmlns:p14="http://schemas.microsoft.com/office/powerpoint/2010/main" val="302577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E6D1E-6371-182A-C2FB-344FEF5738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4A3961-3B75-EC4A-D636-B710AD9AFF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C3D839-C402-D70E-F689-F12F230C6F8B}"/>
              </a:ext>
            </a:extLst>
          </p:cNvPr>
          <p:cNvSpPr>
            <a:spLocks noGrp="1"/>
          </p:cNvSpPr>
          <p:nvPr>
            <p:ph type="body" idx="1"/>
          </p:nvPr>
        </p:nvSpPr>
        <p:spPr/>
        <p:txBody>
          <a:bodyPr/>
          <a:lstStyle/>
          <a:p>
            <a:r>
              <a:rPr lang="en-US">
                <a:cs typeface="Calibri"/>
              </a:rPr>
              <a:t>Some notable examples of games: Captain Toad Treasure tracker, a game known for being clever with all sorts of lighting and shadow effects</a:t>
            </a:r>
          </a:p>
        </p:txBody>
      </p:sp>
      <p:sp>
        <p:nvSpPr>
          <p:cNvPr id="4" name="Slide Number Placeholder 3">
            <a:extLst>
              <a:ext uri="{FF2B5EF4-FFF2-40B4-BE49-F238E27FC236}">
                <a16:creationId xmlns:a16="http://schemas.microsoft.com/office/drawing/2014/main" id="{1A15EC4E-3D8C-6527-F432-5026A34C5101}"/>
              </a:ext>
            </a:extLst>
          </p:cNvPr>
          <p:cNvSpPr>
            <a:spLocks noGrp="1"/>
          </p:cNvSpPr>
          <p:nvPr>
            <p:ph type="sldNum" sz="quarter" idx="5"/>
          </p:nvPr>
        </p:nvSpPr>
        <p:spPr/>
        <p:txBody>
          <a:bodyPr/>
          <a:lstStyle/>
          <a:p>
            <a:fld id="{7CCF5398-CF61-482C-BFD3-31E052AEF12E}" type="slidenum">
              <a:rPr lang="en-GB"/>
              <a:t>17</a:t>
            </a:fld>
            <a:endParaRPr lang="en-GB"/>
          </a:p>
        </p:txBody>
      </p:sp>
    </p:spTree>
    <p:extLst>
      <p:ext uri="{BB962C8B-B14F-4D97-AF65-F5344CB8AC3E}">
        <p14:creationId xmlns:p14="http://schemas.microsoft.com/office/powerpoint/2010/main" val="258623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Legend of </a:t>
            </a:r>
            <a:r>
              <a:rPr lang="en-US" err="1"/>
              <a:t>zelda</a:t>
            </a:r>
            <a:r>
              <a:rPr lang="en-US"/>
              <a:t> ocarina of time: Uses PICAs fog rendering hardware.</a:t>
            </a:r>
          </a:p>
          <a:p>
            <a:br>
              <a:rPr lang="en-US"/>
            </a:br>
            <a:endParaRPr lang="en-US"/>
          </a:p>
          <a:p>
            <a:r>
              <a:rPr lang="en-US"/>
              <a:t>Also uses ETC1 which is a compressed texture format that compresses blocks of 4x4 pixels into 64 bit integers </a:t>
            </a:r>
          </a:p>
          <a:p>
            <a:endParaRPr lang="en-US">
              <a:cs typeface="Calibri"/>
            </a:endParaRPr>
          </a:p>
        </p:txBody>
      </p:sp>
      <p:sp>
        <p:nvSpPr>
          <p:cNvPr id="4" name="Slide Number Placeholder 3"/>
          <p:cNvSpPr>
            <a:spLocks noGrp="1"/>
          </p:cNvSpPr>
          <p:nvPr>
            <p:ph type="sldNum" sz="quarter" idx="5"/>
          </p:nvPr>
        </p:nvSpPr>
        <p:spPr/>
        <p:txBody>
          <a:bodyPr/>
          <a:lstStyle/>
          <a:p>
            <a:fld id="{7CCF5398-CF61-482C-BFD3-31E052AEF12E}" type="slidenum">
              <a:rPr lang="en-GB"/>
              <a:t>18</a:t>
            </a:fld>
            <a:endParaRPr lang="en-GB"/>
          </a:p>
        </p:txBody>
      </p:sp>
    </p:spTree>
    <p:extLst>
      <p:ext uri="{BB962C8B-B14F-4D97-AF65-F5344CB8AC3E}">
        <p14:creationId xmlns:p14="http://schemas.microsoft.com/office/powerpoint/2010/main" val="761937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Mario and Luigi Paper jam: Like the Mikage demo, also makes use of the procedural texture generation engine</a:t>
            </a:r>
          </a:p>
        </p:txBody>
      </p:sp>
      <p:sp>
        <p:nvSpPr>
          <p:cNvPr id="4" name="Slide Number Placeholder 3"/>
          <p:cNvSpPr>
            <a:spLocks noGrp="1"/>
          </p:cNvSpPr>
          <p:nvPr>
            <p:ph type="sldNum" sz="quarter" idx="5"/>
          </p:nvPr>
        </p:nvSpPr>
        <p:spPr/>
        <p:txBody>
          <a:bodyPr/>
          <a:lstStyle/>
          <a:p>
            <a:fld id="{7CCF5398-CF61-482C-BFD3-31E052AEF12E}" type="slidenum">
              <a:rPr lang="en-GB"/>
              <a:t>19</a:t>
            </a:fld>
            <a:endParaRPr lang="en-GB"/>
          </a:p>
        </p:txBody>
      </p:sp>
    </p:spTree>
    <p:extLst>
      <p:ext uri="{BB962C8B-B14F-4D97-AF65-F5344CB8AC3E}">
        <p14:creationId xmlns:p14="http://schemas.microsoft.com/office/powerpoint/2010/main" val="2381116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is Panda3DS?</a:t>
            </a:r>
          </a:p>
          <a:p>
            <a:r>
              <a:rPr lang="en-US"/>
              <a:t>Panda3DS is a new emulator of the Nintendo 3DS for Windows, MacOS, Linux and Android. It has been in active development since September 2022.</a:t>
            </a:r>
            <a:endParaRPr lang="en-US">
              <a:cs typeface="Calibri"/>
            </a:endParaRPr>
          </a:p>
          <a:p>
            <a:r>
              <a:rPr lang="en-US"/>
              <a:t>Some goals and aspirations include:</a:t>
            </a:r>
            <a:endParaRPr lang="en-US">
              <a:cs typeface="Calibri"/>
            </a:endParaRPr>
          </a:p>
          <a:p>
            <a:r>
              <a:rPr lang="en-US"/>
              <a:t>- Providing end-users with a pleasant experience</a:t>
            </a:r>
            <a:endParaRPr lang="en-US">
              <a:cs typeface="Calibri"/>
            </a:endParaRPr>
          </a:p>
          <a:p>
            <a:r>
              <a:rPr lang="en-US"/>
              <a:t>- Creating a portable, easy-to-maintain codebase</a:t>
            </a:r>
            <a:endParaRPr lang="en-US">
              <a:ea typeface="Calibri"/>
              <a:cs typeface="Calibri"/>
            </a:endParaRPr>
          </a:p>
          <a:p>
            <a:r>
              <a:rPr lang="en-US"/>
              <a:t>- Exploring new possibilities in 3DS emulation</a:t>
            </a:r>
            <a:endParaRPr lang="en-US">
              <a:cs typeface="Calibri"/>
            </a:endParaRPr>
          </a:p>
          <a:p>
            <a:r>
              <a:rPr lang="en-US"/>
              <a:t>- Researching the 3DS</a:t>
            </a:r>
            <a:endParaRPr lang="en-US">
              <a:ea typeface="Calibri"/>
              <a:cs typeface="Calibri"/>
            </a:endParaRPr>
          </a:p>
          <a:p>
            <a:r>
              <a:rPr lang="en-US"/>
              <a:t>- Expanding the red panda cult</a:t>
            </a:r>
            <a:endParaRPr lang="en-US">
              <a:ea typeface="Calibri"/>
              <a:cs typeface="Calibri"/>
            </a:endParaRPr>
          </a:p>
          <a:p>
            <a:r>
              <a:rPr lang="en-US"/>
              <a:t>- Aiding homebrew </a:t>
            </a:r>
            <a:r>
              <a:rPr lang="en-US" err="1"/>
              <a:t>devs</a:t>
            </a:r>
            <a:br>
              <a:rPr lang="en-US">
                <a:cs typeface="+mn-lt"/>
              </a:rPr>
            </a:br>
            <a:r>
              <a:rPr lang="en-US"/>
              <a:t>And Fun! ...most of the time</a:t>
            </a:r>
            <a:endParaRPr lang="en-US">
              <a:ea typeface="Calibri"/>
              <a:cs typeface="Calibri"/>
            </a:endParaRPr>
          </a:p>
          <a:p>
            <a:endParaRPr lang="en-US">
              <a:ea typeface="Calibri"/>
              <a:cs typeface="+mn-lt"/>
            </a:endParaRPr>
          </a:p>
        </p:txBody>
      </p:sp>
      <p:sp>
        <p:nvSpPr>
          <p:cNvPr id="4" name="Slide Number Placeholder 3"/>
          <p:cNvSpPr>
            <a:spLocks noGrp="1"/>
          </p:cNvSpPr>
          <p:nvPr>
            <p:ph type="sldNum" sz="quarter" idx="5"/>
          </p:nvPr>
        </p:nvSpPr>
        <p:spPr/>
        <p:txBody>
          <a:bodyPr/>
          <a:lstStyle/>
          <a:p>
            <a:fld id="{7CCF5398-CF61-482C-BFD3-31E052AEF12E}" type="slidenum">
              <a:t>2</a:t>
            </a:fld>
            <a:endParaRPr lang="en-GB"/>
          </a:p>
        </p:txBody>
      </p:sp>
    </p:spTree>
    <p:extLst>
      <p:ext uri="{BB962C8B-B14F-4D97-AF65-F5344CB8AC3E}">
        <p14:creationId xmlns:p14="http://schemas.microsoft.com/office/powerpoint/2010/main" val="556873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 finally Super Mario 3D land, which uses all sorts of features such as </a:t>
            </a:r>
            <a:r>
              <a:rPr lang="en-US" err="1">
                <a:cs typeface="Calibri"/>
              </a:rPr>
              <a:t>sentil</a:t>
            </a:r>
            <a:r>
              <a:rPr lang="en-US">
                <a:cs typeface="Calibri"/>
              </a:rPr>
              <a:t> testing, logic operations, good usage of lighting, command lists that invoke other command lists and more</a:t>
            </a:r>
          </a:p>
        </p:txBody>
      </p:sp>
      <p:sp>
        <p:nvSpPr>
          <p:cNvPr id="4" name="Slide Number Placeholder 3"/>
          <p:cNvSpPr>
            <a:spLocks noGrp="1"/>
          </p:cNvSpPr>
          <p:nvPr>
            <p:ph type="sldNum" sz="quarter" idx="5"/>
          </p:nvPr>
        </p:nvSpPr>
        <p:spPr/>
        <p:txBody>
          <a:bodyPr/>
          <a:lstStyle/>
          <a:p>
            <a:fld id="{7CCF5398-CF61-482C-BFD3-31E052AEF12E}" type="slidenum">
              <a:rPr lang="en-GB"/>
              <a:t>20</a:t>
            </a:fld>
            <a:endParaRPr lang="en-GB"/>
          </a:p>
        </p:txBody>
      </p:sp>
    </p:spTree>
    <p:extLst>
      <p:ext uri="{BB962C8B-B14F-4D97-AF65-F5344CB8AC3E}">
        <p14:creationId xmlns:p14="http://schemas.microsoft.com/office/powerpoint/2010/main" val="3012711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final major piece of hardware we'll take a look at is the </a:t>
            </a:r>
            <a:r>
              <a:rPr lang="en-US" err="1">
                <a:cs typeface="Calibri"/>
              </a:rPr>
              <a:t>XpertTeak</a:t>
            </a:r>
            <a:r>
              <a:rPr lang="en-US">
                <a:cs typeface="Calibri"/>
              </a:rPr>
              <a:t> DSP which is the audio unit of the system. It is the same model as the DSi, but it's used far more often.</a:t>
            </a:r>
            <a:br>
              <a:rPr lang="en-US">
                <a:cs typeface="+mn-lt"/>
              </a:rPr>
            </a:br>
            <a:r>
              <a:rPr lang="en-US">
                <a:cs typeface="Calibri"/>
              </a:rPr>
              <a:t>Most games ship a common DSP firmware which includes:</a:t>
            </a:r>
            <a:br>
              <a:rPr lang="en-US">
                <a:cs typeface="+mn-lt"/>
              </a:rPr>
            </a:br>
            <a:r>
              <a:rPr lang="en-US">
                <a:cs typeface="Calibri"/>
              </a:rPr>
              <a:t>Support for up to 24 audio channels, an AAC audio decoder which is used in games like </a:t>
            </a:r>
            <a:r>
              <a:rPr lang="en-US" err="1">
                <a:cs typeface="Calibri"/>
              </a:rPr>
              <a:t>Pokemon</a:t>
            </a:r>
            <a:r>
              <a:rPr lang="en-US">
                <a:cs typeface="Calibri"/>
              </a:rPr>
              <a:t> X/Y or Fire Emblem, support for multiple audio encodings such as PCM16 and ADPCM, effects such as reverb, delay and one-pole and </a:t>
            </a:r>
            <a:r>
              <a:rPr lang="en-US" err="1">
                <a:cs typeface="Calibri"/>
              </a:rPr>
              <a:t>biquad</a:t>
            </a:r>
            <a:r>
              <a:rPr lang="en-US">
                <a:cs typeface="Calibri"/>
              </a:rPr>
              <a:t> filters.</a:t>
            </a:r>
            <a:br>
              <a:rPr lang="en-US">
                <a:cs typeface="+mn-lt"/>
              </a:rPr>
            </a:br>
            <a:r>
              <a:rPr lang="en-US">
                <a:cs typeface="Calibri"/>
              </a:rPr>
              <a:t>Finally it supports both mono and stereo audio input but the final audio output is always stereo.</a:t>
            </a:r>
          </a:p>
        </p:txBody>
      </p:sp>
      <p:sp>
        <p:nvSpPr>
          <p:cNvPr id="4" name="Slide Number Placeholder 3"/>
          <p:cNvSpPr>
            <a:spLocks noGrp="1"/>
          </p:cNvSpPr>
          <p:nvPr>
            <p:ph type="sldNum" sz="quarter" idx="5"/>
          </p:nvPr>
        </p:nvSpPr>
        <p:spPr/>
        <p:txBody>
          <a:bodyPr/>
          <a:lstStyle/>
          <a:p>
            <a:fld id="{7CCF5398-CF61-482C-BFD3-31E052AEF12E}" type="slidenum">
              <a:rPr lang="en-GB"/>
              <a:t>21</a:t>
            </a:fld>
            <a:endParaRPr lang="en-GB"/>
          </a:p>
        </p:txBody>
      </p:sp>
    </p:spTree>
    <p:extLst>
      <p:ext uri="{BB962C8B-B14F-4D97-AF65-F5344CB8AC3E}">
        <p14:creationId xmlns:p14="http://schemas.microsoft.com/office/powerpoint/2010/main" val="1759901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Teak is a DSP instead of a regular CPU, so it's got all sorts of features that would be considered unusual on a normal CPU. First, it features 16 bit bytes instead of the typical 8 bits. </a:t>
            </a:r>
            <a:r>
              <a:rPr lang="en-US"/>
              <a:t>This may seem rather peculiar initially but it makes sense for an audio processing unit when you realize samples are usually 16 bit integers. </a:t>
            </a:r>
            <a:br>
              <a:rPr lang="en-US">
                <a:cs typeface="+mn-lt"/>
              </a:rPr>
            </a:br>
            <a:br>
              <a:rPr lang="en-US">
                <a:cs typeface="+mn-lt"/>
              </a:rPr>
            </a:br>
            <a:r>
              <a:rPr lang="en-US"/>
              <a:t>It also features signal processing instructions such as various forms of multiply-add, division, and loop instructions that are very useful for working with lots of samples in tight loops. The DSP also has rather complicated instruction encodings, and other fun features such as built-in timer hardware.</a:t>
            </a:r>
            <a:endParaRPr lang="el-GR"/>
          </a:p>
          <a:p>
            <a:br>
              <a:rPr lang="en-US">
                <a:cs typeface="+mn-lt"/>
              </a:rPr>
            </a:br>
            <a:r>
              <a:rPr lang="en-US">
                <a:cs typeface="Calibri"/>
              </a:rPr>
              <a:t>It's a little bit complicated, and for that reason George included a picture, an artist's representation of the DSP doing math really fast.</a:t>
            </a:r>
            <a:endParaRPr lang="el-GR">
              <a:cs typeface="Calibri" panose="020F0502020204030204"/>
            </a:endParaRPr>
          </a:p>
        </p:txBody>
      </p:sp>
      <p:sp>
        <p:nvSpPr>
          <p:cNvPr id="4" name="Slide Number Placeholder 3"/>
          <p:cNvSpPr>
            <a:spLocks noGrp="1"/>
          </p:cNvSpPr>
          <p:nvPr>
            <p:ph type="sldNum" sz="quarter" idx="5"/>
          </p:nvPr>
        </p:nvSpPr>
        <p:spPr/>
        <p:txBody>
          <a:bodyPr/>
          <a:lstStyle/>
          <a:p>
            <a:fld id="{7CCF5398-CF61-482C-BFD3-31E052AEF12E}" type="slidenum">
              <a:rPr lang="en-US" smtClean="0"/>
              <a:t>22</a:t>
            </a:fld>
            <a:endParaRPr lang="en-US"/>
          </a:p>
        </p:txBody>
      </p:sp>
    </p:spTree>
    <p:extLst>
      <p:ext uri="{BB962C8B-B14F-4D97-AF65-F5344CB8AC3E}">
        <p14:creationId xmlns:p14="http://schemas.microsoft.com/office/powerpoint/2010/main" val="4086311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That's all for the most important pieces of hardware, and there's some miscellaneous (</a:t>
            </a:r>
            <a:r>
              <a:rPr lang="en-US" err="1"/>
              <a:t>μισελενιουσ</a:t>
            </a:r>
            <a:r>
              <a:rPr lang="en-US"/>
              <a:t>) hardware such as the RAM and VRAM that we saw earlier, the </a:t>
            </a:r>
            <a:r>
              <a:rPr lang="en-US" err="1"/>
              <a:t>one time</a:t>
            </a:r>
            <a:r>
              <a:rPr lang="en-US"/>
              <a:t> programmable memory that stores console unique keys, a programmable DMA engine, a hardware crypto engine, a </a:t>
            </a:r>
            <a:r>
              <a:rPr lang="en-US" err="1"/>
              <a:t>wifi</a:t>
            </a:r>
            <a:r>
              <a:rPr lang="en-US"/>
              <a:t> controller, an IR </a:t>
            </a:r>
            <a:r>
              <a:rPr lang="en-US" err="1"/>
              <a:t>transciever</a:t>
            </a:r>
            <a:r>
              <a:rPr lang="en-US"/>
              <a:t>, the IR front LED for the face tracking we talked about, 2 screens and 3 cameras, 2 for the back and one for the front.</a:t>
            </a:r>
          </a:p>
        </p:txBody>
      </p:sp>
      <p:sp>
        <p:nvSpPr>
          <p:cNvPr id="4" name="Slide Number Placeholder 3"/>
          <p:cNvSpPr>
            <a:spLocks noGrp="1"/>
          </p:cNvSpPr>
          <p:nvPr>
            <p:ph type="sldNum" sz="quarter" idx="5"/>
          </p:nvPr>
        </p:nvSpPr>
        <p:spPr/>
        <p:txBody>
          <a:bodyPr/>
          <a:lstStyle/>
          <a:p>
            <a:fld id="{7CCF5398-CF61-482C-BFD3-31E052AEF12E}" type="slidenum">
              <a:rPr lang="en-US" smtClean="0"/>
              <a:t>23</a:t>
            </a:fld>
            <a:endParaRPr lang="en-US"/>
          </a:p>
        </p:txBody>
      </p:sp>
    </p:spTree>
    <p:extLst>
      <p:ext uri="{BB962C8B-B14F-4D97-AF65-F5344CB8AC3E}">
        <p14:creationId xmlns:p14="http://schemas.microsoft.com/office/powerpoint/2010/main" val="1753633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we’ve taken a look at the mildly terrifying hardware architecture, it’s time to explore the software stack, starting from </a:t>
            </a:r>
            <a:r>
              <a:rPr lang="en-US" err="1"/>
              <a:t>HorizonOS</a:t>
            </a:r>
            <a:r>
              <a:rPr lang="el-GR"/>
              <a:t>™</a:t>
            </a:r>
            <a:r>
              <a:rPr lang="en-US"/>
              <a:t>, Nintendo’s beautifully architected operating system. We’ll split </a:t>
            </a:r>
            <a:r>
              <a:rPr lang="en-US" err="1"/>
              <a:t>HorizonOS</a:t>
            </a:r>
            <a:r>
              <a:rPr lang="en-US"/>
              <a:t> (HOS) into two parts: The part which runs on the ARM11 </a:t>
            </a:r>
            <a:r>
              <a:rPr lang="en-US" err="1"/>
              <a:t>syscore</a:t>
            </a:r>
            <a:r>
              <a:rPr lang="en-US"/>
              <a:t>, which includes most of the OS’ facilities, and the part which runs on the ARM9 CPU.</a:t>
            </a:r>
          </a:p>
        </p:txBody>
      </p:sp>
      <p:sp>
        <p:nvSpPr>
          <p:cNvPr id="4" name="Slide Number Placeholder 3"/>
          <p:cNvSpPr>
            <a:spLocks noGrp="1"/>
          </p:cNvSpPr>
          <p:nvPr>
            <p:ph type="sldNum" sz="quarter" idx="5"/>
          </p:nvPr>
        </p:nvSpPr>
        <p:spPr/>
        <p:txBody>
          <a:bodyPr/>
          <a:lstStyle/>
          <a:p>
            <a:fld id="{7CCF5398-CF61-482C-BFD3-31E052AEF12E}" type="slidenum">
              <a:rPr lang="en-GB"/>
              <a:t>24</a:t>
            </a:fld>
            <a:endParaRPr lang="en-GB"/>
          </a:p>
        </p:txBody>
      </p:sp>
    </p:spTree>
    <p:extLst>
      <p:ext uri="{BB962C8B-B14F-4D97-AF65-F5344CB8AC3E}">
        <p14:creationId xmlns:p14="http://schemas.microsoft.com/office/powerpoint/2010/main" val="1540751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0C159-BCA7-A02C-3BB5-26CF5C25CF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C921B7-EEF3-A520-E5D8-625B73A5C3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774233-DE12-D8F0-8307-8722B33887E5}"/>
              </a:ext>
            </a:extLst>
          </p:cNvPr>
          <p:cNvSpPr>
            <a:spLocks noGrp="1"/>
          </p:cNvSpPr>
          <p:nvPr>
            <p:ph type="body" idx="1"/>
          </p:nvPr>
        </p:nvSpPr>
        <p:spPr/>
        <p:txBody>
          <a:bodyPr/>
          <a:lstStyle/>
          <a:p>
            <a:r>
              <a:rPr lang="en-US"/>
              <a:t>Now that we’ve taken a look at the mildly terrifying hardware architecture, it’s time to explore the software stack, starting from </a:t>
            </a:r>
            <a:r>
              <a:rPr lang="en-US" err="1"/>
              <a:t>HorizonOS</a:t>
            </a:r>
            <a:r>
              <a:rPr lang="el-GR"/>
              <a:t>™</a:t>
            </a:r>
            <a:r>
              <a:rPr lang="en-US"/>
              <a:t>, Nintendo’s beautifully architected operating system. We’ll split </a:t>
            </a:r>
            <a:r>
              <a:rPr lang="en-US" err="1"/>
              <a:t>HorizonOS</a:t>
            </a:r>
            <a:r>
              <a:rPr lang="en-US"/>
              <a:t> (HOS) into two parts: The part which runs on the ARM11 </a:t>
            </a:r>
            <a:r>
              <a:rPr lang="en-US" err="1"/>
              <a:t>syscore</a:t>
            </a:r>
            <a:r>
              <a:rPr lang="en-US"/>
              <a:t>, which includes most of the OS’ facilities, and the part which runs on the ARM9 CPU.</a:t>
            </a:r>
          </a:p>
        </p:txBody>
      </p:sp>
      <p:sp>
        <p:nvSpPr>
          <p:cNvPr id="4" name="Slide Number Placeholder 3">
            <a:extLst>
              <a:ext uri="{FF2B5EF4-FFF2-40B4-BE49-F238E27FC236}">
                <a16:creationId xmlns:a16="http://schemas.microsoft.com/office/drawing/2014/main" id="{9BA62907-9745-8901-C52B-422C8F089BE3}"/>
              </a:ext>
            </a:extLst>
          </p:cNvPr>
          <p:cNvSpPr>
            <a:spLocks noGrp="1"/>
          </p:cNvSpPr>
          <p:nvPr>
            <p:ph type="sldNum" sz="quarter" idx="5"/>
          </p:nvPr>
        </p:nvSpPr>
        <p:spPr/>
        <p:txBody>
          <a:bodyPr/>
          <a:lstStyle/>
          <a:p>
            <a:fld id="{7CCF5398-CF61-482C-BFD3-31E052AEF12E}" type="slidenum">
              <a:rPr lang="en-GB"/>
              <a:t>25</a:t>
            </a:fld>
            <a:endParaRPr lang="en-GB"/>
          </a:p>
        </p:txBody>
      </p:sp>
    </p:spTree>
    <p:extLst>
      <p:ext uri="{BB962C8B-B14F-4D97-AF65-F5344CB8AC3E}">
        <p14:creationId xmlns:p14="http://schemas.microsoft.com/office/powerpoint/2010/main" val="1940870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049F3-2445-94E2-8FE3-8DD91245A6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D6E9D0-D27D-CE71-44C9-DABE812876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BFA81C-246A-38E0-0641-71E1C85A4386}"/>
              </a:ext>
            </a:extLst>
          </p:cNvPr>
          <p:cNvSpPr>
            <a:spLocks noGrp="1"/>
          </p:cNvSpPr>
          <p:nvPr>
            <p:ph type="body" idx="1"/>
          </p:nvPr>
        </p:nvSpPr>
        <p:spPr/>
        <p:txBody>
          <a:bodyPr/>
          <a:lstStyle/>
          <a:p>
            <a:r>
              <a:rPr lang="en-US">
                <a:cs typeface="Calibri"/>
              </a:rPr>
              <a:t>But first, we need to get a firm grasp of the firmware programs that run on the ARM cores:</a:t>
            </a:r>
            <a:br>
              <a:rPr lang="en-US">
                <a:cs typeface="+mn-lt"/>
              </a:rPr>
            </a:br>
            <a:r>
              <a:rPr lang="en-US">
                <a:cs typeface="Calibri"/>
              </a:rPr>
              <a:t>There's the Native firm, that runs the userland, the 3DS games and the majority of the operating system code – it's also called 3DS mode. In this mode, the ARM9 is used for cryptography and storage operations as we saw.</a:t>
            </a:r>
            <a:br>
              <a:rPr lang="en-US">
                <a:cs typeface="+mn-lt"/>
              </a:rPr>
            </a:br>
            <a:r>
              <a:rPr lang="en-US">
                <a:cs typeface="+mn-lt"/>
              </a:rPr>
              <a:t>There's the AGB firmware, which runs GBA games natively. The ARM7 is the star of the show in this mode which runs the game code – while being downclocked to GBA speeds. The rest of the work is done by the internal GBA hardware.</a:t>
            </a:r>
            <a:br>
              <a:rPr lang="en-US">
                <a:cs typeface="+mn-lt"/>
              </a:rPr>
            </a:br>
            <a:r>
              <a:rPr lang="en-US">
                <a:cs typeface="+mn-lt"/>
              </a:rPr>
              <a:t>Then there's the twilight firmware which runs DS or DSi games natively. In this case the ARM9 is the star of the show, while the ARM7 is used as the secondary processor, just like an original DS.</a:t>
            </a:r>
            <a:br>
              <a:rPr lang="en-US">
                <a:cs typeface="+mn-lt"/>
              </a:rPr>
            </a:br>
            <a:r>
              <a:rPr lang="en-US">
                <a:cs typeface="+mn-lt"/>
              </a:rPr>
              <a:t>Finally there's SAFE FIRM, which is a sort of recovery mode for when your system is broken and also used by the system updater.</a:t>
            </a:r>
            <a:br>
              <a:rPr lang="en-US">
                <a:cs typeface="+mn-lt"/>
              </a:rPr>
            </a:br>
            <a:r>
              <a:rPr lang="en-US">
                <a:cs typeface="+mn-lt"/>
              </a:rPr>
              <a:t>Native firm is the one we are going to be talking about from now on.</a:t>
            </a:r>
          </a:p>
        </p:txBody>
      </p:sp>
      <p:sp>
        <p:nvSpPr>
          <p:cNvPr id="4" name="Slide Number Placeholder 3">
            <a:extLst>
              <a:ext uri="{FF2B5EF4-FFF2-40B4-BE49-F238E27FC236}">
                <a16:creationId xmlns:a16="http://schemas.microsoft.com/office/drawing/2014/main" id="{FF184FF8-0487-FA20-177D-A7B2EE40B46F}"/>
              </a:ext>
            </a:extLst>
          </p:cNvPr>
          <p:cNvSpPr>
            <a:spLocks noGrp="1"/>
          </p:cNvSpPr>
          <p:nvPr>
            <p:ph type="sldNum" sz="quarter" idx="5"/>
          </p:nvPr>
        </p:nvSpPr>
        <p:spPr/>
        <p:txBody>
          <a:bodyPr/>
          <a:lstStyle/>
          <a:p>
            <a:fld id="{7CCF5398-CF61-482C-BFD3-31E052AEF12E}" type="slidenum">
              <a:rPr lang="en-GB"/>
              <a:t>26</a:t>
            </a:fld>
            <a:endParaRPr lang="en-GB"/>
          </a:p>
        </p:txBody>
      </p:sp>
    </p:spTree>
    <p:extLst>
      <p:ext uri="{BB962C8B-B14F-4D97-AF65-F5344CB8AC3E}">
        <p14:creationId xmlns:p14="http://schemas.microsoft.com/office/powerpoint/2010/main" val="4183510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3BE2A-4BAE-BD51-17EA-5ED3E7290F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92834-E110-A978-75E1-5DEE8A8D5C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9EB145-3C5F-81B1-3925-973728094D97}"/>
              </a:ext>
            </a:extLst>
          </p:cNvPr>
          <p:cNvSpPr>
            <a:spLocks noGrp="1"/>
          </p:cNvSpPr>
          <p:nvPr>
            <p:ph type="body" idx="1"/>
          </p:nvPr>
        </p:nvSpPr>
        <p:spPr/>
        <p:txBody>
          <a:bodyPr/>
          <a:lstStyle/>
          <a:p>
            <a:r>
              <a:rPr lang="en-US">
                <a:cs typeface="+mn-lt"/>
              </a:rPr>
              <a:t>Every operating system has a kernel which is considered the core of the OS and handles various critical functionality.</a:t>
            </a:r>
            <a:br>
              <a:rPr lang="en-US">
                <a:ea typeface="Calibri"/>
                <a:cs typeface="+mn-lt"/>
              </a:rPr>
            </a:br>
            <a:r>
              <a:rPr lang="en-US">
                <a:ea typeface="Calibri"/>
                <a:cs typeface="Calibri"/>
              </a:rPr>
              <a:t>The 3DS ARM11 has a kernel too, called the kernel11, and is what we call a microkernel</a:t>
            </a:r>
            <a:br>
              <a:rPr lang="en-US">
                <a:ea typeface="Calibri"/>
                <a:cs typeface="+mn-lt"/>
              </a:rPr>
            </a:br>
            <a:br>
              <a:rPr lang="en-US">
                <a:ea typeface="Calibri"/>
                <a:cs typeface="+mn-lt"/>
              </a:rPr>
            </a:br>
            <a:r>
              <a:rPr lang="en-US">
                <a:ea typeface="Calibri"/>
                <a:cs typeface="Calibri"/>
              </a:rPr>
              <a:t>&lt;briefly explain types of kernels, micro vs monolithic&gt;</a:t>
            </a:r>
            <a:br>
              <a:rPr lang="en-US">
                <a:ea typeface="Calibri"/>
                <a:cs typeface="+mn-lt"/>
              </a:rPr>
            </a:br>
            <a:br>
              <a:rPr lang="en-US">
                <a:ea typeface="Calibri"/>
                <a:cs typeface="+mn-lt"/>
              </a:rPr>
            </a:br>
            <a:r>
              <a:rPr lang="en-US">
                <a:ea typeface="Calibri"/>
                <a:cs typeface="Calibri"/>
              </a:rPr>
              <a:t>Micro:</a:t>
            </a:r>
            <a:br>
              <a:rPr lang="en-US">
                <a:ea typeface="Calibri"/>
                <a:cs typeface="+mn-lt"/>
              </a:rPr>
            </a:br>
            <a:r>
              <a:rPr lang="en-US">
                <a:ea typeface="Calibri"/>
                <a:cs typeface="Calibri"/>
              </a:rPr>
              <a:t> - OS runs its services in </a:t>
            </a:r>
            <a:r>
              <a:rPr lang="en-US" err="1">
                <a:ea typeface="Calibri"/>
                <a:cs typeface="Calibri"/>
              </a:rPr>
              <a:t>userspace</a:t>
            </a:r>
            <a:r>
              <a:rPr lang="en-US">
                <a:ea typeface="Calibri"/>
                <a:cs typeface="Calibri"/>
              </a:rPr>
              <a:t> (fs, networking </a:t>
            </a:r>
            <a:r>
              <a:rPr lang="en-US" err="1">
                <a:ea typeface="Calibri"/>
                <a:cs typeface="Calibri"/>
              </a:rPr>
              <a:t>etc</a:t>
            </a:r>
            <a:r>
              <a:rPr lang="en-US">
                <a:ea typeface="Calibri"/>
                <a:cs typeface="Calibri"/>
              </a:rPr>
              <a:t>)</a:t>
            </a:r>
            <a:br>
              <a:rPr lang="en-US">
                <a:ea typeface="Calibri"/>
                <a:cs typeface="+mn-lt"/>
              </a:rPr>
            </a:br>
            <a:r>
              <a:rPr lang="en-US">
                <a:ea typeface="Calibri"/>
                <a:cs typeface="Calibri"/>
              </a:rPr>
              <a:t>    - less code, less vectors of attack</a:t>
            </a:r>
          </a:p>
          <a:p>
            <a:r>
              <a:rPr lang="en-US">
                <a:ea typeface="Calibri"/>
                <a:cs typeface="+mn-lt"/>
              </a:rPr>
              <a:t>    - more reliable (if something crashes, not the whole thing crashes)</a:t>
            </a:r>
            <a:br>
              <a:rPr lang="en-US">
                <a:ea typeface="Calibri"/>
                <a:cs typeface="+mn-lt"/>
              </a:rPr>
            </a:br>
            <a:r>
              <a:rPr lang="en-US">
                <a:ea typeface="Calibri"/>
                <a:cs typeface="+mn-lt"/>
              </a:rPr>
              <a:t>(example kernel11, </a:t>
            </a:r>
            <a:r>
              <a:rPr lang="en-US" err="1">
                <a:ea typeface="Calibri"/>
                <a:cs typeface="+mn-lt"/>
              </a:rPr>
              <a:t>minix</a:t>
            </a:r>
            <a:r>
              <a:rPr lang="en-US">
                <a:ea typeface="Calibri"/>
                <a:cs typeface="+mn-lt"/>
              </a:rPr>
              <a:t>)</a:t>
            </a:r>
            <a:br>
              <a:rPr lang="en-US">
                <a:ea typeface="Calibri"/>
                <a:cs typeface="+mn-lt"/>
              </a:rPr>
            </a:br>
            <a:br>
              <a:rPr lang="en-US">
                <a:cs typeface="+mn-lt"/>
              </a:rPr>
            </a:br>
            <a:r>
              <a:rPr lang="en-US"/>
              <a:t>Monolithic:</a:t>
            </a:r>
            <a:br>
              <a:rPr lang="en-US">
                <a:ea typeface="Calibri"/>
                <a:cs typeface="+mn-lt"/>
              </a:rPr>
            </a:br>
            <a:r>
              <a:rPr lang="en-US">
                <a:ea typeface="Calibri"/>
                <a:cs typeface="+mn-lt"/>
              </a:rPr>
              <a:t> - all or most services included in kernel proper</a:t>
            </a:r>
            <a:br>
              <a:rPr lang="en-US">
                <a:ea typeface="Calibri"/>
                <a:cs typeface="+mn-lt"/>
              </a:rPr>
            </a:br>
            <a:r>
              <a:rPr lang="en-US">
                <a:ea typeface="Calibri"/>
                <a:cs typeface="+mn-lt"/>
              </a:rPr>
              <a:t>    - fewer context switches, faster as everything is inside kernel</a:t>
            </a:r>
            <a:br>
              <a:rPr lang="en-US">
                <a:ea typeface="Calibri"/>
                <a:cs typeface="+mn-lt"/>
              </a:rPr>
            </a:br>
            <a:r>
              <a:rPr lang="en-US">
                <a:ea typeface="Calibri"/>
                <a:cs typeface="+mn-lt"/>
              </a:rPr>
              <a:t>(example </a:t>
            </a:r>
            <a:r>
              <a:rPr lang="en-US" err="1">
                <a:ea typeface="Calibri"/>
                <a:cs typeface="+mn-lt"/>
              </a:rPr>
              <a:t>linux</a:t>
            </a:r>
            <a:r>
              <a:rPr lang="en-US">
                <a:ea typeface="Calibri"/>
                <a:cs typeface="+mn-lt"/>
              </a:rPr>
              <a:t>)</a:t>
            </a:r>
          </a:p>
          <a:p>
            <a:br>
              <a:rPr lang="en-US">
                <a:cs typeface="+mn-lt"/>
              </a:rPr>
            </a:br>
            <a:r>
              <a:rPr lang="en-US">
                <a:cs typeface="Calibri"/>
              </a:rPr>
              <a:t>Kernel calls happen via the supervisor call instruction (SVC). Here is an example of an assembly function calling the </a:t>
            </a:r>
            <a:r>
              <a:rPr lang="en-US" err="1">
                <a:cs typeface="Calibri"/>
              </a:rPr>
              <a:t>exitThread</a:t>
            </a:r>
            <a:r>
              <a:rPr lang="en-US">
                <a:cs typeface="Calibri"/>
              </a:rPr>
              <a:t> supervisor call to terminate the running thread.</a:t>
            </a:r>
            <a:br>
              <a:rPr lang="en-US">
                <a:ea typeface="Calibri"/>
                <a:cs typeface="+mn-lt"/>
              </a:rPr>
            </a:br>
            <a:br>
              <a:rPr lang="en-US">
                <a:ea typeface="Calibri"/>
                <a:cs typeface="+mn-lt"/>
              </a:rPr>
            </a:br>
            <a:r>
              <a:rPr lang="en-US">
                <a:ea typeface="Calibri"/>
                <a:cs typeface="Calibri"/>
              </a:rPr>
              <a:t>Like most operating systems, kernel11 is not pure microkernel, memory management doesn't have to happen in kernel space – </a:t>
            </a:r>
            <a:r>
              <a:rPr lang="en-US" err="1">
                <a:ea typeface="Calibri"/>
                <a:cs typeface="Calibri"/>
              </a:rPr>
              <a:t>minix</a:t>
            </a:r>
            <a:r>
              <a:rPr lang="en-US">
                <a:ea typeface="Calibri"/>
                <a:cs typeface="Calibri"/>
              </a:rPr>
              <a:t> for example runs it as a userland process</a:t>
            </a:r>
          </a:p>
        </p:txBody>
      </p:sp>
      <p:sp>
        <p:nvSpPr>
          <p:cNvPr id="4" name="Slide Number Placeholder 3">
            <a:extLst>
              <a:ext uri="{FF2B5EF4-FFF2-40B4-BE49-F238E27FC236}">
                <a16:creationId xmlns:a16="http://schemas.microsoft.com/office/drawing/2014/main" id="{CA83AEC9-6A52-00A2-0577-B0B84A567ED1}"/>
              </a:ext>
            </a:extLst>
          </p:cNvPr>
          <p:cNvSpPr>
            <a:spLocks noGrp="1"/>
          </p:cNvSpPr>
          <p:nvPr>
            <p:ph type="sldNum" sz="quarter" idx="5"/>
          </p:nvPr>
        </p:nvSpPr>
        <p:spPr/>
        <p:txBody>
          <a:bodyPr/>
          <a:lstStyle/>
          <a:p>
            <a:fld id="{7CCF5398-CF61-482C-BFD3-31E052AEF12E}" type="slidenum">
              <a:rPr lang="en-GB"/>
              <a:t>27</a:t>
            </a:fld>
            <a:endParaRPr lang="en-GB"/>
          </a:p>
        </p:txBody>
      </p:sp>
    </p:spTree>
    <p:extLst>
      <p:ext uri="{BB962C8B-B14F-4D97-AF65-F5344CB8AC3E}">
        <p14:creationId xmlns:p14="http://schemas.microsoft.com/office/powerpoint/2010/main" val="5462406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806D8-798E-52DD-6ECF-D81D4BB88E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CEB64E-B366-E60A-D5AD-197C71923C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E51E85-0C06-4C1C-A50B-1EF2529C458C}"/>
              </a:ext>
            </a:extLst>
          </p:cNvPr>
          <p:cNvSpPr>
            <a:spLocks noGrp="1"/>
          </p:cNvSpPr>
          <p:nvPr>
            <p:ph type="body" idx="1"/>
          </p:nvPr>
        </p:nvSpPr>
        <p:spPr/>
        <p:txBody>
          <a:bodyPr/>
          <a:lstStyle/>
          <a:p>
            <a:r>
              <a:rPr lang="en-US"/>
              <a:t>So services are userland processes which are managed by another service called the service manager.</a:t>
            </a:r>
            <a:br>
              <a:rPr lang="en-US">
                <a:cs typeface="+mn-lt"/>
              </a:rPr>
            </a:br>
            <a:r>
              <a:rPr lang="en-US">
                <a:cs typeface="+mn-lt"/>
              </a:rPr>
              <a:t>In order to interact with services, first you need to get a handle to the service manager itself through the </a:t>
            </a:r>
            <a:r>
              <a:rPr lang="en-US" err="1">
                <a:cs typeface="+mn-lt"/>
              </a:rPr>
              <a:t>ConnectToPort</a:t>
            </a:r>
            <a:r>
              <a:rPr lang="en-US">
                <a:cs typeface="+mn-lt"/>
              </a:rPr>
              <a:t> Supervisor Call</a:t>
            </a:r>
            <a:endParaRPr lang="en-US">
              <a:ea typeface="Calibri"/>
              <a:cs typeface="Calibri"/>
            </a:endParaRPr>
          </a:p>
          <a:p>
            <a:r>
              <a:rPr lang="en-US">
                <a:cs typeface="+mn-lt"/>
              </a:rPr>
              <a:t>Then you can ask the service manager for a handle to the service you want to use via a </a:t>
            </a:r>
            <a:r>
              <a:rPr lang="en-US" err="1">
                <a:cs typeface="+mn-lt"/>
              </a:rPr>
              <a:t>SendSyncRequest</a:t>
            </a:r>
            <a:r>
              <a:rPr lang="en-US">
                <a:cs typeface="+mn-lt"/>
              </a:rPr>
              <a:t> SVC.</a:t>
            </a:r>
          </a:p>
          <a:p>
            <a:r>
              <a:rPr lang="en-US">
                <a:cs typeface="+mn-lt"/>
              </a:rPr>
              <a:t>Once you are ready to send a message to your service, you prepare a buffer describing what you want it to do and you call the </a:t>
            </a:r>
            <a:r>
              <a:rPr lang="en-US" err="1">
                <a:cs typeface="+mn-lt"/>
              </a:rPr>
              <a:t>SendSyncRequest</a:t>
            </a:r>
            <a:r>
              <a:rPr lang="en-US">
                <a:cs typeface="+mn-lt"/>
              </a:rPr>
              <a:t> SVC once again to send your request.</a:t>
            </a:r>
            <a:endParaRPr lang="en-US">
              <a:ea typeface="Calibri"/>
              <a:cs typeface="+mn-lt"/>
            </a:endParaRPr>
          </a:p>
          <a:p>
            <a:br>
              <a:rPr lang="en-US">
                <a:cs typeface="+mn-lt"/>
              </a:rPr>
            </a:br>
            <a:r>
              <a:rPr lang="en-US"/>
              <a:t>The majority of communication with services is implemented via requests like this, though shared memory is used to reduce latency when interacting with some crucial services, such as the GPU one.</a:t>
            </a:r>
            <a:br>
              <a:rPr lang="en-US">
                <a:cs typeface="+mn-lt"/>
              </a:rPr>
            </a:br>
            <a:br>
              <a:rPr lang="en-US">
                <a:cs typeface="+mn-lt"/>
              </a:rPr>
            </a:br>
            <a:r>
              <a:rPr lang="en-US">
                <a:cs typeface="Calibri"/>
              </a:rPr>
              <a:t>Requests and responses are written in thread local storage and </a:t>
            </a:r>
            <a:r>
              <a:rPr lang="en-US" err="1">
                <a:cs typeface="Calibri"/>
              </a:rPr>
              <a:t>SendSyncRequest</a:t>
            </a:r>
            <a:r>
              <a:rPr lang="en-US">
                <a:cs typeface="Calibri"/>
              </a:rPr>
              <a:t> is as the name suggests synchronous, but some services can queue something to happen later</a:t>
            </a:r>
            <a:br>
              <a:rPr lang="en-US">
                <a:cs typeface="+mn-lt"/>
              </a:rPr>
            </a:br>
            <a:r>
              <a:rPr lang="en-US"/>
              <a:t>For example, the Y2R service (which is typically used for decoding videos and FMVs such as cutscenes)</a:t>
            </a:r>
            <a:r>
              <a:rPr lang="en-US">
                <a:cs typeface="Calibri"/>
              </a:rPr>
              <a:t> doesn't stall until it's finished, instead it notifies you of when it's ready using a kernel event.</a:t>
            </a:r>
            <a:endParaRPr lang="en-US"/>
          </a:p>
        </p:txBody>
      </p:sp>
      <p:sp>
        <p:nvSpPr>
          <p:cNvPr id="4" name="Slide Number Placeholder 3">
            <a:extLst>
              <a:ext uri="{FF2B5EF4-FFF2-40B4-BE49-F238E27FC236}">
                <a16:creationId xmlns:a16="http://schemas.microsoft.com/office/drawing/2014/main" id="{952D36F6-D55A-8B66-265C-D4C20DED22BD}"/>
              </a:ext>
            </a:extLst>
          </p:cNvPr>
          <p:cNvSpPr>
            <a:spLocks noGrp="1"/>
          </p:cNvSpPr>
          <p:nvPr>
            <p:ph type="sldNum" sz="quarter" idx="5"/>
          </p:nvPr>
        </p:nvSpPr>
        <p:spPr/>
        <p:txBody>
          <a:bodyPr/>
          <a:lstStyle/>
          <a:p>
            <a:fld id="{7CCF5398-CF61-482C-BFD3-31E052AEF12E}" type="slidenum">
              <a:rPr lang="en-GB"/>
              <a:t>28</a:t>
            </a:fld>
            <a:endParaRPr lang="en-GB"/>
          </a:p>
        </p:txBody>
      </p:sp>
    </p:spTree>
    <p:extLst>
      <p:ext uri="{BB962C8B-B14F-4D97-AF65-F5344CB8AC3E}">
        <p14:creationId xmlns:p14="http://schemas.microsoft.com/office/powerpoint/2010/main" val="38110261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1A639-7F4E-5703-E745-9325E26C120F}"/>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EE427A3F-8030-70E8-04A5-E80F1359389A}"/>
              </a:ext>
            </a:extLst>
          </p:cNvPr>
          <p:cNvSpPr>
            <a:spLocks noGrp="1" noRot="1" noChangeAspect="1"/>
          </p:cNvSpPr>
          <p:nvPr>
            <p:ph type="sldImg"/>
          </p:nvPr>
        </p:nvSpPr>
        <p:spPr/>
      </p:sp>
      <p:sp>
        <p:nvSpPr>
          <p:cNvPr id="3" name="Θέση σημειώσεων 2">
            <a:extLst>
              <a:ext uri="{FF2B5EF4-FFF2-40B4-BE49-F238E27FC236}">
                <a16:creationId xmlns:a16="http://schemas.microsoft.com/office/drawing/2014/main" id="{A95F4176-147B-A821-96E6-AF2CEAB1591B}"/>
              </a:ext>
            </a:extLst>
          </p:cNvPr>
          <p:cNvSpPr>
            <a:spLocks noGrp="1"/>
          </p:cNvSpPr>
          <p:nvPr>
            <p:ph type="body" idx="1"/>
          </p:nvPr>
        </p:nvSpPr>
        <p:spPr/>
        <p:txBody>
          <a:bodyPr/>
          <a:lstStyle/>
          <a:p>
            <a:r>
              <a:rPr lang="en-US">
                <a:ea typeface="Calibri"/>
                <a:cs typeface="+mn-lt"/>
              </a:rPr>
              <a:t>:</a:t>
            </a:r>
            <a:r>
              <a:rPr lang="en-US" err="1">
                <a:ea typeface="Calibri"/>
                <a:cs typeface="+mn-lt"/>
              </a:rPr>
              <a:t>wrage</a:t>
            </a:r>
            <a:r>
              <a:rPr lang="en-US">
                <a:ea typeface="Calibri"/>
                <a:cs typeface="+mn-lt"/>
              </a:rPr>
              <a:t>:</a:t>
            </a:r>
          </a:p>
          <a:p>
            <a:r>
              <a:rPr lang="en-US">
                <a:ea typeface="Calibri"/>
                <a:cs typeface="+mn-lt"/>
              </a:rPr>
              <a:t>SLET</a:t>
            </a:r>
            <a:br>
              <a:rPr lang="en-US">
                <a:ea typeface="Calibri"/>
                <a:cs typeface="+mn-lt"/>
              </a:rPr>
            </a:br>
            <a:br>
              <a:rPr lang="en-US">
                <a:ea typeface="Calibri"/>
                <a:cs typeface="+mn-lt"/>
              </a:rPr>
            </a:br>
            <a:r>
              <a:rPr lang="en-US">
                <a:ea typeface="Calibri"/>
                <a:cs typeface="Calibri"/>
              </a:rPr>
              <a:t>Some important services include the FS service for filesystem I/O, the HID service which communicates with input devices, GSP which communicates with the GPU and displays, DSP should be pretty </a:t>
            </a:r>
            <a:r>
              <a:rPr lang="en-US" err="1">
                <a:ea typeface="Calibri"/>
                <a:cs typeface="Calibri"/>
              </a:rPr>
              <a:t>self explanatory</a:t>
            </a:r>
            <a:br>
              <a:rPr lang="en-US">
                <a:ea typeface="Calibri"/>
                <a:cs typeface="+mn-lt"/>
              </a:rPr>
            </a:br>
            <a:r>
              <a:rPr lang="en-US">
                <a:ea typeface="Calibri"/>
                <a:cs typeface="Calibri"/>
              </a:rPr>
              <a:t>CFG for allowing apps to read configuration data, some networking related services such as HTTP and SSL, APT  that interfaces with system applets, manages some application controls and more and some others such as MIC and CAM.</a:t>
            </a:r>
            <a:br>
              <a:rPr lang="en-US">
                <a:ea typeface="Calibri"/>
                <a:cs typeface="+mn-lt"/>
              </a:rPr>
            </a:br>
            <a:br>
              <a:rPr lang="en-US">
                <a:ea typeface="Calibri"/>
                <a:cs typeface="+mn-lt"/>
              </a:rPr>
            </a:br>
            <a:r>
              <a:rPr lang="en-US">
                <a:ea typeface="Calibri"/>
                <a:cs typeface="Calibri"/>
              </a:rPr>
              <a:t>And right here you can see an example function that asks the HID service to kindly enable the gyroscope. It does so by getting a pointer to the thread command buffer, writing a header and once again using the </a:t>
            </a:r>
            <a:r>
              <a:rPr lang="en-US" err="1">
                <a:ea typeface="Calibri"/>
                <a:cs typeface="Calibri"/>
              </a:rPr>
              <a:t>SendSyncRequest</a:t>
            </a:r>
            <a:r>
              <a:rPr lang="en-US">
                <a:ea typeface="Calibri"/>
                <a:cs typeface="Calibri"/>
              </a:rPr>
              <a:t> supervisor call.</a:t>
            </a:r>
            <a:br>
              <a:rPr lang="en-US">
                <a:ea typeface="Calibri"/>
                <a:cs typeface="+mn-lt"/>
              </a:rPr>
            </a:br>
            <a:r>
              <a:rPr lang="en-US">
                <a:ea typeface="Calibri"/>
                <a:cs typeface="Calibri"/>
              </a:rPr>
              <a:t>The results are then written in the command buffer, which may contain an error code if our call fails.</a:t>
            </a:r>
            <a:endParaRPr lang="en-US"/>
          </a:p>
        </p:txBody>
      </p:sp>
      <p:sp>
        <p:nvSpPr>
          <p:cNvPr id="4" name="Θέση αριθμού διαφάνειας 3">
            <a:extLst>
              <a:ext uri="{FF2B5EF4-FFF2-40B4-BE49-F238E27FC236}">
                <a16:creationId xmlns:a16="http://schemas.microsoft.com/office/drawing/2014/main" id="{39F35721-9F8D-B2FC-E130-E2619C258D39}"/>
              </a:ext>
            </a:extLst>
          </p:cNvPr>
          <p:cNvSpPr>
            <a:spLocks noGrp="1"/>
          </p:cNvSpPr>
          <p:nvPr>
            <p:ph type="sldNum" sz="quarter" idx="5"/>
          </p:nvPr>
        </p:nvSpPr>
        <p:spPr/>
        <p:txBody>
          <a:bodyPr/>
          <a:lstStyle/>
          <a:p>
            <a:fld id="{7CCF5398-CF61-482C-BFD3-31E052AEF12E}" type="slidenum">
              <a:rPr lang="el-GR"/>
              <a:t>29</a:t>
            </a:fld>
            <a:endParaRPr lang="el-GR"/>
          </a:p>
        </p:txBody>
      </p:sp>
    </p:spTree>
    <p:extLst>
      <p:ext uri="{BB962C8B-B14F-4D97-AF65-F5344CB8AC3E}">
        <p14:creationId xmlns:p14="http://schemas.microsoft.com/office/powerpoint/2010/main" val="95282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 peek at Panda3DS. There's the SDL frontend which is the most reliable and stable one and the Qt build that works and has more features that we're going to see later, but is also missing some features that the SDL build has such as controller support.</a:t>
            </a:r>
          </a:p>
          <a:p>
            <a:r>
              <a:rPr lang="en-US"/>
              <a:t>Finally we also have a separate Android frontend with various features and customization options.</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7CCF5398-CF61-482C-BFD3-31E052AEF12E}" type="slidenum">
              <a:t>3</a:t>
            </a:fld>
            <a:endParaRPr lang="en-GB"/>
          </a:p>
        </p:txBody>
      </p:sp>
    </p:spTree>
    <p:extLst>
      <p:ext uri="{BB962C8B-B14F-4D97-AF65-F5344CB8AC3E}">
        <p14:creationId xmlns:p14="http://schemas.microsoft.com/office/powerpoint/2010/main" val="17771856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87E85-EC38-DFB0-0AB2-DCC578D1D1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2AB1D-678D-1601-83FF-A1FC09D8C9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793A43-4264-735F-36CB-52F8D9726A55}"/>
              </a:ext>
            </a:extLst>
          </p:cNvPr>
          <p:cNvSpPr>
            <a:spLocks noGrp="1"/>
          </p:cNvSpPr>
          <p:nvPr>
            <p:ph type="body" idx="1"/>
          </p:nvPr>
        </p:nvSpPr>
        <p:spPr/>
        <p:txBody>
          <a:bodyPr/>
          <a:lstStyle/>
          <a:p>
            <a:r>
              <a:rPr lang="en-US"/>
              <a:t>As opposed to the ARM11, the ARM9 in 3DS mode handles all its tasks in one big process, called Process9</a:t>
            </a:r>
            <a:r>
              <a:rPr lang="en-US">
                <a:cs typeface="+mn-lt"/>
              </a:rPr>
              <a:t>, a monolithic single-process kernel – which, </a:t>
            </a:r>
            <a:r>
              <a:rPr lang="en-US">
                <a:cs typeface="Calibri"/>
              </a:rPr>
              <a:t>unlike kernel11, decides to handle everything in one process.</a:t>
            </a:r>
            <a:endParaRPr lang="en-US"/>
          </a:p>
          <a:p>
            <a:r>
              <a:rPr lang="en-US">
                <a:cs typeface="+mn-lt"/>
              </a:rPr>
              <a:t>That includes encryption and decryption using the crypto hardware and talking with various storage devices</a:t>
            </a:r>
            <a:r>
              <a:rPr lang="en-US">
                <a:cs typeface="Calibri"/>
              </a:rPr>
              <a:t>.</a:t>
            </a:r>
            <a:br>
              <a:rPr lang="en-US">
                <a:cs typeface="+mn-lt"/>
              </a:rPr>
            </a:br>
            <a:r>
              <a:rPr lang="en-US">
                <a:cs typeface="Calibri"/>
              </a:rPr>
              <a:t>It involves overcomplicated C++ code that reverse engineers hate and is very very big.</a:t>
            </a:r>
            <a:br>
              <a:rPr lang="en-US">
                <a:cs typeface="+mn-lt"/>
              </a:rPr>
            </a:br>
            <a:r>
              <a:rPr lang="en-US">
                <a:cs typeface="+mn-lt"/>
              </a:rPr>
              <a:t>A funny quote by PSI, creator of Corgi3DS goes "If you ever feel useless just know that process9 calculates a SHA hash on the CPU despite having access to a full hardware SHA engine"</a:t>
            </a:r>
          </a:p>
        </p:txBody>
      </p:sp>
      <p:sp>
        <p:nvSpPr>
          <p:cNvPr id="4" name="Slide Number Placeholder 3">
            <a:extLst>
              <a:ext uri="{FF2B5EF4-FFF2-40B4-BE49-F238E27FC236}">
                <a16:creationId xmlns:a16="http://schemas.microsoft.com/office/drawing/2014/main" id="{0A648E0D-03B3-1F9D-2241-9B4F6B6DCB10}"/>
              </a:ext>
            </a:extLst>
          </p:cNvPr>
          <p:cNvSpPr>
            <a:spLocks noGrp="1"/>
          </p:cNvSpPr>
          <p:nvPr>
            <p:ph type="sldNum" sz="quarter" idx="5"/>
          </p:nvPr>
        </p:nvSpPr>
        <p:spPr/>
        <p:txBody>
          <a:bodyPr/>
          <a:lstStyle/>
          <a:p>
            <a:fld id="{7CCF5398-CF61-482C-BFD3-31E052AEF12E}" type="slidenum">
              <a:rPr lang="en-GB"/>
              <a:t>30</a:t>
            </a:fld>
            <a:endParaRPr lang="en-GB"/>
          </a:p>
        </p:txBody>
      </p:sp>
    </p:spTree>
    <p:extLst>
      <p:ext uri="{BB962C8B-B14F-4D97-AF65-F5344CB8AC3E}">
        <p14:creationId xmlns:p14="http://schemas.microsoft.com/office/powerpoint/2010/main" val="9771326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Yarkhushta</a:t>
            </a:r>
            <a:r>
              <a:rPr lang="en-US"/>
              <a:t> !</a:t>
            </a:r>
          </a:p>
        </p:txBody>
      </p:sp>
      <p:sp>
        <p:nvSpPr>
          <p:cNvPr id="4" name="Slide Number Placeholder 3"/>
          <p:cNvSpPr>
            <a:spLocks noGrp="1"/>
          </p:cNvSpPr>
          <p:nvPr>
            <p:ph type="sldNum" sz="quarter" idx="5"/>
          </p:nvPr>
        </p:nvSpPr>
        <p:spPr/>
        <p:txBody>
          <a:bodyPr/>
          <a:lstStyle/>
          <a:p>
            <a:fld id="{7CCF5398-CF61-482C-BFD3-31E052AEF12E}" type="slidenum">
              <a:rPr lang="en-US" smtClean="0"/>
              <a:t>31</a:t>
            </a:fld>
            <a:endParaRPr lang="en-US"/>
          </a:p>
        </p:txBody>
      </p:sp>
    </p:spTree>
    <p:extLst>
      <p:ext uri="{BB962C8B-B14F-4D97-AF65-F5344CB8AC3E}">
        <p14:creationId xmlns:p14="http://schemas.microsoft.com/office/powerpoint/2010/main" val="9513081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CCF5398-CF61-482C-BFD3-31E052AEF12E}" type="slidenum">
              <a:rPr lang="en-GB"/>
              <a:t>32</a:t>
            </a:fld>
            <a:endParaRPr lang="en-GB"/>
          </a:p>
        </p:txBody>
      </p:sp>
    </p:spTree>
    <p:extLst>
      <p:ext uri="{BB962C8B-B14F-4D97-AF65-F5344CB8AC3E}">
        <p14:creationId xmlns:p14="http://schemas.microsoft.com/office/powerpoint/2010/main" val="20689353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CD9B2-9FD6-7190-D92F-DE63DA5DDE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CBD1E4-8AD6-DC7F-E72B-3C325AA17E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9C5A21-9335-3375-84AC-FFD72C38C54E}"/>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8F4AD77B-5459-AC88-70D5-20A6FAC40945}"/>
              </a:ext>
            </a:extLst>
          </p:cNvPr>
          <p:cNvSpPr>
            <a:spLocks noGrp="1"/>
          </p:cNvSpPr>
          <p:nvPr>
            <p:ph type="sldNum" sz="quarter" idx="5"/>
          </p:nvPr>
        </p:nvSpPr>
        <p:spPr/>
        <p:txBody>
          <a:bodyPr/>
          <a:lstStyle/>
          <a:p>
            <a:fld id="{7CCF5398-CF61-482C-BFD3-31E052AEF12E}" type="slidenum">
              <a:rPr lang="en-GB"/>
              <a:t>33</a:t>
            </a:fld>
            <a:endParaRPr lang="en-GB"/>
          </a:p>
        </p:txBody>
      </p:sp>
    </p:spTree>
    <p:extLst>
      <p:ext uri="{BB962C8B-B14F-4D97-AF65-F5344CB8AC3E}">
        <p14:creationId xmlns:p14="http://schemas.microsoft.com/office/powerpoint/2010/main" val="1380679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844B5-55C4-DD62-6D56-9C296CC014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5807C5-3914-E535-628E-52C9096C63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F77C59-E8F0-7221-4091-B84740473B28}"/>
              </a:ext>
            </a:extLst>
          </p:cNvPr>
          <p:cNvSpPr>
            <a:spLocks noGrp="1"/>
          </p:cNvSpPr>
          <p:nvPr>
            <p:ph type="body" idx="1"/>
          </p:nvPr>
        </p:nvSpPr>
        <p:spPr/>
        <p:txBody>
          <a:bodyPr/>
          <a:lstStyle/>
          <a:p>
            <a:r>
              <a:rPr lang="en-US" err="1"/>
              <a:t>Yarkhushta</a:t>
            </a:r>
            <a:r>
              <a:rPr lang="en-US"/>
              <a:t> !</a:t>
            </a:r>
            <a:br>
              <a:rPr lang="en-US">
                <a:cs typeface="+mn-lt"/>
              </a:rPr>
            </a:br>
            <a:r>
              <a:rPr lang="en-US">
                <a:cs typeface="Calibri"/>
              </a:rPr>
              <a:t>Omg foggy?</a:t>
            </a:r>
          </a:p>
        </p:txBody>
      </p:sp>
      <p:sp>
        <p:nvSpPr>
          <p:cNvPr id="4" name="Slide Number Placeholder 3">
            <a:extLst>
              <a:ext uri="{FF2B5EF4-FFF2-40B4-BE49-F238E27FC236}">
                <a16:creationId xmlns:a16="http://schemas.microsoft.com/office/drawing/2014/main" id="{9147D75B-3F3B-C384-5C84-2CE26DB88DE8}"/>
              </a:ext>
            </a:extLst>
          </p:cNvPr>
          <p:cNvSpPr>
            <a:spLocks noGrp="1"/>
          </p:cNvSpPr>
          <p:nvPr>
            <p:ph type="sldNum" sz="quarter" idx="5"/>
          </p:nvPr>
        </p:nvSpPr>
        <p:spPr/>
        <p:txBody>
          <a:bodyPr/>
          <a:lstStyle/>
          <a:p>
            <a:fld id="{7CCF5398-CF61-482C-BFD3-31E052AEF12E}" type="slidenum">
              <a:rPr lang="en-US" smtClean="0"/>
              <a:t>34</a:t>
            </a:fld>
            <a:endParaRPr lang="en-US"/>
          </a:p>
        </p:txBody>
      </p:sp>
    </p:spTree>
    <p:extLst>
      <p:ext uri="{BB962C8B-B14F-4D97-AF65-F5344CB8AC3E}">
        <p14:creationId xmlns:p14="http://schemas.microsoft.com/office/powerpoint/2010/main" val="1344360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9FF2F-D8B6-1560-16FC-B570799A78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7A35A4-145F-8C16-25CB-8A19652353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C74273-6ED3-8D78-7689-250AA9A37ACE}"/>
              </a:ext>
            </a:extLst>
          </p:cNvPr>
          <p:cNvSpPr>
            <a:spLocks noGrp="1"/>
          </p:cNvSpPr>
          <p:nvPr>
            <p:ph type="body" idx="1"/>
          </p:nvPr>
        </p:nvSpPr>
        <p:spPr/>
        <p:txBody>
          <a:bodyPr/>
          <a:lstStyle/>
          <a:p>
            <a:r>
              <a:rPr lang="en-US">
                <a:cs typeface="+mn-lt"/>
              </a:rPr>
              <a:t>We've reached the last part of our agenda: Emulating the 3DS, which we are going to kick off with a brief explanation of high and low level emulation.</a:t>
            </a:r>
            <a:br>
              <a:rPr lang="en-US">
                <a:cs typeface="+mn-lt"/>
              </a:rPr>
            </a:br>
            <a:r>
              <a:rPr lang="en-US">
                <a:cs typeface="+mn-lt"/>
              </a:rPr>
              <a:t>High level emulation or HLE: is when parts of the emulated systems software are reimplemented in our own code, to avoid needing to emulate the hardware that runs said software.</a:t>
            </a:r>
            <a:br>
              <a:rPr lang="en-US">
                <a:cs typeface="+mn-lt"/>
              </a:rPr>
            </a:br>
            <a:r>
              <a:rPr lang="en-US">
                <a:cs typeface="+mn-lt"/>
              </a:rPr>
              <a:t>For example, to avoid emulating the entire DSP, we can reimplement its firmware in C++. Other things that can be </a:t>
            </a:r>
            <a:r>
              <a:rPr lang="en-US" err="1">
                <a:cs typeface="+mn-lt"/>
              </a:rPr>
              <a:t>HLE'd</a:t>
            </a:r>
            <a:r>
              <a:rPr lang="en-US">
                <a:cs typeface="+mn-lt"/>
              </a:rPr>
              <a:t> are the OS (kernel, services and process9 to avoid emulating the ARM9), the arm11 </a:t>
            </a:r>
            <a:r>
              <a:rPr lang="en-US" err="1">
                <a:cs typeface="+mn-lt"/>
              </a:rPr>
              <a:t>syscore</a:t>
            </a:r>
            <a:r>
              <a:rPr lang="en-US">
                <a:cs typeface="+mn-lt"/>
              </a:rPr>
              <a:t> and hardware such as the </a:t>
            </a:r>
            <a:r>
              <a:rPr lang="en-US" err="1">
                <a:cs typeface="+mn-lt"/>
              </a:rPr>
              <a:t>wifi</a:t>
            </a:r>
            <a:r>
              <a:rPr lang="en-US">
                <a:cs typeface="+mn-lt"/>
              </a:rPr>
              <a:t> controller.</a:t>
            </a:r>
            <a:endParaRPr lang="en-US"/>
          </a:p>
          <a:p>
            <a:r>
              <a:rPr lang="en-US">
                <a:cs typeface="+mn-lt"/>
              </a:rPr>
              <a:t>Some notable</a:t>
            </a:r>
            <a:r>
              <a:rPr lang="en-US">
                <a:cs typeface="Calibri"/>
              </a:rPr>
              <a:t> HLE emulator examples include: the N64 emulator </a:t>
            </a:r>
            <a:r>
              <a:rPr lang="en-US" err="1">
                <a:cs typeface="Calibri"/>
              </a:rPr>
              <a:t>UltraHLE</a:t>
            </a:r>
            <a:r>
              <a:rPr lang="en-US">
                <a:cs typeface="Calibri"/>
              </a:rPr>
              <a:t> which intercepted N64 SDK functions, and Dolphins approach  for the Wii security processor.</a:t>
            </a:r>
            <a:br>
              <a:rPr lang="en-US">
                <a:cs typeface="+mn-lt"/>
              </a:rPr>
            </a:br>
            <a:r>
              <a:rPr lang="en-US">
                <a:cs typeface="Calibri"/>
              </a:rPr>
              <a:t>Low level emulation or LLE: is quite the opposite. Emulating said hardware and running the original code as is – in the previous example we would instead emulate the DSP hardware and run the actual firmware on it.</a:t>
            </a:r>
            <a:br>
              <a:rPr lang="en-US">
                <a:cs typeface="+mn-lt"/>
              </a:rPr>
            </a:br>
            <a:br>
              <a:rPr lang="en-US">
                <a:cs typeface="+mn-lt"/>
              </a:rPr>
            </a:br>
            <a:r>
              <a:rPr lang="en-US">
                <a:cs typeface="Calibri"/>
              </a:rPr>
              <a:t>And here you can see an HLE implementation of the 3DS OS function that checks if an </a:t>
            </a:r>
            <a:r>
              <a:rPr lang="en-US" err="1">
                <a:cs typeface="Calibri"/>
              </a:rPr>
              <a:t>sd</a:t>
            </a:r>
            <a:r>
              <a:rPr lang="en-US">
                <a:cs typeface="Calibri"/>
              </a:rPr>
              <a:t> card is inserted, which of course helps us avoid emulating the very complicated SD hardware interface.</a:t>
            </a:r>
          </a:p>
        </p:txBody>
      </p:sp>
      <p:sp>
        <p:nvSpPr>
          <p:cNvPr id="4" name="Slide Number Placeholder 3">
            <a:extLst>
              <a:ext uri="{FF2B5EF4-FFF2-40B4-BE49-F238E27FC236}">
                <a16:creationId xmlns:a16="http://schemas.microsoft.com/office/drawing/2014/main" id="{311C810B-8AD1-D1EF-3D0D-16CE2A47EBEF}"/>
              </a:ext>
            </a:extLst>
          </p:cNvPr>
          <p:cNvSpPr>
            <a:spLocks noGrp="1"/>
          </p:cNvSpPr>
          <p:nvPr>
            <p:ph type="sldNum" sz="quarter" idx="5"/>
          </p:nvPr>
        </p:nvSpPr>
        <p:spPr/>
        <p:txBody>
          <a:bodyPr/>
          <a:lstStyle/>
          <a:p>
            <a:fld id="{7CCF5398-CF61-482C-BFD3-31E052AEF12E}" type="slidenum">
              <a:rPr lang="en-GB"/>
              <a:t>35</a:t>
            </a:fld>
            <a:endParaRPr lang="en-GB"/>
          </a:p>
        </p:txBody>
      </p:sp>
    </p:spTree>
    <p:extLst>
      <p:ext uri="{BB962C8B-B14F-4D97-AF65-F5344CB8AC3E}">
        <p14:creationId xmlns:p14="http://schemas.microsoft.com/office/powerpoint/2010/main" val="23805353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CECEB-24D2-2FFD-84CF-509788E15B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2C1F1F-41E8-598A-4AC4-07731CFA65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96F155-EC46-5AE9-167C-94B9BAE12A20}"/>
              </a:ext>
            </a:extLst>
          </p:cNvPr>
          <p:cNvSpPr>
            <a:spLocks noGrp="1"/>
          </p:cNvSpPr>
          <p:nvPr>
            <p:ph type="body" idx="1"/>
          </p:nvPr>
        </p:nvSpPr>
        <p:spPr/>
        <p:txBody>
          <a:bodyPr/>
          <a:lstStyle/>
          <a:p>
            <a:r>
              <a:rPr lang="en-US">
                <a:cs typeface="Calibri"/>
              </a:rPr>
              <a:t>As a 3DS emulator developer what are some things you need to consider when it comes to level of emulation?</a:t>
            </a:r>
            <a:br>
              <a:rPr lang="en-US">
                <a:cs typeface="+mn-lt"/>
              </a:rPr>
            </a:br>
            <a:r>
              <a:rPr lang="en-US">
                <a:cs typeface="+mn-lt"/>
              </a:rPr>
              <a:t>Well </a:t>
            </a:r>
            <a:r>
              <a:rPr lang="en-US" err="1">
                <a:cs typeface="+mn-lt"/>
              </a:rPr>
              <a:t>LLEing</a:t>
            </a:r>
            <a:r>
              <a:rPr lang="en-US">
                <a:cs typeface="+mn-lt"/>
              </a:rPr>
              <a:t> everything is tedious and slower as </a:t>
            </a:r>
            <a:r>
              <a:rPr lang="en-US" err="1">
                <a:cs typeface="+mn-lt"/>
              </a:rPr>
              <a:t>theres</a:t>
            </a:r>
            <a:r>
              <a:rPr lang="en-US">
                <a:cs typeface="+mn-lt"/>
              </a:rPr>
              <a:t> so much hardware to emulate but it allows us to run any software that can run on a 3DS, including </a:t>
            </a:r>
            <a:r>
              <a:rPr lang="en-US" err="1">
                <a:cs typeface="+mn-lt"/>
              </a:rPr>
              <a:t>baremetal</a:t>
            </a:r>
            <a:r>
              <a:rPr lang="en-US">
                <a:cs typeface="+mn-lt"/>
              </a:rPr>
              <a:t> firms such as LINUX for the 3DS or GodMode9</a:t>
            </a:r>
            <a:br>
              <a:rPr lang="en-US">
                <a:cs typeface="+mn-lt"/>
              </a:rPr>
            </a:br>
            <a:br>
              <a:rPr lang="en-US">
                <a:cs typeface="+mn-lt"/>
              </a:rPr>
            </a:br>
            <a:r>
              <a:rPr lang="en-US" err="1">
                <a:cs typeface="+mn-lt"/>
              </a:rPr>
              <a:t>HLEing</a:t>
            </a:r>
            <a:r>
              <a:rPr lang="en-US">
                <a:cs typeface="+mn-lt"/>
              </a:rPr>
              <a:t> everything is again tedious, there's a lot of services, it's error prone and many things still have to be reverse engineered.</a:t>
            </a:r>
            <a:br>
              <a:rPr lang="en-US">
                <a:cs typeface="+mn-lt"/>
              </a:rPr>
            </a:br>
            <a:r>
              <a:rPr lang="en-US">
                <a:cs typeface="+mn-lt"/>
              </a:rPr>
              <a:t>A hybrid approach which is interesting, is </a:t>
            </a:r>
            <a:r>
              <a:rPr lang="en-US" err="1">
                <a:cs typeface="+mn-lt"/>
              </a:rPr>
              <a:t>HLEing</a:t>
            </a:r>
            <a:r>
              <a:rPr lang="en-US">
                <a:cs typeface="+mn-lt"/>
              </a:rPr>
              <a:t> the ARM11 kernel and ARM9 but </a:t>
            </a:r>
            <a:r>
              <a:rPr lang="en-US" err="1">
                <a:cs typeface="+mn-lt"/>
              </a:rPr>
              <a:t>LLEing</a:t>
            </a:r>
            <a:r>
              <a:rPr lang="en-US">
                <a:cs typeface="+mn-lt"/>
              </a:rPr>
              <a:t> most OS services. This would be done by running the actual service process code in your emulated hardware. This way you can avoid doing too much grunt work and have respectable performance and accuracy.</a:t>
            </a:r>
          </a:p>
        </p:txBody>
      </p:sp>
      <p:sp>
        <p:nvSpPr>
          <p:cNvPr id="4" name="Slide Number Placeholder 3">
            <a:extLst>
              <a:ext uri="{FF2B5EF4-FFF2-40B4-BE49-F238E27FC236}">
                <a16:creationId xmlns:a16="http://schemas.microsoft.com/office/drawing/2014/main" id="{14B6F1C3-A06C-674B-86D8-B76F4AD61924}"/>
              </a:ext>
            </a:extLst>
          </p:cNvPr>
          <p:cNvSpPr>
            <a:spLocks noGrp="1"/>
          </p:cNvSpPr>
          <p:nvPr>
            <p:ph type="sldNum" sz="quarter" idx="5"/>
          </p:nvPr>
        </p:nvSpPr>
        <p:spPr/>
        <p:txBody>
          <a:bodyPr/>
          <a:lstStyle/>
          <a:p>
            <a:fld id="{7CCF5398-CF61-482C-BFD3-31E052AEF12E}" type="slidenum">
              <a:rPr lang="en-GB"/>
              <a:t>36</a:t>
            </a:fld>
            <a:endParaRPr lang="en-GB"/>
          </a:p>
        </p:txBody>
      </p:sp>
    </p:spTree>
    <p:extLst>
      <p:ext uri="{BB962C8B-B14F-4D97-AF65-F5344CB8AC3E}">
        <p14:creationId xmlns:p14="http://schemas.microsoft.com/office/powerpoint/2010/main" val="38983012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19A66-4044-8DD6-F860-F5E7D0B9D8ED}"/>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2CD36BCD-9A84-25B4-897B-3832935F4DB0}"/>
              </a:ext>
            </a:extLst>
          </p:cNvPr>
          <p:cNvSpPr>
            <a:spLocks noGrp="1" noRot="1" noChangeAspect="1"/>
          </p:cNvSpPr>
          <p:nvPr>
            <p:ph type="sldImg"/>
          </p:nvPr>
        </p:nvSpPr>
        <p:spPr/>
      </p:sp>
      <p:sp>
        <p:nvSpPr>
          <p:cNvPr id="3" name="Θέση σημειώσεων 2">
            <a:extLst>
              <a:ext uri="{FF2B5EF4-FFF2-40B4-BE49-F238E27FC236}">
                <a16:creationId xmlns:a16="http://schemas.microsoft.com/office/drawing/2014/main" id="{88E9507E-86F2-3176-7CDC-963219259018}"/>
              </a:ext>
            </a:extLst>
          </p:cNvPr>
          <p:cNvSpPr>
            <a:spLocks noGrp="1"/>
          </p:cNvSpPr>
          <p:nvPr>
            <p:ph type="body" idx="1"/>
          </p:nvPr>
        </p:nvSpPr>
        <p:spPr/>
        <p:txBody>
          <a:bodyPr/>
          <a:lstStyle/>
          <a:p>
            <a:r>
              <a:rPr lang="en-US">
                <a:cs typeface="+mn-lt"/>
              </a:rPr>
              <a:t>When it comes to the 3DS there's various ways to go about emulating the CPU, some of which are still unexplored:</a:t>
            </a:r>
            <a:br>
              <a:rPr lang="en-US">
                <a:cs typeface="+mn-lt"/>
              </a:rPr>
            </a:br>
            <a:br>
              <a:rPr lang="en-US">
                <a:cs typeface="+mn-lt"/>
              </a:rPr>
            </a:br>
            <a:r>
              <a:rPr lang="en-US"/>
              <a:t>One choice is an interpreter, which is slow, but portable and a good start and not for </a:t>
            </a:r>
            <a:r>
              <a:rPr lang="en-US" err="1"/>
              <a:t>fullspeed</a:t>
            </a:r>
            <a:r>
              <a:rPr lang="en-US"/>
              <a:t> emulation. Portability however might be a big thing for you, especially if you want to target a system</a:t>
            </a:r>
            <a:br>
              <a:rPr lang="en-US">
                <a:cs typeface="+mn-lt"/>
              </a:rPr>
            </a:br>
            <a:r>
              <a:rPr lang="en-US">
                <a:cs typeface="+mn-lt"/>
              </a:rPr>
              <a:t>that would be hard to use a </a:t>
            </a:r>
            <a:r>
              <a:rPr lang="en-US" err="1">
                <a:cs typeface="+mn-lt"/>
              </a:rPr>
              <a:t>recompiler</a:t>
            </a:r>
            <a:r>
              <a:rPr lang="en-US">
                <a:cs typeface="+mn-lt"/>
              </a:rPr>
              <a:t> for, because one doesn't currently exist.</a:t>
            </a:r>
            <a:endParaRPr lang="en-US">
              <a:cs typeface="Calibri"/>
            </a:endParaRPr>
          </a:p>
          <a:p>
            <a:br>
              <a:rPr lang="en-US">
                <a:cs typeface="+mn-lt"/>
              </a:rPr>
            </a:br>
            <a:r>
              <a:rPr lang="en-US">
                <a:cs typeface="+mn-lt"/>
              </a:rPr>
              <a:t>A just in time </a:t>
            </a:r>
            <a:r>
              <a:rPr lang="en-US" err="1">
                <a:cs typeface="+mn-lt"/>
              </a:rPr>
              <a:t>recompiler</a:t>
            </a:r>
            <a:r>
              <a:rPr lang="en-US">
                <a:cs typeface="+mn-lt"/>
              </a:rPr>
              <a:t> on the other hand is the most common solution. It's less portable but it's portable enough for the architectures most users care about, x64 and ARM64. Panda3DS and Citra both use </a:t>
            </a:r>
            <a:r>
              <a:rPr lang="en-US" err="1">
                <a:cs typeface="+mn-lt"/>
              </a:rPr>
              <a:t>Dynarmic</a:t>
            </a:r>
            <a:r>
              <a:rPr lang="en-US">
                <a:cs typeface="+mn-lt"/>
              </a:rPr>
              <a:t> which can recompile to both!</a:t>
            </a:r>
            <a:br>
              <a:rPr lang="en-US">
                <a:cs typeface="+mn-lt"/>
              </a:rPr>
            </a:br>
            <a:br>
              <a:rPr lang="en-US">
                <a:cs typeface="+mn-lt"/>
              </a:rPr>
            </a:br>
            <a:r>
              <a:rPr lang="en-US">
                <a:cs typeface="Calibri"/>
              </a:rPr>
              <a:t>You can also potentially explore Virtualization: Virtualization is the way apps like VMWare and VirtualBox work, and on some ARM32 and ARM64 devices we have the possibility to execute the 3DS code natively</a:t>
            </a:r>
            <a:br>
              <a:rPr lang="en-US">
                <a:cs typeface="+mn-lt"/>
              </a:rPr>
            </a:br>
            <a:r>
              <a:rPr lang="en-US"/>
              <a:t>Notable examples of such CPUs would be some raspberry </a:t>
            </a:r>
            <a:r>
              <a:rPr lang="en-US" err="1"/>
              <a:t>pis</a:t>
            </a:r>
            <a:r>
              <a:rPr lang="en-US"/>
              <a:t> and rooted android phones (because unrooted don’t have access to </a:t>
            </a:r>
            <a:r>
              <a:rPr lang="en-US" err="1"/>
              <a:t>kvm</a:t>
            </a:r>
            <a:r>
              <a:rPr lang="en-US"/>
              <a:t>)</a:t>
            </a:r>
            <a:br>
              <a:rPr lang="en-US">
                <a:cs typeface="+mn-lt"/>
              </a:rPr>
            </a:br>
            <a:br>
              <a:rPr lang="en-US">
                <a:cs typeface="+mn-lt"/>
              </a:rPr>
            </a:br>
            <a:r>
              <a:rPr lang="en-US">
                <a:cs typeface="+mn-lt"/>
              </a:rPr>
              <a:t>Fun backstory: before Panda3DS was public, it was named Virtual3DS as the inspiration for the project was running an emulator under a virtual machine.</a:t>
            </a:r>
            <a:br>
              <a:rPr lang="en-US">
                <a:cs typeface="+mn-lt"/>
              </a:rPr>
            </a:br>
            <a:br>
              <a:rPr lang="en-US">
                <a:cs typeface="+mn-lt"/>
              </a:rPr>
            </a:br>
            <a:r>
              <a:rPr lang="en-US">
                <a:cs typeface="Calibri"/>
              </a:rPr>
              <a:t>You could also explore AoT recompilation: Feasible since there's very little dynamic code execution in userland, and programs can't allocate executable memory on their own. There's "CROs" which are the 3DS equivalent of DLLs, but can be handled specially. For AoT recompilation, we can perform various optimizations that we can't in a JIT, since JITs need to compile code fast. Maybe we could even use something like LLVM to output optimal code</a:t>
            </a:r>
            <a:endParaRPr lang="en-US"/>
          </a:p>
        </p:txBody>
      </p:sp>
      <p:sp>
        <p:nvSpPr>
          <p:cNvPr id="4" name="Θέση αριθμού διαφάνειας 3">
            <a:extLst>
              <a:ext uri="{FF2B5EF4-FFF2-40B4-BE49-F238E27FC236}">
                <a16:creationId xmlns:a16="http://schemas.microsoft.com/office/drawing/2014/main" id="{054870A2-B94A-BD54-D7F9-A29D82575F0C}"/>
              </a:ext>
            </a:extLst>
          </p:cNvPr>
          <p:cNvSpPr>
            <a:spLocks noGrp="1"/>
          </p:cNvSpPr>
          <p:nvPr>
            <p:ph type="sldNum" sz="quarter" idx="5"/>
          </p:nvPr>
        </p:nvSpPr>
        <p:spPr/>
        <p:txBody>
          <a:bodyPr/>
          <a:lstStyle/>
          <a:p>
            <a:fld id="{7CCF5398-CF61-482C-BFD3-31E052AEF12E}" type="slidenum">
              <a:rPr lang="el-GR"/>
              <a:t>37</a:t>
            </a:fld>
            <a:endParaRPr lang="el-GR"/>
          </a:p>
        </p:txBody>
      </p:sp>
    </p:spTree>
    <p:extLst>
      <p:ext uri="{BB962C8B-B14F-4D97-AF65-F5344CB8AC3E}">
        <p14:creationId xmlns:p14="http://schemas.microsoft.com/office/powerpoint/2010/main" val="1975601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1B317-71DA-7E02-C810-0A44B4AA28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19F3FE-352C-075A-6385-8490476001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763052-496C-1F1B-A5D1-36108A31EADA}"/>
              </a:ext>
            </a:extLst>
          </p:cNvPr>
          <p:cNvSpPr>
            <a:spLocks noGrp="1"/>
          </p:cNvSpPr>
          <p:nvPr>
            <p:ph type="body" idx="1"/>
          </p:nvPr>
        </p:nvSpPr>
        <p:spPr/>
        <p:txBody>
          <a:bodyPr/>
          <a:lstStyle/>
          <a:p>
            <a:r>
              <a:rPr lang="en-US">
                <a:cs typeface="Calibri"/>
              </a:rPr>
              <a:t>The next thing to consider when building your 3DS emulator is the GPU: there's different types of renderers you can employ.</a:t>
            </a:r>
            <a:br>
              <a:rPr lang="en-US">
                <a:cs typeface="+mn-lt"/>
              </a:rPr>
            </a:br>
            <a:br>
              <a:rPr lang="en-US">
                <a:cs typeface="+mn-lt"/>
              </a:rPr>
            </a:br>
            <a:r>
              <a:rPr lang="en-US">
                <a:cs typeface="+mn-lt"/>
              </a:rPr>
              <a:t>You could do A software renderer, which renders everything on the CPU in software. This is of course very slow, but again portable and simpler.</a:t>
            </a:r>
            <a:br>
              <a:rPr lang="en-US">
                <a:cs typeface="+mn-lt"/>
              </a:rPr>
            </a:br>
            <a:r>
              <a:rPr lang="en-US">
                <a:cs typeface="+mn-lt"/>
              </a:rPr>
              <a:t>And you could do a hardware renderer, which draws on the GPU via a graphics API like OpenGL, Vulkan etc. This is much faster and is ideal for playing games.</a:t>
            </a:r>
            <a:br>
              <a:rPr lang="en-US">
                <a:cs typeface="+mn-lt"/>
              </a:rPr>
            </a:br>
            <a:br>
              <a:rPr lang="en-US">
                <a:cs typeface="+mn-lt"/>
              </a:rPr>
            </a:br>
            <a:r>
              <a:rPr lang="en-US">
                <a:cs typeface="+mn-lt"/>
              </a:rPr>
              <a:t>Software renderers can be made faster, using some smart techniques. For one, you can render on multiple threads concurrently, but you can also use a </a:t>
            </a:r>
            <a:r>
              <a:rPr lang="en-US" err="1">
                <a:cs typeface="+mn-lt"/>
              </a:rPr>
              <a:t>recompiler</a:t>
            </a:r>
            <a:r>
              <a:rPr lang="en-US">
                <a:cs typeface="+mn-lt"/>
              </a:rPr>
              <a:t> – much like a JIT in CPU emulation, you can parse PICAs current configuration and generate optimized rasterization code at runtime. This is also useful because you can reuse said generated code, if the same rendering configuration arises again!</a:t>
            </a:r>
          </a:p>
          <a:p>
            <a:r>
              <a:rPr lang="en-US">
                <a:cs typeface="+mn-lt"/>
              </a:rPr>
              <a:t>This is what PCSX2</a:t>
            </a:r>
            <a:r>
              <a:rPr lang="en-US">
                <a:cs typeface="Calibri"/>
              </a:rPr>
              <a:t> does, which has a </a:t>
            </a:r>
            <a:r>
              <a:rPr lang="en-US" err="1">
                <a:cs typeface="Calibri"/>
              </a:rPr>
              <a:t>recompiler</a:t>
            </a:r>
            <a:r>
              <a:rPr lang="en-US">
                <a:cs typeface="Calibri"/>
              </a:rPr>
              <a:t> for its software renderer, turning the current GPU state into an optimized rasterizer written in assembly.</a:t>
            </a:r>
          </a:p>
          <a:p>
            <a:br>
              <a:rPr lang="en-US">
                <a:cs typeface="+mn-lt"/>
              </a:rPr>
            </a:br>
            <a:r>
              <a:rPr lang="en-US">
                <a:cs typeface="+mn-lt"/>
              </a:rPr>
              <a:t>When making hardware renderers, you need choose the API ideal for you, </a:t>
            </a:r>
            <a:r>
              <a:rPr lang="en-US"/>
              <a:t>ensure </a:t>
            </a:r>
            <a:r>
              <a:rPr lang="en-US">
                <a:cs typeface="+mn-lt"/>
              </a:rPr>
              <a:t>you do efficient and correct management of surfaces, and many </a:t>
            </a:r>
            <a:r>
              <a:rPr lang="en-US" err="1">
                <a:cs typeface="+mn-lt"/>
              </a:rPr>
              <a:t>many</a:t>
            </a:r>
            <a:r>
              <a:rPr lang="en-US">
                <a:cs typeface="+mn-lt"/>
              </a:rPr>
              <a:t> other problems to solve such as</a:t>
            </a:r>
            <a:br>
              <a:rPr lang="en-US">
                <a:cs typeface="+mn-lt"/>
              </a:rPr>
            </a:br>
            <a:r>
              <a:rPr lang="en-US">
                <a:cs typeface="+mn-lt"/>
              </a:rPr>
              <a:t>tracking when a texture has changed and is no longer valid, or dealing with the parts that aren't really OpenGL compliant, or for example games that use depth buffers as color buffers and write to them directly.</a:t>
            </a:r>
            <a:br>
              <a:rPr lang="en-US">
                <a:cs typeface="+mn-lt"/>
              </a:rPr>
            </a:br>
            <a:r>
              <a:rPr lang="en-US">
                <a:cs typeface="Calibri"/>
              </a:rPr>
              <a:t>Panda currently has two hardware renderers using </a:t>
            </a:r>
            <a:r>
              <a:rPr lang="en-US" err="1">
                <a:cs typeface="Calibri"/>
              </a:rPr>
              <a:t>opengl</a:t>
            </a:r>
            <a:r>
              <a:rPr lang="en-US">
                <a:cs typeface="Calibri"/>
              </a:rPr>
              <a:t> and </a:t>
            </a:r>
            <a:r>
              <a:rPr lang="en-US" err="1">
                <a:cs typeface="Calibri"/>
              </a:rPr>
              <a:t>vulkan</a:t>
            </a:r>
            <a:r>
              <a:rPr lang="en-US">
                <a:cs typeface="Calibri"/>
              </a:rPr>
              <a:t>.</a:t>
            </a:r>
          </a:p>
        </p:txBody>
      </p:sp>
      <p:sp>
        <p:nvSpPr>
          <p:cNvPr id="4" name="Slide Number Placeholder 3">
            <a:extLst>
              <a:ext uri="{FF2B5EF4-FFF2-40B4-BE49-F238E27FC236}">
                <a16:creationId xmlns:a16="http://schemas.microsoft.com/office/drawing/2014/main" id="{AC8EB1AE-8A62-A5C6-E568-98C35EEC9535}"/>
              </a:ext>
            </a:extLst>
          </p:cNvPr>
          <p:cNvSpPr>
            <a:spLocks noGrp="1"/>
          </p:cNvSpPr>
          <p:nvPr>
            <p:ph type="sldNum" sz="quarter" idx="5"/>
          </p:nvPr>
        </p:nvSpPr>
        <p:spPr/>
        <p:txBody>
          <a:bodyPr/>
          <a:lstStyle/>
          <a:p>
            <a:fld id="{7CCF5398-CF61-482C-BFD3-31E052AEF12E}" type="slidenum">
              <a:rPr lang="en-GB"/>
              <a:t>38</a:t>
            </a:fld>
            <a:endParaRPr lang="en-GB"/>
          </a:p>
        </p:txBody>
      </p:sp>
    </p:spTree>
    <p:extLst>
      <p:ext uri="{BB962C8B-B14F-4D97-AF65-F5344CB8AC3E}">
        <p14:creationId xmlns:p14="http://schemas.microsoft.com/office/powerpoint/2010/main" val="26838454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43BC7-090E-31F3-A6A7-DF83E22B66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F15E70-EA99-FC5C-3169-9CF7227D6B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152EC8-B75D-EB52-4C37-9DE62750F9EC}"/>
              </a:ext>
            </a:extLst>
          </p:cNvPr>
          <p:cNvSpPr>
            <a:spLocks noGrp="1"/>
          </p:cNvSpPr>
          <p:nvPr>
            <p:ph type="body" idx="1"/>
          </p:nvPr>
        </p:nvSpPr>
        <p:spPr/>
        <p:txBody>
          <a:bodyPr/>
          <a:lstStyle/>
          <a:p>
            <a:r>
              <a:rPr lang="en-US">
                <a:cs typeface="Calibri"/>
              </a:rPr>
              <a:t>You also need to consider the PICA shaders!</a:t>
            </a:r>
            <a:br>
              <a:rPr lang="en-US">
                <a:cs typeface="+mn-lt"/>
              </a:rPr>
            </a:br>
            <a:r>
              <a:rPr lang="en-US">
                <a:cs typeface="Calibri"/>
              </a:rPr>
              <a:t>Again, they can be interpreted much like the CPU, which is slow</a:t>
            </a:r>
            <a:br>
              <a:rPr lang="en-US">
                <a:cs typeface="+mn-lt"/>
              </a:rPr>
            </a:br>
            <a:r>
              <a:rPr lang="en-US">
                <a:cs typeface="Calibri"/>
              </a:rPr>
              <a:t>We can recompile them to native instructions for your CPU as you see in the image below, where the shader from before is recompiled to some scary looking x64 assembly (although x64 assembly is </a:t>
            </a:r>
            <a:r>
              <a:rPr lang="en-US" err="1">
                <a:cs typeface="Calibri"/>
              </a:rPr>
              <a:t>imo</a:t>
            </a:r>
            <a:r>
              <a:rPr lang="en-US">
                <a:cs typeface="Calibri"/>
              </a:rPr>
              <a:t> often scary looking)</a:t>
            </a:r>
            <a:br>
              <a:rPr lang="en-US">
                <a:cs typeface="+mn-lt"/>
              </a:rPr>
            </a:br>
            <a:r>
              <a:rPr lang="en-US">
                <a:cs typeface="Calibri"/>
              </a:rPr>
              <a:t>Or we can recompile them to shaders for our own GPU, recompiling them to GLSL or Spir-V  </a:t>
            </a:r>
            <a:r>
              <a:rPr lang="en-US"/>
              <a:t>for example. This gives even better performance, is only possible in hardware renderers however and might not be entirely possible for select PICA shaders.</a:t>
            </a:r>
            <a:br>
              <a:rPr lang="en-US">
                <a:cs typeface="+mn-lt"/>
              </a:rPr>
            </a:br>
            <a:r>
              <a:rPr lang="en-US">
                <a:cs typeface="Calibri"/>
              </a:rPr>
              <a:t>And here you see an example of the PICA shader from before recompiled into x64 assembly.</a:t>
            </a:r>
          </a:p>
        </p:txBody>
      </p:sp>
      <p:sp>
        <p:nvSpPr>
          <p:cNvPr id="4" name="Slide Number Placeholder 3">
            <a:extLst>
              <a:ext uri="{FF2B5EF4-FFF2-40B4-BE49-F238E27FC236}">
                <a16:creationId xmlns:a16="http://schemas.microsoft.com/office/drawing/2014/main" id="{F906D1DF-33FF-C37A-4815-3BAD46FADB92}"/>
              </a:ext>
            </a:extLst>
          </p:cNvPr>
          <p:cNvSpPr>
            <a:spLocks noGrp="1"/>
          </p:cNvSpPr>
          <p:nvPr>
            <p:ph type="sldNum" sz="quarter" idx="5"/>
          </p:nvPr>
        </p:nvSpPr>
        <p:spPr/>
        <p:txBody>
          <a:bodyPr/>
          <a:lstStyle/>
          <a:p>
            <a:fld id="{7CCF5398-CF61-482C-BFD3-31E052AEF12E}" type="slidenum">
              <a:rPr lang="en-GB"/>
              <a:t>39</a:t>
            </a:fld>
            <a:endParaRPr lang="en-GB"/>
          </a:p>
        </p:txBody>
      </p:sp>
    </p:spTree>
    <p:extLst>
      <p:ext uri="{BB962C8B-B14F-4D97-AF65-F5344CB8AC3E}">
        <p14:creationId xmlns:p14="http://schemas.microsoft.com/office/powerpoint/2010/main" val="3048915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2DC83-4B0D-F2FB-ACD4-4AAD0D8A45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921FE5-78DB-E119-C578-522596FEE2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43DEF2-9260-A84B-773E-1EA2BE1EC3FA}"/>
              </a:ext>
            </a:extLst>
          </p:cNvPr>
          <p:cNvSpPr>
            <a:spLocks noGrp="1"/>
          </p:cNvSpPr>
          <p:nvPr>
            <p:ph type="body" idx="1"/>
          </p:nvPr>
        </p:nvSpPr>
        <p:spPr/>
        <p:txBody>
          <a:bodyPr/>
          <a:lstStyle/>
          <a:p>
            <a:r>
              <a:rPr lang="en-US"/>
              <a:t>Now let's take a look at what we're going to be discussing today.</a:t>
            </a:r>
          </a:p>
          <a:p>
            <a:r>
              <a:rPr lang="en-US"/>
              <a:t>First, we're going to talk about the hardware architecture of the 3DS. We're going to go over the (many) CPUs, the GPU, the Audio Digital Signal Processor and the rest of the many pieces of hardware.</a:t>
            </a:r>
            <a:endParaRPr lang="en-US">
              <a:ea typeface="Calibri"/>
              <a:cs typeface="Calibri"/>
            </a:endParaRPr>
          </a:p>
          <a:p>
            <a:r>
              <a:rPr lang="en-US"/>
              <a:t>Next comes the 3DS software stack: The operating system named Horizon and the 3DS userland.</a:t>
            </a:r>
            <a:endParaRPr lang="en-US">
              <a:ea typeface="Calibri"/>
              <a:cs typeface="Calibri"/>
            </a:endParaRPr>
          </a:p>
          <a:p>
            <a:r>
              <a:rPr lang="en-US"/>
              <a:t>Lastly, we're going to go over emulating the 3DS in general, the various levels of emulation, difficulties and points of interest and new &amp; unexplored territory.</a:t>
            </a:r>
            <a:endParaRPr lang="en-US">
              <a:ea typeface="Calibri"/>
              <a:cs typeface="Calibri"/>
            </a:endParaRPr>
          </a:p>
        </p:txBody>
      </p:sp>
      <p:sp>
        <p:nvSpPr>
          <p:cNvPr id="4" name="Slide Number Placeholder 3">
            <a:extLst>
              <a:ext uri="{FF2B5EF4-FFF2-40B4-BE49-F238E27FC236}">
                <a16:creationId xmlns:a16="http://schemas.microsoft.com/office/drawing/2014/main" id="{3EB98170-CA9A-9603-E777-FE5CE6420C46}"/>
              </a:ext>
            </a:extLst>
          </p:cNvPr>
          <p:cNvSpPr>
            <a:spLocks noGrp="1"/>
          </p:cNvSpPr>
          <p:nvPr>
            <p:ph type="sldNum" sz="quarter" idx="5"/>
          </p:nvPr>
        </p:nvSpPr>
        <p:spPr/>
        <p:txBody>
          <a:bodyPr/>
          <a:lstStyle/>
          <a:p>
            <a:fld id="{7CCF5398-CF61-482C-BFD3-31E052AEF12E}" type="slidenum">
              <a:rPr lang="en-GB"/>
              <a:t>4</a:t>
            </a:fld>
            <a:endParaRPr lang="en-GB"/>
          </a:p>
        </p:txBody>
      </p:sp>
    </p:spTree>
    <p:extLst>
      <p:ext uri="{BB962C8B-B14F-4D97-AF65-F5344CB8AC3E}">
        <p14:creationId xmlns:p14="http://schemas.microsoft.com/office/powerpoint/2010/main" val="25014759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8087E-1B7F-E614-1EEA-DE0FBDF8B4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B0D798-BC29-9231-7BE8-7DD08AD054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B26CF2-1511-2679-78B1-2BC7FC0BBFA1}"/>
              </a:ext>
            </a:extLst>
          </p:cNvPr>
          <p:cNvSpPr>
            <a:spLocks noGrp="1"/>
          </p:cNvSpPr>
          <p:nvPr>
            <p:ph type="body" idx="1"/>
          </p:nvPr>
        </p:nvSpPr>
        <p:spPr/>
        <p:txBody>
          <a:bodyPr/>
          <a:lstStyle/>
          <a:p>
            <a:r>
              <a:rPr lang="en-US">
                <a:cs typeface="+mn-lt"/>
              </a:rPr>
              <a:t>Another thing you need to do is emulating the pixel pipeline, w:</a:t>
            </a:r>
          </a:p>
          <a:p>
            <a:br>
              <a:rPr lang="en-US">
                <a:cs typeface="+mn-lt"/>
              </a:rPr>
            </a:br>
            <a:r>
              <a:rPr lang="en-US">
                <a:cs typeface="+mn-lt"/>
              </a:rPr>
              <a:t>One approach is compiling specialized shaders for each pixel pipeline configuration. This is the most common approach and has low </a:t>
            </a:r>
            <a:r>
              <a:rPr lang="en-US" err="1">
                <a:cs typeface="+mn-lt"/>
              </a:rPr>
              <a:t>gpu</a:t>
            </a:r>
            <a:r>
              <a:rPr lang="en-US">
                <a:cs typeface="+mn-lt"/>
              </a:rPr>
              <a:t> usage but a lot of CPU time spent on compiling shaders, which can mean stuttering or long loading times.</a:t>
            </a:r>
            <a:br>
              <a:rPr lang="en-US">
                <a:cs typeface="+mn-lt"/>
              </a:rPr>
            </a:br>
            <a:r>
              <a:rPr lang="en-US">
                <a:cs typeface="+mn-lt"/>
              </a:rPr>
              <a:t>Another approach and what Panda3DS does is using an </a:t>
            </a:r>
            <a:r>
              <a:rPr lang="en-US" err="1">
                <a:cs typeface="+mn-lt"/>
              </a:rPr>
              <a:t>Ubershader</a:t>
            </a:r>
            <a:r>
              <a:rPr lang="en-US">
                <a:cs typeface="+mn-lt"/>
              </a:rPr>
              <a:t>, a term coined by dolphin, which essentially describes including an entire emulator for the pixel pipeline inside a fragment shader. This means you get no shader compilation stuttering</a:t>
            </a:r>
            <a:r>
              <a:rPr lang="en-US">
                <a:cs typeface="Calibri"/>
              </a:rPr>
              <a:t> . </a:t>
            </a:r>
            <a:r>
              <a:rPr lang="en-US" err="1">
                <a:cs typeface="Calibri"/>
              </a:rPr>
              <a:t>Ubershaders</a:t>
            </a:r>
            <a:r>
              <a:rPr lang="en-US">
                <a:cs typeface="Calibri"/>
              </a:rPr>
              <a:t> work great for modern GPUs, but maybe not so great for not-so-modern ones.</a:t>
            </a:r>
          </a:p>
          <a:p>
            <a:br>
              <a:rPr lang="en-US">
                <a:cs typeface="+mn-lt"/>
              </a:rPr>
            </a:br>
            <a:r>
              <a:rPr lang="en-US">
                <a:cs typeface="Calibri"/>
              </a:rPr>
              <a:t>Thus, much like HLE vs LLE, the solution is in the middle, a hybrid approach where you compile specialized shaders asynchronously, and use the </a:t>
            </a:r>
            <a:r>
              <a:rPr lang="en-US" err="1">
                <a:cs typeface="Calibri"/>
              </a:rPr>
              <a:t>ubershader</a:t>
            </a:r>
            <a:r>
              <a:rPr lang="en-US">
                <a:cs typeface="Calibri"/>
              </a:rPr>
              <a:t> until they finish compiling </a:t>
            </a:r>
            <a:r>
              <a:rPr lang="en-US"/>
              <a:t>  this is what panda aims to achieve.</a:t>
            </a:r>
          </a:p>
        </p:txBody>
      </p:sp>
      <p:sp>
        <p:nvSpPr>
          <p:cNvPr id="4" name="Slide Number Placeholder 3">
            <a:extLst>
              <a:ext uri="{FF2B5EF4-FFF2-40B4-BE49-F238E27FC236}">
                <a16:creationId xmlns:a16="http://schemas.microsoft.com/office/drawing/2014/main" id="{36F61229-B697-2E5B-3D52-9715A7C1F92C}"/>
              </a:ext>
            </a:extLst>
          </p:cNvPr>
          <p:cNvSpPr>
            <a:spLocks noGrp="1"/>
          </p:cNvSpPr>
          <p:nvPr>
            <p:ph type="sldNum" sz="quarter" idx="5"/>
          </p:nvPr>
        </p:nvSpPr>
        <p:spPr/>
        <p:txBody>
          <a:bodyPr/>
          <a:lstStyle/>
          <a:p>
            <a:fld id="{7CCF5398-CF61-482C-BFD3-31E052AEF12E}" type="slidenum">
              <a:rPr lang="en-GB"/>
              <a:t>40</a:t>
            </a:fld>
            <a:endParaRPr lang="en-GB"/>
          </a:p>
        </p:txBody>
      </p:sp>
    </p:spTree>
    <p:extLst>
      <p:ext uri="{BB962C8B-B14F-4D97-AF65-F5344CB8AC3E}">
        <p14:creationId xmlns:p14="http://schemas.microsoft.com/office/powerpoint/2010/main" val="14705895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E80B4-6A35-FDA3-C7D2-2F762CFB53CE}"/>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B5ED6F95-893C-CD11-1DD8-E7CCFB2F7ED8}"/>
              </a:ext>
            </a:extLst>
          </p:cNvPr>
          <p:cNvSpPr>
            <a:spLocks noGrp="1" noRot="1" noChangeAspect="1"/>
          </p:cNvSpPr>
          <p:nvPr>
            <p:ph type="sldImg"/>
          </p:nvPr>
        </p:nvSpPr>
        <p:spPr/>
      </p:sp>
      <p:sp>
        <p:nvSpPr>
          <p:cNvPr id="3" name="Θέση σημειώσεων 2">
            <a:extLst>
              <a:ext uri="{FF2B5EF4-FFF2-40B4-BE49-F238E27FC236}">
                <a16:creationId xmlns:a16="http://schemas.microsoft.com/office/drawing/2014/main" id="{E2AAD05B-3108-3039-DB43-707421A3E4AF}"/>
              </a:ext>
            </a:extLst>
          </p:cNvPr>
          <p:cNvSpPr>
            <a:spLocks noGrp="1"/>
          </p:cNvSpPr>
          <p:nvPr>
            <p:ph type="body" idx="1"/>
          </p:nvPr>
        </p:nvSpPr>
        <p:spPr/>
        <p:txBody>
          <a:bodyPr/>
          <a:lstStyle/>
          <a:p>
            <a:r>
              <a:rPr lang="en-US">
                <a:cs typeface="Calibri" panose="020F0502020204030204"/>
              </a:rPr>
              <a:t>As for the DSP, how do we make it fast?</a:t>
            </a:r>
            <a:br>
              <a:rPr lang="en-US">
                <a:cs typeface="+mn-lt"/>
              </a:rPr>
            </a:br>
            <a:br>
              <a:rPr lang="en-US">
                <a:cs typeface="+mn-lt"/>
              </a:rPr>
            </a:br>
            <a:r>
              <a:rPr lang="en-US">
                <a:cs typeface="Calibri" panose="020F0502020204030204"/>
              </a:rPr>
              <a:t>If we're taking an LLE approach, we could recompile the DSP code to machine code for our computer, we could translate the DSP binary, we could do other things.</a:t>
            </a:r>
            <a:br>
              <a:rPr lang="en-US">
                <a:cs typeface="+mn-lt"/>
              </a:rPr>
            </a:br>
            <a:r>
              <a:rPr lang="en-US" err="1">
                <a:cs typeface="Calibri" panose="020F0502020204030204"/>
              </a:rPr>
              <a:t>Teakra</a:t>
            </a:r>
            <a:r>
              <a:rPr lang="en-US">
                <a:cs typeface="Calibri" panose="020F0502020204030204"/>
              </a:rPr>
              <a:t> comes to mind, an emulator, assembler and disassembler for the Teak DSP, used in Citra and </a:t>
            </a:r>
            <a:r>
              <a:rPr lang="en-US" err="1">
                <a:cs typeface="Calibri" panose="020F0502020204030204"/>
              </a:rPr>
              <a:t>MelonDS</a:t>
            </a:r>
            <a:br>
              <a:rPr lang="en-US">
                <a:cs typeface="+mn-lt"/>
              </a:rPr>
            </a:br>
            <a:br>
              <a:rPr lang="en-US">
                <a:cs typeface="+mn-lt"/>
              </a:rPr>
            </a:br>
            <a:br>
              <a:rPr lang="en-US">
                <a:cs typeface="+mn-lt"/>
              </a:rPr>
            </a:br>
            <a:r>
              <a:rPr lang="en-US">
                <a:cs typeface="Calibri" panose="020F0502020204030204"/>
              </a:rPr>
              <a:t>If instead we were to take an HLE approach, we could try to improve the current DSP reverse engineering </a:t>
            </a:r>
            <a:r>
              <a:rPr lang="en-US" err="1">
                <a:cs typeface="Calibri" panose="020F0502020204030204"/>
              </a:rPr>
              <a:t>efforst</a:t>
            </a:r>
            <a:r>
              <a:rPr lang="en-US">
                <a:cs typeface="Calibri" panose="020F0502020204030204"/>
              </a:rPr>
              <a:t>, by making test ROMs or reverse engineering tooling.</a:t>
            </a:r>
            <a:br>
              <a:rPr lang="en-US">
                <a:cs typeface="+mn-lt"/>
              </a:rPr>
            </a:br>
            <a:r>
              <a:rPr lang="en-US">
                <a:cs typeface="Calibri" panose="020F0502020204030204"/>
              </a:rPr>
              <a:t>We could also try techniques for optimized audio mixing such as SIMD and multithreading</a:t>
            </a:r>
          </a:p>
        </p:txBody>
      </p:sp>
      <p:sp>
        <p:nvSpPr>
          <p:cNvPr id="4" name="Θέση αριθμού διαφάνειας 3">
            <a:extLst>
              <a:ext uri="{FF2B5EF4-FFF2-40B4-BE49-F238E27FC236}">
                <a16:creationId xmlns:a16="http://schemas.microsoft.com/office/drawing/2014/main" id="{D246A0AB-C3E7-71BE-6BD1-F6F47700F1A7}"/>
              </a:ext>
            </a:extLst>
          </p:cNvPr>
          <p:cNvSpPr>
            <a:spLocks noGrp="1"/>
          </p:cNvSpPr>
          <p:nvPr>
            <p:ph type="sldNum" sz="quarter" idx="5"/>
          </p:nvPr>
        </p:nvSpPr>
        <p:spPr/>
        <p:txBody>
          <a:bodyPr/>
          <a:lstStyle/>
          <a:p>
            <a:fld id="{7CCF5398-CF61-482C-BFD3-31E052AEF12E}" type="slidenum">
              <a:rPr lang="el-GR"/>
              <a:t>41</a:t>
            </a:fld>
            <a:endParaRPr lang="el-GR"/>
          </a:p>
        </p:txBody>
      </p:sp>
    </p:spTree>
    <p:extLst>
      <p:ext uri="{BB962C8B-B14F-4D97-AF65-F5344CB8AC3E}">
        <p14:creationId xmlns:p14="http://schemas.microsoft.com/office/powerpoint/2010/main" val="17749308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Panda exposes several functions such as memory handlers you can call from Lua and events you can register a callback into such as the Frame event</a:t>
            </a:r>
          </a:p>
        </p:txBody>
      </p:sp>
      <p:sp>
        <p:nvSpPr>
          <p:cNvPr id="4" name="Slide Number Placeholder 3"/>
          <p:cNvSpPr>
            <a:spLocks noGrp="1"/>
          </p:cNvSpPr>
          <p:nvPr>
            <p:ph type="sldNum" sz="quarter" idx="5"/>
          </p:nvPr>
        </p:nvSpPr>
        <p:spPr/>
        <p:txBody>
          <a:bodyPr/>
          <a:lstStyle/>
          <a:p>
            <a:fld id="{7CCF5398-CF61-482C-BFD3-31E052AEF12E}" type="slidenum">
              <a:rPr lang="en-GB"/>
              <a:t>42</a:t>
            </a:fld>
            <a:endParaRPr lang="en-GB"/>
          </a:p>
        </p:txBody>
      </p:sp>
    </p:spTree>
    <p:extLst>
      <p:ext uri="{BB962C8B-B14F-4D97-AF65-F5344CB8AC3E}">
        <p14:creationId xmlns:p14="http://schemas.microsoft.com/office/powerpoint/2010/main" val="18202466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TODO: Why would other emulators struggle?</a:t>
            </a:r>
            <a:br>
              <a:rPr lang="en-US">
                <a:cs typeface="+mn-lt"/>
              </a:rPr>
            </a:br>
            <a:br>
              <a:rPr lang="en-US">
                <a:cs typeface="+mn-lt"/>
              </a:rPr>
            </a:br>
            <a:r>
              <a:rPr lang="en-US">
                <a:cs typeface="Calibri"/>
              </a:rPr>
              <a:t>Panda contains a web server that implements a REST API that can be used to control Panda3DS from other programs and scripts</a:t>
            </a:r>
          </a:p>
        </p:txBody>
      </p:sp>
      <p:sp>
        <p:nvSpPr>
          <p:cNvPr id="4" name="Slide Number Placeholder 3"/>
          <p:cNvSpPr>
            <a:spLocks noGrp="1"/>
          </p:cNvSpPr>
          <p:nvPr>
            <p:ph type="sldNum" sz="quarter" idx="5"/>
          </p:nvPr>
        </p:nvSpPr>
        <p:spPr/>
        <p:txBody>
          <a:bodyPr/>
          <a:lstStyle/>
          <a:p>
            <a:fld id="{7CCF5398-CF61-482C-BFD3-31E052AEF12E}" type="slidenum">
              <a:rPr lang="en-GB"/>
              <a:t>43</a:t>
            </a:fld>
            <a:endParaRPr lang="en-GB"/>
          </a:p>
        </p:txBody>
      </p:sp>
    </p:spTree>
    <p:extLst>
      <p:ext uri="{BB962C8B-B14F-4D97-AF65-F5344CB8AC3E}">
        <p14:creationId xmlns:p14="http://schemas.microsoft.com/office/powerpoint/2010/main" val="11316553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CF5398-CF61-482C-BFD3-31E052AEF12E}" type="slidenum">
              <a:rPr lang="en-US" smtClean="0"/>
              <a:t>45</a:t>
            </a:fld>
            <a:endParaRPr lang="en-US"/>
          </a:p>
        </p:txBody>
      </p:sp>
    </p:spTree>
    <p:extLst>
      <p:ext uri="{BB962C8B-B14F-4D97-AF65-F5344CB8AC3E}">
        <p14:creationId xmlns:p14="http://schemas.microsoft.com/office/powerpoint/2010/main" val="27276585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ARM11 </a:t>
            </a:r>
            <a:r>
              <a:rPr lang="en-US" err="1"/>
              <a:t>MPCore</a:t>
            </a:r>
            <a:r>
              <a:rPr lang="en-US"/>
              <a:t> features the ARMv6k architecture, comprised of 3 instruction sets.</a:t>
            </a:r>
          </a:p>
          <a:p>
            <a:r>
              <a:rPr lang="en-US"/>
              <a:t>- ARM, the 32 bit main instruction set</a:t>
            </a:r>
            <a:endParaRPr lang="en-US">
              <a:cs typeface="Calibri"/>
            </a:endParaRPr>
          </a:p>
          <a:p>
            <a:r>
              <a:rPr lang="en-US"/>
              <a:t>- Thumb, a 16 bit reduced instruction set for backwards compatibility and improved code density</a:t>
            </a:r>
            <a:endParaRPr lang="en-US">
              <a:cs typeface="Calibri"/>
            </a:endParaRPr>
          </a:p>
          <a:p>
            <a:r>
              <a:rPr lang="en-US"/>
              <a:t>And Jazelle, a proprietary extension that executes Java bytecode in hardware, wasn't reverse engineered until recently nor is it used in the 3DS aside from some homebrew.</a:t>
            </a:r>
            <a:endParaRPr lang="en-US">
              <a:cs typeface="Calibri"/>
            </a:endParaRPr>
          </a:p>
          <a:p>
            <a:r>
              <a:rPr lang="en-US"/>
              <a:t>There's a vector floating point unit that deals with the 32 floating point registers, SIMD instructions for media support, mostly used for decoding, an MMU for running multitasking Operating systems a 16 KB instruction and data cache, branch predictor and Out of order completion for some instructions. 3DS code mostly uses the ARM instruction set, though Thumb is also used in the OS and in some game code.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CCF5398-CF61-482C-BFD3-31E052AEF12E}" type="slidenum">
              <a:rPr lang="en-US" smtClean="0"/>
              <a:t>46</a:t>
            </a:fld>
            <a:endParaRPr lang="en-US"/>
          </a:p>
        </p:txBody>
      </p:sp>
    </p:spTree>
    <p:extLst>
      <p:ext uri="{BB962C8B-B14F-4D97-AF65-F5344CB8AC3E}">
        <p14:creationId xmlns:p14="http://schemas.microsoft.com/office/powerpoint/2010/main" val="949348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begin by taking a first glance at the 3DS hardware.</a:t>
            </a:r>
          </a:p>
          <a:p>
            <a:endParaRPr lang="en-US"/>
          </a:p>
          <a:p>
            <a:r>
              <a:rPr lang="en-US"/>
              <a:t>The star of the system is this big system-on-a-chip codenamed "CTR" (that's where </a:t>
            </a:r>
            <a:r>
              <a:rPr lang="en-US" err="1"/>
              <a:t>Citras</a:t>
            </a:r>
            <a:r>
              <a:rPr lang="en-US"/>
              <a:t> name comes from). </a:t>
            </a:r>
          </a:p>
          <a:p>
            <a:endParaRPr lang="en-US">
              <a:ea typeface="Calibri"/>
              <a:cs typeface="Calibri"/>
            </a:endParaRPr>
          </a:p>
          <a:p>
            <a:r>
              <a:rPr lang="en-US"/>
              <a:t>Inside the system-on-a-chip exist 3 CPUs.</a:t>
            </a:r>
          </a:p>
          <a:p>
            <a:endParaRPr lang="en-US"/>
          </a:p>
          <a:p>
            <a:r>
              <a:rPr lang="en-US"/>
              <a:t>The ARM11, the main CPU of the 3DS that runs the 3DS game code,</a:t>
            </a:r>
          </a:p>
          <a:p>
            <a:endParaRPr lang="en-US"/>
          </a:p>
          <a:p>
            <a:r>
              <a:rPr lang="en-US"/>
              <a:t>the ARM9, the main CPU that was used in the Nintendo DS,</a:t>
            </a:r>
          </a:p>
          <a:p>
            <a:endParaRPr lang="en-US"/>
          </a:p>
          <a:p>
            <a:r>
              <a:rPr lang="en-US"/>
              <a:t>and the ARM7, one of Nintendo DS's CPUs and the main CPU of the Gameboy Advance.</a:t>
            </a:r>
          </a:p>
          <a:p>
            <a:endParaRPr lang="en-US"/>
          </a:p>
          <a:p>
            <a:r>
              <a:rPr lang="en-US"/>
              <a:t>Inside the SoC there's also the GPU of the system named the PICA200 and the </a:t>
            </a:r>
            <a:r>
              <a:rPr lang="en-US" err="1"/>
              <a:t>XpertTeak</a:t>
            </a:r>
            <a:r>
              <a:rPr lang="en-US"/>
              <a:t> digital signal processor for audio. </a:t>
            </a:r>
          </a:p>
          <a:p>
            <a:endParaRPr lang="en-US">
              <a:ea typeface="Calibri"/>
              <a:cs typeface="Calibri"/>
            </a:endParaRPr>
          </a:p>
          <a:p>
            <a:r>
              <a:rPr lang="en-US"/>
              <a:t>The GPU outputs to a top and bottom screen. The top screen is notable however because it displays two slightly different frames. Through a layer called the parallax barrier, each eye gets light from a different frame creating a 3D effect.</a:t>
            </a:r>
            <a:br>
              <a:rPr lang="en-US">
                <a:cs typeface="+mn-lt"/>
              </a:rPr>
            </a:br>
            <a:r>
              <a:rPr lang="en-US">
                <a:cs typeface="Calibri"/>
              </a:rPr>
              <a:t>Sometimes this 3d effect would prove to be straining</a:t>
            </a:r>
          </a:p>
        </p:txBody>
      </p:sp>
      <p:sp>
        <p:nvSpPr>
          <p:cNvPr id="4" name="Slide Number Placeholder 3"/>
          <p:cNvSpPr>
            <a:spLocks noGrp="1"/>
          </p:cNvSpPr>
          <p:nvPr>
            <p:ph type="sldNum" sz="quarter" idx="5"/>
          </p:nvPr>
        </p:nvSpPr>
        <p:spPr/>
        <p:txBody>
          <a:bodyPr/>
          <a:lstStyle/>
          <a:p>
            <a:fld id="{7CCF5398-CF61-482C-BFD3-31E052AEF12E}" type="slidenum">
              <a:rPr lang="en-GB"/>
              <a:t>5</a:t>
            </a:fld>
            <a:endParaRPr lang="en-GB"/>
          </a:p>
        </p:txBody>
      </p:sp>
    </p:spTree>
    <p:extLst>
      <p:ext uri="{BB962C8B-B14F-4D97-AF65-F5344CB8AC3E}">
        <p14:creationId xmlns:p14="http://schemas.microsoft.com/office/powerpoint/2010/main" val="2992693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Because the SoC includes the processors used in the Nintendo DS and the Gameboy Advance, it features backwards compatibility with games from those consoles</a:t>
            </a:r>
          </a:p>
          <a:p>
            <a:r>
              <a:rPr lang="en-US"/>
              <a:t>and is capable of natively running them. As we saw, most of the hardware used to achieve this lies inside the </a:t>
            </a:r>
            <a:r>
              <a:rPr lang="en-US" err="1"/>
              <a:t>SoC.</a:t>
            </a:r>
            <a:br>
              <a:rPr lang="en-US">
                <a:cs typeface="+mn-lt"/>
              </a:rPr>
            </a:br>
            <a:endParaRPr lang="en-US" err="1">
              <a:cs typeface="Calibri"/>
            </a:endParaRPr>
          </a:p>
          <a:p>
            <a:r>
              <a:rPr lang="en-US"/>
              <a:t>Many people don't know that the 3DS can run Gameboy Advance games natively as only those who were part of </a:t>
            </a:r>
            <a:r>
              <a:rPr lang="en-US" err="1"/>
              <a:t>Nintendos</a:t>
            </a:r>
            <a:r>
              <a:rPr lang="en-US"/>
              <a:t> "ambassador program" could use this feature officially. The Ambassador Program, is a program that Nintendo launched for the Nintendo 3DS, which was made in recognition of players who bought the 3DS for $250 before the price dropped to $170. Nowadays, there’s an open-source interface for running GBA games natively, called </a:t>
            </a:r>
            <a:r>
              <a:rPr lang="en-US" err="1"/>
              <a:t>open_agb_firm</a:t>
            </a:r>
            <a:r>
              <a:rPr lang="en-US"/>
              <a:t>.</a:t>
            </a:r>
            <a:endParaRPr lang="en-US">
              <a:ea typeface="Calibri"/>
              <a:cs typeface="Calibri"/>
            </a:endParaRPr>
          </a:p>
          <a:p>
            <a:endParaRPr lang="en-US">
              <a:ea typeface="Calibri"/>
              <a:cs typeface="+mn-lt"/>
            </a:endParaRPr>
          </a:p>
        </p:txBody>
      </p:sp>
      <p:sp>
        <p:nvSpPr>
          <p:cNvPr id="4" name="Slide Number Placeholder 3"/>
          <p:cNvSpPr>
            <a:spLocks noGrp="1"/>
          </p:cNvSpPr>
          <p:nvPr>
            <p:ph type="sldNum" sz="quarter" idx="5"/>
          </p:nvPr>
        </p:nvSpPr>
        <p:spPr/>
        <p:txBody>
          <a:bodyPr/>
          <a:lstStyle/>
          <a:p>
            <a:fld id="{7CCF5398-CF61-482C-BFD3-31E052AEF12E}" type="slidenum">
              <a:rPr lang="en-GB"/>
              <a:t>6</a:t>
            </a:fld>
            <a:endParaRPr lang="en-GB"/>
          </a:p>
        </p:txBody>
      </p:sp>
    </p:spTree>
    <p:extLst>
      <p:ext uri="{BB962C8B-B14F-4D97-AF65-F5344CB8AC3E}">
        <p14:creationId xmlns:p14="http://schemas.microsoft.com/office/powerpoint/2010/main" val="4064158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83940-6680-26EA-1CAA-A8C4C0C9EA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625F4F-853F-D031-F8F0-438A26D23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D9BF4F-567C-AFBE-18C9-751DE1A51722}"/>
              </a:ext>
            </a:extLst>
          </p:cNvPr>
          <p:cNvSpPr>
            <a:spLocks noGrp="1"/>
          </p:cNvSpPr>
          <p:nvPr>
            <p:ph type="body" idx="1"/>
          </p:nvPr>
        </p:nvSpPr>
        <p:spPr/>
        <p:txBody>
          <a:bodyPr/>
          <a:lstStyle/>
          <a:p>
            <a:r>
              <a:rPr lang="en-US"/>
              <a:t>So the ARM11 had 2 cores running at 268MHz each in the Original 3DS and 4 cores running at 804MHz in the new 3DS.</a:t>
            </a:r>
          </a:p>
          <a:p>
            <a:r>
              <a:rPr lang="en-US"/>
              <a:t>Let's take a look at how one of these cores looks like.</a:t>
            </a:r>
            <a:endParaRPr lang="en-US">
              <a:cs typeface="Calibri"/>
            </a:endParaRPr>
          </a:p>
          <a:p>
            <a:r>
              <a:rPr lang="en-US">
                <a:cs typeface="Calibri"/>
              </a:rPr>
              <a:t> </a:t>
            </a:r>
          </a:p>
        </p:txBody>
      </p:sp>
      <p:sp>
        <p:nvSpPr>
          <p:cNvPr id="4" name="Slide Number Placeholder 3">
            <a:extLst>
              <a:ext uri="{FF2B5EF4-FFF2-40B4-BE49-F238E27FC236}">
                <a16:creationId xmlns:a16="http://schemas.microsoft.com/office/drawing/2014/main" id="{461620F0-E983-54AE-1283-C5738572DF0E}"/>
              </a:ext>
            </a:extLst>
          </p:cNvPr>
          <p:cNvSpPr>
            <a:spLocks noGrp="1"/>
          </p:cNvSpPr>
          <p:nvPr>
            <p:ph type="sldNum" sz="quarter" idx="5"/>
          </p:nvPr>
        </p:nvSpPr>
        <p:spPr/>
        <p:txBody>
          <a:bodyPr/>
          <a:lstStyle/>
          <a:p>
            <a:fld id="{7CCF5398-CF61-482C-BFD3-31E052AEF12E}" type="slidenum">
              <a:rPr lang="en-GB"/>
              <a:t>7</a:t>
            </a:fld>
            <a:endParaRPr lang="en-GB"/>
          </a:p>
        </p:txBody>
      </p:sp>
    </p:spTree>
    <p:extLst>
      <p:ext uri="{BB962C8B-B14F-4D97-AF65-F5344CB8AC3E}">
        <p14:creationId xmlns:p14="http://schemas.microsoft.com/office/powerpoint/2010/main" val="2366425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However not all cores are used to run game code. The 3DS OS allocates different tasks to each core</a:t>
            </a:r>
          </a:p>
          <a:p>
            <a:r>
              <a:rPr lang="en-US"/>
              <a:t>.</a:t>
            </a:r>
          </a:p>
          <a:p>
            <a:r>
              <a:rPr lang="en-US"/>
              <a:t>In the Original 3DS, there's 2 cores as we saw and one of them is the App core, which runs userland apps including games and system apps</a:t>
            </a:r>
          </a:p>
          <a:p>
            <a:endParaRPr lang="en-US"/>
          </a:p>
          <a:p>
            <a:r>
              <a:rPr lang="en-US"/>
              <a:t>The second core is</a:t>
            </a:r>
            <a:r>
              <a:rPr lang="en-US">
                <a:cs typeface="Calibri"/>
              </a:rPr>
              <a:t> </a:t>
            </a:r>
            <a:r>
              <a:rPr lang="en-US"/>
              <a:t>the </a:t>
            </a:r>
            <a:r>
              <a:rPr lang="en-US" err="1"/>
              <a:t>syscore</a:t>
            </a:r>
            <a:r>
              <a:rPr lang="en-US"/>
              <a:t> which is dedicated to the operating system. Runs many processes known as services which we will look into later on</a:t>
            </a:r>
          </a:p>
          <a:p>
            <a:r>
              <a:rPr lang="en-US"/>
              <a:t>Apps can however borrow some compute time from this core.</a:t>
            </a:r>
            <a:endParaRPr lang="en-US">
              <a:cs typeface="Calibri"/>
            </a:endParaRPr>
          </a:p>
          <a:p>
            <a:endParaRPr lang="en-US"/>
          </a:p>
          <a:p>
            <a:r>
              <a:rPr lang="en-US"/>
              <a:t>In the new 3DS, there's 2 extra cores. One is reserved for QTM which is a head tracking service to adjust the 3D effect based on head position</a:t>
            </a:r>
          </a:p>
          <a:p>
            <a:endParaRPr lang="en-US"/>
          </a:p>
          <a:p>
            <a:r>
              <a:rPr lang="en-US"/>
              <a:t>The other core is entirely available as another </a:t>
            </a:r>
            <a:r>
              <a:rPr lang="en-US" err="1"/>
              <a:t>appcore</a:t>
            </a:r>
            <a:r>
              <a:rPr lang="en-US"/>
              <a: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CCF5398-CF61-482C-BFD3-31E052AEF12E}" type="slidenum">
              <a:rPr lang="en-US" smtClean="0"/>
              <a:t>8</a:t>
            </a:fld>
            <a:endParaRPr lang="en-US"/>
          </a:p>
        </p:txBody>
      </p:sp>
    </p:spTree>
    <p:extLst>
      <p:ext uri="{BB962C8B-B14F-4D97-AF65-F5344CB8AC3E}">
        <p14:creationId xmlns:p14="http://schemas.microsoft.com/office/powerpoint/2010/main" val="125581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2004F-8589-1F0E-FF8C-015DBD4493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1E5E7F-7631-1654-EB51-168BD554B7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0A5B17-0A0A-39BE-4959-840A860D81B7}"/>
              </a:ext>
            </a:extLst>
          </p:cNvPr>
          <p:cNvSpPr>
            <a:spLocks noGrp="1"/>
          </p:cNvSpPr>
          <p:nvPr>
            <p:ph type="body" idx="1"/>
          </p:nvPr>
        </p:nvSpPr>
        <p:spPr/>
        <p:txBody>
          <a:bodyPr/>
          <a:lstStyle/>
          <a:p>
            <a:r>
              <a:rPr lang="en-US"/>
              <a:t>And that leaves us with the ARM9 and the ARM7 CPUs.</a:t>
            </a:r>
          </a:p>
          <a:p>
            <a:endParaRPr lang="en-US"/>
          </a:p>
          <a:p>
            <a:r>
              <a:rPr lang="en-US"/>
              <a:t>The ARM9 is the same one found in the DS as mentioned earlier and part of its use comes for running DS code natively.</a:t>
            </a:r>
          </a:p>
          <a:p>
            <a:endParaRPr lang="en-US"/>
          </a:p>
          <a:p>
            <a:r>
              <a:rPr lang="en-US"/>
              <a:t>However it also executes a part of Horizon OS, particularly the part that has to do with storage (accessing the Cartridge and SD card) and cryptography</a:t>
            </a:r>
          </a:p>
          <a:p>
            <a:endParaRPr lang="en-US"/>
          </a:p>
          <a:p>
            <a:r>
              <a:rPr lang="en-US"/>
              <a:t> Then there's the ARM7 which is disabled in 3DS mode and exists solely for DS and Gameboy Advance backwards compatibility.</a:t>
            </a:r>
          </a:p>
          <a:p>
            <a:endParaRPr lang="en-US">
              <a:cs typeface="Calibri"/>
            </a:endParaRPr>
          </a:p>
        </p:txBody>
      </p:sp>
      <p:sp>
        <p:nvSpPr>
          <p:cNvPr id="4" name="Slide Number Placeholder 3">
            <a:extLst>
              <a:ext uri="{FF2B5EF4-FFF2-40B4-BE49-F238E27FC236}">
                <a16:creationId xmlns:a16="http://schemas.microsoft.com/office/drawing/2014/main" id="{DE8765F6-28F7-BD6A-5E47-E227778661E6}"/>
              </a:ext>
            </a:extLst>
          </p:cNvPr>
          <p:cNvSpPr>
            <a:spLocks noGrp="1"/>
          </p:cNvSpPr>
          <p:nvPr>
            <p:ph type="sldNum" sz="quarter" idx="5"/>
          </p:nvPr>
        </p:nvSpPr>
        <p:spPr/>
        <p:txBody>
          <a:bodyPr/>
          <a:lstStyle/>
          <a:p>
            <a:fld id="{7CCF5398-CF61-482C-BFD3-31E052AEF12E}" type="slidenum">
              <a:rPr lang="en-GB"/>
              <a:t>9</a:t>
            </a:fld>
            <a:endParaRPr lang="en-GB"/>
          </a:p>
        </p:txBody>
      </p:sp>
    </p:spTree>
    <p:extLst>
      <p:ext uri="{BB962C8B-B14F-4D97-AF65-F5344CB8AC3E}">
        <p14:creationId xmlns:p14="http://schemas.microsoft.com/office/powerpoint/2010/main" val="51698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BC478-1039-6B23-2CBC-E628D842E5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0473DA40-DF6D-EB95-7A6F-8C9781E369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BA07250F-03D2-C141-0683-E8EC42DD01FB}"/>
              </a:ext>
            </a:extLst>
          </p:cNvPr>
          <p:cNvSpPr>
            <a:spLocks noGrp="1"/>
          </p:cNvSpPr>
          <p:nvPr>
            <p:ph type="dt" sz="half" idx="10"/>
          </p:nvPr>
        </p:nvSpPr>
        <p:spPr/>
        <p:txBody>
          <a:bodyPr/>
          <a:lstStyle/>
          <a:p>
            <a:fld id="{50658287-3680-463E-978F-BB01C85AAAEE}" type="datetimeFigureOut">
              <a:rPr lang="el-GR" smtClean="0"/>
              <a:t>7/2/24</a:t>
            </a:fld>
            <a:endParaRPr lang="el-GR"/>
          </a:p>
        </p:txBody>
      </p:sp>
      <p:sp>
        <p:nvSpPr>
          <p:cNvPr id="5" name="Footer Placeholder 4">
            <a:extLst>
              <a:ext uri="{FF2B5EF4-FFF2-40B4-BE49-F238E27FC236}">
                <a16:creationId xmlns:a16="http://schemas.microsoft.com/office/drawing/2014/main" id="{CE043A5F-C631-E7F2-2C4A-6CC5159E5C48}"/>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F8B69C0E-3F0C-D756-C449-D8B0FC3AF896}"/>
              </a:ext>
            </a:extLst>
          </p:cNvPr>
          <p:cNvSpPr>
            <a:spLocks noGrp="1"/>
          </p:cNvSpPr>
          <p:nvPr>
            <p:ph type="sldNum" sz="quarter" idx="12"/>
          </p:nvPr>
        </p:nvSpPr>
        <p:spPr/>
        <p:txBody>
          <a:bodyPr/>
          <a:lstStyle/>
          <a:p>
            <a:fld id="{1B1F6FF2-C85D-47E3-B01F-F819DC7E5EA4}" type="slidenum">
              <a:rPr lang="el-GR" smtClean="0"/>
              <a:t>‹#›</a:t>
            </a:fld>
            <a:endParaRPr lang="el-GR"/>
          </a:p>
        </p:txBody>
      </p:sp>
    </p:spTree>
    <p:extLst>
      <p:ext uri="{BB962C8B-B14F-4D97-AF65-F5344CB8AC3E}">
        <p14:creationId xmlns:p14="http://schemas.microsoft.com/office/powerpoint/2010/main" val="24213990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BCA21-F4D9-D886-B9BA-9242F05F849C}"/>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6F12C51A-DA50-54B1-EC36-9C0BE31251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EDAEE88B-BE10-0BAD-64BF-6E58CEB60E94}"/>
              </a:ext>
            </a:extLst>
          </p:cNvPr>
          <p:cNvSpPr>
            <a:spLocks noGrp="1"/>
          </p:cNvSpPr>
          <p:nvPr>
            <p:ph type="dt" sz="half" idx="10"/>
          </p:nvPr>
        </p:nvSpPr>
        <p:spPr/>
        <p:txBody>
          <a:bodyPr/>
          <a:lstStyle/>
          <a:p>
            <a:fld id="{50658287-3680-463E-978F-BB01C85AAAEE}" type="datetimeFigureOut">
              <a:rPr lang="el-GR" smtClean="0"/>
              <a:t>7/2/24</a:t>
            </a:fld>
            <a:endParaRPr lang="el-GR"/>
          </a:p>
        </p:txBody>
      </p:sp>
      <p:sp>
        <p:nvSpPr>
          <p:cNvPr id="5" name="Footer Placeholder 4">
            <a:extLst>
              <a:ext uri="{FF2B5EF4-FFF2-40B4-BE49-F238E27FC236}">
                <a16:creationId xmlns:a16="http://schemas.microsoft.com/office/drawing/2014/main" id="{D0BD532D-54B7-6C71-7450-9908785A4B4F}"/>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18A8F0BB-25C9-848A-4F55-F7BD84C57296}"/>
              </a:ext>
            </a:extLst>
          </p:cNvPr>
          <p:cNvSpPr>
            <a:spLocks noGrp="1"/>
          </p:cNvSpPr>
          <p:nvPr>
            <p:ph type="sldNum" sz="quarter" idx="12"/>
          </p:nvPr>
        </p:nvSpPr>
        <p:spPr/>
        <p:txBody>
          <a:bodyPr/>
          <a:lstStyle/>
          <a:p>
            <a:fld id="{1B1F6FF2-C85D-47E3-B01F-F819DC7E5EA4}" type="slidenum">
              <a:rPr lang="el-GR" smtClean="0"/>
              <a:t>‹#›</a:t>
            </a:fld>
            <a:endParaRPr lang="el-GR"/>
          </a:p>
        </p:txBody>
      </p:sp>
    </p:spTree>
    <p:extLst>
      <p:ext uri="{BB962C8B-B14F-4D97-AF65-F5344CB8AC3E}">
        <p14:creationId xmlns:p14="http://schemas.microsoft.com/office/powerpoint/2010/main" val="919391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ABBCDB-58A4-0D3F-6A9E-C35933B26B2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7CE98EF5-BD43-DE97-DF4E-F941E50847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1DB54BC3-1C67-C825-C8BF-4F4FE5ED708E}"/>
              </a:ext>
            </a:extLst>
          </p:cNvPr>
          <p:cNvSpPr>
            <a:spLocks noGrp="1"/>
          </p:cNvSpPr>
          <p:nvPr>
            <p:ph type="dt" sz="half" idx="10"/>
          </p:nvPr>
        </p:nvSpPr>
        <p:spPr/>
        <p:txBody>
          <a:bodyPr/>
          <a:lstStyle/>
          <a:p>
            <a:fld id="{50658287-3680-463E-978F-BB01C85AAAEE}" type="datetimeFigureOut">
              <a:rPr lang="el-GR" smtClean="0"/>
              <a:t>7/2/24</a:t>
            </a:fld>
            <a:endParaRPr lang="el-GR"/>
          </a:p>
        </p:txBody>
      </p:sp>
      <p:sp>
        <p:nvSpPr>
          <p:cNvPr id="5" name="Footer Placeholder 4">
            <a:extLst>
              <a:ext uri="{FF2B5EF4-FFF2-40B4-BE49-F238E27FC236}">
                <a16:creationId xmlns:a16="http://schemas.microsoft.com/office/drawing/2014/main" id="{1A8770E2-809F-0A3B-3736-9C5C79A3FD3A}"/>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B330B4E3-DC62-3553-F424-91BBE0A9D18D}"/>
              </a:ext>
            </a:extLst>
          </p:cNvPr>
          <p:cNvSpPr>
            <a:spLocks noGrp="1"/>
          </p:cNvSpPr>
          <p:nvPr>
            <p:ph type="sldNum" sz="quarter" idx="12"/>
          </p:nvPr>
        </p:nvSpPr>
        <p:spPr/>
        <p:txBody>
          <a:bodyPr/>
          <a:lstStyle/>
          <a:p>
            <a:fld id="{1B1F6FF2-C85D-47E3-B01F-F819DC7E5EA4}" type="slidenum">
              <a:rPr lang="el-GR" smtClean="0"/>
              <a:t>‹#›</a:t>
            </a:fld>
            <a:endParaRPr lang="el-GR"/>
          </a:p>
        </p:txBody>
      </p:sp>
    </p:spTree>
    <p:extLst>
      <p:ext uri="{BB962C8B-B14F-4D97-AF65-F5344CB8AC3E}">
        <p14:creationId xmlns:p14="http://schemas.microsoft.com/office/powerpoint/2010/main" val="284055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BC478-1039-6B23-2CBC-E628D842E5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0473DA40-DF6D-EB95-7A6F-8C9781E369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BA07250F-03D2-C141-0683-E8EC42DD01FB}"/>
              </a:ext>
            </a:extLst>
          </p:cNvPr>
          <p:cNvSpPr>
            <a:spLocks noGrp="1"/>
          </p:cNvSpPr>
          <p:nvPr>
            <p:ph type="dt" sz="half" idx="10"/>
          </p:nvPr>
        </p:nvSpPr>
        <p:spPr/>
        <p:txBody>
          <a:bodyPr/>
          <a:lstStyle/>
          <a:p>
            <a:fld id="{50658287-3680-463E-978F-BB01C85AAAEE}" type="datetimeFigureOut">
              <a:rPr lang="el-GR" smtClean="0"/>
              <a:t>7/2/24</a:t>
            </a:fld>
            <a:endParaRPr lang="el-GR"/>
          </a:p>
        </p:txBody>
      </p:sp>
      <p:sp>
        <p:nvSpPr>
          <p:cNvPr id="5" name="Footer Placeholder 4">
            <a:extLst>
              <a:ext uri="{FF2B5EF4-FFF2-40B4-BE49-F238E27FC236}">
                <a16:creationId xmlns:a16="http://schemas.microsoft.com/office/drawing/2014/main" id="{CE043A5F-C631-E7F2-2C4A-6CC5159E5C48}"/>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F8B69C0E-3F0C-D756-C449-D8B0FC3AF896}"/>
              </a:ext>
            </a:extLst>
          </p:cNvPr>
          <p:cNvSpPr>
            <a:spLocks noGrp="1"/>
          </p:cNvSpPr>
          <p:nvPr>
            <p:ph type="sldNum" sz="quarter" idx="12"/>
          </p:nvPr>
        </p:nvSpPr>
        <p:spPr/>
        <p:txBody>
          <a:bodyPr/>
          <a:lstStyle/>
          <a:p>
            <a:fld id="{1B1F6FF2-C85D-47E3-B01F-F819DC7E5EA4}" type="slidenum">
              <a:rPr lang="el-GR" smtClean="0"/>
              <a:t>‹#›</a:t>
            </a:fld>
            <a:endParaRPr lang="el-GR"/>
          </a:p>
        </p:txBody>
      </p:sp>
    </p:spTree>
    <p:extLst>
      <p:ext uri="{BB962C8B-B14F-4D97-AF65-F5344CB8AC3E}">
        <p14:creationId xmlns:p14="http://schemas.microsoft.com/office/powerpoint/2010/main" val="10897964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AE572-C030-279E-B49B-81351BCCE71F}"/>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24B9B8DA-D6BF-EB9E-543C-6BDE31265C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5930390E-6973-2F9F-3C7F-BCD94DDB6E5B}"/>
              </a:ext>
            </a:extLst>
          </p:cNvPr>
          <p:cNvSpPr>
            <a:spLocks noGrp="1"/>
          </p:cNvSpPr>
          <p:nvPr>
            <p:ph type="dt" sz="half" idx="10"/>
          </p:nvPr>
        </p:nvSpPr>
        <p:spPr/>
        <p:txBody>
          <a:bodyPr/>
          <a:lstStyle/>
          <a:p>
            <a:fld id="{50658287-3680-463E-978F-BB01C85AAAEE}" type="datetimeFigureOut">
              <a:rPr lang="el-GR" smtClean="0"/>
              <a:t>7/2/24</a:t>
            </a:fld>
            <a:endParaRPr lang="el-GR"/>
          </a:p>
        </p:txBody>
      </p:sp>
      <p:sp>
        <p:nvSpPr>
          <p:cNvPr id="5" name="Footer Placeholder 4">
            <a:extLst>
              <a:ext uri="{FF2B5EF4-FFF2-40B4-BE49-F238E27FC236}">
                <a16:creationId xmlns:a16="http://schemas.microsoft.com/office/drawing/2014/main" id="{830B94B8-AB39-DE07-7ACD-7C63223A09C9}"/>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3C98BAF9-C1B7-D938-B8D7-1911EA8283DA}"/>
              </a:ext>
            </a:extLst>
          </p:cNvPr>
          <p:cNvSpPr>
            <a:spLocks noGrp="1"/>
          </p:cNvSpPr>
          <p:nvPr>
            <p:ph type="sldNum" sz="quarter" idx="12"/>
          </p:nvPr>
        </p:nvSpPr>
        <p:spPr/>
        <p:txBody>
          <a:bodyPr/>
          <a:lstStyle/>
          <a:p>
            <a:fld id="{1B1F6FF2-C85D-47E3-B01F-F819DC7E5EA4}" type="slidenum">
              <a:rPr lang="el-GR" smtClean="0"/>
              <a:t>‹#›</a:t>
            </a:fld>
            <a:endParaRPr lang="el-GR"/>
          </a:p>
        </p:txBody>
      </p:sp>
    </p:spTree>
    <p:extLst>
      <p:ext uri="{BB962C8B-B14F-4D97-AF65-F5344CB8AC3E}">
        <p14:creationId xmlns:p14="http://schemas.microsoft.com/office/powerpoint/2010/main" val="8931717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1956-2974-1EB5-2897-6A1E332E6E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C5075B11-C91F-ED03-238B-4928934153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0C1A0E-C1BB-9511-E8A0-97DBB51F23CC}"/>
              </a:ext>
            </a:extLst>
          </p:cNvPr>
          <p:cNvSpPr>
            <a:spLocks noGrp="1"/>
          </p:cNvSpPr>
          <p:nvPr>
            <p:ph type="dt" sz="half" idx="10"/>
          </p:nvPr>
        </p:nvSpPr>
        <p:spPr/>
        <p:txBody>
          <a:bodyPr/>
          <a:lstStyle/>
          <a:p>
            <a:fld id="{50658287-3680-463E-978F-BB01C85AAAEE}" type="datetimeFigureOut">
              <a:rPr lang="el-GR" smtClean="0"/>
              <a:t>7/2/24</a:t>
            </a:fld>
            <a:endParaRPr lang="el-GR"/>
          </a:p>
        </p:txBody>
      </p:sp>
      <p:sp>
        <p:nvSpPr>
          <p:cNvPr id="5" name="Footer Placeholder 4">
            <a:extLst>
              <a:ext uri="{FF2B5EF4-FFF2-40B4-BE49-F238E27FC236}">
                <a16:creationId xmlns:a16="http://schemas.microsoft.com/office/drawing/2014/main" id="{0F7A34BC-32EE-EE25-C12C-29011FDAD7AA}"/>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F2573D1D-88F5-E561-183A-2978C1FADDCF}"/>
              </a:ext>
            </a:extLst>
          </p:cNvPr>
          <p:cNvSpPr>
            <a:spLocks noGrp="1"/>
          </p:cNvSpPr>
          <p:nvPr>
            <p:ph type="sldNum" sz="quarter" idx="12"/>
          </p:nvPr>
        </p:nvSpPr>
        <p:spPr/>
        <p:txBody>
          <a:bodyPr/>
          <a:lstStyle/>
          <a:p>
            <a:fld id="{1B1F6FF2-C85D-47E3-B01F-F819DC7E5EA4}" type="slidenum">
              <a:rPr lang="el-GR" smtClean="0"/>
              <a:t>‹#›</a:t>
            </a:fld>
            <a:endParaRPr lang="el-GR"/>
          </a:p>
        </p:txBody>
      </p:sp>
    </p:spTree>
    <p:extLst>
      <p:ext uri="{BB962C8B-B14F-4D97-AF65-F5344CB8AC3E}">
        <p14:creationId xmlns:p14="http://schemas.microsoft.com/office/powerpoint/2010/main" val="482769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BD254-508D-AD54-4F06-F3922FC9D392}"/>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F27254AD-2A24-DA43-E017-0E7C5A3D47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4B8305EC-1A97-E2A3-D9FD-B97BEF8EE1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3B58BE98-8D04-2892-0EC0-C3C647E1AE96}"/>
              </a:ext>
            </a:extLst>
          </p:cNvPr>
          <p:cNvSpPr>
            <a:spLocks noGrp="1"/>
          </p:cNvSpPr>
          <p:nvPr>
            <p:ph type="dt" sz="half" idx="10"/>
          </p:nvPr>
        </p:nvSpPr>
        <p:spPr/>
        <p:txBody>
          <a:bodyPr/>
          <a:lstStyle/>
          <a:p>
            <a:fld id="{50658287-3680-463E-978F-BB01C85AAAEE}" type="datetimeFigureOut">
              <a:rPr lang="el-GR" smtClean="0"/>
              <a:t>7/2/24</a:t>
            </a:fld>
            <a:endParaRPr lang="el-GR"/>
          </a:p>
        </p:txBody>
      </p:sp>
      <p:sp>
        <p:nvSpPr>
          <p:cNvPr id="6" name="Footer Placeholder 5">
            <a:extLst>
              <a:ext uri="{FF2B5EF4-FFF2-40B4-BE49-F238E27FC236}">
                <a16:creationId xmlns:a16="http://schemas.microsoft.com/office/drawing/2014/main" id="{804251F5-6B06-74C0-D461-005A575D7BB9}"/>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0CFEF057-F819-D248-B5C1-6F6FF7178021}"/>
              </a:ext>
            </a:extLst>
          </p:cNvPr>
          <p:cNvSpPr>
            <a:spLocks noGrp="1"/>
          </p:cNvSpPr>
          <p:nvPr>
            <p:ph type="sldNum" sz="quarter" idx="12"/>
          </p:nvPr>
        </p:nvSpPr>
        <p:spPr/>
        <p:txBody>
          <a:bodyPr/>
          <a:lstStyle/>
          <a:p>
            <a:fld id="{1B1F6FF2-C85D-47E3-B01F-F819DC7E5EA4}" type="slidenum">
              <a:rPr lang="el-GR" smtClean="0"/>
              <a:t>‹#›</a:t>
            </a:fld>
            <a:endParaRPr lang="el-GR"/>
          </a:p>
        </p:txBody>
      </p:sp>
    </p:spTree>
    <p:extLst>
      <p:ext uri="{BB962C8B-B14F-4D97-AF65-F5344CB8AC3E}">
        <p14:creationId xmlns:p14="http://schemas.microsoft.com/office/powerpoint/2010/main" val="1096768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87166-298D-FC09-7ADD-6CD9FB0D3C01}"/>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3D8B1874-0ADD-1151-EFDA-1CDD5E5579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2E75F5-C5B7-F414-CB45-B9A96D38F5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4163378F-572B-2CB9-1705-1349024426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2B4EF6-A590-59BF-1863-358DA1C7C0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D96E56F1-28BA-D6DA-2657-9A62C040F4CA}"/>
              </a:ext>
            </a:extLst>
          </p:cNvPr>
          <p:cNvSpPr>
            <a:spLocks noGrp="1"/>
          </p:cNvSpPr>
          <p:nvPr>
            <p:ph type="dt" sz="half" idx="10"/>
          </p:nvPr>
        </p:nvSpPr>
        <p:spPr/>
        <p:txBody>
          <a:bodyPr/>
          <a:lstStyle/>
          <a:p>
            <a:fld id="{50658287-3680-463E-978F-BB01C85AAAEE}" type="datetimeFigureOut">
              <a:rPr lang="el-GR" smtClean="0"/>
              <a:t>7/2/24</a:t>
            </a:fld>
            <a:endParaRPr lang="el-GR"/>
          </a:p>
        </p:txBody>
      </p:sp>
      <p:sp>
        <p:nvSpPr>
          <p:cNvPr id="8" name="Footer Placeholder 7">
            <a:extLst>
              <a:ext uri="{FF2B5EF4-FFF2-40B4-BE49-F238E27FC236}">
                <a16:creationId xmlns:a16="http://schemas.microsoft.com/office/drawing/2014/main" id="{C0256E6A-47FB-867D-9641-CF683B6BDA08}"/>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57BD3810-9A57-51D9-2141-5F34E56AE02F}"/>
              </a:ext>
            </a:extLst>
          </p:cNvPr>
          <p:cNvSpPr>
            <a:spLocks noGrp="1"/>
          </p:cNvSpPr>
          <p:nvPr>
            <p:ph type="sldNum" sz="quarter" idx="12"/>
          </p:nvPr>
        </p:nvSpPr>
        <p:spPr/>
        <p:txBody>
          <a:bodyPr/>
          <a:lstStyle/>
          <a:p>
            <a:fld id="{1B1F6FF2-C85D-47E3-B01F-F819DC7E5EA4}" type="slidenum">
              <a:rPr lang="el-GR" smtClean="0"/>
              <a:t>‹#›</a:t>
            </a:fld>
            <a:endParaRPr lang="el-GR"/>
          </a:p>
        </p:txBody>
      </p:sp>
    </p:spTree>
    <p:extLst>
      <p:ext uri="{BB962C8B-B14F-4D97-AF65-F5344CB8AC3E}">
        <p14:creationId xmlns:p14="http://schemas.microsoft.com/office/powerpoint/2010/main" val="3907050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76CC6-E993-688E-D47C-29DF614954C9}"/>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D3430CA7-BBC3-2A68-71B8-C7F39933179F}"/>
              </a:ext>
            </a:extLst>
          </p:cNvPr>
          <p:cNvSpPr>
            <a:spLocks noGrp="1"/>
          </p:cNvSpPr>
          <p:nvPr>
            <p:ph type="dt" sz="half" idx="10"/>
          </p:nvPr>
        </p:nvSpPr>
        <p:spPr/>
        <p:txBody>
          <a:bodyPr/>
          <a:lstStyle/>
          <a:p>
            <a:fld id="{50658287-3680-463E-978F-BB01C85AAAEE}" type="datetimeFigureOut">
              <a:rPr lang="el-GR" smtClean="0"/>
              <a:t>7/2/24</a:t>
            </a:fld>
            <a:endParaRPr lang="el-GR"/>
          </a:p>
        </p:txBody>
      </p:sp>
      <p:sp>
        <p:nvSpPr>
          <p:cNvPr id="4" name="Footer Placeholder 3">
            <a:extLst>
              <a:ext uri="{FF2B5EF4-FFF2-40B4-BE49-F238E27FC236}">
                <a16:creationId xmlns:a16="http://schemas.microsoft.com/office/drawing/2014/main" id="{9C0472B9-FC8D-0FF0-DDBA-72E63AEB3D79}"/>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8E34FD7F-8351-10E7-DF13-D3B91751A5B4}"/>
              </a:ext>
            </a:extLst>
          </p:cNvPr>
          <p:cNvSpPr>
            <a:spLocks noGrp="1"/>
          </p:cNvSpPr>
          <p:nvPr>
            <p:ph type="sldNum" sz="quarter" idx="12"/>
          </p:nvPr>
        </p:nvSpPr>
        <p:spPr/>
        <p:txBody>
          <a:bodyPr/>
          <a:lstStyle/>
          <a:p>
            <a:fld id="{1B1F6FF2-C85D-47E3-B01F-F819DC7E5EA4}" type="slidenum">
              <a:rPr lang="el-GR" smtClean="0"/>
              <a:t>‹#›</a:t>
            </a:fld>
            <a:endParaRPr lang="el-GR"/>
          </a:p>
        </p:txBody>
      </p:sp>
    </p:spTree>
    <p:extLst>
      <p:ext uri="{BB962C8B-B14F-4D97-AF65-F5344CB8AC3E}">
        <p14:creationId xmlns:p14="http://schemas.microsoft.com/office/powerpoint/2010/main" val="6616428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09E458-A012-0EF8-D08F-BB5D1CC72062}"/>
              </a:ext>
            </a:extLst>
          </p:cNvPr>
          <p:cNvSpPr>
            <a:spLocks noGrp="1"/>
          </p:cNvSpPr>
          <p:nvPr>
            <p:ph type="dt" sz="half" idx="10"/>
          </p:nvPr>
        </p:nvSpPr>
        <p:spPr/>
        <p:txBody>
          <a:bodyPr/>
          <a:lstStyle/>
          <a:p>
            <a:fld id="{50658287-3680-463E-978F-BB01C85AAAEE}" type="datetimeFigureOut">
              <a:rPr lang="el-GR" smtClean="0"/>
              <a:t>7/2/24</a:t>
            </a:fld>
            <a:endParaRPr lang="el-GR"/>
          </a:p>
        </p:txBody>
      </p:sp>
      <p:sp>
        <p:nvSpPr>
          <p:cNvPr id="3" name="Footer Placeholder 2">
            <a:extLst>
              <a:ext uri="{FF2B5EF4-FFF2-40B4-BE49-F238E27FC236}">
                <a16:creationId xmlns:a16="http://schemas.microsoft.com/office/drawing/2014/main" id="{2AF3AEEE-08B2-DA4B-A10A-BAF90547DBFC}"/>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3B44FD6F-0369-5AA4-8492-8D43DF75A4E9}"/>
              </a:ext>
            </a:extLst>
          </p:cNvPr>
          <p:cNvSpPr>
            <a:spLocks noGrp="1"/>
          </p:cNvSpPr>
          <p:nvPr>
            <p:ph type="sldNum" sz="quarter" idx="12"/>
          </p:nvPr>
        </p:nvSpPr>
        <p:spPr/>
        <p:txBody>
          <a:bodyPr/>
          <a:lstStyle/>
          <a:p>
            <a:fld id="{1B1F6FF2-C85D-47E3-B01F-F819DC7E5EA4}" type="slidenum">
              <a:rPr lang="el-GR" smtClean="0"/>
              <a:t>‹#›</a:t>
            </a:fld>
            <a:endParaRPr lang="el-GR"/>
          </a:p>
        </p:txBody>
      </p:sp>
    </p:spTree>
    <p:extLst>
      <p:ext uri="{BB962C8B-B14F-4D97-AF65-F5344CB8AC3E}">
        <p14:creationId xmlns:p14="http://schemas.microsoft.com/office/powerpoint/2010/main" val="2745174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07178-5353-9364-8642-A6D81416EE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9757F51E-A43B-637D-133C-7005B76227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C1CEA3A3-061C-4163-7914-18D3B399EE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77127B-65F2-AF58-9EA2-5906ED95B4CC}"/>
              </a:ext>
            </a:extLst>
          </p:cNvPr>
          <p:cNvSpPr>
            <a:spLocks noGrp="1"/>
          </p:cNvSpPr>
          <p:nvPr>
            <p:ph type="dt" sz="half" idx="10"/>
          </p:nvPr>
        </p:nvSpPr>
        <p:spPr/>
        <p:txBody>
          <a:bodyPr/>
          <a:lstStyle/>
          <a:p>
            <a:fld id="{50658287-3680-463E-978F-BB01C85AAAEE}" type="datetimeFigureOut">
              <a:rPr lang="el-GR" smtClean="0"/>
              <a:t>7/2/24</a:t>
            </a:fld>
            <a:endParaRPr lang="el-GR"/>
          </a:p>
        </p:txBody>
      </p:sp>
      <p:sp>
        <p:nvSpPr>
          <p:cNvPr id="6" name="Footer Placeholder 5">
            <a:extLst>
              <a:ext uri="{FF2B5EF4-FFF2-40B4-BE49-F238E27FC236}">
                <a16:creationId xmlns:a16="http://schemas.microsoft.com/office/drawing/2014/main" id="{59D0616C-731D-092E-AF23-DDBB24AE34D1}"/>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2EA61380-E1D9-5746-8497-F1129CE9CB49}"/>
              </a:ext>
            </a:extLst>
          </p:cNvPr>
          <p:cNvSpPr>
            <a:spLocks noGrp="1"/>
          </p:cNvSpPr>
          <p:nvPr>
            <p:ph type="sldNum" sz="quarter" idx="12"/>
          </p:nvPr>
        </p:nvSpPr>
        <p:spPr/>
        <p:txBody>
          <a:bodyPr/>
          <a:lstStyle/>
          <a:p>
            <a:fld id="{1B1F6FF2-C85D-47E3-B01F-F819DC7E5EA4}" type="slidenum">
              <a:rPr lang="el-GR" smtClean="0"/>
              <a:t>‹#›</a:t>
            </a:fld>
            <a:endParaRPr lang="el-GR"/>
          </a:p>
        </p:txBody>
      </p:sp>
    </p:spTree>
    <p:extLst>
      <p:ext uri="{BB962C8B-B14F-4D97-AF65-F5344CB8AC3E}">
        <p14:creationId xmlns:p14="http://schemas.microsoft.com/office/powerpoint/2010/main" val="183915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AE572-C030-279E-B49B-81351BCCE71F}"/>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24B9B8DA-D6BF-EB9E-543C-6BDE31265C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5930390E-6973-2F9F-3C7F-BCD94DDB6E5B}"/>
              </a:ext>
            </a:extLst>
          </p:cNvPr>
          <p:cNvSpPr>
            <a:spLocks noGrp="1"/>
          </p:cNvSpPr>
          <p:nvPr>
            <p:ph type="dt" sz="half" idx="10"/>
          </p:nvPr>
        </p:nvSpPr>
        <p:spPr/>
        <p:txBody>
          <a:bodyPr/>
          <a:lstStyle/>
          <a:p>
            <a:fld id="{50658287-3680-463E-978F-BB01C85AAAEE}" type="datetimeFigureOut">
              <a:rPr lang="el-GR" smtClean="0"/>
              <a:t>7/2/24</a:t>
            </a:fld>
            <a:endParaRPr lang="el-GR"/>
          </a:p>
        </p:txBody>
      </p:sp>
      <p:sp>
        <p:nvSpPr>
          <p:cNvPr id="5" name="Footer Placeholder 4">
            <a:extLst>
              <a:ext uri="{FF2B5EF4-FFF2-40B4-BE49-F238E27FC236}">
                <a16:creationId xmlns:a16="http://schemas.microsoft.com/office/drawing/2014/main" id="{830B94B8-AB39-DE07-7ACD-7C63223A09C9}"/>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3C98BAF9-C1B7-D938-B8D7-1911EA8283DA}"/>
              </a:ext>
            </a:extLst>
          </p:cNvPr>
          <p:cNvSpPr>
            <a:spLocks noGrp="1"/>
          </p:cNvSpPr>
          <p:nvPr>
            <p:ph type="sldNum" sz="quarter" idx="12"/>
          </p:nvPr>
        </p:nvSpPr>
        <p:spPr/>
        <p:txBody>
          <a:bodyPr/>
          <a:lstStyle/>
          <a:p>
            <a:fld id="{1B1F6FF2-C85D-47E3-B01F-F819DC7E5EA4}" type="slidenum">
              <a:rPr lang="el-GR" smtClean="0"/>
              <a:t>‹#›</a:t>
            </a:fld>
            <a:endParaRPr lang="el-GR"/>
          </a:p>
        </p:txBody>
      </p:sp>
    </p:spTree>
    <p:extLst>
      <p:ext uri="{BB962C8B-B14F-4D97-AF65-F5344CB8AC3E}">
        <p14:creationId xmlns:p14="http://schemas.microsoft.com/office/powerpoint/2010/main" val="35932638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34924-82EB-19D4-54C6-3C916D6DF2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B89B6F4D-855A-090E-1C12-EDD7C7B230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l-GR"/>
          </a:p>
        </p:txBody>
      </p:sp>
      <p:sp>
        <p:nvSpPr>
          <p:cNvPr id="4" name="Text Placeholder 3">
            <a:extLst>
              <a:ext uri="{FF2B5EF4-FFF2-40B4-BE49-F238E27FC236}">
                <a16:creationId xmlns:a16="http://schemas.microsoft.com/office/drawing/2014/main" id="{A95D5CC4-AE6A-FDC4-75C4-77A2B81086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F2B439-D909-E621-682C-EE4BBF8BE869}"/>
              </a:ext>
            </a:extLst>
          </p:cNvPr>
          <p:cNvSpPr>
            <a:spLocks noGrp="1"/>
          </p:cNvSpPr>
          <p:nvPr>
            <p:ph type="dt" sz="half" idx="10"/>
          </p:nvPr>
        </p:nvSpPr>
        <p:spPr/>
        <p:txBody>
          <a:bodyPr/>
          <a:lstStyle/>
          <a:p>
            <a:fld id="{50658287-3680-463E-978F-BB01C85AAAEE}" type="datetimeFigureOut">
              <a:rPr lang="el-GR" smtClean="0"/>
              <a:t>7/2/24</a:t>
            </a:fld>
            <a:endParaRPr lang="el-GR"/>
          </a:p>
        </p:txBody>
      </p:sp>
      <p:sp>
        <p:nvSpPr>
          <p:cNvPr id="6" name="Footer Placeholder 5">
            <a:extLst>
              <a:ext uri="{FF2B5EF4-FFF2-40B4-BE49-F238E27FC236}">
                <a16:creationId xmlns:a16="http://schemas.microsoft.com/office/drawing/2014/main" id="{992A8A24-8435-174D-2445-0B7A6FF6677F}"/>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1099CB05-A246-A9D5-38C7-7D7A0821004A}"/>
              </a:ext>
            </a:extLst>
          </p:cNvPr>
          <p:cNvSpPr>
            <a:spLocks noGrp="1"/>
          </p:cNvSpPr>
          <p:nvPr>
            <p:ph type="sldNum" sz="quarter" idx="12"/>
          </p:nvPr>
        </p:nvSpPr>
        <p:spPr/>
        <p:txBody>
          <a:bodyPr/>
          <a:lstStyle/>
          <a:p>
            <a:fld id="{1B1F6FF2-C85D-47E3-B01F-F819DC7E5EA4}" type="slidenum">
              <a:rPr lang="el-GR" smtClean="0"/>
              <a:t>‹#›</a:t>
            </a:fld>
            <a:endParaRPr lang="el-GR"/>
          </a:p>
        </p:txBody>
      </p:sp>
    </p:spTree>
    <p:extLst>
      <p:ext uri="{BB962C8B-B14F-4D97-AF65-F5344CB8AC3E}">
        <p14:creationId xmlns:p14="http://schemas.microsoft.com/office/powerpoint/2010/main" val="1576629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BCA21-F4D9-D886-B9BA-9242F05F849C}"/>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6F12C51A-DA50-54B1-EC36-9C0BE31251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EDAEE88B-BE10-0BAD-64BF-6E58CEB60E94}"/>
              </a:ext>
            </a:extLst>
          </p:cNvPr>
          <p:cNvSpPr>
            <a:spLocks noGrp="1"/>
          </p:cNvSpPr>
          <p:nvPr>
            <p:ph type="dt" sz="half" idx="10"/>
          </p:nvPr>
        </p:nvSpPr>
        <p:spPr/>
        <p:txBody>
          <a:bodyPr/>
          <a:lstStyle/>
          <a:p>
            <a:fld id="{50658287-3680-463E-978F-BB01C85AAAEE}" type="datetimeFigureOut">
              <a:rPr lang="el-GR" smtClean="0"/>
              <a:t>7/2/24</a:t>
            </a:fld>
            <a:endParaRPr lang="el-GR"/>
          </a:p>
        </p:txBody>
      </p:sp>
      <p:sp>
        <p:nvSpPr>
          <p:cNvPr id="5" name="Footer Placeholder 4">
            <a:extLst>
              <a:ext uri="{FF2B5EF4-FFF2-40B4-BE49-F238E27FC236}">
                <a16:creationId xmlns:a16="http://schemas.microsoft.com/office/drawing/2014/main" id="{D0BD532D-54B7-6C71-7450-9908785A4B4F}"/>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18A8F0BB-25C9-848A-4F55-F7BD84C57296}"/>
              </a:ext>
            </a:extLst>
          </p:cNvPr>
          <p:cNvSpPr>
            <a:spLocks noGrp="1"/>
          </p:cNvSpPr>
          <p:nvPr>
            <p:ph type="sldNum" sz="quarter" idx="12"/>
          </p:nvPr>
        </p:nvSpPr>
        <p:spPr/>
        <p:txBody>
          <a:bodyPr/>
          <a:lstStyle/>
          <a:p>
            <a:fld id="{1B1F6FF2-C85D-47E3-B01F-F819DC7E5EA4}" type="slidenum">
              <a:rPr lang="el-GR" smtClean="0"/>
              <a:t>‹#›</a:t>
            </a:fld>
            <a:endParaRPr lang="el-GR"/>
          </a:p>
        </p:txBody>
      </p:sp>
    </p:spTree>
    <p:extLst>
      <p:ext uri="{BB962C8B-B14F-4D97-AF65-F5344CB8AC3E}">
        <p14:creationId xmlns:p14="http://schemas.microsoft.com/office/powerpoint/2010/main" val="3931574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ABBCDB-58A4-0D3F-6A9E-C35933B26B2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7CE98EF5-BD43-DE97-DF4E-F941E50847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1DB54BC3-1C67-C825-C8BF-4F4FE5ED708E}"/>
              </a:ext>
            </a:extLst>
          </p:cNvPr>
          <p:cNvSpPr>
            <a:spLocks noGrp="1"/>
          </p:cNvSpPr>
          <p:nvPr>
            <p:ph type="dt" sz="half" idx="10"/>
          </p:nvPr>
        </p:nvSpPr>
        <p:spPr/>
        <p:txBody>
          <a:bodyPr/>
          <a:lstStyle/>
          <a:p>
            <a:fld id="{50658287-3680-463E-978F-BB01C85AAAEE}" type="datetimeFigureOut">
              <a:rPr lang="el-GR" smtClean="0"/>
              <a:t>7/2/24</a:t>
            </a:fld>
            <a:endParaRPr lang="el-GR"/>
          </a:p>
        </p:txBody>
      </p:sp>
      <p:sp>
        <p:nvSpPr>
          <p:cNvPr id="5" name="Footer Placeholder 4">
            <a:extLst>
              <a:ext uri="{FF2B5EF4-FFF2-40B4-BE49-F238E27FC236}">
                <a16:creationId xmlns:a16="http://schemas.microsoft.com/office/drawing/2014/main" id="{1A8770E2-809F-0A3B-3736-9C5C79A3FD3A}"/>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B330B4E3-DC62-3553-F424-91BBE0A9D18D}"/>
              </a:ext>
            </a:extLst>
          </p:cNvPr>
          <p:cNvSpPr>
            <a:spLocks noGrp="1"/>
          </p:cNvSpPr>
          <p:nvPr>
            <p:ph type="sldNum" sz="quarter" idx="12"/>
          </p:nvPr>
        </p:nvSpPr>
        <p:spPr/>
        <p:txBody>
          <a:bodyPr/>
          <a:lstStyle/>
          <a:p>
            <a:fld id="{1B1F6FF2-C85D-47E3-B01F-F819DC7E5EA4}" type="slidenum">
              <a:rPr lang="el-GR" smtClean="0"/>
              <a:t>‹#›</a:t>
            </a:fld>
            <a:endParaRPr lang="el-GR"/>
          </a:p>
        </p:txBody>
      </p:sp>
    </p:spTree>
    <p:extLst>
      <p:ext uri="{BB962C8B-B14F-4D97-AF65-F5344CB8AC3E}">
        <p14:creationId xmlns:p14="http://schemas.microsoft.com/office/powerpoint/2010/main" val="2504146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1956-2974-1EB5-2897-6A1E332E6E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C5075B11-C91F-ED03-238B-4928934153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0C1A0E-C1BB-9511-E8A0-97DBB51F23CC}"/>
              </a:ext>
            </a:extLst>
          </p:cNvPr>
          <p:cNvSpPr>
            <a:spLocks noGrp="1"/>
          </p:cNvSpPr>
          <p:nvPr>
            <p:ph type="dt" sz="half" idx="10"/>
          </p:nvPr>
        </p:nvSpPr>
        <p:spPr/>
        <p:txBody>
          <a:bodyPr/>
          <a:lstStyle/>
          <a:p>
            <a:fld id="{50658287-3680-463E-978F-BB01C85AAAEE}" type="datetimeFigureOut">
              <a:rPr lang="el-GR" smtClean="0"/>
              <a:t>7/2/24</a:t>
            </a:fld>
            <a:endParaRPr lang="el-GR"/>
          </a:p>
        </p:txBody>
      </p:sp>
      <p:sp>
        <p:nvSpPr>
          <p:cNvPr id="5" name="Footer Placeholder 4">
            <a:extLst>
              <a:ext uri="{FF2B5EF4-FFF2-40B4-BE49-F238E27FC236}">
                <a16:creationId xmlns:a16="http://schemas.microsoft.com/office/drawing/2014/main" id="{0F7A34BC-32EE-EE25-C12C-29011FDAD7AA}"/>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F2573D1D-88F5-E561-183A-2978C1FADDCF}"/>
              </a:ext>
            </a:extLst>
          </p:cNvPr>
          <p:cNvSpPr>
            <a:spLocks noGrp="1"/>
          </p:cNvSpPr>
          <p:nvPr>
            <p:ph type="sldNum" sz="quarter" idx="12"/>
          </p:nvPr>
        </p:nvSpPr>
        <p:spPr/>
        <p:txBody>
          <a:bodyPr/>
          <a:lstStyle/>
          <a:p>
            <a:fld id="{1B1F6FF2-C85D-47E3-B01F-F819DC7E5EA4}" type="slidenum">
              <a:rPr lang="el-GR" smtClean="0"/>
              <a:t>‹#›</a:t>
            </a:fld>
            <a:endParaRPr lang="el-GR"/>
          </a:p>
        </p:txBody>
      </p:sp>
    </p:spTree>
    <p:extLst>
      <p:ext uri="{BB962C8B-B14F-4D97-AF65-F5344CB8AC3E}">
        <p14:creationId xmlns:p14="http://schemas.microsoft.com/office/powerpoint/2010/main" val="926354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BD254-508D-AD54-4F06-F3922FC9D392}"/>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F27254AD-2A24-DA43-E017-0E7C5A3D47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4B8305EC-1A97-E2A3-D9FD-B97BEF8EE1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3B58BE98-8D04-2892-0EC0-C3C647E1AE96}"/>
              </a:ext>
            </a:extLst>
          </p:cNvPr>
          <p:cNvSpPr>
            <a:spLocks noGrp="1"/>
          </p:cNvSpPr>
          <p:nvPr>
            <p:ph type="dt" sz="half" idx="10"/>
          </p:nvPr>
        </p:nvSpPr>
        <p:spPr/>
        <p:txBody>
          <a:bodyPr/>
          <a:lstStyle/>
          <a:p>
            <a:fld id="{50658287-3680-463E-978F-BB01C85AAAEE}" type="datetimeFigureOut">
              <a:rPr lang="el-GR" smtClean="0"/>
              <a:t>7/2/24</a:t>
            </a:fld>
            <a:endParaRPr lang="el-GR"/>
          </a:p>
        </p:txBody>
      </p:sp>
      <p:sp>
        <p:nvSpPr>
          <p:cNvPr id="6" name="Footer Placeholder 5">
            <a:extLst>
              <a:ext uri="{FF2B5EF4-FFF2-40B4-BE49-F238E27FC236}">
                <a16:creationId xmlns:a16="http://schemas.microsoft.com/office/drawing/2014/main" id="{804251F5-6B06-74C0-D461-005A575D7BB9}"/>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0CFEF057-F819-D248-B5C1-6F6FF7178021}"/>
              </a:ext>
            </a:extLst>
          </p:cNvPr>
          <p:cNvSpPr>
            <a:spLocks noGrp="1"/>
          </p:cNvSpPr>
          <p:nvPr>
            <p:ph type="sldNum" sz="quarter" idx="12"/>
          </p:nvPr>
        </p:nvSpPr>
        <p:spPr/>
        <p:txBody>
          <a:bodyPr/>
          <a:lstStyle/>
          <a:p>
            <a:fld id="{1B1F6FF2-C85D-47E3-B01F-F819DC7E5EA4}" type="slidenum">
              <a:rPr lang="el-GR" smtClean="0"/>
              <a:t>‹#›</a:t>
            </a:fld>
            <a:endParaRPr lang="el-GR"/>
          </a:p>
        </p:txBody>
      </p:sp>
    </p:spTree>
    <p:extLst>
      <p:ext uri="{BB962C8B-B14F-4D97-AF65-F5344CB8AC3E}">
        <p14:creationId xmlns:p14="http://schemas.microsoft.com/office/powerpoint/2010/main" val="1505024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87166-298D-FC09-7ADD-6CD9FB0D3C01}"/>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3D8B1874-0ADD-1151-EFDA-1CDD5E5579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2E75F5-C5B7-F414-CB45-B9A96D38F5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4163378F-572B-2CB9-1705-1349024426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2B4EF6-A590-59BF-1863-358DA1C7C0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D96E56F1-28BA-D6DA-2657-9A62C040F4CA}"/>
              </a:ext>
            </a:extLst>
          </p:cNvPr>
          <p:cNvSpPr>
            <a:spLocks noGrp="1"/>
          </p:cNvSpPr>
          <p:nvPr>
            <p:ph type="dt" sz="half" idx="10"/>
          </p:nvPr>
        </p:nvSpPr>
        <p:spPr/>
        <p:txBody>
          <a:bodyPr/>
          <a:lstStyle/>
          <a:p>
            <a:fld id="{50658287-3680-463E-978F-BB01C85AAAEE}" type="datetimeFigureOut">
              <a:rPr lang="el-GR" smtClean="0"/>
              <a:t>7/2/24</a:t>
            </a:fld>
            <a:endParaRPr lang="el-GR"/>
          </a:p>
        </p:txBody>
      </p:sp>
      <p:sp>
        <p:nvSpPr>
          <p:cNvPr id="8" name="Footer Placeholder 7">
            <a:extLst>
              <a:ext uri="{FF2B5EF4-FFF2-40B4-BE49-F238E27FC236}">
                <a16:creationId xmlns:a16="http://schemas.microsoft.com/office/drawing/2014/main" id="{C0256E6A-47FB-867D-9641-CF683B6BDA08}"/>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57BD3810-9A57-51D9-2141-5F34E56AE02F}"/>
              </a:ext>
            </a:extLst>
          </p:cNvPr>
          <p:cNvSpPr>
            <a:spLocks noGrp="1"/>
          </p:cNvSpPr>
          <p:nvPr>
            <p:ph type="sldNum" sz="quarter" idx="12"/>
          </p:nvPr>
        </p:nvSpPr>
        <p:spPr/>
        <p:txBody>
          <a:bodyPr/>
          <a:lstStyle/>
          <a:p>
            <a:fld id="{1B1F6FF2-C85D-47E3-B01F-F819DC7E5EA4}" type="slidenum">
              <a:rPr lang="el-GR" smtClean="0"/>
              <a:t>‹#›</a:t>
            </a:fld>
            <a:endParaRPr lang="el-GR"/>
          </a:p>
        </p:txBody>
      </p:sp>
    </p:spTree>
    <p:extLst>
      <p:ext uri="{BB962C8B-B14F-4D97-AF65-F5344CB8AC3E}">
        <p14:creationId xmlns:p14="http://schemas.microsoft.com/office/powerpoint/2010/main" val="3169279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76CC6-E993-688E-D47C-29DF614954C9}"/>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D3430CA7-BBC3-2A68-71B8-C7F39933179F}"/>
              </a:ext>
            </a:extLst>
          </p:cNvPr>
          <p:cNvSpPr>
            <a:spLocks noGrp="1"/>
          </p:cNvSpPr>
          <p:nvPr>
            <p:ph type="dt" sz="half" idx="10"/>
          </p:nvPr>
        </p:nvSpPr>
        <p:spPr/>
        <p:txBody>
          <a:bodyPr/>
          <a:lstStyle/>
          <a:p>
            <a:fld id="{50658287-3680-463E-978F-BB01C85AAAEE}" type="datetimeFigureOut">
              <a:rPr lang="el-GR" smtClean="0"/>
              <a:t>7/2/24</a:t>
            </a:fld>
            <a:endParaRPr lang="el-GR"/>
          </a:p>
        </p:txBody>
      </p:sp>
      <p:sp>
        <p:nvSpPr>
          <p:cNvPr id="4" name="Footer Placeholder 3">
            <a:extLst>
              <a:ext uri="{FF2B5EF4-FFF2-40B4-BE49-F238E27FC236}">
                <a16:creationId xmlns:a16="http://schemas.microsoft.com/office/drawing/2014/main" id="{9C0472B9-FC8D-0FF0-DDBA-72E63AEB3D79}"/>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8E34FD7F-8351-10E7-DF13-D3B91751A5B4}"/>
              </a:ext>
            </a:extLst>
          </p:cNvPr>
          <p:cNvSpPr>
            <a:spLocks noGrp="1"/>
          </p:cNvSpPr>
          <p:nvPr>
            <p:ph type="sldNum" sz="quarter" idx="12"/>
          </p:nvPr>
        </p:nvSpPr>
        <p:spPr/>
        <p:txBody>
          <a:bodyPr/>
          <a:lstStyle/>
          <a:p>
            <a:fld id="{1B1F6FF2-C85D-47E3-B01F-F819DC7E5EA4}" type="slidenum">
              <a:rPr lang="el-GR" smtClean="0"/>
              <a:t>‹#›</a:t>
            </a:fld>
            <a:endParaRPr lang="el-GR"/>
          </a:p>
        </p:txBody>
      </p:sp>
    </p:spTree>
    <p:extLst>
      <p:ext uri="{BB962C8B-B14F-4D97-AF65-F5344CB8AC3E}">
        <p14:creationId xmlns:p14="http://schemas.microsoft.com/office/powerpoint/2010/main" val="1861384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09E458-A012-0EF8-D08F-BB5D1CC72062}"/>
              </a:ext>
            </a:extLst>
          </p:cNvPr>
          <p:cNvSpPr>
            <a:spLocks noGrp="1"/>
          </p:cNvSpPr>
          <p:nvPr>
            <p:ph type="dt" sz="half" idx="10"/>
          </p:nvPr>
        </p:nvSpPr>
        <p:spPr/>
        <p:txBody>
          <a:bodyPr/>
          <a:lstStyle/>
          <a:p>
            <a:fld id="{50658287-3680-463E-978F-BB01C85AAAEE}" type="datetimeFigureOut">
              <a:rPr lang="el-GR" smtClean="0"/>
              <a:t>7/2/24</a:t>
            </a:fld>
            <a:endParaRPr lang="el-GR"/>
          </a:p>
        </p:txBody>
      </p:sp>
      <p:sp>
        <p:nvSpPr>
          <p:cNvPr id="3" name="Footer Placeholder 2">
            <a:extLst>
              <a:ext uri="{FF2B5EF4-FFF2-40B4-BE49-F238E27FC236}">
                <a16:creationId xmlns:a16="http://schemas.microsoft.com/office/drawing/2014/main" id="{2AF3AEEE-08B2-DA4B-A10A-BAF90547DBFC}"/>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3B44FD6F-0369-5AA4-8492-8D43DF75A4E9}"/>
              </a:ext>
            </a:extLst>
          </p:cNvPr>
          <p:cNvSpPr>
            <a:spLocks noGrp="1"/>
          </p:cNvSpPr>
          <p:nvPr>
            <p:ph type="sldNum" sz="quarter" idx="12"/>
          </p:nvPr>
        </p:nvSpPr>
        <p:spPr/>
        <p:txBody>
          <a:bodyPr/>
          <a:lstStyle/>
          <a:p>
            <a:fld id="{1B1F6FF2-C85D-47E3-B01F-F819DC7E5EA4}" type="slidenum">
              <a:rPr lang="el-GR" smtClean="0"/>
              <a:t>‹#›</a:t>
            </a:fld>
            <a:endParaRPr lang="el-GR"/>
          </a:p>
        </p:txBody>
      </p:sp>
    </p:spTree>
    <p:extLst>
      <p:ext uri="{BB962C8B-B14F-4D97-AF65-F5344CB8AC3E}">
        <p14:creationId xmlns:p14="http://schemas.microsoft.com/office/powerpoint/2010/main" val="3709960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07178-5353-9364-8642-A6D81416EE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9757F51E-A43B-637D-133C-7005B76227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C1CEA3A3-061C-4163-7914-18D3B399EE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77127B-65F2-AF58-9EA2-5906ED95B4CC}"/>
              </a:ext>
            </a:extLst>
          </p:cNvPr>
          <p:cNvSpPr>
            <a:spLocks noGrp="1"/>
          </p:cNvSpPr>
          <p:nvPr>
            <p:ph type="dt" sz="half" idx="10"/>
          </p:nvPr>
        </p:nvSpPr>
        <p:spPr/>
        <p:txBody>
          <a:bodyPr/>
          <a:lstStyle/>
          <a:p>
            <a:fld id="{50658287-3680-463E-978F-BB01C85AAAEE}" type="datetimeFigureOut">
              <a:rPr lang="el-GR" smtClean="0"/>
              <a:t>7/2/24</a:t>
            </a:fld>
            <a:endParaRPr lang="el-GR"/>
          </a:p>
        </p:txBody>
      </p:sp>
      <p:sp>
        <p:nvSpPr>
          <p:cNvPr id="6" name="Footer Placeholder 5">
            <a:extLst>
              <a:ext uri="{FF2B5EF4-FFF2-40B4-BE49-F238E27FC236}">
                <a16:creationId xmlns:a16="http://schemas.microsoft.com/office/drawing/2014/main" id="{59D0616C-731D-092E-AF23-DDBB24AE34D1}"/>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2EA61380-E1D9-5746-8497-F1129CE9CB49}"/>
              </a:ext>
            </a:extLst>
          </p:cNvPr>
          <p:cNvSpPr>
            <a:spLocks noGrp="1"/>
          </p:cNvSpPr>
          <p:nvPr>
            <p:ph type="sldNum" sz="quarter" idx="12"/>
          </p:nvPr>
        </p:nvSpPr>
        <p:spPr/>
        <p:txBody>
          <a:bodyPr/>
          <a:lstStyle/>
          <a:p>
            <a:fld id="{1B1F6FF2-C85D-47E3-B01F-F819DC7E5EA4}" type="slidenum">
              <a:rPr lang="el-GR" smtClean="0"/>
              <a:t>‹#›</a:t>
            </a:fld>
            <a:endParaRPr lang="el-GR"/>
          </a:p>
        </p:txBody>
      </p:sp>
    </p:spTree>
    <p:extLst>
      <p:ext uri="{BB962C8B-B14F-4D97-AF65-F5344CB8AC3E}">
        <p14:creationId xmlns:p14="http://schemas.microsoft.com/office/powerpoint/2010/main" val="557121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34924-82EB-19D4-54C6-3C916D6DF2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B89B6F4D-855A-090E-1C12-EDD7C7B230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l-GR"/>
          </a:p>
        </p:txBody>
      </p:sp>
      <p:sp>
        <p:nvSpPr>
          <p:cNvPr id="4" name="Text Placeholder 3">
            <a:extLst>
              <a:ext uri="{FF2B5EF4-FFF2-40B4-BE49-F238E27FC236}">
                <a16:creationId xmlns:a16="http://schemas.microsoft.com/office/drawing/2014/main" id="{A95D5CC4-AE6A-FDC4-75C4-77A2B81086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F2B439-D909-E621-682C-EE4BBF8BE869}"/>
              </a:ext>
            </a:extLst>
          </p:cNvPr>
          <p:cNvSpPr>
            <a:spLocks noGrp="1"/>
          </p:cNvSpPr>
          <p:nvPr>
            <p:ph type="dt" sz="half" idx="10"/>
          </p:nvPr>
        </p:nvSpPr>
        <p:spPr/>
        <p:txBody>
          <a:bodyPr/>
          <a:lstStyle/>
          <a:p>
            <a:fld id="{50658287-3680-463E-978F-BB01C85AAAEE}" type="datetimeFigureOut">
              <a:rPr lang="el-GR" smtClean="0"/>
              <a:t>7/2/24</a:t>
            </a:fld>
            <a:endParaRPr lang="el-GR"/>
          </a:p>
        </p:txBody>
      </p:sp>
      <p:sp>
        <p:nvSpPr>
          <p:cNvPr id="6" name="Footer Placeholder 5">
            <a:extLst>
              <a:ext uri="{FF2B5EF4-FFF2-40B4-BE49-F238E27FC236}">
                <a16:creationId xmlns:a16="http://schemas.microsoft.com/office/drawing/2014/main" id="{992A8A24-8435-174D-2445-0B7A6FF6677F}"/>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1099CB05-A246-A9D5-38C7-7D7A0821004A}"/>
              </a:ext>
            </a:extLst>
          </p:cNvPr>
          <p:cNvSpPr>
            <a:spLocks noGrp="1"/>
          </p:cNvSpPr>
          <p:nvPr>
            <p:ph type="sldNum" sz="quarter" idx="12"/>
          </p:nvPr>
        </p:nvSpPr>
        <p:spPr/>
        <p:txBody>
          <a:bodyPr/>
          <a:lstStyle/>
          <a:p>
            <a:fld id="{1B1F6FF2-C85D-47E3-B01F-F819DC7E5EA4}" type="slidenum">
              <a:rPr lang="el-GR" smtClean="0"/>
              <a:t>‹#›</a:t>
            </a:fld>
            <a:endParaRPr lang="el-GR"/>
          </a:p>
        </p:txBody>
      </p:sp>
    </p:spTree>
    <p:extLst>
      <p:ext uri="{BB962C8B-B14F-4D97-AF65-F5344CB8AC3E}">
        <p14:creationId xmlns:p14="http://schemas.microsoft.com/office/powerpoint/2010/main" val="910959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EA0AD7-2186-CC32-4E87-034980856A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53D7B1FE-99DB-48D6-C278-9953AC96FD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48909484-9508-A69B-C4D0-D7142888B7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658287-3680-463E-978F-BB01C85AAAEE}" type="datetimeFigureOut">
              <a:rPr lang="el-GR" smtClean="0"/>
              <a:t>7/2/24</a:t>
            </a:fld>
            <a:endParaRPr lang="el-GR"/>
          </a:p>
        </p:txBody>
      </p:sp>
      <p:sp>
        <p:nvSpPr>
          <p:cNvPr id="5" name="Footer Placeholder 4">
            <a:extLst>
              <a:ext uri="{FF2B5EF4-FFF2-40B4-BE49-F238E27FC236}">
                <a16:creationId xmlns:a16="http://schemas.microsoft.com/office/drawing/2014/main" id="{3ACC8BD4-4B13-BFF8-2F29-4498C929E3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40BC8ABA-8BE6-176B-13D9-926EFBC1D6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1F6FF2-C85D-47E3-B01F-F819DC7E5EA4}" type="slidenum">
              <a:rPr lang="el-GR" smtClean="0"/>
              <a:t>‹#›</a:t>
            </a:fld>
            <a:endParaRPr lang="el-GR"/>
          </a:p>
        </p:txBody>
      </p:sp>
      <p:grpSp>
        <p:nvGrpSpPr>
          <p:cNvPr id="7" name="Group 6">
            <a:extLst>
              <a:ext uri="{FF2B5EF4-FFF2-40B4-BE49-F238E27FC236}">
                <a16:creationId xmlns:a16="http://schemas.microsoft.com/office/drawing/2014/main" id="{EFDA8284-05DC-BB80-870A-80AFC97B60D6}"/>
              </a:ext>
            </a:extLst>
          </p:cNvPr>
          <p:cNvGrpSpPr/>
          <p:nvPr userDrawn="1"/>
        </p:nvGrpSpPr>
        <p:grpSpPr>
          <a:xfrm>
            <a:off x="-200352" y="0"/>
            <a:ext cx="1488456" cy="6905042"/>
            <a:chOff x="-200352" y="0"/>
            <a:chExt cx="1488456" cy="6905042"/>
          </a:xfrm>
        </p:grpSpPr>
        <p:pic>
          <p:nvPicPr>
            <p:cNvPr id="8" name="Picture 7">
              <a:extLst>
                <a:ext uri="{FF2B5EF4-FFF2-40B4-BE49-F238E27FC236}">
                  <a16:creationId xmlns:a16="http://schemas.microsoft.com/office/drawing/2014/main" id="{8DF21B6B-D4D8-0D7C-27AA-70F0AA4A19DD}"/>
                </a:ext>
              </a:extLst>
            </p:cNvPr>
            <p:cNvPicPr>
              <a:picLocks noChangeAspect="1"/>
            </p:cNvPicPr>
            <p:nvPr/>
          </p:nvPicPr>
          <p:blipFill>
            <a:blip r:embed="rId13"/>
            <a:stretch>
              <a:fillRect/>
            </a:stretch>
          </p:blipFill>
          <p:spPr>
            <a:xfrm>
              <a:off x="1" y="0"/>
              <a:ext cx="457199" cy="6858000"/>
            </a:xfrm>
            <a:prstGeom prst="rect">
              <a:avLst/>
            </a:prstGeom>
            <a:effectLst>
              <a:glow>
                <a:schemeClr val="accent1">
                  <a:alpha val="40000"/>
                </a:schemeClr>
              </a:glow>
              <a:outerShdw blurRad="625229" dist="38100" algn="l" rotWithShape="0">
                <a:prstClr val="black">
                  <a:alpha val="22000"/>
                </a:prstClr>
              </a:outerShdw>
              <a:softEdge rad="0"/>
            </a:effectLst>
          </p:spPr>
        </p:pic>
        <p:pic>
          <p:nvPicPr>
            <p:cNvPr id="9" name="Picture 8" descr="A screenshot of a phone&#10;&#10;Description automatically generated">
              <a:extLst>
                <a:ext uri="{FF2B5EF4-FFF2-40B4-BE49-F238E27FC236}">
                  <a16:creationId xmlns:a16="http://schemas.microsoft.com/office/drawing/2014/main" id="{5E2A1A08-2E69-3391-37D1-35D90690746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0352" y="5416586"/>
              <a:ext cx="1488456" cy="1488456"/>
            </a:xfrm>
            <a:prstGeom prst="rect">
              <a:avLst/>
            </a:prstGeom>
            <a:effectLst/>
          </p:spPr>
        </p:pic>
      </p:grpSp>
    </p:spTree>
    <p:extLst>
      <p:ext uri="{BB962C8B-B14F-4D97-AF65-F5344CB8AC3E}">
        <p14:creationId xmlns:p14="http://schemas.microsoft.com/office/powerpoint/2010/main" val="26358876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EA0AD7-2186-CC32-4E87-034980856A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53D7B1FE-99DB-48D6-C278-9953AC96FD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48909484-9508-A69B-C4D0-D7142888B7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658287-3680-463E-978F-BB01C85AAAEE}" type="datetimeFigureOut">
              <a:rPr lang="el-GR" smtClean="0"/>
              <a:t>7/2/24</a:t>
            </a:fld>
            <a:endParaRPr lang="el-GR"/>
          </a:p>
        </p:txBody>
      </p:sp>
      <p:sp>
        <p:nvSpPr>
          <p:cNvPr id="5" name="Footer Placeholder 4">
            <a:extLst>
              <a:ext uri="{FF2B5EF4-FFF2-40B4-BE49-F238E27FC236}">
                <a16:creationId xmlns:a16="http://schemas.microsoft.com/office/drawing/2014/main" id="{3ACC8BD4-4B13-BFF8-2F29-4498C929E3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40BC8ABA-8BE6-176B-13D9-926EFBC1D6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1F6FF2-C85D-47E3-B01F-F819DC7E5EA4}" type="slidenum">
              <a:rPr lang="el-GR" smtClean="0"/>
              <a:t>‹#›</a:t>
            </a:fld>
            <a:endParaRPr lang="el-GR"/>
          </a:p>
        </p:txBody>
      </p:sp>
    </p:spTree>
    <p:extLst>
      <p:ext uri="{BB962C8B-B14F-4D97-AF65-F5344CB8AC3E}">
        <p14:creationId xmlns:p14="http://schemas.microsoft.com/office/powerpoint/2010/main" val="296931779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customXml" Target="../ink/ink1.xml"/><Relationship Id="rId5" Type="http://schemas.openxmlformats.org/officeDocument/2006/relationships/image" Target="../media/image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0.gif"/><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29.png"/><Relationship Id="rId7"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31.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3.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4.wdp"/><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6.png"/><Relationship Id="rId5" Type="http://schemas.microsoft.com/office/2007/relationships/hdphoto" Target="../media/hdphoto3.wdp"/><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gif"/></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2.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s://www.copetti.org/writings/consoles/nintendo-3d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s://github.com/profi200/open_agb_fir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 Target="slide4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 up of a red panda&#10;&#10;Description automatically generated">
            <a:extLst>
              <a:ext uri="{FF2B5EF4-FFF2-40B4-BE49-F238E27FC236}">
                <a16:creationId xmlns:a16="http://schemas.microsoft.com/office/drawing/2014/main" id="{6ACE9BBA-F8A8-646C-DB66-5AB7C17AA663}"/>
              </a:ext>
            </a:extLst>
          </p:cNvPr>
          <p:cNvPicPr>
            <a:picLocks noChangeAspect="1"/>
          </p:cNvPicPr>
          <p:nvPr/>
        </p:nvPicPr>
        <p:blipFill>
          <a:blip r:embed="rId3"/>
          <a:stretch>
            <a:fillRect/>
          </a:stretch>
        </p:blipFill>
        <p:spPr>
          <a:xfrm>
            <a:off x="1144992" y="691777"/>
            <a:ext cx="3039035" cy="3039035"/>
          </a:xfrm>
          <a:prstGeom prst="rect">
            <a:avLst/>
          </a:prstGeom>
        </p:spPr>
      </p:pic>
      <p:sp>
        <p:nvSpPr>
          <p:cNvPr id="24" name="Title 1">
            <a:extLst>
              <a:ext uri="{FF2B5EF4-FFF2-40B4-BE49-F238E27FC236}">
                <a16:creationId xmlns:a16="http://schemas.microsoft.com/office/drawing/2014/main" id="{7131F63A-751E-0D62-88C3-F66BD598D929}"/>
              </a:ext>
            </a:extLst>
          </p:cNvPr>
          <p:cNvSpPr>
            <a:spLocks noGrp="1"/>
          </p:cNvSpPr>
          <p:nvPr>
            <p:ph type="ctrTitle"/>
          </p:nvPr>
        </p:nvSpPr>
        <p:spPr>
          <a:xfrm>
            <a:off x="3546039" y="1424389"/>
            <a:ext cx="8018432" cy="1883132"/>
          </a:xfrm>
        </p:spPr>
        <p:txBody>
          <a:bodyPr>
            <a:normAutofit fontScale="90000"/>
          </a:bodyPr>
          <a:lstStyle/>
          <a:p>
            <a:pPr algn="r" fontAlgn="base"/>
            <a:r>
              <a:rPr lang="en-US" b="1">
                <a:latin typeface="Aptos Display"/>
              </a:rPr>
              <a:t>Panda3DS</a:t>
            </a:r>
            <a:br>
              <a:rPr lang="en-US" b="1">
                <a:latin typeface="Aptos Display"/>
              </a:rPr>
            </a:br>
            <a:r>
              <a:rPr lang="en-US" sz="4400">
                <a:latin typeface="Aptos Display"/>
              </a:rPr>
              <a:t>Climbing the tree of </a:t>
            </a:r>
            <a:r>
              <a:rPr lang="en-US" sz="4400">
                <a:solidFill>
                  <a:srgbClr val="C00000"/>
                </a:solidFill>
                <a:latin typeface="Aptos Display"/>
              </a:rPr>
              <a:t>3</a:t>
            </a:r>
            <a:r>
              <a:rPr lang="en-US" sz="4400">
                <a:latin typeface="Aptos Display"/>
              </a:rPr>
              <a:t>DS emulation</a:t>
            </a:r>
            <a:endParaRPr lang="el-GR" sz="4400">
              <a:latin typeface="Aptos Display"/>
              <a:cs typeface="Calibri Light" panose="020F0302020204030204"/>
            </a:endParaRPr>
          </a:p>
        </p:txBody>
      </p:sp>
      <p:sp>
        <p:nvSpPr>
          <p:cNvPr id="25" name="AutoShape 2" descr=":panda:">
            <a:extLst>
              <a:ext uri="{FF2B5EF4-FFF2-40B4-BE49-F238E27FC236}">
                <a16:creationId xmlns:a16="http://schemas.microsoft.com/office/drawing/2014/main" id="{6835EC7E-A5F2-8E71-B678-B3DBA1F3189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6" name="Subtitle 2">
            <a:extLst>
              <a:ext uri="{FF2B5EF4-FFF2-40B4-BE49-F238E27FC236}">
                <a16:creationId xmlns:a16="http://schemas.microsoft.com/office/drawing/2014/main" id="{89A6AF6A-6EA0-7044-4964-CE7E1F7ACC2F}"/>
              </a:ext>
            </a:extLst>
          </p:cNvPr>
          <p:cNvSpPr>
            <a:spLocks noGrp="1"/>
          </p:cNvSpPr>
          <p:nvPr>
            <p:ph type="subTitle" idx="1"/>
          </p:nvPr>
        </p:nvSpPr>
        <p:spPr>
          <a:xfrm>
            <a:off x="1288104" y="4043226"/>
            <a:ext cx="9615790" cy="1216867"/>
          </a:xfrm>
        </p:spPr>
        <p:txBody>
          <a:bodyPr vert="horz" lIns="91440" tIns="45720" rIns="91440" bIns="45720" rtlCol="0" anchor="t">
            <a:normAutofit/>
          </a:bodyPr>
          <a:lstStyle/>
          <a:p>
            <a:r>
              <a:rPr lang="en-US" b="1">
                <a:latin typeface="Aptos"/>
              </a:rPr>
              <a:t>George </a:t>
            </a:r>
            <a:r>
              <a:rPr lang="en-US" b="1" err="1">
                <a:latin typeface="Aptos"/>
              </a:rPr>
              <a:t>Poniris</a:t>
            </a:r>
            <a:r>
              <a:rPr lang="en-US">
                <a:latin typeface="Aptos"/>
              </a:rPr>
              <a:t> </a:t>
            </a:r>
            <a:r>
              <a:rPr lang="en-US">
                <a:latin typeface="Aptos Light"/>
                <a:cs typeface="Calibri Light"/>
              </a:rPr>
              <a:t>Electrical &amp; Computer Eng. Undergrad @ NTUA</a:t>
            </a:r>
            <a:r>
              <a:rPr lang="en-US">
                <a:latin typeface="Aptos"/>
              </a:rPr>
              <a:t> </a:t>
            </a:r>
            <a:r>
              <a:rPr lang="en-US" i="1" err="1">
                <a:latin typeface="Aptos"/>
              </a:rPr>
              <a:t>gponiris@pandasemi.co</a:t>
            </a:r>
            <a:endParaRPr lang="en-US" i="1">
              <a:latin typeface="Aptos"/>
            </a:endParaRPr>
          </a:p>
          <a:p>
            <a:r>
              <a:rPr lang="en-US" b="1">
                <a:latin typeface="Aptos"/>
              </a:rPr>
              <a:t>Paris </a:t>
            </a:r>
            <a:r>
              <a:rPr lang="en-US" b="1" err="1">
                <a:latin typeface="Aptos"/>
              </a:rPr>
              <a:t>Oplopoios</a:t>
            </a:r>
            <a:r>
              <a:rPr lang="en-US">
                <a:latin typeface="Aptos Light"/>
              </a:rPr>
              <a:t> Information &amp; Electronic Eng. Undergrad</a:t>
            </a:r>
            <a:endParaRPr lang="el-GR" i="1">
              <a:latin typeface="Aptos"/>
            </a:endParaRPr>
          </a:p>
        </p:txBody>
      </p:sp>
      <p:sp>
        <p:nvSpPr>
          <p:cNvPr id="27" name="TextBox 26">
            <a:extLst>
              <a:ext uri="{FF2B5EF4-FFF2-40B4-BE49-F238E27FC236}">
                <a16:creationId xmlns:a16="http://schemas.microsoft.com/office/drawing/2014/main" id="{7C41CCF9-6248-B22E-E8D1-ABD90427A7B8}"/>
              </a:ext>
            </a:extLst>
          </p:cNvPr>
          <p:cNvSpPr txBox="1"/>
          <p:nvPr/>
        </p:nvSpPr>
        <p:spPr>
          <a:xfrm>
            <a:off x="3216612" y="1383"/>
            <a:ext cx="5758775" cy="369332"/>
          </a:xfrm>
          <a:prstGeom prst="rect">
            <a:avLst/>
          </a:prstGeom>
          <a:noFill/>
        </p:spPr>
        <p:txBody>
          <a:bodyPr wrap="square" lIns="91440" tIns="45720" rIns="91440" bIns="45720" rtlCol="0" anchor="t">
            <a:spAutoFit/>
          </a:bodyPr>
          <a:lstStyle/>
          <a:p>
            <a:pPr algn="ctr"/>
            <a:r>
              <a:rPr lang="en-US" b="1">
                <a:latin typeface="Aptos Display"/>
              </a:rPr>
              <a:t>FOSDEM 2024 – Emulation Track</a:t>
            </a:r>
            <a:endParaRPr lang="el-GR" b="1">
              <a:latin typeface="Aptos Display"/>
              <a:cs typeface="Calibri"/>
            </a:endParaRPr>
          </a:p>
        </p:txBody>
      </p:sp>
      <p:pic>
        <p:nvPicPr>
          <p:cNvPr id="28" name="Picture 27">
            <a:extLst>
              <a:ext uri="{FF2B5EF4-FFF2-40B4-BE49-F238E27FC236}">
                <a16:creationId xmlns:a16="http://schemas.microsoft.com/office/drawing/2014/main" id="{AF9E0D25-63E5-861F-383F-1CD0F9CFE138}"/>
              </a:ext>
            </a:extLst>
          </p:cNvPr>
          <p:cNvPicPr>
            <a:picLocks noChangeAspect="1"/>
          </p:cNvPicPr>
          <p:nvPr/>
        </p:nvPicPr>
        <p:blipFill>
          <a:blip r:embed="rId4"/>
          <a:stretch>
            <a:fillRect/>
          </a:stretch>
        </p:blipFill>
        <p:spPr>
          <a:xfrm>
            <a:off x="1" y="0"/>
            <a:ext cx="457199" cy="6858000"/>
          </a:xfrm>
          <a:prstGeom prst="rect">
            <a:avLst/>
          </a:prstGeom>
          <a:effectLst>
            <a:glow>
              <a:schemeClr val="accent1">
                <a:alpha val="40000"/>
              </a:schemeClr>
            </a:glow>
            <a:outerShdw blurRad="625229" dist="38100" algn="l" rotWithShape="0">
              <a:prstClr val="black">
                <a:alpha val="22000"/>
              </a:prstClr>
            </a:outerShdw>
            <a:softEdge rad="0"/>
          </a:effectLst>
        </p:spPr>
      </p:pic>
      <p:pic>
        <p:nvPicPr>
          <p:cNvPr id="29" name="Picture 28" descr="A white circle with a dog's face&#10;&#10;Description automatically generated">
            <a:extLst>
              <a:ext uri="{FF2B5EF4-FFF2-40B4-BE49-F238E27FC236}">
                <a16:creationId xmlns:a16="http://schemas.microsoft.com/office/drawing/2014/main" id="{1B20FA42-D83E-F183-7FEA-1901A8106F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68" y="5649183"/>
            <a:ext cx="1063624" cy="1034079"/>
          </a:xfrm>
          <a:prstGeom prst="rect">
            <a:avLst/>
          </a:prstGeom>
        </p:spPr>
      </p:pic>
      <p:sp>
        <p:nvSpPr>
          <p:cNvPr id="2" name="TextBox 1">
            <a:extLst>
              <a:ext uri="{FF2B5EF4-FFF2-40B4-BE49-F238E27FC236}">
                <a16:creationId xmlns:a16="http://schemas.microsoft.com/office/drawing/2014/main" id="{A13A8F28-B721-F7F0-216D-93D1707412B5}"/>
              </a:ext>
            </a:extLst>
          </p:cNvPr>
          <p:cNvSpPr txBox="1"/>
          <p:nvPr/>
        </p:nvSpPr>
        <p:spPr>
          <a:xfrm>
            <a:off x="4184027" y="5159732"/>
            <a:ext cx="5264773" cy="461665"/>
          </a:xfrm>
          <a:prstGeom prst="rect">
            <a:avLst/>
          </a:prstGeom>
          <a:noFill/>
        </p:spPr>
        <p:txBody>
          <a:bodyPr wrap="square" rtlCol="0">
            <a:spAutoFit/>
          </a:bodyPr>
          <a:lstStyle/>
          <a:p>
            <a:r>
              <a:rPr lang="en-US" sz="2400" i="1" err="1">
                <a:latin typeface="Aptos"/>
                <a:ea typeface="Calibri"/>
                <a:cs typeface="Calibri"/>
              </a:rPr>
              <a:t>parisoplop@pandasemi.co</a:t>
            </a:r>
            <a:endParaRPr lang="en-US" sz="2400" i="1">
              <a:latin typeface="Aptos"/>
              <a:ea typeface="Calibri"/>
              <a:cs typeface="Calibri"/>
            </a:endParaRPr>
          </a:p>
        </p:txBody>
      </p:sp>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F916890F-8C1B-100B-CC21-6A24E1579067}"/>
                  </a:ext>
                </a:extLst>
              </p14:cNvPr>
              <p14:cNvContentPartPr/>
              <p14:nvPr/>
            </p14:nvContentPartPr>
            <p14:xfrm>
              <a:off x="4395539" y="5298467"/>
              <a:ext cx="3315240" cy="210240"/>
            </p14:xfrm>
          </p:contentPart>
        </mc:Choice>
        <mc:Fallback xmlns="">
          <p:pic>
            <p:nvPicPr>
              <p:cNvPr id="5" name="Ink 4">
                <a:extLst>
                  <a:ext uri="{FF2B5EF4-FFF2-40B4-BE49-F238E27FC236}">
                    <a16:creationId xmlns:a16="http://schemas.microsoft.com/office/drawing/2014/main" id="{F916890F-8C1B-100B-CC21-6A24E1579067}"/>
                  </a:ext>
                </a:extLst>
              </p:cNvPr>
              <p:cNvPicPr/>
              <p:nvPr/>
            </p:nvPicPr>
            <p:blipFill>
              <a:blip r:embed="rId7"/>
              <a:stretch>
                <a:fillRect/>
              </a:stretch>
            </p:blipFill>
            <p:spPr>
              <a:xfrm>
                <a:off x="4332539" y="5235467"/>
                <a:ext cx="3440880" cy="335880"/>
              </a:xfrm>
              <a:prstGeom prst="rect">
                <a:avLst/>
              </a:prstGeom>
            </p:spPr>
          </p:pic>
        </mc:Fallback>
      </mc:AlternateContent>
      <p:grpSp>
        <p:nvGrpSpPr>
          <p:cNvPr id="14" name="Group 13">
            <a:extLst>
              <a:ext uri="{FF2B5EF4-FFF2-40B4-BE49-F238E27FC236}">
                <a16:creationId xmlns:a16="http://schemas.microsoft.com/office/drawing/2014/main" id="{361B2F4E-9BA0-D7E1-6B57-A351DA88A7D4}"/>
              </a:ext>
            </a:extLst>
          </p:cNvPr>
          <p:cNvGrpSpPr/>
          <p:nvPr/>
        </p:nvGrpSpPr>
        <p:grpSpPr>
          <a:xfrm>
            <a:off x="2632163" y="3925403"/>
            <a:ext cx="3315240" cy="3315240"/>
            <a:chOff x="4991100" y="2324100"/>
            <a:chExt cx="2209800" cy="2209800"/>
          </a:xfrm>
        </p:grpSpPr>
        <p:sp>
          <p:nvSpPr>
            <p:cNvPr id="7" name="Oval 6">
              <a:extLst>
                <a:ext uri="{FF2B5EF4-FFF2-40B4-BE49-F238E27FC236}">
                  <a16:creationId xmlns:a16="http://schemas.microsoft.com/office/drawing/2014/main" id="{1332D417-B9F5-CBD8-4B39-856C3DE91CA5}"/>
                </a:ext>
              </a:extLst>
            </p:cNvPr>
            <p:cNvSpPr/>
            <p:nvPr/>
          </p:nvSpPr>
          <p:spPr>
            <a:xfrm>
              <a:off x="4991100" y="2324100"/>
              <a:ext cx="2209800" cy="220980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3" descr="A small animal holding a stick&#10;&#10;Description automatically generated">
              <a:extLst>
                <a:ext uri="{FF2B5EF4-FFF2-40B4-BE49-F238E27FC236}">
                  <a16:creationId xmlns:a16="http://schemas.microsoft.com/office/drawing/2014/main" id="{17AC38AB-AC48-A7A2-3F4D-B5D0270BD36F}"/>
                </a:ext>
              </a:extLst>
            </p:cNvPr>
            <p:cNvPicPr>
              <a:picLocks noChangeAspect="1"/>
            </p:cNvPicPr>
            <p:nvPr/>
          </p:nvPicPr>
          <p:blipFill>
            <a:blip r:embed="rId8"/>
            <a:stretch>
              <a:fillRect/>
            </a:stretch>
          </p:blipFill>
          <p:spPr>
            <a:xfrm>
              <a:off x="6096000" y="2466975"/>
              <a:ext cx="714375" cy="962025"/>
            </a:xfrm>
            <a:prstGeom prst="rect">
              <a:avLst/>
            </a:prstGeom>
            <a:ln>
              <a:noFill/>
            </a:ln>
          </p:spPr>
        </p:pic>
      </p:grpSp>
      <p:sp>
        <p:nvSpPr>
          <p:cNvPr id="4" name="TextBox 3">
            <a:extLst>
              <a:ext uri="{FF2B5EF4-FFF2-40B4-BE49-F238E27FC236}">
                <a16:creationId xmlns:a16="http://schemas.microsoft.com/office/drawing/2014/main" id="{17205C2F-C05A-78D8-C967-6167E72E6D5B}"/>
              </a:ext>
            </a:extLst>
          </p:cNvPr>
          <p:cNvSpPr txBox="1"/>
          <p:nvPr/>
        </p:nvSpPr>
        <p:spPr>
          <a:xfrm>
            <a:off x="2144291" y="5649183"/>
            <a:ext cx="8200616" cy="830997"/>
          </a:xfrm>
          <a:prstGeom prst="rect">
            <a:avLst/>
          </a:prstGeom>
          <a:noFill/>
        </p:spPr>
        <p:txBody>
          <a:bodyPr wrap="square">
            <a:spAutoFit/>
          </a:bodyPr>
          <a:lstStyle/>
          <a:p>
            <a:pPr algn="ctr"/>
            <a:r>
              <a:rPr lang="en-US" sz="2400" b="1">
                <a:latin typeface="Aptos"/>
              </a:rPr>
              <a:t>Davit Margarian </a:t>
            </a:r>
            <a:r>
              <a:rPr lang="en-US" sz="2400">
                <a:latin typeface="Aptos Light" panose="020B0004020202020204" pitchFamily="34" charset="0"/>
              </a:rPr>
              <a:t>Electrical &amp; </a:t>
            </a:r>
            <a:r>
              <a:rPr lang="en-US" sz="2400">
                <a:latin typeface="Aptos Light"/>
              </a:rPr>
              <a:t>Computer Eng. @ UC San Diego</a:t>
            </a:r>
          </a:p>
          <a:p>
            <a:pPr algn="ctr"/>
            <a:r>
              <a:rPr lang="en-US" sz="2400" i="1" err="1">
                <a:latin typeface="Aptos"/>
              </a:rPr>
              <a:t>mar@pandasemi.co</a:t>
            </a:r>
            <a:endParaRPr lang="el-GR" sz="2400" i="1">
              <a:latin typeface="Aptos"/>
            </a:endParaRPr>
          </a:p>
        </p:txBody>
      </p:sp>
    </p:spTree>
    <p:extLst>
      <p:ext uri="{BB962C8B-B14F-4D97-AF65-F5344CB8AC3E}">
        <p14:creationId xmlns:p14="http://schemas.microsoft.com/office/powerpoint/2010/main" val="52493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3"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drawProgress</p:attrName>
                                        </p:attrNameLst>
                                      </p:cBhvr>
                                      <p:tavLst>
                                        <p:tav tm="0">
                                          <p:val>
                                            <p:fltVal val="0"/>
                                          </p:val>
                                        </p:tav>
                                        <p:tav tm="100000">
                                          <p:val>
                                            <p:fltVal val="1"/>
                                          </p:val>
                                        </p:tav>
                                      </p:tavLst>
                                    </p:anim>
                                  </p:childTnLst>
                                </p:cTn>
                              </p:par>
                              <p:par>
                                <p:cTn id="13" presetID="0" presetClass="path" presetSubtype="0" decel="48000" fill="hold" nodeType="withEffect">
                                  <p:stCondLst>
                                    <p:cond delay="0"/>
                                  </p:stCondLst>
                                  <p:childTnLst>
                                    <p:animMotion origin="layout" path="M 0.00964 -0.00671 L 0.00964 -0.00671 C 0.0099 -0.00787 0.01836 -0.03449 0.02214 -0.04005 C 0.02292 -0.04143 0.02422 -0.04143 0.02526 -0.0419 C 0.02657 -0.03889 0.02839 -0.03634 0.02943 -0.03264 C 0.03021 -0.0294 0.02826 -0.02106 0.03047 -0.02153 C 0.03386 -0.02245 0.03776 -0.03449 0.03776 -0.03449 C 0.04011 -0.03403 0.04271 -0.03449 0.04506 -0.03264 C 0.0461 -0.03194 0.04584 -0.02755 0.04714 -0.02708 C 0.05495 -0.025 0.06302 -0.02593 0.0711 -0.02523 C 0.07696 -0.02361 0.08256 -0.02153 0.08881 -0.02153 C 0.09115 -0.02153 0.09362 -0.02315 0.0961 -0.02338 C 0.10261 -0.02431 0.10925 -0.02477 0.11589 -0.02523 C 0.11797 -0.02593 0.12019 -0.0287 0.12214 -0.02708 C 0.12552 -0.02454 0.1267 -0.01505 0.13047 -0.01412 C 0.1375 -0.01296 0.14427 -0.01968 0.15131 -0.02153 C 0.15677 -0.02338 0.16237 -0.02407 0.16797 -0.02523 C 0.16888 -0.02361 0.17383 -0.01412 0.17526 -0.01412 C 0.1793 -0.01412 0.18334 -0.01944 0.18672 -0.02338 C 0.19883 -0.02292 0.21094 -0.02083 0.22318 -0.02153 C 0.23086 -0.02222 0.2461 -0.02708 0.2461 -0.02708 C 0.26146 -0.0162 0.2543 -0.01759 0.27526 -0.02523 C 0.27735 -0.02616 0.28151 -0.02893 0.28151 -0.02893 L 0.28151 -0.02893 " pathEditMode="relative" ptsTypes="AAAAAAAAAAAAAAAAAAAAAAAA">
                                      <p:cBhvr>
                                        <p:cTn id="14" dur="1200" fill="hold"/>
                                        <p:tgtEl>
                                          <p:spTgt spid="14"/>
                                        </p:tgtEl>
                                        <p:attrNameLst>
                                          <p:attrName>ppt_x</p:attrName>
                                          <p:attrName>ppt_y</p:attrName>
                                        </p:attrNameLst>
                                      </p:cBhvr>
                                    </p:animMotion>
                                  </p:childTnLst>
                                </p:cTn>
                              </p:par>
                            </p:childTnLst>
                          </p:cTn>
                        </p:par>
                        <p:par>
                          <p:cTn id="15" fill="hold">
                            <p:stCondLst>
                              <p:cond delay="1700"/>
                            </p:stCondLst>
                            <p:childTnLst>
                              <p:par>
                                <p:cTn id="16" presetID="2" presetClass="exit" presetSubtype="4" accel="38000" decel="26000" fill="hold" nodeType="afterEffect">
                                  <p:stCondLst>
                                    <p:cond delay="0"/>
                                  </p:stCondLst>
                                  <p:childTnLst>
                                    <p:anim calcmode="lin" valueType="num">
                                      <p:cBhvr additive="base">
                                        <p:cTn id="17" dur="500"/>
                                        <p:tgtEl>
                                          <p:spTgt spid="14"/>
                                        </p:tgtEl>
                                        <p:attrNameLst>
                                          <p:attrName>ppt_x</p:attrName>
                                        </p:attrNameLst>
                                      </p:cBhvr>
                                      <p:tavLst>
                                        <p:tav tm="0">
                                          <p:val>
                                            <p:strVal val="ppt_x"/>
                                          </p:val>
                                        </p:tav>
                                        <p:tav tm="100000">
                                          <p:val>
                                            <p:strVal val="ppt_x"/>
                                          </p:val>
                                        </p:tav>
                                      </p:tavLst>
                                    </p:anim>
                                    <p:anim calcmode="lin" valueType="num">
                                      <p:cBhvr additive="base">
                                        <p:cTn id="18" dur="500"/>
                                        <p:tgtEl>
                                          <p:spTgt spid="14"/>
                                        </p:tgtEl>
                                        <p:attrNameLst>
                                          <p:attrName>ppt_y</p:attrName>
                                        </p:attrNameLst>
                                      </p:cBhvr>
                                      <p:tavLst>
                                        <p:tav tm="0">
                                          <p:val>
                                            <p:strVal val="ppt_y"/>
                                          </p:val>
                                        </p:tav>
                                        <p:tav tm="100000">
                                          <p:val>
                                            <p:strVal val="1+ppt_h/2"/>
                                          </p:val>
                                        </p:tav>
                                      </p:tavLst>
                                    </p:anim>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D199E-448A-1D92-F297-4590439D5341}"/>
            </a:ext>
          </a:extLst>
        </p:cNvPr>
        <p:cNvGrpSpPr/>
        <p:nvPr/>
      </p:nvGrpSpPr>
      <p:grpSpPr>
        <a:xfrm>
          <a:off x="0" y="0"/>
          <a:ext cx="0" cy="0"/>
          <a:chOff x="0" y="0"/>
          <a:chExt cx="0" cy="0"/>
        </a:xfrm>
      </p:grpSpPr>
      <p:grpSp>
        <p:nvGrpSpPr>
          <p:cNvPr id="35" name="Group 34">
            <a:extLst>
              <a:ext uri="{FF2B5EF4-FFF2-40B4-BE49-F238E27FC236}">
                <a16:creationId xmlns:a16="http://schemas.microsoft.com/office/drawing/2014/main" id="{84FA669A-42D7-629F-051C-350FE3759B20}"/>
              </a:ext>
            </a:extLst>
          </p:cNvPr>
          <p:cNvGrpSpPr/>
          <p:nvPr/>
        </p:nvGrpSpPr>
        <p:grpSpPr>
          <a:xfrm>
            <a:off x="1813666" y="1538193"/>
            <a:ext cx="3087676" cy="4849733"/>
            <a:chOff x="1813666" y="1538193"/>
            <a:chExt cx="3087676" cy="4849733"/>
          </a:xfrm>
        </p:grpSpPr>
        <p:cxnSp>
          <p:nvCxnSpPr>
            <p:cNvPr id="22" name="Straight Arrow Connector 21">
              <a:extLst>
                <a:ext uri="{FF2B5EF4-FFF2-40B4-BE49-F238E27FC236}">
                  <a16:creationId xmlns:a16="http://schemas.microsoft.com/office/drawing/2014/main" id="{98CF42AD-2F62-3F5B-F416-B0B15A93DF94}"/>
                </a:ext>
              </a:extLst>
            </p:cNvPr>
            <p:cNvCxnSpPr>
              <a:cxnSpLocks/>
            </p:cNvCxnSpPr>
            <p:nvPr/>
          </p:nvCxnSpPr>
          <p:spPr>
            <a:xfrm flipH="1">
              <a:off x="2171504" y="5936486"/>
              <a:ext cx="1611226" cy="0"/>
            </a:xfrm>
            <a:prstGeom prst="straightConnector1">
              <a:avLst/>
            </a:prstGeom>
            <a:ln w="12700">
              <a:solidFill>
                <a:schemeClr val="accent6">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CBB5AF4-86BB-B5F2-8259-FB5BF4CFB58B}"/>
                </a:ext>
              </a:extLst>
            </p:cNvPr>
            <p:cNvCxnSpPr>
              <a:cxnSpLocks/>
              <a:endCxn id="4" idx="2"/>
            </p:cNvCxnSpPr>
            <p:nvPr/>
          </p:nvCxnSpPr>
          <p:spPr>
            <a:xfrm flipV="1">
              <a:off x="4284890" y="3261983"/>
              <a:ext cx="0" cy="23676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E304469-912B-2F79-A474-C539A62B86F8}"/>
                </a:ext>
              </a:extLst>
            </p:cNvPr>
            <p:cNvCxnSpPr>
              <a:cxnSpLocks/>
            </p:cNvCxnSpPr>
            <p:nvPr/>
          </p:nvCxnSpPr>
          <p:spPr>
            <a:xfrm flipH="1">
              <a:off x="2179724" y="2773980"/>
              <a:ext cx="1611226" cy="0"/>
            </a:xfrm>
            <a:prstGeom prst="straightConnector1">
              <a:avLst/>
            </a:prstGeom>
            <a:ln w="12700">
              <a:solidFill>
                <a:schemeClr val="accent6">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black rectangular object with white text&#10;&#10;Description automatically generated">
              <a:extLst>
                <a:ext uri="{FF2B5EF4-FFF2-40B4-BE49-F238E27FC236}">
                  <a16:creationId xmlns:a16="http://schemas.microsoft.com/office/drawing/2014/main" id="{936F287F-24DB-DC8E-7A9D-FC380A9EE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0308" y="1547482"/>
              <a:ext cx="1089164" cy="1714501"/>
            </a:xfrm>
            <a:prstGeom prst="rect">
              <a:avLst/>
            </a:prstGeom>
          </p:spPr>
        </p:pic>
        <p:pic>
          <p:nvPicPr>
            <p:cNvPr id="10" name="Picture 9">
              <a:extLst>
                <a:ext uri="{FF2B5EF4-FFF2-40B4-BE49-F238E27FC236}">
                  <a16:creationId xmlns:a16="http://schemas.microsoft.com/office/drawing/2014/main" id="{BFF12BA1-65B1-5F7F-2FAF-E0D6C59ACDDB}"/>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2447886" y="4673425"/>
              <a:ext cx="1089163" cy="1714501"/>
            </a:xfrm>
            <a:prstGeom prst="rect">
              <a:avLst/>
            </a:prstGeom>
          </p:spPr>
        </p:pic>
        <p:pic>
          <p:nvPicPr>
            <p:cNvPr id="13" name="Picture 12" descr="A black rectangular object with white text&#10;&#10;Description automatically generated">
              <a:extLst>
                <a:ext uri="{FF2B5EF4-FFF2-40B4-BE49-F238E27FC236}">
                  <a16:creationId xmlns:a16="http://schemas.microsoft.com/office/drawing/2014/main" id="{15402534-0379-7E49-6ADD-D6B79F15D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5694" y="1547482"/>
              <a:ext cx="1089164" cy="1714501"/>
            </a:xfrm>
            <a:prstGeom prst="rect">
              <a:avLst/>
            </a:prstGeom>
          </p:spPr>
        </p:pic>
        <p:pic>
          <p:nvPicPr>
            <p:cNvPr id="14" name="Picture 13">
              <a:extLst>
                <a:ext uri="{FF2B5EF4-FFF2-40B4-BE49-F238E27FC236}">
                  <a16:creationId xmlns:a16="http://schemas.microsoft.com/office/drawing/2014/main" id="{36F8CB43-1AA6-6CC7-8ACD-DCB43F397B32}"/>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3740308" y="4673425"/>
              <a:ext cx="1089163" cy="1714501"/>
            </a:xfrm>
            <a:prstGeom prst="rect">
              <a:avLst/>
            </a:prstGeom>
          </p:spPr>
        </p:pic>
        <p:sp>
          <p:nvSpPr>
            <p:cNvPr id="15" name="Rounded Rectangle 14">
              <a:extLst>
                <a:ext uri="{FF2B5EF4-FFF2-40B4-BE49-F238E27FC236}">
                  <a16:creationId xmlns:a16="http://schemas.microsoft.com/office/drawing/2014/main" id="{440D12B8-1D51-7322-B77E-D1EC028157CE}"/>
                </a:ext>
              </a:extLst>
            </p:cNvPr>
            <p:cNvSpPr/>
            <p:nvPr/>
          </p:nvSpPr>
          <p:spPr>
            <a:xfrm>
              <a:off x="2290961" y="3498747"/>
              <a:ext cx="2610381" cy="937914"/>
            </a:xfrm>
            <a:prstGeom prst="roundRect">
              <a:avLst>
                <a:gd name="adj" fmla="val 9524"/>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1144354" dist="38100" dir="5400000" algn="t" rotWithShape="0">
                      <a:prstClr val="black">
                        <a:alpha val="49929"/>
                      </a:prstClr>
                    </a:outerShdw>
                  </a:effectLst>
                  <a:latin typeface="Aptos" panose="020B0004020202020204" pitchFamily="34" charset="0"/>
                </a:rPr>
                <a:t>64b AXI Main Bus</a:t>
              </a:r>
              <a:endParaRPr lang="en-US">
                <a:effectLst>
                  <a:outerShdw blurRad="1144354" dist="38100" dir="5400000" algn="t" rotWithShape="0">
                    <a:prstClr val="black">
                      <a:alpha val="49929"/>
                    </a:prstClr>
                  </a:outerShdw>
                </a:effectLst>
                <a:latin typeface="Aptos" panose="020B0004020202020204" pitchFamily="34" charset="0"/>
              </a:endParaRPr>
            </a:p>
            <a:p>
              <a:pPr algn="ctr"/>
              <a:r>
                <a:rPr lang="en-US" sz="1200">
                  <a:effectLst>
                    <a:outerShdw blurRad="1144354" dist="38100" dir="5400000" algn="t" rotWithShape="0">
                      <a:prstClr val="black">
                        <a:alpha val="49929"/>
                      </a:prstClr>
                    </a:outerShdw>
                  </a:effectLst>
                  <a:latin typeface="Aptos" panose="020B0004020202020204" pitchFamily="34" charset="0"/>
                </a:rPr>
                <a:t>via Snoop Control Unit for </a:t>
              </a:r>
            </a:p>
            <a:p>
              <a:pPr algn="ctr"/>
              <a:r>
                <a:rPr lang="en-US" sz="1200">
                  <a:effectLst>
                    <a:outerShdw blurRad="1144354" dist="38100" dir="5400000" algn="t" rotWithShape="0">
                      <a:prstClr val="black">
                        <a:alpha val="49929"/>
                      </a:prstClr>
                    </a:outerShdw>
                  </a:effectLst>
                  <a:latin typeface="Aptos" panose="020B0004020202020204" pitchFamily="34" charset="0"/>
                </a:rPr>
                <a:t>inter-ARM11 cache coherency</a:t>
              </a:r>
            </a:p>
          </p:txBody>
        </p:sp>
        <p:cxnSp>
          <p:nvCxnSpPr>
            <p:cNvPr id="29" name="Straight Arrow Connector 28">
              <a:extLst>
                <a:ext uri="{FF2B5EF4-FFF2-40B4-BE49-F238E27FC236}">
                  <a16:creationId xmlns:a16="http://schemas.microsoft.com/office/drawing/2014/main" id="{D0F53964-55A4-C51D-EDCE-71F635F02F16}"/>
                </a:ext>
              </a:extLst>
            </p:cNvPr>
            <p:cNvCxnSpPr>
              <a:stCxn id="10" idx="0"/>
            </p:cNvCxnSpPr>
            <p:nvPr/>
          </p:nvCxnSpPr>
          <p:spPr>
            <a:xfrm flipH="1" flipV="1">
              <a:off x="2990276" y="4436661"/>
              <a:ext cx="2192" cy="23676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30CD7C0-3204-CB6E-66FE-3F6F6D78437D}"/>
                </a:ext>
              </a:extLst>
            </p:cNvPr>
            <p:cNvCxnSpPr>
              <a:cxnSpLocks/>
              <a:stCxn id="14" idx="0"/>
            </p:cNvCxnSpPr>
            <p:nvPr/>
          </p:nvCxnSpPr>
          <p:spPr>
            <a:xfrm flipV="1">
              <a:off x="4284890" y="4436661"/>
              <a:ext cx="5641" cy="23676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800B0DE-4DDB-C3C4-B964-9822D228EA8A}"/>
                </a:ext>
              </a:extLst>
            </p:cNvPr>
            <p:cNvCxnSpPr>
              <a:cxnSpLocks/>
              <a:stCxn id="13" idx="2"/>
            </p:cNvCxnSpPr>
            <p:nvPr/>
          </p:nvCxnSpPr>
          <p:spPr>
            <a:xfrm flipH="1">
              <a:off x="2988085" y="3261983"/>
              <a:ext cx="2191" cy="24605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64975E8-25ED-4B19-E2B2-8AFC82E68148}"/>
                </a:ext>
              </a:extLst>
            </p:cNvPr>
            <p:cNvCxnSpPr>
              <a:cxnSpLocks/>
            </p:cNvCxnSpPr>
            <p:nvPr/>
          </p:nvCxnSpPr>
          <p:spPr>
            <a:xfrm flipH="1">
              <a:off x="2179724" y="2026995"/>
              <a:ext cx="312651" cy="0"/>
            </a:xfrm>
            <a:prstGeom prst="straightConnector1">
              <a:avLst/>
            </a:prstGeom>
            <a:ln w="12700">
              <a:solidFill>
                <a:schemeClr val="accent6">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a:extLst>
                <a:ext uri="{FF2B5EF4-FFF2-40B4-BE49-F238E27FC236}">
                  <a16:creationId xmlns:a16="http://schemas.microsoft.com/office/drawing/2014/main" id="{81B36E9D-0F59-4539-6574-4777FAE3149F}"/>
                </a:ext>
              </a:extLst>
            </p:cNvPr>
            <p:cNvSpPr/>
            <p:nvPr/>
          </p:nvSpPr>
          <p:spPr>
            <a:xfrm rot="16200000">
              <a:off x="-428172" y="3780031"/>
              <a:ext cx="4849733" cy="366058"/>
            </a:xfrm>
            <a:prstGeom prst="roundRect">
              <a:avLst>
                <a:gd name="adj" fmla="val 9524"/>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1144354" dist="38100" dir="5400000" algn="t" rotWithShape="0">
                      <a:prstClr val="black">
                        <a:alpha val="49929"/>
                      </a:prstClr>
                    </a:outerShdw>
                  </a:effectLst>
                  <a:latin typeface="Aptos" panose="020B0004020202020204" pitchFamily="34" charset="0"/>
                </a:rPr>
                <a:t>Interrupt Distribution Controller</a:t>
              </a:r>
              <a:endParaRPr lang="en-US" sz="1400">
                <a:effectLst>
                  <a:outerShdw blurRad="1144354" dist="38100" dir="5400000" algn="t" rotWithShape="0">
                    <a:prstClr val="black">
                      <a:alpha val="49929"/>
                    </a:prstClr>
                  </a:outerShdw>
                </a:effectLst>
                <a:latin typeface="Aptos" panose="020B0004020202020204" pitchFamily="34" charset="0"/>
              </a:endParaRPr>
            </a:p>
          </p:txBody>
        </p:sp>
        <p:cxnSp>
          <p:nvCxnSpPr>
            <p:cNvPr id="21" name="Straight Arrow Connector 20">
              <a:extLst>
                <a:ext uri="{FF2B5EF4-FFF2-40B4-BE49-F238E27FC236}">
                  <a16:creationId xmlns:a16="http://schemas.microsoft.com/office/drawing/2014/main" id="{85037495-6297-E49B-E788-26F48CB0BEF0}"/>
                </a:ext>
              </a:extLst>
            </p:cNvPr>
            <p:cNvCxnSpPr>
              <a:cxnSpLocks/>
            </p:cNvCxnSpPr>
            <p:nvPr/>
          </p:nvCxnSpPr>
          <p:spPr>
            <a:xfrm flipH="1">
              <a:off x="2171504" y="5189501"/>
              <a:ext cx="312651" cy="0"/>
            </a:xfrm>
            <a:prstGeom prst="straightConnector1">
              <a:avLst/>
            </a:prstGeom>
            <a:ln w="12700">
              <a:solidFill>
                <a:schemeClr val="accent6">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98DF095-6391-0AE4-3D99-8C53B9358615}"/>
              </a:ext>
            </a:extLst>
          </p:cNvPr>
          <p:cNvSpPr>
            <a:spLocks noGrp="1"/>
          </p:cNvSpPr>
          <p:nvPr>
            <p:ph type="ctrTitle"/>
          </p:nvPr>
        </p:nvSpPr>
        <p:spPr>
          <a:xfrm>
            <a:off x="1099803" y="99350"/>
            <a:ext cx="10508806" cy="937914"/>
          </a:xfrm>
        </p:spPr>
        <p:txBody>
          <a:bodyPr>
            <a:noAutofit/>
          </a:bodyPr>
          <a:lstStyle/>
          <a:p>
            <a:pPr rtl="0" fontAlgn="base"/>
            <a:r>
              <a:rPr lang="en-US" sz="5400">
                <a:latin typeface="Aptos" panose="020B0004020202020204" pitchFamily="34" charset="0"/>
              </a:rPr>
              <a:t>CPU Intercommunication</a:t>
            </a:r>
            <a:endParaRPr lang="el-GR" sz="5400" b="1">
              <a:latin typeface="Aptos" panose="020B0004020202020204" pitchFamily="34" charset="0"/>
            </a:endParaRPr>
          </a:p>
        </p:txBody>
      </p:sp>
      <p:grpSp>
        <p:nvGrpSpPr>
          <p:cNvPr id="39" name="Group 38">
            <a:extLst>
              <a:ext uri="{FF2B5EF4-FFF2-40B4-BE49-F238E27FC236}">
                <a16:creationId xmlns:a16="http://schemas.microsoft.com/office/drawing/2014/main" id="{05C864CD-0ED4-D911-0A68-2284ED190AE5}"/>
              </a:ext>
            </a:extLst>
          </p:cNvPr>
          <p:cNvGrpSpPr/>
          <p:nvPr/>
        </p:nvGrpSpPr>
        <p:grpSpPr>
          <a:xfrm>
            <a:off x="4901342" y="1107738"/>
            <a:ext cx="6617742" cy="3717560"/>
            <a:chOff x="4901342" y="1107738"/>
            <a:chExt cx="6617742" cy="3717560"/>
          </a:xfrm>
        </p:grpSpPr>
        <p:grpSp>
          <p:nvGrpSpPr>
            <p:cNvPr id="33" name="Group 32">
              <a:extLst>
                <a:ext uri="{FF2B5EF4-FFF2-40B4-BE49-F238E27FC236}">
                  <a16:creationId xmlns:a16="http://schemas.microsoft.com/office/drawing/2014/main" id="{CD95C453-D871-A6F3-F7E3-787ACD50CBFF}"/>
                </a:ext>
              </a:extLst>
            </p:cNvPr>
            <p:cNvGrpSpPr/>
            <p:nvPr/>
          </p:nvGrpSpPr>
          <p:grpSpPr>
            <a:xfrm>
              <a:off x="4901342" y="3110109"/>
              <a:ext cx="6617742" cy="1715189"/>
              <a:chOff x="4901342" y="3110109"/>
              <a:chExt cx="6617742" cy="1715189"/>
            </a:xfrm>
          </p:grpSpPr>
          <p:sp>
            <p:nvSpPr>
              <p:cNvPr id="16" name="Rounded Rectangle 15">
                <a:extLst>
                  <a:ext uri="{FF2B5EF4-FFF2-40B4-BE49-F238E27FC236}">
                    <a16:creationId xmlns:a16="http://schemas.microsoft.com/office/drawing/2014/main" id="{E1F2B31A-616F-DDC6-C93C-DF377C0C4F83}"/>
                  </a:ext>
                </a:extLst>
              </p:cNvPr>
              <p:cNvSpPr/>
              <p:nvPr/>
            </p:nvSpPr>
            <p:spPr>
              <a:xfrm>
                <a:off x="5274079" y="3498746"/>
                <a:ext cx="1474237" cy="937914"/>
              </a:xfrm>
              <a:prstGeom prst="roundRect">
                <a:avLst>
                  <a:gd name="adj" fmla="val 9524"/>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1144354" dist="38100" dir="5400000" algn="t" rotWithShape="0">
                        <a:prstClr val="black">
                          <a:alpha val="49929"/>
                        </a:prstClr>
                      </a:outerShdw>
                    </a:effectLst>
                    <a:latin typeface="Aptos" panose="020B0004020202020204" pitchFamily="34" charset="0"/>
                  </a:rPr>
                  <a:t>”PXI” FIFO</a:t>
                </a:r>
              </a:p>
              <a:p>
                <a:pPr algn="ctr"/>
                <a:r>
                  <a:rPr lang="en-US" sz="1600">
                    <a:effectLst>
                      <a:outerShdw blurRad="1144354" dist="38100" dir="5400000" algn="t" rotWithShape="0">
                        <a:prstClr val="black">
                          <a:alpha val="49929"/>
                        </a:prstClr>
                      </a:outerShdw>
                    </a:effectLst>
                    <a:latin typeface="Aptos" panose="020B0004020202020204" pitchFamily="34" charset="0"/>
                  </a:rPr>
                  <a:t>64b FIFOs, bidirectional</a:t>
                </a:r>
                <a:endParaRPr lang="en-US" sz="1400">
                  <a:effectLst>
                    <a:outerShdw blurRad="1144354" dist="38100" dir="5400000" algn="t" rotWithShape="0">
                      <a:prstClr val="black">
                        <a:alpha val="49929"/>
                      </a:prstClr>
                    </a:outerShdw>
                  </a:effectLst>
                  <a:latin typeface="Aptos" panose="020B0004020202020204" pitchFamily="34" charset="0"/>
                </a:endParaRPr>
              </a:p>
            </p:txBody>
          </p:sp>
          <p:pic>
            <p:nvPicPr>
              <p:cNvPr id="43" name="Picture 42" descr="A black rectangular sign with white text&#10;&#10;Description automatically generated">
                <a:extLst>
                  <a:ext uri="{FF2B5EF4-FFF2-40B4-BE49-F238E27FC236}">
                    <a16:creationId xmlns:a16="http://schemas.microsoft.com/office/drawing/2014/main" id="{FA4FA357-93A4-3EEB-79DA-420983CE58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9927" y="3110117"/>
                <a:ext cx="1089157" cy="1715181"/>
              </a:xfrm>
              <a:prstGeom prst="rect">
                <a:avLst/>
              </a:prstGeom>
            </p:spPr>
          </p:pic>
          <p:pic>
            <p:nvPicPr>
              <p:cNvPr id="45" name="Picture 44" descr="A black rectangular object with white text&#10;&#10;Description automatically generated">
                <a:extLst>
                  <a:ext uri="{FF2B5EF4-FFF2-40B4-BE49-F238E27FC236}">
                    <a16:creationId xmlns:a16="http://schemas.microsoft.com/office/drawing/2014/main" id="{2DA0E338-433D-B8FF-B9CC-096A849610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1053" y="3110109"/>
                <a:ext cx="1089163" cy="1715189"/>
              </a:xfrm>
              <a:prstGeom prst="rect">
                <a:avLst/>
              </a:prstGeom>
            </p:spPr>
          </p:pic>
          <p:sp>
            <p:nvSpPr>
              <p:cNvPr id="5" name="Rounded Rectangle 4">
                <a:extLst>
                  <a:ext uri="{FF2B5EF4-FFF2-40B4-BE49-F238E27FC236}">
                    <a16:creationId xmlns:a16="http://schemas.microsoft.com/office/drawing/2014/main" id="{83A09574-B4D3-A0AD-E921-2352F3AFB421}"/>
                  </a:ext>
                </a:extLst>
              </p:cNvPr>
              <p:cNvSpPr/>
              <p:nvPr/>
            </p:nvSpPr>
            <p:spPr>
              <a:xfrm>
                <a:off x="8582953" y="3498746"/>
                <a:ext cx="1474237" cy="937914"/>
              </a:xfrm>
              <a:prstGeom prst="roundRect">
                <a:avLst>
                  <a:gd name="adj" fmla="val 9524"/>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1144354" dist="38100" dir="5400000" algn="t" rotWithShape="0">
                        <a:prstClr val="black">
                          <a:alpha val="49929"/>
                        </a:prstClr>
                      </a:outerShdw>
                    </a:effectLst>
                    <a:latin typeface="Aptos" panose="020B0004020202020204" pitchFamily="34" charset="0"/>
                  </a:rPr>
                  <a:t>”IPC” FIFO</a:t>
                </a:r>
              </a:p>
              <a:p>
                <a:pPr algn="ctr"/>
                <a:r>
                  <a:rPr lang="en-US" sz="1600">
                    <a:effectLst>
                      <a:outerShdw blurRad="1144354" dist="38100" dir="5400000" algn="t" rotWithShape="0">
                        <a:prstClr val="black">
                          <a:alpha val="49929"/>
                        </a:prstClr>
                      </a:outerShdw>
                    </a:effectLst>
                    <a:latin typeface="Aptos" panose="020B0004020202020204" pitchFamily="34" charset="0"/>
                  </a:rPr>
                  <a:t>64b FIFOs, bidirectional</a:t>
                </a:r>
                <a:endParaRPr lang="en-US" sz="1400">
                  <a:effectLst>
                    <a:outerShdw blurRad="1144354" dist="38100" dir="5400000" algn="t" rotWithShape="0">
                      <a:prstClr val="black">
                        <a:alpha val="49929"/>
                      </a:prstClr>
                    </a:outerShdw>
                  </a:effectLst>
                  <a:latin typeface="Aptos" panose="020B0004020202020204" pitchFamily="34" charset="0"/>
                </a:endParaRPr>
              </a:p>
            </p:txBody>
          </p:sp>
          <p:cxnSp>
            <p:nvCxnSpPr>
              <p:cNvPr id="24" name="Straight Arrow Connector 23">
                <a:extLst>
                  <a:ext uri="{FF2B5EF4-FFF2-40B4-BE49-F238E27FC236}">
                    <a16:creationId xmlns:a16="http://schemas.microsoft.com/office/drawing/2014/main" id="{75FAD369-8A3F-830B-A75C-DD61D807EB79}"/>
                  </a:ext>
                </a:extLst>
              </p:cNvPr>
              <p:cNvCxnSpPr>
                <a:stCxn id="16" idx="1"/>
                <a:endCxn id="15" idx="3"/>
              </p:cNvCxnSpPr>
              <p:nvPr/>
            </p:nvCxnSpPr>
            <p:spPr>
              <a:xfrm flipH="1">
                <a:off x="4901342" y="3967703"/>
                <a:ext cx="372737" cy="1"/>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87B1FF9-F35C-A646-E8AA-4B5E6F3BC4F6}"/>
                  </a:ext>
                </a:extLst>
              </p:cNvPr>
              <p:cNvCxnSpPr>
                <a:stCxn id="16" idx="3"/>
                <a:endCxn id="45" idx="1"/>
              </p:cNvCxnSpPr>
              <p:nvPr/>
            </p:nvCxnSpPr>
            <p:spPr>
              <a:xfrm>
                <a:off x="6748316" y="3967703"/>
                <a:ext cx="372737" cy="1"/>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598B1B2-4137-4BE5-0820-B8FE8F9384D0}"/>
                  </a:ext>
                </a:extLst>
              </p:cNvPr>
              <p:cNvCxnSpPr>
                <a:stCxn id="45" idx="3"/>
                <a:endCxn id="5" idx="1"/>
              </p:cNvCxnSpPr>
              <p:nvPr/>
            </p:nvCxnSpPr>
            <p:spPr>
              <a:xfrm flipV="1">
                <a:off x="8210216" y="3967703"/>
                <a:ext cx="372737" cy="1"/>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B33B140-D772-D17A-B2AB-BA622E9E7C5B}"/>
                  </a:ext>
                </a:extLst>
              </p:cNvPr>
              <p:cNvCxnSpPr>
                <a:stCxn id="5" idx="3"/>
                <a:endCxn id="43" idx="1"/>
              </p:cNvCxnSpPr>
              <p:nvPr/>
            </p:nvCxnSpPr>
            <p:spPr>
              <a:xfrm>
                <a:off x="10057190" y="3967703"/>
                <a:ext cx="372737" cy="5"/>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36" name="Picture 2" descr="A couple of anime girls&#10;&#10;Description automatically generated&#10;&#10;Miss Kobayashi's Dragon Maid S Episode 4: Elma &amp; The Company | Rory Muses">
              <a:extLst>
                <a:ext uri="{FF2B5EF4-FFF2-40B4-BE49-F238E27FC236}">
                  <a16:creationId xmlns:a16="http://schemas.microsoft.com/office/drawing/2014/main" id="{F548D51A-03AE-F4E4-5782-672702633915}"/>
                </a:ext>
                <a:ext uri="{C183D7F6-B498-43B3-948B-1728B52AA6E4}">
                  <adec:decorative xmlns:adec="http://schemas.microsoft.com/office/drawing/2017/decorative" val="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7408820" y="1107738"/>
              <a:ext cx="2251231" cy="1336475"/>
            </a:xfrm>
            <a:prstGeom prst="rect">
              <a:avLst/>
            </a:prstGeom>
            <a:noFill/>
            <a:extLst>
              <a:ext uri="{909E8E84-426E-40DD-AFC4-6F175D3DCCD1}">
                <a14:hiddenFill xmlns:a14="http://schemas.microsoft.com/office/drawing/2010/main">
                  <a:solidFill>
                    <a:srgbClr val="FFFFFF"/>
                  </a:solidFill>
                </a14:hiddenFill>
              </a:ext>
            </a:extLst>
          </p:spPr>
        </p:pic>
        <p:sp>
          <p:nvSpPr>
            <p:cNvPr id="37" name="Left Brace 36">
              <a:extLst>
                <a:ext uri="{FF2B5EF4-FFF2-40B4-BE49-F238E27FC236}">
                  <a16:creationId xmlns:a16="http://schemas.microsoft.com/office/drawing/2014/main" id="{AD593FA8-106D-70A6-7995-2EFC20ED9003}"/>
                </a:ext>
              </a:extLst>
            </p:cNvPr>
            <p:cNvSpPr/>
            <p:nvPr/>
          </p:nvSpPr>
          <p:spPr>
            <a:xfrm rot="5400000">
              <a:off x="8307199" y="303488"/>
              <a:ext cx="454474" cy="4876872"/>
            </a:xfrm>
            <a:prstGeom prst="leftBrace">
              <a:avLst>
                <a:gd name="adj1" fmla="val 74228"/>
                <a:gd name="adj2" fmla="val 50000"/>
              </a:avLst>
            </a:prstGeom>
            <a:ln w="28575">
              <a:solidFill>
                <a:schemeClr val="bg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4624042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left)">
                                      <p:cBhvr>
                                        <p:cTn id="1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D3F52-2A56-5332-A4C3-64B9E50208D6}"/>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BB147C8B-2DD3-5E21-BE91-1CF728863E79}"/>
              </a:ext>
            </a:extLst>
          </p:cNvPr>
          <p:cNvSpPr/>
          <p:nvPr/>
        </p:nvSpPr>
        <p:spPr>
          <a:xfrm>
            <a:off x="0" y="1"/>
            <a:ext cx="12192000" cy="6858000"/>
          </a:xfrm>
          <a:prstGeom prst="rect">
            <a:avLst/>
          </a:prstGeom>
          <a:solidFill>
            <a:srgbClr val="1919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pic>
        <p:nvPicPr>
          <p:cNvPr id="12" name="Picture 11" descr="A black and white striped background&#10;&#10;Description automatically generated">
            <a:extLst>
              <a:ext uri="{FF2B5EF4-FFF2-40B4-BE49-F238E27FC236}">
                <a16:creationId xmlns:a16="http://schemas.microsoft.com/office/drawing/2014/main" id="{F7AFC144-4280-A7E9-F502-2F530A279F15}"/>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2742" t="28645" r="14558" b="30461"/>
          <a:stretch/>
        </p:blipFill>
        <p:spPr>
          <a:xfrm>
            <a:off x="0" y="0"/>
            <a:ext cx="12192000" cy="6858000"/>
          </a:xfrm>
          <a:prstGeom prst="rect">
            <a:avLst/>
          </a:prstGeom>
        </p:spPr>
      </p:pic>
      <p:sp>
        <p:nvSpPr>
          <p:cNvPr id="2" name="Title 1">
            <a:extLst>
              <a:ext uri="{FF2B5EF4-FFF2-40B4-BE49-F238E27FC236}">
                <a16:creationId xmlns:a16="http://schemas.microsoft.com/office/drawing/2014/main" id="{C3F33523-64CD-84C7-0BE9-D0D7B50D15B3}"/>
              </a:ext>
            </a:extLst>
          </p:cNvPr>
          <p:cNvSpPr>
            <a:spLocks noGrp="1"/>
          </p:cNvSpPr>
          <p:nvPr>
            <p:ph type="ctrTitle"/>
          </p:nvPr>
        </p:nvSpPr>
        <p:spPr>
          <a:xfrm>
            <a:off x="723494" y="38127"/>
            <a:ext cx="10745011" cy="885218"/>
          </a:xfrm>
        </p:spPr>
        <p:txBody>
          <a:bodyPr>
            <a:normAutofit fontScale="90000"/>
          </a:bodyPr>
          <a:lstStyle/>
          <a:p>
            <a:pPr rtl="0" fontAlgn="base"/>
            <a:r>
              <a:rPr lang="en-US" b="1">
                <a:solidFill>
                  <a:schemeClr val="bg1">
                    <a:lumMod val="95000"/>
                  </a:schemeClr>
                </a:solidFill>
                <a:latin typeface="Aptos" panose="020B0004020202020204" pitchFamily="34" charset="0"/>
              </a:rPr>
              <a:t>DMP PICA200</a:t>
            </a:r>
            <a:r>
              <a:rPr lang="en-US">
                <a:solidFill>
                  <a:schemeClr val="bg1">
                    <a:lumMod val="95000"/>
                  </a:schemeClr>
                </a:solidFill>
                <a:latin typeface="Aptos" panose="020B0004020202020204" pitchFamily="34" charset="0"/>
              </a:rPr>
              <a:t> </a:t>
            </a:r>
            <a:r>
              <a:rPr lang="en-US" sz="4400">
                <a:solidFill>
                  <a:schemeClr val="bg1">
                    <a:lumMod val="95000"/>
                  </a:schemeClr>
                </a:solidFill>
                <a:latin typeface="Aptos" panose="020B0004020202020204" pitchFamily="34" charset="0"/>
              </a:rPr>
              <a:t>Everyone’s </a:t>
            </a:r>
            <a:r>
              <a:rPr lang="en-US" sz="4400" err="1">
                <a:solidFill>
                  <a:schemeClr val="bg1">
                    <a:lumMod val="95000"/>
                  </a:schemeClr>
                </a:solidFill>
                <a:latin typeface="Aptos" panose="020B0004020202020204" pitchFamily="34" charset="0"/>
              </a:rPr>
              <a:t>favourite</a:t>
            </a:r>
            <a:r>
              <a:rPr lang="en-US" sz="4400">
                <a:solidFill>
                  <a:schemeClr val="bg1">
                    <a:lumMod val="95000"/>
                  </a:schemeClr>
                </a:solidFill>
                <a:latin typeface="Aptos" panose="020B0004020202020204" pitchFamily="34" charset="0"/>
              </a:rPr>
              <a:t> GPU</a:t>
            </a:r>
            <a:endParaRPr lang="el-GR">
              <a:solidFill>
                <a:schemeClr val="bg1">
                  <a:lumMod val="95000"/>
                </a:schemeClr>
              </a:solidFill>
              <a:latin typeface="Aptos" panose="020B0004020202020204" pitchFamily="34" charset="0"/>
            </a:endParaRPr>
          </a:p>
        </p:txBody>
      </p:sp>
      <p:grpSp>
        <p:nvGrpSpPr>
          <p:cNvPr id="4" name="Group 3">
            <a:extLst>
              <a:ext uri="{FF2B5EF4-FFF2-40B4-BE49-F238E27FC236}">
                <a16:creationId xmlns:a16="http://schemas.microsoft.com/office/drawing/2014/main" id="{6292FE9A-7D4B-A839-8593-5D82ED526794}"/>
              </a:ext>
            </a:extLst>
          </p:cNvPr>
          <p:cNvGrpSpPr/>
          <p:nvPr/>
        </p:nvGrpSpPr>
        <p:grpSpPr>
          <a:xfrm>
            <a:off x="1627344" y="868112"/>
            <a:ext cx="2381145" cy="1093995"/>
            <a:chOff x="760319" y="680341"/>
            <a:chExt cx="2381145" cy="1093995"/>
          </a:xfrm>
        </p:grpSpPr>
        <p:pic>
          <p:nvPicPr>
            <p:cNvPr id="10" name="Picture 9">
              <a:extLst>
                <a:ext uri="{FF2B5EF4-FFF2-40B4-BE49-F238E27FC236}">
                  <a16:creationId xmlns:a16="http://schemas.microsoft.com/office/drawing/2014/main" id="{7D1E42A0-6B23-C180-023F-AE3660CA900F}"/>
                </a:ext>
              </a:extLst>
            </p:cNvPr>
            <p:cNvPicPr>
              <a:picLocks noChangeAspect="1"/>
            </p:cNvPicPr>
            <p:nvPr/>
          </p:nvPicPr>
          <p:blipFill>
            <a:blip r:embed="rId4"/>
            <a:stretch>
              <a:fillRect/>
            </a:stretch>
          </p:blipFill>
          <p:spPr>
            <a:xfrm rot="20577880" flipH="1">
              <a:off x="760319" y="680341"/>
              <a:ext cx="1055569" cy="1093995"/>
            </a:xfrm>
            <a:prstGeom prst="rect">
              <a:avLst/>
            </a:prstGeom>
          </p:spPr>
        </p:pic>
        <p:sp>
          <p:nvSpPr>
            <p:cNvPr id="11" name="Thought Bubble: Cloud 10">
              <a:extLst>
                <a:ext uri="{FF2B5EF4-FFF2-40B4-BE49-F238E27FC236}">
                  <a16:creationId xmlns:a16="http://schemas.microsoft.com/office/drawing/2014/main" id="{723D56B9-23E3-1E07-D3BE-FBB3B2C02B6C}"/>
                </a:ext>
              </a:extLst>
            </p:cNvPr>
            <p:cNvSpPr/>
            <p:nvPr/>
          </p:nvSpPr>
          <p:spPr>
            <a:xfrm rot="413102">
              <a:off x="2115820" y="891718"/>
              <a:ext cx="1025644" cy="659110"/>
            </a:xfrm>
            <a:prstGeom prst="cloudCallout">
              <a:avLst>
                <a:gd name="adj1" fmla="val -78752"/>
                <a:gd name="adj2" fmla="val -1102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latin typeface="Aptos" panose="020B0004020202020204" pitchFamily="34" charset="0"/>
                </a:rPr>
                <a:t>Me?</a:t>
              </a:r>
              <a:endParaRPr lang="el-GR">
                <a:solidFill>
                  <a:sysClr val="windowText" lastClr="000000"/>
                </a:solidFill>
                <a:latin typeface="Aptos" panose="020B0004020202020204" pitchFamily="34" charset="0"/>
              </a:endParaRPr>
            </a:p>
          </p:txBody>
        </p:sp>
      </p:grpSp>
      <p:grpSp>
        <p:nvGrpSpPr>
          <p:cNvPr id="13" name="Group 12">
            <a:extLst>
              <a:ext uri="{FF2B5EF4-FFF2-40B4-BE49-F238E27FC236}">
                <a16:creationId xmlns:a16="http://schemas.microsoft.com/office/drawing/2014/main" id="{994EFAFC-92E6-0ED6-5B2E-D800BAF43D80}"/>
              </a:ext>
            </a:extLst>
          </p:cNvPr>
          <p:cNvGrpSpPr/>
          <p:nvPr/>
        </p:nvGrpSpPr>
        <p:grpSpPr>
          <a:xfrm>
            <a:off x="-200352" y="0"/>
            <a:ext cx="1488456" cy="6905042"/>
            <a:chOff x="-200352" y="0"/>
            <a:chExt cx="1488456" cy="6905042"/>
          </a:xfrm>
        </p:grpSpPr>
        <p:pic>
          <p:nvPicPr>
            <p:cNvPr id="14" name="Picture 13">
              <a:extLst>
                <a:ext uri="{FF2B5EF4-FFF2-40B4-BE49-F238E27FC236}">
                  <a16:creationId xmlns:a16="http://schemas.microsoft.com/office/drawing/2014/main" id="{ECED1B13-A8CC-32EA-8845-06B59644C42E}"/>
                </a:ext>
              </a:extLst>
            </p:cNvPr>
            <p:cNvPicPr>
              <a:picLocks noChangeAspect="1"/>
            </p:cNvPicPr>
            <p:nvPr/>
          </p:nvPicPr>
          <p:blipFill>
            <a:blip r:embed="rId5"/>
            <a:stretch>
              <a:fillRect/>
            </a:stretch>
          </p:blipFill>
          <p:spPr>
            <a:xfrm>
              <a:off x="1" y="0"/>
              <a:ext cx="457199" cy="6858000"/>
            </a:xfrm>
            <a:prstGeom prst="rect">
              <a:avLst/>
            </a:prstGeom>
            <a:effectLst>
              <a:glow>
                <a:schemeClr val="accent1">
                  <a:alpha val="40000"/>
                </a:schemeClr>
              </a:glow>
              <a:outerShdw blurRad="625229" dist="38100" algn="l" rotWithShape="0">
                <a:prstClr val="black">
                  <a:alpha val="22000"/>
                </a:prstClr>
              </a:outerShdw>
              <a:softEdge rad="0"/>
            </a:effectLst>
          </p:spPr>
        </p:pic>
        <p:pic>
          <p:nvPicPr>
            <p:cNvPr id="15" name="Picture 14" descr="A screenshot of a phone&#10;&#10;Description automatically generated">
              <a:extLst>
                <a:ext uri="{FF2B5EF4-FFF2-40B4-BE49-F238E27FC236}">
                  <a16:creationId xmlns:a16="http://schemas.microsoft.com/office/drawing/2014/main" id="{D78D02E3-AC4A-8CF1-5E04-9BA46A8F87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352" y="5416586"/>
              <a:ext cx="1488456" cy="1488456"/>
            </a:xfrm>
            <a:prstGeom prst="rect">
              <a:avLst/>
            </a:prstGeom>
            <a:effectLst/>
          </p:spPr>
        </p:pic>
      </p:grpSp>
      <p:sp>
        <p:nvSpPr>
          <p:cNvPr id="33" name="TextBox 32">
            <a:extLst>
              <a:ext uri="{FF2B5EF4-FFF2-40B4-BE49-F238E27FC236}">
                <a16:creationId xmlns:a16="http://schemas.microsoft.com/office/drawing/2014/main" id="{6E837C4C-A6E3-43BD-6771-7A1928A5EEDD}"/>
              </a:ext>
            </a:extLst>
          </p:cNvPr>
          <p:cNvSpPr txBox="1"/>
          <p:nvPr/>
        </p:nvSpPr>
        <p:spPr>
          <a:xfrm>
            <a:off x="1082930" y="4591769"/>
            <a:ext cx="3001016" cy="1384995"/>
          </a:xfrm>
          <a:prstGeom prst="rect">
            <a:avLst/>
          </a:prstGeom>
          <a:noFill/>
        </p:spPr>
        <p:txBody>
          <a:bodyPr wrap="square" rtlCol="0">
            <a:spAutoFit/>
          </a:bodyPr>
          <a:lstStyle/>
          <a:p>
            <a:r>
              <a:rPr lang="en-US" sz="2800" b="1">
                <a:solidFill>
                  <a:schemeClr val="bg1"/>
                </a:solidFill>
                <a:latin typeface="Aptos SemiBold" panose="020B0004020202020204" pitchFamily="34" charset="0"/>
              </a:rPr>
              <a:t>Nintendo’s first off-the-shelf GPU in a handheld.</a:t>
            </a:r>
          </a:p>
        </p:txBody>
      </p:sp>
      <p:grpSp>
        <p:nvGrpSpPr>
          <p:cNvPr id="5" name="Group 4">
            <a:extLst>
              <a:ext uri="{FF2B5EF4-FFF2-40B4-BE49-F238E27FC236}">
                <a16:creationId xmlns:a16="http://schemas.microsoft.com/office/drawing/2014/main" id="{4C0F8F34-F54A-DC09-1D8A-10F39F2E6FDB}"/>
              </a:ext>
            </a:extLst>
          </p:cNvPr>
          <p:cNvGrpSpPr/>
          <p:nvPr/>
        </p:nvGrpSpPr>
        <p:grpSpPr>
          <a:xfrm>
            <a:off x="4321380" y="961471"/>
            <a:ext cx="7147125" cy="5738154"/>
            <a:chOff x="4321380" y="961471"/>
            <a:chExt cx="7147125" cy="5738154"/>
          </a:xfrm>
        </p:grpSpPr>
        <p:sp>
          <p:nvSpPr>
            <p:cNvPr id="6" name="AutoShape 2" descr=":panda:">
              <a:extLst>
                <a:ext uri="{FF2B5EF4-FFF2-40B4-BE49-F238E27FC236}">
                  <a16:creationId xmlns:a16="http://schemas.microsoft.com/office/drawing/2014/main" id="{4F26D977-F976-206E-AE64-BC5DB7BD142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latin typeface="Aptos" panose="020B0004020202020204" pitchFamily="34" charset="0"/>
              </a:endParaRPr>
            </a:p>
          </p:txBody>
        </p:sp>
        <p:sp>
          <p:nvSpPr>
            <p:cNvPr id="17" name="Rounded Rectangle 16">
              <a:extLst>
                <a:ext uri="{FF2B5EF4-FFF2-40B4-BE49-F238E27FC236}">
                  <a16:creationId xmlns:a16="http://schemas.microsoft.com/office/drawing/2014/main" id="{50EA1CB6-9DEE-99C6-AE87-0D9EA7FF87BF}"/>
                </a:ext>
              </a:extLst>
            </p:cNvPr>
            <p:cNvSpPr/>
            <p:nvPr/>
          </p:nvSpPr>
          <p:spPr>
            <a:xfrm>
              <a:off x="10246807" y="961471"/>
              <a:ext cx="1221698" cy="5198029"/>
            </a:xfrm>
            <a:prstGeom prst="roundRect">
              <a:avLst>
                <a:gd name="adj" fmla="val 9524"/>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b="1">
                  <a:effectLst>
                    <a:outerShdw blurRad="1144354" dist="38100" dir="5400000" algn="t" rotWithShape="0">
                      <a:prstClr val="black">
                        <a:alpha val="49929"/>
                      </a:prstClr>
                    </a:outerShdw>
                  </a:effectLst>
                  <a:latin typeface="Aptos" panose="020B0004020202020204" pitchFamily="34" charset="0"/>
                </a:rPr>
                <a:t>OpenGL ES </a:t>
              </a:r>
              <a:r>
                <a:rPr lang="en-US" sz="2000">
                  <a:effectLst>
                    <a:outerShdw blurRad="1144354" dist="38100" dir="5400000" algn="t" rotWithShape="0">
                      <a:prstClr val="black">
                        <a:alpha val="49929"/>
                      </a:prstClr>
                    </a:outerShdw>
                  </a:effectLst>
                  <a:latin typeface="Aptos" panose="020B0004020202020204" pitchFamily="34" charset="0"/>
                </a:rPr>
                <a:t>1.1</a:t>
              </a:r>
              <a:br>
                <a:rPr lang="en-US" sz="2000">
                  <a:effectLst>
                    <a:outerShdw blurRad="1144354" dist="38100" dir="5400000" algn="t" rotWithShape="0">
                      <a:prstClr val="black">
                        <a:alpha val="49929"/>
                      </a:prstClr>
                    </a:outerShdw>
                  </a:effectLst>
                  <a:latin typeface="Aptos" panose="020B0004020202020204" pitchFamily="34" charset="0"/>
                </a:rPr>
              </a:br>
              <a:br>
                <a:rPr lang="en-US" sz="2000">
                  <a:effectLst>
                    <a:outerShdw blurRad="1144354" dist="38100" dir="5400000" algn="t" rotWithShape="0">
                      <a:prstClr val="black">
                        <a:alpha val="49929"/>
                      </a:prstClr>
                    </a:outerShdw>
                  </a:effectLst>
                  <a:latin typeface="Aptos" panose="020B0004020202020204" pitchFamily="34" charset="0"/>
                </a:rPr>
              </a:br>
              <a:r>
                <a:rPr lang="en-US" sz="1400">
                  <a:effectLst>
                    <a:outerShdw blurRad="1144354" dist="38100" dir="5400000" algn="t" rotWithShape="0">
                      <a:prstClr val="black">
                        <a:alpha val="49929"/>
                      </a:prstClr>
                    </a:outerShdw>
                  </a:effectLst>
                  <a:latin typeface="Aptos" panose="020B0004020202020204" pitchFamily="34" charset="0"/>
                </a:rPr>
                <a:t>Compatible Features </a:t>
              </a:r>
              <a:r>
                <a:rPr lang="en-US" sz="2400" b="1">
                  <a:effectLst>
                    <a:outerShdw blurRad="1144354" dist="38100" dir="5400000" algn="t" rotWithShape="0">
                      <a:prstClr val="black">
                        <a:alpha val="49929"/>
                      </a:prstClr>
                    </a:outerShdw>
                  </a:effectLst>
                  <a:latin typeface="Aptos" panose="020B0004020202020204" pitchFamily="34" charset="0"/>
                </a:rPr>
                <a:t>*</a:t>
              </a:r>
              <a:endParaRPr lang="en-US" sz="1400" b="1">
                <a:effectLst>
                  <a:outerShdw blurRad="1144354" dist="38100" dir="5400000" algn="t" rotWithShape="0">
                    <a:prstClr val="black">
                      <a:alpha val="49929"/>
                    </a:prstClr>
                  </a:outerShdw>
                </a:effectLst>
                <a:latin typeface="Aptos" panose="020B0004020202020204" pitchFamily="34" charset="0"/>
              </a:endParaRPr>
            </a:p>
          </p:txBody>
        </p:sp>
        <p:sp>
          <p:nvSpPr>
            <p:cNvPr id="23" name="Rounded Rectangle 22">
              <a:extLst>
                <a:ext uri="{FF2B5EF4-FFF2-40B4-BE49-F238E27FC236}">
                  <a16:creationId xmlns:a16="http://schemas.microsoft.com/office/drawing/2014/main" id="{43A63707-80F0-C1EA-9867-DEA5F24F5B59}"/>
                </a:ext>
              </a:extLst>
            </p:cNvPr>
            <p:cNvSpPr/>
            <p:nvPr/>
          </p:nvSpPr>
          <p:spPr>
            <a:xfrm>
              <a:off x="5351792" y="967794"/>
              <a:ext cx="4616449" cy="2134265"/>
            </a:xfrm>
            <a:prstGeom prst="roundRect">
              <a:avLst>
                <a:gd name="adj" fmla="val 9524"/>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b="1">
                  <a:effectLst>
                    <a:outerShdw blurRad="1144354" dist="38100" dir="5400000" algn="t" rotWithShape="0">
                      <a:prstClr val="black">
                        <a:alpha val="49929"/>
                      </a:prstClr>
                    </a:outerShdw>
                  </a:effectLst>
                  <a:latin typeface="Aptos" panose="020B0004020202020204" pitchFamily="34" charset="0"/>
                </a:rPr>
                <a:t>Custom Programmable Shaders</a:t>
              </a:r>
            </a:p>
          </p:txBody>
        </p:sp>
        <p:sp>
          <p:nvSpPr>
            <p:cNvPr id="25" name="Rounded Rectangle 24">
              <a:extLst>
                <a:ext uri="{FF2B5EF4-FFF2-40B4-BE49-F238E27FC236}">
                  <a16:creationId xmlns:a16="http://schemas.microsoft.com/office/drawing/2014/main" id="{6AA82F4F-5676-E760-D570-721D4BC27320}"/>
                </a:ext>
              </a:extLst>
            </p:cNvPr>
            <p:cNvSpPr/>
            <p:nvPr/>
          </p:nvSpPr>
          <p:spPr>
            <a:xfrm>
              <a:off x="5540707" y="1541882"/>
              <a:ext cx="2070753" cy="1451555"/>
            </a:xfrm>
            <a:prstGeom prst="roundRect">
              <a:avLst>
                <a:gd name="adj" fmla="val 9524"/>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1144354" dist="38100" dir="5400000" algn="t" rotWithShape="0">
                      <a:prstClr val="black">
                        <a:alpha val="49929"/>
                      </a:prstClr>
                    </a:outerShdw>
                  </a:effectLst>
                  <a:latin typeface="Aptos" panose="020B0004020202020204" pitchFamily="34" charset="0"/>
                </a:rPr>
                <a:t>Vertex Shaders</a:t>
              </a:r>
            </a:p>
          </p:txBody>
        </p:sp>
        <p:sp>
          <p:nvSpPr>
            <p:cNvPr id="26" name="Rounded Rectangle 25">
              <a:extLst>
                <a:ext uri="{FF2B5EF4-FFF2-40B4-BE49-F238E27FC236}">
                  <a16:creationId xmlns:a16="http://schemas.microsoft.com/office/drawing/2014/main" id="{B721A12A-274E-E304-CDE5-353BAFAC40FC}"/>
                </a:ext>
              </a:extLst>
            </p:cNvPr>
            <p:cNvSpPr/>
            <p:nvPr/>
          </p:nvSpPr>
          <p:spPr>
            <a:xfrm>
              <a:off x="7742552" y="1541882"/>
              <a:ext cx="2070752" cy="1451555"/>
            </a:xfrm>
            <a:prstGeom prst="roundRect">
              <a:avLst>
                <a:gd name="adj" fmla="val 9524"/>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1144354" dist="38100" dir="5400000" algn="t" rotWithShape="0">
                      <a:prstClr val="black">
                        <a:alpha val="49929"/>
                      </a:prstClr>
                    </a:outerShdw>
                  </a:effectLst>
                  <a:latin typeface="Aptos" panose="020B0004020202020204" pitchFamily="34" charset="0"/>
                </a:rPr>
                <a:t>Geometry Shaders</a:t>
              </a:r>
            </a:p>
          </p:txBody>
        </p:sp>
        <p:sp>
          <p:nvSpPr>
            <p:cNvPr id="28" name="Rounded Rectangle 27">
              <a:extLst>
                <a:ext uri="{FF2B5EF4-FFF2-40B4-BE49-F238E27FC236}">
                  <a16:creationId xmlns:a16="http://schemas.microsoft.com/office/drawing/2014/main" id="{5DE2C1EF-76C3-9465-F234-97E29BAE7463}"/>
                </a:ext>
              </a:extLst>
            </p:cNvPr>
            <p:cNvSpPr/>
            <p:nvPr/>
          </p:nvSpPr>
          <p:spPr>
            <a:xfrm>
              <a:off x="5351793" y="3345593"/>
              <a:ext cx="2236018" cy="2820257"/>
            </a:xfrm>
            <a:prstGeom prst="roundRect">
              <a:avLst>
                <a:gd name="adj" fmla="val 9524"/>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1144354" dist="38100" dir="5400000" algn="t" rotWithShape="0">
                      <a:prstClr val="black">
                        <a:alpha val="49929"/>
                      </a:prstClr>
                    </a:outerShdw>
                  </a:effectLst>
                  <a:latin typeface="Aptos" panose="020B0004020202020204" pitchFamily="34" charset="0"/>
                </a:rPr>
                <a:t>Fragment Lighting</a:t>
              </a:r>
            </a:p>
            <a:p>
              <a:pPr algn="ctr"/>
              <a:r>
                <a:rPr lang="en-US" sz="1600">
                  <a:effectLst>
                    <a:outerShdw blurRad="1144354" dist="38100" dir="5400000" algn="t" rotWithShape="0">
                      <a:prstClr val="black">
                        <a:alpha val="49929"/>
                      </a:prstClr>
                    </a:outerShdw>
                  </a:effectLst>
                  <a:latin typeface="Aptos" panose="020B0004020202020204" pitchFamily="34" charset="0"/>
                </a:rPr>
                <a:t>Per-pixel </a:t>
              </a:r>
            </a:p>
            <a:p>
              <a:pPr algn="ctr"/>
              <a:r>
                <a:rPr lang="en-US" sz="1600">
                  <a:effectLst>
                    <a:outerShdw blurRad="1144354" dist="38100" dir="5400000" algn="t" rotWithShape="0">
                      <a:prstClr val="black">
                        <a:alpha val="49929"/>
                      </a:prstClr>
                    </a:outerShdw>
                  </a:effectLst>
                  <a:latin typeface="Aptos" panose="020B0004020202020204" pitchFamily="34" charset="0"/>
                </a:rPr>
                <a:t>fixed-function effects</a:t>
              </a:r>
            </a:p>
          </p:txBody>
        </p:sp>
        <p:pic>
          <p:nvPicPr>
            <p:cNvPr id="29" name="Picture 2" descr="OpenGL ES logo">
              <a:extLst>
                <a:ext uri="{FF2B5EF4-FFF2-40B4-BE49-F238E27FC236}">
                  <a16:creationId xmlns:a16="http://schemas.microsoft.com/office/drawing/2014/main" id="{9A181E07-FE35-578E-EBB4-7B33602880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9432574" y="4060294"/>
              <a:ext cx="2874705" cy="958235"/>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a:extLst>
                <a:ext uri="{FF2B5EF4-FFF2-40B4-BE49-F238E27FC236}">
                  <a16:creationId xmlns:a16="http://schemas.microsoft.com/office/drawing/2014/main" id="{286F5FC2-E45F-5C75-31CD-DF0F1C8F5B1E}"/>
                </a:ext>
              </a:extLst>
            </p:cNvPr>
            <p:cNvSpPr/>
            <p:nvPr/>
          </p:nvSpPr>
          <p:spPr>
            <a:xfrm>
              <a:off x="7867342" y="3345593"/>
              <a:ext cx="2099934" cy="2820257"/>
            </a:xfrm>
            <a:prstGeom prst="roundRect">
              <a:avLst>
                <a:gd name="adj" fmla="val 9524"/>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1144354" dist="38100" dir="5400000" algn="t" rotWithShape="0">
                      <a:prstClr val="black">
                        <a:alpha val="49929"/>
                      </a:prstClr>
                    </a:outerShdw>
                  </a:effectLst>
                  <a:latin typeface="Aptos" panose="020B0004020202020204" pitchFamily="34" charset="0"/>
                </a:rPr>
                <a:t>Hardware Shadow Mapping &amp; Texture Projection</a:t>
              </a:r>
            </a:p>
            <a:p>
              <a:pPr algn="ctr"/>
              <a:endParaRPr lang="en-US" sz="1600">
                <a:effectLst>
                  <a:outerShdw blurRad="1144354" dist="38100" dir="5400000" algn="t" rotWithShape="0">
                    <a:prstClr val="black">
                      <a:alpha val="49929"/>
                    </a:prstClr>
                  </a:outerShdw>
                </a:effectLst>
                <a:latin typeface="Aptos" panose="020B0004020202020204" pitchFamily="34" charset="0"/>
              </a:endParaRPr>
            </a:p>
            <a:p>
              <a:pPr algn="ctr"/>
              <a:r>
                <a:rPr lang="en-US" sz="1600">
                  <a:effectLst>
                    <a:outerShdw blurRad="1144354" dist="38100" dir="5400000" algn="t" rotWithShape="0">
                      <a:prstClr val="black">
                        <a:alpha val="49929"/>
                      </a:prstClr>
                    </a:outerShdw>
                  </a:effectLst>
                  <a:latin typeface="Aptos" panose="020B0004020202020204" pitchFamily="34" charset="0"/>
                </a:rPr>
                <a:t>+ More Procedural Graphics Effects</a:t>
              </a:r>
              <a:br>
                <a:rPr lang="en-US" sz="1600">
                  <a:effectLst>
                    <a:outerShdw blurRad="1144354" dist="38100" dir="5400000" algn="t" rotWithShape="0">
                      <a:prstClr val="black">
                        <a:alpha val="49929"/>
                      </a:prstClr>
                    </a:outerShdw>
                  </a:effectLst>
                  <a:latin typeface="Aptos" panose="020B0004020202020204" pitchFamily="34" charset="0"/>
                </a:rPr>
              </a:br>
              <a:r>
                <a:rPr lang="en-US" sz="1400">
                  <a:effectLst>
                    <a:outerShdw blurRad="1144354" dist="38100" dir="5400000" algn="t" rotWithShape="0">
                      <a:prstClr val="black">
                        <a:alpha val="49929"/>
                      </a:prstClr>
                    </a:outerShdw>
                  </a:effectLst>
                  <a:latin typeface="Aptos" panose="020B0004020202020204" pitchFamily="34" charset="0"/>
                </a:rPr>
                <a:t>(DMP MAESTRO technology)</a:t>
              </a:r>
              <a:endParaRPr lang="en-US" sz="1600">
                <a:effectLst>
                  <a:outerShdw blurRad="1144354" dist="38100" dir="5400000" algn="t" rotWithShape="0">
                    <a:prstClr val="black">
                      <a:alpha val="49929"/>
                    </a:prstClr>
                  </a:outerShdw>
                </a:effectLst>
                <a:latin typeface="Aptos" panose="020B0004020202020204" pitchFamily="34" charset="0"/>
              </a:endParaRPr>
            </a:p>
          </p:txBody>
        </p:sp>
        <p:sp>
          <p:nvSpPr>
            <p:cNvPr id="31" name="Left Brace 30">
              <a:extLst>
                <a:ext uri="{FF2B5EF4-FFF2-40B4-BE49-F238E27FC236}">
                  <a16:creationId xmlns:a16="http://schemas.microsoft.com/office/drawing/2014/main" id="{1EDAB1D9-3D60-634F-517E-E1074D51245A}"/>
                </a:ext>
              </a:extLst>
            </p:cNvPr>
            <p:cNvSpPr/>
            <p:nvPr/>
          </p:nvSpPr>
          <p:spPr>
            <a:xfrm>
              <a:off x="4709676" y="1273175"/>
              <a:ext cx="520700" cy="4311650"/>
            </a:xfrm>
            <a:prstGeom prst="leftBrace">
              <a:avLst>
                <a:gd name="adj1" fmla="val 114036"/>
                <a:gd name="adj2" fmla="val 50000"/>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ptos" panose="020B0004020202020204" pitchFamily="34" charset="0"/>
              </a:endParaRPr>
            </a:p>
          </p:txBody>
        </p:sp>
        <p:sp>
          <p:nvSpPr>
            <p:cNvPr id="32" name="TextBox 31">
              <a:extLst>
                <a:ext uri="{FF2B5EF4-FFF2-40B4-BE49-F238E27FC236}">
                  <a16:creationId xmlns:a16="http://schemas.microsoft.com/office/drawing/2014/main" id="{448BB746-3E44-AF74-33F5-33B3A4842FF1}"/>
                </a:ext>
              </a:extLst>
            </p:cNvPr>
            <p:cNvSpPr txBox="1"/>
            <p:nvPr/>
          </p:nvSpPr>
          <p:spPr>
            <a:xfrm rot="16200000">
              <a:off x="3593217" y="3244334"/>
              <a:ext cx="1825658" cy="369332"/>
            </a:xfrm>
            <a:prstGeom prst="rect">
              <a:avLst/>
            </a:prstGeom>
            <a:noFill/>
          </p:spPr>
          <p:txBody>
            <a:bodyPr wrap="square" rtlCol="0">
              <a:spAutoFit/>
            </a:bodyPr>
            <a:lstStyle/>
            <a:p>
              <a:pPr algn="ctr"/>
              <a:r>
                <a:rPr lang="en-US" b="1">
                  <a:solidFill>
                    <a:schemeClr val="bg1"/>
                  </a:solidFill>
                  <a:effectLst>
                    <a:outerShdw blurRad="1144354" dist="38100" dir="5400000" algn="t" rotWithShape="0">
                      <a:prstClr val="black">
                        <a:alpha val="49929"/>
                      </a:prstClr>
                    </a:outerShdw>
                  </a:effectLst>
                  <a:latin typeface="Aptos" panose="020B0004020202020204" pitchFamily="34" charset="0"/>
                </a:rPr>
                <a:t>DMP  MAESTRO</a:t>
              </a:r>
              <a:endParaRPr lang="en-US">
                <a:solidFill>
                  <a:schemeClr val="bg1"/>
                </a:solidFill>
                <a:latin typeface="Aptos" panose="020B0004020202020204" pitchFamily="34" charset="0"/>
              </a:endParaRPr>
            </a:p>
          </p:txBody>
        </p:sp>
        <p:cxnSp>
          <p:nvCxnSpPr>
            <p:cNvPr id="35" name="Curved Connector 34">
              <a:extLst>
                <a:ext uri="{FF2B5EF4-FFF2-40B4-BE49-F238E27FC236}">
                  <a16:creationId xmlns:a16="http://schemas.microsoft.com/office/drawing/2014/main" id="{AF56AF0B-5B36-F177-737E-4D4EBCCCBC0F}"/>
                </a:ext>
              </a:extLst>
            </p:cNvPr>
            <p:cNvCxnSpPr>
              <a:cxnSpLocks/>
              <a:stCxn id="37" idx="3"/>
              <a:endCxn id="17" idx="2"/>
            </p:cNvCxnSpPr>
            <p:nvPr/>
          </p:nvCxnSpPr>
          <p:spPr>
            <a:xfrm flipV="1">
              <a:off x="10520494" y="6159500"/>
              <a:ext cx="337162" cy="340070"/>
            </a:xfrm>
            <a:prstGeom prst="curvedConnector2">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5AC8541-59A1-9203-49AD-51BBB48E7ECE}"/>
                </a:ext>
              </a:extLst>
            </p:cNvPr>
            <p:cNvSpPr txBox="1"/>
            <p:nvPr/>
          </p:nvSpPr>
          <p:spPr>
            <a:xfrm>
              <a:off x="5160348" y="6299515"/>
              <a:ext cx="5360146" cy="400110"/>
            </a:xfrm>
            <a:prstGeom prst="rect">
              <a:avLst/>
            </a:prstGeom>
            <a:noFill/>
          </p:spPr>
          <p:txBody>
            <a:bodyPr wrap="square" lIns="91440" tIns="45720" rIns="91440" bIns="45720" rtlCol="0" anchor="t">
              <a:spAutoFit/>
            </a:bodyPr>
            <a:lstStyle/>
            <a:p>
              <a:pPr algn="r"/>
              <a:r>
                <a:rPr lang="en-US" sz="2000">
                  <a:solidFill>
                    <a:schemeClr val="bg1"/>
                  </a:solidFill>
                  <a:latin typeface="Aptos SemiBold"/>
                </a:rPr>
                <a:t>*But most 3DS games don’t actually use GLES</a:t>
              </a:r>
            </a:p>
          </p:txBody>
        </p:sp>
      </p:grpSp>
    </p:spTree>
    <p:extLst>
      <p:ext uri="{BB962C8B-B14F-4D97-AF65-F5344CB8AC3E}">
        <p14:creationId xmlns:p14="http://schemas.microsoft.com/office/powerpoint/2010/main" val="20214165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3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37" presetClass="entr" presetSubtype="0" fill="hold" nodeType="with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5" presetID="37"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anim calcmode="lin" valueType="num">
                                      <p:cBhvr>
                                        <p:cTn id="18" dur="500" fill="hold"/>
                                        <p:tgtEl>
                                          <p:spTgt spid="33"/>
                                        </p:tgtEl>
                                        <p:attrNameLst>
                                          <p:attrName>ppt_x</p:attrName>
                                        </p:attrNameLst>
                                      </p:cBhvr>
                                      <p:tavLst>
                                        <p:tav tm="0">
                                          <p:val>
                                            <p:strVal val="#ppt_x"/>
                                          </p:val>
                                        </p:tav>
                                        <p:tav tm="100000">
                                          <p:val>
                                            <p:strVal val="#ppt_x"/>
                                          </p:val>
                                        </p:tav>
                                      </p:tavLst>
                                    </p:anim>
                                    <p:anim calcmode="lin" valueType="num">
                                      <p:cBhvr>
                                        <p:cTn id="19" dur="450" decel="100000" fill="hold"/>
                                        <p:tgtEl>
                                          <p:spTgt spid="33"/>
                                        </p:tgtEl>
                                        <p:attrNameLst>
                                          <p:attrName>ppt_y</p:attrName>
                                        </p:attrNameLst>
                                      </p:cBhvr>
                                      <p:tavLst>
                                        <p:tav tm="0">
                                          <p:val>
                                            <p:strVal val="#ppt_y+1"/>
                                          </p:val>
                                        </p:tav>
                                        <p:tav tm="100000">
                                          <p:val>
                                            <p:strVal val="#ppt_y-.03"/>
                                          </p:val>
                                        </p:tav>
                                      </p:tavLst>
                                    </p:anim>
                                    <p:anim calcmode="lin" valueType="num">
                                      <p:cBhvr>
                                        <p:cTn id="20" dur="50" accel="100000" fill="hold">
                                          <p:stCondLst>
                                            <p:cond delay="450"/>
                                          </p:stCondLst>
                                        </p:cTn>
                                        <p:tgtEl>
                                          <p:spTgt spid="3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D6BFD-0D8A-8BF3-2851-A0D0D527091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557F266-6CEE-A4A0-AEAE-F771055955D2}"/>
              </a:ext>
            </a:extLst>
          </p:cNvPr>
          <p:cNvSpPr>
            <a:spLocks noGrp="1" noRot="1" noMove="1" noResize="1" noEditPoints="1" noAdjustHandles="1" noChangeArrowheads="1" noChangeShapeType="1"/>
          </p:cNvSpPr>
          <p:nvPr/>
        </p:nvSpPr>
        <p:spPr>
          <a:xfrm>
            <a:off x="1"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y2mate.is - DMP Pica200 Mikage demo Nintendo 3DS GPU -J-NQBKVlUBc-480pp-1706312409">
            <a:hlinkClick r:id="" action="ppaction://media"/>
            <a:extLst>
              <a:ext uri="{FF2B5EF4-FFF2-40B4-BE49-F238E27FC236}">
                <a16:creationId xmlns:a16="http://schemas.microsoft.com/office/drawing/2014/main" id="{239F6495-B4B3-BA44-4A5D-2EE1E6F294B0}"/>
              </a:ext>
            </a:extLst>
          </p:cNvPr>
          <p:cNvPicPr>
            <a:picLocks noChangeAspect="1"/>
          </p:cNvPicPr>
          <p:nvPr>
            <a:videoFile r:link="rId1"/>
            <p:extLst>
              <p:ext uri="{DAA4B4D4-6D71-4841-9C94-3DE7FCFB9230}">
                <p14:media xmlns:p14="http://schemas.microsoft.com/office/powerpoint/2010/main" r:embed="rId2">
                  <p14:trim st="12704.0855" end="45859.7853"/>
                  <p14:fade out="1000"/>
                </p14:media>
              </p:ext>
            </p:extLst>
          </p:nvPr>
        </p:nvPicPr>
        <p:blipFill>
          <a:blip r:embed="rId5"/>
          <a:stretch>
            <a:fillRect/>
          </a:stretch>
        </p:blipFill>
        <p:spPr>
          <a:xfrm>
            <a:off x="2257040" y="885218"/>
            <a:ext cx="7677919" cy="5758439"/>
          </a:xfrm>
          <a:prstGeom prst="rect">
            <a:avLst/>
          </a:prstGeom>
          <a:noFill/>
        </p:spPr>
      </p:pic>
      <p:sp>
        <p:nvSpPr>
          <p:cNvPr id="6" name="AutoShape 2" descr=":panda:">
            <a:extLst>
              <a:ext uri="{FF2B5EF4-FFF2-40B4-BE49-F238E27FC236}">
                <a16:creationId xmlns:a16="http://schemas.microsoft.com/office/drawing/2014/main" id="{2376717F-3759-5AC2-8D2A-8ED71205162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 name="Title 1">
            <a:extLst>
              <a:ext uri="{FF2B5EF4-FFF2-40B4-BE49-F238E27FC236}">
                <a16:creationId xmlns:a16="http://schemas.microsoft.com/office/drawing/2014/main" id="{F120A8F0-436B-9C26-9FEE-4E9FDAB676C8}"/>
              </a:ext>
            </a:extLst>
          </p:cNvPr>
          <p:cNvSpPr txBox="1">
            <a:spLocks/>
          </p:cNvSpPr>
          <p:nvPr/>
        </p:nvSpPr>
        <p:spPr>
          <a:xfrm>
            <a:off x="2567196" y="0"/>
            <a:ext cx="7168884" cy="88521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r>
              <a:rPr lang="en-US" b="1" err="1">
                <a:solidFill>
                  <a:schemeClr val="bg1">
                    <a:lumMod val="85000"/>
                  </a:schemeClr>
                </a:solidFill>
                <a:latin typeface="Aptos"/>
              </a:rPr>
              <a:t>Mikage</a:t>
            </a:r>
            <a:r>
              <a:rPr lang="en-US" b="1">
                <a:solidFill>
                  <a:schemeClr val="bg1">
                    <a:lumMod val="85000"/>
                  </a:schemeClr>
                </a:solidFill>
                <a:latin typeface="Aptos"/>
              </a:rPr>
              <a:t> </a:t>
            </a:r>
            <a:r>
              <a:rPr lang="en-US">
                <a:solidFill>
                  <a:schemeClr val="bg1">
                    <a:lumMod val="85000"/>
                  </a:schemeClr>
                </a:solidFill>
                <a:latin typeface="Aptos"/>
              </a:rPr>
              <a:t>A PICA demo by DMP</a:t>
            </a:r>
          </a:p>
        </p:txBody>
      </p:sp>
      <p:grpSp>
        <p:nvGrpSpPr>
          <p:cNvPr id="5" name="Group 4">
            <a:extLst>
              <a:ext uri="{FF2B5EF4-FFF2-40B4-BE49-F238E27FC236}">
                <a16:creationId xmlns:a16="http://schemas.microsoft.com/office/drawing/2014/main" id="{3DB3BC24-A72F-4587-61D6-2A4B061C9A27}"/>
              </a:ext>
            </a:extLst>
          </p:cNvPr>
          <p:cNvGrpSpPr/>
          <p:nvPr/>
        </p:nvGrpSpPr>
        <p:grpSpPr>
          <a:xfrm>
            <a:off x="-200352" y="0"/>
            <a:ext cx="1488456" cy="6905042"/>
            <a:chOff x="-200352" y="0"/>
            <a:chExt cx="1488456" cy="6905042"/>
          </a:xfrm>
        </p:grpSpPr>
        <p:pic>
          <p:nvPicPr>
            <p:cNvPr id="7" name="Picture 6">
              <a:extLst>
                <a:ext uri="{FF2B5EF4-FFF2-40B4-BE49-F238E27FC236}">
                  <a16:creationId xmlns:a16="http://schemas.microsoft.com/office/drawing/2014/main" id="{D2A56651-58E0-391A-B835-70B061FE8D50}"/>
                </a:ext>
              </a:extLst>
            </p:cNvPr>
            <p:cNvPicPr>
              <a:picLocks noGrp="1" noRot="1" noChangeAspect="1" noMove="1" noResize="1" noEditPoints="1" noAdjustHandles="1" noChangeArrowheads="1" noChangeShapeType="1" noCrop="1"/>
            </p:cNvPicPr>
            <p:nvPr/>
          </p:nvPicPr>
          <p:blipFill>
            <a:blip r:embed="rId6"/>
            <a:stretch>
              <a:fillRect/>
            </a:stretch>
          </p:blipFill>
          <p:spPr>
            <a:xfrm>
              <a:off x="1" y="0"/>
              <a:ext cx="457199" cy="6858000"/>
            </a:xfrm>
            <a:prstGeom prst="rect">
              <a:avLst/>
            </a:prstGeom>
            <a:effectLst>
              <a:glow>
                <a:schemeClr val="accent1">
                  <a:alpha val="40000"/>
                </a:schemeClr>
              </a:glow>
              <a:outerShdw blurRad="625229" dist="38100" algn="l" rotWithShape="0">
                <a:prstClr val="black">
                  <a:alpha val="22000"/>
                </a:prstClr>
              </a:outerShdw>
              <a:softEdge rad="0"/>
            </a:effectLst>
          </p:spPr>
        </p:pic>
        <p:pic>
          <p:nvPicPr>
            <p:cNvPr id="8" name="Picture 7" descr="A screenshot of a phone&#10;&#10;Description automatically generated">
              <a:extLst>
                <a:ext uri="{FF2B5EF4-FFF2-40B4-BE49-F238E27FC236}">
                  <a16:creationId xmlns:a16="http://schemas.microsoft.com/office/drawing/2014/main" id="{85C92081-21BD-4D6F-F93E-0B39D3527B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352" y="5416586"/>
              <a:ext cx="1488456" cy="1488456"/>
            </a:xfrm>
            <a:prstGeom prst="rect">
              <a:avLst/>
            </a:prstGeom>
            <a:effectLst/>
          </p:spPr>
        </p:pic>
      </p:grpSp>
    </p:spTree>
    <p:extLst>
      <p:ext uri="{BB962C8B-B14F-4D97-AF65-F5344CB8AC3E}">
        <p14:creationId xmlns:p14="http://schemas.microsoft.com/office/powerpoint/2010/main" val="1052801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50782-370D-3456-A7A6-5F4ED106C26D}"/>
            </a:ext>
          </a:extLst>
        </p:cNvPr>
        <p:cNvGrpSpPr/>
        <p:nvPr/>
      </p:nvGrpSpPr>
      <p:grpSpPr>
        <a:xfrm>
          <a:off x="0" y="0"/>
          <a:ext cx="0" cy="0"/>
          <a:chOff x="0" y="0"/>
          <a:chExt cx="0" cy="0"/>
        </a:xfrm>
      </p:grpSpPr>
      <p:sp>
        <p:nvSpPr>
          <p:cNvPr id="6" name="AutoShape 2" descr=":panda:">
            <a:extLst>
              <a:ext uri="{FF2B5EF4-FFF2-40B4-BE49-F238E27FC236}">
                <a16:creationId xmlns:a16="http://schemas.microsoft.com/office/drawing/2014/main" id="{66E8F234-A65C-2414-A62D-F32CFF56860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7" name="Title 1">
            <a:extLst>
              <a:ext uri="{FF2B5EF4-FFF2-40B4-BE49-F238E27FC236}">
                <a16:creationId xmlns:a16="http://schemas.microsoft.com/office/drawing/2014/main" id="{25CA88F8-3BA9-6BF9-111B-E8845639ABCE}"/>
              </a:ext>
            </a:extLst>
          </p:cNvPr>
          <p:cNvSpPr>
            <a:spLocks noGrp="1"/>
          </p:cNvSpPr>
          <p:nvPr>
            <p:ph type="ctrTitle"/>
          </p:nvPr>
        </p:nvSpPr>
        <p:spPr>
          <a:xfrm>
            <a:off x="723494" y="0"/>
            <a:ext cx="10745011" cy="885218"/>
          </a:xfrm>
        </p:spPr>
        <p:txBody>
          <a:bodyPr>
            <a:normAutofit fontScale="90000"/>
          </a:bodyPr>
          <a:lstStyle/>
          <a:p>
            <a:pPr rtl="0" fontAlgn="base"/>
            <a:r>
              <a:rPr lang="en-US" b="1">
                <a:latin typeface="Aptos" panose="020B0004020202020204" pitchFamily="34" charset="0"/>
              </a:rPr>
              <a:t>PICA200</a:t>
            </a:r>
            <a:r>
              <a:rPr lang="en-US">
                <a:latin typeface="Aptos" panose="020B0004020202020204" pitchFamily="34" charset="0"/>
              </a:rPr>
              <a:t> A Vertex Shader</a:t>
            </a:r>
            <a:endParaRPr lang="el-GR">
              <a:latin typeface="Aptos" panose="020B0004020202020204" pitchFamily="34" charset="0"/>
            </a:endParaRPr>
          </a:p>
        </p:txBody>
      </p:sp>
      <p:pic>
        <p:nvPicPr>
          <p:cNvPr id="9" name="Picture 8" descr="A screenshot of a computer program&#10;&#10;Description automatically generated">
            <a:extLst>
              <a:ext uri="{FF2B5EF4-FFF2-40B4-BE49-F238E27FC236}">
                <a16:creationId xmlns:a16="http://schemas.microsoft.com/office/drawing/2014/main" id="{2AC75886-2862-F72C-C005-2D86CEC28E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7889" y="885218"/>
            <a:ext cx="7796219" cy="11110470"/>
          </a:xfrm>
          <a:prstGeom prst="rect">
            <a:avLst/>
          </a:prstGeom>
          <a:effectLst>
            <a:outerShdw blurRad="1270000" dist="38100" dir="2700000" algn="tl" rotWithShape="0">
              <a:prstClr val="black">
                <a:alpha val="54162"/>
              </a:prstClr>
            </a:outerShdw>
          </a:effectLst>
        </p:spPr>
      </p:pic>
    </p:spTree>
    <p:extLst>
      <p:ext uri="{BB962C8B-B14F-4D97-AF65-F5344CB8AC3E}">
        <p14:creationId xmlns:p14="http://schemas.microsoft.com/office/powerpoint/2010/main" val="1575096021"/>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8ECBE-3B86-11B0-43BD-C3CC15A5AE2E}"/>
            </a:ext>
          </a:extLst>
        </p:cNvPr>
        <p:cNvGrpSpPr/>
        <p:nvPr/>
      </p:nvGrpSpPr>
      <p:grpSpPr>
        <a:xfrm>
          <a:off x="0" y="0"/>
          <a:ext cx="0" cy="0"/>
          <a:chOff x="0" y="0"/>
          <a:chExt cx="0" cy="0"/>
        </a:xfrm>
      </p:grpSpPr>
      <p:sp>
        <p:nvSpPr>
          <p:cNvPr id="6" name="AutoShape 2" descr=":panda:">
            <a:extLst>
              <a:ext uri="{FF2B5EF4-FFF2-40B4-BE49-F238E27FC236}">
                <a16:creationId xmlns:a16="http://schemas.microsoft.com/office/drawing/2014/main" id="{326DABE2-91EC-A698-3280-D7A59A30C9C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9" name="Picture 8" descr="A screenshot of a computer program&#10;&#10;Description automatically generated">
            <a:extLst>
              <a:ext uri="{FF2B5EF4-FFF2-40B4-BE49-F238E27FC236}">
                <a16:creationId xmlns:a16="http://schemas.microsoft.com/office/drawing/2014/main" id="{65E57481-F18A-E5B0-05E6-80DF0B84E3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6357" y="-5657144"/>
            <a:ext cx="7796219" cy="11110470"/>
          </a:xfrm>
          <a:prstGeom prst="rect">
            <a:avLst/>
          </a:prstGeom>
          <a:effectLst>
            <a:outerShdw blurRad="1270000" dist="38100" dir="2700000" algn="tl" rotWithShape="0">
              <a:prstClr val="black">
                <a:alpha val="54162"/>
              </a:prstClr>
            </a:outerShdw>
          </a:effectLst>
        </p:spPr>
      </p:pic>
    </p:spTree>
    <p:extLst>
      <p:ext uri="{BB962C8B-B14F-4D97-AF65-F5344CB8AC3E}">
        <p14:creationId xmlns:p14="http://schemas.microsoft.com/office/powerpoint/2010/main" val="1742483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70144-1F4D-136F-E705-49D3530722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EFE345-D146-3221-A871-EB5640DDE3C7}"/>
              </a:ext>
            </a:extLst>
          </p:cNvPr>
          <p:cNvSpPr>
            <a:spLocks noGrp="1"/>
          </p:cNvSpPr>
          <p:nvPr>
            <p:ph type="ctrTitle"/>
          </p:nvPr>
        </p:nvSpPr>
        <p:spPr>
          <a:xfrm>
            <a:off x="710119" y="0"/>
            <a:ext cx="11337588" cy="1050588"/>
          </a:xfrm>
        </p:spPr>
        <p:txBody>
          <a:bodyPr>
            <a:normAutofit/>
          </a:bodyPr>
          <a:lstStyle/>
          <a:p>
            <a:pPr rtl="0" fontAlgn="base"/>
            <a:r>
              <a:rPr lang="en-US"/>
              <a:t>The pixel pipeline</a:t>
            </a:r>
            <a:endParaRPr lang="el-GR"/>
          </a:p>
        </p:txBody>
      </p:sp>
      <p:sp>
        <p:nvSpPr>
          <p:cNvPr id="4" name="TextBox 3">
            <a:extLst>
              <a:ext uri="{FF2B5EF4-FFF2-40B4-BE49-F238E27FC236}">
                <a16:creationId xmlns:a16="http://schemas.microsoft.com/office/drawing/2014/main" id="{55DED9C8-6059-AB05-CCDE-50267D7BFF38}"/>
              </a:ext>
            </a:extLst>
          </p:cNvPr>
          <p:cNvSpPr txBox="1"/>
          <p:nvPr/>
        </p:nvSpPr>
        <p:spPr>
          <a:xfrm>
            <a:off x="1023746" y="7673408"/>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it's a </a:t>
            </a:r>
            <a:br>
              <a:rPr lang="en-US"/>
            </a:br>
            <a:r>
              <a:rPr lang="en-US">
                <a:cs typeface="Calibri"/>
              </a:rPr>
              <a:t>omg I love </a:t>
            </a:r>
            <a:r>
              <a:rPr lang="en-US" err="1">
                <a:cs typeface="Calibri"/>
              </a:rPr>
              <a:t>floof</a:t>
            </a:r>
            <a:endParaRPr lang="en-US">
              <a:cs typeface="Calibri"/>
            </a:endParaRPr>
          </a:p>
        </p:txBody>
      </p:sp>
      <p:sp>
        <p:nvSpPr>
          <p:cNvPr id="8" name="TextBox 7">
            <a:extLst>
              <a:ext uri="{FF2B5EF4-FFF2-40B4-BE49-F238E27FC236}">
                <a16:creationId xmlns:a16="http://schemas.microsoft.com/office/drawing/2014/main" id="{D73D2E36-7AF4-5F34-77CE-56215B804CE0}"/>
              </a:ext>
            </a:extLst>
          </p:cNvPr>
          <p:cNvSpPr txBox="1"/>
          <p:nvPr/>
        </p:nvSpPr>
        <p:spPr>
          <a:xfrm>
            <a:off x="1023746" y="1269820"/>
            <a:ext cx="10710334" cy="707886"/>
          </a:xfrm>
          <a:prstGeom prst="rect">
            <a:avLst/>
          </a:prstGeom>
          <a:noFill/>
        </p:spPr>
        <p:txBody>
          <a:bodyPr wrap="square" rtlCol="0">
            <a:spAutoFit/>
          </a:bodyPr>
          <a:lstStyle/>
          <a:p>
            <a:r>
              <a:rPr lang="en-US" sz="2000">
                <a:latin typeface="Aptos" panose="020B0004020202020204" pitchFamily="34" charset="0"/>
              </a:rPr>
              <a:t>Modern GPUs use programmable shaders to fill in pixels (fragments). </a:t>
            </a:r>
          </a:p>
          <a:p>
            <a:pPr algn="r"/>
            <a:r>
              <a:rPr lang="en-US" sz="2000" b="1">
                <a:latin typeface="Aptos" panose="020B0004020202020204" pitchFamily="34" charset="0"/>
              </a:rPr>
              <a:t>PICA200 uses a configurable pipeline.</a:t>
            </a:r>
          </a:p>
        </p:txBody>
      </p:sp>
      <p:pic>
        <p:nvPicPr>
          <p:cNvPr id="169" name="Picture 168">
            <a:extLst>
              <a:ext uri="{FF2B5EF4-FFF2-40B4-BE49-F238E27FC236}">
                <a16:creationId xmlns:a16="http://schemas.microsoft.com/office/drawing/2014/main" id="{76E75D65-AE14-ADD3-A73C-60A08229D1E4}"/>
              </a:ext>
            </a:extLst>
          </p:cNvPr>
          <p:cNvPicPr>
            <a:picLocks noChangeAspect="1"/>
          </p:cNvPicPr>
          <p:nvPr/>
        </p:nvPicPr>
        <p:blipFill>
          <a:blip r:embed="rId3"/>
          <a:stretch>
            <a:fillRect/>
          </a:stretch>
        </p:blipFill>
        <p:spPr>
          <a:xfrm>
            <a:off x="10137840" y="2381458"/>
            <a:ext cx="1952721" cy="1175492"/>
          </a:xfrm>
          <a:prstGeom prst="rect">
            <a:avLst/>
          </a:prstGeom>
        </p:spPr>
      </p:pic>
      <p:grpSp>
        <p:nvGrpSpPr>
          <p:cNvPr id="14" name="Group 13">
            <a:extLst>
              <a:ext uri="{FF2B5EF4-FFF2-40B4-BE49-F238E27FC236}">
                <a16:creationId xmlns:a16="http://schemas.microsoft.com/office/drawing/2014/main" id="{C7172D1B-7F6A-EED9-48A9-818483F1C101}"/>
              </a:ext>
            </a:extLst>
          </p:cNvPr>
          <p:cNvGrpSpPr/>
          <p:nvPr/>
        </p:nvGrpSpPr>
        <p:grpSpPr>
          <a:xfrm>
            <a:off x="1084810" y="2260570"/>
            <a:ext cx="10949440" cy="4503481"/>
            <a:chOff x="1084810" y="2260570"/>
            <a:chExt cx="10949440" cy="4503481"/>
          </a:xfrm>
          <a:effectLst>
            <a:outerShdw blurRad="355798" dist="38100" dir="2700000" algn="tl" rotWithShape="0">
              <a:prstClr val="black">
                <a:alpha val="8000"/>
              </a:prstClr>
            </a:outerShdw>
          </a:effectLst>
        </p:grpSpPr>
        <p:sp>
          <p:nvSpPr>
            <p:cNvPr id="3" name="Rounded Rectangle 2">
              <a:extLst>
                <a:ext uri="{FF2B5EF4-FFF2-40B4-BE49-F238E27FC236}">
                  <a16:creationId xmlns:a16="http://schemas.microsoft.com/office/drawing/2014/main" id="{4ED37799-6E19-713F-3216-BDE215106A19}"/>
                </a:ext>
              </a:extLst>
            </p:cNvPr>
            <p:cNvSpPr/>
            <p:nvPr/>
          </p:nvSpPr>
          <p:spPr>
            <a:xfrm>
              <a:off x="1084810" y="4670650"/>
              <a:ext cx="2070752" cy="1451555"/>
            </a:xfrm>
            <a:prstGeom prst="roundRect">
              <a:avLst>
                <a:gd name="adj" fmla="val 9524"/>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effectLst>
                    <a:outerShdw blurRad="1144354" dist="38100" dir="5400000" algn="t" rotWithShape="0">
                      <a:prstClr val="black">
                        <a:alpha val="49929"/>
                      </a:prstClr>
                    </a:outerShdw>
                  </a:effectLst>
                  <a:latin typeface="Aptos"/>
                </a:rPr>
                <a:t>Rasterizer</a:t>
              </a:r>
            </a:p>
            <a:p>
              <a:pPr algn="ctr"/>
              <a:r>
                <a:rPr lang="en-US">
                  <a:effectLst>
                    <a:outerShdw blurRad="1144354" dist="38100" dir="5400000" algn="t" rotWithShape="0">
                      <a:prstClr val="black">
                        <a:alpha val="49929"/>
                      </a:prstClr>
                    </a:outerShdw>
                  </a:effectLst>
                  <a:latin typeface="Aptos"/>
                </a:rPr>
                <a:t>Triangle Setup → Fragment issue</a:t>
              </a:r>
              <a:endParaRPr lang="en-US"/>
            </a:p>
          </p:txBody>
        </p:sp>
        <p:sp>
          <p:nvSpPr>
            <p:cNvPr id="5" name="Rounded Rectangle 4">
              <a:extLst>
                <a:ext uri="{FF2B5EF4-FFF2-40B4-BE49-F238E27FC236}">
                  <a16:creationId xmlns:a16="http://schemas.microsoft.com/office/drawing/2014/main" id="{956A6251-A652-A6E2-EDFB-E0B23C6AB561}"/>
                </a:ext>
              </a:extLst>
            </p:cNvPr>
            <p:cNvSpPr/>
            <p:nvPr/>
          </p:nvSpPr>
          <p:spPr>
            <a:xfrm>
              <a:off x="3874316" y="2260570"/>
              <a:ext cx="1775361" cy="1451555"/>
            </a:xfrm>
            <a:prstGeom prst="roundRect">
              <a:avLst>
                <a:gd name="adj" fmla="val 9524"/>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1144354" dist="38100" dir="5400000" algn="t" rotWithShape="0">
                      <a:prstClr val="black">
                        <a:alpha val="49929"/>
                      </a:prstClr>
                    </a:outerShdw>
                  </a:effectLst>
                  <a:latin typeface="Aptos" panose="020B0004020202020204" pitchFamily="34" charset="0"/>
                </a:rPr>
                <a:t>Texture Unit</a:t>
              </a:r>
              <a:endParaRPr lang="en-US">
                <a:effectLst>
                  <a:outerShdw blurRad="1144354" dist="38100" dir="5400000" algn="t" rotWithShape="0">
                    <a:prstClr val="black">
                      <a:alpha val="49929"/>
                    </a:prstClr>
                  </a:outerShdw>
                </a:effectLst>
                <a:latin typeface="Aptos" panose="020B0004020202020204" pitchFamily="34" charset="0"/>
              </a:endParaRPr>
            </a:p>
            <a:p>
              <a:pPr marL="285750" indent="-285750">
                <a:buFont typeface="Arial" panose="020B0604020202020204" pitchFamily="34" charset="0"/>
                <a:buChar char="•"/>
              </a:pPr>
              <a:r>
                <a:rPr lang="en-US">
                  <a:effectLst>
                    <a:outerShdw blurRad="1144354" dist="38100" dir="5400000" algn="t" rotWithShape="0">
                      <a:prstClr val="black">
                        <a:alpha val="49929"/>
                      </a:prstClr>
                    </a:outerShdw>
                  </a:effectLst>
                  <a:latin typeface="Aptos" panose="020B0004020202020204" pitchFamily="34" charset="0"/>
                </a:rPr>
                <a:t>2D</a:t>
              </a:r>
            </a:p>
            <a:p>
              <a:pPr marL="285750" indent="-285750">
                <a:buFont typeface="Arial" panose="020B0604020202020204" pitchFamily="34" charset="0"/>
                <a:buChar char="•"/>
              </a:pPr>
              <a:r>
                <a:rPr lang="en-US">
                  <a:effectLst>
                    <a:outerShdw blurRad="1144354" dist="38100" dir="5400000" algn="t" rotWithShape="0">
                      <a:prstClr val="black">
                        <a:alpha val="49929"/>
                      </a:prstClr>
                    </a:outerShdw>
                  </a:effectLst>
                  <a:latin typeface="Aptos" panose="020B0004020202020204" pitchFamily="34" charset="0"/>
                </a:rPr>
                <a:t>Shadow</a:t>
              </a:r>
            </a:p>
            <a:p>
              <a:pPr marL="285750" indent="-285750">
                <a:buFont typeface="Arial" panose="020B0604020202020204" pitchFamily="34" charset="0"/>
                <a:buChar char="•"/>
              </a:pPr>
              <a:r>
                <a:rPr lang="en-US">
                  <a:effectLst>
                    <a:outerShdw blurRad="1144354" dist="38100" dir="5400000" algn="t" rotWithShape="0">
                      <a:prstClr val="black">
                        <a:alpha val="49929"/>
                      </a:prstClr>
                    </a:outerShdw>
                  </a:effectLst>
                  <a:latin typeface="Aptos" panose="020B0004020202020204" pitchFamily="34" charset="0"/>
                </a:rPr>
                <a:t>Cube</a:t>
              </a:r>
            </a:p>
            <a:p>
              <a:pPr marL="285750" indent="-285750">
                <a:buFont typeface="Arial" panose="020B0604020202020204" pitchFamily="34" charset="0"/>
                <a:buChar char="•"/>
              </a:pPr>
              <a:r>
                <a:rPr lang="en-US">
                  <a:effectLst>
                    <a:outerShdw blurRad="1144354" dist="38100" dir="5400000" algn="t" rotWithShape="0">
                      <a:prstClr val="black">
                        <a:alpha val="49929"/>
                      </a:prstClr>
                    </a:outerShdw>
                  </a:effectLst>
                  <a:latin typeface="Aptos" panose="020B0004020202020204" pitchFamily="34" charset="0"/>
                </a:rPr>
                <a:t>Projective</a:t>
              </a:r>
            </a:p>
          </p:txBody>
        </p:sp>
        <p:sp>
          <p:nvSpPr>
            <p:cNvPr id="7" name="Rounded Rectangle 6">
              <a:extLst>
                <a:ext uri="{FF2B5EF4-FFF2-40B4-BE49-F238E27FC236}">
                  <a16:creationId xmlns:a16="http://schemas.microsoft.com/office/drawing/2014/main" id="{6D125247-9566-9562-AFD0-452152508801}"/>
                </a:ext>
              </a:extLst>
            </p:cNvPr>
            <p:cNvSpPr/>
            <p:nvPr/>
          </p:nvSpPr>
          <p:spPr>
            <a:xfrm>
              <a:off x="3874317" y="3849265"/>
              <a:ext cx="1727858" cy="798318"/>
            </a:xfrm>
            <a:prstGeom prst="roundRect">
              <a:avLst>
                <a:gd name="adj" fmla="val 9524"/>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1144354" dist="38100" dir="5400000" algn="t" rotWithShape="0">
                      <a:prstClr val="black">
                        <a:alpha val="49929"/>
                      </a:prstClr>
                    </a:outerShdw>
                  </a:effectLst>
                  <a:latin typeface="Aptos" panose="020B0004020202020204" pitchFamily="34" charset="0"/>
                </a:rPr>
                <a:t>Texture Unit</a:t>
              </a:r>
            </a:p>
            <a:p>
              <a:pPr marL="285750" indent="-285750" algn="ctr">
                <a:buFont typeface="Arial" panose="020B0604020202020204" pitchFamily="34" charset="0"/>
                <a:buChar char="•"/>
              </a:pPr>
              <a:r>
                <a:rPr lang="en-US">
                  <a:effectLst>
                    <a:outerShdw blurRad="1144354" dist="38100" dir="5400000" algn="t" rotWithShape="0">
                      <a:prstClr val="black">
                        <a:alpha val="49929"/>
                      </a:prstClr>
                    </a:outerShdw>
                  </a:effectLst>
                  <a:latin typeface="Aptos" panose="020B0004020202020204" pitchFamily="34" charset="0"/>
                </a:rPr>
                <a:t>2D</a:t>
              </a:r>
            </a:p>
          </p:txBody>
        </p:sp>
        <p:sp>
          <p:nvSpPr>
            <p:cNvPr id="9" name="Rounded Rectangle 8">
              <a:extLst>
                <a:ext uri="{FF2B5EF4-FFF2-40B4-BE49-F238E27FC236}">
                  <a16:creationId xmlns:a16="http://schemas.microsoft.com/office/drawing/2014/main" id="{1B0D0D46-7BFD-1964-B0E7-F5C84660870B}"/>
                </a:ext>
              </a:extLst>
            </p:cNvPr>
            <p:cNvSpPr/>
            <p:nvPr/>
          </p:nvSpPr>
          <p:spPr>
            <a:xfrm>
              <a:off x="3874316" y="4784723"/>
              <a:ext cx="1727858" cy="798318"/>
            </a:xfrm>
            <a:prstGeom prst="roundRect">
              <a:avLst>
                <a:gd name="adj" fmla="val 9524"/>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1144354" dist="38100" dir="5400000" algn="t" rotWithShape="0">
                      <a:prstClr val="black">
                        <a:alpha val="49929"/>
                      </a:prstClr>
                    </a:outerShdw>
                  </a:effectLst>
                  <a:latin typeface="Aptos" panose="020B0004020202020204" pitchFamily="34" charset="0"/>
                </a:rPr>
                <a:t>Texture Unit</a:t>
              </a:r>
            </a:p>
            <a:p>
              <a:pPr marL="285750" indent="-285750" algn="ctr">
                <a:buFont typeface="Arial" panose="020B0604020202020204" pitchFamily="34" charset="0"/>
                <a:buChar char="•"/>
              </a:pPr>
              <a:r>
                <a:rPr lang="en-US">
                  <a:effectLst>
                    <a:outerShdw blurRad="1144354" dist="38100" dir="5400000" algn="t" rotWithShape="0">
                      <a:prstClr val="black">
                        <a:alpha val="49929"/>
                      </a:prstClr>
                    </a:outerShdw>
                  </a:effectLst>
                  <a:latin typeface="Aptos" panose="020B0004020202020204" pitchFamily="34" charset="0"/>
                </a:rPr>
                <a:t>2D</a:t>
              </a:r>
            </a:p>
          </p:txBody>
        </p:sp>
        <p:sp>
          <p:nvSpPr>
            <p:cNvPr id="10" name="Rounded Rectangle 9">
              <a:extLst>
                <a:ext uri="{FF2B5EF4-FFF2-40B4-BE49-F238E27FC236}">
                  <a16:creationId xmlns:a16="http://schemas.microsoft.com/office/drawing/2014/main" id="{D7B26A31-093B-5323-37EC-8EB5E5E98A27}"/>
                </a:ext>
              </a:extLst>
            </p:cNvPr>
            <p:cNvSpPr/>
            <p:nvPr/>
          </p:nvSpPr>
          <p:spPr>
            <a:xfrm>
              <a:off x="3874316" y="5720181"/>
              <a:ext cx="1727858" cy="798318"/>
            </a:xfrm>
            <a:prstGeom prst="roundRect">
              <a:avLst>
                <a:gd name="adj" fmla="val 9524"/>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effectLst>
                    <a:outerShdw blurRad="1144354" dist="38100" dir="5400000" algn="t" rotWithShape="0">
                      <a:prstClr val="black">
                        <a:alpha val="49929"/>
                      </a:prstClr>
                    </a:outerShdw>
                  </a:effectLst>
                  <a:latin typeface="Aptos"/>
                </a:rPr>
                <a:t>Texture Unit</a:t>
              </a:r>
            </a:p>
            <a:p>
              <a:pPr marL="285750" indent="-285750" algn="ctr">
                <a:buFont typeface="Arial" panose="020B0604020202020204" pitchFamily="34" charset="0"/>
                <a:buChar char="•"/>
              </a:pPr>
              <a:r>
                <a:rPr lang="en-US">
                  <a:effectLst>
                    <a:outerShdw blurRad="1144354" dist="38100" dir="5400000" algn="t" rotWithShape="0">
                      <a:prstClr val="black">
                        <a:alpha val="49929"/>
                      </a:prstClr>
                    </a:outerShdw>
                  </a:effectLst>
                  <a:latin typeface="Aptos"/>
                </a:rPr>
                <a:t>2D</a:t>
              </a:r>
            </a:p>
            <a:p>
              <a:pPr marL="285750" indent="-285750" algn="ctr">
                <a:buFont typeface="Arial" panose="020B0604020202020204" pitchFamily="34" charset="0"/>
                <a:buChar char="•"/>
              </a:pPr>
              <a:r>
                <a:rPr lang="en-US">
                  <a:effectLst>
                    <a:outerShdw blurRad="1144354" dist="38100" dir="5400000" algn="t" rotWithShape="0">
                      <a:prstClr val="black">
                        <a:alpha val="49929"/>
                      </a:prstClr>
                    </a:outerShdw>
                  </a:effectLst>
                  <a:latin typeface="Aptos"/>
                </a:rPr>
                <a:t>Procedural</a:t>
              </a:r>
              <a:endParaRPr lang="en-US">
                <a:effectLst>
                  <a:outerShdw blurRad="1144354" dist="38100" dir="5400000" algn="t" rotWithShape="0">
                    <a:prstClr val="black">
                      <a:alpha val="49929"/>
                    </a:prstClr>
                  </a:outerShdw>
                </a:effectLst>
                <a:latin typeface="Aptos" panose="020B0004020202020204" pitchFamily="34" charset="0"/>
              </a:endParaRPr>
            </a:p>
          </p:txBody>
        </p:sp>
        <p:sp>
          <p:nvSpPr>
            <p:cNvPr id="11" name="Rounded Rectangle 10">
              <a:extLst>
                <a:ext uri="{FF2B5EF4-FFF2-40B4-BE49-F238E27FC236}">
                  <a16:creationId xmlns:a16="http://schemas.microsoft.com/office/drawing/2014/main" id="{FA5674E6-6321-6A60-EFAA-73F6EEB9FF61}"/>
                </a:ext>
              </a:extLst>
            </p:cNvPr>
            <p:cNvSpPr/>
            <p:nvPr/>
          </p:nvSpPr>
          <p:spPr>
            <a:xfrm>
              <a:off x="6397131" y="4201794"/>
              <a:ext cx="372537" cy="375480"/>
            </a:xfrm>
            <a:prstGeom prst="roundRect">
              <a:avLst>
                <a:gd name="adj" fmla="val 952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1144354" dist="38100" dir="5400000" algn="t" rotWithShape="0">
                    <a:prstClr val="black">
                      <a:alpha val="49929"/>
                    </a:prstClr>
                  </a:outerShdw>
                </a:effectLst>
                <a:latin typeface="Aptos" panose="020B0004020202020204" pitchFamily="34" charset="0"/>
              </a:endParaRPr>
            </a:p>
          </p:txBody>
        </p:sp>
        <p:cxnSp>
          <p:nvCxnSpPr>
            <p:cNvPr id="16" name="Elbow Connector 15">
              <a:extLst>
                <a:ext uri="{FF2B5EF4-FFF2-40B4-BE49-F238E27FC236}">
                  <a16:creationId xmlns:a16="http://schemas.microsoft.com/office/drawing/2014/main" id="{23F7F319-4C8F-547C-1165-04D6553A3477}"/>
                </a:ext>
              </a:extLst>
            </p:cNvPr>
            <p:cNvCxnSpPr>
              <a:stCxn id="5" idx="3"/>
              <a:endCxn id="11" idx="1"/>
            </p:cNvCxnSpPr>
            <p:nvPr/>
          </p:nvCxnSpPr>
          <p:spPr>
            <a:xfrm>
              <a:off x="5649677" y="2986348"/>
              <a:ext cx="747454" cy="1403186"/>
            </a:xfrm>
            <a:prstGeom prst="bentConnector3">
              <a:avLst>
                <a:gd name="adj1" fmla="val 46619"/>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1AAAC92A-4080-F51E-2A99-F0B3F162B74C}"/>
                </a:ext>
              </a:extLst>
            </p:cNvPr>
            <p:cNvCxnSpPr>
              <a:cxnSpLocks/>
              <a:stCxn id="7" idx="3"/>
              <a:endCxn id="11" idx="1"/>
            </p:cNvCxnSpPr>
            <p:nvPr/>
          </p:nvCxnSpPr>
          <p:spPr>
            <a:xfrm>
              <a:off x="5602175" y="4248424"/>
              <a:ext cx="794956" cy="141110"/>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3D37C5D6-5E3D-D72F-2E70-2A675B75B156}"/>
                </a:ext>
              </a:extLst>
            </p:cNvPr>
            <p:cNvCxnSpPr>
              <a:cxnSpLocks/>
              <a:stCxn id="9" idx="3"/>
              <a:endCxn id="11" idx="1"/>
            </p:cNvCxnSpPr>
            <p:nvPr/>
          </p:nvCxnSpPr>
          <p:spPr>
            <a:xfrm flipV="1">
              <a:off x="5602174" y="4389534"/>
              <a:ext cx="794957" cy="794348"/>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EC6C40F9-F768-F50A-3723-E3A22205DA58}"/>
                </a:ext>
              </a:extLst>
            </p:cNvPr>
            <p:cNvCxnSpPr>
              <a:cxnSpLocks/>
              <a:stCxn id="10" idx="3"/>
              <a:endCxn id="11" idx="1"/>
            </p:cNvCxnSpPr>
            <p:nvPr/>
          </p:nvCxnSpPr>
          <p:spPr>
            <a:xfrm flipV="1">
              <a:off x="5602174" y="4389534"/>
              <a:ext cx="794957" cy="1729806"/>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ounded Rectangle 32">
              <a:extLst>
                <a:ext uri="{FF2B5EF4-FFF2-40B4-BE49-F238E27FC236}">
                  <a16:creationId xmlns:a16="http://schemas.microsoft.com/office/drawing/2014/main" id="{99374DC6-7B7D-FB99-F52C-26BA2F125D74}"/>
                </a:ext>
              </a:extLst>
            </p:cNvPr>
            <p:cNvSpPr/>
            <p:nvPr/>
          </p:nvSpPr>
          <p:spPr>
            <a:xfrm>
              <a:off x="7225341" y="2271725"/>
              <a:ext cx="2795811" cy="530810"/>
            </a:xfrm>
            <a:prstGeom prst="roundRect">
              <a:avLst>
                <a:gd name="adj" fmla="val 9524"/>
              </a:avLst>
            </a:prstGeom>
            <a:solidFill>
              <a:srgbClr val="9F7E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err="1">
                  <a:effectLst>
                    <a:outerShdw blurRad="1144354" dist="38100" dir="5400000" algn="t" rotWithShape="0">
                      <a:prstClr val="black">
                        <a:alpha val="49929"/>
                      </a:prstClr>
                    </a:outerShdw>
                  </a:effectLst>
                  <a:latin typeface="Aptos" panose="020B0004020202020204" pitchFamily="34" charset="0"/>
                </a:rPr>
                <a:t>Colour</a:t>
              </a:r>
              <a:br>
                <a:rPr lang="en-US" b="1">
                  <a:effectLst>
                    <a:outerShdw blurRad="1144354" dist="38100" dir="5400000" algn="t" rotWithShape="0">
                      <a:prstClr val="black">
                        <a:alpha val="49929"/>
                      </a:prstClr>
                    </a:outerShdw>
                  </a:effectLst>
                  <a:latin typeface="Aptos" panose="020B0004020202020204" pitchFamily="34" charset="0"/>
                </a:rPr>
              </a:br>
              <a:r>
                <a:rPr lang="en-US" b="1">
                  <a:effectLst>
                    <a:outerShdw blurRad="1144354" dist="38100" dir="5400000" algn="t" rotWithShape="0">
                      <a:prstClr val="black">
                        <a:alpha val="49929"/>
                      </a:prstClr>
                    </a:outerShdw>
                  </a:effectLst>
                  <a:latin typeface="Aptos" panose="020B0004020202020204" pitchFamily="34" charset="0"/>
                </a:rPr>
                <a:t>Combiner</a:t>
              </a:r>
            </a:p>
          </p:txBody>
        </p:sp>
        <p:sp>
          <p:nvSpPr>
            <p:cNvPr id="34" name="Rounded Rectangle 33">
              <a:extLst>
                <a:ext uri="{FF2B5EF4-FFF2-40B4-BE49-F238E27FC236}">
                  <a16:creationId xmlns:a16="http://schemas.microsoft.com/office/drawing/2014/main" id="{B17549BB-5945-39AC-D2CD-AC434ABE81CE}"/>
                </a:ext>
              </a:extLst>
            </p:cNvPr>
            <p:cNvSpPr/>
            <p:nvPr/>
          </p:nvSpPr>
          <p:spPr>
            <a:xfrm>
              <a:off x="7225342" y="5987689"/>
              <a:ext cx="2795809" cy="530810"/>
            </a:xfrm>
            <a:prstGeom prst="roundRect">
              <a:avLst>
                <a:gd name="adj" fmla="val 9524"/>
              </a:avLst>
            </a:prstGeom>
            <a:solidFill>
              <a:srgbClr val="9F7E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err="1">
                  <a:effectLst>
                    <a:outerShdw blurRad="1144354" dist="38100" dir="5400000" algn="t" rotWithShape="0">
                      <a:prstClr val="black">
                        <a:alpha val="49929"/>
                      </a:prstClr>
                    </a:outerShdw>
                  </a:effectLst>
                  <a:latin typeface="Aptos" panose="020B0004020202020204" pitchFamily="34" charset="0"/>
                </a:rPr>
                <a:t>Colour</a:t>
              </a:r>
              <a:endParaRPr lang="en-US" b="1">
                <a:effectLst>
                  <a:outerShdw blurRad="1144354" dist="38100" dir="5400000" algn="t" rotWithShape="0">
                    <a:prstClr val="black">
                      <a:alpha val="49929"/>
                    </a:prstClr>
                  </a:outerShdw>
                </a:effectLst>
                <a:latin typeface="Aptos" panose="020B0004020202020204" pitchFamily="34" charset="0"/>
              </a:endParaRPr>
            </a:p>
            <a:p>
              <a:r>
                <a:rPr lang="en-US" b="1">
                  <a:effectLst>
                    <a:outerShdw blurRad="1144354" dist="38100" dir="5400000" algn="t" rotWithShape="0">
                      <a:prstClr val="black">
                        <a:alpha val="49929"/>
                      </a:prstClr>
                    </a:outerShdw>
                  </a:effectLst>
                  <a:latin typeface="Aptos" panose="020B0004020202020204" pitchFamily="34" charset="0"/>
                </a:rPr>
                <a:t>Combiner</a:t>
              </a:r>
            </a:p>
          </p:txBody>
        </p:sp>
        <p:sp>
          <p:nvSpPr>
            <p:cNvPr id="35" name="Rounded Rectangle 34">
              <a:extLst>
                <a:ext uri="{FF2B5EF4-FFF2-40B4-BE49-F238E27FC236}">
                  <a16:creationId xmlns:a16="http://schemas.microsoft.com/office/drawing/2014/main" id="{8950F02F-0122-C646-AA24-77A76BDB3A6C}"/>
                </a:ext>
              </a:extLst>
            </p:cNvPr>
            <p:cNvSpPr/>
            <p:nvPr/>
          </p:nvSpPr>
          <p:spPr>
            <a:xfrm>
              <a:off x="7225341" y="3758111"/>
              <a:ext cx="2795810" cy="530810"/>
            </a:xfrm>
            <a:prstGeom prst="roundRect">
              <a:avLst>
                <a:gd name="adj" fmla="val 9524"/>
              </a:avLst>
            </a:prstGeom>
            <a:solidFill>
              <a:srgbClr val="9F7E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err="1">
                  <a:effectLst>
                    <a:outerShdw blurRad="1144354" dist="38100" dir="5400000" algn="t" rotWithShape="0">
                      <a:prstClr val="black">
                        <a:alpha val="49929"/>
                      </a:prstClr>
                    </a:outerShdw>
                  </a:effectLst>
                  <a:latin typeface="Aptos" panose="020B0004020202020204" pitchFamily="34" charset="0"/>
                </a:rPr>
                <a:t>Colour</a:t>
              </a:r>
              <a:endParaRPr lang="en-US" b="1">
                <a:effectLst>
                  <a:outerShdw blurRad="1144354" dist="38100" dir="5400000" algn="t" rotWithShape="0">
                    <a:prstClr val="black">
                      <a:alpha val="49929"/>
                    </a:prstClr>
                  </a:outerShdw>
                </a:effectLst>
                <a:latin typeface="Aptos" panose="020B0004020202020204" pitchFamily="34" charset="0"/>
              </a:endParaRPr>
            </a:p>
            <a:p>
              <a:r>
                <a:rPr lang="en-US" b="1">
                  <a:effectLst>
                    <a:outerShdw blurRad="1144354" dist="38100" dir="5400000" algn="t" rotWithShape="0">
                      <a:prstClr val="black">
                        <a:alpha val="49929"/>
                      </a:prstClr>
                    </a:outerShdw>
                  </a:effectLst>
                  <a:latin typeface="Aptos" panose="020B0004020202020204" pitchFamily="34" charset="0"/>
                </a:rPr>
                <a:t>Combiner</a:t>
              </a:r>
            </a:p>
          </p:txBody>
        </p:sp>
        <p:sp>
          <p:nvSpPr>
            <p:cNvPr id="36" name="Rounded Rectangle 35">
              <a:extLst>
                <a:ext uri="{FF2B5EF4-FFF2-40B4-BE49-F238E27FC236}">
                  <a16:creationId xmlns:a16="http://schemas.microsoft.com/office/drawing/2014/main" id="{3DD44923-7207-8514-C579-9FEE8A91A555}"/>
                </a:ext>
              </a:extLst>
            </p:cNvPr>
            <p:cNvSpPr/>
            <p:nvPr/>
          </p:nvSpPr>
          <p:spPr>
            <a:xfrm>
              <a:off x="7225341" y="4501304"/>
              <a:ext cx="2795810" cy="530810"/>
            </a:xfrm>
            <a:prstGeom prst="roundRect">
              <a:avLst>
                <a:gd name="adj" fmla="val 9524"/>
              </a:avLst>
            </a:prstGeom>
            <a:solidFill>
              <a:srgbClr val="9F7E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err="1">
                  <a:effectLst>
                    <a:outerShdw blurRad="1144354" dist="38100" dir="5400000" algn="t" rotWithShape="0">
                      <a:prstClr val="black">
                        <a:alpha val="49929"/>
                      </a:prstClr>
                    </a:outerShdw>
                  </a:effectLst>
                  <a:latin typeface="Aptos" panose="020B0004020202020204" pitchFamily="34" charset="0"/>
                </a:rPr>
                <a:t>Colour</a:t>
              </a:r>
              <a:endParaRPr lang="en-US" b="1">
                <a:effectLst>
                  <a:outerShdw blurRad="1144354" dist="38100" dir="5400000" algn="t" rotWithShape="0">
                    <a:prstClr val="black">
                      <a:alpha val="49929"/>
                    </a:prstClr>
                  </a:outerShdw>
                </a:effectLst>
                <a:latin typeface="Aptos" panose="020B0004020202020204" pitchFamily="34" charset="0"/>
              </a:endParaRPr>
            </a:p>
            <a:p>
              <a:r>
                <a:rPr lang="en-US" b="1">
                  <a:effectLst>
                    <a:outerShdw blurRad="1144354" dist="38100" dir="5400000" algn="t" rotWithShape="0">
                      <a:prstClr val="black">
                        <a:alpha val="49929"/>
                      </a:prstClr>
                    </a:outerShdw>
                  </a:effectLst>
                  <a:latin typeface="Aptos" panose="020B0004020202020204" pitchFamily="34" charset="0"/>
                </a:rPr>
                <a:t>Combiner</a:t>
              </a:r>
            </a:p>
          </p:txBody>
        </p:sp>
        <p:sp>
          <p:nvSpPr>
            <p:cNvPr id="37" name="Rounded Rectangle 36">
              <a:extLst>
                <a:ext uri="{FF2B5EF4-FFF2-40B4-BE49-F238E27FC236}">
                  <a16:creationId xmlns:a16="http://schemas.microsoft.com/office/drawing/2014/main" id="{C8410A1C-9626-16B6-65A0-94C1CDA2F1CC}"/>
                </a:ext>
              </a:extLst>
            </p:cNvPr>
            <p:cNvSpPr/>
            <p:nvPr/>
          </p:nvSpPr>
          <p:spPr>
            <a:xfrm>
              <a:off x="7225342" y="3014918"/>
              <a:ext cx="2795810" cy="530810"/>
            </a:xfrm>
            <a:prstGeom prst="roundRect">
              <a:avLst>
                <a:gd name="adj" fmla="val 9524"/>
              </a:avLst>
            </a:prstGeom>
            <a:solidFill>
              <a:srgbClr val="9F7E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err="1">
                  <a:effectLst>
                    <a:outerShdw blurRad="1144354" dist="38100" dir="5400000" algn="t" rotWithShape="0">
                      <a:prstClr val="black">
                        <a:alpha val="49929"/>
                      </a:prstClr>
                    </a:outerShdw>
                  </a:effectLst>
                  <a:latin typeface="Aptos" panose="020B0004020202020204" pitchFamily="34" charset="0"/>
                </a:rPr>
                <a:t>Colour</a:t>
              </a:r>
              <a:endParaRPr lang="en-US" b="1">
                <a:effectLst>
                  <a:outerShdw blurRad="1144354" dist="38100" dir="5400000" algn="t" rotWithShape="0">
                    <a:prstClr val="black">
                      <a:alpha val="49929"/>
                    </a:prstClr>
                  </a:outerShdw>
                </a:effectLst>
                <a:latin typeface="Aptos" panose="020B0004020202020204" pitchFamily="34" charset="0"/>
              </a:endParaRPr>
            </a:p>
            <a:p>
              <a:r>
                <a:rPr lang="en-US" b="1">
                  <a:effectLst>
                    <a:outerShdw blurRad="1144354" dist="38100" dir="5400000" algn="t" rotWithShape="0">
                      <a:prstClr val="black">
                        <a:alpha val="49929"/>
                      </a:prstClr>
                    </a:outerShdw>
                  </a:effectLst>
                  <a:latin typeface="Aptos" panose="020B0004020202020204" pitchFamily="34" charset="0"/>
                </a:rPr>
                <a:t>Combiner</a:t>
              </a:r>
            </a:p>
          </p:txBody>
        </p:sp>
        <p:sp>
          <p:nvSpPr>
            <p:cNvPr id="38" name="Rounded Rectangle 37">
              <a:extLst>
                <a:ext uri="{FF2B5EF4-FFF2-40B4-BE49-F238E27FC236}">
                  <a16:creationId xmlns:a16="http://schemas.microsoft.com/office/drawing/2014/main" id="{3DD0ADDD-2412-9519-4393-33D189C48EA3}"/>
                </a:ext>
              </a:extLst>
            </p:cNvPr>
            <p:cNvSpPr/>
            <p:nvPr/>
          </p:nvSpPr>
          <p:spPr>
            <a:xfrm>
              <a:off x="7225341" y="5244497"/>
              <a:ext cx="2795810" cy="530810"/>
            </a:xfrm>
            <a:prstGeom prst="roundRect">
              <a:avLst>
                <a:gd name="adj" fmla="val 9524"/>
              </a:avLst>
            </a:prstGeom>
            <a:solidFill>
              <a:srgbClr val="9F7E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err="1">
                  <a:effectLst>
                    <a:outerShdw blurRad="1144354" dist="38100" dir="5400000" algn="t" rotWithShape="0">
                      <a:prstClr val="black">
                        <a:alpha val="49929"/>
                      </a:prstClr>
                    </a:outerShdw>
                  </a:effectLst>
                  <a:latin typeface="Aptos" panose="020B0004020202020204" pitchFamily="34" charset="0"/>
                </a:rPr>
                <a:t>Colour</a:t>
              </a:r>
              <a:endParaRPr lang="en-US" b="1">
                <a:effectLst>
                  <a:outerShdw blurRad="1144354" dist="38100" dir="5400000" algn="t" rotWithShape="0">
                    <a:prstClr val="black">
                      <a:alpha val="49929"/>
                    </a:prstClr>
                  </a:outerShdw>
                </a:effectLst>
                <a:latin typeface="Aptos" panose="020B0004020202020204" pitchFamily="34" charset="0"/>
              </a:endParaRPr>
            </a:p>
            <a:p>
              <a:r>
                <a:rPr lang="en-US" b="1">
                  <a:effectLst>
                    <a:outerShdw blurRad="1144354" dist="38100" dir="5400000" algn="t" rotWithShape="0">
                      <a:prstClr val="black">
                        <a:alpha val="49929"/>
                      </a:prstClr>
                    </a:outerShdw>
                  </a:effectLst>
                  <a:latin typeface="Aptos" panose="020B0004020202020204" pitchFamily="34" charset="0"/>
                </a:rPr>
                <a:t>Combiner</a:t>
              </a:r>
            </a:p>
          </p:txBody>
        </p:sp>
        <p:cxnSp>
          <p:nvCxnSpPr>
            <p:cNvPr id="45" name="Straight Arrow Connector 44">
              <a:extLst>
                <a:ext uri="{FF2B5EF4-FFF2-40B4-BE49-F238E27FC236}">
                  <a16:creationId xmlns:a16="http://schemas.microsoft.com/office/drawing/2014/main" id="{34A3487C-1698-DAEB-D32B-55680AB65819}"/>
                </a:ext>
              </a:extLst>
            </p:cNvPr>
            <p:cNvCxnSpPr>
              <a:cxnSpLocks/>
              <a:stCxn id="33" idx="2"/>
              <a:endCxn id="37" idx="0"/>
            </p:cNvCxnSpPr>
            <p:nvPr/>
          </p:nvCxnSpPr>
          <p:spPr>
            <a:xfrm>
              <a:off x="8623247" y="2802535"/>
              <a:ext cx="0" cy="21238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6A8FED2-318C-1C6D-7987-A8093CF49E5E}"/>
                </a:ext>
              </a:extLst>
            </p:cNvPr>
            <p:cNvCxnSpPr>
              <a:cxnSpLocks/>
              <a:stCxn id="37" idx="2"/>
              <a:endCxn id="35" idx="0"/>
            </p:cNvCxnSpPr>
            <p:nvPr/>
          </p:nvCxnSpPr>
          <p:spPr>
            <a:xfrm flipH="1">
              <a:off x="8623246" y="3545728"/>
              <a:ext cx="1" cy="21238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DCFCBB0-70F2-D684-E656-1FB46F55AEF1}"/>
                </a:ext>
              </a:extLst>
            </p:cNvPr>
            <p:cNvCxnSpPr>
              <a:cxnSpLocks/>
              <a:stCxn id="35" idx="2"/>
              <a:endCxn id="36" idx="0"/>
            </p:cNvCxnSpPr>
            <p:nvPr/>
          </p:nvCxnSpPr>
          <p:spPr>
            <a:xfrm>
              <a:off x="8623246" y="4288921"/>
              <a:ext cx="0" cy="21238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CF9BC67A-D22A-225B-F0C5-B8B13DCFFFD2}"/>
                </a:ext>
              </a:extLst>
            </p:cNvPr>
            <p:cNvCxnSpPr>
              <a:cxnSpLocks/>
              <a:stCxn id="36" idx="2"/>
              <a:endCxn id="38" idx="0"/>
            </p:cNvCxnSpPr>
            <p:nvPr/>
          </p:nvCxnSpPr>
          <p:spPr>
            <a:xfrm>
              <a:off x="8623246" y="5032114"/>
              <a:ext cx="0" cy="21238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E6EFC13F-F377-0F59-F877-50E9BD4CD1AC}"/>
                </a:ext>
              </a:extLst>
            </p:cNvPr>
            <p:cNvCxnSpPr>
              <a:cxnSpLocks/>
              <a:stCxn id="38" idx="2"/>
              <a:endCxn id="34" idx="0"/>
            </p:cNvCxnSpPr>
            <p:nvPr/>
          </p:nvCxnSpPr>
          <p:spPr>
            <a:xfrm>
              <a:off x="8623246" y="5775307"/>
              <a:ext cx="1" cy="21238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294EA1C7-396C-3338-C3F2-72B92F1AB711}"/>
                </a:ext>
              </a:extLst>
            </p:cNvPr>
            <p:cNvCxnSpPr>
              <a:cxnSpLocks/>
              <a:stCxn id="11" idx="3"/>
              <a:endCxn id="33" idx="1"/>
            </p:cNvCxnSpPr>
            <p:nvPr/>
          </p:nvCxnSpPr>
          <p:spPr>
            <a:xfrm flipV="1">
              <a:off x="6769668" y="2537130"/>
              <a:ext cx="455673" cy="1852404"/>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Elbow Connector 58">
              <a:extLst>
                <a:ext uri="{FF2B5EF4-FFF2-40B4-BE49-F238E27FC236}">
                  <a16:creationId xmlns:a16="http://schemas.microsoft.com/office/drawing/2014/main" id="{1DD490C0-30B5-FF60-8104-57F4E333CC18}"/>
                </a:ext>
              </a:extLst>
            </p:cNvPr>
            <p:cNvCxnSpPr>
              <a:cxnSpLocks/>
              <a:stCxn id="11" idx="3"/>
              <a:endCxn id="37" idx="1"/>
            </p:cNvCxnSpPr>
            <p:nvPr/>
          </p:nvCxnSpPr>
          <p:spPr>
            <a:xfrm flipV="1">
              <a:off x="6769668" y="3280323"/>
              <a:ext cx="455674" cy="1109211"/>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Elbow Connector 60">
              <a:extLst>
                <a:ext uri="{FF2B5EF4-FFF2-40B4-BE49-F238E27FC236}">
                  <a16:creationId xmlns:a16="http://schemas.microsoft.com/office/drawing/2014/main" id="{076F3F19-A835-4301-6DC8-199783EB7FDE}"/>
                </a:ext>
              </a:extLst>
            </p:cNvPr>
            <p:cNvCxnSpPr>
              <a:cxnSpLocks/>
              <a:stCxn id="11" idx="3"/>
              <a:endCxn id="35" idx="1"/>
            </p:cNvCxnSpPr>
            <p:nvPr/>
          </p:nvCxnSpPr>
          <p:spPr>
            <a:xfrm flipV="1">
              <a:off x="6769668" y="4023516"/>
              <a:ext cx="455673" cy="366018"/>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Elbow Connector 62">
              <a:extLst>
                <a:ext uri="{FF2B5EF4-FFF2-40B4-BE49-F238E27FC236}">
                  <a16:creationId xmlns:a16="http://schemas.microsoft.com/office/drawing/2014/main" id="{04A9B683-495F-ACB0-3E36-0EBA614B4D29}"/>
                </a:ext>
              </a:extLst>
            </p:cNvPr>
            <p:cNvCxnSpPr>
              <a:cxnSpLocks/>
              <a:endCxn id="36" idx="1"/>
            </p:cNvCxnSpPr>
            <p:nvPr/>
          </p:nvCxnSpPr>
          <p:spPr>
            <a:xfrm>
              <a:off x="6781962" y="4389534"/>
              <a:ext cx="443379" cy="377175"/>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Elbow Connector 65">
              <a:extLst>
                <a:ext uri="{FF2B5EF4-FFF2-40B4-BE49-F238E27FC236}">
                  <a16:creationId xmlns:a16="http://schemas.microsoft.com/office/drawing/2014/main" id="{6F7D96A9-C865-E1F8-3F46-A904E53DCF59}"/>
                </a:ext>
              </a:extLst>
            </p:cNvPr>
            <p:cNvCxnSpPr>
              <a:cxnSpLocks/>
              <a:stCxn id="11" idx="3"/>
              <a:endCxn id="38" idx="1"/>
            </p:cNvCxnSpPr>
            <p:nvPr/>
          </p:nvCxnSpPr>
          <p:spPr>
            <a:xfrm>
              <a:off x="6769668" y="4389534"/>
              <a:ext cx="455673" cy="1120368"/>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Elbow Connector 68">
              <a:extLst>
                <a:ext uri="{FF2B5EF4-FFF2-40B4-BE49-F238E27FC236}">
                  <a16:creationId xmlns:a16="http://schemas.microsoft.com/office/drawing/2014/main" id="{82B6D5C7-4FC2-7DBF-DDE1-F455745BEC78}"/>
                </a:ext>
              </a:extLst>
            </p:cNvPr>
            <p:cNvCxnSpPr>
              <a:cxnSpLocks/>
              <a:stCxn id="11" idx="3"/>
              <a:endCxn id="34" idx="1"/>
            </p:cNvCxnSpPr>
            <p:nvPr/>
          </p:nvCxnSpPr>
          <p:spPr>
            <a:xfrm>
              <a:off x="6769668" y="4389534"/>
              <a:ext cx="455674" cy="1863560"/>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Rounded Rectangle 86">
              <a:extLst>
                <a:ext uri="{FF2B5EF4-FFF2-40B4-BE49-F238E27FC236}">
                  <a16:creationId xmlns:a16="http://schemas.microsoft.com/office/drawing/2014/main" id="{0C269CEB-0ED9-E940-4956-60A641F7E8B8}"/>
                </a:ext>
              </a:extLst>
            </p:cNvPr>
            <p:cNvSpPr/>
            <p:nvPr/>
          </p:nvSpPr>
          <p:spPr>
            <a:xfrm>
              <a:off x="8623246" y="2312521"/>
              <a:ext cx="657726" cy="449218"/>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effectLst>
                    <a:outerShdw blurRad="477387" dist="38100" dir="2700000" algn="tl" rotWithShape="0">
                      <a:prstClr val="black">
                        <a:alpha val="63000"/>
                      </a:prstClr>
                    </a:outerShdw>
                  </a:effectLst>
                  <a:latin typeface="Aptos" panose="020B0004020202020204" pitchFamily="34" charset="0"/>
                </a:rPr>
                <a:t>Vertex Colors</a:t>
              </a:r>
            </a:p>
          </p:txBody>
        </p:sp>
        <p:sp>
          <p:nvSpPr>
            <p:cNvPr id="90" name="Rounded Rectangle 89">
              <a:extLst>
                <a:ext uri="{FF2B5EF4-FFF2-40B4-BE49-F238E27FC236}">
                  <a16:creationId xmlns:a16="http://schemas.microsoft.com/office/drawing/2014/main" id="{77CC9200-D9F2-9379-1E78-C0A11F47386A}"/>
                </a:ext>
              </a:extLst>
            </p:cNvPr>
            <p:cNvSpPr/>
            <p:nvPr/>
          </p:nvSpPr>
          <p:spPr>
            <a:xfrm>
              <a:off x="9328467" y="2312521"/>
              <a:ext cx="657726" cy="449218"/>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effectLst>
                    <a:outerShdw blurRad="477387" dist="38100" dir="2700000" algn="tl" rotWithShape="0">
                      <a:prstClr val="black">
                        <a:alpha val="63000"/>
                      </a:prstClr>
                    </a:outerShdw>
                  </a:effectLst>
                  <a:latin typeface="Aptos" panose="020B0004020202020204" pitchFamily="34" charset="0"/>
                </a:rPr>
                <a:t>Lighting</a:t>
              </a:r>
            </a:p>
            <a:p>
              <a:pPr algn="ctr"/>
              <a:r>
                <a:rPr lang="en-US" sz="1000">
                  <a:effectLst>
                    <a:outerShdw blurRad="477387" dist="38100" dir="2700000" algn="tl" rotWithShape="0">
                      <a:prstClr val="black">
                        <a:alpha val="63000"/>
                      </a:prstClr>
                    </a:outerShdw>
                  </a:effectLst>
                  <a:latin typeface="Aptos" panose="020B0004020202020204" pitchFamily="34" charset="0"/>
                </a:rPr>
                <a:t>Data</a:t>
              </a:r>
            </a:p>
          </p:txBody>
        </p:sp>
        <p:cxnSp>
          <p:nvCxnSpPr>
            <p:cNvPr id="144" name="Elbow Connector 143">
              <a:extLst>
                <a:ext uri="{FF2B5EF4-FFF2-40B4-BE49-F238E27FC236}">
                  <a16:creationId xmlns:a16="http://schemas.microsoft.com/office/drawing/2014/main" id="{063DAF49-C6CD-46E4-2C22-B45E93FA0197}"/>
                </a:ext>
              </a:extLst>
            </p:cNvPr>
            <p:cNvCxnSpPr>
              <a:stCxn id="3" idx="3"/>
              <a:endCxn id="5" idx="1"/>
            </p:cNvCxnSpPr>
            <p:nvPr/>
          </p:nvCxnSpPr>
          <p:spPr>
            <a:xfrm flipV="1">
              <a:off x="3155562" y="2986348"/>
              <a:ext cx="718754" cy="2410080"/>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Elbow Connector 145">
              <a:extLst>
                <a:ext uri="{FF2B5EF4-FFF2-40B4-BE49-F238E27FC236}">
                  <a16:creationId xmlns:a16="http://schemas.microsoft.com/office/drawing/2014/main" id="{672312B9-DCD4-ED3A-7B79-C51BCC428787}"/>
                </a:ext>
              </a:extLst>
            </p:cNvPr>
            <p:cNvCxnSpPr>
              <a:stCxn id="3" idx="3"/>
              <a:endCxn id="7" idx="1"/>
            </p:cNvCxnSpPr>
            <p:nvPr/>
          </p:nvCxnSpPr>
          <p:spPr>
            <a:xfrm flipV="1">
              <a:off x="3155562" y="4248424"/>
              <a:ext cx="718755" cy="1148004"/>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Elbow Connector 147">
              <a:extLst>
                <a:ext uri="{FF2B5EF4-FFF2-40B4-BE49-F238E27FC236}">
                  <a16:creationId xmlns:a16="http://schemas.microsoft.com/office/drawing/2014/main" id="{1FEDDB54-6B0D-1F4B-03C9-C72DFF90DC70}"/>
                </a:ext>
              </a:extLst>
            </p:cNvPr>
            <p:cNvCxnSpPr>
              <a:stCxn id="3" idx="3"/>
              <a:endCxn id="9" idx="1"/>
            </p:cNvCxnSpPr>
            <p:nvPr/>
          </p:nvCxnSpPr>
          <p:spPr>
            <a:xfrm flipV="1">
              <a:off x="3155562" y="5183882"/>
              <a:ext cx="718754" cy="212546"/>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Elbow Connector 149">
              <a:extLst>
                <a:ext uri="{FF2B5EF4-FFF2-40B4-BE49-F238E27FC236}">
                  <a16:creationId xmlns:a16="http://schemas.microsoft.com/office/drawing/2014/main" id="{E9F99FB4-E0AE-D2FF-9E0C-B8E3773B7F4C}"/>
                </a:ext>
              </a:extLst>
            </p:cNvPr>
            <p:cNvCxnSpPr>
              <a:stCxn id="3" idx="3"/>
              <a:endCxn id="10" idx="1"/>
            </p:cNvCxnSpPr>
            <p:nvPr/>
          </p:nvCxnSpPr>
          <p:spPr>
            <a:xfrm>
              <a:off x="3155562" y="5396428"/>
              <a:ext cx="718754" cy="722912"/>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6DCAF381-1B61-1692-44A8-DE28C83158BC}"/>
                </a:ext>
              </a:extLst>
            </p:cNvPr>
            <p:cNvSpPr txBox="1"/>
            <p:nvPr/>
          </p:nvSpPr>
          <p:spPr>
            <a:xfrm>
              <a:off x="1084810" y="3419429"/>
              <a:ext cx="2070750" cy="830997"/>
            </a:xfrm>
            <a:prstGeom prst="rect">
              <a:avLst/>
            </a:prstGeom>
            <a:noFill/>
          </p:spPr>
          <p:txBody>
            <a:bodyPr wrap="square" rtlCol="0">
              <a:spAutoFit/>
            </a:bodyPr>
            <a:lstStyle/>
            <a:p>
              <a:pPr algn="ctr"/>
              <a:r>
                <a:rPr lang="en-US" sz="1600">
                  <a:latin typeface="Aptos" panose="020B0004020202020204" pitchFamily="34" charset="0"/>
                </a:rPr>
                <a:t>Vertex data from programmable shader units</a:t>
              </a:r>
            </a:p>
          </p:txBody>
        </p:sp>
        <p:cxnSp>
          <p:nvCxnSpPr>
            <p:cNvPr id="159" name="Elbow Connector 158">
              <a:extLst>
                <a:ext uri="{FF2B5EF4-FFF2-40B4-BE49-F238E27FC236}">
                  <a16:creationId xmlns:a16="http://schemas.microsoft.com/office/drawing/2014/main" id="{722B5154-E61A-5511-5CCD-93CEB33661C6}"/>
                </a:ext>
              </a:extLst>
            </p:cNvPr>
            <p:cNvCxnSpPr>
              <a:cxnSpLocks/>
              <a:stCxn id="34" idx="2"/>
              <a:endCxn id="166" idx="3"/>
            </p:cNvCxnSpPr>
            <p:nvPr/>
          </p:nvCxnSpPr>
          <p:spPr>
            <a:xfrm rot="5400000" flipH="1" flipV="1">
              <a:off x="9567267" y="4258505"/>
              <a:ext cx="1315974" cy="3204014"/>
            </a:xfrm>
            <a:prstGeom prst="bentConnector4">
              <a:avLst>
                <a:gd name="adj1" fmla="val -17371"/>
                <a:gd name="adj2" fmla="val 107135"/>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6" name="Rounded Rectangle 165">
              <a:extLst>
                <a:ext uri="{FF2B5EF4-FFF2-40B4-BE49-F238E27FC236}">
                  <a16:creationId xmlns:a16="http://schemas.microsoft.com/office/drawing/2014/main" id="{96AC18DC-2C5A-9418-460A-669BB32EE7A4}"/>
                </a:ext>
              </a:extLst>
            </p:cNvPr>
            <p:cNvSpPr/>
            <p:nvPr/>
          </p:nvSpPr>
          <p:spPr>
            <a:xfrm>
              <a:off x="10401141" y="4629743"/>
              <a:ext cx="1426120" cy="1145564"/>
            </a:xfrm>
            <a:prstGeom prst="roundRect">
              <a:avLst>
                <a:gd name="adj" fmla="val 9524"/>
              </a:avLst>
            </a:prstGeom>
            <a:solidFill>
              <a:srgbClr val="C70A0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1144354" dist="38100" dir="5400000" algn="t" rotWithShape="0">
                      <a:prstClr val="black">
                        <a:alpha val="49929"/>
                      </a:prstClr>
                    </a:outerShdw>
                  </a:effectLst>
                  <a:latin typeface="Aptos" panose="020B0004020202020204" pitchFamily="34" charset="0"/>
                </a:rPr>
                <a:t>Post Processing</a:t>
              </a:r>
            </a:p>
          </p:txBody>
        </p:sp>
        <p:cxnSp>
          <p:nvCxnSpPr>
            <p:cNvPr id="175" name="Straight Arrow Connector 174">
              <a:extLst>
                <a:ext uri="{FF2B5EF4-FFF2-40B4-BE49-F238E27FC236}">
                  <a16:creationId xmlns:a16="http://schemas.microsoft.com/office/drawing/2014/main" id="{9BA654C1-B723-0A10-F9CD-2FA84B302A0C}"/>
                </a:ext>
              </a:extLst>
            </p:cNvPr>
            <p:cNvCxnSpPr>
              <a:stCxn id="155" idx="2"/>
              <a:endCxn id="3" idx="0"/>
            </p:cNvCxnSpPr>
            <p:nvPr/>
          </p:nvCxnSpPr>
          <p:spPr>
            <a:xfrm>
              <a:off x="2120185" y="4250426"/>
              <a:ext cx="1" cy="42022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87231C4F-FB48-1226-0B00-84DA0626A8E4}"/>
                </a:ext>
              </a:extLst>
            </p:cNvPr>
            <p:cNvCxnSpPr>
              <a:cxnSpLocks/>
              <a:stCxn id="166" idx="0"/>
              <a:endCxn id="169" idx="2"/>
            </p:cNvCxnSpPr>
            <p:nvPr/>
          </p:nvCxnSpPr>
          <p:spPr>
            <a:xfrm flipV="1">
              <a:off x="11114201" y="3556950"/>
              <a:ext cx="0" cy="107279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7" name="Rounded Rectangle 186">
              <a:extLst>
                <a:ext uri="{FF2B5EF4-FFF2-40B4-BE49-F238E27FC236}">
                  <a16:creationId xmlns:a16="http://schemas.microsoft.com/office/drawing/2014/main" id="{2569E985-60D5-5F99-24E8-F34226ECC4D8}"/>
                </a:ext>
              </a:extLst>
            </p:cNvPr>
            <p:cNvSpPr/>
            <p:nvPr/>
          </p:nvSpPr>
          <p:spPr>
            <a:xfrm>
              <a:off x="8623246" y="3055558"/>
              <a:ext cx="657726" cy="449218"/>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effectLst>
                    <a:outerShdw blurRad="477387" dist="38100" dir="2700000" algn="tl" rotWithShape="0">
                      <a:prstClr val="black">
                        <a:alpha val="63000"/>
                      </a:prstClr>
                    </a:outerShdw>
                  </a:effectLst>
                  <a:latin typeface="Aptos" panose="020B0004020202020204" pitchFamily="34" charset="0"/>
                </a:rPr>
                <a:t>Vertex Colors</a:t>
              </a:r>
            </a:p>
          </p:txBody>
        </p:sp>
        <p:sp>
          <p:nvSpPr>
            <p:cNvPr id="188" name="Rounded Rectangle 187">
              <a:extLst>
                <a:ext uri="{FF2B5EF4-FFF2-40B4-BE49-F238E27FC236}">
                  <a16:creationId xmlns:a16="http://schemas.microsoft.com/office/drawing/2014/main" id="{B788BBCD-16EA-FE68-A0AA-1CE5A6D2C3AF}"/>
                </a:ext>
              </a:extLst>
            </p:cNvPr>
            <p:cNvSpPr/>
            <p:nvPr/>
          </p:nvSpPr>
          <p:spPr>
            <a:xfrm>
              <a:off x="9328467" y="3055558"/>
              <a:ext cx="657726" cy="449218"/>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effectLst>
                    <a:outerShdw blurRad="477387" dist="38100" dir="2700000" algn="tl" rotWithShape="0">
                      <a:prstClr val="black">
                        <a:alpha val="63000"/>
                      </a:prstClr>
                    </a:outerShdw>
                  </a:effectLst>
                  <a:latin typeface="Aptos" panose="020B0004020202020204" pitchFamily="34" charset="0"/>
                </a:rPr>
                <a:t>Lighting</a:t>
              </a:r>
            </a:p>
            <a:p>
              <a:pPr algn="ctr"/>
              <a:r>
                <a:rPr lang="en-US" sz="1000">
                  <a:effectLst>
                    <a:outerShdw blurRad="477387" dist="38100" dir="2700000" algn="tl" rotWithShape="0">
                      <a:prstClr val="black">
                        <a:alpha val="63000"/>
                      </a:prstClr>
                    </a:outerShdw>
                  </a:effectLst>
                  <a:latin typeface="Aptos" panose="020B0004020202020204" pitchFamily="34" charset="0"/>
                </a:rPr>
                <a:t>Data</a:t>
              </a:r>
            </a:p>
          </p:txBody>
        </p:sp>
        <p:sp>
          <p:nvSpPr>
            <p:cNvPr id="189" name="Rounded Rectangle 188">
              <a:extLst>
                <a:ext uri="{FF2B5EF4-FFF2-40B4-BE49-F238E27FC236}">
                  <a16:creationId xmlns:a16="http://schemas.microsoft.com/office/drawing/2014/main" id="{C64CCA29-5B05-D980-8106-E3833DC58DDE}"/>
                </a:ext>
              </a:extLst>
            </p:cNvPr>
            <p:cNvSpPr/>
            <p:nvPr/>
          </p:nvSpPr>
          <p:spPr>
            <a:xfrm>
              <a:off x="8623246" y="3798907"/>
              <a:ext cx="657726" cy="449218"/>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effectLst>
                    <a:outerShdw blurRad="477387" dist="38100" dir="2700000" algn="tl" rotWithShape="0">
                      <a:prstClr val="black">
                        <a:alpha val="63000"/>
                      </a:prstClr>
                    </a:outerShdw>
                  </a:effectLst>
                  <a:latin typeface="Aptos" panose="020B0004020202020204" pitchFamily="34" charset="0"/>
                </a:rPr>
                <a:t>Vertex Colors</a:t>
              </a:r>
            </a:p>
          </p:txBody>
        </p:sp>
        <p:sp>
          <p:nvSpPr>
            <p:cNvPr id="190" name="Rounded Rectangle 189">
              <a:extLst>
                <a:ext uri="{FF2B5EF4-FFF2-40B4-BE49-F238E27FC236}">
                  <a16:creationId xmlns:a16="http://schemas.microsoft.com/office/drawing/2014/main" id="{10815448-960F-E68E-1F3A-74166D9F8FFE}"/>
                </a:ext>
              </a:extLst>
            </p:cNvPr>
            <p:cNvSpPr/>
            <p:nvPr/>
          </p:nvSpPr>
          <p:spPr>
            <a:xfrm>
              <a:off x="9328467" y="3798907"/>
              <a:ext cx="657726" cy="449218"/>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effectLst>
                    <a:outerShdw blurRad="477387" dist="38100" dir="2700000" algn="tl" rotWithShape="0">
                      <a:prstClr val="black">
                        <a:alpha val="63000"/>
                      </a:prstClr>
                    </a:outerShdw>
                  </a:effectLst>
                  <a:latin typeface="Aptos" panose="020B0004020202020204" pitchFamily="34" charset="0"/>
                </a:rPr>
                <a:t>Lighting</a:t>
              </a:r>
            </a:p>
            <a:p>
              <a:pPr algn="ctr"/>
              <a:r>
                <a:rPr lang="en-US" sz="1000">
                  <a:effectLst>
                    <a:outerShdw blurRad="477387" dist="38100" dir="2700000" algn="tl" rotWithShape="0">
                      <a:prstClr val="black">
                        <a:alpha val="63000"/>
                      </a:prstClr>
                    </a:outerShdw>
                  </a:effectLst>
                  <a:latin typeface="Aptos" panose="020B0004020202020204" pitchFamily="34" charset="0"/>
                </a:rPr>
                <a:t>Data</a:t>
              </a:r>
            </a:p>
          </p:txBody>
        </p:sp>
        <p:sp>
          <p:nvSpPr>
            <p:cNvPr id="191" name="Rounded Rectangle 190">
              <a:extLst>
                <a:ext uri="{FF2B5EF4-FFF2-40B4-BE49-F238E27FC236}">
                  <a16:creationId xmlns:a16="http://schemas.microsoft.com/office/drawing/2014/main" id="{2DAF9E67-CAE7-D0D0-D76B-896D50C02630}"/>
                </a:ext>
              </a:extLst>
            </p:cNvPr>
            <p:cNvSpPr/>
            <p:nvPr/>
          </p:nvSpPr>
          <p:spPr>
            <a:xfrm>
              <a:off x="8623246" y="4542100"/>
              <a:ext cx="657726" cy="449218"/>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effectLst>
                    <a:outerShdw blurRad="477387" dist="38100" dir="2700000" algn="tl" rotWithShape="0">
                      <a:prstClr val="black">
                        <a:alpha val="63000"/>
                      </a:prstClr>
                    </a:outerShdw>
                  </a:effectLst>
                  <a:latin typeface="Aptos" panose="020B0004020202020204" pitchFamily="34" charset="0"/>
                </a:rPr>
                <a:t>Vertex Colors</a:t>
              </a:r>
            </a:p>
          </p:txBody>
        </p:sp>
        <p:sp>
          <p:nvSpPr>
            <p:cNvPr id="192" name="Rounded Rectangle 191">
              <a:extLst>
                <a:ext uri="{FF2B5EF4-FFF2-40B4-BE49-F238E27FC236}">
                  <a16:creationId xmlns:a16="http://schemas.microsoft.com/office/drawing/2014/main" id="{699EFB17-EC89-72BB-971D-3C00133D447C}"/>
                </a:ext>
              </a:extLst>
            </p:cNvPr>
            <p:cNvSpPr/>
            <p:nvPr/>
          </p:nvSpPr>
          <p:spPr>
            <a:xfrm>
              <a:off x="9328467" y="4542100"/>
              <a:ext cx="657726" cy="449218"/>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effectLst>
                    <a:outerShdw blurRad="477387" dist="38100" dir="2700000" algn="tl" rotWithShape="0">
                      <a:prstClr val="black">
                        <a:alpha val="63000"/>
                      </a:prstClr>
                    </a:outerShdw>
                  </a:effectLst>
                  <a:latin typeface="Aptos" panose="020B0004020202020204" pitchFamily="34" charset="0"/>
                </a:rPr>
                <a:t>Lighting</a:t>
              </a:r>
            </a:p>
            <a:p>
              <a:pPr algn="ctr"/>
              <a:r>
                <a:rPr lang="en-US" sz="1000">
                  <a:effectLst>
                    <a:outerShdw blurRad="477387" dist="38100" dir="2700000" algn="tl" rotWithShape="0">
                      <a:prstClr val="black">
                        <a:alpha val="63000"/>
                      </a:prstClr>
                    </a:outerShdw>
                  </a:effectLst>
                  <a:latin typeface="Aptos" panose="020B0004020202020204" pitchFamily="34" charset="0"/>
                </a:rPr>
                <a:t>Data</a:t>
              </a:r>
            </a:p>
          </p:txBody>
        </p:sp>
        <p:sp>
          <p:nvSpPr>
            <p:cNvPr id="193" name="Rounded Rectangle 192">
              <a:extLst>
                <a:ext uri="{FF2B5EF4-FFF2-40B4-BE49-F238E27FC236}">
                  <a16:creationId xmlns:a16="http://schemas.microsoft.com/office/drawing/2014/main" id="{4E651A98-4837-ACB5-BEAE-1B7B5AB97D1F}"/>
                </a:ext>
              </a:extLst>
            </p:cNvPr>
            <p:cNvSpPr/>
            <p:nvPr/>
          </p:nvSpPr>
          <p:spPr>
            <a:xfrm>
              <a:off x="8619681" y="5285293"/>
              <a:ext cx="657726" cy="449218"/>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effectLst>
                    <a:outerShdw blurRad="477387" dist="38100" dir="2700000" algn="tl" rotWithShape="0">
                      <a:prstClr val="black">
                        <a:alpha val="63000"/>
                      </a:prstClr>
                    </a:outerShdw>
                  </a:effectLst>
                  <a:latin typeface="Aptos" panose="020B0004020202020204" pitchFamily="34" charset="0"/>
                </a:rPr>
                <a:t>Vertex Colors</a:t>
              </a:r>
            </a:p>
          </p:txBody>
        </p:sp>
        <p:sp>
          <p:nvSpPr>
            <p:cNvPr id="194" name="Rounded Rectangle 193">
              <a:extLst>
                <a:ext uri="{FF2B5EF4-FFF2-40B4-BE49-F238E27FC236}">
                  <a16:creationId xmlns:a16="http://schemas.microsoft.com/office/drawing/2014/main" id="{FF9A6D28-8931-CF03-4CF2-028FDFF25D0B}"/>
                </a:ext>
              </a:extLst>
            </p:cNvPr>
            <p:cNvSpPr/>
            <p:nvPr/>
          </p:nvSpPr>
          <p:spPr>
            <a:xfrm>
              <a:off x="9324902" y="5285293"/>
              <a:ext cx="657726" cy="449218"/>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effectLst>
                    <a:outerShdw blurRad="477387" dist="38100" dir="2700000" algn="tl" rotWithShape="0">
                      <a:prstClr val="black">
                        <a:alpha val="63000"/>
                      </a:prstClr>
                    </a:outerShdw>
                  </a:effectLst>
                  <a:latin typeface="Aptos" panose="020B0004020202020204" pitchFamily="34" charset="0"/>
                </a:rPr>
                <a:t>Lighting</a:t>
              </a:r>
            </a:p>
            <a:p>
              <a:pPr algn="ctr"/>
              <a:r>
                <a:rPr lang="en-US" sz="1000">
                  <a:effectLst>
                    <a:outerShdw blurRad="477387" dist="38100" dir="2700000" algn="tl" rotWithShape="0">
                      <a:prstClr val="black">
                        <a:alpha val="63000"/>
                      </a:prstClr>
                    </a:outerShdw>
                  </a:effectLst>
                  <a:latin typeface="Aptos" panose="020B0004020202020204" pitchFamily="34" charset="0"/>
                </a:rPr>
                <a:t>Data</a:t>
              </a:r>
            </a:p>
          </p:txBody>
        </p:sp>
        <p:sp>
          <p:nvSpPr>
            <p:cNvPr id="195" name="Rounded Rectangle 194">
              <a:extLst>
                <a:ext uri="{FF2B5EF4-FFF2-40B4-BE49-F238E27FC236}">
                  <a16:creationId xmlns:a16="http://schemas.microsoft.com/office/drawing/2014/main" id="{F45879A9-57D1-3D17-7ED2-7BE32B4411B1}"/>
                </a:ext>
              </a:extLst>
            </p:cNvPr>
            <p:cNvSpPr/>
            <p:nvPr/>
          </p:nvSpPr>
          <p:spPr>
            <a:xfrm>
              <a:off x="8619681" y="6022445"/>
              <a:ext cx="657726" cy="449218"/>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effectLst>
                    <a:outerShdw blurRad="477387" dist="38100" dir="2700000" algn="tl" rotWithShape="0">
                      <a:prstClr val="black">
                        <a:alpha val="63000"/>
                      </a:prstClr>
                    </a:outerShdw>
                  </a:effectLst>
                  <a:latin typeface="Aptos" panose="020B0004020202020204" pitchFamily="34" charset="0"/>
                </a:rPr>
                <a:t>Vertex Colors</a:t>
              </a:r>
            </a:p>
          </p:txBody>
        </p:sp>
        <p:sp>
          <p:nvSpPr>
            <p:cNvPr id="196" name="Rounded Rectangle 195">
              <a:extLst>
                <a:ext uri="{FF2B5EF4-FFF2-40B4-BE49-F238E27FC236}">
                  <a16:creationId xmlns:a16="http://schemas.microsoft.com/office/drawing/2014/main" id="{DEC95788-E605-8608-B76C-121649D22FF8}"/>
                </a:ext>
              </a:extLst>
            </p:cNvPr>
            <p:cNvSpPr/>
            <p:nvPr/>
          </p:nvSpPr>
          <p:spPr>
            <a:xfrm>
              <a:off x="9324902" y="6022445"/>
              <a:ext cx="657726" cy="449218"/>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effectLst>
                    <a:outerShdw blurRad="477387" dist="38100" dir="2700000" algn="tl" rotWithShape="0">
                      <a:prstClr val="black">
                        <a:alpha val="63000"/>
                      </a:prstClr>
                    </a:outerShdw>
                  </a:effectLst>
                  <a:latin typeface="Aptos" panose="020B0004020202020204" pitchFamily="34" charset="0"/>
                </a:rPr>
                <a:t>Lighting</a:t>
              </a:r>
            </a:p>
            <a:p>
              <a:pPr algn="ctr"/>
              <a:r>
                <a:rPr lang="en-US" sz="1000">
                  <a:effectLst>
                    <a:outerShdw blurRad="477387" dist="38100" dir="2700000" algn="tl" rotWithShape="0">
                      <a:prstClr val="black">
                        <a:alpha val="63000"/>
                      </a:prstClr>
                    </a:outerShdw>
                  </a:effectLst>
                  <a:latin typeface="Aptos" panose="020B0004020202020204" pitchFamily="34" charset="0"/>
                </a:rPr>
                <a:t>Data</a:t>
              </a:r>
            </a:p>
          </p:txBody>
        </p:sp>
        <p:sp>
          <p:nvSpPr>
            <p:cNvPr id="12" name="TextBox 11">
              <a:extLst>
                <a:ext uri="{FF2B5EF4-FFF2-40B4-BE49-F238E27FC236}">
                  <a16:creationId xmlns:a16="http://schemas.microsoft.com/office/drawing/2014/main" id="{77F0A484-831A-5541-957B-28196EC071FD}"/>
                </a:ext>
              </a:extLst>
            </p:cNvPr>
            <p:cNvSpPr txBox="1"/>
            <p:nvPr/>
          </p:nvSpPr>
          <p:spPr>
            <a:xfrm>
              <a:off x="9781954" y="6471663"/>
              <a:ext cx="2252296" cy="292388"/>
            </a:xfrm>
            <a:prstGeom prst="rect">
              <a:avLst/>
            </a:prstGeom>
            <a:noFill/>
          </p:spPr>
          <p:txBody>
            <a:bodyPr wrap="square" lIns="91440" tIns="45720" rIns="91440" bIns="45720" rtlCol="0" anchor="t">
              <a:spAutoFit/>
            </a:bodyPr>
            <a:lstStyle/>
            <a:p>
              <a:pPr algn="r"/>
              <a:r>
                <a:rPr lang="en-US" sz="1300">
                  <a:latin typeface="Aptos"/>
                </a:rPr>
                <a:t>+ Other effects like blending</a:t>
              </a:r>
            </a:p>
          </p:txBody>
        </p:sp>
      </p:grpSp>
    </p:spTree>
    <p:extLst>
      <p:ext uri="{BB962C8B-B14F-4D97-AF65-F5344CB8AC3E}">
        <p14:creationId xmlns:p14="http://schemas.microsoft.com/office/powerpoint/2010/main" val="3681294029"/>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par>
                          <p:cTn id="8" fill="hold">
                            <p:stCondLst>
                              <p:cond delay="1500"/>
                            </p:stCondLst>
                            <p:childTnLst>
                              <p:par>
                                <p:cTn id="9" presetID="22" presetClass="entr" presetSubtype="8" fill="hold" nodeType="afterEffect">
                                  <p:stCondLst>
                                    <p:cond delay="1000"/>
                                  </p:stCondLst>
                                  <p:childTnLst>
                                    <p:set>
                                      <p:cBhvr>
                                        <p:cTn id="10" dur="1" fill="hold">
                                          <p:stCondLst>
                                            <p:cond delay="0"/>
                                          </p:stCondLst>
                                        </p:cTn>
                                        <p:tgtEl>
                                          <p:spTgt spid="169"/>
                                        </p:tgtEl>
                                        <p:attrNameLst>
                                          <p:attrName>style.visibility</p:attrName>
                                        </p:attrNameLst>
                                      </p:cBhvr>
                                      <p:to>
                                        <p:strVal val="visible"/>
                                      </p:to>
                                    </p:set>
                                    <p:animEffect transition="in" filter="wipe(left)">
                                      <p:cBhvr>
                                        <p:cTn id="11" dur="5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EA028-8CF0-0E28-A9BE-822CEB581B58}"/>
            </a:ext>
          </a:extLst>
        </p:cNvPr>
        <p:cNvGrpSpPr/>
        <p:nvPr/>
      </p:nvGrpSpPr>
      <p:grpSpPr>
        <a:xfrm>
          <a:off x="0" y="0"/>
          <a:ext cx="0" cy="0"/>
          <a:chOff x="0" y="0"/>
          <a:chExt cx="0" cy="0"/>
        </a:xfrm>
      </p:grpSpPr>
      <p:sp>
        <p:nvSpPr>
          <p:cNvPr id="6" name="AutoShape 2" descr=":panda:">
            <a:extLst>
              <a:ext uri="{FF2B5EF4-FFF2-40B4-BE49-F238E27FC236}">
                <a16:creationId xmlns:a16="http://schemas.microsoft.com/office/drawing/2014/main" id="{1ED8617B-8AC8-E3D9-F6A2-EDF295A9CE6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latin typeface="Aptos" panose="020B0004020202020204" pitchFamily="34" charset="0"/>
            </a:endParaRPr>
          </a:p>
        </p:txBody>
      </p:sp>
      <p:pic>
        <p:nvPicPr>
          <p:cNvPr id="12" name="Picture 11">
            <a:extLst>
              <a:ext uri="{FF2B5EF4-FFF2-40B4-BE49-F238E27FC236}">
                <a16:creationId xmlns:a16="http://schemas.microsoft.com/office/drawing/2014/main" id="{DBD71B63-58C9-0786-CB44-2A2ACDF87F49}"/>
              </a:ext>
            </a:extLst>
          </p:cNvPr>
          <p:cNvPicPr>
            <a:picLocks noChangeAspect="1"/>
          </p:cNvPicPr>
          <p:nvPr/>
        </p:nvPicPr>
        <p:blipFill>
          <a:blip r:embed="rId3"/>
          <a:stretch>
            <a:fillRect/>
          </a:stretch>
        </p:blipFill>
        <p:spPr>
          <a:xfrm>
            <a:off x="2172866" y="926647"/>
            <a:ext cx="7846268" cy="4723268"/>
          </a:xfrm>
          <a:prstGeom prst="rect">
            <a:avLst/>
          </a:prstGeom>
        </p:spPr>
      </p:pic>
      <p:sp>
        <p:nvSpPr>
          <p:cNvPr id="13" name="TextBox 12">
            <a:extLst>
              <a:ext uri="{FF2B5EF4-FFF2-40B4-BE49-F238E27FC236}">
                <a16:creationId xmlns:a16="http://schemas.microsoft.com/office/drawing/2014/main" id="{32C1D9DE-2209-85CC-CC5A-7570E4276214}"/>
              </a:ext>
            </a:extLst>
          </p:cNvPr>
          <p:cNvSpPr txBox="1"/>
          <p:nvPr/>
        </p:nvSpPr>
        <p:spPr>
          <a:xfrm>
            <a:off x="960720" y="5649915"/>
            <a:ext cx="10836385" cy="1200329"/>
          </a:xfrm>
          <a:prstGeom prst="rect">
            <a:avLst/>
          </a:prstGeom>
          <a:noFill/>
        </p:spPr>
        <p:txBody>
          <a:bodyPr wrap="square" lIns="91440" tIns="45720" rIns="91440" bIns="45720" rtlCol="0" anchor="t">
            <a:spAutoFit/>
          </a:bodyPr>
          <a:lstStyle/>
          <a:p>
            <a:pPr algn="ctr"/>
            <a:r>
              <a:rPr lang="en-US" sz="2400">
                <a:latin typeface="Aptos" panose="020B0004020202020204" pitchFamily="34" charset="0"/>
              </a:rPr>
              <a:t>The beanstalk texture is mixed with the lighting from a light source using the </a:t>
            </a:r>
            <a:r>
              <a:rPr lang="en-US" sz="2400" err="1">
                <a:latin typeface="Aptos" panose="020B0004020202020204" pitchFamily="34" charset="0"/>
              </a:rPr>
              <a:t>colour</a:t>
            </a:r>
            <a:r>
              <a:rPr lang="en-US" sz="2400">
                <a:latin typeface="Aptos" panose="020B0004020202020204" pitchFamily="34" charset="0"/>
              </a:rPr>
              <a:t> combiner – creating a sheen.</a:t>
            </a:r>
            <a:endParaRPr lang="en-US" sz="2400">
              <a:latin typeface="Aptos" panose="020B0004020202020204" pitchFamily="34" charset="0"/>
              <a:ea typeface="Calibri"/>
              <a:cs typeface="Calibri"/>
            </a:endParaRPr>
          </a:p>
          <a:p>
            <a:pPr algn="ctr"/>
            <a:r>
              <a:rPr lang="en-US" sz="2400">
                <a:latin typeface="Aptos" panose="020B0004020202020204" pitchFamily="34" charset="0"/>
                <a:ea typeface="Calibri"/>
                <a:cs typeface="Calibri"/>
              </a:rPr>
              <a:t>On the leaf Kirby is standing on, there’s a darkening gradient from left to right.</a:t>
            </a:r>
          </a:p>
        </p:txBody>
      </p:sp>
      <p:sp>
        <p:nvSpPr>
          <p:cNvPr id="2" name="Title 1">
            <a:extLst>
              <a:ext uri="{FF2B5EF4-FFF2-40B4-BE49-F238E27FC236}">
                <a16:creationId xmlns:a16="http://schemas.microsoft.com/office/drawing/2014/main" id="{50432DC5-9483-4895-7C85-2B28CF2D279E}"/>
              </a:ext>
            </a:extLst>
          </p:cNvPr>
          <p:cNvSpPr>
            <a:spLocks noGrp="1"/>
          </p:cNvSpPr>
          <p:nvPr>
            <p:ph type="ctrTitle"/>
          </p:nvPr>
        </p:nvSpPr>
        <p:spPr>
          <a:xfrm>
            <a:off x="710119" y="0"/>
            <a:ext cx="11337588" cy="926647"/>
          </a:xfrm>
        </p:spPr>
        <p:txBody>
          <a:bodyPr>
            <a:normAutofit/>
          </a:bodyPr>
          <a:lstStyle/>
          <a:p>
            <a:pPr rtl="0" fontAlgn="base"/>
            <a:r>
              <a:rPr lang="en-US" sz="4800">
                <a:latin typeface="Aptos" panose="020B0004020202020204" pitchFamily="34" charset="0"/>
              </a:rPr>
              <a:t>Using the </a:t>
            </a:r>
            <a:r>
              <a:rPr lang="en-US" sz="4800" b="1">
                <a:latin typeface="Aptos" panose="020B0004020202020204" pitchFamily="34" charset="0"/>
              </a:rPr>
              <a:t>Color Combiners</a:t>
            </a:r>
            <a:endParaRPr lang="el-GR" sz="4800" b="1">
              <a:latin typeface="Aptos" panose="020B0004020202020204" pitchFamily="34" charset="0"/>
            </a:endParaRPr>
          </a:p>
        </p:txBody>
      </p:sp>
    </p:spTree>
    <p:extLst>
      <p:ext uri="{BB962C8B-B14F-4D97-AF65-F5344CB8AC3E}">
        <p14:creationId xmlns:p14="http://schemas.microsoft.com/office/powerpoint/2010/main" val="1335843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72E4D-5A05-0000-F63B-A1CCE86A64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0571DF-1ED8-BA84-2E4B-A61284B5F613}"/>
              </a:ext>
            </a:extLst>
          </p:cNvPr>
          <p:cNvSpPr>
            <a:spLocks noGrp="1"/>
          </p:cNvSpPr>
          <p:nvPr>
            <p:ph type="ctrTitle"/>
          </p:nvPr>
        </p:nvSpPr>
        <p:spPr>
          <a:xfrm>
            <a:off x="710119" y="0"/>
            <a:ext cx="11337588" cy="926647"/>
          </a:xfrm>
        </p:spPr>
        <p:txBody>
          <a:bodyPr>
            <a:normAutofit/>
          </a:bodyPr>
          <a:lstStyle/>
          <a:p>
            <a:pPr rtl="0" fontAlgn="base"/>
            <a:r>
              <a:rPr lang="en-US" sz="4800">
                <a:latin typeface="Aptos" panose="020B0004020202020204" pitchFamily="34" charset="0"/>
              </a:rPr>
              <a:t>Showing off the </a:t>
            </a:r>
            <a:r>
              <a:rPr lang="en-US" sz="4800" b="1">
                <a:latin typeface="Aptos" panose="020B0004020202020204" pitchFamily="34" charset="0"/>
              </a:rPr>
              <a:t>PICA</a:t>
            </a:r>
            <a:endParaRPr lang="el-GR" sz="4800" b="1">
              <a:latin typeface="Aptos" panose="020B0004020202020204" pitchFamily="34" charset="0"/>
            </a:endParaRPr>
          </a:p>
        </p:txBody>
      </p:sp>
      <p:sp>
        <p:nvSpPr>
          <p:cNvPr id="6" name="AutoShape 2" descr=":panda:">
            <a:extLst>
              <a:ext uri="{FF2B5EF4-FFF2-40B4-BE49-F238E27FC236}">
                <a16:creationId xmlns:a16="http://schemas.microsoft.com/office/drawing/2014/main" id="{D91B7D50-ECDF-2085-3C22-6A8B41BD952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latin typeface="Aptos" panose="020B0004020202020204" pitchFamily="34" charset="0"/>
            </a:endParaRPr>
          </a:p>
        </p:txBody>
      </p:sp>
      <p:sp>
        <p:nvSpPr>
          <p:cNvPr id="4" name="TextBox 3">
            <a:extLst>
              <a:ext uri="{FF2B5EF4-FFF2-40B4-BE49-F238E27FC236}">
                <a16:creationId xmlns:a16="http://schemas.microsoft.com/office/drawing/2014/main" id="{A8643FEC-1082-FE63-4A46-8384730503EE}"/>
              </a:ext>
            </a:extLst>
          </p:cNvPr>
          <p:cNvSpPr txBox="1"/>
          <p:nvPr/>
        </p:nvSpPr>
        <p:spPr>
          <a:xfrm>
            <a:off x="2890157" y="6116644"/>
            <a:ext cx="6411686" cy="646331"/>
          </a:xfrm>
          <a:prstGeom prst="rect">
            <a:avLst/>
          </a:prstGeom>
          <a:noFill/>
        </p:spPr>
        <p:txBody>
          <a:bodyPr wrap="square" rtlCol="0">
            <a:spAutoFit/>
          </a:bodyPr>
          <a:lstStyle/>
          <a:p>
            <a:pPr algn="ctr"/>
            <a:r>
              <a:rPr lang="en-US" b="1">
                <a:latin typeface="Aptos" panose="020B0004020202020204" pitchFamily="34" charset="0"/>
              </a:rPr>
              <a:t>Captain Toad: Treasure Tracker</a:t>
            </a:r>
            <a:r>
              <a:rPr lang="en-US">
                <a:latin typeface="Aptos" panose="020B0004020202020204" pitchFamily="34" charset="0"/>
              </a:rPr>
              <a:t>, a game known for being clever with all sorts of lighting and shadow effects</a:t>
            </a:r>
            <a:endParaRPr lang="el-GR">
              <a:latin typeface="Aptos" panose="020B0004020202020204" pitchFamily="34" charset="0"/>
            </a:endParaRPr>
          </a:p>
        </p:txBody>
      </p:sp>
      <p:pic>
        <p:nvPicPr>
          <p:cNvPr id="3" name="Picture 2">
            <a:extLst>
              <a:ext uri="{FF2B5EF4-FFF2-40B4-BE49-F238E27FC236}">
                <a16:creationId xmlns:a16="http://schemas.microsoft.com/office/drawing/2014/main" id="{C5B78387-55EC-B5A1-19C1-B5414775D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6166" y="926647"/>
            <a:ext cx="8099668" cy="4859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359540"/>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9E056-C449-40C9-DB0A-61BBD2BFB6EA}"/>
              </a:ext>
            </a:extLst>
          </p:cNvPr>
          <p:cNvSpPr>
            <a:spLocks noGrp="1"/>
          </p:cNvSpPr>
          <p:nvPr>
            <p:ph type="ctrTitle"/>
          </p:nvPr>
        </p:nvSpPr>
        <p:spPr>
          <a:xfrm>
            <a:off x="710119" y="0"/>
            <a:ext cx="11337588" cy="926647"/>
          </a:xfrm>
        </p:spPr>
        <p:txBody>
          <a:bodyPr>
            <a:normAutofit/>
          </a:bodyPr>
          <a:lstStyle/>
          <a:p>
            <a:pPr rtl="0" fontAlgn="base"/>
            <a:r>
              <a:rPr lang="en-US" sz="4800">
                <a:latin typeface="Aptos" panose="020B0004020202020204" pitchFamily="34" charset="0"/>
              </a:rPr>
              <a:t>Showing off the </a:t>
            </a:r>
            <a:r>
              <a:rPr lang="en-US" sz="4800" b="1">
                <a:latin typeface="Aptos" panose="020B0004020202020204" pitchFamily="34" charset="0"/>
              </a:rPr>
              <a:t>PICA</a:t>
            </a:r>
            <a:endParaRPr lang="el-GR" sz="4800" b="1">
              <a:latin typeface="Aptos" panose="020B0004020202020204" pitchFamily="34" charset="0"/>
            </a:endParaRPr>
          </a:p>
        </p:txBody>
      </p:sp>
      <p:sp>
        <p:nvSpPr>
          <p:cNvPr id="6" name="AutoShape 2" descr=":panda:">
            <a:extLst>
              <a:ext uri="{FF2B5EF4-FFF2-40B4-BE49-F238E27FC236}">
                <a16:creationId xmlns:a16="http://schemas.microsoft.com/office/drawing/2014/main" id="{05F8541F-FE81-E993-F186-155BE9C87FC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latin typeface="Aptos" panose="020B0004020202020204" pitchFamily="34" charset="0"/>
            </a:endParaRPr>
          </a:p>
        </p:txBody>
      </p:sp>
      <p:pic>
        <p:nvPicPr>
          <p:cNvPr id="1028" name="Picture 4" descr="Zelda (Citra PR)">
            <a:extLst>
              <a:ext uri="{FF2B5EF4-FFF2-40B4-BE49-F238E27FC236}">
                <a16:creationId xmlns:a16="http://schemas.microsoft.com/office/drawing/2014/main" id="{907847DF-C0AD-923B-4EB9-231A7D00BA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7848" y="926647"/>
            <a:ext cx="8176304" cy="490578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C0C6942-EC6A-8748-B487-A821FB1CA8E8}"/>
              </a:ext>
            </a:extLst>
          </p:cNvPr>
          <p:cNvSpPr txBox="1"/>
          <p:nvPr/>
        </p:nvSpPr>
        <p:spPr>
          <a:xfrm>
            <a:off x="2890157" y="5931353"/>
            <a:ext cx="6411686" cy="923330"/>
          </a:xfrm>
          <a:prstGeom prst="rect">
            <a:avLst/>
          </a:prstGeom>
          <a:noFill/>
        </p:spPr>
        <p:txBody>
          <a:bodyPr wrap="square" rtlCol="0">
            <a:spAutoFit/>
          </a:bodyPr>
          <a:lstStyle/>
          <a:p>
            <a:pPr algn="ctr"/>
            <a:r>
              <a:rPr lang="en-US" b="1">
                <a:latin typeface="Aptos" panose="020B0004020202020204" pitchFamily="34" charset="0"/>
              </a:rPr>
              <a:t>The Legend of Zelda: Ocarina of Time 3D</a:t>
            </a:r>
            <a:endParaRPr lang="en-US">
              <a:latin typeface="Aptos" panose="020B0004020202020204" pitchFamily="34" charset="0"/>
            </a:endParaRPr>
          </a:p>
          <a:p>
            <a:pPr algn="ctr"/>
            <a:r>
              <a:rPr lang="en-US">
                <a:latin typeface="Aptos" panose="020B0004020202020204" pitchFamily="34" charset="0"/>
              </a:rPr>
              <a:t>using the PICA’s fog rendering hardware</a:t>
            </a:r>
          </a:p>
          <a:p>
            <a:pPr algn="ctr"/>
            <a:r>
              <a:rPr lang="en-US">
                <a:latin typeface="Aptos" panose="020B0004020202020204" pitchFamily="34" charset="0"/>
              </a:rPr>
              <a:t>Also texture compression with ETC1 and ETC1A4!</a:t>
            </a:r>
            <a:endParaRPr lang="el-GR">
              <a:latin typeface="Aptos" panose="020B0004020202020204" pitchFamily="34" charset="0"/>
            </a:endParaRPr>
          </a:p>
        </p:txBody>
      </p:sp>
    </p:spTree>
    <p:extLst>
      <p:ext uri="{BB962C8B-B14F-4D97-AF65-F5344CB8AC3E}">
        <p14:creationId xmlns:p14="http://schemas.microsoft.com/office/powerpoint/2010/main" val="3500651793"/>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9E056-C449-40C9-DB0A-61BBD2BFB6EA}"/>
              </a:ext>
            </a:extLst>
          </p:cNvPr>
          <p:cNvSpPr>
            <a:spLocks noGrp="1"/>
          </p:cNvSpPr>
          <p:nvPr>
            <p:ph type="ctrTitle"/>
          </p:nvPr>
        </p:nvSpPr>
        <p:spPr>
          <a:xfrm>
            <a:off x="710119" y="0"/>
            <a:ext cx="11337588" cy="926647"/>
          </a:xfrm>
        </p:spPr>
        <p:txBody>
          <a:bodyPr>
            <a:normAutofit/>
          </a:bodyPr>
          <a:lstStyle/>
          <a:p>
            <a:pPr rtl="0" fontAlgn="base"/>
            <a:r>
              <a:rPr lang="en-US" sz="4800">
                <a:latin typeface="Aptos" panose="020B0004020202020204" pitchFamily="34" charset="0"/>
              </a:rPr>
              <a:t>Showing off the </a:t>
            </a:r>
            <a:r>
              <a:rPr lang="en-US" sz="4800" b="1">
                <a:latin typeface="Aptos" panose="020B0004020202020204" pitchFamily="34" charset="0"/>
              </a:rPr>
              <a:t>PICA</a:t>
            </a:r>
            <a:endParaRPr lang="el-GR" sz="4800" b="1">
              <a:latin typeface="Aptos" panose="020B0004020202020204" pitchFamily="34" charset="0"/>
            </a:endParaRPr>
          </a:p>
        </p:txBody>
      </p:sp>
      <p:sp>
        <p:nvSpPr>
          <p:cNvPr id="6" name="AutoShape 2" descr=":panda:">
            <a:extLst>
              <a:ext uri="{FF2B5EF4-FFF2-40B4-BE49-F238E27FC236}">
                <a16:creationId xmlns:a16="http://schemas.microsoft.com/office/drawing/2014/main" id="{05F8541F-FE81-E993-F186-155BE9C87FC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latin typeface="Aptos" panose="020B0004020202020204" pitchFamily="34" charset="0"/>
            </a:endParaRPr>
          </a:p>
        </p:txBody>
      </p:sp>
      <p:pic>
        <p:nvPicPr>
          <p:cNvPr id="9" name="Picture 8">
            <a:extLst>
              <a:ext uri="{FF2B5EF4-FFF2-40B4-BE49-F238E27FC236}">
                <a16:creationId xmlns:a16="http://schemas.microsoft.com/office/drawing/2014/main" id="{5DCA2707-D06A-E317-1D09-54F4FD4F28A6}"/>
              </a:ext>
            </a:extLst>
          </p:cNvPr>
          <p:cNvPicPr>
            <a:picLocks noChangeAspect="1"/>
          </p:cNvPicPr>
          <p:nvPr/>
        </p:nvPicPr>
        <p:blipFill rotWithShape="1">
          <a:blip r:embed="rId3"/>
          <a:srcRect r="2513"/>
          <a:stretch/>
        </p:blipFill>
        <p:spPr>
          <a:xfrm>
            <a:off x="1996647" y="998672"/>
            <a:ext cx="7957892" cy="4820848"/>
          </a:xfrm>
          <a:prstGeom prst="rect">
            <a:avLst/>
          </a:prstGeom>
        </p:spPr>
      </p:pic>
      <p:sp>
        <p:nvSpPr>
          <p:cNvPr id="10" name="TextBox 9">
            <a:extLst>
              <a:ext uri="{FF2B5EF4-FFF2-40B4-BE49-F238E27FC236}">
                <a16:creationId xmlns:a16="http://schemas.microsoft.com/office/drawing/2014/main" id="{C694BE00-4244-9FFD-5D45-A5EFE82BD805}"/>
              </a:ext>
            </a:extLst>
          </p:cNvPr>
          <p:cNvSpPr txBox="1"/>
          <p:nvPr/>
        </p:nvSpPr>
        <p:spPr>
          <a:xfrm>
            <a:off x="2930979" y="6051856"/>
            <a:ext cx="6330042" cy="646331"/>
          </a:xfrm>
          <a:prstGeom prst="rect">
            <a:avLst/>
          </a:prstGeom>
          <a:noFill/>
        </p:spPr>
        <p:txBody>
          <a:bodyPr wrap="square" lIns="91440" tIns="45720" rIns="91440" bIns="45720" rtlCol="0" anchor="t">
            <a:spAutoFit/>
          </a:bodyPr>
          <a:lstStyle/>
          <a:p>
            <a:pPr algn="ctr"/>
            <a:r>
              <a:rPr lang="en-US" b="1">
                <a:latin typeface="Aptos" panose="020B0004020202020204" pitchFamily="34" charset="0"/>
              </a:rPr>
              <a:t>Mario and Luigi: Paper Jam</a:t>
            </a:r>
            <a:r>
              <a:rPr lang="en-US">
                <a:latin typeface="Aptos" panose="020B0004020202020204" pitchFamily="34" charset="0"/>
              </a:rPr>
              <a:t> generates the seawater via procedurally-generated textures </a:t>
            </a:r>
            <a:endParaRPr lang="el-GR">
              <a:latin typeface="Aptos" panose="020B0004020202020204" pitchFamily="34" charset="0"/>
            </a:endParaRPr>
          </a:p>
        </p:txBody>
      </p:sp>
    </p:spTree>
    <p:extLst>
      <p:ext uri="{BB962C8B-B14F-4D97-AF65-F5344CB8AC3E}">
        <p14:creationId xmlns:p14="http://schemas.microsoft.com/office/powerpoint/2010/main" val="2184721506"/>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9E056-C449-40C9-DB0A-61BBD2BFB6EA}"/>
              </a:ext>
            </a:extLst>
          </p:cNvPr>
          <p:cNvSpPr>
            <a:spLocks noGrp="1"/>
          </p:cNvSpPr>
          <p:nvPr>
            <p:ph type="ctrTitle" idx="4294967295"/>
          </p:nvPr>
        </p:nvSpPr>
        <p:spPr>
          <a:xfrm>
            <a:off x="1757210" y="130526"/>
            <a:ext cx="9144000" cy="895351"/>
          </a:xfrm>
        </p:spPr>
        <p:txBody>
          <a:bodyPr>
            <a:normAutofit/>
          </a:bodyPr>
          <a:lstStyle/>
          <a:p>
            <a:pPr algn="ctr" rtl="0" fontAlgn="base"/>
            <a:r>
              <a:rPr lang="en-US">
                <a:latin typeface="Aptos" panose="020B0004020202020204" pitchFamily="34" charset="0"/>
              </a:rPr>
              <a:t>What is Panda3DS?</a:t>
            </a:r>
            <a:endParaRPr lang="el-GR">
              <a:latin typeface="Aptos" panose="020B0004020202020204" pitchFamily="34" charset="0"/>
            </a:endParaRPr>
          </a:p>
        </p:txBody>
      </p:sp>
      <p:sp>
        <p:nvSpPr>
          <p:cNvPr id="3" name="Subtitle 2">
            <a:extLst>
              <a:ext uri="{FF2B5EF4-FFF2-40B4-BE49-F238E27FC236}">
                <a16:creationId xmlns:a16="http://schemas.microsoft.com/office/drawing/2014/main" id="{0F8151B7-5CF0-3353-DEFB-3BA9018259E5}"/>
              </a:ext>
            </a:extLst>
          </p:cNvPr>
          <p:cNvSpPr>
            <a:spLocks noGrp="1"/>
          </p:cNvSpPr>
          <p:nvPr>
            <p:ph type="subTitle" idx="4294967295"/>
          </p:nvPr>
        </p:nvSpPr>
        <p:spPr>
          <a:xfrm>
            <a:off x="1288104" y="1282212"/>
            <a:ext cx="10082213" cy="895351"/>
          </a:xfrm>
        </p:spPr>
        <p:txBody>
          <a:bodyPr vert="horz" lIns="91440" tIns="45720" rIns="91440" bIns="45720" rtlCol="0" anchor="t">
            <a:normAutofit lnSpcReduction="10000"/>
          </a:bodyPr>
          <a:lstStyle/>
          <a:p>
            <a:pPr marL="0" indent="0" algn="ctr">
              <a:buNone/>
            </a:pPr>
            <a:r>
              <a:rPr lang="en-US" sz="3000">
                <a:latin typeface="Aptos" panose="020B0004020202020204" pitchFamily="34" charset="0"/>
              </a:rPr>
              <a:t>Panda3DS is a Nintendo 3DS emulator for Windows, MacOS, Linux and Android. </a:t>
            </a:r>
            <a:r>
              <a:rPr lang="en-US">
                <a:latin typeface="Aptos" panose="020B0004020202020204" pitchFamily="34" charset="0"/>
              </a:rPr>
              <a:t>Some goals and aspirations include:</a:t>
            </a:r>
          </a:p>
          <a:p>
            <a:pPr marL="0" indent="0" algn="ctr">
              <a:buNone/>
            </a:pPr>
            <a:endParaRPr lang="en-US">
              <a:latin typeface="Aptos" panose="020B0004020202020204" pitchFamily="34" charset="0"/>
            </a:endParaRPr>
          </a:p>
        </p:txBody>
      </p:sp>
      <p:sp>
        <p:nvSpPr>
          <p:cNvPr id="6" name="AutoShape 2" descr=":panda:">
            <a:extLst>
              <a:ext uri="{FF2B5EF4-FFF2-40B4-BE49-F238E27FC236}">
                <a16:creationId xmlns:a16="http://schemas.microsoft.com/office/drawing/2014/main" id="{05F8541F-FE81-E993-F186-155BE9C87FC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latin typeface="Aptos" panose="020B0004020202020204" pitchFamily="34" charset="0"/>
            </a:endParaRPr>
          </a:p>
        </p:txBody>
      </p:sp>
      <p:pic>
        <p:nvPicPr>
          <p:cNvPr id="7" name="Εικόνα 6" descr="Εικόνα που περιέχει θηλαστικό, Κόκκινο πάντα, πάντα, μουσούδα&#10;&#10;Περιγραφή που δημιουργήθηκε αυτόματα">
            <a:extLst>
              <a:ext uri="{FF2B5EF4-FFF2-40B4-BE49-F238E27FC236}">
                <a16:creationId xmlns:a16="http://schemas.microsoft.com/office/drawing/2014/main" id="{C1AE8CEC-7B76-517E-B30F-D995AAB9130F}"/>
              </a:ext>
            </a:extLst>
          </p:cNvPr>
          <p:cNvPicPr>
            <a:picLocks noChangeAspect="1"/>
          </p:cNvPicPr>
          <p:nvPr/>
        </p:nvPicPr>
        <p:blipFill>
          <a:blip r:embed="rId3"/>
          <a:stretch>
            <a:fillRect/>
          </a:stretch>
        </p:blipFill>
        <p:spPr>
          <a:xfrm>
            <a:off x="3957034" y="5001959"/>
            <a:ext cx="1011383" cy="829253"/>
          </a:xfrm>
          <a:prstGeom prst="rect">
            <a:avLst/>
          </a:prstGeom>
          <a:effectLst>
            <a:outerShdw blurRad="291607" dist="38100" dir="2700000" algn="tl" rotWithShape="0">
              <a:prstClr val="black">
                <a:alpha val="28823"/>
              </a:prstClr>
            </a:outerShdw>
          </a:effectLst>
        </p:spPr>
      </p:pic>
      <p:pic>
        <p:nvPicPr>
          <p:cNvPr id="25" name="Picture 24" descr="A close up of a red panda&#10;&#10;Description automatically generated">
            <a:extLst>
              <a:ext uri="{FF2B5EF4-FFF2-40B4-BE49-F238E27FC236}">
                <a16:creationId xmlns:a16="http://schemas.microsoft.com/office/drawing/2014/main" id="{3D6997A6-2019-FA87-5835-4A979F213088}"/>
              </a:ext>
            </a:extLst>
          </p:cNvPr>
          <p:cNvPicPr>
            <a:picLocks noChangeAspect="1"/>
          </p:cNvPicPr>
          <p:nvPr/>
        </p:nvPicPr>
        <p:blipFill>
          <a:blip r:embed="rId4"/>
          <a:stretch>
            <a:fillRect/>
          </a:stretch>
        </p:blipFill>
        <p:spPr>
          <a:xfrm>
            <a:off x="-3483673" y="705425"/>
            <a:ext cx="3039035" cy="3039035"/>
          </a:xfrm>
          <a:prstGeom prst="rect">
            <a:avLst/>
          </a:prstGeom>
        </p:spPr>
      </p:pic>
      <p:pic>
        <p:nvPicPr>
          <p:cNvPr id="22" name="Picture 21">
            <a:extLst>
              <a:ext uri="{FF2B5EF4-FFF2-40B4-BE49-F238E27FC236}">
                <a16:creationId xmlns:a16="http://schemas.microsoft.com/office/drawing/2014/main" id="{A883CE7C-60B0-AB45-20A4-4CED2BDEA2B6}"/>
              </a:ext>
            </a:extLst>
          </p:cNvPr>
          <p:cNvPicPr>
            <a:picLocks noChangeAspect="1"/>
          </p:cNvPicPr>
          <p:nvPr/>
        </p:nvPicPr>
        <p:blipFill>
          <a:blip r:embed="rId5"/>
          <a:stretch>
            <a:fillRect/>
          </a:stretch>
        </p:blipFill>
        <p:spPr>
          <a:xfrm>
            <a:off x="1" y="0"/>
            <a:ext cx="457199" cy="6858000"/>
          </a:xfrm>
          <a:prstGeom prst="rect">
            <a:avLst/>
          </a:prstGeom>
          <a:effectLst>
            <a:glow>
              <a:schemeClr val="accent1">
                <a:alpha val="40000"/>
              </a:schemeClr>
            </a:glow>
            <a:outerShdw blurRad="625229" dist="38100" algn="l" rotWithShape="0">
              <a:prstClr val="black">
                <a:alpha val="22000"/>
              </a:prstClr>
            </a:outerShdw>
            <a:softEdge rad="0"/>
          </a:effectLst>
        </p:spPr>
      </p:pic>
      <p:pic>
        <p:nvPicPr>
          <p:cNvPr id="23" name="Picture 22" descr="A screenshot of a phone&#10;&#10;Description automatically generated">
            <a:extLst>
              <a:ext uri="{FF2B5EF4-FFF2-40B4-BE49-F238E27FC236}">
                <a16:creationId xmlns:a16="http://schemas.microsoft.com/office/drawing/2014/main" id="{0535A70C-4974-BB13-E5EB-76046B6419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352" y="5416586"/>
            <a:ext cx="1488456" cy="1488456"/>
          </a:xfrm>
          <a:prstGeom prst="rect">
            <a:avLst/>
          </a:prstGeom>
          <a:effectLst/>
        </p:spPr>
      </p:pic>
      <p:pic>
        <p:nvPicPr>
          <p:cNvPr id="11" name="Picture 10" descr="A white circle with a dog's face&#10;&#10;Description automatically generated">
            <a:extLst>
              <a:ext uri="{FF2B5EF4-FFF2-40B4-BE49-F238E27FC236}">
                <a16:creationId xmlns:a16="http://schemas.microsoft.com/office/drawing/2014/main" id="{4EC93FD9-4862-FD5C-F9D0-ECEF9EAFA3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8957" y="5649183"/>
            <a:ext cx="1063624" cy="1034079"/>
          </a:xfrm>
          <a:prstGeom prst="rect">
            <a:avLst/>
          </a:prstGeom>
        </p:spPr>
      </p:pic>
      <p:sp>
        <p:nvSpPr>
          <p:cNvPr id="4" name="TextBox 3">
            <a:extLst>
              <a:ext uri="{FF2B5EF4-FFF2-40B4-BE49-F238E27FC236}">
                <a16:creationId xmlns:a16="http://schemas.microsoft.com/office/drawing/2014/main" id="{AE7443D4-4E98-5C4E-E7A9-B7F695C13FF5}"/>
              </a:ext>
            </a:extLst>
          </p:cNvPr>
          <p:cNvSpPr txBox="1"/>
          <p:nvPr/>
        </p:nvSpPr>
        <p:spPr>
          <a:xfrm>
            <a:off x="1420080" y="2377408"/>
            <a:ext cx="10082214" cy="3170099"/>
          </a:xfrm>
          <a:prstGeom prst="rect">
            <a:avLst/>
          </a:prstGeom>
          <a:noFill/>
        </p:spPr>
        <p:txBody>
          <a:bodyPr wrap="square" rtlCol="0">
            <a:spAutoFit/>
          </a:bodyPr>
          <a:lstStyle/>
          <a:p>
            <a:pPr marL="285750" indent="-285750">
              <a:buFont typeface="Arial" panose="020B0604020202020204" pitchFamily="34" charset="0"/>
              <a:buChar char="•"/>
            </a:pPr>
            <a:r>
              <a:rPr lang="en-US" sz="2000">
                <a:latin typeface="Aptos" panose="020B0004020202020204" pitchFamily="34" charset="0"/>
              </a:rPr>
              <a:t>Providing end-users with a pleasant experience playing their 3DS games on all their devices</a:t>
            </a:r>
          </a:p>
          <a:p>
            <a:pPr marL="285750" indent="-285750">
              <a:buFont typeface="Arial" panose="020B0604020202020204" pitchFamily="34" charset="0"/>
              <a:buChar char="•"/>
            </a:pPr>
            <a:r>
              <a:rPr lang="en-US" sz="2000">
                <a:latin typeface="Aptos"/>
              </a:rPr>
              <a:t>Creating a portable, modern, easy-to-maintain codebase</a:t>
            </a:r>
            <a:endParaRPr lang="en-US" sz="2000">
              <a:latin typeface="Aptos"/>
              <a:ea typeface="Calibri"/>
              <a:cs typeface="Calibri"/>
            </a:endParaRPr>
          </a:p>
          <a:p>
            <a:pPr marL="285750" indent="-285750">
              <a:buFont typeface="Arial" panose="020B0604020202020204" pitchFamily="34" charset="0"/>
              <a:buChar char="•"/>
            </a:pPr>
            <a:r>
              <a:rPr lang="en-US" sz="2000">
                <a:latin typeface="Aptos" panose="020B0004020202020204" pitchFamily="34" charset="0"/>
              </a:rPr>
              <a:t>Exploring new possibilities in 3DS emulation: </a:t>
            </a:r>
            <a:br>
              <a:rPr lang="en-US" sz="2000">
                <a:latin typeface="Aptos" panose="020B0004020202020204" pitchFamily="34" charset="0"/>
              </a:rPr>
            </a:br>
            <a:r>
              <a:rPr lang="en-US" sz="2000">
                <a:latin typeface="Aptos" panose="020B0004020202020204" pitchFamily="34" charset="0"/>
              </a:rPr>
              <a:t>	Virtualization, </a:t>
            </a:r>
            <a:r>
              <a:rPr lang="en-US" sz="2000" err="1">
                <a:latin typeface="Aptos" panose="020B0004020202020204" pitchFamily="34" charset="0"/>
              </a:rPr>
              <a:t>ubershaders</a:t>
            </a:r>
            <a:r>
              <a:rPr lang="en-US" sz="2000">
                <a:latin typeface="Aptos" panose="020B0004020202020204" pitchFamily="34" charset="0"/>
              </a:rPr>
              <a:t>, and more</a:t>
            </a:r>
            <a:endParaRPr lang="el-GR" sz="2000">
              <a:latin typeface="Aptos" panose="020B0004020202020204" pitchFamily="34" charset="0"/>
            </a:endParaRPr>
          </a:p>
          <a:p>
            <a:pPr marL="285750" indent="-285750">
              <a:buFont typeface="Arial" panose="020B0604020202020204" pitchFamily="34" charset="0"/>
              <a:buChar char="•"/>
            </a:pPr>
            <a:r>
              <a:rPr lang="en-US" sz="2000">
                <a:latin typeface="Aptos" panose="020B0004020202020204" pitchFamily="34" charset="0"/>
              </a:rPr>
              <a:t>Researching the 3DS software and hardware architecture</a:t>
            </a:r>
            <a:endParaRPr lang="en-US" sz="2000">
              <a:latin typeface="Aptos" panose="020B0004020202020204" pitchFamily="34" charset="0"/>
              <a:ea typeface="Calibri"/>
              <a:cs typeface="Calibri"/>
            </a:endParaRPr>
          </a:p>
          <a:p>
            <a:pPr marL="285750" indent="-285750">
              <a:buFont typeface="Arial" panose="020B0604020202020204" pitchFamily="34" charset="0"/>
              <a:buChar char="•"/>
            </a:pPr>
            <a:r>
              <a:rPr lang="en-US" sz="2000">
                <a:latin typeface="Aptos" panose="020B0004020202020204" pitchFamily="34" charset="0"/>
              </a:rPr>
              <a:t>Expanding the red panda cult</a:t>
            </a:r>
            <a:endParaRPr lang="en-US" sz="2000">
              <a:latin typeface="Aptos" panose="020B0004020202020204" pitchFamily="34" charset="0"/>
              <a:ea typeface="Calibri"/>
              <a:cs typeface="Calibri"/>
            </a:endParaRPr>
          </a:p>
          <a:p>
            <a:pPr marL="285750" indent="-285750">
              <a:buFont typeface="Arial" panose="020B0604020202020204" pitchFamily="34" charset="0"/>
              <a:buChar char="•"/>
            </a:pPr>
            <a:r>
              <a:rPr lang="en-US" sz="2000">
                <a:latin typeface="Aptos" panose="020B0004020202020204" pitchFamily="34" charset="0"/>
              </a:rPr>
              <a:t>Aiding homebrew </a:t>
            </a:r>
            <a:r>
              <a:rPr lang="en-US" sz="2000" err="1">
                <a:latin typeface="Aptos" panose="020B0004020202020204" pitchFamily="34" charset="0"/>
              </a:rPr>
              <a:t>devs</a:t>
            </a:r>
            <a:r>
              <a:rPr lang="en-US" sz="2000">
                <a:latin typeface="Aptos" panose="020B0004020202020204" pitchFamily="34" charset="0"/>
              </a:rPr>
              <a:t> in writing their own 3DS software</a:t>
            </a:r>
            <a:endParaRPr lang="en-US" sz="2000">
              <a:latin typeface="Aptos" panose="020B0004020202020204" pitchFamily="34" charset="0"/>
              <a:ea typeface="Calibri"/>
              <a:cs typeface="Calibri"/>
            </a:endParaRPr>
          </a:p>
          <a:p>
            <a:pPr marL="285750" indent="-285750">
              <a:buFont typeface="Arial" panose="020B0604020202020204" pitchFamily="34" charset="0"/>
              <a:buChar char="•"/>
            </a:pPr>
            <a:r>
              <a:rPr lang="en-US" sz="2000">
                <a:latin typeface="Aptos" panose="020B0004020202020204" pitchFamily="34" charset="0"/>
              </a:rPr>
              <a:t>Fun (...mostly)!</a:t>
            </a:r>
            <a:endParaRPr lang="el-GR" sz="2000">
              <a:latin typeface="Aptos" panose="020B0004020202020204" pitchFamily="34" charset="0"/>
            </a:endParaRPr>
          </a:p>
          <a:p>
            <a:pPr marL="285750" indent="-285750">
              <a:buFont typeface="Arial" panose="020B0604020202020204" pitchFamily="34" charset="0"/>
              <a:buChar char="•"/>
            </a:pPr>
            <a:endParaRPr lang="en-US" sz="2000"/>
          </a:p>
        </p:txBody>
      </p:sp>
    </p:spTree>
    <p:extLst>
      <p:ext uri="{BB962C8B-B14F-4D97-AF65-F5344CB8AC3E}">
        <p14:creationId xmlns:p14="http://schemas.microsoft.com/office/powerpoint/2010/main" val="782226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37"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par>
                          <p:cTn id="15" fill="hold">
                            <p:stCondLst>
                              <p:cond delay="1000"/>
                            </p:stCondLst>
                            <p:childTnLst>
                              <p:par>
                                <p:cTn id="16" presetID="37"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900" decel="100000" fill="hold"/>
                                        <p:tgtEl>
                                          <p:spTgt spid="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52" presetClass="entr" presetSubtype="0" fill="hold" nodeType="afterEffect">
                                  <p:stCondLst>
                                    <p:cond delay="2000"/>
                                  </p:stCondLst>
                                  <p:childTnLst>
                                    <p:set>
                                      <p:cBhvr>
                                        <p:cTn id="24" dur="1" fill="hold">
                                          <p:stCondLst>
                                            <p:cond delay="0"/>
                                          </p:stCondLst>
                                        </p:cTn>
                                        <p:tgtEl>
                                          <p:spTgt spid="7"/>
                                        </p:tgtEl>
                                        <p:attrNameLst>
                                          <p:attrName>style.visibility</p:attrName>
                                        </p:attrNameLst>
                                      </p:cBhvr>
                                      <p:to>
                                        <p:strVal val="visible"/>
                                      </p:to>
                                    </p:set>
                                    <p:animScale>
                                      <p:cBhvr>
                                        <p:cTn id="25"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7"/>
                                        </p:tgtEl>
                                        <p:attrNameLst>
                                          <p:attrName>ppt_x</p:attrName>
                                          <p:attrName>ppt_y</p:attrName>
                                        </p:attrNameLst>
                                      </p:cBhvr>
                                    </p:animMotion>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D0786-0627-9919-01CF-21D3953B2D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64969F-1ABA-A7B3-F7BE-3E9A0411CA46}"/>
              </a:ext>
            </a:extLst>
          </p:cNvPr>
          <p:cNvSpPr>
            <a:spLocks noGrp="1"/>
          </p:cNvSpPr>
          <p:nvPr>
            <p:ph type="ctrTitle"/>
          </p:nvPr>
        </p:nvSpPr>
        <p:spPr>
          <a:xfrm>
            <a:off x="710119" y="0"/>
            <a:ext cx="11337588" cy="926647"/>
          </a:xfrm>
        </p:spPr>
        <p:txBody>
          <a:bodyPr>
            <a:normAutofit/>
          </a:bodyPr>
          <a:lstStyle/>
          <a:p>
            <a:pPr rtl="0" fontAlgn="base"/>
            <a:r>
              <a:rPr lang="en-US" sz="4800">
                <a:latin typeface="Aptos" panose="020B0004020202020204" pitchFamily="34" charset="0"/>
              </a:rPr>
              <a:t>Showing off the </a:t>
            </a:r>
            <a:r>
              <a:rPr lang="en-US" sz="4800" b="1">
                <a:latin typeface="Aptos" panose="020B0004020202020204" pitchFamily="34" charset="0"/>
              </a:rPr>
              <a:t>PICA</a:t>
            </a:r>
            <a:endParaRPr lang="el-GR" sz="4800">
              <a:latin typeface="Aptos" panose="020B0004020202020204" pitchFamily="34" charset="0"/>
            </a:endParaRPr>
          </a:p>
        </p:txBody>
      </p:sp>
      <p:sp>
        <p:nvSpPr>
          <p:cNvPr id="6" name="AutoShape 2" descr=":panda:">
            <a:extLst>
              <a:ext uri="{FF2B5EF4-FFF2-40B4-BE49-F238E27FC236}">
                <a16:creationId xmlns:a16="http://schemas.microsoft.com/office/drawing/2014/main" id="{E33EE481-4F2B-40B8-6006-34349444769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latin typeface="Aptos" panose="020B0004020202020204" pitchFamily="34" charset="0"/>
            </a:endParaRPr>
          </a:p>
        </p:txBody>
      </p:sp>
      <p:pic>
        <p:nvPicPr>
          <p:cNvPr id="2050" name="Picture 2" descr="Super Mario 3D Land | Eurogamer.net">
            <a:extLst>
              <a:ext uri="{FF2B5EF4-FFF2-40B4-BE49-F238E27FC236}">
                <a16:creationId xmlns:a16="http://schemas.microsoft.com/office/drawing/2014/main" id="{655F1D44-7644-6573-8169-8D668E817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617" y="926647"/>
            <a:ext cx="8784765" cy="49414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4D58305-B528-F78D-877D-016E97A7B3F2}"/>
              </a:ext>
            </a:extLst>
          </p:cNvPr>
          <p:cNvSpPr txBox="1"/>
          <p:nvPr/>
        </p:nvSpPr>
        <p:spPr>
          <a:xfrm>
            <a:off x="2337370" y="5948795"/>
            <a:ext cx="7517257" cy="923330"/>
          </a:xfrm>
          <a:prstGeom prst="rect">
            <a:avLst/>
          </a:prstGeom>
          <a:noFill/>
        </p:spPr>
        <p:txBody>
          <a:bodyPr wrap="square" rtlCol="0">
            <a:spAutoFit/>
          </a:bodyPr>
          <a:lstStyle/>
          <a:p>
            <a:pPr algn="ctr"/>
            <a:r>
              <a:rPr lang="en-US" b="1">
                <a:latin typeface="Aptos" panose="020B0004020202020204" pitchFamily="34" charset="0"/>
              </a:rPr>
              <a:t>Super Mario 3D Land </a:t>
            </a:r>
            <a:r>
              <a:rPr lang="en-US">
                <a:latin typeface="Aptos" panose="020B0004020202020204" pitchFamily="34" charset="0"/>
              </a:rPr>
              <a:t>uses all sorts of features, such as stencil testing, logic ops, good usage of lighting, GPU command lists that invoke other command lists, and more</a:t>
            </a:r>
            <a:endParaRPr lang="el-GR">
              <a:latin typeface="Aptos" panose="020B0004020202020204" pitchFamily="34" charset="0"/>
            </a:endParaRPr>
          </a:p>
        </p:txBody>
      </p:sp>
    </p:spTree>
    <p:extLst>
      <p:ext uri="{BB962C8B-B14F-4D97-AF65-F5344CB8AC3E}">
        <p14:creationId xmlns:p14="http://schemas.microsoft.com/office/powerpoint/2010/main" val="1575677107"/>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ack background with white text&#10;&#10;Description automatically generated">
            <a:extLst>
              <a:ext uri="{FF2B5EF4-FFF2-40B4-BE49-F238E27FC236}">
                <a16:creationId xmlns:a16="http://schemas.microsoft.com/office/drawing/2014/main" id="{D2458BB6-F124-6DC9-3953-6768ED5F1CFE}"/>
              </a:ext>
            </a:extLst>
          </p:cNvPr>
          <p:cNvPicPr/>
          <p:nvPr/>
        </p:nvPicPr>
        <p:blipFill rotWithShape="1">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l="12759" t="30314" r="-1" b="20613"/>
          <a:stretch/>
        </p:blipFill>
        <p:spPr>
          <a:xfrm>
            <a:off x="-12857712" y="0"/>
            <a:ext cx="12192000" cy="6858000"/>
          </a:xfrm>
          <a:prstGeom prst="rect">
            <a:avLst/>
          </a:prstGeom>
        </p:spPr>
      </p:pic>
      <p:sp>
        <p:nvSpPr>
          <p:cNvPr id="2" name="Title 1">
            <a:extLst>
              <a:ext uri="{FF2B5EF4-FFF2-40B4-BE49-F238E27FC236}">
                <a16:creationId xmlns:a16="http://schemas.microsoft.com/office/drawing/2014/main" id="{CC69E056-C449-40C9-DB0A-61BBD2BFB6EA}"/>
              </a:ext>
            </a:extLst>
          </p:cNvPr>
          <p:cNvSpPr>
            <a:spLocks noGrp="1"/>
          </p:cNvSpPr>
          <p:nvPr>
            <p:ph type="ctrTitle"/>
          </p:nvPr>
        </p:nvSpPr>
        <p:spPr>
          <a:xfrm>
            <a:off x="1288104" y="0"/>
            <a:ext cx="9144000" cy="1043755"/>
          </a:xfrm>
        </p:spPr>
        <p:txBody>
          <a:bodyPr>
            <a:normAutofit/>
          </a:bodyPr>
          <a:lstStyle/>
          <a:p>
            <a:pPr rtl="0" fontAlgn="base"/>
            <a:r>
              <a:rPr lang="en-US">
                <a:latin typeface="Aptos" panose="020B0004020202020204" pitchFamily="34" charset="0"/>
              </a:rPr>
              <a:t>The </a:t>
            </a:r>
            <a:r>
              <a:rPr lang="en-US" b="1" err="1">
                <a:latin typeface="Aptos" panose="020B0004020202020204" pitchFamily="34" charset="0"/>
              </a:rPr>
              <a:t>XpertTeak</a:t>
            </a:r>
            <a:r>
              <a:rPr lang="en-US">
                <a:latin typeface="Aptos" panose="020B0004020202020204" pitchFamily="34" charset="0"/>
              </a:rPr>
              <a:t> DSP</a:t>
            </a:r>
            <a:endParaRPr lang="el-GR">
              <a:latin typeface="Aptos" panose="020B0004020202020204" pitchFamily="34" charset="0"/>
            </a:endParaRPr>
          </a:p>
        </p:txBody>
      </p:sp>
      <p:pic>
        <p:nvPicPr>
          <p:cNvPr id="3074" name="Picture 2" descr="Kirby Music Sticker - Kirby Music Video Games Stickers">
            <a:extLst>
              <a:ext uri="{FF2B5EF4-FFF2-40B4-BE49-F238E27FC236}">
                <a16:creationId xmlns:a16="http://schemas.microsoft.com/office/drawing/2014/main" id="{495AF293-0659-95C9-4B75-7160BF19D4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6229" y="1977706"/>
            <a:ext cx="1924050" cy="21431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1B7C327-EFEF-ED0B-D62C-0CF035C44428}"/>
              </a:ext>
            </a:extLst>
          </p:cNvPr>
          <p:cNvSpPr txBox="1"/>
          <p:nvPr/>
        </p:nvSpPr>
        <p:spPr>
          <a:xfrm>
            <a:off x="1023746" y="1269820"/>
            <a:ext cx="10710334" cy="830997"/>
          </a:xfrm>
          <a:prstGeom prst="rect">
            <a:avLst/>
          </a:prstGeom>
          <a:noFill/>
        </p:spPr>
        <p:txBody>
          <a:bodyPr wrap="square" lIns="91440" tIns="45720" rIns="91440" bIns="45720" rtlCol="0" anchor="t">
            <a:spAutoFit/>
          </a:bodyPr>
          <a:lstStyle/>
          <a:p>
            <a:r>
              <a:rPr lang="en-US" sz="2400">
                <a:latin typeface="Aptos"/>
              </a:rPr>
              <a:t>More Processors! The 3DS also has a </a:t>
            </a:r>
            <a:r>
              <a:rPr lang="en-US" sz="2400" b="1">
                <a:latin typeface="Aptos"/>
              </a:rPr>
              <a:t>D</a:t>
            </a:r>
            <a:r>
              <a:rPr lang="en-US" sz="2400">
                <a:latin typeface="Aptos"/>
              </a:rPr>
              <a:t>igital </a:t>
            </a:r>
            <a:r>
              <a:rPr lang="en-US" sz="2400" b="1">
                <a:latin typeface="Aptos"/>
              </a:rPr>
              <a:t>S</a:t>
            </a:r>
            <a:r>
              <a:rPr lang="en-US" sz="2400">
                <a:latin typeface="Aptos"/>
              </a:rPr>
              <a:t>ignal </a:t>
            </a:r>
            <a:r>
              <a:rPr lang="en-US" sz="2400" b="1">
                <a:latin typeface="Aptos"/>
              </a:rPr>
              <a:t>P</a:t>
            </a:r>
            <a:r>
              <a:rPr lang="en-US" sz="2400">
                <a:latin typeface="Aptos"/>
              </a:rPr>
              <a:t>rocessor for audio.</a:t>
            </a:r>
          </a:p>
          <a:p>
            <a:pPr algn="r"/>
            <a:r>
              <a:rPr lang="en-US" sz="2400">
                <a:latin typeface="Aptos"/>
              </a:rPr>
              <a:t>It’s the same model as the DSi DSP but it’s used far more.</a:t>
            </a:r>
          </a:p>
        </p:txBody>
      </p:sp>
      <p:sp>
        <p:nvSpPr>
          <p:cNvPr id="4" name="TextBox 3">
            <a:extLst>
              <a:ext uri="{FF2B5EF4-FFF2-40B4-BE49-F238E27FC236}">
                <a16:creationId xmlns:a16="http://schemas.microsoft.com/office/drawing/2014/main" id="{0065EA8D-310F-6084-8CBD-62591416F5D5}"/>
              </a:ext>
            </a:extLst>
          </p:cNvPr>
          <p:cNvSpPr txBox="1"/>
          <p:nvPr/>
        </p:nvSpPr>
        <p:spPr>
          <a:xfrm>
            <a:off x="676256" y="2740115"/>
            <a:ext cx="8273744" cy="400110"/>
          </a:xfrm>
          <a:prstGeom prst="rect">
            <a:avLst/>
          </a:prstGeom>
          <a:noFill/>
        </p:spPr>
        <p:txBody>
          <a:bodyPr wrap="square" lIns="91440" tIns="45720" rIns="91440" bIns="45720" rtlCol="0" anchor="t">
            <a:spAutoFit/>
          </a:bodyPr>
          <a:lstStyle/>
          <a:p>
            <a:r>
              <a:rPr lang="en-US" sz="2000">
                <a:latin typeface="Aptos"/>
              </a:rPr>
              <a:t>Most games shipped a common DSP firmware which includes:</a:t>
            </a:r>
            <a:endParaRPr lang="en-US" sz="2000">
              <a:latin typeface="Aptos" panose="020B0004020202020204" pitchFamily="34" charset="0"/>
            </a:endParaRPr>
          </a:p>
        </p:txBody>
      </p:sp>
      <p:sp>
        <p:nvSpPr>
          <p:cNvPr id="5" name="Rounded Rectangle 4">
            <a:extLst>
              <a:ext uri="{FF2B5EF4-FFF2-40B4-BE49-F238E27FC236}">
                <a16:creationId xmlns:a16="http://schemas.microsoft.com/office/drawing/2014/main" id="{BD1C8908-8A29-EF2E-8EDD-A9C11B81ACD0}"/>
              </a:ext>
            </a:extLst>
          </p:cNvPr>
          <p:cNvSpPr/>
          <p:nvPr/>
        </p:nvSpPr>
        <p:spPr>
          <a:xfrm>
            <a:off x="1288104" y="3428999"/>
            <a:ext cx="2414406" cy="994719"/>
          </a:xfrm>
          <a:prstGeom prst="roundRect">
            <a:avLst>
              <a:gd name="adj" fmla="val 9524"/>
            </a:avLst>
          </a:prstGeom>
          <a:solidFill>
            <a:schemeClr val="accent2">
              <a:lumMod val="75000"/>
            </a:schemeClr>
          </a:solidFill>
          <a:effectLst>
            <a:outerShdw blurRad="838600" dist="38100" dir="2700000" algn="tl" rotWithShape="0">
              <a:prstClr val="black">
                <a:alpha val="19924"/>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ffectLst>
                  <a:outerShdw blurRad="1144354" dist="38100" dir="5400000" algn="t" rotWithShape="0">
                    <a:prstClr val="black">
                      <a:alpha val="49929"/>
                    </a:prstClr>
                  </a:outerShdw>
                </a:effectLst>
                <a:latin typeface="Aptos"/>
              </a:rPr>
              <a:t>Support for up to</a:t>
            </a:r>
            <a:br>
              <a:rPr lang="en-US">
                <a:effectLst>
                  <a:outerShdw blurRad="1144354" dist="38100" dir="5400000" algn="t" rotWithShape="0">
                    <a:prstClr val="black">
                      <a:alpha val="49929"/>
                    </a:prstClr>
                  </a:outerShdw>
                </a:effectLst>
                <a:latin typeface="Aptos" panose="020B0004020202020204" pitchFamily="34" charset="0"/>
              </a:rPr>
            </a:br>
            <a:r>
              <a:rPr lang="en-US" b="1">
                <a:effectLst>
                  <a:outerShdw blurRad="1144354" dist="38100" dir="5400000" algn="t" rotWithShape="0">
                    <a:prstClr val="black">
                      <a:alpha val="49929"/>
                    </a:prstClr>
                  </a:outerShdw>
                </a:effectLst>
                <a:latin typeface="Aptos"/>
              </a:rPr>
              <a:t>24 audio channels</a:t>
            </a:r>
          </a:p>
        </p:txBody>
      </p:sp>
      <p:sp>
        <p:nvSpPr>
          <p:cNvPr id="6" name="Rounded Rectangle 5">
            <a:extLst>
              <a:ext uri="{FF2B5EF4-FFF2-40B4-BE49-F238E27FC236}">
                <a16:creationId xmlns:a16="http://schemas.microsoft.com/office/drawing/2014/main" id="{570D1B09-494C-6B5A-DB99-82B35907101B}"/>
              </a:ext>
            </a:extLst>
          </p:cNvPr>
          <p:cNvSpPr/>
          <p:nvPr/>
        </p:nvSpPr>
        <p:spPr>
          <a:xfrm>
            <a:off x="3869897" y="3429000"/>
            <a:ext cx="1886463" cy="2821801"/>
          </a:xfrm>
          <a:prstGeom prst="roundRect">
            <a:avLst>
              <a:gd name="adj" fmla="val 9524"/>
            </a:avLst>
          </a:prstGeom>
          <a:solidFill>
            <a:schemeClr val="accent5">
              <a:lumMod val="75000"/>
            </a:schemeClr>
          </a:solidFill>
          <a:effectLst>
            <a:outerShdw blurRad="838600" dist="38100" dir="2700000" algn="tl" rotWithShape="0">
              <a:prstClr val="black">
                <a:alpha val="1992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effectLst>
                  <a:outerShdw blurRad="1144354" dist="38100" dir="5400000" algn="t" rotWithShape="0">
                    <a:prstClr val="black">
                      <a:alpha val="49929"/>
                    </a:prstClr>
                  </a:outerShdw>
                </a:effectLst>
                <a:latin typeface="Aptos" panose="020B0004020202020204" pitchFamily="34" charset="0"/>
              </a:rPr>
              <a:t>Multiple Audio Encodings</a:t>
            </a:r>
            <a:br>
              <a:rPr lang="en-US" b="1">
                <a:effectLst>
                  <a:outerShdw blurRad="1144354" dist="38100" dir="5400000" algn="t" rotWithShape="0">
                    <a:prstClr val="black">
                      <a:alpha val="49929"/>
                    </a:prstClr>
                  </a:outerShdw>
                </a:effectLst>
                <a:latin typeface="Aptos" panose="020B0004020202020204" pitchFamily="34" charset="0"/>
              </a:rPr>
            </a:br>
            <a:endParaRPr lang="en-US" b="1">
              <a:effectLst>
                <a:outerShdw blurRad="1144354" dist="38100" dir="5400000" algn="t" rotWithShape="0">
                  <a:prstClr val="black">
                    <a:alpha val="49929"/>
                  </a:prstClr>
                </a:outerShdw>
              </a:effectLst>
              <a:latin typeface="Aptos" panose="020B0004020202020204" pitchFamily="34" charset="0"/>
            </a:endParaRPr>
          </a:p>
          <a:p>
            <a:pPr marL="285750" indent="-285750">
              <a:buFont typeface="Arial" panose="020B0604020202020204" pitchFamily="34" charset="0"/>
              <a:buChar char="•"/>
            </a:pPr>
            <a:r>
              <a:rPr lang="en-US">
                <a:effectLst>
                  <a:outerShdw blurRad="1144354" dist="38100" dir="5400000" algn="t" rotWithShape="0">
                    <a:prstClr val="black">
                      <a:alpha val="49929"/>
                    </a:prstClr>
                  </a:outerShdw>
                </a:effectLst>
                <a:latin typeface="Aptos" panose="020B0004020202020204" pitchFamily="34" charset="0"/>
              </a:rPr>
              <a:t>PCM8 </a:t>
            </a:r>
          </a:p>
          <a:p>
            <a:pPr marL="285750" indent="-285750">
              <a:buFont typeface="Arial" panose="020B0604020202020204" pitchFamily="34" charset="0"/>
              <a:buChar char="•"/>
            </a:pPr>
            <a:r>
              <a:rPr lang="en-US">
                <a:effectLst>
                  <a:outerShdw blurRad="1144354" dist="38100" dir="5400000" algn="t" rotWithShape="0">
                    <a:prstClr val="black">
                      <a:alpha val="49929"/>
                    </a:prstClr>
                  </a:outerShdw>
                </a:effectLst>
                <a:latin typeface="Aptos" panose="020B0004020202020204" pitchFamily="34" charset="0"/>
              </a:rPr>
              <a:t>PCM16 </a:t>
            </a:r>
          </a:p>
          <a:p>
            <a:pPr marL="285750" indent="-285750">
              <a:buFont typeface="Arial" panose="020B0604020202020204" pitchFamily="34" charset="0"/>
              <a:buChar char="•"/>
            </a:pPr>
            <a:r>
              <a:rPr lang="en-US">
                <a:effectLst>
                  <a:outerShdw blurRad="1144354" dist="38100" dir="5400000" algn="t" rotWithShape="0">
                    <a:prstClr val="black">
                      <a:alpha val="49929"/>
                    </a:prstClr>
                  </a:outerShdw>
                </a:effectLst>
                <a:latin typeface="Aptos" panose="020B0004020202020204" pitchFamily="34" charset="0"/>
              </a:rPr>
              <a:t>ADPCM</a:t>
            </a:r>
            <a:endParaRPr lang="en-US" b="1">
              <a:effectLst>
                <a:outerShdw blurRad="1144354" dist="38100" dir="5400000" algn="t" rotWithShape="0">
                  <a:prstClr val="black">
                    <a:alpha val="49929"/>
                  </a:prstClr>
                </a:outerShdw>
              </a:effectLst>
              <a:latin typeface="Aptos" panose="020B0004020202020204" pitchFamily="34" charset="0"/>
            </a:endParaRPr>
          </a:p>
        </p:txBody>
      </p:sp>
      <p:sp>
        <p:nvSpPr>
          <p:cNvPr id="7" name="Rounded Rectangle 6">
            <a:extLst>
              <a:ext uri="{FF2B5EF4-FFF2-40B4-BE49-F238E27FC236}">
                <a16:creationId xmlns:a16="http://schemas.microsoft.com/office/drawing/2014/main" id="{902788A7-A62C-C935-9712-EA5237424127}"/>
              </a:ext>
            </a:extLst>
          </p:cNvPr>
          <p:cNvSpPr/>
          <p:nvPr/>
        </p:nvSpPr>
        <p:spPr>
          <a:xfrm>
            <a:off x="7977596" y="4020395"/>
            <a:ext cx="1074333" cy="1302756"/>
          </a:xfrm>
          <a:prstGeom prst="roundRect">
            <a:avLst>
              <a:gd name="adj" fmla="val 9524"/>
            </a:avLst>
          </a:prstGeom>
          <a:solidFill>
            <a:schemeClr val="accent1">
              <a:lumMod val="60000"/>
              <a:lumOff val="40000"/>
            </a:schemeClr>
          </a:solidFill>
          <a:effectLst>
            <a:outerShdw blurRad="838600" dist="38100" dir="2700000" algn="tl" rotWithShape="0">
              <a:prstClr val="black">
                <a:alpha val="1992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1144354" dist="38100" dir="5400000" algn="t" rotWithShape="0">
                    <a:prstClr val="black">
                      <a:alpha val="49929"/>
                    </a:prstClr>
                  </a:outerShdw>
                </a:effectLst>
                <a:latin typeface="Aptos" panose="020B0004020202020204" pitchFamily="34" charset="0"/>
              </a:rPr>
              <a:t>Mono Input</a:t>
            </a:r>
          </a:p>
        </p:txBody>
      </p:sp>
      <p:sp>
        <p:nvSpPr>
          <p:cNvPr id="8" name="Rounded Rectangle 7">
            <a:extLst>
              <a:ext uri="{FF2B5EF4-FFF2-40B4-BE49-F238E27FC236}">
                <a16:creationId xmlns:a16="http://schemas.microsoft.com/office/drawing/2014/main" id="{4A4E03F0-F4B7-4C10-1164-28BF7A4B11EE}"/>
              </a:ext>
            </a:extLst>
          </p:cNvPr>
          <p:cNvSpPr/>
          <p:nvPr/>
        </p:nvSpPr>
        <p:spPr>
          <a:xfrm>
            <a:off x="9219314" y="4020395"/>
            <a:ext cx="1074333" cy="1302756"/>
          </a:xfrm>
          <a:prstGeom prst="roundRect">
            <a:avLst>
              <a:gd name="adj" fmla="val 9524"/>
            </a:avLst>
          </a:prstGeom>
          <a:solidFill>
            <a:schemeClr val="accent6">
              <a:lumMod val="75000"/>
            </a:schemeClr>
          </a:solidFill>
          <a:effectLst>
            <a:outerShdw blurRad="838600" dist="38100" dir="2700000" algn="tl" rotWithShape="0">
              <a:prstClr val="black">
                <a:alpha val="1992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1144354" dist="38100" dir="5400000" algn="t" rotWithShape="0">
                    <a:prstClr val="black">
                      <a:alpha val="49929"/>
                    </a:prstClr>
                  </a:outerShdw>
                </a:effectLst>
                <a:latin typeface="Aptos" panose="020B0004020202020204" pitchFamily="34" charset="0"/>
              </a:rPr>
              <a:t>Stereo Input</a:t>
            </a:r>
          </a:p>
        </p:txBody>
      </p:sp>
      <p:sp>
        <p:nvSpPr>
          <p:cNvPr id="9" name="Rounded Rectangle 8">
            <a:extLst>
              <a:ext uri="{FF2B5EF4-FFF2-40B4-BE49-F238E27FC236}">
                <a16:creationId xmlns:a16="http://schemas.microsoft.com/office/drawing/2014/main" id="{7C2A9BB2-B2A9-FA26-CF9F-65C44AF41899}"/>
              </a:ext>
            </a:extLst>
          </p:cNvPr>
          <p:cNvSpPr/>
          <p:nvPr/>
        </p:nvSpPr>
        <p:spPr>
          <a:xfrm>
            <a:off x="7977595" y="5500589"/>
            <a:ext cx="2316051" cy="750212"/>
          </a:xfrm>
          <a:prstGeom prst="roundRect">
            <a:avLst>
              <a:gd name="adj" fmla="val 9524"/>
            </a:avLst>
          </a:prstGeom>
          <a:solidFill>
            <a:srgbClr val="7030A0"/>
          </a:solidFill>
          <a:effectLst>
            <a:outerShdw blurRad="838600" dist="38100" dir="2700000" algn="tl" rotWithShape="0">
              <a:prstClr val="black">
                <a:alpha val="1992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1144354" dist="38100" dir="5400000" algn="t" rotWithShape="0">
                    <a:prstClr val="black">
                      <a:alpha val="49929"/>
                    </a:prstClr>
                  </a:outerShdw>
                </a:effectLst>
                <a:latin typeface="Aptos" panose="020B0004020202020204" pitchFamily="34" charset="0"/>
              </a:rPr>
              <a:t>Stereo Output</a:t>
            </a:r>
          </a:p>
        </p:txBody>
      </p:sp>
      <p:sp>
        <p:nvSpPr>
          <p:cNvPr id="10" name="Rounded Rectangle 9">
            <a:extLst>
              <a:ext uri="{FF2B5EF4-FFF2-40B4-BE49-F238E27FC236}">
                <a16:creationId xmlns:a16="http://schemas.microsoft.com/office/drawing/2014/main" id="{28E70AD9-F843-0F94-30CE-F69C0BA19513}"/>
              </a:ext>
            </a:extLst>
          </p:cNvPr>
          <p:cNvSpPr/>
          <p:nvPr/>
        </p:nvSpPr>
        <p:spPr>
          <a:xfrm>
            <a:off x="1288104" y="4596714"/>
            <a:ext cx="2414406" cy="1654087"/>
          </a:xfrm>
          <a:prstGeom prst="roundRect">
            <a:avLst>
              <a:gd name="adj" fmla="val 9524"/>
            </a:avLst>
          </a:prstGeom>
          <a:solidFill>
            <a:srgbClr val="7030A0"/>
          </a:solidFill>
          <a:effectLst>
            <a:outerShdw blurRad="838600" dist="38100" dir="2700000" algn="tl" rotWithShape="0">
              <a:prstClr val="black">
                <a:alpha val="1992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effectLst>
                  <a:outerShdw blurRad="1144354" dist="38100" dir="5400000" algn="t" rotWithShape="0">
                    <a:prstClr val="black">
                      <a:alpha val="49929"/>
                    </a:prstClr>
                  </a:outerShdw>
                </a:effectLst>
                <a:latin typeface="Aptos" panose="020B0004020202020204" pitchFamily="34" charset="0"/>
              </a:rPr>
              <a:t>AAC Audio Decoder</a:t>
            </a:r>
          </a:p>
          <a:p>
            <a:pPr algn="ctr"/>
            <a:r>
              <a:rPr lang="en-US">
                <a:effectLst>
                  <a:outerShdw blurRad="1144354" dist="38100" dir="5400000" algn="t" rotWithShape="0">
                    <a:prstClr val="black">
                      <a:alpha val="49929"/>
                    </a:prstClr>
                  </a:outerShdw>
                </a:effectLst>
                <a:latin typeface="Aptos" panose="020B0004020202020204" pitchFamily="34" charset="0"/>
              </a:rPr>
              <a:t>Used in games like Pokémon X/Y</a:t>
            </a:r>
          </a:p>
        </p:txBody>
      </p:sp>
      <p:sp>
        <p:nvSpPr>
          <p:cNvPr id="11" name="Rounded Rectangle 10">
            <a:extLst>
              <a:ext uri="{FF2B5EF4-FFF2-40B4-BE49-F238E27FC236}">
                <a16:creationId xmlns:a16="http://schemas.microsoft.com/office/drawing/2014/main" id="{DE45A32A-B72B-FFE3-26DF-616C8C6A6F56}"/>
              </a:ext>
            </a:extLst>
          </p:cNvPr>
          <p:cNvSpPr/>
          <p:nvPr/>
        </p:nvSpPr>
        <p:spPr>
          <a:xfrm>
            <a:off x="5923745" y="3429000"/>
            <a:ext cx="1886465" cy="2821801"/>
          </a:xfrm>
          <a:prstGeom prst="roundRect">
            <a:avLst>
              <a:gd name="adj" fmla="val 9524"/>
            </a:avLst>
          </a:prstGeom>
          <a:solidFill>
            <a:schemeClr val="accent1">
              <a:lumMod val="75000"/>
            </a:schemeClr>
          </a:solidFill>
          <a:effectLst>
            <a:outerShdw blurRad="838600" dist="38100" dir="2700000" algn="tl" rotWithShape="0">
              <a:prstClr val="black">
                <a:alpha val="1992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effectLst>
                  <a:outerShdw blurRad="1144354" dist="38100" dir="5400000" algn="t" rotWithShape="0">
                    <a:prstClr val="black">
                      <a:alpha val="49929"/>
                    </a:prstClr>
                  </a:outerShdw>
                </a:effectLst>
                <a:latin typeface="Aptos" panose="020B0004020202020204" pitchFamily="34" charset="0"/>
              </a:rPr>
              <a:t>Effects</a:t>
            </a:r>
            <a:endParaRPr lang="en-US" sz="2000">
              <a:effectLst>
                <a:outerShdw blurRad="1144354" dist="38100" dir="5400000" algn="t" rotWithShape="0">
                  <a:prstClr val="black">
                    <a:alpha val="49929"/>
                  </a:prstClr>
                </a:outerShdw>
              </a:effectLst>
              <a:latin typeface="Aptos" panose="020B0004020202020204" pitchFamily="34" charset="0"/>
            </a:endParaRPr>
          </a:p>
          <a:p>
            <a:pPr algn="ctr"/>
            <a:endParaRPr lang="en-US">
              <a:effectLst>
                <a:outerShdw blurRad="1144354" dist="38100" dir="5400000" algn="t" rotWithShape="0">
                  <a:prstClr val="black">
                    <a:alpha val="49929"/>
                  </a:prstClr>
                </a:outerShdw>
              </a:effectLst>
              <a:latin typeface="Aptos" panose="020B0004020202020204" pitchFamily="34" charset="0"/>
            </a:endParaRPr>
          </a:p>
          <a:p>
            <a:pPr marL="285750" indent="-285750">
              <a:buFont typeface="Arial" panose="020B0604020202020204" pitchFamily="34" charset="0"/>
              <a:buChar char="•"/>
            </a:pPr>
            <a:r>
              <a:rPr lang="en-US">
                <a:effectLst>
                  <a:outerShdw blurRad="1144354" dist="38100" dir="5400000" algn="t" rotWithShape="0">
                    <a:prstClr val="black">
                      <a:alpha val="49929"/>
                    </a:prstClr>
                  </a:outerShdw>
                </a:effectLst>
                <a:latin typeface="Aptos" panose="020B0004020202020204" pitchFamily="34" charset="0"/>
              </a:rPr>
              <a:t>Reverb</a:t>
            </a:r>
          </a:p>
          <a:p>
            <a:pPr marL="285750" indent="-285750">
              <a:buFont typeface="Arial" panose="020B0604020202020204" pitchFamily="34" charset="0"/>
              <a:buChar char="•"/>
            </a:pPr>
            <a:r>
              <a:rPr lang="en-US">
                <a:effectLst>
                  <a:outerShdw blurRad="1144354" dist="38100" dir="5400000" algn="t" rotWithShape="0">
                    <a:prstClr val="black">
                      <a:alpha val="49929"/>
                    </a:prstClr>
                  </a:outerShdw>
                </a:effectLst>
                <a:latin typeface="Aptos" panose="020B0004020202020204" pitchFamily="34" charset="0"/>
              </a:rPr>
              <a:t>Delay</a:t>
            </a:r>
          </a:p>
          <a:p>
            <a:pPr marL="285750" indent="-285750">
              <a:buFont typeface="Arial" panose="020B0604020202020204" pitchFamily="34" charset="0"/>
              <a:buChar char="•"/>
            </a:pPr>
            <a:r>
              <a:rPr lang="en-US">
                <a:effectLst>
                  <a:outerShdw blurRad="1144354" dist="38100" dir="5400000" algn="t" rotWithShape="0">
                    <a:prstClr val="black">
                      <a:alpha val="49929"/>
                    </a:prstClr>
                  </a:outerShdw>
                </a:effectLst>
                <a:latin typeface="Aptos" panose="020B0004020202020204" pitchFamily="34" charset="0"/>
              </a:rPr>
              <a:t> Filters</a:t>
            </a:r>
          </a:p>
          <a:p>
            <a:pPr algn="r"/>
            <a:r>
              <a:rPr lang="en-US" sz="1600">
                <a:effectLst>
                  <a:outerShdw blurRad="1144354" dist="38100" dir="5400000" algn="t" rotWithShape="0">
                    <a:prstClr val="black">
                      <a:alpha val="49929"/>
                    </a:prstClr>
                  </a:outerShdw>
                </a:effectLst>
                <a:latin typeface="Aptos" panose="020B0004020202020204" pitchFamily="34" charset="0"/>
              </a:rPr>
              <a:t>One-pole &amp; </a:t>
            </a:r>
            <a:r>
              <a:rPr lang="en-US" sz="1600" err="1">
                <a:effectLst>
                  <a:outerShdw blurRad="1144354" dist="38100" dir="5400000" algn="t" rotWithShape="0">
                    <a:prstClr val="black">
                      <a:alpha val="49929"/>
                    </a:prstClr>
                  </a:outerShdw>
                </a:effectLst>
                <a:latin typeface="Aptos" panose="020B0004020202020204" pitchFamily="34" charset="0"/>
              </a:rPr>
              <a:t>Biquad</a:t>
            </a:r>
            <a:endParaRPr lang="en-US" sz="1600">
              <a:effectLst>
                <a:outerShdw blurRad="1144354" dist="38100" dir="5400000" algn="t" rotWithShape="0">
                  <a:prstClr val="black">
                    <a:alpha val="49929"/>
                  </a:prstClr>
                </a:outerShdw>
              </a:effectLst>
              <a:latin typeface="Aptos" panose="020B0004020202020204" pitchFamily="34" charset="0"/>
            </a:endParaRPr>
          </a:p>
        </p:txBody>
      </p:sp>
      <p:pic>
        <p:nvPicPr>
          <p:cNvPr id="12" name="Picture 2" descr="Kirby Music Sticker - Kirby Music Video Games Stickers">
            <a:extLst>
              <a:ext uri="{FF2B5EF4-FFF2-40B4-BE49-F238E27FC236}">
                <a16:creationId xmlns:a16="http://schemas.microsoft.com/office/drawing/2014/main" id="{F7F76721-E910-EB1F-2B5D-8E920C40D1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6229" y="1977705"/>
            <a:ext cx="192405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3438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down)">
                                      <p:cBhvr>
                                        <p:cTn id="8" dur="500"/>
                                        <p:tgtEl>
                                          <p:spTgt spid="3"/>
                                        </p:tgtEl>
                                      </p:cBhvr>
                                    </p:animEffect>
                                  </p:childTnLst>
                                </p:cTn>
                              </p:par>
                              <p:par>
                                <p:cTn id="9" presetID="37" presetClass="entr" presetSubtype="0" fill="hold" grpId="0" nodeType="with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900" decel="100000" fill="hold"/>
                                        <p:tgtEl>
                                          <p:spTgt spid="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5" fill="hold">
                            <p:stCondLst>
                              <p:cond delay="2000"/>
                            </p:stCondLst>
                            <p:childTnLst>
                              <p:par>
                                <p:cTn id="16" presetID="2" presetClass="entr" presetSubtype="4" decel="5000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250" fill="hold"/>
                                        <p:tgtEl>
                                          <p:spTgt spid="5"/>
                                        </p:tgtEl>
                                        <p:attrNameLst>
                                          <p:attrName>ppt_x</p:attrName>
                                        </p:attrNameLst>
                                      </p:cBhvr>
                                      <p:tavLst>
                                        <p:tav tm="0">
                                          <p:val>
                                            <p:strVal val="#ppt_x"/>
                                          </p:val>
                                        </p:tav>
                                        <p:tav tm="100000">
                                          <p:val>
                                            <p:strVal val="#ppt_x"/>
                                          </p:val>
                                        </p:tav>
                                      </p:tavLst>
                                    </p:anim>
                                    <p:anim calcmode="lin" valueType="num">
                                      <p:cBhvr additive="base">
                                        <p:cTn id="19" dur="25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2250"/>
                            </p:stCondLst>
                            <p:childTnLst>
                              <p:par>
                                <p:cTn id="21" presetID="2" presetClass="entr" presetSubtype="4" decel="5000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decel="5000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250" fill="hold"/>
                                        <p:tgtEl>
                                          <p:spTgt spid="6"/>
                                        </p:tgtEl>
                                        <p:attrNameLst>
                                          <p:attrName>ppt_x</p:attrName>
                                        </p:attrNameLst>
                                      </p:cBhvr>
                                      <p:tavLst>
                                        <p:tav tm="0">
                                          <p:val>
                                            <p:strVal val="#ppt_x"/>
                                          </p:val>
                                        </p:tav>
                                        <p:tav tm="100000">
                                          <p:val>
                                            <p:strVal val="#ppt_x"/>
                                          </p:val>
                                        </p:tav>
                                      </p:tavLst>
                                    </p:anim>
                                    <p:anim calcmode="lin" valueType="num">
                                      <p:cBhvr additive="base">
                                        <p:cTn id="29" dur="250" fill="hold"/>
                                        <p:tgtEl>
                                          <p:spTgt spid="6"/>
                                        </p:tgtEl>
                                        <p:attrNameLst>
                                          <p:attrName>ppt_y</p:attrName>
                                        </p:attrNameLst>
                                      </p:cBhvr>
                                      <p:tavLst>
                                        <p:tav tm="0">
                                          <p:val>
                                            <p:strVal val="1+#ppt_h/2"/>
                                          </p:val>
                                        </p:tav>
                                        <p:tav tm="100000">
                                          <p:val>
                                            <p:strVal val="#ppt_y"/>
                                          </p:val>
                                        </p:tav>
                                      </p:tavLst>
                                    </p:anim>
                                  </p:childTnLst>
                                </p:cTn>
                              </p:par>
                            </p:childTnLst>
                          </p:cTn>
                        </p:par>
                        <p:par>
                          <p:cTn id="30" fill="hold">
                            <p:stCondLst>
                              <p:cond delay="2750"/>
                            </p:stCondLst>
                            <p:childTnLst>
                              <p:par>
                                <p:cTn id="31" presetID="2" presetClass="entr" presetSubtype="4" decel="5000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250" fill="hold"/>
                                        <p:tgtEl>
                                          <p:spTgt spid="11"/>
                                        </p:tgtEl>
                                        <p:attrNameLst>
                                          <p:attrName>ppt_x</p:attrName>
                                        </p:attrNameLst>
                                      </p:cBhvr>
                                      <p:tavLst>
                                        <p:tav tm="0">
                                          <p:val>
                                            <p:strVal val="#ppt_x"/>
                                          </p:val>
                                        </p:tav>
                                        <p:tav tm="100000">
                                          <p:val>
                                            <p:strVal val="#ppt_x"/>
                                          </p:val>
                                        </p:tav>
                                      </p:tavLst>
                                    </p:anim>
                                    <p:anim calcmode="lin" valueType="num">
                                      <p:cBhvr additive="base">
                                        <p:cTn id="34" dur="250" fill="hold"/>
                                        <p:tgtEl>
                                          <p:spTgt spid="11"/>
                                        </p:tgtEl>
                                        <p:attrNameLst>
                                          <p:attrName>ppt_y</p:attrName>
                                        </p:attrNameLst>
                                      </p:cBhvr>
                                      <p:tavLst>
                                        <p:tav tm="0">
                                          <p:val>
                                            <p:strVal val="1+#ppt_h/2"/>
                                          </p:val>
                                        </p:tav>
                                        <p:tav tm="100000">
                                          <p:val>
                                            <p:strVal val="#ppt_y"/>
                                          </p:val>
                                        </p:tav>
                                      </p:tavLst>
                                    </p:anim>
                                  </p:childTnLst>
                                </p:cTn>
                              </p:par>
                            </p:childTnLst>
                          </p:cTn>
                        </p:par>
                        <p:par>
                          <p:cTn id="35" fill="hold">
                            <p:stCondLst>
                              <p:cond delay="3000"/>
                            </p:stCondLst>
                            <p:childTnLst>
                              <p:par>
                                <p:cTn id="36" presetID="2" presetClass="entr" presetSubtype="4" decel="5000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250" fill="hold"/>
                                        <p:tgtEl>
                                          <p:spTgt spid="7"/>
                                        </p:tgtEl>
                                        <p:attrNameLst>
                                          <p:attrName>ppt_x</p:attrName>
                                        </p:attrNameLst>
                                      </p:cBhvr>
                                      <p:tavLst>
                                        <p:tav tm="0">
                                          <p:val>
                                            <p:strVal val="#ppt_x"/>
                                          </p:val>
                                        </p:tav>
                                        <p:tav tm="100000">
                                          <p:val>
                                            <p:strVal val="#ppt_x"/>
                                          </p:val>
                                        </p:tav>
                                      </p:tavLst>
                                    </p:anim>
                                    <p:anim calcmode="lin" valueType="num">
                                      <p:cBhvr additive="base">
                                        <p:cTn id="39" dur="250" fill="hold"/>
                                        <p:tgtEl>
                                          <p:spTgt spid="7"/>
                                        </p:tgtEl>
                                        <p:attrNameLst>
                                          <p:attrName>ppt_y</p:attrName>
                                        </p:attrNameLst>
                                      </p:cBhvr>
                                      <p:tavLst>
                                        <p:tav tm="0">
                                          <p:val>
                                            <p:strVal val="1+#ppt_h/2"/>
                                          </p:val>
                                        </p:tav>
                                        <p:tav tm="100000">
                                          <p:val>
                                            <p:strVal val="#ppt_y"/>
                                          </p:val>
                                        </p:tav>
                                      </p:tavLst>
                                    </p:anim>
                                  </p:childTnLst>
                                </p:cTn>
                              </p:par>
                            </p:childTnLst>
                          </p:cTn>
                        </p:par>
                        <p:par>
                          <p:cTn id="40" fill="hold">
                            <p:stCondLst>
                              <p:cond delay="3250"/>
                            </p:stCondLst>
                            <p:childTnLst>
                              <p:par>
                                <p:cTn id="41" presetID="2" presetClass="entr" presetSubtype="4" decel="5000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250" fill="hold"/>
                                        <p:tgtEl>
                                          <p:spTgt spid="8"/>
                                        </p:tgtEl>
                                        <p:attrNameLst>
                                          <p:attrName>ppt_x</p:attrName>
                                        </p:attrNameLst>
                                      </p:cBhvr>
                                      <p:tavLst>
                                        <p:tav tm="0">
                                          <p:val>
                                            <p:strVal val="#ppt_x"/>
                                          </p:val>
                                        </p:tav>
                                        <p:tav tm="100000">
                                          <p:val>
                                            <p:strVal val="#ppt_x"/>
                                          </p:val>
                                        </p:tav>
                                      </p:tavLst>
                                    </p:anim>
                                    <p:anim calcmode="lin" valueType="num">
                                      <p:cBhvr additive="base">
                                        <p:cTn id="44" dur="250" fill="hold"/>
                                        <p:tgtEl>
                                          <p:spTgt spid="8"/>
                                        </p:tgtEl>
                                        <p:attrNameLst>
                                          <p:attrName>ppt_y</p:attrName>
                                        </p:attrNameLst>
                                      </p:cBhvr>
                                      <p:tavLst>
                                        <p:tav tm="0">
                                          <p:val>
                                            <p:strVal val="1+#ppt_h/2"/>
                                          </p:val>
                                        </p:tav>
                                        <p:tav tm="100000">
                                          <p:val>
                                            <p:strVal val="#ppt_y"/>
                                          </p:val>
                                        </p:tav>
                                      </p:tavLst>
                                    </p:anim>
                                  </p:childTnLst>
                                </p:cTn>
                              </p:par>
                            </p:childTnLst>
                          </p:cTn>
                        </p:par>
                        <p:par>
                          <p:cTn id="45" fill="hold">
                            <p:stCondLst>
                              <p:cond delay="3500"/>
                            </p:stCondLst>
                            <p:childTnLst>
                              <p:par>
                                <p:cTn id="46" presetID="2" presetClass="entr" presetSubtype="4" decel="50000"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250" fill="hold"/>
                                        <p:tgtEl>
                                          <p:spTgt spid="9"/>
                                        </p:tgtEl>
                                        <p:attrNameLst>
                                          <p:attrName>ppt_x</p:attrName>
                                        </p:attrNameLst>
                                      </p:cBhvr>
                                      <p:tavLst>
                                        <p:tav tm="0">
                                          <p:val>
                                            <p:strVal val="#ppt_x"/>
                                          </p:val>
                                        </p:tav>
                                        <p:tav tm="100000">
                                          <p:val>
                                            <p:strVal val="#ppt_x"/>
                                          </p:val>
                                        </p:tav>
                                      </p:tavLst>
                                    </p:anim>
                                    <p:anim calcmode="lin" valueType="num">
                                      <p:cBhvr additive="base">
                                        <p:cTn id="49" dur="2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E68C1-3846-1A57-6698-EC0476926CF0}"/>
            </a:ext>
          </a:extLst>
        </p:cNvPr>
        <p:cNvGrpSpPr/>
        <p:nvPr/>
      </p:nvGrpSpPr>
      <p:grpSpPr>
        <a:xfrm>
          <a:off x="0" y="0"/>
          <a:ext cx="0" cy="0"/>
          <a:chOff x="0" y="0"/>
          <a:chExt cx="0" cy="0"/>
        </a:xfrm>
      </p:grpSpPr>
      <p:pic>
        <p:nvPicPr>
          <p:cNvPr id="14" name="Picture 13" descr="A black background with white text&#10;&#10;Description automatically generated">
            <a:extLst>
              <a:ext uri="{FF2B5EF4-FFF2-40B4-BE49-F238E27FC236}">
                <a16:creationId xmlns:a16="http://schemas.microsoft.com/office/drawing/2014/main" id="{9B51A649-BCA2-7C17-E316-548964D58B0B}"/>
              </a:ext>
            </a:extLst>
          </p:cNvPr>
          <p:cNvPicPr>
            <a:picLocks noGrp="1" noRot="1" noChangeAspect="1" noMove="1" noResize="1" noEditPoints="1" noAdjustHandles="1" noChangeArrowheads="1" noChangeShapeType="1" noCrop="1"/>
          </p:cNvPicPr>
          <p:nvPr/>
        </p:nvPicPr>
        <p:blipFill rotWithShape="1">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l="12759" t="30314" r="-1" b="20613"/>
          <a:stretch/>
        </p:blipFill>
        <p:spPr>
          <a:xfrm>
            <a:off x="0" y="0"/>
            <a:ext cx="12192000" cy="6858000"/>
          </a:xfrm>
          <a:prstGeom prst="rect">
            <a:avLst/>
          </a:prstGeom>
        </p:spPr>
      </p:pic>
      <p:sp>
        <p:nvSpPr>
          <p:cNvPr id="2" name="Title 1">
            <a:extLst>
              <a:ext uri="{FF2B5EF4-FFF2-40B4-BE49-F238E27FC236}">
                <a16:creationId xmlns:a16="http://schemas.microsoft.com/office/drawing/2014/main" id="{733B7F01-5075-D8EB-DFBE-FE934F3EAF5D}"/>
              </a:ext>
            </a:extLst>
          </p:cNvPr>
          <p:cNvSpPr>
            <a:spLocks noGrp="1"/>
          </p:cNvSpPr>
          <p:nvPr>
            <p:ph type="ctrTitle"/>
          </p:nvPr>
        </p:nvSpPr>
        <p:spPr>
          <a:xfrm>
            <a:off x="1569924" y="103171"/>
            <a:ext cx="9144000" cy="1043755"/>
          </a:xfrm>
        </p:spPr>
        <p:txBody>
          <a:bodyPr>
            <a:normAutofit/>
          </a:bodyPr>
          <a:lstStyle/>
          <a:p>
            <a:pPr fontAlgn="base"/>
            <a:r>
              <a:rPr lang="en-US" b="1">
                <a:solidFill>
                  <a:schemeClr val="bg1"/>
                </a:solidFill>
                <a:latin typeface="Aptos" panose="020B0004020202020204" pitchFamily="34" charset="0"/>
              </a:rPr>
              <a:t>Teak</a:t>
            </a:r>
            <a:r>
              <a:rPr lang="en-US">
                <a:solidFill>
                  <a:schemeClr val="bg1"/>
                </a:solidFill>
                <a:latin typeface="Aptos" panose="020B0004020202020204" pitchFamily="34" charset="0"/>
              </a:rPr>
              <a:t> architecture</a:t>
            </a:r>
            <a:endParaRPr lang="el-GR">
              <a:solidFill>
                <a:schemeClr val="bg1"/>
              </a:solidFill>
              <a:latin typeface="Aptos" panose="020B0004020202020204" pitchFamily="34" charset="0"/>
            </a:endParaRPr>
          </a:p>
        </p:txBody>
      </p:sp>
      <p:pic>
        <p:nvPicPr>
          <p:cNvPr id="12" name="Εικόνα 6" descr="In Which I Watch: Miss Kobayashi's Dragon Maid Anime | Page 5 | Sufficient  Velocity">
            <a:extLst>
              <a:ext uri="{FF2B5EF4-FFF2-40B4-BE49-F238E27FC236}">
                <a16:creationId xmlns:a16="http://schemas.microsoft.com/office/drawing/2014/main" id="{C38A19B1-B342-64D0-EA86-857C6A161923}"/>
              </a:ext>
            </a:extLst>
          </p:cNvPr>
          <p:cNvPicPr>
            <a:picLocks noChangeAspect="1"/>
          </p:cNvPicPr>
          <p:nvPr/>
        </p:nvPicPr>
        <p:blipFill>
          <a:blip r:embed="rId5"/>
          <a:stretch>
            <a:fillRect/>
          </a:stretch>
        </p:blipFill>
        <p:spPr>
          <a:xfrm>
            <a:off x="8152907" y="4468263"/>
            <a:ext cx="3790416" cy="2129727"/>
          </a:xfrm>
          <a:prstGeom prst="rect">
            <a:avLst/>
          </a:prstGeom>
        </p:spPr>
      </p:pic>
      <p:grpSp>
        <p:nvGrpSpPr>
          <p:cNvPr id="15" name="Group 14">
            <a:extLst>
              <a:ext uri="{FF2B5EF4-FFF2-40B4-BE49-F238E27FC236}">
                <a16:creationId xmlns:a16="http://schemas.microsoft.com/office/drawing/2014/main" id="{36B6AE04-4E99-4143-C825-AF848AEDF110}"/>
              </a:ext>
            </a:extLst>
          </p:cNvPr>
          <p:cNvGrpSpPr>
            <a:grpSpLocks noGrp="1" noUngrp="1" noRot="1" noMove="1" noResize="1"/>
          </p:cNvGrpSpPr>
          <p:nvPr/>
        </p:nvGrpSpPr>
        <p:grpSpPr>
          <a:xfrm>
            <a:off x="-200352" y="0"/>
            <a:ext cx="1488456" cy="6905042"/>
            <a:chOff x="-200352" y="0"/>
            <a:chExt cx="1488456" cy="6905042"/>
          </a:xfrm>
        </p:grpSpPr>
        <p:pic>
          <p:nvPicPr>
            <p:cNvPr id="16" name="Picture 15">
              <a:extLst>
                <a:ext uri="{FF2B5EF4-FFF2-40B4-BE49-F238E27FC236}">
                  <a16:creationId xmlns:a16="http://schemas.microsoft.com/office/drawing/2014/main" id="{DDF145E3-47B1-F8FA-ED1F-C603A832FCE2}"/>
                </a:ext>
              </a:extLst>
            </p:cNvPr>
            <p:cNvPicPr>
              <a:picLocks noGrp="1" noRot="1" noChangeAspect="1" noMove="1" noResize="1" noEditPoints="1" noAdjustHandles="1" noChangeArrowheads="1" noChangeShapeType="1" noCrop="1"/>
            </p:cNvPicPr>
            <p:nvPr/>
          </p:nvPicPr>
          <p:blipFill>
            <a:blip r:embed="rId6"/>
            <a:stretch>
              <a:fillRect/>
            </a:stretch>
          </p:blipFill>
          <p:spPr>
            <a:xfrm>
              <a:off x="1" y="0"/>
              <a:ext cx="457199" cy="6858000"/>
            </a:xfrm>
            <a:prstGeom prst="rect">
              <a:avLst/>
            </a:prstGeom>
            <a:effectLst>
              <a:glow>
                <a:schemeClr val="accent1">
                  <a:alpha val="40000"/>
                </a:schemeClr>
              </a:glow>
              <a:outerShdw blurRad="625229" dist="38100" algn="l" rotWithShape="0">
                <a:prstClr val="black">
                  <a:alpha val="22000"/>
                </a:prstClr>
              </a:outerShdw>
              <a:softEdge rad="0"/>
            </a:effectLst>
          </p:spPr>
        </p:pic>
        <p:pic>
          <p:nvPicPr>
            <p:cNvPr id="17" name="Picture 16" descr="A screenshot of a phone&#10;&#10;Description automatically generated">
              <a:extLst>
                <a:ext uri="{FF2B5EF4-FFF2-40B4-BE49-F238E27FC236}">
                  <a16:creationId xmlns:a16="http://schemas.microsoft.com/office/drawing/2014/main" id="{C70CEAA5-04D1-72D8-11F0-B25860CDBE9B}"/>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200352" y="5416586"/>
              <a:ext cx="1488456" cy="1488456"/>
            </a:xfrm>
            <a:prstGeom prst="rect">
              <a:avLst/>
            </a:prstGeom>
            <a:effectLst/>
          </p:spPr>
        </p:pic>
      </p:grpSp>
      <p:pic>
        <p:nvPicPr>
          <p:cNvPr id="18" name="Picture 2" descr="Kirby Music Sticker - Kirby Music Video Games Stickers">
            <a:extLst>
              <a:ext uri="{FF2B5EF4-FFF2-40B4-BE49-F238E27FC236}">
                <a16:creationId xmlns:a16="http://schemas.microsoft.com/office/drawing/2014/main" id="{7A1D57C0-7324-C499-E676-22C27974739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8" b="38"/>
          <a:stretch/>
        </p:blipFill>
        <p:spPr bwMode="auto">
          <a:xfrm>
            <a:off x="10005082" y="173736"/>
            <a:ext cx="815687" cy="905454"/>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B6B6D566-0365-60A7-13FF-4DCD880E6390}"/>
              </a:ext>
            </a:extLst>
          </p:cNvPr>
          <p:cNvGrpSpPr/>
          <p:nvPr/>
        </p:nvGrpSpPr>
        <p:grpSpPr>
          <a:xfrm>
            <a:off x="1685635" y="1938909"/>
            <a:ext cx="7388043" cy="3295075"/>
            <a:chOff x="1745447" y="2128104"/>
            <a:chExt cx="7388043" cy="3295075"/>
          </a:xfrm>
          <a:effectLst>
            <a:outerShdw blurRad="650285" dist="38100" dir="5400000" algn="t" rotWithShape="0">
              <a:prstClr val="black">
                <a:alpha val="82000"/>
              </a:prstClr>
            </a:outerShdw>
          </a:effectLst>
        </p:grpSpPr>
        <p:sp>
          <p:nvSpPr>
            <p:cNvPr id="20" name="Rounded Rectangle 19">
              <a:extLst>
                <a:ext uri="{FF2B5EF4-FFF2-40B4-BE49-F238E27FC236}">
                  <a16:creationId xmlns:a16="http://schemas.microsoft.com/office/drawing/2014/main" id="{0D9178DD-A478-0AB2-3DAB-8B42DC84C724}"/>
                </a:ext>
              </a:extLst>
            </p:cNvPr>
            <p:cNvSpPr>
              <a:spLocks/>
            </p:cNvSpPr>
            <p:nvPr/>
          </p:nvSpPr>
          <p:spPr>
            <a:xfrm>
              <a:off x="1745447" y="2128105"/>
              <a:ext cx="2686756" cy="1657136"/>
            </a:xfrm>
            <a:prstGeom prst="roundRect">
              <a:avLst>
                <a:gd name="adj" fmla="val 9524"/>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997413" dist="38100" dir="5400000" algn="t" rotWithShape="0">
                      <a:prstClr val="black">
                        <a:alpha val="65000"/>
                      </a:prstClr>
                    </a:outerShdw>
                  </a:effectLst>
                  <a:latin typeface="Aptos" panose="020B0004020202020204" pitchFamily="34" charset="0"/>
                </a:rPr>
                <a:t>Signal Processing Instructions</a:t>
              </a:r>
              <a:endParaRPr lang="en-US">
                <a:effectLst>
                  <a:outerShdw blurRad="997413" dist="38100" dir="5400000" algn="t" rotWithShape="0">
                    <a:prstClr val="black">
                      <a:alpha val="65000"/>
                    </a:prstClr>
                  </a:outerShdw>
                </a:effectLst>
                <a:latin typeface="Aptos" panose="020B0004020202020204" pitchFamily="34" charset="0"/>
              </a:endParaRPr>
            </a:p>
            <a:p>
              <a:pPr algn="ctr"/>
              <a:r>
                <a:rPr lang="en-US">
                  <a:effectLst>
                    <a:outerShdw blurRad="997413" dist="38100" dir="5400000" algn="t" rotWithShape="0">
                      <a:prstClr val="black">
                        <a:alpha val="65000"/>
                      </a:prstClr>
                    </a:outerShdw>
                  </a:effectLst>
                  <a:latin typeface="Aptos" panose="020B0004020202020204" pitchFamily="34" charset="0"/>
                </a:rPr>
                <a:t>Plenty for multiply, multiply-add, division, etc.</a:t>
              </a:r>
            </a:p>
          </p:txBody>
        </p:sp>
        <p:sp>
          <p:nvSpPr>
            <p:cNvPr id="21" name="Rounded Rectangle 20">
              <a:extLst>
                <a:ext uri="{FF2B5EF4-FFF2-40B4-BE49-F238E27FC236}">
                  <a16:creationId xmlns:a16="http://schemas.microsoft.com/office/drawing/2014/main" id="{C6D4147B-EC89-FFFA-8950-EB2EC1152170}"/>
                </a:ext>
              </a:extLst>
            </p:cNvPr>
            <p:cNvSpPr>
              <a:spLocks/>
            </p:cNvSpPr>
            <p:nvPr/>
          </p:nvSpPr>
          <p:spPr>
            <a:xfrm>
              <a:off x="4618469" y="2128105"/>
              <a:ext cx="2686756" cy="962116"/>
            </a:xfrm>
            <a:prstGeom prst="roundRect">
              <a:avLst>
                <a:gd name="adj" fmla="val 9524"/>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997413" dist="38100" dir="5400000" algn="t" rotWithShape="0">
                      <a:prstClr val="black">
                        <a:alpha val="65000"/>
                      </a:prstClr>
                    </a:outerShdw>
                  </a:effectLst>
                  <a:latin typeface="Aptos" panose="020B0004020202020204" pitchFamily="34" charset="0"/>
                </a:rPr>
                <a:t>16-bit Bytes</a:t>
              </a:r>
              <a:endParaRPr lang="en-US">
                <a:effectLst>
                  <a:outerShdw blurRad="997413" dist="38100" dir="5400000" algn="t" rotWithShape="0">
                    <a:prstClr val="black">
                      <a:alpha val="65000"/>
                    </a:prstClr>
                  </a:outerShdw>
                </a:effectLst>
                <a:latin typeface="Aptos" panose="020B0004020202020204" pitchFamily="34" charset="0"/>
              </a:endParaRPr>
            </a:p>
            <a:p>
              <a:pPr algn="ctr"/>
              <a:r>
                <a:rPr lang="en-US">
                  <a:effectLst>
                    <a:outerShdw blurRad="997413" dist="38100" dir="5400000" algn="t" rotWithShape="0">
                      <a:prstClr val="black">
                        <a:alpha val="65000"/>
                      </a:prstClr>
                    </a:outerShdw>
                  </a:effectLst>
                  <a:latin typeface="Aptos" panose="020B0004020202020204" pitchFamily="34" charset="0"/>
                </a:rPr>
                <a:t>Instead of the typical 8b</a:t>
              </a:r>
            </a:p>
          </p:txBody>
        </p:sp>
        <p:sp>
          <p:nvSpPr>
            <p:cNvPr id="22" name="Rounded Rectangle 21">
              <a:extLst>
                <a:ext uri="{FF2B5EF4-FFF2-40B4-BE49-F238E27FC236}">
                  <a16:creationId xmlns:a16="http://schemas.microsoft.com/office/drawing/2014/main" id="{883BCD4A-0632-C4AA-1253-730247BE64A4}"/>
                </a:ext>
              </a:extLst>
            </p:cNvPr>
            <p:cNvSpPr>
              <a:spLocks/>
            </p:cNvSpPr>
            <p:nvPr/>
          </p:nvSpPr>
          <p:spPr>
            <a:xfrm>
              <a:off x="4618469" y="3259326"/>
              <a:ext cx="2686756" cy="1657136"/>
            </a:xfrm>
            <a:prstGeom prst="roundRect">
              <a:avLst>
                <a:gd name="adj" fmla="val 9524"/>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997413" dist="38100" dir="5400000" algn="t" rotWithShape="0">
                      <a:prstClr val="black">
                        <a:alpha val="65000"/>
                      </a:prstClr>
                    </a:outerShdw>
                  </a:effectLst>
                  <a:latin typeface="Aptos" panose="020B0004020202020204" pitchFamily="34" charset="0"/>
                </a:rPr>
                <a:t>ARM11 Synchronization</a:t>
              </a:r>
              <a:endParaRPr lang="en-US">
                <a:effectLst>
                  <a:outerShdw blurRad="997413" dist="38100" dir="5400000" algn="t" rotWithShape="0">
                    <a:prstClr val="black">
                      <a:alpha val="65000"/>
                    </a:prstClr>
                  </a:outerShdw>
                </a:effectLst>
                <a:latin typeface="Aptos" panose="020B0004020202020204" pitchFamily="34" charset="0"/>
              </a:endParaRPr>
            </a:p>
            <a:p>
              <a:pPr algn="ctr"/>
              <a:r>
                <a:rPr lang="en-US">
                  <a:effectLst>
                    <a:outerShdw blurRad="997413" dist="38100" dir="5400000" algn="t" rotWithShape="0">
                      <a:prstClr val="black">
                        <a:alpha val="65000"/>
                      </a:prstClr>
                    </a:outerShdw>
                  </a:effectLst>
                  <a:latin typeface="Aptos" panose="020B0004020202020204" pitchFamily="34" charset="0"/>
                </a:rPr>
                <a:t>With data exchange and a semaphore register</a:t>
              </a:r>
            </a:p>
          </p:txBody>
        </p:sp>
        <p:sp>
          <p:nvSpPr>
            <p:cNvPr id="23" name="Rounded Rectangle 22">
              <a:extLst>
                <a:ext uri="{FF2B5EF4-FFF2-40B4-BE49-F238E27FC236}">
                  <a16:creationId xmlns:a16="http://schemas.microsoft.com/office/drawing/2014/main" id="{4D59BB93-2CA3-37BE-6000-429CAA19A393}"/>
                </a:ext>
              </a:extLst>
            </p:cNvPr>
            <p:cNvSpPr>
              <a:spLocks/>
            </p:cNvSpPr>
            <p:nvPr/>
          </p:nvSpPr>
          <p:spPr>
            <a:xfrm>
              <a:off x="7534898" y="2128104"/>
              <a:ext cx="1598592" cy="1295615"/>
            </a:xfrm>
            <a:prstGeom prst="roundRect">
              <a:avLst>
                <a:gd name="adj" fmla="val 9524"/>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997413" dist="38100" dir="5400000" algn="t" rotWithShape="0">
                      <a:prstClr val="black">
                        <a:alpha val="65000"/>
                      </a:prstClr>
                    </a:outerShdw>
                  </a:effectLst>
                  <a:latin typeface="Aptos" panose="020B0004020202020204" pitchFamily="34" charset="0"/>
                </a:rPr>
                <a:t>256KB</a:t>
              </a:r>
              <a:br>
                <a:rPr lang="en-US" b="1">
                  <a:effectLst>
                    <a:outerShdw blurRad="997413" dist="38100" dir="5400000" algn="t" rotWithShape="0">
                      <a:prstClr val="black">
                        <a:alpha val="65000"/>
                      </a:prstClr>
                    </a:outerShdw>
                  </a:effectLst>
                  <a:latin typeface="Aptos" panose="020B0004020202020204" pitchFamily="34" charset="0"/>
                </a:rPr>
              </a:br>
              <a:r>
                <a:rPr lang="en-US" b="1">
                  <a:effectLst>
                    <a:outerShdw blurRad="997413" dist="38100" dir="5400000" algn="t" rotWithShape="0">
                      <a:prstClr val="black">
                        <a:alpha val="65000"/>
                      </a:prstClr>
                    </a:outerShdw>
                  </a:effectLst>
                  <a:latin typeface="Aptos" panose="020B0004020202020204" pitchFamily="34" charset="0"/>
                </a:rPr>
                <a:t>Instruction</a:t>
              </a:r>
            </a:p>
            <a:p>
              <a:pPr algn="ctr"/>
              <a:r>
                <a:rPr lang="en-US" b="1">
                  <a:effectLst>
                    <a:outerShdw blurRad="997413" dist="38100" dir="5400000" algn="t" rotWithShape="0">
                      <a:prstClr val="black">
                        <a:alpha val="65000"/>
                      </a:prstClr>
                    </a:outerShdw>
                  </a:effectLst>
                  <a:latin typeface="Aptos" panose="020B0004020202020204" pitchFamily="34" charset="0"/>
                </a:rPr>
                <a:t>Memory</a:t>
              </a:r>
              <a:endParaRPr lang="en-US">
                <a:effectLst>
                  <a:outerShdw blurRad="997413" dist="38100" dir="5400000" algn="t" rotWithShape="0">
                    <a:prstClr val="black">
                      <a:alpha val="65000"/>
                    </a:prstClr>
                  </a:outerShdw>
                </a:effectLst>
                <a:latin typeface="Aptos" panose="020B0004020202020204" pitchFamily="34" charset="0"/>
              </a:endParaRPr>
            </a:p>
          </p:txBody>
        </p:sp>
        <p:sp>
          <p:nvSpPr>
            <p:cNvPr id="24" name="Rounded Rectangle 23">
              <a:extLst>
                <a:ext uri="{FF2B5EF4-FFF2-40B4-BE49-F238E27FC236}">
                  <a16:creationId xmlns:a16="http://schemas.microsoft.com/office/drawing/2014/main" id="{20108D7C-763B-2252-CDF9-E98D000DDE81}"/>
                </a:ext>
              </a:extLst>
            </p:cNvPr>
            <p:cNvSpPr>
              <a:spLocks/>
            </p:cNvSpPr>
            <p:nvPr/>
          </p:nvSpPr>
          <p:spPr>
            <a:xfrm>
              <a:off x="7534897" y="3614219"/>
              <a:ext cx="1598591" cy="1295615"/>
            </a:xfrm>
            <a:prstGeom prst="roundRect">
              <a:avLst>
                <a:gd name="adj" fmla="val 9524"/>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997413" dist="38100" dir="5400000" algn="t" rotWithShape="0">
                      <a:prstClr val="black">
                        <a:alpha val="65000"/>
                      </a:prstClr>
                    </a:outerShdw>
                  </a:effectLst>
                  <a:latin typeface="Aptos" panose="020B0004020202020204" pitchFamily="34" charset="0"/>
                </a:rPr>
                <a:t>256KB </a:t>
              </a:r>
              <a:br>
                <a:rPr lang="en-US" b="1">
                  <a:effectLst>
                    <a:outerShdw blurRad="997413" dist="38100" dir="5400000" algn="t" rotWithShape="0">
                      <a:prstClr val="black">
                        <a:alpha val="65000"/>
                      </a:prstClr>
                    </a:outerShdw>
                  </a:effectLst>
                  <a:latin typeface="Aptos" panose="020B0004020202020204" pitchFamily="34" charset="0"/>
                </a:rPr>
              </a:br>
              <a:r>
                <a:rPr lang="en-US" b="1">
                  <a:effectLst>
                    <a:outerShdw blurRad="997413" dist="38100" dir="5400000" algn="t" rotWithShape="0">
                      <a:prstClr val="black">
                        <a:alpha val="65000"/>
                      </a:prstClr>
                    </a:outerShdw>
                  </a:effectLst>
                  <a:latin typeface="Aptos" panose="020B0004020202020204" pitchFamily="34" charset="0"/>
                </a:rPr>
                <a:t>Data Memory</a:t>
              </a:r>
              <a:endParaRPr lang="en-US">
                <a:effectLst>
                  <a:outerShdw blurRad="997413" dist="38100" dir="5400000" algn="t" rotWithShape="0">
                    <a:prstClr val="black">
                      <a:alpha val="65000"/>
                    </a:prstClr>
                  </a:outerShdw>
                </a:effectLst>
                <a:latin typeface="Aptos" panose="020B0004020202020204" pitchFamily="34" charset="0"/>
              </a:endParaRPr>
            </a:p>
          </p:txBody>
        </p:sp>
        <p:sp>
          <p:nvSpPr>
            <p:cNvPr id="25" name="Rounded Rectangle 24">
              <a:extLst>
                <a:ext uri="{FF2B5EF4-FFF2-40B4-BE49-F238E27FC236}">
                  <a16:creationId xmlns:a16="http://schemas.microsoft.com/office/drawing/2014/main" id="{7BDC195B-233D-38BE-E5B8-77F6826A4F61}"/>
                </a:ext>
              </a:extLst>
            </p:cNvPr>
            <p:cNvSpPr>
              <a:spLocks/>
            </p:cNvSpPr>
            <p:nvPr/>
          </p:nvSpPr>
          <p:spPr>
            <a:xfrm>
              <a:off x="1745447" y="3898476"/>
              <a:ext cx="2686756" cy="1011358"/>
            </a:xfrm>
            <a:prstGeom prst="roundRect">
              <a:avLst>
                <a:gd name="adj" fmla="val 9524"/>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997413" dist="38100" dir="5400000" algn="t" rotWithShape="0">
                      <a:prstClr val="black">
                        <a:alpha val="65000"/>
                      </a:prstClr>
                    </a:outerShdw>
                  </a:effectLst>
                  <a:latin typeface="Aptos" panose="020B0004020202020204" pitchFamily="34" charset="0"/>
                </a:rPr>
                <a:t>Loop Instructions</a:t>
              </a:r>
            </a:p>
            <a:p>
              <a:pPr algn="ctr"/>
              <a:r>
                <a:rPr lang="en-US">
                  <a:effectLst>
                    <a:outerShdw blurRad="997413" dist="38100" dir="5400000" algn="t" rotWithShape="0">
                      <a:prstClr val="black">
                        <a:alpha val="65000"/>
                      </a:prstClr>
                    </a:outerShdw>
                  </a:effectLst>
                  <a:latin typeface="Aptos" panose="020B0004020202020204" pitchFamily="34" charset="0"/>
                </a:rPr>
                <a:t>Supporting tight loops</a:t>
              </a:r>
            </a:p>
          </p:txBody>
        </p:sp>
        <p:sp>
          <p:nvSpPr>
            <p:cNvPr id="26" name="TextBox 25">
              <a:extLst>
                <a:ext uri="{FF2B5EF4-FFF2-40B4-BE49-F238E27FC236}">
                  <a16:creationId xmlns:a16="http://schemas.microsoft.com/office/drawing/2014/main" id="{3FD38749-59D6-7689-4524-61C9C1D333CF}"/>
                </a:ext>
              </a:extLst>
            </p:cNvPr>
            <p:cNvSpPr txBox="1">
              <a:spLocks/>
            </p:cNvSpPr>
            <p:nvPr/>
          </p:nvSpPr>
          <p:spPr>
            <a:xfrm>
              <a:off x="1745447" y="5023069"/>
              <a:ext cx="6125227" cy="40011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latin typeface="Aptos" panose="020B0004020202020204" pitchFamily="34" charset="0"/>
                </a:rPr>
                <a:t>With </a:t>
              </a:r>
              <a:r>
                <a:rPr lang="en-US" sz="2000" strike="sngStrike">
                  <a:solidFill>
                    <a:schemeClr val="bg1"/>
                  </a:solidFill>
                  <a:latin typeface="Aptos" panose="020B0004020202020204" pitchFamily="34" charset="0"/>
                </a:rPr>
                <a:t>awful</a:t>
              </a:r>
              <a:r>
                <a:rPr lang="en-US" sz="2000" b="1">
                  <a:solidFill>
                    <a:schemeClr val="bg1"/>
                  </a:solidFill>
                  <a:latin typeface="Aptos" panose="020B0004020202020204" pitchFamily="34" charset="0"/>
                </a:rPr>
                <a:t> complicated instruction encodings</a:t>
              </a:r>
            </a:p>
          </p:txBody>
        </p:sp>
      </p:grpSp>
      <p:pic>
        <p:nvPicPr>
          <p:cNvPr id="28" name="Picture 2" descr="Kirby Music Sticker - Kirby Music Video Games Stickers">
            <a:extLst>
              <a:ext uri="{FF2B5EF4-FFF2-40B4-BE49-F238E27FC236}">
                <a16:creationId xmlns:a16="http://schemas.microsoft.com/office/drawing/2014/main" id="{79E3E595-900D-3269-EE59-F8ECE22B19E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8" b="38"/>
          <a:stretch/>
        </p:blipFill>
        <p:spPr bwMode="auto">
          <a:xfrm>
            <a:off x="1371230" y="189227"/>
            <a:ext cx="815687" cy="905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428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900" decel="100000" fill="hold"/>
                                        <p:tgtEl>
                                          <p:spTgt spid="2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9063D-79BA-5A7D-8E63-2720F16B2B1B}"/>
            </a:ext>
          </a:extLst>
        </p:cNvPr>
        <p:cNvGrpSpPr/>
        <p:nvPr/>
      </p:nvGrpSpPr>
      <p:grpSpPr>
        <a:xfrm>
          <a:off x="0" y="0"/>
          <a:ext cx="0" cy="0"/>
          <a:chOff x="0" y="0"/>
          <a:chExt cx="0" cy="0"/>
        </a:xfrm>
      </p:grpSpPr>
      <p:pic>
        <p:nvPicPr>
          <p:cNvPr id="33" name="Picture 32" descr="A blue background with white numbers&#10;&#10;Description automatically generated">
            <a:extLst>
              <a:ext uri="{FF2B5EF4-FFF2-40B4-BE49-F238E27FC236}">
                <a16:creationId xmlns:a16="http://schemas.microsoft.com/office/drawing/2014/main" id="{A50B08EA-BA26-F050-2D31-F9E6B672BCED}"/>
              </a:ext>
            </a:extLst>
          </p:cNvPr>
          <p:cNvPicPr>
            <a:picLocks noGrp="1" noRot="1" noChangeAspect="1" noMove="1" noResize="1" noEditPoints="1" noAdjustHandles="1" noChangeArrowheads="1" noChangeShapeType="1" noCrop="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4989" t="24714" r="4841" b="24566"/>
          <a:stretch/>
        </p:blipFill>
        <p:spPr>
          <a:xfrm>
            <a:off x="0" y="0"/>
            <a:ext cx="12192000" cy="6858000"/>
          </a:xfrm>
          <a:prstGeom prst="rect">
            <a:avLst/>
          </a:prstGeom>
        </p:spPr>
      </p:pic>
      <p:sp>
        <p:nvSpPr>
          <p:cNvPr id="2" name="Title 1">
            <a:extLst>
              <a:ext uri="{FF2B5EF4-FFF2-40B4-BE49-F238E27FC236}">
                <a16:creationId xmlns:a16="http://schemas.microsoft.com/office/drawing/2014/main" id="{954CED56-C394-C1B8-EAAA-F31E1E7A44B0}"/>
              </a:ext>
            </a:extLst>
          </p:cNvPr>
          <p:cNvSpPr>
            <a:spLocks noGrp="1"/>
          </p:cNvSpPr>
          <p:nvPr>
            <p:ph type="ctrTitle"/>
          </p:nvPr>
        </p:nvSpPr>
        <p:spPr>
          <a:xfrm>
            <a:off x="1" y="105991"/>
            <a:ext cx="12191998" cy="865763"/>
          </a:xfrm>
          <a:ln>
            <a:noFill/>
          </a:ln>
          <a:effectLst>
            <a:outerShdw blurRad="529699" dist="38100" dir="2700000" algn="tl" rotWithShape="0">
              <a:prstClr val="black">
                <a:alpha val="65803"/>
              </a:prstClr>
            </a:outerShdw>
          </a:effectLst>
        </p:spPr>
        <p:txBody>
          <a:bodyPr>
            <a:normAutofit fontScale="90000"/>
          </a:bodyPr>
          <a:lstStyle/>
          <a:p>
            <a:pPr rtl="0" fontAlgn="base"/>
            <a:r>
              <a:rPr lang="en-US" b="1" err="1">
                <a:ln w="12700">
                  <a:solidFill>
                    <a:schemeClr val="tx1">
                      <a:lumMod val="50000"/>
                      <a:lumOff val="50000"/>
                    </a:schemeClr>
                  </a:solidFill>
                </a:ln>
                <a:solidFill>
                  <a:schemeClr val="bg1"/>
                </a:solidFill>
                <a:latin typeface="Aptos SemiBold" panose="020B0004020202020204" pitchFamily="34" charset="0"/>
              </a:rPr>
              <a:t>Misc</a:t>
            </a:r>
            <a:r>
              <a:rPr lang="en-US" b="1">
                <a:ln w="12700">
                  <a:solidFill>
                    <a:schemeClr val="tx1">
                      <a:lumMod val="50000"/>
                      <a:lumOff val="50000"/>
                    </a:schemeClr>
                  </a:solidFill>
                </a:ln>
                <a:solidFill>
                  <a:schemeClr val="bg1"/>
                </a:solidFill>
                <a:latin typeface="Aptos SemiBold" panose="020B0004020202020204" pitchFamily="34" charset="0"/>
              </a:rPr>
              <a:t> hardware</a:t>
            </a:r>
            <a:endParaRPr lang="el-GR" b="1">
              <a:ln w="12700">
                <a:solidFill>
                  <a:schemeClr val="tx1">
                    <a:lumMod val="50000"/>
                    <a:lumOff val="50000"/>
                  </a:schemeClr>
                </a:solidFill>
              </a:ln>
              <a:solidFill>
                <a:schemeClr val="bg1"/>
              </a:solidFill>
              <a:latin typeface="Aptos SemiBold" panose="020B0004020202020204" pitchFamily="34" charset="0"/>
            </a:endParaRPr>
          </a:p>
        </p:txBody>
      </p:sp>
      <p:grpSp>
        <p:nvGrpSpPr>
          <p:cNvPr id="34" name="Group 33">
            <a:extLst>
              <a:ext uri="{FF2B5EF4-FFF2-40B4-BE49-F238E27FC236}">
                <a16:creationId xmlns:a16="http://schemas.microsoft.com/office/drawing/2014/main" id="{BD188A44-F355-7EF8-77A2-F9B4B46E90B8}"/>
              </a:ext>
            </a:extLst>
          </p:cNvPr>
          <p:cNvGrpSpPr/>
          <p:nvPr/>
        </p:nvGrpSpPr>
        <p:grpSpPr>
          <a:xfrm>
            <a:off x="-200352" y="0"/>
            <a:ext cx="1488456" cy="6905042"/>
            <a:chOff x="-200352" y="0"/>
            <a:chExt cx="1488456" cy="6905042"/>
          </a:xfrm>
        </p:grpSpPr>
        <p:pic>
          <p:nvPicPr>
            <p:cNvPr id="35" name="Picture 34">
              <a:extLst>
                <a:ext uri="{FF2B5EF4-FFF2-40B4-BE49-F238E27FC236}">
                  <a16:creationId xmlns:a16="http://schemas.microsoft.com/office/drawing/2014/main" id="{1D7EBE40-18C5-C6FB-7516-49734016C1C6}"/>
                </a:ext>
              </a:extLst>
            </p:cNvPr>
            <p:cNvPicPr>
              <a:picLocks noGrp="1" noRot="1" noChangeAspect="1" noMove="1" noResize="1" noEditPoints="1" noAdjustHandles="1" noChangeArrowheads="1" noChangeShapeType="1" noCrop="1"/>
            </p:cNvPicPr>
            <p:nvPr/>
          </p:nvPicPr>
          <p:blipFill>
            <a:blip r:embed="rId5"/>
            <a:stretch>
              <a:fillRect/>
            </a:stretch>
          </p:blipFill>
          <p:spPr>
            <a:xfrm>
              <a:off x="1" y="0"/>
              <a:ext cx="457199" cy="6858000"/>
            </a:xfrm>
            <a:prstGeom prst="rect">
              <a:avLst/>
            </a:prstGeom>
            <a:effectLst>
              <a:glow>
                <a:schemeClr val="accent1">
                  <a:alpha val="40000"/>
                </a:schemeClr>
              </a:glow>
              <a:outerShdw blurRad="625229" dist="38100" algn="l" rotWithShape="0">
                <a:prstClr val="black">
                  <a:alpha val="22000"/>
                </a:prstClr>
              </a:outerShdw>
              <a:softEdge rad="0"/>
            </a:effectLst>
          </p:spPr>
        </p:pic>
        <p:pic>
          <p:nvPicPr>
            <p:cNvPr id="36" name="Picture 35" descr="A screenshot of a phone&#10;&#10;Description automatically generated">
              <a:extLst>
                <a:ext uri="{FF2B5EF4-FFF2-40B4-BE49-F238E27FC236}">
                  <a16:creationId xmlns:a16="http://schemas.microsoft.com/office/drawing/2014/main" id="{2A73A103-8148-DADE-37AE-CFBD2BD527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352" y="5416586"/>
              <a:ext cx="1488456" cy="1488456"/>
            </a:xfrm>
            <a:prstGeom prst="rect">
              <a:avLst/>
            </a:prstGeom>
            <a:effectLst/>
          </p:spPr>
        </p:pic>
      </p:grpSp>
      <p:grpSp>
        <p:nvGrpSpPr>
          <p:cNvPr id="5" name="Group 4">
            <a:extLst>
              <a:ext uri="{FF2B5EF4-FFF2-40B4-BE49-F238E27FC236}">
                <a16:creationId xmlns:a16="http://schemas.microsoft.com/office/drawing/2014/main" id="{9830751E-24EC-B776-CE51-32A331D45DD3}"/>
              </a:ext>
            </a:extLst>
          </p:cNvPr>
          <p:cNvGrpSpPr/>
          <p:nvPr/>
        </p:nvGrpSpPr>
        <p:grpSpPr>
          <a:xfrm>
            <a:off x="868830" y="1193541"/>
            <a:ext cx="11053651" cy="5444729"/>
            <a:chOff x="868830" y="1193541"/>
            <a:chExt cx="11053651" cy="5444729"/>
          </a:xfrm>
        </p:grpSpPr>
        <p:grpSp>
          <p:nvGrpSpPr>
            <p:cNvPr id="37" name="Group 36">
              <a:extLst>
                <a:ext uri="{FF2B5EF4-FFF2-40B4-BE49-F238E27FC236}">
                  <a16:creationId xmlns:a16="http://schemas.microsoft.com/office/drawing/2014/main" id="{A15E011C-F75F-0CD6-BB3C-1FF5BEB7F2DF}"/>
                </a:ext>
              </a:extLst>
            </p:cNvPr>
            <p:cNvGrpSpPr/>
            <p:nvPr/>
          </p:nvGrpSpPr>
          <p:grpSpPr>
            <a:xfrm>
              <a:off x="868830" y="1193541"/>
              <a:ext cx="11053651" cy="5442674"/>
              <a:chOff x="868830" y="1193541"/>
              <a:chExt cx="11053651" cy="5442674"/>
            </a:xfrm>
            <a:effectLst>
              <a:outerShdw blurRad="177800" dist="38100" dir="5400000" algn="t" rotWithShape="0">
                <a:prstClr val="black">
                  <a:alpha val="60000"/>
                </a:prstClr>
              </a:outerShdw>
            </a:effectLst>
          </p:grpSpPr>
          <p:sp>
            <p:nvSpPr>
              <p:cNvPr id="7" name="Rounded Rectangle 6">
                <a:extLst>
                  <a:ext uri="{FF2B5EF4-FFF2-40B4-BE49-F238E27FC236}">
                    <a16:creationId xmlns:a16="http://schemas.microsoft.com/office/drawing/2014/main" id="{9FC16D22-A4DE-75B9-C93D-035849C9A389}"/>
                  </a:ext>
                </a:extLst>
              </p:cNvPr>
              <p:cNvSpPr>
                <a:spLocks/>
              </p:cNvSpPr>
              <p:nvPr/>
            </p:nvSpPr>
            <p:spPr>
              <a:xfrm>
                <a:off x="868830" y="1193541"/>
                <a:ext cx="2686756" cy="1687032"/>
              </a:xfrm>
              <a:prstGeom prst="roundRect">
                <a:avLst>
                  <a:gd name="adj" fmla="val 9524"/>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effectLst>
                      <a:outerShdw blurRad="997413" dist="38100" dir="5400000" algn="t" rotWithShape="0">
                        <a:prstClr val="black">
                          <a:alpha val="65000"/>
                        </a:prstClr>
                      </a:outerShdw>
                    </a:effectLst>
                    <a:latin typeface="Aptos"/>
                  </a:rPr>
                  <a:t>128 </a:t>
                </a:r>
                <a:r>
                  <a:rPr lang="en-US">
                    <a:effectLst>
                      <a:outerShdw blurRad="997413" dist="38100" dir="5400000" algn="t" rotWithShape="0">
                        <a:prstClr val="black">
                          <a:alpha val="65000"/>
                        </a:prstClr>
                      </a:outerShdw>
                    </a:effectLst>
                    <a:latin typeface="Aptos"/>
                  </a:rPr>
                  <a:t>/</a:t>
                </a:r>
                <a:r>
                  <a:rPr lang="en-US" b="1">
                    <a:effectLst>
                      <a:outerShdw blurRad="997413" dist="38100" dir="5400000" algn="t" rotWithShape="0">
                        <a:prstClr val="black">
                          <a:alpha val="65000"/>
                        </a:prstClr>
                      </a:outerShdw>
                    </a:effectLst>
                    <a:latin typeface="Aptos"/>
                  </a:rPr>
                  <a:t> 256* MB FCRAM</a:t>
                </a:r>
                <a:endParaRPr lang="en-US">
                  <a:effectLst>
                    <a:outerShdw blurRad="997413" dist="38100" dir="5400000" algn="t" rotWithShape="0">
                      <a:prstClr val="black">
                        <a:alpha val="65000"/>
                      </a:prstClr>
                    </a:outerShdw>
                  </a:effectLst>
                  <a:latin typeface="Aptos"/>
                </a:endParaRPr>
              </a:p>
              <a:p>
                <a:pPr algn="ctr"/>
                <a:r>
                  <a:rPr lang="en-US">
                    <a:effectLst>
                      <a:outerShdw blurRad="997413" dist="38100" dir="5400000" algn="t" rotWithShape="0">
                        <a:prstClr val="black">
                          <a:alpha val="65000"/>
                        </a:prstClr>
                      </a:outerShdw>
                    </a:effectLst>
                    <a:latin typeface="Aptos"/>
                  </a:rPr>
                  <a:t>64-bit “Fast Cycle RAM” Built by Fujitsu</a:t>
                </a:r>
              </a:p>
            </p:txBody>
          </p:sp>
          <p:sp>
            <p:nvSpPr>
              <p:cNvPr id="8" name="Rounded Rectangle 7">
                <a:extLst>
                  <a:ext uri="{FF2B5EF4-FFF2-40B4-BE49-F238E27FC236}">
                    <a16:creationId xmlns:a16="http://schemas.microsoft.com/office/drawing/2014/main" id="{F508085F-EC0E-F1EE-CC10-B5C81C226EAE}"/>
                  </a:ext>
                </a:extLst>
              </p:cNvPr>
              <p:cNvSpPr>
                <a:spLocks/>
              </p:cNvSpPr>
              <p:nvPr/>
            </p:nvSpPr>
            <p:spPr>
              <a:xfrm>
                <a:off x="868830" y="3109173"/>
                <a:ext cx="2686756" cy="963706"/>
              </a:xfrm>
              <a:prstGeom prst="roundRect">
                <a:avLst>
                  <a:gd name="adj" fmla="val 9524"/>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997413" dist="38100" dir="5400000" algn="t" rotWithShape="0">
                        <a:prstClr val="black">
                          <a:alpha val="65000"/>
                        </a:prstClr>
                      </a:outerShdw>
                    </a:effectLst>
                    <a:latin typeface="Aptos" panose="020B0004020202020204" pitchFamily="34" charset="0"/>
                  </a:rPr>
                  <a:t>6 </a:t>
                </a:r>
                <a:r>
                  <a:rPr lang="en-US">
                    <a:effectLst>
                      <a:outerShdw blurRad="997413" dist="38100" dir="5400000" algn="t" rotWithShape="0">
                        <a:prstClr val="black">
                          <a:alpha val="65000"/>
                        </a:prstClr>
                      </a:outerShdw>
                    </a:effectLst>
                    <a:latin typeface="Aptos" panose="020B0004020202020204" pitchFamily="34" charset="0"/>
                  </a:rPr>
                  <a:t>/</a:t>
                </a:r>
                <a:r>
                  <a:rPr lang="en-US" b="1">
                    <a:effectLst>
                      <a:outerShdw blurRad="997413" dist="38100" dir="5400000" algn="t" rotWithShape="0">
                        <a:prstClr val="black">
                          <a:alpha val="65000"/>
                        </a:prstClr>
                      </a:outerShdw>
                    </a:effectLst>
                    <a:latin typeface="Aptos" panose="020B0004020202020204" pitchFamily="34" charset="0"/>
                  </a:rPr>
                  <a:t> 10 MB of VRAM</a:t>
                </a:r>
                <a:endParaRPr lang="en-US">
                  <a:effectLst>
                    <a:outerShdw blurRad="997413" dist="38100" dir="5400000" algn="t" rotWithShape="0">
                      <a:prstClr val="black">
                        <a:alpha val="65000"/>
                      </a:prstClr>
                    </a:outerShdw>
                  </a:effectLst>
                  <a:latin typeface="Aptos" panose="020B0004020202020204" pitchFamily="34" charset="0"/>
                </a:endParaRPr>
              </a:p>
              <a:p>
                <a:pPr algn="ctr"/>
                <a:r>
                  <a:rPr lang="en-US">
                    <a:effectLst>
                      <a:outerShdw blurRad="997413" dist="38100" dir="5400000" algn="t" rotWithShape="0">
                        <a:prstClr val="black">
                          <a:alpha val="65000"/>
                        </a:prstClr>
                      </a:outerShdw>
                    </a:effectLst>
                    <a:latin typeface="Aptos" panose="020B0004020202020204" pitchFamily="34" charset="0"/>
                  </a:rPr>
                  <a:t>Inside the chip</a:t>
                </a:r>
              </a:p>
            </p:txBody>
          </p:sp>
          <p:sp>
            <p:nvSpPr>
              <p:cNvPr id="12" name="Rounded Rectangle 11">
                <a:extLst>
                  <a:ext uri="{FF2B5EF4-FFF2-40B4-BE49-F238E27FC236}">
                    <a16:creationId xmlns:a16="http://schemas.microsoft.com/office/drawing/2014/main" id="{2E1D8C00-23E9-8D1E-3654-485FCE73159F}"/>
                  </a:ext>
                </a:extLst>
              </p:cNvPr>
              <p:cNvSpPr>
                <a:spLocks/>
              </p:cNvSpPr>
              <p:nvPr/>
            </p:nvSpPr>
            <p:spPr>
              <a:xfrm>
                <a:off x="868830" y="4301479"/>
                <a:ext cx="2686756" cy="1143001"/>
              </a:xfrm>
              <a:prstGeom prst="roundRect">
                <a:avLst>
                  <a:gd name="adj" fmla="val 9524"/>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997413" dist="38100" dir="5400000" algn="t" rotWithShape="0">
                        <a:prstClr val="black">
                          <a:alpha val="65000"/>
                        </a:prstClr>
                      </a:outerShdw>
                    </a:effectLst>
                    <a:latin typeface="Aptos" panose="020B0004020202020204" pitchFamily="34" charset="0"/>
                  </a:rPr>
                  <a:t>One-Time-Programmable Memory</a:t>
                </a:r>
              </a:p>
              <a:p>
                <a:pPr algn="ctr"/>
                <a:r>
                  <a:rPr lang="en-US">
                    <a:effectLst>
                      <a:outerShdw blurRad="997413" dist="38100" dir="5400000" algn="t" rotWithShape="0">
                        <a:prstClr val="black">
                          <a:alpha val="65000"/>
                        </a:prstClr>
                      </a:outerShdw>
                    </a:effectLst>
                    <a:latin typeface="Aptos" panose="020B0004020202020204" pitchFamily="34" charset="0"/>
                  </a:rPr>
                  <a:t>Stores console-unique keys</a:t>
                </a:r>
              </a:p>
            </p:txBody>
          </p:sp>
          <p:sp>
            <p:nvSpPr>
              <p:cNvPr id="13" name="Rounded Rectangle 12">
                <a:extLst>
                  <a:ext uri="{FF2B5EF4-FFF2-40B4-BE49-F238E27FC236}">
                    <a16:creationId xmlns:a16="http://schemas.microsoft.com/office/drawing/2014/main" id="{A427774A-4BEC-FCD4-E5C2-E7957D1A4FD4}"/>
                  </a:ext>
                </a:extLst>
              </p:cNvPr>
              <p:cNvSpPr>
                <a:spLocks/>
              </p:cNvSpPr>
              <p:nvPr/>
            </p:nvSpPr>
            <p:spPr>
              <a:xfrm>
                <a:off x="3755466" y="1193541"/>
                <a:ext cx="2686756" cy="1256726"/>
              </a:xfrm>
              <a:prstGeom prst="roundRect">
                <a:avLst>
                  <a:gd name="adj" fmla="val 9524"/>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997413" dist="38100" dir="5400000" algn="t" rotWithShape="0">
                        <a:prstClr val="black">
                          <a:alpha val="65000"/>
                        </a:prstClr>
                      </a:outerShdw>
                    </a:effectLst>
                    <a:latin typeface="Aptos" panose="020B0004020202020204" pitchFamily="34" charset="0"/>
                  </a:rPr>
                  <a:t>Arm </a:t>
                </a:r>
                <a:r>
                  <a:rPr lang="en-US" b="1" err="1">
                    <a:effectLst>
                      <a:outerShdw blurRad="997413" dist="38100" dir="5400000" algn="t" rotWithShape="0">
                        <a:prstClr val="black">
                          <a:alpha val="65000"/>
                        </a:prstClr>
                      </a:outerShdw>
                    </a:effectLst>
                    <a:latin typeface="Aptos" panose="020B0004020202020204" pitchFamily="34" charset="0"/>
                  </a:rPr>
                  <a:t>CoreLink</a:t>
                </a:r>
                <a:r>
                  <a:rPr lang="en-US" b="1">
                    <a:effectLst>
                      <a:outerShdw blurRad="997413" dist="38100" dir="5400000" algn="t" rotWithShape="0">
                        <a:prstClr val="black">
                          <a:alpha val="65000"/>
                        </a:prstClr>
                      </a:outerShdw>
                    </a:effectLst>
                    <a:latin typeface="Aptos" panose="020B0004020202020204" pitchFamily="34" charset="0"/>
                  </a:rPr>
                  <a:t> DMA</a:t>
                </a:r>
              </a:p>
              <a:p>
                <a:pPr algn="ctr"/>
                <a:r>
                  <a:rPr lang="en-US">
                    <a:effectLst>
                      <a:outerShdw blurRad="997413" dist="38100" dir="5400000" algn="t" rotWithShape="0">
                        <a:prstClr val="black">
                          <a:alpha val="65000"/>
                        </a:prstClr>
                      </a:outerShdw>
                    </a:effectLst>
                    <a:latin typeface="Aptos" panose="020B0004020202020204" pitchFamily="34" charset="0"/>
                  </a:rPr>
                  <a:t>programmable </a:t>
                </a:r>
              </a:p>
              <a:p>
                <a:pPr algn="ctr"/>
                <a:r>
                  <a:rPr lang="en-US">
                    <a:effectLst>
                      <a:outerShdw blurRad="997413" dist="38100" dir="5400000" algn="t" rotWithShape="0">
                        <a:prstClr val="black">
                          <a:alpha val="65000"/>
                        </a:prstClr>
                      </a:outerShdw>
                    </a:effectLst>
                    <a:latin typeface="Aptos" panose="020B0004020202020204" pitchFamily="34" charset="0"/>
                  </a:rPr>
                  <a:t>DMA engine</a:t>
                </a:r>
              </a:p>
            </p:txBody>
          </p:sp>
          <p:sp>
            <p:nvSpPr>
              <p:cNvPr id="14" name="Rounded Rectangle 13">
                <a:extLst>
                  <a:ext uri="{FF2B5EF4-FFF2-40B4-BE49-F238E27FC236}">
                    <a16:creationId xmlns:a16="http://schemas.microsoft.com/office/drawing/2014/main" id="{35B3EEE2-6C3B-5B28-C541-321803EC5372}"/>
                  </a:ext>
                </a:extLst>
              </p:cNvPr>
              <p:cNvSpPr>
                <a:spLocks/>
              </p:cNvSpPr>
              <p:nvPr/>
            </p:nvSpPr>
            <p:spPr>
              <a:xfrm>
                <a:off x="3755466" y="2614447"/>
                <a:ext cx="2686756" cy="1687032"/>
              </a:xfrm>
              <a:prstGeom prst="roundRect">
                <a:avLst>
                  <a:gd name="adj" fmla="val 9524"/>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997413" dist="38100" dir="5400000" algn="t" rotWithShape="0">
                        <a:prstClr val="black">
                          <a:alpha val="65000"/>
                        </a:prstClr>
                      </a:outerShdw>
                    </a:effectLst>
                    <a:latin typeface="Aptos" panose="020B0004020202020204" pitchFamily="34" charset="0"/>
                  </a:rPr>
                  <a:t>Hardware Cryptography Engine</a:t>
                </a:r>
              </a:p>
              <a:p>
                <a:pPr algn="ctr"/>
                <a:r>
                  <a:rPr lang="en-US">
                    <a:effectLst>
                      <a:outerShdw blurRad="997413" dist="38100" dir="5400000" algn="t" rotWithShape="0">
                        <a:prstClr val="black">
                          <a:alpha val="65000"/>
                        </a:prstClr>
                      </a:outerShdw>
                    </a:effectLst>
                    <a:latin typeface="Aptos" panose="020B0004020202020204" pitchFamily="34" charset="0"/>
                  </a:rPr>
                  <a:t>AES / SHA / RSA / RNG</a:t>
                </a:r>
              </a:p>
            </p:txBody>
          </p:sp>
          <p:sp>
            <p:nvSpPr>
              <p:cNvPr id="15" name="Rounded Rectangle 14">
                <a:extLst>
                  <a:ext uri="{FF2B5EF4-FFF2-40B4-BE49-F238E27FC236}">
                    <a16:creationId xmlns:a16="http://schemas.microsoft.com/office/drawing/2014/main" id="{1D15F566-58CA-0D9F-1281-574FF934427C}"/>
                  </a:ext>
                </a:extLst>
              </p:cNvPr>
              <p:cNvSpPr>
                <a:spLocks/>
              </p:cNvSpPr>
              <p:nvPr/>
            </p:nvSpPr>
            <p:spPr>
              <a:xfrm>
                <a:off x="6642102" y="4072880"/>
                <a:ext cx="2393743" cy="1371600"/>
              </a:xfrm>
              <a:prstGeom prst="roundRect">
                <a:avLst>
                  <a:gd name="adj" fmla="val 9524"/>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997413" dist="38100" dir="5400000" algn="t" rotWithShape="0">
                        <a:prstClr val="black">
                          <a:alpha val="65000"/>
                        </a:prstClr>
                      </a:outerShdw>
                    </a:effectLst>
                    <a:latin typeface="Aptos" panose="020B0004020202020204" pitchFamily="34" charset="0"/>
                  </a:rPr>
                  <a:t>eMMC NAND</a:t>
                </a:r>
                <a:endParaRPr lang="en-US">
                  <a:effectLst>
                    <a:outerShdw blurRad="997413" dist="38100" dir="5400000" algn="t" rotWithShape="0">
                      <a:prstClr val="black">
                        <a:alpha val="65000"/>
                      </a:prstClr>
                    </a:outerShdw>
                  </a:effectLst>
                  <a:latin typeface="Aptos" panose="020B0004020202020204" pitchFamily="34" charset="0"/>
                </a:endParaRPr>
              </a:p>
              <a:p>
                <a:pPr algn="ctr"/>
                <a:r>
                  <a:rPr lang="en-US">
                    <a:effectLst>
                      <a:outerShdw blurRad="997413" dist="38100" dir="5400000" algn="t" rotWithShape="0">
                        <a:prstClr val="black">
                          <a:alpha val="65000"/>
                        </a:prstClr>
                      </a:outerShdw>
                    </a:effectLst>
                    <a:latin typeface="Aptos" panose="020B0004020202020204" pitchFamily="34" charset="0"/>
                  </a:rPr>
                  <a:t>Stores system data</a:t>
                </a:r>
              </a:p>
            </p:txBody>
          </p:sp>
          <p:sp>
            <p:nvSpPr>
              <p:cNvPr id="16" name="Rounded Rectangle 15">
                <a:extLst>
                  <a:ext uri="{FF2B5EF4-FFF2-40B4-BE49-F238E27FC236}">
                    <a16:creationId xmlns:a16="http://schemas.microsoft.com/office/drawing/2014/main" id="{3B2D90C9-AC0F-FA54-A4CD-7EC6FFDCE974}"/>
                  </a:ext>
                </a:extLst>
              </p:cNvPr>
              <p:cNvSpPr>
                <a:spLocks/>
              </p:cNvSpPr>
              <p:nvPr/>
            </p:nvSpPr>
            <p:spPr>
              <a:xfrm>
                <a:off x="3755466" y="4465659"/>
                <a:ext cx="2686756" cy="978821"/>
              </a:xfrm>
              <a:prstGeom prst="roundRect">
                <a:avLst>
                  <a:gd name="adj" fmla="val 9524"/>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997413" dist="38100" dir="5400000" algn="t" rotWithShape="0">
                        <a:prstClr val="black">
                          <a:alpha val="65000"/>
                        </a:prstClr>
                      </a:outerShdw>
                    </a:effectLst>
                    <a:latin typeface="Aptos" panose="020B0004020202020204" pitchFamily="34" charset="0"/>
                  </a:rPr>
                  <a:t>SD Card Slot</a:t>
                </a:r>
                <a:endParaRPr lang="en-US">
                  <a:effectLst>
                    <a:outerShdw blurRad="997413" dist="38100" dir="5400000" algn="t" rotWithShape="0">
                      <a:prstClr val="black">
                        <a:alpha val="65000"/>
                      </a:prstClr>
                    </a:outerShdw>
                  </a:effectLst>
                  <a:latin typeface="Aptos" panose="020B0004020202020204" pitchFamily="34" charset="0"/>
                </a:endParaRPr>
              </a:p>
              <a:p>
                <a:pPr algn="ctr"/>
                <a:r>
                  <a:rPr lang="en-US">
                    <a:effectLst>
                      <a:outerShdw blurRad="997413" dist="38100" dir="5400000" algn="t" rotWithShape="0">
                        <a:prstClr val="black">
                          <a:alpha val="65000"/>
                        </a:prstClr>
                      </a:outerShdw>
                    </a:effectLst>
                    <a:latin typeface="Aptos" panose="020B0004020202020204" pitchFamily="34" charset="0"/>
                  </a:rPr>
                  <a:t>Expandable Game Storage</a:t>
                </a:r>
              </a:p>
            </p:txBody>
          </p:sp>
          <p:sp>
            <p:nvSpPr>
              <p:cNvPr id="17" name="Rounded Rectangle 16">
                <a:extLst>
                  <a:ext uri="{FF2B5EF4-FFF2-40B4-BE49-F238E27FC236}">
                    <a16:creationId xmlns:a16="http://schemas.microsoft.com/office/drawing/2014/main" id="{9E060498-0521-42E3-953A-6B73B537BC58}"/>
                  </a:ext>
                </a:extLst>
              </p:cNvPr>
              <p:cNvSpPr>
                <a:spLocks/>
              </p:cNvSpPr>
              <p:nvPr/>
            </p:nvSpPr>
            <p:spPr>
              <a:xfrm>
                <a:off x="6642102" y="1193541"/>
                <a:ext cx="2393743" cy="1420906"/>
              </a:xfrm>
              <a:prstGeom prst="roundRect">
                <a:avLst>
                  <a:gd name="adj" fmla="val 9524"/>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b="1" err="1">
                    <a:effectLst>
                      <a:outerShdw blurRad="997413" dist="38100" dir="5400000" algn="t" rotWithShape="0">
                        <a:prstClr val="black">
                          <a:alpha val="65000"/>
                        </a:prstClr>
                      </a:outerShdw>
                    </a:effectLst>
                    <a:latin typeface="Aptos" panose="020B0004020202020204" pitchFamily="34" charset="0"/>
                  </a:rPr>
                  <a:t>WiFi</a:t>
                </a:r>
                <a:r>
                  <a:rPr lang="en-US" b="1">
                    <a:effectLst>
                      <a:outerShdw blurRad="997413" dist="38100" dir="5400000" algn="t" rotWithShape="0">
                        <a:prstClr val="black">
                          <a:alpha val="65000"/>
                        </a:prstClr>
                      </a:outerShdw>
                    </a:effectLst>
                    <a:latin typeface="Aptos" panose="020B0004020202020204" pitchFamily="34" charset="0"/>
                  </a:rPr>
                  <a:t> Controller</a:t>
                </a:r>
                <a:endParaRPr lang="en-US">
                  <a:effectLst>
                    <a:outerShdw blurRad="997413" dist="38100" dir="5400000" algn="t" rotWithShape="0">
                      <a:prstClr val="black">
                        <a:alpha val="65000"/>
                      </a:prstClr>
                    </a:outerShdw>
                  </a:effectLst>
                  <a:latin typeface="Aptos" panose="020B0004020202020204" pitchFamily="34" charset="0"/>
                </a:endParaRPr>
              </a:p>
            </p:txBody>
          </p:sp>
          <p:sp>
            <p:nvSpPr>
              <p:cNvPr id="19" name="Rounded Rectangle 18">
                <a:extLst>
                  <a:ext uri="{FF2B5EF4-FFF2-40B4-BE49-F238E27FC236}">
                    <a16:creationId xmlns:a16="http://schemas.microsoft.com/office/drawing/2014/main" id="{DB6448CB-2CA7-F19C-5A7C-776CBEE3565E}"/>
                  </a:ext>
                </a:extLst>
              </p:cNvPr>
              <p:cNvSpPr>
                <a:spLocks/>
              </p:cNvSpPr>
              <p:nvPr/>
            </p:nvSpPr>
            <p:spPr>
              <a:xfrm>
                <a:off x="6750604" y="1821904"/>
                <a:ext cx="2176738" cy="658571"/>
              </a:xfrm>
              <a:prstGeom prst="roundRect">
                <a:avLst>
                  <a:gd name="adj" fmla="val 13223"/>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err="1">
                    <a:effectLst>
                      <a:outerShdw blurRad="997413" dist="38100" dir="5400000" algn="t" rotWithShape="0">
                        <a:prstClr val="black">
                          <a:alpha val="65000"/>
                        </a:prstClr>
                      </a:outerShdw>
                    </a:effectLst>
                    <a:latin typeface="Aptos" panose="020B0004020202020204" pitchFamily="34" charset="0"/>
                  </a:rPr>
                  <a:t>Xtensa</a:t>
                </a:r>
                <a:r>
                  <a:rPr lang="en-US" b="1">
                    <a:effectLst>
                      <a:outerShdw blurRad="997413" dist="38100" dir="5400000" algn="t" rotWithShape="0">
                        <a:prstClr val="black">
                          <a:alpha val="65000"/>
                        </a:prstClr>
                      </a:outerShdw>
                    </a:effectLst>
                    <a:latin typeface="Aptos" panose="020B0004020202020204" pitchFamily="34" charset="0"/>
                  </a:rPr>
                  <a:t> CPU</a:t>
                </a:r>
                <a:endParaRPr lang="en-US">
                  <a:effectLst>
                    <a:outerShdw blurRad="997413" dist="38100" dir="5400000" algn="t" rotWithShape="0">
                      <a:prstClr val="black">
                        <a:alpha val="65000"/>
                      </a:prstClr>
                    </a:outerShdw>
                  </a:effectLst>
                  <a:latin typeface="Aptos" panose="020B0004020202020204" pitchFamily="34" charset="0"/>
                </a:endParaRPr>
              </a:p>
            </p:txBody>
          </p:sp>
          <p:sp>
            <p:nvSpPr>
              <p:cNvPr id="20" name="Rounded Rectangle 19">
                <a:extLst>
                  <a:ext uri="{FF2B5EF4-FFF2-40B4-BE49-F238E27FC236}">
                    <a16:creationId xmlns:a16="http://schemas.microsoft.com/office/drawing/2014/main" id="{397CD952-5218-0E1D-9D2F-80351365A84F}"/>
                  </a:ext>
                </a:extLst>
              </p:cNvPr>
              <p:cNvSpPr>
                <a:spLocks/>
              </p:cNvSpPr>
              <p:nvPr/>
            </p:nvSpPr>
            <p:spPr>
              <a:xfrm>
                <a:off x="6642101" y="2801131"/>
                <a:ext cx="2393743" cy="1085065"/>
              </a:xfrm>
              <a:prstGeom prst="roundRect">
                <a:avLst>
                  <a:gd name="adj" fmla="val 13223"/>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997413" dist="38100" dir="5400000" algn="t" rotWithShape="0">
                        <a:prstClr val="black">
                          <a:alpha val="65000"/>
                        </a:prstClr>
                      </a:outerShdw>
                    </a:effectLst>
                    <a:latin typeface="Aptos" panose="020B0004020202020204" pitchFamily="34" charset="0"/>
                  </a:rPr>
                  <a:t>GBA &amp; DSi Hardware</a:t>
                </a:r>
                <a:endParaRPr lang="en-US">
                  <a:effectLst>
                    <a:outerShdw blurRad="997413" dist="38100" dir="5400000" algn="t" rotWithShape="0">
                      <a:prstClr val="black">
                        <a:alpha val="65000"/>
                      </a:prstClr>
                    </a:outerShdw>
                  </a:effectLst>
                  <a:latin typeface="Aptos" panose="020B0004020202020204" pitchFamily="34" charset="0"/>
                </a:endParaRPr>
              </a:p>
              <a:p>
                <a:pPr algn="ctr"/>
                <a:r>
                  <a:rPr lang="en-US">
                    <a:effectLst>
                      <a:outerShdw blurRad="997413" dist="38100" dir="5400000" algn="t" rotWithShape="0">
                        <a:prstClr val="black">
                          <a:alpha val="65000"/>
                        </a:prstClr>
                      </a:outerShdw>
                    </a:effectLst>
                    <a:latin typeface="Aptos" panose="020B0004020202020204" pitchFamily="34" charset="0"/>
                  </a:rPr>
                  <a:t>for game compatibility</a:t>
                </a:r>
              </a:p>
            </p:txBody>
          </p:sp>
          <p:sp>
            <p:nvSpPr>
              <p:cNvPr id="23" name="Rounded Rectangle 22">
                <a:extLst>
                  <a:ext uri="{FF2B5EF4-FFF2-40B4-BE49-F238E27FC236}">
                    <a16:creationId xmlns:a16="http://schemas.microsoft.com/office/drawing/2014/main" id="{BC14A55E-00C8-F88D-EDFA-262EC9312CAE}"/>
                  </a:ext>
                </a:extLst>
              </p:cNvPr>
              <p:cNvSpPr>
                <a:spLocks/>
              </p:cNvSpPr>
              <p:nvPr/>
            </p:nvSpPr>
            <p:spPr>
              <a:xfrm>
                <a:off x="9235725" y="3261573"/>
                <a:ext cx="2686756" cy="958962"/>
              </a:xfrm>
              <a:prstGeom prst="roundRect">
                <a:avLst>
                  <a:gd name="adj" fmla="val 9524"/>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997413" dist="38100" dir="5400000" algn="t" rotWithShape="0">
                        <a:prstClr val="black">
                          <a:alpha val="65000"/>
                        </a:prstClr>
                      </a:outerShdw>
                    </a:effectLst>
                    <a:latin typeface="Aptos" panose="020B0004020202020204" pitchFamily="34" charset="0"/>
                  </a:rPr>
                  <a:t>Motion Sensors</a:t>
                </a:r>
              </a:p>
              <a:p>
                <a:pPr algn="ctr"/>
                <a:r>
                  <a:rPr lang="en-US" sz="1600">
                    <a:effectLst>
                      <a:outerShdw blurRad="997413" dist="38100" dir="5400000" algn="t" rotWithShape="0">
                        <a:prstClr val="black">
                          <a:alpha val="65000"/>
                        </a:prstClr>
                      </a:outerShdw>
                    </a:effectLst>
                    <a:latin typeface="Aptos" panose="020B0004020202020204" pitchFamily="34" charset="0"/>
                  </a:rPr>
                  <a:t>Gyroscope &amp; Accelerometer</a:t>
                </a:r>
              </a:p>
            </p:txBody>
          </p:sp>
          <p:sp>
            <p:nvSpPr>
              <p:cNvPr id="25" name="Rounded Rectangle 24">
                <a:extLst>
                  <a:ext uri="{FF2B5EF4-FFF2-40B4-BE49-F238E27FC236}">
                    <a16:creationId xmlns:a16="http://schemas.microsoft.com/office/drawing/2014/main" id="{148FED4D-6BFE-F6F4-3716-8E072E10699B}"/>
                  </a:ext>
                </a:extLst>
              </p:cNvPr>
              <p:cNvSpPr>
                <a:spLocks/>
              </p:cNvSpPr>
              <p:nvPr/>
            </p:nvSpPr>
            <p:spPr>
              <a:xfrm>
                <a:off x="9235725" y="1206581"/>
                <a:ext cx="2686756" cy="1858602"/>
              </a:xfrm>
              <a:prstGeom prst="roundRect">
                <a:avLst>
                  <a:gd name="adj" fmla="val 9524"/>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b="1">
                    <a:effectLst>
                      <a:outerShdw blurRad="997413" dist="38100" dir="5400000" algn="t" rotWithShape="0">
                        <a:prstClr val="black">
                          <a:alpha val="65000"/>
                        </a:prstClr>
                      </a:outerShdw>
                    </a:effectLst>
                    <a:latin typeface="Aptos" panose="020B0004020202020204" pitchFamily="34" charset="0"/>
                  </a:rPr>
                  <a:t>2 LCDs</a:t>
                </a:r>
                <a:endParaRPr lang="en-US">
                  <a:effectLst>
                    <a:outerShdw blurRad="997413" dist="38100" dir="5400000" algn="t" rotWithShape="0">
                      <a:prstClr val="black">
                        <a:alpha val="65000"/>
                      </a:prstClr>
                    </a:outerShdw>
                  </a:effectLst>
                  <a:latin typeface="Aptos" panose="020B0004020202020204" pitchFamily="34" charset="0"/>
                </a:endParaRPr>
              </a:p>
            </p:txBody>
          </p:sp>
          <p:sp>
            <p:nvSpPr>
              <p:cNvPr id="26" name="Rounded Rectangle 25">
                <a:extLst>
                  <a:ext uri="{FF2B5EF4-FFF2-40B4-BE49-F238E27FC236}">
                    <a16:creationId xmlns:a16="http://schemas.microsoft.com/office/drawing/2014/main" id="{D3DCB3A6-8944-3530-EAE2-53585D84D042}"/>
                  </a:ext>
                </a:extLst>
              </p:cNvPr>
              <p:cNvSpPr>
                <a:spLocks/>
              </p:cNvSpPr>
              <p:nvPr/>
            </p:nvSpPr>
            <p:spPr>
              <a:xfrm>
                <a:off x="9392142" y="2450267"/>
                <a:ext cx="2437206" cy="526582"/>
              </a:xfrm>
              <a:prstGeom prst="roundRect">
                <a:avLst>
                  <a:gd name="adj" fmla="val 50000"/>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effectLst>
                      <a:outerShdw blurRad="997413" dist="38100" dir="5400000" algn="t" rotWithShape="0">
                        <a:prstClr val="black">
                          <a:alpha val="65000"/>
                        </a:prstClr>
                      </a:outerShdw>
                    </a:effectLst>
                    <a:latin typeface="Aptos" panose="020B0004020202020204" pitchFamily="34" charset="0"/>
                  </a:rPr>
                  <a:t>Bottom Display Resistive Touch</a:t>
                </a:r>
              </a:p>
            </p:txBody>
          </p:sp>
          <p:sp>
            <p:nvSpPr>
              <p:cNvPr id="27" name="Rounded Rectangle 26">
                <a:extLst>
                  <a:ext uri="{FF2B5EF4-FFF2-40B4-BE49-F238E27FC236}">
                    <a16:creationId xmlns:a16="http://schemas.microsoft.com/office/drawing/2014/main" id="{F23212DC-F1BE-0701-34F2-47EF1D8FF967}"/>
                  </a:ext>
                </a:extLst>
              </p:cNvPr>
              <p:cNvSpPr>
                <a:spLocks/>
              </p:cNvSpPr>
              <p:nvPr/>
            </p:nvSpPr>
            <p:spPr>
              <a:xfrm>
                <a:off x="9392142" y="1815661"/>
                <a:ext cx="2437205" cy="563468"/>
              </a:xfrm>
              <a:prstGeom prst="roundRect">
                <a:avLst>
                  <a:gd name="adj" fmla="val 44632"/>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997413" dist="38100" dir="5400000" algn="t" rotWithShape="0">
                        <a:prstClr val="black">
                          <a:alpha val="65000"/>
                        </a:prstClr>
                      </a:outerShdw>
                    </a:effectLst>
                    <a:latin typeface="Aptos" panose="020B0004020202020204" pitchFamily="34" charset="0"/>
                  </a:rPr>
                  <a:t>PDC </a:t>
                </a:r>
                <a:r>
                  <a:rPr lang="en-US" sz="1600">
                    <a:effectLst>
                      <a:outerShdw blurRad="997413" dist="38100" dir="5400000" algn="t" rotWithShape="0">
                        <a:prstClr val="black">
                          <a:alpha val="65000"/>
                        </a:prstClr>
                      </a:outerShdw>
                    </a:effectLst>
                    <a:latin typeface="Aptos" panose="020B0004020202020204" pitchFamily="34" charset="0"/>
                  </a:rPr>
                  <a:t>PICA Display Controller</a:t>
                </a:r>
              </a:p>
            </p:txBody>
          </p:sp>
          <p:sp>
            <p:nvSpPr>
              <p:cNvPr id="28" name="Rounded Rectangle 27">
                <a:extLst>
                  <a:ext uri="{FF2B5EF4-FFF2-40B4-BE49-F238E27FC236}">
                    <a16:creationId xmlns:a16="http://schemas.microsoft.com/office/drawing/2014/main" id="{87D440D8-5179-FF92-DEAE-4ECA75ED1DF3}"/>
                  </a:ext>
                </a:extLst>
              </p:cNvPr>
              <p:cNvSpPr>
                <a:spLocks/>
              </p:cNvSpPr>
              <p:nvPr/>
            </p:nvSpPr>
            <p:spPr>
              <a:xfrm>
                <a:off x="9235725" y="4416925"/>
                <a:ext cx="2686756" cy="1027555"/>
              </a:xfrm>
              <a:prstGeom prst="roundRect">
                <a:avLst>
                  <a:gd name="adj" fmla="val 9524"/>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997413" dist="38100" dir="5400000" algn="t" rotWithShape="0">
                        <a:prstClr val="black">
                          <a:alpha val="65000"/>
                        </a:prstClr>
                      </a:outerShdw>
                    </a:effectLst>
                    <a:latin typeface="Aptos" panose="020B0004020202020204" pitchFamily="34" charset="0"/>
                  </a:rPr>
                  <a:t>Cameras</a:t>
                </a:r>
              </a:p>
              <a:p>
                <a:pPr algn="ctr"/>
                <a:r>
                  <a:rPr lang="en-US" sz="1600">
                    <a:effectLst>
                      <a:outerShdw blurRad="997413" dist="38100" dir="5400000" algn="t" rotWithShape="0">
                        <a:prstClr val="black">
                          <a:alpha val="65000"/>
                        </a:prstClr>
                      </a:outerShdw>
                    </a:effectLst>
                    <a:latin typeface="Aptos" panose="020B0004020202020204" pitchFamily="34" charset="0"/>
                  </a:rPr>
                  <a:t>2 Back Cameras</a:t>
                </a:r>
              </a:p>
              <a:p>
                <a:pPr algn="ctr"/>
                <a:r>
                  <a:rPr lang="en-US" sz="1600">
                    <a:effectLst>
                      <a:outerShdw blurRad="997413" dist="38100" dir="5400000" algn="t" rotWithShape="0">
                        <a:prstClr val="black">
                          <a:alpha val="65000"/>
                        </a:prstClr>
                      </a:outerShdw>
                    </a:effectLst>
                    <a:latin typeface="Aptos" panose="020B0004020202020204" pitchFamily="34" charset="0"/>
                  </a:rPr>
                  <a:t>Front Camera</a:t>
                </a:r>
              </a:p>
            </p:txBody>
          </p:sp>
          <p:sp>
            <p:nvSpPr>
              <p:cNvPr id="29" name="Rounded Rectangle 28">
                <a:extLst>
                  <a:ext uri="{FF2B5EF4-FFF2-40B4-BE49-F238E27FC236}">
                    <a16:creationId xmlns:a16="http://schemas.microsoft.com/office/drawing/2014/main" id="{2B70BCF6-2A3F-730D-0254-80D3A27C1719}"/>
                  </a:ext>
                </a:extLst>
              </p:cNvPr>
              <p:cNvSpPr>
                <a:spLocks/>
              </p:cNvSpPr>
              <p:nvPr/>
            </p:nvSpPr>
            <p:spPr>
              <a:xfrm>
                <a:off x="3755466" y="5608660"/>
                <a:ext cx="2686756" cy="1027555"/>
              </a:xfrm>
              <a:prstGeom prst="roundRect">
                <a:avLst>
                  <a:gd name="adj" fmla="val 9524"/>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effectLst>
                      <a:outerShdw blurRad="997413" dist="38100" dir="5400000" algn="t" rotWithShape="0">
                        <a:prstClr val="black">
                          <a:alpha val="65000"/>
                        </a:prstClr>
                      </a:outerShdw>
                    </a:effectLst>
                    <a:latin typeface="Aptos"/>
                  </a:rPr>
                  <a:t>IR Transceiver</a:t>
                </a:r>
                <a:endParaRPr lang="en-US">
                  <a:effectLst>
                    <a:outerShdw blurRad="997413" dist="38100" dir="5400000" algn="t" rotWithShape="0">
                      <a:prstClr val="black">
                        <a:alpha val="65000"/>
                      </a:prstClr>
                    </a:outerShdw>
                  </a:effectLst>
                  <a:latin typeface="Aptos" panose="020B0004020202020204" pitchFamily="34" charset="0"/>
                </a:endParaRPr>
              </a:p>
              <a:p>
                <a:pPr algn="ctr"/>
                <a:r>
                  <a:rPr lang="en-US">
                    <a:effectLst>
                      <a:outerShdw blurRad="997413" dist="38100" dir="5400000" algn="t" rotWithShape="0">
                        <a:prstClr val="black">
                          <a:alpha val="65000"/>
                        </a:prstClr>
                      </a:outerShdw>
                    </a:effectLst>
                    <a:latin typeface="Aptos"/>
                  </a:rPr>
                  <a:t>for Amiibo &amp; </a:t>
                </a:r>
                <a:r>
                  <a:rPr lang="en-US" err="1">
                    <a:effectLst>
                      <a:outerShdw blurRad="997413" dist="38100" dir="5400000" algn="t" rotWithShape="0">
                        <a:prstClr val="black">
                          <a:alpha val="65000"/>
                        </a:prstClr>
                      </a:outerShdw>
                    </a:effectLst>
                    <a:latin typeface="Aptos"/>
                  </a:rPr>
                  <a:t>CirclePadPro</a:t>
                </a:r>
                <a:endParaRPr lang="en-US">
                  <a:effectLst>
                    <a:outerShdw blurRad="997413" dist="38100" dir="5400000" algn="t" rotWithShape="0">
                      <a:prstClr val="black">
                        <a:alpha val="65000"/>
                      </a:prstClr>
                    </a:outerShdw>
                  </a:effectLst>
                  <a:latin typeface="Aptos"/>
                </a:endParaRPr>
              </a:p>
            </p:txBody>
          </p:sp>
          <p:sp>
            <p:nvSpPr>
              <p:cNvPr id="30" name="Rounded Rectangle 29">
                <a:extLst>
                  <a:ext uri="{FF2B5EF4-FFF2-40B4-BE49-F238E27FC236}">
                    <a16:creationId xmlns:a16="http://schemas.microsoft.com/office/drawing/2014/main" id="{0583D775-7AF2-4E3A-DED1-ACED206F2B04}"/>
                  </a:ext>
                </a:extLst>
              </p:cNvPr>
              <p:cNvSpPr>
                <a:spLocks/>
              </p:cNvSpPr>
              <p:nvPr/>
            </p:nvSpPr>
            <p:spPr>
              <a:xfrm>
                <a:off x="6642101" y="5608659"/>
                <a:ext cx="2393743" cy="1027555"/>
              </a:xfrm>
              <a:prstGeom prst="roundRect">
                <a:avLst>
                  <a:gd name="adj" fmla="val 9524"/>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997413" dist="38100" dir="5400000" algn="t" rotWithShape="0">
                        <a:prstClr val="black">
                          <a:alpha val="65000"/>
                        </a:prstClr>
                      </a:outerShdw>
                    </a:effectLst>
                    <a:latin typeface="Aptos" panose="020B0004020202020204" pitchFamily="34" charset="0"/>
                  </a:rPr>
                  <a:t>IR Front LED</a:t>
                </a:r>
              </a:p>
              <a:p>
                <a:pPr algn="ctr"/>
                <a:r>
                  <a:rPr lang="en-US">
                    <a:effectLst>
                      <a:outerShdw blurRad="997413" dist="38100" dir="5400000" algn="t" rotWithShape="0">
                        <a:prstClr val="black">
                          <a:alpha val="65000"/>
                        </a:prstClr>
                      </a:outerShdw>
                    </a:effectLst>
                    <a:latin typeface="Aptos" panose="020B0004020202020204" pitchFamily="34" charset="0"/>
                  </a:rPr>
                  <a:t>for New 3DS Face Tracking</a:t>
                </a:r>
              </a:p>
            </p:txBody>
          </p:sp>
          <p:sp>
            <p:nvSpPr>
              <p:cNvPr id="31" name="Rounded Rectangle 30">
                <a:extLst>
                  <a:ext uri="{FF2B5EF4-FFF2-40B4-BE49-F238E27FC236}">
                    <a16:creationId xmlns:a16="http://schemas.microsoft.com/office/drawing/2014/main" id="{8ADD0BC6-6A4F-FFF6-969A-AF35D702B5C1}"/>
                  </a:ext>
                </a:extLst>
              </p:cNvPr>
              <p:cNvSpPr>
                <a:spLocks/>
              </p:cNvSpPr>
              <p:nvPr/>
            </p:nvSpPr>
            <p:spPr>
              <a:xfrm>
                <a:off x="9228151" y="5608658"/>
                <a:ext cx="2694330" cy="1027555"/>
              </a:xfrm>
              <a:prstGeom prst="roundRect">
                <a:avLst>
                  <a:gd name="adj" fmla="val 9524"/>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997413" dist="38100" dir="5400000" algn="t" rotWithShape="0">
                        <a:prstClr val="black">
                          <a:alpha val="65000"/>
                        </a:prstClr>
                      </a:outerShdw>
                    </a:effectLst>
                    <a:latin typeface="Aptos" panose="020B0004020202020204" pitchFamily="34" charset="0"/>
                  </a:rPr>
                  <a:t>NFC Reader</a:t>
                </a:r>
              </a:p>
              <a:p>
                <a:pPr algn="ctr"/>
                <a:r>
                  <a:rPr lang="en-US">
                    <a:effectLst>
                      <a:outerShdw blurRad="997413" dist="38100" dir="5400000" algn="t" rotWithShape="0">
                        <a:prstClr val="black">
                          <a:alpha val="65000"/>
                        </a:prstClr>
                      </a:outerShdw>
                    </a:effectLst>
                    <a:latin typeface="Aptos" panose="020B0004020202020204" pitchFamily="34" charset="0"/>
                  </a:rPr>
                  <a:t>for New 3DS Amiibo Support</a:t>
                </a:r>
              </a:p>
            </p:txBody>
          </p:sp>
        </p:grpSp>
        <p:sp>
          <p:nvSpPr>
            <p:cNvPr id="4" name="Rounded Rectangle 3">
              <a:extLst>
                <a:ext uri="{FF2B5EF4-FFF2-40B4-BE49-F238E27FC236}">
                  <a16:creationId xmlns:a16="http://schemas.microsoft.com/office/drawing/2014/main" id="{BB4CE258-E8EF-F1E7-4251-722238091B66}"/>
                </a:ext>
              </a:extLst>
            </p:cNvPr>
            <p:cNvSpPr>
              <a:spLocks/>
            </p:cNvSpPr>
            <p:nvPr/>
          </p:nvSpPr>
          <p:spPr>
            <a:xfrm>
              <a:off x="1091015" y="5610715"/>
              <a:ext cx="2458636" cy="1027555"/>
            </a:xfrm>
            <a:prstGeom prst="roundRect">
              <a:avLst>
                <a:gd name="adj" fmla="val 9524"/>
              </a:avLst>
            </a:prstGeom>
            <a:solidFill>
              <a:schemeClr val="accent5">
                <a:lumMod val="75000"/>
              </a:schemeClr>
            </a:solidFill>
            <a:effectLst>
              <a:outerShdw blurRad="485945" dist="153011" dir="2700000" algn="tl" rotWithShape="0">
                <a:prstClr val="black">
                  <a:alpha val="41831"/>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997413" dist="38100" dir="5400000" algn="t" rotWithShape="0">
                      <a:prstClr val="black">
                        <a:alpha val="65000"/>
                      </a:prstClr>
                    </a:outerShdw>
                  </a:effectLst>
                  <a:latin typeface="Aptos" panose="020B0004020202020204" pitchFamily="34" charset="0"/>
                </a:rPr>
                <a:t>Microcontroller</a:t>
              </a:r>
              <a:endParaRPr lang="en-US">
                <a:effectLst>
                  <a:outerShdw blurRad="997413" dist="38100" dir="5400000" algn="t" rotWithShape="0">
                    <a:prstClr val="black">
                      <a:alpha val="65000"/>
                    </a:prstClr>
                  </a:outerShdw>
                </a:effectLst>
                <a:latin typeface="Aptos" panose="020B0004020202020204" pitchFamily="34" charset="0"/>
              </a:endParaRPr>
            </a:p>
            <a:p>
              <a:pPr algn="ctr"/>
              <a:r>
                <a:rPr lang="en-US">
                  <a:effectLst>
                    <a:outerShdw blurRad="997413" dist="38100" dir="5400000" algn="t" rotWithShape="0">
                      <a:prstClr val="black">
                        <a:alpha val="65000"/>
                      </a:prstClr>
                    </a:outerShdw>
                  </a:effectLst>
                  <a:latin typeface="Aptos" panose="020B0004020202020204" pitchFamily="34" charset="0"/>
                </a:rPr>
                <a:t>For extra IO &amp; Power Management</a:t>
              </a:r>
            </a:p>
          </p:txBody>
        </p:sp>
      </p:grpSp>
    </p:spTree>
    <p:extLst>
      <p:ext uri="{BB962C8B-B14F-4D97-AF65-F5344CB8AC3E}">
        <p14:creationId xmlns:p14="http://schemas.microsoft.com/office/powerpoint/2010/main" val="3701334755"/>
      </p:ext>
    </p:extLst>
  </p:cSld>
  <p:clrMapOvr>
    <a:masterClrMapping/>
  </p:clrMapOvr>
  <mc:AlternateContent xmlns:mc="http://schemas.openxmlformats.org/markup-compatibility/2006" xmlns:p14="http://schemas.microsoft.com/office/powerpoint/2010/main">
    <mc:Choice Requires="p14">
      <p:transition spd="slow" p14:dur="1250">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5DB07BF7-A9BD-198E-5374-2C9C85E06B44}"/>
              </a:ext>
            </a:extLst>
          </p:cNvPr>
          <p:cNvSpPr>
            <a:spLocks noGrp="1"/>
          </p:cNvSpPr>
          <p:nvPr>
            <p:ph type="subTitle" idx="1"/>
          </p:nvPr>
        </p:nvSpPr>
        <p:spPr>
          <a:xfrm>
            <a:off x="0" y="7272987"/>
            <a:ext cx="9144000" cy="1655762"/>
          </a:xfrm>
        </p:spPr>
        <p:txBody>
          <a:bodyPr vert="horz" lIns="91440" tIns="45720" rIns="91440" bIns="45720" rtlCol="0" anchor="t">
            <a:normAutofit/>
          </a:bodyPr>
          <a:lstStyle/>
          <a:p>
            <a:r>
              <a:rPr lang="en-GB">
                <a:ea typeface="Calibri"/>
                <a:cs typeface="Calibri"/>
              </a:rPr>
              <a:t>I love </a:t>
            </a:r>
            <a:r>
              <a:rPr lang="en-GB" err="1">
                <a:ea typeface="Calibri"/>
                <a:cs typeface="Calibri"/>
              </a:rPr>
              <a:t>floof</a:t>
            </a:r>
            <a:r>
              <a:rPr lang="en-GB">
                <a:ea typeface="Calibri"/>
                <a:cs typeface="Calibri"/>
              </a:rPr>
              <a:t>.</a:t>
            </a:r>
            <a:endParaRPr lang="en-GB"/>
          </a:p>
        </p:txBody>
      </p:sp>
      <p:sp>
        <p:nvSpPr>
          <p:cNvPr id="8" name="Title 7">
            <a:extLst>
              <a:ext uri="{FF2B5EF4-FFF2-40B4-BE49-F238E27FC236}">
                <a16:creationId xmlns:a16="http://schemas.microsoft.com/office/drawing/2014/main" id="{BE1A48DC-1157-6529-BA43-D609AD2ED9B3}"/>
              </a:ext>
            </a:extLst>
          </p:cNvPr>
          <p:cNvSpPr>
            <a:spLocks noGrp="1"/>
          </p:cNvSpPr>
          <p:nvPr>
            <p:ph type="ctrTitle"/>
          </p:nvPr>
        </p:nvSpPr>
        <p:spPr>
          <a:xfrm>
            <a:off x="1524000" y="3045618"/>
            <a:ext cx="9144000" cy="766763"/>
          </a:xfrm>
        </p:spPr>
        <p:txBody>
          <a:bodyPr>
            <a:normAutofit/>
          </a:bodyPr>
          <a:lstStyle/>
          <a:p>
            <a:r>
              <a:rPr lang="en-GB" sz="4800">
                <a:latin typeface="Aptos" panose="020B0004020202020204" pitchFamily="34" charset="0"/>
                <a:ea typeface="Calibri Light"/>
                <a:cs typeface="Calibri Light"/>
              </a:rPr>
              <a:t>Software stack!</a:t>
            </a:r>
          </a:p>
        </p:txBody>
      </p:sp>
    </p:spTree>
    <p:extLst>
      <p:ext uri="{BB962C8B-B14F-4D97-AF65-F5344CB8AC3E}">
        <p14:creationId xmlns:p14="http://schemas.microsoft.com/office/powerpoint/2010/main" val="707013857"/>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170C4-0043-271F-6425-7865337ACB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148F59-E7E4-AD6A-04EE-558FA0E69D1C}"/>
              </a:ext>
            </a:extLst>
          </p:cNvPr>
          <p:cNvSpPr>
            <a:spLocks noGrp="1"/>
          </p:cNvSpPr>
          <p:nvPr>
            <p:ph type="ctrTitle"/>
          </p:nvPr>
        </p:nvSpPr>
        <p:spPr>
          <a:xfrm>
            <a:off x="1523999" y="17802"/>
            <a:ext cx="9144000" cy="894943"/>
          </a:xfrm>
        </p:spPr>
        <p:txBody>
          <a:bodyPr>
            <a:normAutofit fontScale="90000"/>
          </a:bodyPr>
          <a:lstStyle/>
          <a:p>
            <a:pPr fontAlgn="base"/>
            <a:r>
              <a:rPr lang="en-US">
                <a:latin typeface="Aptos"/>
              </a:rPr>
              <a:t>The 3DS OS:</a:t>
            </a:r>
            <a:r>
              <a:rPr lang="en-US" b="1">
                <a:latin typeface="Aptos"/>
              </a:rPr>
              <a:t> </a:t>
            </a:r>
            <a:r>
              <a:rPr lang="en-US" b="1">
                <a:latin typeface="Aptos"/>
                <a:ea typeface="+mj-lt"/>
                <a:cs typeface="+mj-lt"/>
              </a:rPr>
              <a:t>Horizon</a:t>
            </a:r>
            <a:r>
              <a:rPr lang="en-US">
                <a:ea typeface="+mj-lt"/>
                <a:cs typeface="+mj-lt"/>
              </a:rPr>
              <a:t>®</a:t>
            </a:r>
            <a:endParaRPr lang="en-US">
              <a:latin typeface="Aptos" panose="020B0004020202020204" pitchFamily="34" charset="0"/>
              <a:ea typeface="+mj-lt"/>
              <a:cs typeface="+mj-lt"/>
            </a:endParaRPr>
          </a:p>
        </p:txBody>
      </p:sp>
      <p:sp>
        <p:nvSpPr>
          <p:cNvPr id="3" name="Subtitle 2">
            <a:extLst>
              <a:ext uri="{FF2B5EF4-FFF2-40B4-BE49-F238E27FC236}">
                <a16:creationId xmlns:a16="http://schemas.microsoft.com/office/drawing/2014/main" id="{0969B418-B464-5D93-3330-7B032F9C39E8}"/>
              </a:ext>
            </a:extLst>
          </p:cNvPr>
          <p:cNvSpPr>
            <a:spLocks noGrp="1"/>
          </p:cNvSpPr>
          <p:nvPr>
            <p:ph type="subTitle" idx="1"/>
          </p:nvPr>
        </p:nvSpPr>
        <p:spPr>
          <a:xfrm>
            <a:off x="6328371" y="5325705"/>
            <a:ext cx="5477347" cy="1150516"/>
          </a:xfrm>
        </p:spPr>
        <p:txBody>
          <a:bodyPr>
            <a:noAutofit/>
          </a:bodyPr>
          <a:lstStyle/>
          <a:p>
            <a:pPr algn="l"/>
            <a:r>
              <a:rPr lang="en-US" sz="2000">
                <a:solidFill>
                  <a:srgbClr val="202124"/>
                </a:solidFill>
                <a:latin typeface="Aptos" panose="020B0004020202020204" pitchFamily="34" charset="0"/>
              </a:rPr>
              <a:t> We’ll look at </a:t>
            </a:r>
            <a:r>
              <a:rPr lang="en-US" sz="2000" b="1">
                <a:solidFill>
                  <a:srgbClr val="202124"/>
                </a:solidFill>
                <a:latin typeface="Aptos" panose="020B0004020202020204" pitchFamily="34" charset="0"/>
              </a:rPr>
              <a:t>Horizon </a:t>
            </a:r>
            <a:r>
              <a:rPr lang="en-US" sz="2000">
                <a:solidFill>
                  <a:srgbClr val="202124"/>
                </a:solidFill>
                <a:latin typeface="Aptos" panose="020B0004020202020204" pitchFamily="34" charset="0"/>
              </a:rPr>
              <a:t>on</a:t>
            </a:r>
            <a:r>
              <a:rPr lang="en-US" sz="2000" b="1">
                <a:solidFill>
                  <a:srgbClr val="202124"/>
                </a:solidFill>
                <a:latin typeface="Aptos" panose="020B0004020202020204" pitchFamily="34" charset="0"/>
              </a:rPr>
              <a:t> ARM11</a:t>
            </a:r>
            <a:r>
              <a:rPr lang="en-US" sz="2000">
                <a:solidFill>
                  <a:srgbClr val="202124"/>
                </a:solidFill>
                <a:latin typeface="Aptos" panose="020B0004020202020204" pitchFamily="34" charset="0"/>
              </a:rPr>
              <a:t> </a:t>
            </a:r>
            <a:r>
              <a:rPr lang="en-US" sz="2000" err="1">
                <a:solidFill>
                  <a:srgbClr val="202124"/>
                </a:solidFill>
                <a:latin typeface="Aptos" panose="020B0004020202020204" pitchFamily="34" charset="0"/>
              </a:rPr>
              <a:t>Syscore</a:t>
            </a:r>
            <a:endParaRPr lang="en-US" sz="2000">
              <a:solidFill>
                <a:srgbClr val="202124"/>
              </a:solidFill>
              <a:latin typeface="Aptos" panose="020B0004020202020204" pitchFamily="34" charset="0"/>
            </a:endParaRPr>
          </a:p>
          <a:p>
            <a:pPr algn="r"/>
            <a:r>
              <a:rPr lang="en-US" sz="2000" i="0">
                <a:solidFill>
                  <a:srgbClr val="202124"/>
                </a:solidFill>
                <a:effectLst/>
                <a:latin typeface="Aptos" panose="020B0004020202020204" pitchFamily="34" charset="0"/>
              </a:rPr>
              <a:t>&amp;</a:t>
            </a:r>
            <a:r>
              <a:rPr lang="en-US" sz="2000" b="1" i="0">
                <a:solidFill>
                  <a:srgbClr val="202124"/>
                </a:solidFill>
                <a:effectLst/>
                <a:latin typeface="Aptos" panose="020B0004020202020204" pitchFamily="34" charset="0"/>
              </a:rPr>
              <a:t> </a:t>
            </a:r>
            <a:r>
              <a:rPr lang="en-US" sz="2000" b="1">
                <a:solidFill>
                  <a:srgbClr val="202124"/>
                </a:solidFill>
                <a:latin typeface="Aptos" panose="020B0004020202020204" pitchFamily="34" charset="0"/>
              </a:rPr>
              <a:t>Horizon </a:t>
            </a:r>
            <a:r>
              <a:rPr lang="en-US" sz="2000">
                <a:solidFill>
                  <a:srgbClr val="202124"/>
                </a:solidFill>
                <a:latin typeface="Aptos" panose="020B0004020202020204" pitchFamily="34" charset="0"/>
              </a:rPr>
              <a:t>on </a:t>
            </a:r>
            <a:r>
              <a:rPr lang="en-US" sz="2000" b="1" i="0">
                <a:solidFill>
                  <a:srgbClr val="202124"/>
                </a:solidFill>
                <a:effectLst/>
                <a:latin typeface="Aptos" panose="020B0004020202020204" pitchFamily="34" charset="0"/>
              </a:rPr>
              <a:t>ARM9</a:t>
            </a:r>
            <a:r>
              <a:rPr lang="en-US" sz="2000" b="0" i="0">
                <a:solidFill>
                  <a:srgbClr val="202124"/>
                </a:solidFill>
                <a:effectLst/>
                <a:latin typeface="Aptos" panose="020B0004020202020204" pitchFamily="34" charset="0"/>
              </a:rPr>
              <a:t> for Security &amp; I/O</a:t>
            </a:r>
          </a:p>
        </p:txBody>
      </p:sp>
      <p:pic>
        <p:nvPicPr>
          <p:cNvPr id="7" name="Picture 6">
            <a:extLst>
              <a:ext uri="{FF2B5EF4-FFF2-40B4-BE49-F238E27FC236}">
                <a16:creationId xmlns:a16="http://schemas.microsoft.com/office/drawing/2014/main" id="{DF6D79C7-84ED-AD79-8577-3807EA575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804" y="4055972"/>
            <a:ext cx="4568765" cy="2541261"/>
          </a:xfrm>
          <a:prstGeom prst="rect">
            <a:avLst/>
          </a:prstGeom>
        </p:spPr>
      </p:pic>
      <p:grpSp>
        <p:nvGrpSpPr>
          <p:cNvPr id="21" name="Group 20">
            <a:extLst>
              <a:ext uri="{FF2B5EF4-FFF2-40B4-BE49-F238E27FC236}">
                <a16:creationId xmlns:a16="http://schemas.microsoft.com/office/drawing/2014/main" id="{D4F15446-8377-EB5B-7CC6-BFD5BF807EEB}"/>
              </a:ext>
            </a:extLst>
          </p:cNvPr>
          <p:cNvGrpSpPr/>
          <p:nvPr/>
        </p:nvGrpSpPr>
        <p:grpSpPr>
          <a:xfrm>
            <a:off x="7132082" y="2530344"/>
            <a:ext cx="4200469" cy="2520993"/>
            <a:chOff x="6711503" y="2909779"/>
            <a:chExt cx="4200469" cy="2520993"/>
          </a:xfrm>
        </p:grpSpPr>
        <p:pic>
          <p:nvPicPr>
            <p:cNvPr id="14" name="Picture 13" descr="A black rectangular object with white text&#10;&#10;Description automatically generated">
              <a:extLst>
                <a:ext uri="{FF2B5EF4-FFF2-40B4-BE49-F238E27FC236}">
                  <a16:creationId xmlns:a16="http://schemas.microsoft.com/office/drawing/2014/main" id="{19A8BB41-283C-813A-078A-BC5AFFD2F1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4434" y="3938611"/>
              <a:ext cx="947538" cy="1492161"/>
            </a:xfrm>
            <a:prstGeom prst="rect">
              <a:avLst/>
            </a:prstGeom>
          </p:spPr>
        </p:pic>
        <p:pic>
          <p:nvPicPr>
            <p:cNvPr id="13" name="Picture 12" descr="A black rectangular object with white text&#10;&#10;Description automatically generated">
              <a:extLst>
                <a:ext uri="{FF2B5EF4-FFF2-40B4-BE49-F238E27FC236}">
                  <a16:creationId xmlns:a16="http://schemas.microsoft.com/office/drawing/2014/main" id="{09473385-F7E6-6BB8-AABF-FFC56CD97B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1503" y="3938611"/>
              <a:ext cx="947919" cy="1492161"/>
            </a:xfrm>
            <a:prstGeom prst="rect">
              <a:avLst/>
            </a:prstGeom>
          </p:spPr>
        </p:pic>
        <p:pic>
          <p:nvPicPr>
            <p:cNvPr id="9" name="Picture 8" descr="A blue sphere with black background&#10;&#10;Description automatically generated">
              <a:extLst>
                <a:ext uri="{FF2B5EF4-FFF2-40B4-BE49-F238E27FC236}">
                  <a16:creationId xmlns:a16="http://schemas.microsoft.com/office/drawing/2014/main" id="{ECD1363E-B0DC-95FA-D8CD-450589C9B3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9719" y="2909779"/>
              <a:ext cx="1904418" cy="1904418"/>
            </a:xfrm>
            <a:prstGeom prst="rect">
              <a:avLst/>
            </a:prstGeom>
          </p:spPr>
        </p:pic>
      </p:grpSp>
      <p:sp>
        <p:nvSpPr>
          <p:cNvPr id="22" name="Subtitle 2">
            <a:extLst>
              <a:ext uri="{FF2B5EF4-FFF2-40B4-BE49-F238E27FC236}">
                <a16:creationId xmlns:a16="http://schemas.microsoft.com/office/drawing/2014/main" id="{9CCE43FD-34E1-A43F-9EF3-3D5A4A638317}"/>
              </a:ext>
            </a:extLst>
          </p:cNvPr>
          <p:cNvSpPr txBox="1">
            <a:spLocks/>
          </p:cNvSpPr>
          <p:nvPr/>
        </p:nvSpPr>
        <p:spPr>
          <a:xfrm>
            <a:off x="804963" y="1301822"/>
            <a:ext cx="11191673" cy="95415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solidFill>
                  <a:srgbClr val="202124"/>
                </a:solidFill>
                <a:latin typeface="Aptos" panose="020B0004020202020204" pitchFamily="34" charset="0"/>
              </a:rPr>
              <a:t>To tame this hardware,</a:t>
            </a:r>
          </a:p>
          <a:p>
            <a:r>
              <a:rPr lang="en-US">
                <a:solidFill>
                  <a:srgbClr val="202124"/>
                </a:solidFill>
                <a:latin typeface="Aptos" panose="020B0004020202020204" pitchFamily="34" charset="0"/>
              </a:rPr>
              <a:t>We have Nintendo’s beautifully architected operating system</a:t>
            </a:r>
          </a:p>
        </p:txBody>
      </p:sp>
    </p:spTree>
    <p:extLst>
      <p:ext uri="{BB962C8B-B14F-4D97-AF65-F5344CB8AC3E}">
        <p14:creationId xmlns:p14="http://schemas.microsoft.com/office/powerpoint/2010/main" val="3357032838"/>
      </p:ext>
    </p:extLst>
  </p:cSld>
  <p:clrMapOvr>
    <a:masterClrMapping/>
  </p:clrMapOvr>
  <mc:AlternateContent xmlns:mc="http://schemas.openxmlformats.org/markup-compatibility/2006" xmlns:p14="http://schemas.microsoft.com/office/powerpoint/2010/main">
    <mc:Choice Requires="p14">
      <p:transition spd="slow" p14:dur="20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par>
                                <p:cTn id="8" presetID="37" presetClass="entr" presetSubtype="0" fill="hold" nodeType="withEffect">
                                  <p:stCondLst>
                                    <p:cond delay="10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anim calcmode="lin" valueType="num">
                                      <p:cBhvr>
                                        <p:cTn id="11" dur="1000" fill="hold"/>
                                        <p:tgtEl>
                                          <p:spTgt spid="21"/>
                                        </p:tgtEl>
                                        <p:attrNameLst>
                                          <p:attrName>ppt_x</p:attrName>
                                        </p:attrNameLst>
                                      </p:cBhvr>
                                      <p:tavLst>
                                        <p:tav tm="0">
                                          <p:val>
                                            <p:strVal val="#ppt_x"/>
                                          </p:val>
                                        </p:tav>
                                        <p:tav tm="100000">
                                          <p:val>
                                            <p:strVal val="#ppt_x"/>
                                          </p:val>
                                        </p:tav>
                                      </p:tavLst>
                                    </p:anim>
                                    <p:anim calcmode="lin" valueType="num">
                                      <p:cBhvr>
                                        <p:cTn id="12" dur="900" decel="100000" fill="hold"/>
                                        <p:tgtEl>
                                          <p:spTgt spid="21"/>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14" presetID="37" presetClass="entr" presetSubtype="0" fill="hold" grpId="0" nodeType="withEffect">
                                  <p:stCondLst>
                                    <p:cond delay="250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par>
                          <p:cTn id="20" fill="hold">
                            <p:stCondLst>
                              <p:cond delay="3500"/>
                            </p:stCondLst>
                            <p:childTnLst>
                              <p:par>
                                <p:cTn id="21" presetID="37" presetClass="entr" presetSubtype="0" fill="hold" grpId="0" nodeType="afterEffect">
                                  <p:stCondLst>
                                    <p:cond delay="150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3D684-07CE-A775-C242-C42A272186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95CEED-5153-8664-0FD2-75A1199F56F0}"/>
              </a:ext>
            </a:extLst>
          </p:cNvPr>
          <p:cNvSpPr>
            <a:spLocks noGrp="1"/>
          </p:cNvSpPr>
          <p:nvPr>
            <p:ph type="ctrTitle"/>
          </p:nvPr>
        </p:nvSpPr>
        <p:spPr>
          <a:xfrm>
            <a:off x="1523999" y="17802"/>
            <a:ext cx="9144000" cy="894943"/>
          </a:xfrm>
        </p:spPr>
        <p:txBody>
          <a:bodyPr>
            <a:normAutofit fontScale="90000"/>
          </a:bodyPr>
          <a:lstStyle/>
          <a:p>
            <a:pPr rtl="0" fontAlgn="base"/>
            <a:r>
              <a:rPr lang="en-US">
                <a:latin typeface="Aptos" panose="020B0004020202020204" pitchFamily="34" charset="0"/>
              </a:rPr>
              <a:t>Getting a firm grasp of </a:t>
            </a:r>
            <a:r>
              <a:rPr lang="en-US" b="1">
                <a:latin typeface="Lucida Console" panose="020B0609040504020204" pitchFamily="49" charset="0"/>
              </a:rPr>
              <a:t>FIRM</a:t>
            </a:r>
            <a:r>
              <a:rPr lang="en-US">
                <a:latin typeface="Aptos" panose="020B0004020202020204" pitchFamily="34" charset="0"/>
              </a:rPr>
              <a:t>s</a:t>
            </a:r>
            <a:endParaRPr lang="el-GR">
              <a:latin typeface="Aptos" panose="020B0004020202020204" pitchFamily="34" charset="0"/>
            </a:endParaRPr>
          </a:p>
        </p:txBody>
      </p:sp>
      <p:sp>
        <p:nvSpPr>
          <p:cNvPr id="3" name="Subtitle 2">
            <a:extLst>
              <a:ext uri="{FF2B5EF4-FFF2-40B4-BE49-F238E27FC236}">
                <a16:creationId xmlns:a16="http://schemas.microsoft.com/office/drawing/2014/main" id="{5D229DEB-4554-5FF0-7295-2E035805182E}"/>
              </a:ext>
            </a:extLst>
          </p:cNvPr>
          <p:cNvSpPr>
            <a:spLocks noGrp="1"/>
          </p:cNvSpPr>
          <p:nvPr>
            <p:ph type="subTitle" idx="1"/>
          </p:nvPr>
        </p:nvSpPr>
        <p:spPr>
          <a:xfrm>
            <a:off x="754704" y="920818"/>
            <a:ext cx="11191673" cy="600164"/>
          </a:xfrm>
        </p:spPr>
        <p:txBody>
          <a:bodyPr vert="horz" lIns="91440" tIns="45720" rIns="91440" bIns="45720" rtlCol="0" anchor="t">
            <a:normAutofit lnSpcReduction="10000"/>
          </a:bodyPr>
          <a:lstStyle/>
          <a:p>
            <a:r>
              <a:rPr lang="en-US" sz="2000" b="0" i="0">
                <a:solidFill>
                  <a:srgbClr val="202124"/>
                </a:solidFill>
                <a:effectLst/>
                <a:latin typeface="Aptos"/>
              </a:rPr>
              <a:t>The 3DS comes with multiple different “firmware” programs running on the </a:t>
            </a:r>
            <a:r>
              <a:rPr lang="en-US" sz="2000">
                <a:solidFill>
                  <a:srgbClr val="202124"/>
                </a:solidFill>
                <a:latin typeface="Aptos"/>
              </a:rPr>
              <a:t>ARM</a:t>
            </a:r>
            <a:r>
              <a:rPr lang="en-US" sz="2000" b="0" i="0">
                <a:solidFill>
                  <a:srgbClr val="202124"/>
                </a:solidFill>
                <a:effectLst/>
                <a:latin typeface="Aptos"/>
              </a:rPr>
              <a:t> cores </a:t>
            </a:r>
            <a:r>
              <a:rPr lang="en-US" sz="2000">
                <a:solidFill>
                  <a:srgbClr val="202124"/>
                </a:solidFill>
                <a:latin typeface="Aptos"/>
              </a:rPr>
              <a:t>with low-level control of the underlying hardware:</a:t>
            </a:r>
          </a:p>
        </p:txBody>
      </p:sp>
      <p:grpSp>
        <p:nvGrpSpPr>
          <p:cNvPr id="34" name="Group 33">
            <a:extLst>
              <a:ext uri="{FF2B5EF4-FFF2-40B4-BE49-F238E27FC236}">
                <a16:creationId xmlns:a16="http://schemas.microsoft.com/office/drawing/2014/main" id="{A41BA070-9B38-120A-F6CE-BCF2E53D08BF}"/>
              </a:ext>
            </a:extLst>
          </p:cNvPr>
          <p:cNvGrpSpPr/>
          <p:nvPr/>
        </p:nvGrpSpPr>
        <p:grpSpPr>
          <a:xfrm>
            <a:off x="9433376" y="1778225"/>
            <a:ext cx="2278713" cy="3600686"/>
            <a:chOff x="9424987" y="1778225"/>
            <a:chExt cx="2278713" cy="3600686"/>
          </a:xfrm>
        </p:grpSpPr>
        <p:pic>
          <p:nvPicPr>
            <p:cNvPr id="22" name="Picture 21" descr="A blue sphere with black background&#10;&#10;Description automatically generated">
              <a:extLst>
                <a:ext uri="{FF2B5EF4-FFF2-40B4-BE49-F238E27FC236}">
                  <a16:creationId xmlns:a16="http://schemas.microsoft.com/office/drawing/2014/main" id="{1282B661-65A0-44E1-6F55-B40FD4A22706}"/>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9424987" y="1778225"/>
              <a:ext cx="719750" cy="719750"/>
            </a:xfrm>
            <a:prstGeom prst="rect">
              <a:avLst/>
            </a:prstGeom>
          </p:spPr>
        </p:pic>
        <p:sp>
          <p:nvSpPr>
            <p:cNvPr id="23" name="TextBox 22">
              <a:extLst>
                <a:ext uri="{FF2B5EF4-FFF2-40B4-BE49-F238E27FC236}">
                  <a16:creationId xmlns:a16="http://schemas.microsoft.com/office/drawing/2014/main" id="{F1B17392-E4DE-71F8-3770-D7B698009189}"/>
                </a:ext>
              </a:extLst>
            </p:cNvPr>
            <p:cNvSpPr txBox="1"/>
            <p:nvPr/>
          </p:nvSpPr>
          <p:spPr>
            <a:xfrm>
              <a:off x="10144737" y="2128643"/>
              <a:ext cx="1558963" cy="369332"/>
            </a:xfrm>
            <a:prstGeom prst="rect">
              <a:avLst/>
            </a:prstGeom>
            <a:noFill/>
          </p:spPr>
          <p:txBody>
            <a:bodyPr wrap="square" rtlCol="0">
              <a:spAutoFit/>
            </a:bodyPr>
            <a:lstStyle/>
            <a:p>
              <a:r>
                <a:rPr lang="en-US" b="1">
                  <a:latin typeface="Lucida Console" panose="020B0609040504020204" pitchFamily="49" charset="0"/>
                </a:rPr>
                <a:t>SAFE_FIRM</a:t>
              </a:r>
            </a:p>
          </p:txBody>
        </p:sp>
        <p:sp>
          <p:nvSpPr>
            <p:cNvPr id="29" name="TextBox 28">
              <a:extLst>
                <a:ext uri="{FF2B5EF4-FFF2-40B4-BE49-F238E27FC236}">
                  <a16:creationId xmlns:a16="http://schemas.microsoft.com/office/drawing/2014/main" id="{1057A37E-1C0A-EAAD-48A5-CCDB08BD9126}"/>
                </a:ext>
              </a:extLst>
            </p:cNvPr>
            <p:cNvSpPr txBox="1"/>
            <p:nvPr/>
          </p:nvSpPr>
          <p:spPr>
            <a:xfrm>
              <a:off x="9444401" y="2516589"/>
              <a:ext cx="2259299" cy="2862322"/>
            </a:xfrm>
            <a:prstGeom prst="rect">
              <a:avLst/>
            </a:prstGeom>
            <a:noFill/>
          </p:spPr>
          <p:txBody>
            <a:bodyPr wrap="square" rtlCol="0">
              <a:spAutoFit/>
            </a:bodyPr>
            <a:lstStyle/>
            <a:p>
              <a:pPr algn="ctr"/>
              <a:r>
                <a:rPr lang="en-US">
                  <a:latin typeface="Aptos" panose="020B0004020202020204" pitchFamily="34" charset="0"/>
                </a:rPr>
                <a:t>Older, bare-bones version of </a:t>
              </a:r>
              <a:r>
                <a:rPr lang="en-US">
                  <a:latin typeface="Lucida Console" panose="020B0609040504020204" pitchFamily="49" charset="0"/>
                </a:rPr>
                <a:t>NATIVE_FIRM</a:t>
              </a:r>
              <a:r>
                <a:rPr lang="en-US">
                  <a:latin typeface="Aptos" panose="020B0004020202020204" pitchFamily="34" charset="0"/>
                </a:rPr>
                <a:t> for recovery</a:t>
              </a:r>
              <a:endParaRPr lang="en-US">
                <a:latin typeface="Lucida Console" panose="020B0609040504020204" pitchFamily="49" charset="0"/>
              </a:endParaRPr>
            </a:p>
            <a:p>
              <a:pPr algn="ctr"/>
              <a:endParaRPr lang="en-US">
                <a:latin typeface="Aptos" panose="020B0004020202020204" pitchFamily="34" charset="0"/>
              </a:endParaRPr>
            </a:p>
            <a:p>
              <a:pPr algn="ctr"/>
              <a:r>
                <a:rPr lang="en-US">
                  <a:latin typeface="Aptos" panose="020B0004020202020204" pitchFamily="34" charset="0"/>
                </a:rPr>
                <a:t>Use a button combo to enter </a:t>
              </a:r>
              <a:r>
                <a:rPr lang="en-US" b="1">
                  <a:latin typeface="Aptos" panose="020B0004020202020204" pitchFamily="34" charset="0"/>
                </a:rPr>
                <a:t>Safe Mode </a:t>
              </a:r>
              <a:r>
                <a:rPr lang="en-US">
                  <a:latin typeface="Aptos" panose="020B0004020202020204" pitchFamily="34" charset="0"/>
                </a:rPr>
                <a:t>with </a:t>
              </a:r>
            </a:p>
            <a:p>
              <a:pPr algn="ctr"/>
              <a:r>
                <a:rPr lang="en-US" b="1">
                  <a:latin typeface="Aptos" panose="020B0004020202020204" pitchFamily="34" charset="0"/>
                </a:rPr>
                <a:t>System Updater</a:t>
              </a:r>
            </a:p>
            <a:p>
              <a:pPr algn="ctr"/>
              <a:endParaRPr lang="en-US">
                <a:latin typeface="Aptos" panose="020B0004020202020204" pitchFamily="34" charset="0"/>
              </a:endParaRPr>
            </a:p>
          </p:txBody>
        </p:sp>
      </p:grpSp>
      <p:grpSp>
        <p:nvGrpSpPr>
          <p:cNvPr id="36" name="Group 35">
            <a:extLst>
              <a:ext uri="{FF2B5EF4-FFF2-40B4-BE49-F238E27FC236}">
                <a16:creationId xmlns:a16="http://schemas.microsoft.com/office/drawing/2014/main" id="{8CE87092-AE00-7BAE-5230-083D21B87AA7}"/>
              </a:ext>
            </a:extLst>
          </p:cNvPr>
          <p:cNvGrpSpPr/>
          <p:nvPr/>
        </p:nvGrpSpPr>
        <p:grpSpPr>
          <a:xfrm>
            <a:off x="6707313" y="1787682"/>
            <a:ext cx="2521390" cy="4893445"/>
            <a:chOff x="6204476" y="1787682"/>
            <a:chExt cx="2521390" cy="4893445"/>
          </a:xfrm>
        </p:grpSpPr>
        <p:pic>
          <p:nvPicPr>
            <p:cNvPr id="18" name="Picture 17" descr="A blue sphere with black background&#10;&#10;Description automatically generated">
              <a:extLst>
                <a:ext uri="{FF2B5EF4-FFF2-40B4-BE49-F238E27FC236}">
                  <a16:creationId xmlns:a16="http://schemas.microsoft.com/office/drawing/2014/main" id="{EB543042-97FE-6F70-DDDD-F5A6171AB421}"/>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11500"/>
                      </a14:imgEffect>
                      <a14:imgEffect>
                        <a14:brightnessContrast bright="-37000"/>
                      </a14:imgEffect>
                    </a14:imgLayer>
                  </a14:imgProps>
                </a:ext>
                <a:ext uri="{28A0092B-C50C-407E-A947-70E740481C1C}">
                  <a14:useLocalDpi xmlns:a14="http://schemas.microsoft.com/office/drawing/2010/main" val="0"/>
                </a:ext>
              </a:extLst>
            </a:blip>
            <a:stretch>
              <a:fillRect/>
            </a:stretch>
          </p:blipFill>
          <p:spPr>
            <a:xfrm>
              <a:off x="6204476" y="1787682"/>
              <a:ext cx="719750" cy="719750"/>
            </a:xfrm>
            <a:prstGeom prst="rect">
              <a:avLst/>
            </a:prstGeom>
          </p:spPr>
        </p:pic>
        <p:sp>
          <p:nvSpPr>
            <p:cNvPr id="19" name="TextBox 18">
              <a:extLst>
                <a:ext uri="{FF2B5EF4-FFF2-40B4-BE49-F238E27FC236}">
                  <a16:creationId xmlns:a16="http://schemas.microsoft.com/office/drawing/2014/main" id="{13496C85-7E44-817C-0262-25A43B2BC4EC}"/>
                </a:ext>
              </a:extLst>
            </p:cNvPr>
            <p:cNvSpPr txBox="1"/>
            <p:nvPr/>
          </p:nvSpPr>
          <p:spPr>
            <a:xfrm>
              <a:off x="6924226" y="2138100"/>
              <a:ext cx="1801640" cy="369332"/>
            </a:xfrm>
            <a:prstGeom prst="rect">
              <a:avLst/>
            </a:prstGeom>
            <a:noFill/>
          </p:spPr>
          <p:txBody>
            <a:bodyPr wrap="square" rtlCol="0">
              <a:spAutoFit/>
            </a:bodyPr>
            <a:lstStyle/>
            <a:p>
              <a:r>
                <a:rPr lang="en-US" b="1">
                  <a:latin typeface="Lucida Console" panose="020B0609040504020204" pitchFamily="49" charset="0"/>
                </a:rPr>
                <a:t>TWL_FIRM</a:t>
              </a:r>
            </a:p>
          </p:txBody>
        </p:sp>
        <p:sp>
          <p:nvSpPr>
            <p:cNvPr id="20" name="Rounded Rectangle 19">
              <a:extLst>
                <a:ext uri="{FF2B5EF4-FFF2-40B4-BE49-F238E27FC236}">
                  <a16:creationId xmlns:a16="http://schemas.microsoft.com/office/drawing/2014/main" id="{77FAA7A2-9EB4-CEF7-B4A3-C0DEE20844FD}"/>
                </a:ext>
              </a:extLst>
            </p:cNvPr>
            <p:cNvSpPr>
              <a:spLocks/>
            </p:cNvSpPr>
            <p:nvPr/>
          </p:nvSpPr>
          <p:spPr>
            <a:xfrm>
              <a:off x="6204476" y="4662281"/>
              <a:ext cx="2259300" cy="1156022"/>
            </a:xfrm>
            <a:prstGeom prst="roundRect">
              <a:avLst>
                <a:gd name="adj" fmla="val 9524"/>
              </a:avLst>
            </a:prstGeom>
            <a:solidFill>
              <a:srgbClr val="7030A0"/>
            </a:solidFill>
            <a:effectLst>
              <a:outerShdw blurRad="401738" dist="38100" dir="2700000" algn="tl" rotWithShape="0">
                <a:prstClr val="black">
                  <a:alpha val="161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effectLst>
                    <a:outerShdw blurRad="997413" dist="38100" dir="5400000" algn="t" rotWithShape="0">
                      <a:prstClr val="black">
                        <a:alpha val="65000"/>
                      </a:prstClr>
                    </a:outerShdw>
                  </a:effectLst>
                  <a:latin typeface="Aptos"/>
                </a:rPr>
                <a:t>ARM7</a:t>
              </a:r>
            </a:p>
            <a:p>
              <a:pPr marL="285750" indent="-285750">
                <a:buFont typeface="Arial" panose="020B0604020202020204" pitchFamily="34" charset="0"/>
                <a:buChar char="•"/>
              </a:pPr>
              <a:r>
                <a:rPr lang="en-US" sz="1600">
                  <a:effectLst>
                    <a:outerShdw blurRad="997413" dist="38100" dir="5400000" algn="t" rotWithShape="0">
                      <a:prstClr val="black">
                        <a:alpha val="65000"/>
                      </a:prstClr>
                    </a:outerShdw>
                  </a:effectLst>
                  <a:latin typeface="Aptos"/>
                </a:rPr>
                <a:t>Downclocked to DS(i) speeds</a:t>
              </a:r>
              <a:endParaRPr lang="en-US" sz="1600">
                <a:effectLst>
                  <a:outerShdw blurRad="997413" dist="38100" dir="5400000" algn="t" rotWithShape="0">
                    <a:prstClr val="black">
                      <a:alpha val="65000"/>
                    </a:prstClr>
                  </a:outerShdw>
                </a:effectLst>
                <a:latin typeface="Aptos" panose="020B0004020202020204" pitchFamily="34" charset="0"/>
              </a:endParaRPr>
            </a:p>
            <a:p>
              <a:pPr marL="285750" indent="-285750">
                <a:buFont typeface="Arial" panose="020B0604020202020204" pitchFamily="34" charset="0"/>
                <a:buChar char="•"/>
              </a:pPr>
              <a:r>
                <a:rPr lang="en-US" sz="1600">
                  <a:effectLst>
                    <a:outerShdw blurRad="997413" dist="38100" dir="5400000" algn="t" rotWithShape="0">
                      <a:prstClr val="black">
                        <a:alpha val="65000"/>
                      </a:prstClr>
                    </a:outerShdw>
                  </a:effectLst>
                  <a:latin typeface="Aptos"/>
                </a:rPr>
                <a:t>Runs game code</a:t>
              </a:r>
            </a:p>
          </p:txBody>
        </p:sp>
        <p:sp>
          <p:nvSpPr>
            <p:cNvPr id="21" name="Rounded Rectangle 20">
              <a:extLst>
                <a:ext uri="{FF2B5EF4-FFF2-40B4-BE49-F238E27FC236}">
                  <a16:creationId xmlns:a16="http://schemas.microsoft.com/office/drawing/2014/main" id="{7DA24D4B-008B-4FEC-AB61-1F6DBE3E0ED9}"/>
                </a:ext>
              </a:extLst>
            </p:cNvPr>
            <p:cNvSpPr>
              <a:spLocks/>
            </p:cNvSpPr>
            <p:nvPr/>
          </p:nvSpPr>
          <p:spPr>
            <a:xfrm>
              <a:off x="6204476" y="5885466"/>
              <a:ext cx="2259300" cy="795661"/>
            </a:xfrm>
            <a:prstGeom prst="roundRect">
              <a:avLst>
                <a:gd name="adj" fmla="val 9524"/>
              </a:avLst>
            </a:prstGeom>
            <a:solidFill>
              <a:schemeClr val="accent2">
                <a:lumMod val="75000"/>
              </a:schemeClr>
            </a:solidFill>
            <a:effectLst>
              <a:outerShdw blurRad="401738" dist="38100" dir="2700000" algn="tl" rotWithShape="0">
                <a:prstClr val="black">
                  <a:alpha val="161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997413" dist="38100" dir="5400000" algn="t" rotWithShape="0">
                      <a:prstClr val="black">
                        <a:alpha val="65000"/>
                      </a:prstClr>
                    </a:outerShdw>
                  </a:effectLst>
                  <a:latin typeface="Aptos" panose="020B0004020202020204" pitchFamily="34" charset="0"/>
                </a:rPr>
                <a:t>Internal DSi Hardware</a:t>
              </a:r>
            </a:p>
          </p:txBody>
        </p:sp>
        <p:sp>
          <p:nvSpPr>
            <p:cNvPr id="30" name="Rounded Rectangle 29">
              <a:extLst>
                <a:ext uri="{FF2B5EF4-FFF2-40B4-BE49-F238E27FC236}">
                  <a16:creationId xmlns:a16="http://schemas.microsoft.com/office/drawing/2014/main" id="{B65E57B6-B2BF-7FC7-A433-FFC86F199BEA}"/>
                </a:ext>
              </a:extLst>
            </p:cNvPr>
            <p:cNvSpPr>
              <a:spLocks/>
            </p:cNvSpPr>
            <p:nvPr/>
          </p:nvSpPr>
          <p:spPr>
            <a:xfrm>
              <a:off x="6204476" y="3191108"/>
              <a:ext cx="2259300" cy="1404010"/>
            </a:xfrm>
            <a:prstGeom prst="roundRect">
              <a:avLst>
                <a:gd name="adj" fmla="val 9524"/>
              </a:avLst>
            </a:prstGeom>
            <a:solidFill>
              <a:schemeClr val="accent6">
                <a:lumMod val="75000"/>
              </a:schemeClr>
            </a:solidFill>
            <a:effectLst>
              <a:outerShdw blurRad="401738" dist="38100" dir="2700000" algn="tl" rotWithShape="0">
                <a:prstClr val="black">
                  <a:alpha val="161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997413" dist="38100" dir="5400000" algn="t" rotWithShape="0">
                      <a:prstClr val="black">
                        <a:alpha val="65000"/>
                      </a:prstClr>
                    </a:outerShdw>
                  </a:effectLst>
                  <a:latin typeface="Aptos" panose="020B0004020202020204" pitchFamily="34" charset="0"/>
                </a:rPr>
                <a:t>ARM9</a:t>
              </a:r>
            </a:p>
            <a:p>
              <a:pPr marL="285750" indent="-285750">
                <a:buFont typeface="Arial" panose="020B0604020202020204" pitchFamily="34" charset="0"/>
                <a:buChar char="•"/>
              </a:pPr>
              <a:r>
                <a:rPr lang="en-US" sz="1600">
                  <a:effectLst>
                    <a:outerShdw blurRad="997413" dist="38100" dir="5400000" algn="t" rotWithShape="0">
                      <a:prstClr val="black">
                        <a:alpha val="65000"/>
                      </a:prstClr>
                    </a:outerShdw>
                  </a:effectLst>
                  <a:latin typeface="Aptos" panose="020B0004020202020204" pitchFamily="34" charset="0"/>
                </a:rPr>
                <a:t>Downclocked to DS or DSi speeds</a:t>
              </a:r>
            </a:p>
            <a:p>
              <a:pPr marL="285750" indent="-285750">
                <a:buFont typeface="Arial" panose="020B0604020202020204" pitchFamily="34" charset="0"/>
                <a:buChar char="•"/>
              </a:pPr>
              <a:r>
                <a:rPr lang="en-US" sz="1600">
                  <a:effectLst>
                    <a:outerShdw blurRad="997413" dist="38100" dir="5400000" algn="t" rotWithShape="0">
                      <a:prstClr val="black">
                        <a:alpha val="65000"/>
                      </a:prstClr>
                    </a:outerShdw>
                  </a:effectLst>
                  <a:latin typeface="Aptos" panose="020B0004020202020204" pitchFamily="34" charset="0"/>
                </a:rPr>
                <a:t>Runs game code</a:t>
              </a:r>
            </a:p>
          </p:txBody>
        </p:sp>
        <p:sp>
          <p:nvSpPr>
            <p:cNvPr id="31" name="TextBox 30">
              <a:extLst>
                <a:ext uri="{FF2B5EF4-FFF2-40B4-BE49-F238E27FC236}">
                  <a16:creationId xmlns:a16="http://schemas.microsoft.com/office/drawing/2014/main" id="{7772CC57-630D-7CA5-2BA2-E3F2F7D01292}"/>
                </a:ext>
              </a:extLst>
            </p:cNvPr>
            <p:cNvSpPr txBox="1"/>
            <p:nvPr/>
          </p:nvSpPr>
          <p:spPr>
            <a:xfrm>
              <a:off x="6204476" y="2526104"/>
              <a:ext cx="2259299" cy="584775"/>
            </a:xfrm>
            <a:prstGeom prst="rect">
              <a:avLst/>
            </a:prstGeom>
            <a:noFill/>
          </p:spPr>
          <p:txBody>
            <a:bodyPr wrap="square" rtlCol="0">
              <a:spAutoFit/>
            </a:bodyPr>
            <a:lstStyle/>
            <a:p>
              <a:r>
                <a:rPr lang="en-US" sz="1600">
                  <a:latin typeface="Aptos" panose="020B0004020202020204" pitchFamily="34" charset="0"/>
                </a:rPr>
                <a:t>Runs </a:t>
              </a:r>
              <a:r>
                <a:rPr lang="en-US" sz="1600" b="1">
                  <a:latin typeface="Aptos" panose="020B0004020202020204" pitchFamily="34" charset="0"/>
                </a:rPr>
                <a:t>DS </a:t>
              </a:r>
              <a:r>
                <a:rPr lang="en-US" sz="1600">
                  <a:latin typeface="Aptos" panose="020B0004020202020204" pitchFamily="34" charset="0"/>
                </a:rPr>
                <a:t>or</a:t>
              </a:r>
              <a:r>
                <a:rPr lang="en-US" sz="1600" b="1">
                  <a:latin typeface="Aptos" panose="020B0004020202020204" pitchFamily="34" charset="0"/>
                </a:rPr>
                <a:t> DSi</a:t>
              </a:r>
              <a:r>
                <a:rPr lang="en-US" sz="1600">
                  <a:latin typeface="Aptos" panose="020B0004020202020204" pitchFamily="34" charset="0"/>
                </a:rPr>
                <a:t> Games Natively</a:t>
              </a:r>
            </a:p>
          </p:txBody>
        </p:sp>
      </p:grpSp>
      <p:grpSp>
        <p:nvGrpSpPr>
          <p:cNvPr id="37" name="Group 36">
            <a:extLst>
              <a:ext uri="{FF2B5EF4-FFF2-40B4-BE49-F238E27FC236}">
                <a16:creationId xmlns:a16="http://schemas.microsoft.com/office/drawing/2014/main" id="{AFDF47DF-A8B2-9E9B-A6C6-598D18CE5916}"/>
              </a:ext>
            </a:extLst>
          </p:cNvPr>
          <p:cNvGrpSpPr/>
          <p:nvPr/>
        </p:nvGrpSpPr>
        <p:grpSpPr>
          <a:xfrm>
            <a:off x="3981251" y="1787682"/>
            <a:ext cx="2521390" cy="4893446"/>
            <a:chOff x="3684300" y="1787682"/>
            <a:chExt cx="2521390" cy="4893446"/>
          </a:xfrm>
        </p:grpSpPr>
        <p:pic>
          <p:nvPicPr>
            <p:cNvPr id="12" name="Picture 11" descr="A blue sphere with black background&#10;&#10;Description automatically generated">
              <a:extLst>
                <a:ext uri="{FF2B5EF4-FFF2-40B4-BE49-F238E27FC236}">
                  <a16:creationId xmlns:a16="http://schemas.microsoft.com/office/drawing/2014/main" id="{C2AB199B-4389-AD77-F17C-27DC96D098D1}"/>
                </a:ext>
              </a:extLst>
            </p:cNvPr>
            <p:cNvPicPr>
              <a:picLocks noChangeAspect="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7">
                      <a14:imgEffect>
                        <a14:brightnessContrast bright="23000"/>
                      </a14:imgEffect>
                    </a14:imgLayer>
                  </a14:imgProps>
                </a:ext>
                <a:ext uri="{28A0092B-C50C-407E-A947-70E740481C1C}">
                  <a14:useLocalDpi xmlns:a14="http://schemas.microsoft.com/office/drawing/2010/main" val="0"/>
                </a:ext>
              </a:extLst>
            </a:blip>
            <a:stretch>
              <a:fillRect/>
            </a:stretch>
          </p:blipFill>
          <p:spPr>
            <a:xfrm>
              <a:off x="3684300" y="1787682"/>
              <a:ext cx="719750" cy="719750"/>
            </a:xfrm>
            <a:prstGeom prst="rect">
              <a:avLst/>
            </a:prstGeom>
          </p:spPr>
        </p:pic>
        <p:sp>
          <p:nvSpPr>
            <p:cNvPr id="13" name="TextBox 12">
              <a:extLst>
                <a:ext uri="{FF2B5EF4-FFF2-40B4-BE49-F238E27FC236}">
                  <a16:creationId xmlns:a16="http://schemas.microsoft.com/office/drawing/2014/main" id="{082F8005-B91F-F84B-CFE9-5BAB16BF00B4}"/>
                </a:ext>
              </a:extLst>
            </p:cNvPr>
            <p:cNvSpPr txBox="1"/>
            <p:nvPr/>
          </p:nvSpPr>
          <p:spPr>
            <a:xfrm>
              <a:off x="4404050" y="2138100"/>
              <a:ext cx="1801640" cy="369332"/>
            </a:xfrm>
            <a:prstGeom prst="rect">
              <a:avLst/>
            </a:prstGeom>
            <a:noFill/>
          </p:spPr>
          <p:txBody>
            <a:bodyPr wrap="square" rtlCol="0">
              <a:spAutoFit/>
            </a:bodyPr>
            <a:lstStyle/>
            <a:p>
              <a:r>
                <a:rPr lang="en-US" b="1">
                  <a:latin typeface="Lucida Console" panose="020B0609040504020204" pitchFamily="49" charset="0"/>
                </a:rPr>
                <a:t>AGB_FIRM</a:t>
              </a:r>
            </a:p>
          </p:txBody>
        </p:sp>
        <p:sp>
          <p:nvSpPr>
            <p:cNvPr id="15" name="Rounded Rectangle 14">
              <a:extLst>
                <a:ext uri="{FF2B5EF4-FFF2-40B4-BE49-F238E27FC236}">
                  <a16:creationId xmlns:a16="http://schemas.microsoft.com/office/drawing/2014/main" id="{77DE8149-1691-97A8-49B1-E3C6C53ACEA3}"/>
                </a:ext>
              </a:extLst>
            </p:cNvPr>
            <p:cNvSpPr>
              <a:spLocks/>
            </p:cNvSpPr>
            <p:nvPr/>
          </p:nvSpPr>
          <p:spPr>
            <a:xfrm>
              <a:off x="3684300" y="3191108"/>
              <a:ext cx="2259300" cy="2088995"/>
            </a:xfrm>
            <a:prstGeom prst="roundRect">
              <a:avLst>
                <a:gd name="adj" fmla="val 9524"/>
              </a:avLst>
            </a:prstGeom>
            <a:solidFill>
              <a:srgbClr val="7030A0"/>
            </a:solidFill>
            <a:effectLst>
              <a:outerShdw blurRad="401738" dist="38100" dir="2700000" algn="tl" rotWithShape="0">
                <a:prstClr val="black">
                  <a:alpha val="161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997413" dist="38100" dir="5400000" algn="t" rotWithShape="0">
                      <a:prstClr val="black">
                        <a:alpha val="65000"/>
                      </a:prstClr>
                    </a:outerShdw>
                  </a:effectLst>
                  <a:latin typeface="Aptos" panose="020B0004020202020204" pitchFamily="34" charset="0"/>
                </a:rPr>
                <a:t>ARM7</a:t>
              </a:r>
            </a:p>
            <a:p>
              <a:pPr marL="285750" indent="-285750">
                <a:buFont typeface="Arial" panose="020B0604020202020204" pitchFamily="34" charset="0"/>
                <a:buChar char="•"/>
              </a:pPr>
              <a:r>
                <a:rPr lang="en-US" sz="1600">
                  <a:effectLst>
                    <a:outerShdw blurRad="997413" dist="38100" dir="5400000" algn="t" rotWithShape="0">
                      <a:prstClr val="black">
                        <a:alpha val="65000"/>
                      </a:prstClr>
                    </a:outerShdw>
                  </a:effectLst>
                  <a:latin typeface="Aptos" panose="020B0004020202020204" pitchFamily="34" charset="0"/>
                </a:rPr>
                <a:t>Downclocked to GBA speeds</a:t>
              </a:r>
            </a:p>
            <a:p>
              <a:pPr marL="285750" indent="-285750">
                <a:buFont typeface="Arial" panose="020B0604020202020204" pitchFamily="34" charset="0"/>
                <a:buChar char="•"/>
              </a:pPr>
              <a:r>
                <a:rPr lang="en-US" sz="1600">
                  <a:effectLst>
                    <a:outerShdw blurRad="997413" dist="38100" dir="5400000" algn="t" rotWithShape="0">
                      <a:prstClr val="black">
                        <a:alpha val="65000"/>
                      </a:prstClr>
                    </a:outerShdw>
                  </a:effectLst>
                  <a:latin typeface="Aptos" panose="020B0004020202020204" pitchFamily="34" charset="0"/>
                </a:rPr>
                <a:t>Runs game code</a:t>
              </a:r>
            </a:p>
          </p:txBody>
        </p:sp>
        <p:sp>
          <p:nvSpPr>
            <p:cNvPr id="17" name="Rounded Rectangle 16">
              <a:extLst>
                <a:ext uri="{FF2B5EF4-FFF2-40B4-BE49-F238E27FC236}">
                  <a16:creationId xmlns:a16="http://schemas.microsoft.com/office/drawing/2014/main" id="{A56D7894-75B9-03F0-6589-5C3B65C0AD96}"/>
                </a:ext>
              </a:extLst>
            </p:cNvPr>
            <p:cNvSpPr>
              <a:spLocks/>
            </p:cNvSpPr>
            <p:nvPr/>
          </p:nvSpPr>
          <p:spPr>
            <a:xfrm>
              <a:off x="3684300" y="5365596"/>
              <a:ext cx="2259300" cy="1315532"/>
            </a:xfrm>
            <a:prstGeom prst="roundRect">
              <a:avLst>
                <a:gd name="adj" fmla="val 9524"/>
              </a:avLst>
            </a:prstGeom>
            <a:solidFill>
              <a:schemeClr val="accent2">
                <a:lumMod val="75000"/>
              </a:schemeClr>
            </a:solidFill>
            <a:effectLst>
              <a:outerShdw blurRad="401738" dist="38100" dir="2700000" algn="tl" rotWithShape="0">
                <a:prstClr val="black">
                  <a:alpha val="161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997413" dist="38100" dir="5400000" algn="t" rotWithShape="0">
                      <a:prstClr val="black">
                        <a:alpha val="65000"/>
                      </a:prstClr>
                    </a:outerShdw>
                  </a:effectLst>
                  <a:latin typeface="Aptos" panose="020B0004020202020204" pitchFamily="34" charset="0"/>
                </a:rPr>
                <a:t>Internal GBA Hardware</a:t>
              </a:r>
            </a:p>
          </p:txBody>
        </p:sp>
        <p:sp>
          <p:nvSpPr>
            <p:cNvPr id="32" name="TextBox 31">
              <a:extLst>
                <a:ext uri="{FF2B5EF4-FFF2-40B4-BE49-F238E27FC236}">
                  <a16:creationId xmlns:a16="http://schemas.microsoft.com/office/drawing/2014/main" id="{453D80DD-0E69-53E6-766F-55346442E550}"/>
                </a:ext>
              </a:extLst>
            </p:cNvPr>
            <p:cNvSpPr txBox="1"/>
            <p:nvPr/>
          </p:nvSpPr>
          <p:spPr>
            <a:xfrm>
              <a:off x="3684301" y="2520840"/>
              <a:ext cx="2259299" cy="584775"/>
            </a:xfrm>
            <a:prstGeom prst="rect">
              <a:avLst/>
            </a:prstGeom>
            <a:noFill/>
          </p:spPr>
          <p:txBody>
            <a:bodyPr wrap="square" rtlCol="0">
              <a:spAutoFit/>
            </a:bodyPr>
            <a:lstStyle/>
            <a:p>
              <a:r>
                <a:rPr lang="en-US" sz="1600">
                  <a:latin typeface="Aptos" panose="020B0004020202020204" pitchFamily="34" charset="0"/>
                </a:rPr>
                <a:t>Runs </a:t>
              </a:r>
              <a:r>
                <a:rPr lang="en-US" sz="1600" b="1">
                  <a:latin typeface="Aptos" panose="020B0004020202020204" pitchFamily="34" charset="0"/>
                </a:rPr>
                <a:t>GBA</a:t>
              </a:r>
              <a:r>
                <a:rPr lang="en-US" sz="1600">
                  <a:latin typeface="Aptos" panose="020B0004020202020204" pitchFamily="34" charset="0"/>
                </a:rPr>
                <a:t> Games Natively</a:t>
              </a:r>
            </a:p>
          </p:txBody>
        </p:sp>
      </p:grpSp>
      <p:grpSp>
        <p:nvGrpSpPr>
          <p:cNvPr id="38" name="Group 37">
            <a:extLst>
              <a:ext uri="{FF2B5EF4-FFF2-40B4-BE49-F238E27FC236}">
                <a16:creationId xmlns:a16="http://schemas.microsoft.com/office/drawing/2014/main" id="{7B9D8D44-193A-D9EE-F441-B175CA5A128C}"/>
              </a:ext>
            </a:extLst>
          </p:cNvPr>
          <p:cNvGrpSpPr/>
          <p:nvPr/>
        </p:nvGrpSpPr>
        <p:grpSpPr>
          <a:xfrm>
            <a:off x="1256403" y="1787682"/>
            <a:ext cx="2520176" cy="4893445"/>
            <a:chOff x="1164124" y="1787682"/>
            <a:chExt cx="2520176" cy="4893445"/>
          </a:xfrm>
        </p:grpSpPr>
        <p:pic>
          <p:nvPicPr>
            <p:cNvPr id="5" name="Picture 4" descr="A blue sphere with black background&#10;&#10;Description automatically generated">
              <a:extLst>
                <a:ext uri="{FF2B5EF4-FFF2-40B4-BE49-F238E27FC236}">
                  <a16:creationId xmlns:a16="http://schemas.microsoft.com/office/drawing/2014/main" id="{6C1F6C14-8D04-D746-93B1-9B17FAFDD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124" y="1787682"/>
              <a:ext cx="719750" cy="719750"/>
            </a:xfrm>
            <a:prstGeom prst="rect">
              <a:avLst/>
            </a:prstGeom>
          </p:spPr>
        </p:pic>
        <p:sp>
          <p:nvSpPr>
            <p:cNvPr id="8" name="TextBox 7">
              <a:extLst>
                <a:ext uri="{FF2B5EF4-FFF2-40B4-BE49-F238E27FC236}">
                  <a16:creationId xmlns:a16="http://schemas.microsoft.com/office/drawing/2014/main" id="{03247069-2317-164C-ECD4-F36D645CE74F}"/>
                </a:ext>
              </a:extLst>
            </p:cNvPr>
            <p:cNvSpPr txBox="1"/>
            <p:nvPr/>
          </p:nvSpPr>
          <p:spPr>
            <a:xfrm>
              <a:off x="1883874" y="2138100"/>
              <a:ext cx="1800426" cy="369332"/>
            </a:xfrm>
            <a:prstGeom prst="rect">
              <a:avLst/>
            </a:prstGeom>
            <a:noFill/>
          </p:spPr>
          <p:txBody>
            <a:bodyPr wrap="square" rtlCol="0">
              <a:spAutoFit/>
            </a:bodyPr>
            <a:lstStyle/>
            <a:p>
              <a:r>
                <a:rPr lang="en-US" b="1">
                  <a:latin typeface="Lucida Console" panose="020B0609040504020204" pitchFamily="49" charset="0"/>
                </a:rPr>
                <a:t>NATIVE_FIRM</a:t>
              </a:r>
            </a:p>
          </p:txBody>
        </p:sp>
        <p:sp>
          <p:nvSpPr>
            <p:cNvPr id="10" name="Rounded Rectangle 9">
              <a:extLst>
                <a:ext uri="{FF2B5EF4-FFF2-40B4-BE49-F238E27FC236}">
                  <a16:creationId xmlns:a16="http://schemas.microsoft.com/office/drawing/2014/main" id="{4F18E89C-7659-CA50-F2FA-9551530F8F72}"/>
                </a:ext>
              </a:extLst>
            </p:cNvPr>
            <p:cNvSpPr>
              <a:spLocks/>
            </p:cNvSpPr>
            <p:nvPr/>
          </p:nvSpPr>
          <p:spPr>
            <a:xfrm>
              <a:off x="1164124" y="3191109"/>
              <a:ext cx="2259300" cy="1925190"/>
            </a:xfrm>
            <a:prstGeom prst="roundRect">
              <a:avLst>
                <a:gd name="adj" fmla="val 9524"/>
              </a:avLst>
            </a:prstGeom>
            <a:solidFill>
              <a:srgbClr val="0070C0"/>
            </a:solidFill>
            <a:effectLst>
              <a:outerShdw blurRad="401738" dist="38100" dir="2700000" algn="tl" rotWithShape="0">
                <a:prstClr val="black">
                  <a:alpha val="161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997413" dist="38100" dir="5400000" algn="t" rotWithShape="0">
                      <a:prstClr val="black">
                        <a:alpha val="65000"/>
                      </a:prstClr>
                    </a:outerShdw>
                  </a:effectLst>
                  <a:latin typeface="Aptos" panose="020B0004020202020204" pitchFamily="34" charset="0"/>
                </a:rPr>
                <a:t>ARM11</a:t>
              </a:r>
              <a:endParaRPr lang="en-US">
                <a:effectLst>
                  <a:outerShdw blurRad="997413" dist="38100" dir="5400000" algn="t" rotWithShape="0">
                    <a:prstClr val="black">
                      <a:alpha val="65000"/>
                    </a:prstClr>
                  </a:outerShdw>
                </a:effectLst>
                <a:latin typeface="Aptos" panose="020B0004020202020204" pitchFamily="34" charset="0"/>
              </a:endParaRPr>
            </a:p>
            <a:p>
              <a:pPr marL="285750" indent="-285750">
                <a:buFont typeface="Arial" panose="020B0604020202020204" pitchFamily="34" charset="0"/>
                <a:buChar char="•"/>
              </a:pPr>
              <a:r>
                <a:rPr lang="en-US" sz="1600">
                  <a:effectLst>
                    <a:outerShdw blurRad="997413" dist="38100" dir="5400000" algn="t" rotWithShape="0">
                      <a:prstClr val="black">
                        <a:alpha val="65000"/>
                      </a:prstClr>
                    </a:outerShdw>
                  </a:effectLst>
                  <a:latin typeface="Aptos" panose="020B0004020202020204" pitchFamily="34" charset="0"/>
                </a:rPr>
                <a:t>Runs Userland</a:t>
              </a:r>
            </a:p>
            <a:p>
              <a:pPr marL="285750" indent="-285750">
                <a:buFont typeface="Arial" panose="020B0604020202020204" pitchFamily="34" charset="0"/>
                <a:buChar char="•"/>
              </a:pPr>
              <a:r>
                <a:rPr lang="en-US" sz="1600">
                  <a:effectLst>
                    <a:outerShdw blurRad="997413" dist="38100" dir="5400000" algn="t" rotWithShape="0">
                      <a:prstClr val="black">
                        <a:alpha val="65000"/>
                      </a:prstClr>
                    </a:outerShdw>
                  </a:effectLst>
                  <a:latin typeface="Aptos" panose="020B0004020202020204" pitchFamily="34" charset="0"/>
                </a:rPr>
                <a:t>Majority of OS code</a:t>
              </a:r>
            </a:p>
          </p:txBody>
        </p:sp>
        <p:sp>
          <p:nvSpPr>
            <p:cNvPr id="11" name="Rounded Rectangle 10">
              <a:extLst>
                <a:ext uri="{FF2B5EF4-FFF2-40B4-BE49-F238E27FC236}">
                  <a16:creationId xmlns:a16="http://schemas.microsoft.com/office/drawing/2014/main" id="{071D0DED-0BA5-5DFE-5448-E01446228A9F}"/>
                </a:ext>
              </a:extLst>
            </p:cNvPr>
            <p:cNvSpPr>
              <a:spLocks/>
            </p:cNvSpPr>
            <p:nvPr/>
          </p:nvSpPr>
          <p:spPr>
            <a:xfrm>
              <a:off x="1164124" y="5193236"/>
              <a:ext cx="2259300" cy="1487891"/>
            </a:xfrm>
            <a:prstGeom prst="roundRect">
              <a:avLst>
                <a:gd name="adj" fmla="val 9524"/>
              </a:avLst>
            </a:prstGeom>
            <a:solidFill>
              <a:schemeClr val="accent6">
                <a:lumMod val="75000"/>
              </a:schemeClr>
            </a:solidFill>
            <a:effectLst>
              <a:outerShdw blurRad="401738" dist="38100" dir="2700000" algn="tl" rotWithShape="0">
                <a:prstClr val="black">
                  <a:alpha val="161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effectLst>
                    <a:outerShdw blurRad="997413" dist="38100" dir="5400000" algn="t" rotWithShape="0">
                      <a:prstClr val="black">
                        <a:alpha val="65000"/>
                      </a:prstClr>
                    </a:outerShdw>
                  </a:effectLst>
                  <a:latin typeface="Aptos"/>
                </a:rPr>
                <a:t>ARM9</a:t>
              </a:r>
            </a:p>
            <a:p>
              <a:pPr marL="285750" indent="-285750">
                <a:buFont typeface="Arial" panose="020B0604020202020204" pitchFamily="34" charset="0"/>
                <a:buChar char="•"/>
              </a:pPr>
              <a:r>
                <a:rPr lang="en-US" sz="1600">
                  <a:effectLst>
                    <a:outerShdw blurRad="997413" dist="38100" dir="5400000" algn="t" rotWithShape="0">
                      <a:prstClr val="black">
                        <a:alpha val="65000"/>
                      </a:prstClr>
                    </a:outerShdw>
                  </a:effectLst>
                  <a:latin typeface="Aptos"/>
                </a:rPr>
                <a:t>Cryptography</a:t>
              </a:r>
            </a:p>
            <a:p>
              <a:pPr marL="285750" indent="-285750">
                <a:buFont typeface="Arial" panose="020B0604020202020204" pitchFamily="34" charset="0"/>
                <a:buChar char="•"/>
              </a:pPr>
              <a:r>
                <a:rPr lang="en-US" sz="1600">
                  <a:effectLst>
                    <a:outerShdw blurRad="997413" dist="38100" dir="5400000" algn="t" rotWithShape="0">
                      <a:prstClr val="black">
                        <a:alpha val="65000"/>
                      </a:prstClr>
                    </a:outerShdw>
                  </a:effectLst>
                  <a:latin typeface="Aptos"/>
                </a:rPr>
                <a:t>Cartridge &amp; SD I/O</a:t>
              </a:r>
            </a:p>
          </p:txBody>
        </p:sp>
        <p:sp>
          <p:nvSpPr>
            <p:cNvPr id="33" name="TextBox 32">
              <a:extLst>
                <a:ext uri="{FF2B5EF4-FFF2-40B4-BE49-F238E27FC236}">
                  <a16:creationId xmlns:a16="http://schemas.microsoft.com/office/drawing/2014/main" id="{95F1679E-C1F2-6D1D-2223-78C3AF519856}"/>
                </a:ext>
              </a:extLst>
            </p:cNvPr>
            <p:cNvSpPr txBox="1"/>
            <p:nvPr/>
          </p:nvSpPr>
          <p:spPr>
            <a:xfrm>
              <a:off x="1164124" y="2520839"/>
              <a:ext cx="2259299" cy="584775"/>
            </a:xfrm>
            <a:prstGeom prst="rect">
              <a:avLst/>
            </a:prstGeom>
            <a:noFill/>
          </p:spPr>
          <p:txBody>
            <a:bodyPr wrap="square" rtlCol="0">
              <a:spAutoFit/>
            </a:bodyPr>
            <a:lstStyle/>
            <a:p>
              <a:r>
                <a:rPr lang="en-US" sz="1600">
                  <a:latin typeface="Aptos" panose="020B0004020202020204" pitchFamily="34" charset="0"/>
                </a:rPr>
                <a:t>Runs </a:t>
              </a:r>
              <a:r>
                <a:rPr lang="en-US" sz="1600" b="1">
                  <a:latin typeface="Aptos" panose="020B0004020202020204" pitchFamily="34" charset="0"/>
                </a:rPr>
                <a:t>3DS </a:t>
              </a:r>
              <a:r>
                <a:rPr lang="en-US" sz="1600">
                  <a:latin typeface="Aptos" panose="020B0004020202020204" pitchFamily="34" charset="0"/>
                </a:rPr>
                <a:t>Games Natively: “3DS Mode”</a:t>
              </a:r>
            </a:p>
          </p:txBody>
        </p:sp>
      </p:grpSp>
    </p:spTree>
    <p:extLst>
      <p:ext uri="{BB962C8B-B14F-4D97-AF65-F5344CB8AC3E}">
        <p14:creationId xmlns:p14="http://schemas.microsoft.com/office/powerpoint/2010/main" val="3725864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100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900" decel="100000" fill="hold"/>
                                        <p:tgtEl>
                                          <p:spTgt spid="3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childTnLst>
                          </p:cTn>
                        </p:par>
                        <p:par>
                          <p:cTn id="11" fill="hold">
                            <p:stCondLst>
                              <p:cond delay="2000"/>
                            </p:stCondLst>
                            <p:childTnLst>
                              <p:par>
                                <p:cTn id="12" presetID="37" presetClass="entr" presetSubtype="0" fill="hold" nodeType="afterEffect">
                                  <p:stCondLst>
                                    <p:cond delay="100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anim calcmode="lin" valueType="num">
                                      <p:cBhvr>
                                        <p:cTn id="15" dur="1000" fill="hold"/>
                                        <p:tgtEl>
                                          <p:spTgt spid="37"/>
                                        </p:tgtEl>
                                        <p:attrNameLst>
                                          <p:attrName>ppt_x</p:attrName>
                                        </p:attrNameLst>
                                      </p:cBhvr>
                                      <p:tavLst>
                                        <p:tav tm="0">
                                          <p:val>
                                            <p:strVal val="#ppt_x"/>
                                          </p:val>
                                        </p:tav>
                                        <p:tav tm="100000">
                                          <p:val>
                                            <p:strVal val="#ppt_x"/>
                                          </p:val>
                                        </p:tav>
                                      </p:tavLst>
                                    </p:anim>
                                    <p:anim calcmode="lin" valueType="num">
                                      <p:cBhvr>
                                        <p:cTn id="16" dur="900" decel="100000" fill="hold"/>
                                        <p:tgtEl>
                                          <p:spTgt spid="3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par>
                          <p:cTn id="18" fill="hold">
                            <p:stCondLst>
                              <p:cond delay="4000"/>
                            </p:stCondLst>
                            <p:childTnLst>
                              <p:par>
                                <p:cTn id="19" presetID="37" presetClass="entr" presetSubtype="0" fill="hold" nodeType="afterEffect">
                                  <p:stCondLst>
                                    <p:cond delay="100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anim calcmode="lin" valueType="num">
                                      <p:cBhvr>
                                        <p:cTn id="22" dur="1000" fill="hold"/>
                                        <p:tgtEl>
                                          <p:spTgt spid="36"/>
                                        </p:tgtEl>
                                        <p:attrNameLst>
                                          <p:attrName>ppt_x</p:attrName>
                                        </p:attrNameLst>
                                      </p:cBhvr>
                                      <p:tavLst>
                                        <p:tav tm="0">
                                          <p:val>
                                            <p:strVal val="#ppt_x"/>
                                          </p:val>
                                        </p:tav>
                                        <p:tav tm="100000">
                                          <p:val>
                                            <p:strVal val="#ppt_x"/>
                                          </p:val>
                                        </p:tav>
                                      </p:tavLst>
                                    </p:anim>
                                    <p:anim calcmode="lin" valueType="num">
                                      <p:cBhvr>
                                        <p:cTn id="23" dur="900" decel="100000" fill="hold"/>
                                        <p:tgtEl>
                                          <p:spTgt spid="3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par>
                          <p:cTn id="25" fill="hold">
                            <p:stCondLst>
                              <p:cond delay="6000"/>
                            </p:stCondLst>
                            <p:childTnLst>
                              <p:par>
                                <p:cTn id="26" presetID="37" presetClass="entr" presetSubtype="0" fill="hold" nodeType="afterEffect">
                                  <p:stCondLst>
                                    <p:cond delay="100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900" decel="100000" fill="hold"/>
                                        <p:tgtEl>
                                          <p:spTgt spid="34"/>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0D502-6569-00DB-85D3-508A3BA532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9E3ED3-3F91-857C-46B8-3B199A1AFD71}"/>
              </a:ext>
            </a:extLst>
          </p:cNvPr>
          <p:cNvSpPr>
            <a:spLocks noGrp="1"/>
          </p:cNvSpPr>
          <p:nvPr>
            <p:ph type="ctrTitle"/>
          </p:nvPr>
        </p:nvSpPr>
        <p:spPr>
          <a:xfrm>
            <a:off x="1523999" y="121595"/>
            <a:ext cx="9144000" cy="894945"/>
          </a:xfrm>
        </p:spPr>
        <p:txBody>
          <a:bodyPr>
            <a:normAutofit fontScale="90000"/>
          </a:bodyPr>
          <a:lstStyle/>
          <a:p>
            <a:pPr rtl="0" fontAlgn="base"/>
            <a:r>
              <a:rPr lang="en-US"/>
              <a:t>A microkernel architecture</a:t>
            </a:r>
            <a:endParaRPr lang="el-GR"/>
          </a:p>
        </p:txBody>
      </p:sp>
      <p:sp>
        <p:nvSpPr>
          <p:cNvPr id="6" name="TextBox 5">
            <a:extLst>
              <a:ext uri="{FF2B5EF4-FFF2-40B4-BE49-F238E27FC236}">
                <a16:creationId xmlns:a16="http://schemas.microsoft.com/office/drawing/2014/main" id="{7A757FE7-B657-E7A4-D69D-0D49968A0FAA}"/>
              </a:ext>
            </a:extLst>
          </p:cNvPr>
          <p:cNvSpPr txBox="1"/>
          <p:nvPr/>
        </p:nvSpPr>
        <p:spPr>
          <a:xfrm>
            <a:off x="1523999" y="1016540"/>
            <a:ext cx="8087639" cy="830997"/>
          </a:xfrm>
          <a:prstGeom prst="rect">
            <a:avLst/>
          </a:prstGeom>
          <a:noFill/>
        </p:spPr>
        <p:txBody>
          <a:bodyPr wrap="square" lIns="91440" tIns="45720" rIns="91440" bIns="45720" rtlCol="0" anchor="t">
            <a:spAutoFit/>
          </a:bodyPr>
          <a:lstStyle/>
          <a:p>
            <a:r>
              <a:rPr lang="en-US" sz="2400">
                <a:latin typeface="Aptos"/>
              </a:rPr>
              <a:t>The kernel is the core of an OS. The 3DS ARM11 kernel is called </a:t>
            </a:r>
            <a:r>
              <a:rPr lang="en-US" sz="2400">
                <a:latin typeface="Lucida Console" panose="020B0609040504020204" pitchFamily="49" charset="0"/>
              </a:rPr>
              <a:t>kernel11</a:t>
            </a:r>
            <a:r>
              <a:rPr lang="en-US" sz="2400">
                <a:latin typeface="Aptos"/>
              </a:rPr>
              <a:t>. </a:t>
            </a:r>
            <a:endParaRPr lang="el-GR"/>
          </a:p>
        </p:txBody>
      </p:sp>
      <p:grpSp>
        <p:nvGrpSpPr>
          <p:cNvPr id="21" name="Group 20">
            <a:extLst>
              <a:ext uri="{FF2B5EF4-FFF2-40B4-BE49-F238E27FC236}">
                <a16:creationId xmlns:a16="http://schemas.microsoft.com/office/drawing/2014/main" id="{FFEE3B1D-86A7-8B35-23FC-6DC04FCEB441}"/>
              </a:ext>
            </a:extLst>
          </p:cNvPr>
          <p:cNvGrpSpPr/>
          <p:nvPr/>
        </p:nvGrpSpPr>
        <p:grpSpPr>
          <a:xfrm>
            <a:off x="829182" y="1940939"/>
            <a:ext cx="7625428" cy="4435854"/>
            <a:chOff x="829182" y="1940939"/>
            <a:chExt cx="7625428" cy="4435854"/>
          </a:xfrm>
        </p:grpSpPr>
        <p:sp>
          <p:nvSpPr>
            <p:cNvPr id="10" name="Rounded Rectangle 9">
              <a:extLst>
                <a:ext uri="{FF2B5EF4-FFF2-40B4-BE49-F238E27FC236}">
                  <a16:creationId xmlns:a16="http://schemas.microsoft.com/office/drawing/2014/main" id="{945A64ED-6508-D447-6910-AC19649169A3}"/>
                </a:ext>
              </a:extLst>
            </p:cNvPr>
            <p:cNvSpPr>
              <a:spLocks/>
            </p:cNvSpPr>
            <p:nvPr/>
          </p:nvSpPr>
          <p:spPr>
            <a:xfrm rot="16200000">
              <a:off x="2817801" y="739984"/>
              <a:ext cx="4041924" cy="7231694"/>
            </a:xfrm>
            <a:prstGeom prst="roundRect">
              <a:avLst>
                <a:gd name="adj" fmla="val 9524"/>
              </a:avLst>
            </a:prstGeom>
            <a:gradFill flip="none" rotWithShape="1">
              <a:gsLst>
                <a:gs pos="100000">
                  <a:schemeClr val="accent1">
                    <a:lumMod val="60000"/>
                    <a:lumOff val="40000"/>
                  </a:schemeClr>
                </a:gs>
                <a:gs pos="85000">
                  <a:schemeClr val="accent1">
                    <a:lumMod val="60000"/>
                    <a:lumOff val="40000"/>
                    <a:alpha val="0"/>
                  </a:schemeClr>
                </a:gs>
                <a:gs pos="0">
                  <a:schemeClr val="accent1">
                    <a:lumMod val="60000"/>
                    <a:lumOff val="40000"/>
                  </a:schemeClr>
                </a:gs>
                <a:gs pos="39000">
                  <a:schemeClr val="accent1">
                    <a:lumMod val="60000"/>
                    <a:lumOff val="40000"/>
                    <a:alpha val="0"/>
                  </a:schemeClr>
                </a:gs>
              </a:gsLst>
              <a:lin ang="5400000" scaled="1"/>
              <a:tileRect/>
            </a:gradFill>
            <a:ln>
              <a:gradFill>
                <a:gsLst>
                  <a:gs pos="100000">
                    <a:srgbClr val="000000"/>
                  </a:gs>
                  <a:gs pos="84000">
                    <a:schemeClr val="tx1">
                      <a:alpha val="0"/>
                    </a:schemeClr>
                  </a:gs>
                  <a:gs pos="0">
                    <a:schemeClr val="tx1"/>
                  </a:gs>
                  <a:gs pos="22000">
                    <a:schemeClr val="tx1">
                      <a:alpha val="0"/>
                    </a:schemeClr>
                  </a:gs>
                </a:gsLst>
                <a:lin ang="5400000" scaled="1"/>
              </a:gradFill>
            </a:ln>
            <a:effectLst>
              <a:outerShdw blurRad="401738" dist="38100" dir="2700000" algn="tl" rotWithShape="0">
                <a:prstClr val="black">
                  <a:alpha val="161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000">
                  <a:effectLst>
                    <a:outerShdw blurRad="997413" dist="38100" dir="5400000" algn="t" rotWithShape="0">
                      <a:prstClr val="black">
                        <a:alpha val="65000"/>
                      </a:prstClr>
                    </a:outerShdw>
                  </a:effectLst>
                  <a:latin typeface="Lucida Console" panose="020B0609040504020204" pitchFamily="49" charset="0"/>
                </a:rPr>
                <a:t>  </a:t>
              </a:r>
              <a:r>
                <a:rPr lang="en-US" sz="2400">
                  <a:effectLst>
                    <a:outerShdw blurRad="997413" dist="38100" dir="5400000" algn="t" rotWithShape="0">
                      <a:prstClr val="black">
                        <a:alpha val="65000"/>
                      </a:prstClr>
                    </a:outerShdw>
                  </a:effectLst>
                  <a:latin typeface="Lucida Console" panose="020B0609040504020204" pitchFamily="49" charset="0"/>
                </a:rPr>
                <a:t>kernel11</a:t>
              </a:r>
              <a:endParaRPr lang="en-US" sz="2000">
                <a:effectLst>
                  <a:outerShdw blurRad="997413" dist="38100" dir="5400000" algn="t" rotWithShape="0">
                    <a:prstClr val="black">
                      <a:alpha val="65000"/>
                    </a:prstClr>
                  </a:outerShdw>
                </a:effectLst>
                <a:latin typeface="Aptos" panose="020B0004020202020204" pitchFamily="34" charset="0"/>
              </a:endParaRPr>
            </a:p>
          </p:txBody>
        </p:sp>
        <p:pic>
          <p:nvPicPr>
            <p:cNvPr id="2050" name="Picture 2">
              <a:extLst>
                <a:ext uri="{FF2B5EF4-FFF2-40B4-BE49-F238E27FC236}">
                  <a16:creationId xmlns:a16="http://schemas.microsoft.com/office/drawing/2014/main" id="{762FBF03-7408-5433-92F9-550688A0B2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00" r="8355" b="8156"/>
            <a:stretch/>
          </p:blipFill>
          <p:spPr bwMode="auto">
            <a:xfrm>
              <a:off x="829182" y="1940939"/>
              <a:ext cx="787495" cy="787857"/>
            </a:xfrm>
            <a:prstGeom prst="ellipse">
              <a:avLst/>
            </a:prstGeom>
            <a:ln>
              <a:noFill/>
            </a:ln>
            <a:effectLst>
              <a:outerShdw blurRad="814545" dist="38100" dir="2700000" algn="tl" rotWithShape="0">
                <a:prstClr val="black">
                  <a:alpha val="19217"/>
                </a:prstClr>
              </a:outerShdw>
            </a:effectLst>
            <a:extLst>
              <a:ext uri="{909E8E84-426E-40DD-AFC4-6F175D3DCCD1}">
                <a14:hiddenFill xmlns:a14="http://schemas.microsoft.com/office/drawing/2010/main">
                  <a:solidFill>
                    <a:srgbClr val="FFFFFF"/>
                  </a:solidFill>
                </a14:hiddenFill>
              </a:ext>
            </a:extLst>
          </p:spPr>
        </p:pic>
      </p:grpSp>
      <p:sp>
        <p:nvSpPr>
          <p:cNvPr id="13" name="Rounded Rectangle 12">
            <a:extLst>
              <a:ext uri="{FF2B5EF4-FFF2-40B4-BE49-F238E27FC236}">
                <a16:creationId xmlns:a16="http://schemas.microsoft.com/office/drawing/2014/main" id="{657170BB-F8EF-E193-2531-9011DEA3E767}"/>
              </a:ext>
            </a:extLst>
          </p:cNvPr>
          <p:cNvSpPr/>
          <p:nvPr/>
        </p:nvSpPr>
        <p:spPr>
          <a:xfrm>
            <a:off x="1900573" y="2462558"/>
            <a:ext cx="1913144" cy="3788099"/>
          </a:xfrm>
          <a:prstGeom prst="roundRect">
            <a:avLst>
              <a:gd name="adj" fmla="val 9524"/>
            </a:avLst>
          </a:prstGeom>
          <a:solidFill>
            <a:schemeClr val="accent2">
              <a:lumMod val="75000"/>
            </a:schemeClr>
          </a:solidFill>
          <a:effectLst>
            <a:outerShdw blurRad="540667" dist="38100" dir="2700000" algn="tl" rotWithShape="0">
              <a:prstClr val="black">
                <a:alpha val="3593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effectLst>
                  <a:outerShdw blurRad="1144354" dist="38100" dir="5400000" algn="t" rotWithShape="0">
                    <a:prstClr val="black">
                      <a:alpha val="49929"/>
                    </a:prstClr>
                  </a:outerShdw>
                </a:effectLst>
                <a:latin typeface="Aptos"/>
              </a:rPr>
              <a:t>Memory Management</a:t>
            </a:r>
          </a:p>
          <a:p>
            <a:pPr algn="ctr"/>
            <a:endParaRPr lang="en-US" b="1">
              <a:effectLst>
                <a:outerShdw blurRad="1144354" dist="38100" dir="5400000" algn="t" rotWithShape="0">
                  <a:prstClr val="black">
                    <a:alpha val="49929"/>
                  </a:prstClr>
                </a:outerShdw>
              </a:effectLst>
              <a:latin typeface="Aptos"/>
            </a:endParaRPr>
          </a:p>
          <a:p>
            <a:pPr algn="ctr"/>
            <a:r>
              <a:rPr lang="en-US">
                <a:effectLst>
                  <a:outerShdw blurRad="1144354" dist="38100" dir="5400000" algn="t" rotWithShape="0">
                    <a:prstClr val="black">
                      <a:alpha val="49929"/>
                    </a:prstClr>
                  </a:outerShdw>
                </a:effectLst>
                <a:latin typeface="Aptos"/>
              </a:rPr>
              <a:t>Map Memory to processes</a:t>
            </a:r>
          </a:p>
          <a:p>
            <a:pPr algn="ctr"/>
            <a:r>
              <a:rPr lang="en-US">
                <a:effectLst>
                  <a:outerShdw blurRad="1144354" dist="38100" dir="5400000" algn="t" rotWithShape="0">
                    <a:prstClr val="black">
                      <a:alpha val="49929"/>
                    </a:prstClr>
                  </a:outerShdw>
                </a:effectLst>
                <a:latin typeface="Aptos"/>
              </a:rPr>
              <a:t>&amp;</a:t>
            </a:r>
            <a:endParaRPr lang="en-US" sz="1600">
              <a:effectLst>
                <a:outerShdw blurRad="1144354" dist="38100" dir="5400000" algn="t" rotWithShape="0">
                  <a:prstClr val="black">
                    <a:alpha val="49929"/>
                  </a:prstClr>
                </a:outerShdw>
              </a:effectLst>
              <a:latin typeface="Aptos"/>
            </a:endParaRPr>
          </a:p>
          <a:p>
            <a:pPr algn="ctr"/>
            <a:r>
              <a:rPr lang="en-US">
                <a:effectLst>
                  <a:outerShdw blurRad="1144354" dist="38100" dir="5400000" algn="t" rotWithShape="0">
                    <a:prstClr val="black">
                      <a:alpha val="49929"/>
                    </a:prstClr>
                  </a:outerShdw>
                </a:effectLst>
                <a:latin typeface="Aptos"/>
              </a:rPr>
              <a:t>configure their access permissions</a:t>
            </a:r>
          </a:p>
        </p:txBody>
      </p:sp>
      <p:sp>
        <p:nvSpPr>
          <p:cNvPr id="15" name="Rounded Rectangle 14">
            <a:extLst>
              <a:ext uri="{FF2B5EF4-FFF2-40B4-BE49-F238E27FC236}">
                <a16:creationId xmlns:a16="http://schemas.microsoft.com/office/drawing/2014/main" id="{E495C41A-4985-1202-47AC-96FA44E776CD}"/>
              </a:ext>
            </a:extLst>
          </p:cNvPr>
          <p:cNvSpPr/>
          <p:nvPr/>
        </p:nvSpPr>
        <p:spPr>
          <a:xfrm>
            <a:off x="3989519" y="2461779"/>
            <a:ext cx="1913144" cy="3788099"/>
          </a:xfrm>
          <a:prstGeom prst="roundRect">
            <a:avLst>
              <a:gd name="adj" fmla="val 9524"/>
            </a:avLst>
          </a:prstGeom>
          <a:solidFill>
            <a:schemeClr val="accent6">
              <a:lumMod val="75000"/>
            </a:schemeClr>
          </a:solidFill>
          <a:effectLst>
            <a:outerShdw blurRad="540667" dist="38100" dir="2700000" algn="tl" rotWithShape="0">
              <a:prstClr val="black">
                <a:alpha val="3593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effectLst>
                  <a:outerShdw blurRad="1144354" dist="38100" dir="5400000" algn="t" rotWithShape="0">
                    <a:prstClr val="black">
                      <a:alpha val="49929"/>
                    </a:prstClr>
                  </a:outerShdw>
                </a:effectLst>
                <a:latin typeface="Aptos"/>
              </a:rPr>
              <a:t>Process &amp; Thread Management</a:t>
            </a:r>
          </a:p>
          <a:p>
            <a:pPr algn="ctr"/>
            <a:endParaRPr lang="en-US" sz="2000">
              <a:effectLst>
                <a:outerShdw blurRad="1144354" dist="38100" dir="5400000" algn="t" rotWithShape="0">
                  <a:prstClr val="black">
                    <a:alpha val="49929"/>
                  </a:prstClr>
                </a:outerShdw>
              </a:effectLst>
              <a:latin typeface="Aptos" panose="020B0004020202020204" pitchFamily="34" charset="0"/>
            </a:endParaRPr>
          </a:p>
          <a:p>
            <a:pPr algn="ctr"/>
            <a:r>
              <a:rPr lang="en-US" sz="2000">
                <a:effectLst>
                  <a:outerShdw blurRad="1144354" dist="38100" dir="5400000" algn="t" rotWithShape="0">
                    <a:prstClr val="black">
                      <a:alpha val="49929"/>
                    </a:prstClr>
                  </a:outerShdw>
                </a:effectLst>
                <a:latin typeface="Aptos"/>
              </a:rPr>
              <a:t>Creation, multithreading primitives, </a:t>
            </a:r>
            <a:r>
              <a:rPr lang="en-US" sz="2000" err="1">
                <a:effectLst>
                  <a:outerShdw blurRad="1144354" dist="38100" dir="5400000" algn="t" rotWithShape="0">
                    <a:prstClr val="black">
                      <a:alpha val="49929"/>
                    </a:prstClr>
                  </a:outerShdw>
                </a:effectLst>
                <a:latin typeface="Aptos"/>
              </a:rPr>
              <a:t>Lifecycling</a:t>
            </a:r>
            <a:endParaRPr lang="en-US" err="1"/>
          </a:p>
        </p:txBody>
      </p:sp>
      <p:sp>
        <p:nvSpPr>
          <p:cNvPr id="17" name="Rounded Rectangle 16">
            <a:extLst>
              <a:ext uri="{FF2B5EF4-FFF2-40B4-BE49-F238E27FC236}">
                <a16:creationId xmlns:a16="http://schemas.microsoft.com/office/drawing/2014/main" id="{59A970D7-141B-ECDB-C67B-9E83C8F1AF40}"/>
              </a:ext>
            </a:extLst>
          </p:cNvPr>
          <p:cNvSpPr/>
          <p:nvPr/>
        </p:nvSpPr>
        <p:spPr>
          <a:xfrm>
            <a:off x="6093545" y="2461779"/>
            <a:ext cx="2186490" cy="3793318"/>
          </a:xfrm>
          <a:prstGeom prst="roundRect">
            <a:avLst>
              <a:gd name="adj" fmla="val 9524"/>
            </a:avLst>
          </a:prstGeom>
          <a:solidFill>
            <a:srgbClr val="7030A0"/>
          </a:solidFill>
          <a:effectLst>
            <a:outerShdw blurRad="540667" dist="38100" dir="2700000" algn="tl" rotWithShape="0">
              <a:prstClr val="black">
                <a:alpha val="3593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effectLst>
                  <a:outerShdw blurRad="1144354" dist="38100" dir="5400000" algn="t" rotWithShape="0">
                    <a:prstClr val="black">
                      <a:alpha val="49929"/>
                    </a:prstClr>
                  </a:outerShdw>
                </a:effectLst>
                <a:latin typeface="Aptos"/>
              </a:rPr>
              <a:t>Service &amp; Process Inter-communication</a:t>
            </a:r>
          </a:p>
          <a:p>
            <a:pPr algn="ctr"/>
            <a:endParaRPr lang="en-US" sz="2000">
              <a:effectLst>
                <a:outerShdw blurRad="1144354" dist="38100" dir="5400000" algn="t" rotWithShape="0">
                  <a:prstClr val="black">
                    <a:alpha val="49929"/>
                  </a:prstClr>
                </a:outerShdw>
              </a:effectLst>
              <a:latin typeface="Aptos" panose="020B0004020202020204" pitchFamily="34" charset="0"/>
            </a:endParaRPr>
          </a:p>
          <a:p>
            <a:pPr algn="ctr"/>
            <a:r>
              <a:rPr lang="en-US" sz="2000">
                <a:effectLst>
                  <a:outerShdw blurRad="1144354" dist="38100" dir="5400000" algn="t" rotWithShape="0">
                    <a:prstClr val="black">
                      <a:alpha val="49929"/>
                    </a:prstClr>
                  </a:outerShdw>
                </a:effectLst>
                <a:latin typeface="Aptos"/>
              </a:rPr>
              <a:t>Via the sync request API and shared memory</a:t>
            </a:r>
            <a:endParaRPr lang="en-US" sz="2000">
              <a:effectLst>
                <a:outerShdw blurRad="1144354" dist="38100" dir="5400000" algn="t" rotWithShape="0">
                  <a:prstClr val="black">
                    <a:alpha val="49929"/>
                  </a:prstClr>
                </a:outerShdw>
              </a:effectLst>
              <a:latin typeface="Aptos" panose="020B0004020202020204" pitchFamily="34" charset="0"/>
            </a:endParaRPr>
          </a:p>
        </p:txBody>
      </p:sp>
      <p:grpSp>
        <p:nvGrpSpPr>
          <p:cNvPr id="22" name="Group 21">
            <a:extLst>
              <a:ext uri="{FF2B5EF4-FFF2-40B4-BE49-F238E27FC236}">
                <a16:creationId xmlns:a16="http://schemas.microsoft.com/office/drawing/2014/main" id="{362D72F7-96B8-93AE-72E6-4294F9A337F8}"/>
              </a:ext>
            </a:extLst>
          </p:cNvPr>
          <p:cNvGrpSpPr/>
          <p:nvPr/>
        </p:nvGrpSpPr>
        <p:grpSpPr>
          <a:xfrm>
            <a:off x="8755693" y="2166663"/>
            <a:ext cx="3276473" cy="4202055"/>
            <a:chOff x="8755693" y="2166663"/>
            <a:chExt cx="3276473" cy="4202055"/>
          </a:xfrm>
        </p:grpSpPr>
        <p:pic>
          <p:nvPicPr>
            <p:cNvPr id="18" name="Picture 17">
              <a:extLst>
                <a:ext uri="{FF2B5EF4-FFF2-40B4-BE49-F238E27FC236}">
                  <a16:creationId xmlns:a16="http://schemas.microsoft.com/office/drawing/2014/main" id="{8CE04350-8372-9748-73C3-B4A878460ADF}"/>
                </a:ext>
              </a:extLst>
            </p:cNvPr>
            <p:cNvPicPr>
              <a:picLocks noChangeAspect="1"/>
            </p:cNvPicPr>
            <p:nvPr/>
          </p:nvPicPr>
          <p:blipFill rotWithShape="1">
            <a:blip r:embed="rId4"/>
            <a:srcRect l="1" t="39799" r="34238" b="21181"/>
            <a:stretch/>
          </p:blipFill>
          <p:spPr>
            <a:xfrm>
              <a:off x="8755693" y="4029617"/>
              <a:ext cx="3106224" cy="1323438"/>
            </a:xfrm>
            <a:prstGeom prst="rect">
              <a:avLst/>
            </a:prstGeom>
          </p:spPr>
        </p:pic>
        <p:sp>
          <p:nvSpPr>
            <p:cNvPr id="19" name="TextBox 18">
              <a:extLst>
                <a:ext uri="{FF2B5EF4-FFF2-40B4-BE49-F238E27FC236}">
                  <a16:creationId xmlns:a16="http://schemas.microsoft.com/office/drawing/2014/main" id="{77710865-987A-F7A0-D3B2-95AA0B948BDA}"/>
                </a:ext>
              </a:extLst>
            </p:cNvPr>
            <p:cNvSpPr txBox="1"/>
            <p:nvPr/>
          </p:nvSpPr>
          <p:spPr>
            <a:xfrm>
              <a:off x="8848524" y="2166663"/>
              <a:ext cx="2885806" cy="1323439"/>
            </a:xfrm>
            <a:prstGeom prst="rect">
              <a:avLst/>
            </a:prstGeom>
            <a:noFill/>
          </p:spPr>
          <p:txBody>
            <a:bodyPr wrap="square" rtlCol="0">
              <a:spAutoFit/>
            </a:bodyPr>
            <a:lstStyle/>
            <a:p>
              <a:r>
                <a:rPr lang="en-US" sz="2000">
                  <a:latin typeface="Aptos" panose="020B0004020202020204" pitchFamily="34" charset="0"/>
                </a:rPr>
                <a:t>Kernel calls are performed with the Arm </a:t>
              </a:r>
              <a:r>
                <a:rPr lang="en-US" sz="2000">
                  <a:latin typeface="Lucida Console" panose="020B0609040504020204" pitchFamily="49" charset="0"/>
                </a:rPr>
                <a:t>SVC</a:t>
              </a:r>
              <a:r>
                <a:rPr lang="en-US" sz="2000">
                  <a:latin typeface="Aptos" panose="020B0004020202020204" pitchFamily="34" charset="0"/>
                </a:rPr>
                <a:t> (Supervisor Call) instruction.</a:t>
              </a:r>
            </a:p>
          </p:txBody>
        </p:sp>
        <p:sp>
          <p:nvSpPr>
            <p:cNvPr id="20" name="TextBox 19">
              <a:extLst>
                <a:ext uri="{FF2B5EF4-FFF2-40B4-BE49-F238E27FC236}">
                  <a16:creationId xmlns:a16="http://schemas.microsoft.com/office/drawing/2014/main" id="{C29D14EB-8180-88A8-4792-2E6DE2062343}"/>
                </a:ext>
              </a:extLst>
            </p:cNvPr>
            <p:cNvSpPr txBox="1"/>
            <p:nvPr/>
          </p:nvSpPr>
          <p:spPr>
            <a:xfrm>
              <a:off x="8772490" y="5353055"/>
              <a:ext cx="3259676" cy="1015663"/>
            </a:xfrm>
            <a:prstGeom prst="rect">
              <a:avLst/>
            </a:prstGeom>
            <a:noFill/>
          </p:spPr>
          <p:txBody>
            <a:bodyPr wrap="square" lIns="91440" tIns="45720" rIns="91440" bIns="45720" rtlCol="0" anchor="t">
              <a:spAutoFit/>
            </a:bodyPr>
            <a:lstStyle/>
            <a:p>
              <a:pPr algn="r"/>
              <a:r>
                <a:rPr lang="en-US" sz="2000">
                  <a:latin typeface="Aptos"/>
                </a:rPr>
                <a:t>An ARM assembly function for calling the </a:t>
              </a:r>
              <a:r>
                <a:rPr lang="en-US" sz="2000" err="1">
                  <a:latin typeface="Lucida Console"/>
                </a:rPr>
                <a:t>exitThread</a:t>
              </a:r>
              <a:r>
                <a:rPr lang="en-US" sz="2000">
                  <a:latin typeface="Lucida Console"/>
                </a:rPr>
                <a:t> </a:t>
              </a:r>
              <a:r>
                <a:rPr lang="en-US" sz="2000">
                  <a:latin typeface="Aptos"/>
                </a:rPr>
                <a:t>SVC.</a:t>
              </a:r>
            </a:p>
          </p:txBody>
        </p:sp>
      </p:grpSp>
    </p:spTree>
    <p:extLst>
      <p:ext uri="{BB962C8B-B14F-4D97-AF65-F5344CB8AC3E}">
        <p14:creationId xmlns:p14="http://schemas.microsoft.com/office/powerpoint/2010/main" val="40698142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par>
                          <p:cTn id="14" fill="hold">
                            <p:stCondLst>
                              <p:cond delay="2000"/>
                            </p:stCondLst>
                            <p:childTnLst>
                              <p:par>
                                <p:cTn id="15" presetID="2" presetClass="entr" presetSubtype="4" decel="50000" fill="hold" grpId="0" nodeType="afterEffect">
                                  <p:stCondLst>
                                    <p:cond delay="100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3500"/>
                            </p:stCondLst>
                            <p:childTnLst>
                              <p:par>
                                <p:cTn id="20" presetID="2" presetClass="entr" presetSubtype="4" decel="50000" fill="hold" grpId="0" nodeType="afterEffect">
                                  <p:stCondLst>
                                    <p:cond delay="100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par>
                          <p:cTn id="24" fill="hold">
                            <p:stCondLst>
                              <p:cond delay="5000"/>
                            </p:stCondLst>
                            <p:childTnLst>
                              <p:par>
                                <p:cTn id="25" presetID="2" presetClass="entr" presetSubtype="4" fill="hold" grpId="0" nodeType="afterEffect">
                                  <p:stCondLst>
                                    <p:cond delay="100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decel="5000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1+#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5"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8359D-0884-BE94-6680-099F333565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2F9B50-0521-6C9C-50C9-5FA8BE18B6B5}"/>
              </a:ext>
            </a:extLst>
          </p:cNvPr>
          <p:cNvSpPr>
            <a:spLocks noGrp="1"/>
          </p:cNvSpPr>
          <p:nvPr>
            <p:ph type="ctrTitle"/>
          </p:nvPr>
        </p:nvSpPr>
        <p:spPr>
          <a:xfrm>
            <a:off x="791182" y="0"/>
            <a:ext cx="11347315" cy="851171"/>
          </a:xfrm>
        </p:spPr>
        <p:txBody>
          <a:bodyPr>
            <a:normAutofit/>
          </a:bodyPr>
          <a:lstStyle/>
          <a:p>
            <a:pPr rtl="0" fontAlgn="base"/>
            <a:r>
              <a:rPr lang="en-US" sz="4800" b="1" err="1">
                <a:latin typeface="Aptos" panose="020B0004020202020204" pitchFamily="34" charset="0"/>
              </a:rPr>
              <a:t>HorizonOS</a:t>
            </a:r>
            <a:r>
              <a:rPr lang="en-US" sz="4800">
                <a:latin typeface="Aptos" panose="020B0004020202020204" pitchFamily="34" charset="0"/>
              </a:rPr>
              <a:t> services</a:t>
            </a:r>
            <a:endParaRPr lang="el-GR" sz="4800">
              <a:latin typeface="Aptos" panose="020B0004020202020204" pitchFamily="34" charset="0"/>
            </a:endParaRPr>
          </a:p>
        </p:txBody>
      </p:sp>
      <p:sp>
        <p:nvSpPr>
          <p:cNvPr id="6" name="AutoShape 2" descr=":panda:">
            <a:extLst>
              <a:ext uri="{FF2B5EF4-FFF2-40B4-BE49-F238E27FC236}">
                <a16:creationId xmlns:a16="http://schemas.microsoft.com/office/drawing/2014/main" id="{D0964F0C-6AB5-6B86-DED1-43EFE0E92A1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graphicFrame>
        <p:nvGraphicFramePr>
          <p:cNvPr id="10" name="Diagram 9">
            <a:extLst>
              <a:ext uri="{FF2B5EF4-FFF2-40B4-BE49-F238E27FC236}">
                <a16:creationId xmlns:a16="http://schemas.microsoft.com/office/drawing/2014/main" id="{B67D000F-D769-E53C-4117-CB5476A54AB7}"/>
              </a:ext>
            </a:extLst>
          </p:cNvPr>
          <p:cNvGraphicFramePr/>
          <p:nvPr>
            <p:extLst>
              <p:ext uri="{D42A27DB-BD31-4B8C-83A1-F6EECF244321}">
                <p14:modId xmlns:p14="http://schemas.microsoft.com/office/powerpoint/2010/main" val="654047293"/>
              </p:ext>
            </p:extLst>
          </p:nvPr>
        </p:nvGraphicFramePr>
        <p:xfrm>
          <a:off x="2032000" y="121393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22208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graphicEl>
                                              <a:dgm id="{3035A0E2-FF79-094B-8007-15284688E5D6}"/>
                                            </p:graphicEl>
                                          </p:spTgt>
                                        </p:tgtEl>
                                        <p:attrNameLst>
                                          <p:attrName>style.visibility</p:attrName>
                                        </p:attrNameLst>
                                      </p:cBhvr>
                                      <p:to>
                                        <p:strVal val="visible"/>
                                      </p:to>
                                    </p:set>
                                    <p:animEffect transition="in" filter="strips(downLeft)">
                                      <p:cBhvr>
                                        <p:cTn id="7" dur="500"/>
                                        <p:tgtEl>
                                          <p:spTgt spid="10">
                                            <p:graphicEl>
                                              <a:dgm id="{3035A0E2-FF79-094B-8007-15284688E5D6}"/>
                                            </p:graphicEl>
                                          </p:spTgt>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0">
                                            <p:graphicEl>
                                              <a:dgm id="{972FBD53-8C84-144C-B282-EE5583502739}"/>
                                            </p:graphicEl>
                                          </p:spTgt>
                                        </p:tgtEl>
                                        <p:attrNameLst>
                                          <p:attrName>style.visibility</p:attrName>
                                        </p:attrNameLst>
                                      </p:cBhvr>
                                      <p:to>
                                        <p:strVal val="visible"/>
                                      </p:to>
                                    </p:set>
                                    <p:animEffect transition="in" filter="strips(downLeft)">
                                      <p:cBhvr>
                                        <p:cTn id="10" dur="500"/>
                                        <p:tgtEl>
                                          <p:spTgt spid="10">
                                            <p:graphicEl>
                                              <a:dgm id="{972FBD53-8C84-144C-B282-EE5583502739}"/>
                                            </p:graphicEl>
                                          </p:spTgt>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0">
                                            <p:graphicEl>
                                              <a:dgm id="{2F24F954-F9B3-4285-8091-CEF32A02518C}"/>
                                            </p:graphicEl>
                                          </p:spTgt>
                                        </p:tgtEl>
                                        <p:attrNameLst>
                                          <p:attrName>style.visibility</p:attrName>
                                        </p:attrNameLst>
                                      </p:cBhvr>
                                      <p:to>
                                        <p:strVal val="visible"/>
                                      </p:to>
                                    </p:set>
                                    <p:animEffect transition="in" filter="strips(downLeft)">
                                      <p:cBhvr>
                                        <p:cTn id="13" dur="500"/>
                                        <p:tgtEl>
                                          <p:spTgt spid="10">
                                            <p:graphicEl>
                                              <a:dgm id="{2F24F954-F9B3-4285-8091-CEF32A02518C}"/>
                                            </p:graphicEl>
                                          </p:spTgt>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0">
                                            <p:graphicEl>
                                              <a:dgm id="{EA54978F-7D56-0144-8CC9-029F5E8330FA}"/>
                                            </p:graphicEl>
                                          </p:spTgt>
                                        </p:tgtEl>
                                        <p:attrNameLst>
                                          <p:attrName>style.visibility</p:attrName>
                                        </p:attrNameLst>
                                      </p:cBhvr>
                                      <p:to>
                                        <p:strVal val="visible"/>
                                      </p:to>
                                    </p:set>
                                    <p:animEffect transition="in" filter="strips(downLeft)">
                                      <p:cBhvr>
                                        <p:cTn id="16" dur="500"/>
                                        <p:tgtEl>
                                          <p:spTgt spid="10">
                                            <p:graphicEl>
                                              <a:dgm id="{EA54978F-7D56-0144-8CC9-029F5E8330FA}"/>
                                            </p:graphicEl>
                                          </p:spTgt>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0">
                                            <p:graphicEl>
                                              <a:dgm id="{BA0EE69F-F72C-43BE-A6EB-F513E5EC74BB}"/>
                                            </p:graphicEl>
                                          </p:spTgt>
                                        </p:tgtEl>
                                        <p:attrNameLst>
                                          <p:attrName>style.visibility</p:attrName>
                                        </p:attrNameLst>
                                      </p:cBhvr>
                                      <p:to>
                                        <p:strVal val="visible"/>
                                      </p:to>
                                    </p:set>
                                    <p:animEffect transition="in" filter="strips(downLeft)">
                                      <p:cBhvr>
                                        <p:cTn id="19" dur="500"/>
                                        <p:tgtEl>
                                          <p:spTgt spid="10">
                                            <p:graphicEl>
                                              <a:dgm id="{BA0EE69F-F72C-43BE-A6EB-F513E5EC74BB}"/>
                                            </p:graphicEl>
                                          </p:spTgt>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0">
                                            <p:graphicEl>
                                              <a:dgm id="{60ED99CB-D1D2-F444-91E2-E687F19E3094}"/>
                                            </p:graphicEl>
                                          </p:spTgt>
                                        </p:tgtEl>
                                        <p:attrNameLst>
                                          <p:attrName>style.visibility</p:attrName>
                                        </p:attrNameLst>
                                      </p:cBhvr>
                                      <p:to>
                                        <p:strVal val="visible"/>
                                      </p:to>
                                    </p:set>
                                    <p:animEffect transition="in" filter="strips(downLeft)">
                                      <p:cBhvr>
                                        <p:cTn id="22" dur="500"/>
                                        <p:tgtEl>
                                          <p:spTgt spid="10">
                                            <p:graphicEl>
                                              <a:dgm id="{60ED99CB-D1D2-F444-91E2-E687F19E3094}"/>
                                            </p:graphicEl>
                                          </p:spTgt>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10">
                                            <p:graphicEl>
                                              <a:dgm id="{034D986A-C22C-2A4C-A2C0-6CFA1536051F}"/>
                                            </p:graphicEl>
                                          </p:spTgt>
                                        </p:tgtEl>
                                        <p:attrNameLst>
                                          <p:attrName>style.visibility</p:attrName>
                                        </p:attrNameLst>
                                      </p:cBhvr>
                                      <p:to>
                                        <p:strVal val="visible"/>
                                      </p:to>
                                    </p:set>
                                    <p:animEffect transition="in" filter="strips(downLeft)">
                                      <p:cBhvr>
                                        <p:cTn id="25" dur="500"/>
                                        <p:tgtEl>
                                          <p:spTgt spid="10">
                                            <p:graphicEl>
                                              <a:dgm id="{034D986A-C22C-2A4C-A2C0-6CFA1536051F}"/>
                                            </p:graphicEl>
                                          </p:spTgt>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10">
                                            <p:graphicEl>
                                              <a:dgm id="{E57A6652-5AF0-0C42-B053-1A1A47A88E66}"/>
                                            </p:graphicEl>
                                          </p:spTgt>
                                        </p:tgtEl>
                                        <p:attrNameLst>
                                          <p:attrName>style.visibility</p:attrName>
                                        </p:attrNameLst>
                                      </p:cBhvr>
                                      <p:to>
                                        <p:strVal val="visible"/>
                                      </p:to>
                                    </p:set>
                                    <p:animEffect transition="in" filter="strips(downLeft)">
                                      <p:cBhvr>
                                        <p:cTn id="28" dur="500"/>
                                        <p:tgtEl>
                                          <p:spTgt spid="10">
                                            <p:graphicEl>
                                              <a:dgm id="{E57A6652-5AF0-0C42-B053-1A1A47A88E66}"/>
                                            </p:graphicEl>
                                          </p:spTgt>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10">
                                            <p:graphicEl>
                                              <a:dgm id="{FE7BAF24-C342-BD42-AEEE-6E5D0F8A0A0D}"/>
                                            </p:graphicEl>
                                          </p:spTgt>
                                        </p:tgtEl>
                                        <p:attrNameLst>
                                          <p:attrName>style.visibility</p:attrName>
                                        </p:attrNameLst>
                                      </p:cBhvr>
                                      <p:to>
                                        <p:strVal val="visible"/>
                                      </p:to>
                                    </p:set>
                                    <p:animEffect transition="in" filter="strips(downLeft)">
                                      <p:cBhvr>
                                        <p:cTn id="31" dur="500"/>
                                        <p:tgtEl>
                                          <p:spTgt spid="10">
                                            <p:graphicEl>
                                              <a:dgm id="{FE7BAF24-C342-BD42-AEEE-6E5D0F8A0A0D}"/>
                                            </p:graphicEl>
                                          </p:spTgt>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10">
                                            <p:graphicEl>
                                              <a:dgm id="{C7678FE6-A767-A944-81F3-BFD7E8911B28}"/>
                                            </p:graphicEl>
                                          </p:spTgt>
                                        </p:tgtEl>
                                        <p:attrNameLst>
                                          <p:attrName>style.visibility</p:attrName>
                                        </p:attrNameLst>
                                      </p:cBhvr>
                                      <p:to>
                                        <p:strVal val="visible"/>
                                      </p:to>
                                    </p:set>
                                    <p:animEffect transition="in" filter="strips(downLeft)">
                                      <p:cBhvr>
                                        <p:cTn id="34" dur="500"/>
                                        <p:tgtEl>
                                          <p:spTgt spid="10">
                                            <p:graphicEl>
                                              <a:dgm id="{C7678FE6-A767-A944-81F3-BFD7E8911B2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55B12-7B9F-43E1-DB03-68FD57EC41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99FE32-B5AD-A46C-39AF-53B8D58BE53E}"/>
              </a:ext>
            </a:extLst>
          </p:cNvPr>
          <p:cNvSpPr>
            <a:spLocks noGrp="1"/>
          </p:cNvSpPr>
          <p:nvPr>
            <p:ph type="title"/>
          </p:nvPr>
        </p:nvSpPr>
        <p:spPr>
          <a:xfrm>
            <a:off x="838200" y="0"/>
            <a:ext cx="10515600" cy="784523"/>
          </a:xfrm>
        </p:spPr>
        <p:txBody>
          <a:bodyPr/>
          <a:lstStyle/>
          <a:p>
            <a:pPr algn="ctr"/>
            <a:r>
              <a:rPr lang="en-US">
                <a:latin typeface="Aptos" panose="020B0004020202020204" pitchFamily="34" charset="0"/>
              </a:rPr>
              <a:t>Some important services</a:t>
            </a:r>
            <a:endParaRPr lang="el-GR">
              <a:latin typeface="Aptos" panose="020B0004020202020204" pitchFamily="34" charset="0"/>
            </a:endParaRPr>
          </a:p>
        </p:txBody>
      </p:sp>
      <p:sp>
        <p:nvSpPr>
          <p:cNvPr id="4" name="Rounded Rectangle 3">
            <a:extLst>
              <a:ext uri="{FF2B5EF4-FFF2-40B4-BE49-F238E27FC236}">
                <a16:creationId xmlns:a16="http://schemas.microsoft.com/office/drawing/2014/main" id="{C2E04F5B-9563-B61B-5E39-113D84085EE1}"/>
              </a:ext>
            </a:extLst>
          </p:cNvPr>
          <p:cNvSpPr>
            <a:spLocks/>
          </p:cNvSpPr>
          <p:nvPr/>
        </p:nvSpPr>
        <p:spPr>
          <a:xfrm>
            <a:off x="1105804" y="784523"/>
            <a:ext cx="2341547" cy="1528959"/>
          </a:xfrm>
          <a:prstGeom prst="roundRect">
            <a:avLst>
              <a:gd name="adj" fmla="val 9524"/>
            </a:avLst>
          </a:prstGeom>
          <a:solidFill>
            <a:schemeClr val="accent6">
              <a:lumMod val="75000"/>
            </a:schemeClr>
          </a:solidFill>
          <a:effectLst>
            <a:outerShdw blurRad="531577" dist="38100" dir="2700000" algn="tl" rotWithShape="0">
              <a:prstClr val="black">
                <a:alpha val="23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effectLst>
                  <a:outerShdw blurRad="997413" dist="38100" dir="5400000" algn="t" rotWithShape="0">
                    <a:prstClr val="black">
                      <a:alpha val="65000"/>
                    </a:prstClr>
                  </a:outerShdw>
                </a:effectLst>
                <a:latin typeface="Lucida Console" panose="020B0609040504020204" pitchFamily="49" charset="0"/>
              </a:rPr>
              <a:t>FS</a:t>
            </a:r>
          </a:p>
          <a:p>
            <a:pPr algn="ctr"/>
            <a:r>
              <a:rPr lang="en-US">
                <a:effectLst>
                  <a:outerShdw blurRad="997413" dist="38100" dir="5400000" algn="t" rotWithShape="0">
                    <a:prstClr val="black">
                      <a:alpha val="65000"/>
                    </a:prstClr>
                  </a:outerShdw>
                </a:effectLst>
                <a:latin typeface="Aptos"/>
              </a:rPr>
              <a:t>Filesystem IO for Cartridge, SD, Save Data &amp; more</a:t>
            </a:r>
          </a:p>
        </p:txBody>
      </p:sp>
      <p:sp>
        <p:nvSpPr>
          <p:cNvPr id="7" name="Rounded Rectangle 6">
            <a:extLst>
              <a:ext uri="{FF2B5EF4-FFF2-40B4-BE49-F238E27FC236}">
                <a16:creationId xmlns:a16="http://schemas.microsoft.com/office/drawing/2014/main" id="{74599E51-E4C2-CDDE-58CB-93E419A46A11}"/>
              </a:ext>
            </a:extLst>
          </p:cNvPr>
          <p:cNvSpPr>
            <a:spLocks/>
          </p:cNvSpPr>
          <p:nvPr/>
        </p:nvSpPr>
        <p:spPr>
          <a:xfrm>
            <a:off x="1105802" y="2500573"/>
            <a:ext cx="2341547" cy="1528959"/>
          </a:xfrm>
          <a:prstGeom prst="roundRect">
            <a:avLst>
              <a:gd name="adj" fmla="val 9524"/>
            </a:avLst>
          </a:prstGeom>
          <a:solidFill>
            <a:schemeClr val="accent6">
              <a:lumMod val="75000"/>
            </a:schemeClr>
          </a:solidFill>
          <a:effectLst>
            <a:outerShdw blurRad="531577" dist="38100" dir="2700000" algn="tl" rotWithShape="0">
              <a:prstClr val="black">
                <a:alpha val="23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effectLst>
                  <a:outerShdw blurRad="997413" dist="38100" dir="5400000" algn="t" rotWithShape="0">
                    <a:prstClr val="black">
                      <a:alpha val="65000"/>
                    </a:prstClr>
                  </a:outerShdw>
                </a:effectLst>
                <a:latin typeface="Lucida Console" panose="020B0609040504020204" pitchFamily="49" charset="0"/>
              </a:rPr>
              <a:t>HID</a:t>
            </a:r>
            <a:endParaRPr lang="en-US">
              <a:effectLst>
                <a:outerShdw blurRad="997413" dist="38100" dir="5400000" algn="t" rotWithShape="0">
                  <a:prstClr val="black">
                    <a:alpha val="65000"/>
                  </a:prstClr>
                </a:outerShdw>
              </a:effectLst>
              <a:latin typeface="Lucida Console" panose="020B0609040504020204" pitchFamily="49" charset="0"/>
            </a:endParaRPr>
          </a:p>
          <a:p>
            <a:pPr algn="ctr"/>
            <a:r>
              <a:rPr lang="en-US">
                <a:effectLst>
                  <a:outerShdw blurRad="997413" dist="38100" dir="5400000" algn="t" rotWithShape="0">
                    <a:prstClr val="black">
                      <a:alpha val="65000"/>
                    </a:prstClr>
                  </a:outerShdw>
                </a:effectLst>
                <a:latin typeface="Aptos"/>
              </a:rPr>
              <a:t>Interface with many input devices like</a:t>
            </a:r>
          </a:p>
          <a:p>
            <a:pPr algn="ctr"/>
            <a:r>
              <a:rPr lang="en-US">
                <a:effectLst>
                  <a:outerShdw blurRad="997413" dist="38100" dir="5400000" algn="t" rotWithShape="0">
                    <a:prstClr val="black">
                      <a:alpha val="65000"/>
                    </a:prstClr>
                  </a:outerShdw>
                </a:effectLst>
                <a:latin typeface="Aptos"/>
              </a:rPr>
              <a:t>gamepad, motion, ...</a:t>
            </a:r>
          </a:p>
        </p:txBody>
      </p:sp>
      <p:sp>
        <p:nvSpPr>
          <p:cNvPr id="9" name="Rounded Rectangle 8">
            <a:extLst>
              <a:ext uri="{FF2B5EF4-FFF2-40B4-BE49-F238E27FC236}">
                <a16:creationId xmlns:a16="http://schemas.microsoft.com/office/drawing/2014/main" id="{64082CC6-BE13-0FD9-6B0C-9A674A420F44}"/>
              </a:ext>
            </a:extLst>
          </p:cNvPr>
          <p:cNvSpPr>
            <a:spLocks/>
          </p:cNvSpPr>
          <p:nvPr/>
        </p:nvSpPr>
        <p:spPr>
          <a:xfrm>
            <a:off x="6247552" y="784523"/>
            <a:ext cx="2341547" cy="1528959"/>
          </a:xfrm>
          <a:prstGeom prst="roundRect">
            <a:avLst>
              <a:gd name="adj" fmla="val 9524"/>
            </a:avLst>
          </a:prstGeom>
          <a:solidFill>
            <a:schemeClr val="accent2">
              <a:lumMod val="75000"/>
            </a:schemeClr>
          </a:solidFill>
          <a:effectLst>
            <a:outerShdw blurRad="531577" dist="38100" dir="2700000" algn="tl" rotWithShape="0">
              <a:prstClr val="black">
                <a:alpha val="23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effectLst>
                  <a:outerShdw blurRad="997413" dist="38100" dir="5400000" algn="t" rotWithShape="0">
                    <a:prstClr val="black">
                      <a:alpha val="65000"/>
                    </a:prstClr>
                  </a:outerShdw>
                </a:effectLst>
                <a:latin typeface="Lucida Console" panose="020B0609040504020204" pitchFamily="49" charset="0"/>
              </a:rPr>
              <a:t>GSP</a:t>
            </a:r>
          </a:p>
          <a:p>
            <a:pPr algn="ctr"/>
            <a:r>
              <a:rPr lang="en-US">
                <a:effectLst>
                  <a:outerShdw blurRad="997413" dist="38100" dir="5400000" algn="t" rotWithShape="0">
                    <a:prstClr val="black">
                      <a:alpha val="65000"/>
                    </a:prstClr>
                  </a:outerShdw>
                </a:effectLst>
                <a:latin typeface="Aptos"/>
              </a:rPr>
              <a:t>GPU &amp; Display Communication</a:t>
            </a:r>
          </a:p>
        </p:txBody>
      </p:sp>
      <p:sp>
        <p:nvSpPr>
          <p:cNvPr id="13" name="Rounded Rectangle 12">
            <a:extLst>
              <a:ext uri="{FF2B5EF4-FFF2-40B4-BE49-F238E27FC236}">
                <a16:creationId xmlns:a16="http://schemas.microsoft.com/office/drawing/2014/main" id="{9BB11861-0923-1B79-94AB-7E8889CB1160}"/>
              </a:ext>
            </a:extLst>
          </p:cNvPr>
          <p:cNvSpPr>
            <a:spLocks/>
          </p:cNvSpPr>
          <p:nvPr/>
        </p:nvSpPr>
        <p:spPr>
          <a:xfrm>
            <a:off x="3676676" y="784523"/>
            <a:ext cx="2341547" cy="1528959"/>
          </a:xfrm>
          <a:prstGeom prst="roundRect">
            <a:avLst>
              <a:gd name="adj" fmla="val 9524"/>
            </a:avLst>
          </a:prstGeom>
          <a:solidFill>
            <a:schemeClr val="accent2">
              <a:lumMod val="75000"/>
            </a:schemeClr>
          </a:solidFill>
          <a:effectLst>
            <a:outerShdw blurRad="531577" dist="38100" dir="2700000" algn="tl" rotWithShape="0">
              <a:prstClr val="black">
                <a:alpha val="23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effectLst>
                  <a:outerShdw blurRad="997413" dist="38100" dir="5400000" algn="t" rotWithShape="0">
                    <a:prstClr val="black">
                      <a:alpha val="65000"/>
                    </a:prstClr>
                  </a:outerShdw>
                </a:effectLst>
                <a:latin typeface="Lucida Console" panose="020B0609040504020204" pitchFamily="49" charset="0"/>
              </a:rPr>
              <a:t>DSP</a:t>
            </a:r>
          </a:p>
          <a:p>
            <a:pPr algn="ctr"/>
            <a:r>
              <a:rPr lang="en-US">
                <a:effectLst>
                  <a:outerShdw blurRad="997413" dist="38100" dir="5400000" algn="t" rotWithShape="0">
                    <a:prstClr val="black">
                      <a:alpha val="65000"/>
                    </a:prstClr>
                  </a:outerShdw>
                </a:effectLst>
                <a:latin typeface="Aptos"/>
              </a:rPr>
              <a:t>Communication with Audio DSP</a:t>
            </a:r>
          </a:p>
        </p:txBody>
      </p:sp>
      <p:sp>
        <p:nvSpPr>
          <p:cNvPr id="14" name="Rounded Rectangle 13">
            <a:extLst>
              <a:ext uri="{FF2B5EF4-FFF2-40B4-BE49-F238E27FC236}">
                <a16:creationId xmlns:a16="http://schemas.microsoft.com/office/drawing/2014/main" id="{55B52C6D-D7C8-95D6-953B-A7EE145401BF}"/>
              </a:ext>
            </a:extLst>
          </p:cNvPr>
          <p:cNvSpPr>
            <a:spLocks/>
          </p:cNvSpPr>
          <p:nvPr/>
        </p:nvSpPr>
        <p:spPr>
          <a:xfrm>
            <a:off x="3676677" y="2500574"/>
            <a:ext cx="2341547" cy="1528959"/>
          </a:xfrm>
          <a:prstGeom prst="roundRect">
            <a:avLst>
              <a:gd name="adj" fmla="val 9524"/>
            </a:avLst>
          </a:prstGeom>
          <a:solidFill>
            <a:schemeClr val="accent5">
              <a:lumMod val="75000"/>
            </a:schemeClr>
          </a:solidFill>
          <a:effectLst>
            <a:outerShdw blurRad="531577" dist="38100" dir="2700000" algn="tl" rotWithShape="0">
              <a:prstClr val="black">
                <a:alpha val="23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effectLst>
                  <a:outerShdw blurRad="997413" dist="38100" dir="5400000" algn="t" rotWithShape="0">
                    <a:prstClr val="black">
                      <a:alpha val="65000"/>
                    </a:prstClr>
                  </a:outerShdw>
                </a:effectLst>
                <a:latin typeface="Lucida Console" panose="020B0609040504020204" pitchFamily="49" charset="0"/>
              </a:rPr>
              <a:t>CFG</a:t>
            </a:r>
          </a:p>
          <a:p>
            <a:pPr algn="ctr"/>
            <a:r>
              <a:rPr lang="en-US">
                <a:effectLst>
                  <a:outerShdw blurRad="997413" dist="38100" dir="5400000" algn="t" rotWithShape="0">
                    <a:prstClr val="black">
                      <a:alpha val="65000"/>
                    </a:prstClr>
                  </a:outerShdw>
                </a:effectLst>
                <a:latin typeface="Aptos"/>
              </a:rPr>
              <a:t>Read system configuration data like console model &amp; region</a:t>
            </a:r>
          </a:p>
        </p:txBody>
      </p:sp>
      <p:sp>
        <p:nvSpPr>
          <p:cNvPr id="15" name="Rounded Rectangle 14">
            <a:extLst>
              <a:ext uri="{FF2B5EF4-FFF2-40B4-BE49-F238E27FC236}">
                <a16:creationId xmlns:a16="http://schemas.microsoft.com/office/drawing/2014/main" id="{59391C3C-1965-FB9D-31DE-085171ECF83C}"/>
              </a:ext>
            </a:extLst>
          </p:cNvPr>
          <p:cNvSpPr>
            <a:spLocks/>
          </p:cNvSpPr>
          <p:nvPr/>
        </p:nvSpPr>
        <p:spPr>
          <a:xfrm>
            <a:off x="6247550" y="2500574"/>
            <a:ext cx="2341547" cy="1528959"/>
          </a:xfrm>
          <a:prstGeom prst="roundRect">
            <a:avLst>
              <a:gd name="adj" fmla="val 9524"/>
            </a:avLst>
          </a:prstGeom>
          <a:solidFill>
            <a:schemeClr val="accent5">
              <a:lumMod val="75000"/>
            </a:schemeClr>
          </a:solidFill>
          <a:effectLst>
            <a:outerShdw blurRad="531577" dist="38100" dir="2700000" algn="tl" rotWithShape="0">
              <a:prstClr val="black">
                <a:alpha val="23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effectLst>
                  <a:outerShdw blurRad="997413" dist="38100" dir="5400000" algn="t" rotWithShape="0">
                    <a:prstClr val="black">
                      <a:alpha val="65000"/>
                    </a:prstClr>
                  </a:outerShdw>
                </a:effectLst>
                <a:latin typeface="Lucida Console" panose="020B0609040504020204" pitchFamily="49" charset="0"/>
              </a:rPr>
              <a:t>AC</a:t>
            </a:r>
            <a:r>
              <a:rPr lang="en-US" b="1">
                <a:effectLst>
                  <a:outerShdw blurRad="997413" dist="38100" dir="5400000" algn="t" rotWithShape="0">
                    <a:prstClr val="black">
                      <a:alpha val="65000"/>
                    </a:prstClr>
                  </a:outerShdw>
                </a:effectLst>
                <a:latin typeface="Aptos"/>
              </a:rPr>
              <a:t> </a:t>
            </a:r>
            <a:r>
              <a:rPr lang="en-US">
                <a:effectLst>
                  <a:outerShdw blurRad="997413" dist="38100" dir="5400000" algn="t" rotWithShape="0">
                    <a:prstClr val="black">
                      <a:alpha val="65000"/>
                    </a:prstClr>
                  </a:outerShdw>
                </a:effectLst>
                <a:latin typeface="Aptos"/>
              </a:rPr>
              <a:t>/</a:t>
            </a:r>
            <a:r>
              <a:rPr lang="en-US" b="1">
                <a:effectLst>
                  <a:outerShdw blurRad="997413" dist="38100" dir="5400000" algn="t" rotWithShape="0">
                    <a:prstClr val="black">
                      <a:alpha val="65000"/>
                    </a:prstClr>
                  </a:outerShdw>
                </a:effectLst>
                <a:latin typeface="Aptos"/>
              </a:rPr>
              <a:t> </a:t>
            </a:r>
            <a:r>
              <a:rPr lang="en-US" b="1">
                <a:effectLst>
                  <a:outerShdw blurRad="997413" dist="38100" dir="5400000" algn="t" rotWithShape="0">
                    <a:prstClr val="black">
                      <a:alpha val="65000"/>
                    </a:prstClr>
                  </a:outerShdw>
                </a:effectLst>
                <a:latin typeface="Lucida Console" panose="020B0609040504020204" pitchFamily="49" charset="0"/>
              </a:rPr>
              <a:t>HTTP</a:t>
            </a:r>
            <a:r>
              <a:rPr lang="en-US" b="1">
                <a:effectLst>
                  <a:outerShdw blurRad="997413" dist="38100" dir="5400000" algn="t" rotWithShape="0">
                    <a:prstClr val="black">
                      <a:alpha val="65000"/>
                    </a:prstClr>
                  </a:outerShdw>
                </a:effectLst>
                <a:latin typeface="Aptos"/>
              </a:rPr>
              <a:t> </a:t>
            </a:r>
            <a:r>
              <a:rPr lang="en-US">
                <a:effectLst>
                  <a:outerShdw blurRad="997413" dist="38100" dir="5400000" algn="t" rotWithShape="0">
                    <a:prstClr val="black">
                      <a:alpha val="65000"/>
                    </a:prstClr>
                  </a:outerShdw>
                </a:effectLst>
                <a:latin typeface="Aptos"/>
              </a:rPr>
              <a:t>/</a:t>
            </a:r>
            <a:r>
              <a:rPr lang="en-US" b="1">
                <a:effectLst>
                  <a:outerShdw blurRad="997413" dist="38100" dir="5400000" algn="t" rotWithShape="0">
                    <a:prstClr val="black">
                      <a:alpha val="65000"/>
                    </a:prstClr>
                  </a:outerShdw>
                </a:effectLst>
                <a:latin typeface="Aptos"/>
              </a:rPr>
              <a:t> </a:t>
            </a:r>
            <a:r>
              <a:rPr lang="en-US" b="1">
                <a:effectLst>
                  <a:outerShdw blurRad="997413" dist="38100" dir="5400000" algn="t" rotWithShape="0">
                    <a:prstClr val="black">
                      <a:alpha val="65000"/>
                    </a:prstClr>
                  </a:outerShdw>
                </a:effectLst>
                <a:latin typeface="Lucida Console" panose="020B0609040504020204" pitchFamily="49" charset="0"/>
              </a:rPr>
              <a:t>SSL</a:t>
            </a:r>
            <a:r>
              <a:rPr lang="en-US" b="1">
                <a:effectLst>
                  <a:outerShdw blurRad="997413" dist="38100" dir="5400000" algn="t" rotWithShape="0">
                    <a:prstClr val="black">
                      <a:alpha val="65000"/>
                    </a:prstClr>
                  </a:outerShdw>
                </a:effectLst>
                <a:latin typeface="Aptos"/>
              </a:rPr>
              <a:t> </a:t>
            </a:r>
            <a:r>
              <a:rPr lang="en-US">
                <a:effectLst>
                  <a:outerShdw blurRad="997413" dist="38100" dir="5400000" algn="t" rotWithShape="0">
                    <a:prstClr val="black">
                      <a:alpha val="65000"/>
                    </a:prstClr>
                  </a:outerShdw>
                </a:effectLst>
                <a:latin typeface="Aptos"/>
              </a:rPr>
              <a:t>/</a:t>
            </a:r>
            <a:r>
              <a:rPr lang="en-US" b="1">
                <a:effectLst>
                  <a:outerShdw blurRad="997413" dist="38100" dir="5400000" algn="t" rotWithShape="0">
                    <a:prstClr val="black">
                      <a:alpha val="65000"/>
                    </a:prstClr>
                  </a:outerShdw>
                </a:effectLst>
                <a:latin typeface="Aptos"/>
              </a:rPr>
              <a:t> </a:t>
            </a:r>
            <a:r>
              <a:rPr lang="en-US" b="1">
                <a:effectLst>
                  <a:outerShdw blurRad="997413" dist="38100" dir="5400000" algn="t" rotWithShape="0">
                    <a:prstClr val="black">
                      <a:alpha val="65000"/>
                    </a:prstClr>
                  </a:outerShdw>
                </a:effectLst>
                <a:latin typeface="Lucida Console" panose="020B0609040504020204" pitchFamily="49" charset="0"/>
              </a:rPr>
              <a:t>SOC</a:t>
            </a:r>
          </a:p>
          <a:p>
            <a:pPr algn="ctr"/>
            <a:r>
              <a:rPr lang="en-US">
                <a:effectLst>
                  <a:outerShdw blurRad="997413" dist="38100" dir="5400000" algn="t" rotWithShape="0">
                    <a:prstClr val="black">
                      <a:alpha val="65000"/>
                    </a:prstClr>
                  </a:outerShdw>
                </a:effectLst>
                <a:latin typeface="Aptos"/>
              </a:rPr>
              <a:t>Networking Tasks</a:t>
            </a:r>
          </a:p>
        </p:txBody>
      </p:sp>
      <p:sp>
        <p:nvSpPr>
          <p:cNvPr id="17" name="Rounded Rectangle 16">
            <a:extLst>
              <a:ext uri="{FF2B5EF4-FFF2-40B4-BE49-F238E27FC236}">
                <a16:creationId xmlns:a16="http://schemas.microsoft.com/office/drawing/2014/main" id="{82939D44-4B00-543D-3578-39C63066A202}"/>
              </a:ext>
            </a:extLst>
          </p:cNvPr>
          <p:cNvSpPr>
            <a:spLocks/>
          </p:cNvSpPr>
          <p:nvPr/>
        </p:nvSpPr>
        <p:spPr>
          <a:xfrm>
            <a:off x="8818426" y="784523"/>
            <a:ext cx="2341547" cy="1528959"/>
          </a:xfrm>
          <a:prstGeom prst="roundRect">
            <a:avLst>
              <a:gd name="adj" fmla="val 9524"/>
            </a:avLst>
          </a:prstGeom>
          <a:solidFill>
            <a:srgbClr val="9F7EB8"/>
          </a:solidFill>
          <a:effectLst>
            <a:outerShdw blurRad="531577" dist="38100" dir="2700000" algn="tl" rotWithShape="0">
              <a:prstClr val="black">
                <a:alpha val="23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effectLst>
                  <a:outerShdw blurRad="997413" dist="38100" dir="5400000" algn="t" rotWithShape="0">
                    <a:prstClr val="black">
                      <a:alpha val="65000"/>
                    </a:prstClr>
                  </a:outerShdw>
                </a:effectLst>
                <a:latin typeface="Lucida Console" panose="020B0609040504020204" pitchFamily="49" charset="0"/>
              </a:rPr>
              <a:t>APT</a:t>
            </a:r>
          </a:p>
          <a:p>
            <a:pPr algn="ctr"/>
            <a:r>
              <a:rPr lang="en-US" err="1">
                <a:effectLst>
                  <a:outerShdw blurRad="997413" dist="38100" dir="5400000" algn="t" rotWithShape="0">
                    <a:prstClr val="black">
                      <a:alpha val="65000"/>
                    </a:prstClr>
                  </a:outerShdw>
                </a:effectLst>
                <a:latin typeface="Aptos"/>
              </a:rPr>
              <a:t>Inferface</a:t>
            </a:r>
            <a:r>
              <a:rPr lang="en-US">
                <a:effectLst>
                  <a:outerShdw blurRad="997413" dist="38100" dir="5400000" algn="t" rotWithShape="0">
                    <a:prstClr val="black">
                      <a:alpha val="65000"/>
                    </a:prstClr>
                  </a:outerShdw>
                </a:effectLst>
                <a:latin typeface="Aptos"/>
              </a:rPr>
              <a:t> with system applets &amp; manage some app controls </a:t>
            </a:r>
          </a:p>
        </p:txBody>
      </p:sp>
      <p:sp>
        <p:nvSpPr>
          <p:cNvPr id="18" name="Rounded Rectangle 17">
            <a:extLst>
              <a:ext uri="{FF2B5EF4-FFF2-40B4-BE49-F238E27FC236}">
                <a16:creationId xmlns:a16="http://schemas.microsoft.com/office/drawing/2014/main" id="{AC74A7C4-EA04-B132-B189-6BDB80B9F417}"/>
              </a:ext>
            </a:extLst>
          </p:cNvPr>
          <p:cNvSpPr>
            <a:spLocks/>
          </p:cNvSpPr>
          <p:nvPr/>
        </p:nvSpPr>
        <p:spPr>
          <a:xfrm>
            <a:off x="8818425" y="2500574"/>
            <a:ext cx="2341547" cy="1528959"/>
          </a:xfrm>
          <a:prstGeom prst="roundRect">
            <a:avLst>
              <a:gd name="adj" fmla="val 9524"/>
            </a:avLst>
          </a:prstGeom>
          <a:solidFill>
            <a:srgbClr val="9F7EB8"/>
          </a:solidFill>
          <a:effectLst>
            <a:outerShdw blurRad="531577" dist="38100" dir="2700000" algn="tl" rotWithShape="0">
              <a:prstClr val="black">
                <a:alpha val="23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effectLst>
                  <a:outerShdw blurRad="997413" dist="38100" dir="5400000" algn="t" rotWithShape="0">
                    <a:prstClr val="black">
                      <a:alpha val="65000"/>
                    </a:prstClr>
                  </a:outerShdw>
                </a:effectLst>
                <a:latin typeface="Lucida Console" panose="020B0609040504020204" pitchFamily="49" charset="0"/>
              </a:rPr>
              <a:t>CAM </a:t>
            </a:r>
            <a:r>
              <a:rPr lang="en-US">
                <a:effectLst>
                  <a:outerShdw blurRad="997413" dist="38100" dir="5400000" algn="t" rotWithShape="0">
                    <a:prstClr val="black">
                      <a:alpha val="65000"/>
                    </a:prstClr>
                  </a:outerShdw>
                </a:effectLst>
                <a:latin typeface="Aptos" panose="020B0004020202020204" pitchFamily="34" charset="0"/>
              </a:rPr>
              <a:t>/</a:t>
            </a:r>
            <a:r>
              <a:rPr lang="en-US" b="1">
                <a:effectLst>
                  <a:outerShdw blurRad="997413" dist="38100" dir="5400000" algn="t" rotWithShape="0">
                    <a:prstClr val="black">
                      <a:alpha val="65000"/>
                    </a:prstClr>
                  </a:outerShdw>
                </a:effectLst>
                <a:latin typeface="Lucida Console" panose="020B0609040504020204" pitchFamily="49" charset="0"/>
              </a:rPr>
              <a:t> MIC </a:t>
            </a:r>
            <a:r>
              <a:rPr lang="en-US">
                <a:effectLst>
                  <a:outerShdw blurRad="997413" dist="38100" dir="5400000" algn="t" rotWithShape="0">
                    <a:prstClr val="black">
                      <a:alpha val="65000"/>
                    </a:prstClr>
                  </a:outerShdw>
                </a:effectLst>
                <a:latin typeface="Lucida Console" panose="020B0609040504020204" pitchFamily="49" charset="0"/>
              </a:rPr>
              <a:t>/</a:t>
            </a:r>
            <a:r>
              <a:rPr lang="en-US" b="1">
                <a:effectLst>
                  <a:outerShdw blurRad="997413" dist="38100" dir="5400000" algn="t" rotWithShape="0">
                    <a:prstClr val="black">
                      <a:alpha val="65000"/>
                    </a:prstClr>
                  </a:outerShdw>
                </a:effectLst>
                <a:latin typeface="Lucida Console" panose="020B0609040504020204" pitchFamily="49" charset="0"/>
              </a:rPr>
              <a:t> NFC</a:t>
            </a:r>
          </a:p>
          <a:p>
            <a:pPr algn="ctr"/>
            <a:r>
              <a:rPr lang="en-US">
                <a:effectLst>
                  <a:outerShdw blurRad="997413" dist="38100" dir="5400000" algn="t" rotWithShape="0">
                    <a:prstClr val="black">
                      <a:alpha val="65000"/>
                    </a:prstClr>
                  </a:outerShdw>
                </a:effectLst>
                <a:latin typeface="Aptos"/>
              </a:rPr>
              <a:t>Camera, Mic, &amp; NFC Input</a:t>
            </a:r>
          </a:p>
        </p:txBody>
      </p:sp>
      <p:pic>
        <p:nvPicPr>
          <p:cNvPr id="26" name="Picture 25" descr="A computer screen shot of a program code&#10;&#10;Description automatically generated">
            <a:extLst>
              <a:ext uri="{FF2B5EF4-FFF2-40B4-BE49-F238E27FC236}">
                <a16:creationId xmlns:a16="http://schemas.microsoft.com/office/drawing/2014/main" id="{679E31F7-AC75-6CD9-E07A-BC3CCBCF2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371" y="3685878"/>
            <a:ext cx="5307491" cy="3143666"/>
          </a:xfrm>
          <a:prstGeom prst="rect">
            <a:avLst/>
          </a:prstGeom>
        </p:spPr>
      </p:pic>
      <p:sp>
        <p:nvSpPr>
          <p:cNvPr id="27" name="TextBox 26">
            <a:extLst>
              <a:ext uri="{FF2B5EF4-FFF2-40B4-BE49-F238E27FC236}">
                <a16:creationId xmlns:a16="http://schemas.microsoft.com/office/drawing/2014/main" id="{17C69344-A967-8E85-15CB-701B3A1570D0}"/>
              </a:ext>
            </a:extLst>
          </p:cNvPr>
          <p:cNvSpPr txBox="1"/>
          <p:nvPr/>
        </p:nvSpPr>
        <p:spPr>
          <a:xfrm>
            <a:off x="3676676" y="4737328"/>
            <a:ext cx="2952206" cy="2000548"/>
          </a:xfrm>
          <a:prstGeom prst="rect">
            <a:avLst/>
          </a:prstGeom>
          <a:noFill/>
        </p:spPr>
        <p:txBody>
          <a:bodyPr wrap="square" lIns="91440" tIns="45720" rIns="91440" bIns="45720" rtlCol="0" anchor="t">
            <a:spAutoFit/>
          </a:bodyPr>
          <a:lstStyle/>
          <a:p>
            <a:pPr algn="r"/>
            <a:r>
              <a:rPr lang="en-US">
                <a:latin typeface="Aptos" panose="020B0004020202020204" pitchFamily="34" charset="0"/>
              </a:rPr>
              <a:t>Function that asks the </a:t>
            </a:r>
            <a:r>
              <a:rPr lang="en-US">
                <a:latin typeface="Lucida Console" panose="020B0609040504020204" pitchFamily="49" charset="0"/>
              </a:rPr>
              <a:t>HID</a:t>
            </a:r>
            <a:r>
              <a:rPr lang="en-US">
                <a:latin typeface="Aptos" panose="020B0004020202020204" pitchFamily="34" charset="0"/>
              </a:rPr>
              <a:t> service to enable the gyroscope </a:t>
            </a:r>
          </a:p>
          <a:p>
            <a:pPr algn="r"/>
            <a:endParaRPr lang="en-US">
              <a:latin typeface="Aptos" panose="020B0004020202020204" pitchFamily="34" charset="0"/>
            </a:endParaRPr>
          </a:p>
          <a:p>
            <a:pPr algn="r"/>
            <a:endParaRPr lang="en-US">
              <a:latin typeface="Aptos" panose="020B0004020202020204" pitchFamily="34" charset="0"/>
            </a:endParaRPr>
          </a:p>
          <a:p>
            <a:pPr algn="r"/>
            <a:endParaRPr lang="en-US">
              <a:latin typeface="Aptos" panose="020B0004020202020204" pitchFamily="34" charset="0"/>
            </a:endParaRPr>
          </a:p>
          <a:p>
            <a:pPr algn="r"/>
            <a:r>
              <a:rPr lang="en-US" sz="1400" i="1">
                <a:latin typeface="Aptos" panose="020B0004020202020204" pitchFamily="34" charset="0"/>
              </a:rPr>
              <a:t>adapted from </a:t>
            </a:r>
            <a:r>
              <a:rPr lang="en-US" sz="1400" i="1" err="1">
                <a:latin typeface="Lucida Console" panose="020B0609040504020204" pitchFamily="49" charset="0"/>
              </a:rPr>
              <a:t>libctru</a:t>
            </a:r>
            <a:endParaRPr lang="el-GR" sz="1400" i="1">
              <a:latin typeface="Lucida Console" panose="020B0609040504020204" pitchFamily="49" charset="0"/>
            </a:endParaRPr>
          </a:p>
        </p:txBody>
      </p:sp>
    </p:spTree>
    <p:extLst>
      <p:ext uri="{BB962C8B-B14F-4D97-AF65-F5344CB8AC3E}">
        <p14:creationId xmlns:p14="http://schemas.microsoft.com/office/powerpoint/2010/main" val="2515781312"/>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decel="5000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decel="5000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decel="5000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decel="5000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decel="5000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decel="5000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decel="5000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7" presetClass="entr" presetSubtype="0"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1000"/>
                                        <p:tgtEl>
                                          <p:spTgt spid="26"/>
                                        </p:tgtEl>
                                      </p:cBhvr>
                                    </p:animEffect>
                                    <p:anim calcmode="lin" valueType="num">
                                      <p:cBhvr>
                                        <p:cTn id="49" dur="1000" fill="hold"/>
                                        <p:tgtEl>
                                          <p:spTgt spid="26"/>
                                        </p:tgtEl>
                                        <p:attrNameLst>
                                          <p:attrName>ppt_x</p:attrName>
                                        </p:attrNameLst>
                                      </p:cBhvr>
                                      <p:tavLst>
                                        <p:tav tm="0">
                                          <p:val>
                                            <p:strVal val="#ppt_x"/>
                                          </p:val>
                                        </p:tav>
                                        <p:tav tm="100000">
                                          <p:val>
                                            <p:strVal val="#ppt_x"/>
                                          </p:val>
                                        </p:tav>
                                      </p:tavLst>
                                    </p:anim>
                                    <p:anim calcmode="lin" valueType="num">
                                      <p:cBhvr>
                                        <p:cTn id="50" dur="900" decel="100000" fill="hold"/>
                                        <p:tgtEl>
                                          <p:spTgt spid="26"/>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3" grpId="0" animBg="1"/>
      <p:bldP spid="14" grpId="0" animBg="1"/>
      <p:bldP spid="15" grpId="0" animBg="1"/>
      <p:bldP spid="17" grpId="0" animBg="1"/>
      <p:bldP spid="18" grpId="0" animBg="1"/>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9E056-C449-40C9-DB0A-61BBD2BFB6EA}"/>
              </a:ext>
            </a:extLst>
          </p:cNvPr>
          <p:cNvSpPr>
            <a:spLocks noGrp="1"/>
          </p:cNvSpPr>
          <p:nvPr>
            <p:ph type="ctrTitle"/>
          </p:nvPr>
        </p:nvSpPr>
        <p:spPr>
          <a:xfrm>
            <a:off x="1524000" y="0"/>
            <a:ext cx="9144000" cy="977630"/>
          </a:xfrm>
        </p:spPr>
        <p:txBody>
          <a:bodyPr>
            <a:normAutofit/>
          </a:bodyPr>
          <a:lstStyle/>
          <a:p>
            <a:pPr rtl="0" fontAlgn="base"/>
            <a:r>
              <a:rPr lang="en-US">
                <a:latin typeface="Aptos" panose="020B0004020202020204" pitchFamily="34" charset="0"/>
              </a:rPr>
              <a:t>A peek at </a:t>
            </a:r>
            <a:r>
              <a:rPr lang="en-US" b="1">
                <a:latin typeface="Aptos" panose="020B0004020202020204" pitchFamily="34" charset="0"/>
              </a:rPr>
              <a:t>Panda3DS</a:t>
            </a:r>
            <a:endParaRPr lang="el-GR" b="1">
              <a:latin typeface="Aptos" panose="020B0004020202020204" pitchFamily="34" charset="0"/>
            </a:endParaRPr>
          </a:p>
        </p:txBody>
      </p:sp>
      <p:sp>
        <p:nvSpPr>
          <p:cNvPr id="6" name="AutoShape 2" descr=":panda:">
            <a:extLst>
              <a:ext uri="{FF2B5EF4-FFF2-40B4-BE49-F238E27FC236}">
                <a16:creationId xmlns:a16="http://schemas.microsoft.com/office/drawing/2014/main" id="{05F8541F-FE81-E993-F186-155BE9C87FC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latin typeface="Aptos" panose="020B0004020202020204" pitchFamily="34" charset="0"/>
            </a:endParaRPr>
          </a:p>
        </p:txBody>
      </p:sp>
      <p:pic>
        <p:nvPicPr>
          <p:cNvPr id="2050" name="Picture 2" descr="screenshot1">
            <a:extLst>
              <a:ext uri="{FF2B5EF4-FFF2-40B4-BE49-F238E27FC236}">
                <a16:creationId xmlns:a16="http://schemas.microsoft.com/office/drawing/2014/main" id="{E28FD745-C2F8-BA19-5022-5A5200E16C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211" y="938720"/>
            <a:ext cx="3745757" cy="47893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2A098B7-3AC1-6F66-AFDA-7B689D4CDE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2549" y="938720"/>
            <a:ext cx="3834720" cy="4743984"/>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8" descr="Image">
            <a:extLst>
              <a:ext uri="{FF2B5EF4-FFF2-40B4-BE49-F238E27FC236}">
                <a16:creationId xmlns:a16="http://schemas.microsoft.com/office/drawing/2014/main" id="{9C7862BB-2CD8-E717-0B38-B93172D16CD6}"/>
              </a:ext>
            </a:extLst>
          </p:cNvPr>
          <p:cNvSpPr>
            <a:spLocks noChangeAspect="1" noChangeArrowheads="1"/>
          </p:cNvSpPr>
          <p:nvPr/>
        </p:nvSpPr>
        <p:spPr bwMode="auto">
          <a:xfrm>
            <a:off x="6096000" y="3429000"/>
            <a:ext cx="2522706" cy="25227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latin typeface="Aptos" panose="020B0004020202020204" pitchFamily="34" charset="0"/>
            </a:endParaRPr>
          </a:p>
        </p:txBody>
      </p:sp>
      <p:pic>
        <p:nvPicPr>
          <p:cNvPr id="13" name="Picture 12">
            <a:extLst>
              <a:ext uri="{FF2B5EF4-FFF2-40B4-BE49-F238E27FC236}">
                <a16:creationId xmlns:a16="http://schemas.microsoft.com/office/drawing/2014/main" id="{BD5F5DD0-BC88-29AC-B6CA-07E0E3F96A82}"/>
              </a:ext>
            </a:extLst>
          </p:cNvPr>
          <p:cNvPicPr>
            <a:picLocks noChangeAspect="1"/>
          </p:cNvPicPr>
          <p:nvPr/>
        </p:nvPicPr>
        <p:blipFill>
          <a:blip r:embed="rId5"/>
          <a:stretch>
            <a:fillRect/>
          </a:stretch>
        </p:blipFill>
        <p:spPr>
          <a:xfrm>
            <a:off x="9598768" y="938720"/>
            <a:ext cx="2138464" cy="4749561"/>
          </a:xfrm>
          <a:prstGeom prst="rect">
            <a:avLst/>
          </a:prstGeom>
        </p:spPr>
      </p:pic>
      <p:sp>
        <p:nvSpPr>
          <p:cNvPr id="14" name="TextBox 13">
            <a:extLst>
              <a:ext uri="{FF2B5EF4-FFF2-40B4-BE49-F238E27FC236}">
                <a16:creationId xmlns:a16="http://schemas.microsoft.com/office/drawing/2014/main" id="{75C84051-1D79-D5CF-1A26-E51F56675254}"/>
              </a:ext>
            </a:extLst>
          </p:cNvPr>
          <p:cNvSpPr txBox="1"/>
          <p:nvPr/>
        </p:nvSpPr>
        <p:spPr>
          <a:xfrm flipH="1">
            <a:off x="941758" y="5829785"/>
            <a:ext cx="3814662" cy="830997"/>
          </a:xfrm>
          <a:prstGeom prst="rect">
            <a:avLst/>
          </a:prstGeom>
          <a:noFill/>
        </p:spPr>
        <p:txBody>
          <a:bodyPr wrap="square" rtlCol="0">
            <a:spAutoFit/>
          </a:bodyPr>
          <a:lstStyle/>
          <a:p>
            <a:pPr algn="ctr"/>
            <a:r>
              <a:rPr lang="en-US" sz="2400">
                <a:latin typeface="Aptos" panose="020B0004020202020204" pitchFamily="34" charset="0"/>
              </a:rPr>
              <a:t>The SDL frontend</a:t>
            </a:r>
          </a:p>
          <a:p>
            <a:pPr algn="ctr"/>
            <a:r>
              <a:rPr lang="en-US" sz="2400">
                <a:latin typeface="Lucida Console" panose="020B0609040504020204" pitchFamily="49" charset="0"/>
              </a:rPr>
              <a:t>panda-</a:t>
            </a:r>
            <a:r>
              <a:rPr lang="en-US" sz="2400" err="1">
                <a:latin typeface="Lucida Console" panose="020B0609040504020204" pitchFamily="49" charset="0"/>
              </a:rPr>
              <a:t>sdl</a:t>
            </a:r>
            <a:endParaRPr lang="el-GR" sz="2400">
              <a:latin typeface="Lucida Console" panose="020B0609040504020204" pitchFamily="49" charset="0"/>
            </a:endParaRPr>
          </a:p>
        </p:txBody>
      </p:sp>
      <p:sp>
        <p:nvSpPr>
          <p:cNvPr id="15" name="TextBox 14">
            <a:extLst>
              <a:ext uri="{FF2B5EF4-FFF2-40B4-BE49-F238E27FC236}">
                <a16:creationId xmlns:a16="http://schemas.microsoft.com/office/drawing/2014/main" id="{2E32CB5E-D71F-80A4-6DDF-D900F1CAC9D9}"/>
              </a:ext>
            </a:extLst>
          </p:cNvPr>
          <p:cNvSpPr txBox="1"/>
          <p:nvPr/>
        </p:nvSpPr>
        <p:spPr>
          <a:xfrm>
            <a:off x="5124756" y="5829786"/>
            <a:ext cx="3970306" cy="830997"/>
          </a:xfrm>
          <a:prstGeom prst="rect">
            <a:avLst/>
          </a:prstGeom>
          <a:noFill/>
        </p:spPr>
        <p:txBody>
          <a:bodyPr wrap="square" rtlCol="0">
            <a:spAutoFit/>
          </a:bodyPr>
          <a:lstStyle/>
          <a:p>
            <a:pPr algn="ctr"/>
            <a:r>
              <a:rPr lang="en-US" sz="2400">
                <a:latin typeface="Aptos" panose="020B0004020202020204" pitchFamily="34" charset="0"/>
              </a:rPr>
              <a:t>The Qt frontend</a:t>
            </a:r>
          </a:p>
          <a:p>
            <a:pPr algn="ctr"/>
            <a:r>
              <a:rPr lang="en-US" sz="2400">
                <a:latin typeface="Lucida Console" panose="020B0609040504020204" pitchFamily="49" charset="0"/>
              </a:rPr>
              <a:t>panda-qt</a:t>
            </a:r>
            <a:endParaRPr lang="el-GR" sz="2400">
              <a:latin typeface="Aptos" panose="020B0004020202020204" pitchFamily="34" charset="0"/>
            </a:endParaRPr>
          </a:p>
        </p:txBody>
      </p:sp>
      <p:sp>
        <p:nvSpPr>
          <p:cNvPr id="17" name="TextBox 16">
            <a:extLst>
              <a:ext uri="{FF2B5EF4-FFF2-40B4-BE49-F238E27FC236}">
                <a16:creationId xmlns:a16="http://schemas.microsoft.com/office/drawing/2014/main" id="{38E7883E-72F7-405B-00E3-585061B0BADE}"/>
              </a:ext>
            </a:extLst>
          </p:cNvPr>
          <p:cNvSpPr txBox="1"/>
          <p:nvPr/>
        </p:nvSpPr>
        <p:spPr>
          <a:xfrm>
            <a:off x="9247256" y="5829786"/>
            <a:ext cx="2841487" cy="830997"/>
          </a:xfrm>
          <a:prstGeom prst="rect">
            <a:avLst/>
          </a:prstGeom>
          <a:noFill/>
        </p:spPr>
        <p:txBody>
          <a:bodyPr wrap="square">
            <a:spAutoFit/>
          </a:bodyPr>
          <a:lstStyle/>
          <a:p>
            <a:pPr algn="ctr"/>
            <a:r>
              <a:rPr lang="en-US" sz="2400">
                <a:latin typeface="Aptos" panose="020B0004020202020204" pitchFamily="34" charset="0"/>
              </a:rPr>
              <a:t>The Android version </a:t>
            </a:r>
            <a:r>
              <a:rPr lang="en-US" sz="2400" err="1">
                <a:latin typeface="Lucida Console" panose="020B0609040504020204" pitchFamily="49" charset="0"/>
              </a:rPr>
              <a:t>pandroid</a:t>
            </a:r>
            <a:endParaRPr lang="el-GR" sz="2400">
              <a:latin typeface="Aptos" panose="020B0004020202020204" pitchFamily="34" charset="0"/>
            </a:endParaRPr>
          </a:p>
        </p:txBody>
      </p:sp>
    </p:spTree>
    <p:extLst>
      <p:ext uri="{BB962C8B-B14F-4D97-AF65-F5344CB8AC3E}">
        <p14:creationId xmlns:p14="http://schemas.microsoft.com/office/powerpoint/2010/main" val="3053681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0-#ppt_h/2"/>
                                          </p:val>
                                        </p:tav>
                                        <p:tav tm="100000">
                                          <p:val>
                                            <p:strVal val="#ppt_y"/>
                                          </p:val>
                                        </p:tav>
                                      </p:tavLst>
                                    </p:anim>
                                  </p:childTnLst>
                                </p:cTn>
                              </p:par>
                              <p:par>
                                <p:cTn id="9" presetID="2" presetClass="entr" presetSubtype="4" decel="5000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decel="50000" fill="hold" grpId="0" nodeType="afterEffect">
                                  <p:stCondLst>
                                    <p:cond delay="100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par>
                                <p:cTn id="18" presetID="2" presetClass="entr" presetSubtype="1" fill="hold" nodeType="withEffect">
                                  <p:stCondLst>
                                    <p:cond delay="1000"/>
                                  </p:stCondLst>
                                  <p:childTnLst>
                                    <p:set>
                                      <p:cBhvr>
                                        <p:cTn id="19" dur="1" fill="hold">
                                          <p:stCondLst>
                                            <p:cond delay="0"/>
                                          </p:stCondLst>
                                        </p:cTn>
                                        <p:tgtEl>
                                          <p:spTgt spid="2052"/>
                                        </p:tgtEl>
                                        <p:attrNameLst>
                                          <p:attrName>style.visibility</p:attrName>
                                        </p:attrNameLst>
                                      </p:cBhvr>
                                      <p:to>
                                        <p:strVal val="visible"/>
                                      </p:to>
                                    </p:set>
                                    <p:anim calcmode="lin" valueType="num">
                                      <p:cBhvr additive="base">
                                        <p:cTn id="20" dur="500" fill="hold"/>
                                        <p:tgtEl>
                                          <p:spTgt spid="2052"/>
                                        </p:tgtEl>
                                        <p:attrNameLst>
                                          <p:attrName>ppt_x</p:attrName>
                                        </p:attrNameLst>
                                      </p:cBhvr>
                                      <p:tavLst>
                                        <p:tav tm="0">
                                          <p:val>
                                            <p:strVal val="#ppt_x"/>
                                          </p:val>
                                        </p:tav>
                                        <p:tav tm="100000">
                                          <p:val>
                                            <p:strVal val="#ppt_x"/>
                                          </p:val>
                                        </p:tav>
                                      </p:tavLst>
                                    </p:anim>
                                    <p:anim calcmode="lin" valueType="num">
                                      <p:cBhvr additive="base">
                                        <p:cTn id="21" dur="500" fill="hold"/>
                                        <p:tgtEl>
                                          <p:spTgt spid="2052"/>
                                        </p:tgtEl>
                                        <p:attrNameLst>
                                          <p:attrName>ppt_y</p:attrName>
                                        </p:attrNameLst>
                                      </p:cBhvr>
                                      <p:tavLst>
                                        <p:tav tm="0">
                                          <p:val>
                                            <p:strVal val="0-#ppt_h/2"/>
                                          </p:val>
                                        </p:tav>
                                        <p:tav tm="100000">
                                          <p:val>
                                            <p:strVal val="#ppt_y"/>
                                          </p:val>
                                        </p:tav>
                                      </p:tavLst>
                                    </p:anim>
                                  </p:childTnLst>
                                </p:cTn>
                              </p:par>
                            </p:childTnLst>
                          </p:cTn>
                        </p:par>
                        <p:par>
                          <p:cTn id="22" fill="hold">
                            <p:stCondLst>
                              <p:cond delay="2000"/>
                            </p:stCondLst>
                            <p:childTnLst>
                              <p:par>
                                <p:cTn id="23" presetID="2" presetClass="entr" presetSubtype="1" decel="50000" fill="hold" nodeType="afterEffect">
                                  <p:stCondLst>
                                    <p:cond delay="100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4" decel="50000" fill="hold" grpId="0" nodeType="withEffect">
                                  <p:stCondLst>
                                    <p:cond delay="100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5314E-3A0D-D807-69A5-5EEA94427B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CC0ED7-5524-E67A-0556-D030C7DE0B30}"/>
              </a:ext>
            </a:extLst>
          </p:cNvPr>
          <p:cNvSpPr>
            <a:spLocks noGrp="1"/>
          </p:cNvSpPr>
          <p:nvPr>
            <p:ph type="ctrTitle"/>
          </p:nvPr>
        </p:nvSpPr>
        <p:spPr>
          <a:xfrm>
            <a:off x="422342" y="0"/>
            <a:ext cx="11347315" cy="851171"/>
          </a:xfrm>
        </p:spPr>
        <p:txBody>
          <a:bodyPr>
            <a:normAutofit/>
          </a:bodyPr>
          <a:lstStyle/>
          <a:p>
            <a:pPr rtl="0" fontAlgn="base"/>
            <a:r>
              <a:rPr lang="en-US" sz="4800">
                <a:latin typeface="Lucida Console" panose="020B0609040504020204" pitchFamily="49" charset="0"/>
              </a:rPr>
              <a:t>Process9</a:t>
            </a:r>
            <a:endParaRPr lang="el-GR" sz="4800">
              <a:latin typeface="Lucida Console" panose="020B0609040504020204" pitchFamily="49" charset="0"/>
            </a:endParaRPr>
          </a:p>
        </p:txBody>
      </p:sp>
      <p:sp>
        <p:nvSpPr>
          <p:cNvPr id="3" name="Subtitle 2">
            <a:extLst>
              <a:ext uri="{FF2B5EF4-FFF2-40B4-BE49-F238E27FC236}">
                <a16:creationId xmlns:a16="http://schemas.microsoft.com/office/drawing/2014/main" id="{C4970109-92D7-E53B-8091-272F816E3B8A}"/>
              </a:ext>
            </a:extLst>
          </p:cNvPr>
          <p:cNvSpPr>
            <a:spLocks noGrp="1"/>
          </p:cNvSpPr>
          <p:nvPr>
            <p:ph type="subTitle" idx="1"/>
          </p:nvPr>
        </p:nvSpPr>
        <p:spPr>
          <a:xfrm>
            <a:off x="812060" y="855081"/>
            <a:ext cx="10979287" cy="851171"/>
          </a:xfrm>
        </p:spPr>
        <p:txBody>
          <a:bodyPr>
            <a:normAutofit/>
          </a:bodyPr>
          <a:lstStyle/>
          <a:p>
            <a:pPr algn="l"/>
            <a:r>
              <a:rPr lang="en-US">
                <a:latin typeface="Aptos" panose="020B0004020202020204" pitchFamily="34" charset="0"/>
              </a:rPr>
              <a:t>Unlike </a:t>
            </a:r>
            <a:r>
              <a:rPr lang="en-US">
                <a:latin typeface="Lucida Console" panose="020B0609040504020204" pitchFamily="49" charset="0"/>
              </a:rPr>
              <a:t>ARM11</a:t>
            </a:r>
            <a:r>
              <a:rPr lang="en-US">
                <a:latin typeface="Aptos" panose="020B0004020202020204" pitchFamily="34" charset="0"/>
              </a:rPr>
              <a:t>, the </a:t>
            </a:r>
            <a:r>
              <a:rPr lang="en-US">
                <a:latin typeface="Lucida Console" panose="020B0609040504020204" pitchFamily="49" charset="0"/>
              </a:rPr>
              <a:t>ARM9</a:t>
            </a:r>
            <a:r>
              <a:rPr lang="en-US">
                <a:latin typeface="Aptos" panose="020B0004020202020204" pitchFamily="34" charset="0"/>
              </a:rPr>
              <a:t> in 3DS mode handles all its tasks in one big process called </a:t>
            </a:r>
            <a:r>
              <a:rPr lang="en-US">
                <a:latin typeface="Lucida Console" panose="020B0609040504020204" pitchFamily="49" charset="0"/>
              </a:rPr>
              <a:t>Process9.</a:t>
            </a:r>
          </a:p>
        </p:txBody>
      </p:sp>
      <p:pic>
        <p:nvPicPr>
          <p:cNvPr id="7" name="Picture 6">
            <a:extLst>
              <a:ext uri="{FF2B5EF4-FFF2-40B4-BE49-F238E27FC236}">
                <a16:creationId xmlns:a16="http://schemas.microsoft.com/office/drawing/2014/main" id="{D505FB43-35B7-107B-5270-C782EDAF9A9A}"/>
              </a:ext>
            </a:extLst>
          </p:cNvPr>
          <p:cNvPicPr>
            <a:picLocks noChangeAspect="1"/>
          </p:cNvPicPr>
          <p:nvPr/>
        </p:nvPicPr>
        <p:blipFill>
          <a:blip r:embed="rId3"/>
          <a:stretch>
            <a:fillRect/>
          </a:stretch>
        </p:blipFill>
        <p:spPr>
          <a:xfrm>
            <a:off x="1522378" y="4294596"/>
            <a:ext cx="9147243" cy="2342457"/>
          </a:xfrm>
          <a:prstGeom prst="roundRect">
            <a:avLst>
              <a:gd name="adj" fmla="val 12318"/>
            </a:avLst>
          </a:prstGeom>
          <a:ln w="190500" cap="rnd">
            <a:noFill/>
            <a:prstDash val="solid"/>
          </a:ln>
          <a:effectLst>
            <a:outerShdw blurRad="586405" dist="50800" dir="7200000" algn="tl" rotWithShape="0">
              <a:srgbClr val="000000">
                <a:alpha val="45000"/>
              </a:srgbClr>
            </a:outerShdw>
          </a:effectLst>
        </p:spPr>
      </p:pic>
      <p:sp>
        <p:nvSpPr>
          <p:cNvPr id="8" name="Rounded Rectangle 7">
            <a:extLst>
              <a:ext uri="{FF2B5EF4-FFF2-40B4-BE49-F238E27FC236}">
                <a16:creationId xmlns:a16="http://schemas.microsoft.com/office/drawing/2014/main" id="{8FC3015F-2DC8-AE65-6EDD-1859A24505A5}"/>
              </a:ext>
            </a:extLst>
          </p:cNvPr>
          <p:cNvSpPr/>
          <p:nvPr/>
        </p:nvSpPr>
        <p:spPr>
          <a:xfrm>
            <a:off x="712559" y="1986181"/>
            <a:ext cx="2806811" cy="1705277"/>
          </a:xfrm>
          <a:prstGeom prst="roundRect">
            <a:avLst>
              <a:gd name="adj" fmla="val 9524"/>
            </a:avLst>
          </a:prstGeom>
          <a:solidFill>
            <a:schemeClr val="accent2">
              <a:lumMod val="75000"/>
            </a:schemeClr>
          </a:solidFill>
          <a:effectLst>
            <a:outerShdw blurRad="540667" dist="38100" dir="2700000" algn="tl" rotWithShape="0">
              <a:prstClr val="black">
                <a:alpha val="3593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effectLst>
                  <a:outerShdw blurRad="1144354" dist="38100" dir="5400000" algn="t" rotWithShape="0">
                    <a:prstClr val="black">
                      <a:alpha val="49929"/>
                    </a:prstClr>
                  </a:outerShdw>
                </a:effectLst>
                <a:latin typeface="Aptos"/>
              </a:rPr>
              <a:t>Cryptography</a:t>
            </a:r>
            <a:endParaRPr lang="en-US" b="1">
              <a:effectLst>
                <a:outerShdw blurRad="1144354" dist="38100" dir="5400000" algn="t" rotWithShape="0">
                  <a:prstClr val="black">
                    <a:alpha val="49929"/>
                  </a:prstClr>
                </a:outerShdw>
              </a:effectLst>
              <a:latin typeface="Aptos"/>
            </a:endParaRPr>
          </a:p>
          <a:p>
            <a:pPr algn="ctr"/>
            <a:r>
              <a:rPr lang="en-US" sz="2000">
                <a:effectLst>
                  <a:outerShdw blurRad="1144354" dist="38100" dir="5400000" algn="t" rotWithShape="0">
                    <a:prstClr val="black">
                      <a:alpha val="49929"/>
                    </a:prstClr>
                  </a:outerShdw>
                </a:effectLst>
                <a:latin typeface="Aptos"/>
              </a:rPr>
              <a:t>Data encryption &amp; decryption with crypto hardware</a:t>
            </a:r>
          </a:p>
        </p:txBody>
      </p:sp>
      <p:sp>
        <p:nvSpPr>
          <p:cNvPr id="9" name="Rounded Rectangle 8">
            <a:extLst>
              <a:ext uri="{FF2B5EF4-FFF2-40B4-BE49-F238E27FC236}">
                <a16:creationId xmlns:a16="http://schemas.microsoft.com/office/drawing/2014/main" id="{4C06A1C1-CCE6-998B-5516-D85452DF3C0D}"/>
              </a:ext>
            </a:extLst>
          </p:cNvPr>
          <p:cNvSpPr/>
          <p:nvPr/>
        </p:nvSpPr>
        <p:spPr>
          <a:xfrm>
            <a:off x="3718151" y="1986180"/>
            <a:ext cx="2806811" cy="1705277"/>
          </a:xfrm>
          <a:prstGeom prst="roundRect">
            <a:avLst>
              <a:gd name="adj" fmla="val 9524"/>
            </a:avLst>
          </a:prstGeom>
          <a:solidFill>
            <a:schemeClr val="accent6">
              <a:lumMod val="75000"/>
            </a:schemeClr>
          </a:solidFill>
          <a:effectLst>
            <a:outerShdw blurRad="540667" dist="38100" dir="2700000" algn="tl" rotWithShape="0">
              <a:prstClr val="black">
                <a:alpha val="3593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effectLst>
                  <a:outerShdw blurRad="1144354" dist="38100" dir="5400000" algn="t" rotWithShape="0">
                    <a:prstClr val="black">
                      <a:alpha val="49929"/>
                    </a:prstClr>
                  </a:outerShdw>
                </a:effectLst>
                <a:latin typeface="Aptos"/>
              </a:rPr>
              <a:t>Device I/O</a:t>
            </a:r>
            <a:endParaRPr lang="en-US" b="1">
              <a:effectLst>
                <a:outerShdw blurRad="1144354" dist="38100" dir="5400000" algn="t" rotWithShape="0">
                  <a:prstClr val="black">
                    <a:alpha val="49929"/>
                  </a:prstClr>
                </a:outerShdw>
              </a:effectLst>
              <a:latin typeface="Aptos"/>
            </a:endParaRPr>
          </a:p>
          <a:p>
            <a:pPr algn="ctr"/>
            <a:r>
              <a:rPr lang="en-US" sz="2000">
                <a:effectLst>
                  <a:outerShdw blurRad="1144354" dist="38100" dir="5400000" algn="t" rotWithShape="0">
                    <a:prstClr val="black">
                      <a:alpha val="49929"/>
                    </a:prstClr>
                  </a:outerShdw>
                </a:effectLst>
                <a:latin typeface="Aptos"/>
              </a:rPr>
              <a:t>Talks to various devices like</a:t>
            </a:r>
          </a:p>
          <a:p>
            <a:pPr algn="ctr"/>
            <a:r>
              <a:rPr lang="en-US" sz="2000">
                <a:effectLst>
                  <a:outerShdw blurRad="1144354" dist="38100" dir="5400000" algn="t" rotWithShape="0">
                    <a:prstClr val="black">
                      <a:alpha val="49929"/>
                    </a:prstClr>
                  </a:outerShdw>
                </a:effectLst>
                <a:latin typeface="Aptos"/>
              </a:rPr>
              <a:t>Cartridge / SD Card / ...</a:t>
            </a:r>
          </a:p>
        </p:txBody>
      </p:sp>
      <p:sp>
        <p:nvSpPr>
          <p:cNvPr id="11" name="Rounded Rectangle 10">
            <a:extLst>
              <a:ext uri="{FF2B5EF4-FFF2-40B4-BE49-F238E27FC236}">
                <a16:creationId xmlns:a16="http://schemas.microsoft.com/office/drawing/2014/main" id="{EF76CC3A-F50D-E90F-BC6F-953F3443E92C}"/>
              </a:ext>
            </a:extLst>
          </p:cNvPr>
          <p:cNvSpPr/>
          <p:nvPr/>
        </p:nvSpPr>
        <p:spPr>
          <a:xfrm>
            <a:off x="6723743" y="1986180"/>
            <a:ext cx="2806811" cy="1705277"/>
          </a:xfrm>
          <a:prstGeom prst="roundRect">
            <a:avLst>
              <a:gd name="adj" fmla="val 9524"/>
            </a:avLst>
          </a:prstGeom>
          <a:solidFill>
            <a:srgbClr val="C00000"/>
          </a:solidFill>
          <a:effectLst>
            <a:outerShdw blurRad="540667" dist="38100" dir="2700000" algn="tl" rotWithShape="0">
              <a:prstClr val="black">
                <a:alpha val="3593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effectLst>
                  <a:outerShdw blurRad="1144354" dist="38100" dir="5400000" algn="t" rotWithShape="0">
                    <a:prstClr val="black">
                      <a:alpha val="49929"/>
                    </a:prstClr>
                  </a:outerShdw>
                </a:effectLst>
                <a:latin typeface="Aptos"/>
              </a:rPr>
              <a:t>Overcomplicated C++</a:t>
            </a:r>
          </a:p>
          <a:p>
            <a:pPr algn="ctr"/>
            <a:r>
              <a:rPr lang="en-US" sz="2000">
                <a:effectLst>
                  <a:outerShdw blurRad="1144354" dist="38100" dir="5400000" algn="t" rotWithShape="0">
                    <a:prstClr val="black">
                      <a:alpha val="49929"/>
                    </a:prstClr>
                  </a:outerShdw>
                </a:effectLst>
                <a:latin typeface="Aptos"/>
              </a:rPr>
              <a:t>That reverse engineers hate :(</a:t>
            </a:r>
            <a:endParaRPr lang="en-US">
              <a:effectLst>
                <a:outerShdw blurRad="1144354" dist="38100" dir="5400000" algn="t" rotWithShape="0">
                  <a:prstClr val="black">
                    <a:alpha val="49929"/>
                  </a:prstClr>
                </a:outerShdw>
              </a:effectLst>
              <a:latin typeface="Aptos"/>
            </a:endParaRPr>
          </a:p>
        </p:txBody>
      </p:sp>
      <p:grpSp>
        <p:nvGrpSpPr>
          <p:cNvPr id="13" name="Group 12">
            <a:extLst>
              <a:ext uri="{FF2B5EF4-FFF2-40B4-BE49-F238E27FC236}">
                <a16:creationId xmlns:a16="http://schemas.microsoft.com/office/drawing/2014/main" id="{9B920B38-059B-0EAA-4700-AFE14D0A7CB2}"/>
              </a:ext>
            </a:extLst>
          </p:cNvPr>
          <p:cNvGrpSpPr/>
          <p:nvPr/>
        </p:nvGrpSpPr>
        <p:grpSpPr>
          <a:xfrm>
            <a:off x="9729335" y="1995063"/>
            <a:ext cx="2175136" cy="1705277"/>
            <a:chOff x="9616211" y="1995063"/>
            <a:chExt cx="2175136" cy="1705277"/>
          </a:xfrm>
        </p:grpSpPr>
        <p:sp>
          <p:nvSpPr>
            <p:cNvPr id="12" name="Rounded Rectangle 11">
              <a:extLst>
                <a:ext uri="{FF2B5EF4-FFF2-40B4-BE49-F238E27FC236}">
                  <a16:creationId xmlns:a16="http://schemas.microsoft.com/office/drawing/2014/main" id="{5EC1B4C5-7E52-6C0F-1FAA-80063DAE9CEE}"/>
                </a:ext>
              </a:extLst>
            </p:cNvPr>
            <p:cNvSpPr/>
            <p:nvPr/>
          </p:nvSpPr>
          <p:spPr>
            <a:xfrm>
              <a:off x="9616211" y="1995063"/>
              <a:ext cx="2175136" cy="1705277"/>
            </a:xfrm>
            <a:prstGeom prst="roundRect">
              <a:avLst>
                <a:gd name="adj" fmla="val 9524"/>
              </a:avLst>
            </a:prstGeom>
            <a:solidFill>
              <a:schemeClr val="accent5">
                <a:lumMod val="40000"/>
                <a:lumOff val="60000"/>
              </a:schemeClr>
            </a:solidFill>
            <a:effectLst>
              <a:outerShdw blurRad="540667" dist="38100" dir="2700000" algn="tl" rotWithShape="0">
                <a:prstClr val="black">
                  <a:alpha val="3593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effectLst>
                    <a:outerShdw blurRad="1144354" dist="38100" dir="5400000" algn="t" rotWithShape="0">
                      <a:prstClr val="black">
                        <a:alpha val="49929"/>
                      </a:prstClr>
                    </a:outerShdw>
                  </a:effectLst>
                  <a:latin typeface="Aptos"/>
                </a:rPr>
                <a:t>Really big</a:t>
              </a:r>
            </a:p>
            <a:p>
              <a:pPr algn="ctr"/>
              <a:endParaRPr lang="en-US" sz="2000" b="1">
                <a:effectLst>
                  <a:outerShdw blurRad="1144354" dist="38100" dir="5400000" algn="t" rotWithShape="0">
                    <a:prstClr val="black">
                      <a:alpha val="49929"/>
                    </a:prstClr>
                  </a:outerShdw>
                </a:effectLst>
                <a:latin typeface="Aptos"/>
              </a:endParaRPr>
            </a:p>
            <a:p>
              <a:pPr algn="ctr"/>
              <a:endParaRPr lang="en-US" sz="2000" b="1">
                <a:effectLst>
                  <a:outerShdw blurRad="1144354" dist="38100" dir="5400000" algn="t" rotWithShape="0">
                    <a:prstClr val="black">
                      <a:alpha val="49929"/>
                    </a:prstClr>
                  </a:outerShdw>
                </a:effectLst>
                <a:latin typeface="Aptos"/>
              </a:endParaRPr>
            </a:p>
            <a:p>
              <a:pPr algn="ctr"/>
              <a:endParaRPr lang="en-US" sz="2000" b="1">
                <a:effectLst>
                  <a:outerShdw blurRad="1144354" dist="38100" dir="5400000" algn="t" rotWithShape="0">
                    <a:prstClr val="black">
                      <a:alpha val="49929"/>
                    </a:prstClr>
                  </a:outerShdw>
                </a:effectLst>
                <a:latin typeface="Aptos"/>
              </a:endParaRPr>
            </a:p>
          </p:txBody>
        </p:sp>
        <p:pic>
          <p:nvPicPr>
            <p:cNvPr id="10" name="Picture 9">
              <a:extLst>
                <a:ext uri="{FF2B5EF4-FFF2-40B4-BE49-F238E27FC236}">
                  <a16:creationId xmlns:a16="http://schemas.microsoft.com/office/drawing/2014/main" id="{30DF5C9A-2B2C-5E60-C8CF-95881678D1A0}"/>
                </a:ext>
              </a:extLst>
            </p:cNvPr>
            <p:cNvPicPr>
              <a:picLocks noChangeAspect="1"/>
            </p:cNvPicPr>
            <p:nvPr/>
          </p:nvPicPr>
          <p:blipFill>
            <a:blip r:embed="rId4"/>
            <a:stretch>
              <a:fillRect/>
            </a:stretch>
          </p:blipFill>
          <p:spPr>
            <a:xfrm>
              <a:off x="10201826" y="2654641"/>
              <a:ext cx="1003906" cy="980377"/>
            </a:xfrm>
            <a:prstGeom prst="rect">
              <a:avLst/>
            </a:prstGeom>
          </p:spPr>
        </p:pic>
      </p:grpSp>
    </p:spTree>
    <p:extLst>
      <p:ext uri="{BB962C8B-B14F-4D97-AF65-F5344CB8AC3E}">
        <p14:creationId xmlns:p14="http://schemas.microsoft.com/office/powerpoint/2010/main" val="60811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1500"/>
                            </p:stCondLst>
                            <p:childTnLst>
                              <p:par>
                                <p:cTn id="12" presetID="37" presetClass="entr" presetSubtype="0" fill="hold" grpId="0" nodeType="afterEffect">
                                  <p:stCondLst>
                                    <p:cond delay="5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900" decel="100000" fill="hold"/>
                                        <p:tgtEl>
                                          <p:spTgt spid="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8" fill="hold">
                            <p:stCondLst>
                              <p:cond delay="3000"/>
                            </p:stCondLst>
                            <p:childTnLst>
                              <p:par>
                                <p:cTn id="19" presetID="37" presetClass="entr" presetSubtype="0" fill="hold" grpId="0" nodeType="afterEffect">
                                  <p:stCondLst>
                                    <p:cond delay="5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900" decel="100000" fill="hold"/>
                                        <p:tgtEl>
                                          <p:spTgt spid="11"/>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25" fill="hold">
                            <p:stCondLst>
                              <p:cond delay="4500"/>
                            </p:stCondLst>
                            <p:childTnLst>
                              <p:par>
                                <p:cTn id="26" presetID="37" presetClass="entr" presetSubtype="0" fill="hold" nodeType="after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900" decel="100000" fill="hold"/>
                                        <p:tgtEl>
                                          <p:spTgt spid="13"/>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32" fill="hold">
                            <p:stCondLst>
                              <p:cond delay="6000"/>
                            </p:stCondLst>
                            <p:childTnLst>
                              <p:par>
                                <p:cTn id="33" presetID="37" presetClass="entr" presetSubtype="0" fill="hold" nodeType="afterEffect">
                                  <p:stCondLst>
                                    <p:cond delay="100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900" decel="100000" fill="hold"/>
                                        <p:tgtEl>
                                          <p:spTgt spid="7"/>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9E056-C449-40C9-DB0A-61BBD2BFB6EA}"/>
              </a:ext>
            </a:extLst>
          </p:cNvPr>
          <p:cNvSpPr>
            <a:spLocks noGrp="1"/>
          </p:cNvSpPr>
          <p:nvPr>
            <p:ph type="ctrTitle"/>
          </p:nvPr>
        </p:nvSpPr>
        <p:spPr>
          <a:xfrm>
            <a:off x="3631463" y="2715513"/>
            <a:ext cx="4929074" cy="1461904"/>
          </a:xfrm>
        </p:spPr>
        <p:txBody>
          <a:bodyPr>
            <a:normAutofit fontScale="90000"/>
          </a:bodyPr>
          <a:lstStyle/>
          <a:p>
            <a:r>
              <a:rPr lang="el-GR" sz="4800">
                <a:latin typeface="Aptos Light" panose="020B0004020202020204" pitchFamily="34" charset="0"/>
                <a:cs typeface="Calibri Light"/>
              </a:rPr>
              <a:t>A </a:t>
            </a:r>
            <a:r>
              <a:rPr lang="el-GR" sz="4800" err="1">
                <a:latin typeface="Aptos Light" panose="020B0004020202020204" pitchFamily="34" charset="0"/>
                <a:cs typeface="Calibri Light"/>
              </a:rPr>
              <a:t>li</a:t>
            </a:r>
            <a:r>
              <a:rPr lang="en-US" sz="4800">
                <a:latin typeface="Aptos Light" panose="020B0004020202020204" pitchFamily="34" charset="0"/>
                <a:cs typeface="Calibri Light"/>
              </a:rPr>
              <a:t>l’</a:t>
            </a:r>
            <a:r>
              <a:rPr lang="el-GR" sz="4800">
                <a:latin typeface="Aptos Light" panose="020B0004020202020204" pitchFamily="34" charset="0"/>
                <a:cs typeface="Calibri Light"/>
              </a:rPr>
              <a:t> </a:t>
            </a:r>
            <a:r>
              <a:rPr lang="el-GR" sz="4800" err="1">
                <a:latin typeface="Aptos Light" panose="020B0004020202020204" pitchFamily="34" charset="0"/>
                <a:cs typeface="Calibri Light"/>
              </a:rPr>
              <a:t>breather</a:t>
            </a:r>
            <a:br>
              <a:rPr lang="en-US" sz="4800">
                <a:latin typeface="Aptos" panose="020B0004020202020204" pitchFamily="34" charset="0"/>
                <a:cs typeface="Calibri Light"/>
              </a:rPr>
            </a:br>
            <a:r>
              <a:rPr lang="el-GR" sz="4800">
                <a:latin typeface="Aptos" panose="020B0004020202020204" pitchFamily="34" charset="0"/>
                <a:cs typeface="Calibri Light"/>
              </a:rPr>
              <a:t> </a:t>
            </a:r>
            <a:r>
              <a:rPr lang="el-GR" sz="4800" err="1">
                <a:latin typeface="Aptos" panose="020B0004020202020204" pitchFamily="34" charset="0"/>
                <a:cs typeface="Calibri Light"/>
              </a:rPr>
              <a:t>Some</a:t>
            </a:r>
            <a:r>
              <a:rPr lang="el-GR" sz="4800">
                <a:latin typeface="Aptos" panose="020B0004020202020204" pitchFamily="34" charset="0"/>
                <a:cs typeface="Calibri Light"/>
              </a:rPr>
              <a:t> </a:t>
            </a:r>
            <a:r>
              <a:rPr lang="el-GR" sz="4800" err="1">
                <a:latin typeface="Aptos" panose="020B0004020202020204" pitchFamily="34" charset="0"/>
                <a:cs typeface="Calibri Light"/>
              </a:rPr>
              <a:t>live</a:t>
            </a:r>
            <a:r>
              <a:rPr lang="el-GR" sz="4800">
                <a:latin typeface="Aptos" panose="020B0004020202020204" pitchFamily="34" charset="0"/>
                <a:cs typeface="Calibri Light"/>
              </a:rPr>
              <a:t> </a:t>
            </a:r>
            <a:r>
              <a:rPr lang="el-GR" sz="4800" err="1">
                <a:latin typeface="Aptos" panose="020B0004020202020204" pitchFamily="34" charset="0"/>
                <a:cs typeface="Calibri Light"/>
              </a:rPr>
              <a:t>demos</a:t>
            </a:r>
            <a:r>
              <a:rPr lang="el-GR" sz="4800">
                <a:latin typeface="Aptos" panose="020B0004020202020204" pitchFamily="34" charset="0"/>
                <a:cs typeface="Calibri Light"/>
              </a:rPr>
              <a:t>!</a:t>
            </a:r>
            <a:endParaRPr lang="el-GR">
              <a:latin typeface="Aptos" panose="020B0004020202020204" pitchFamily="34" charset="0"/>
            </a:endParaRPr>
          </a:p>
        </p:txBody>
      </p:sp>
      <p:sp>
        <p:nvSpPr>
          <p:cNvPr id="6" name="AutoShape 2" descr=":panda:">
            <a:extLst>
              <a:ext uri="{FF2B5EF4-FFF2-40B4-BE49-F238E27FC236}">
                <a16:creationId xmlns:a16="http://schemas.microsoft.com/office/drawing/2014/main" id="{05F8541F-FE81-E993-F186-155BE9C87FC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Tree>
    <p:extLst>
      <p:ext uri="{BB962C8B-B14F-4D97-AF65-F5344CB8AC3E}">
        <p14:creationId xmlns:p14="http://schemas.microsoft.com/office/powerpoint/2010/main" val="79852088"/>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07ECE-EAFF-C029-306B-DDFF35E4B8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497BCE-2194-8D85-8FE3-2FDC24104063}"/>
              </a:ext>
            </a:extLst>
          </p:cNvPr>
          <p:cNvSpPr>
            <a:spLocks noGrp="1"/>
          </p:cNvSpPr>
          <p:nvPr>
            <p:ph type="ctrTitle"/>
          </p:nvPr>
        </p:nvSpPr>
        <p:spPr>
          <a:xfrm>
            <a:off x="546767" y="0"/>
            <a:ext cx="11347315" cy="851171"/>
          </a:xfrm>
        </p:spPr>
        <p:txBody>
          <a:bodyPr>
            <a:normAutofit/>
          </a:bodyPr>
          <a:lstStyle/>
          <a:p>
            <a:r>
              <a:rPr lang="el-GR" sz="4800">
                <a:latin typeface="Aptos Light" panose="020B0004020202020204" pitchFamily="34" charset="0"/>
                <a:cs typeface="Calibri Light"/>
              </a:rPr>
              <a:t>I </a:t>
            </a:r>
            <a:r>
              <a:rPr lang="el-GR" sz="4800" err="1">
                <a:latin typeface="Aptos Light" panose="020B0004020202020204" pitchFamily="34" charset="0"/>
                <a:cs typeface="Calibri Light"/>
              </a:rPr>
              <a:t>knew</a:t>
            </a:r>
            <a:r>
              <a:rPr lang="el-GR" sz="4800">
                <a:latin typeface="Aptos Light" panose="020B0004020202020204" pitchFamily="34" charset="0"/>
                <a:cs typeface="Calibri Light"/>
              </a:rPr>
              <a:t> </a:t>
            </a:r>
            <a:r>
              <a:rPr lang="el-GR" sz="4800" err="1">
                <a:latin typeface="Aptos Light" panose="020B0004020202020204" pitchFamily="34" charset="0"/>
                <a:cs typeface="Calibri Light"/>
              </a:rPr>
              <a:t>this</a:t>
            </a:r>
            <a:r>
              <a:rPr lang="el-GR" sz="4800">
                <a:latin typeface="Aptos Light" panose="020B0004020202020204" pitchFamily="34" charset="0"/>
                <a:cs typeface="Calibri Light"/>
              </a:rPr>
              <a:t> </a:t>
            </a:r>
            <a:r>
              <a:rPr lang="el-GR" sz="4800" err="1">
                <a:latin typeface="Aptos Light" panose="020B0004020202020204" pitchFamily="34" charset="0"/>
                <a:cs typeface="Calibri Light"/>
              </a:rPr>
              <a:t>would</a:t>
            </a:r>
            <a:r>
              <a:rPr lang="el-GR" sz="4800">
                <a:latin typeface="Aptos Light" panose="020B0004020202020204" pitchFamily="34" charset="0"/>
                <a:cs typeface="Calibri Light"/>
              </a:rPr>
              <a:t> </a:t>
            </a:r>
            <a:r>
              <a:rPr lang="el-GR" sz="4800" err="1">
                <a:latin typeface="Aptos Light" panose="020B0004020202020204" pitchFamily="34" charset="0"/>
                <a:cs typeface="Calibri Light"/>
              </a:rPr>
              <a:t>fail</a:t>
            </a:r>
            <a:endParaRPr lang="en-US">
              <a:latin typeface="Aptos Light" panose="020B0004020202020204" pitchFamily="34" charset="0"/>
            </a:endParaRPr>
          </a:p>
        </p:txBody>
      </p:sp>
      <p:sp>
        <p:nvSpPr>
          <p:cNvPr id="6" name="AutoShape 2" descr=":panda:">
            <a:extLst>
              <a:ext uri="{FF2B5EF4-FFF2-40B4-BE49-F238E27FC236}">
                <a16:creationId xmlns:a16="http://schemas.microsoft.com/office/drawing/2014/main" id="{42037E2D-8B64-78CF-FBBF-CFBA0E0457C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9" name="TextBox 8">
            <a:extLst>
              <a:ext uri="{FF2B5EF4-FFF2-40B4-BE49-F238E27FC236}">
                <a16:creationId xmlns:a16="http://schemas.microsoft.com/office/drawing/2014/main" id="{675D946E-7CBE-12DD-D0BE-6A1BBC2671B1}"/>
              </a:ext>
            </a:extLst>
          </p:cNvPr>
          <p:cNvSpPr txBox="1"/>
          <p:nvPr/>
        </p:nvSpPr>
        <p:spPr>
          <a:xfrm>
            <a:off x="4724400" y="89502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atin typeface="Aptos" panose="020B0004020202020204" pitchFamily="34" charset="0"/>
                <a:cs typeface="Calibri"/>
              </a:rPr>
              <a:t>Here's a video instead</a:t>
            </a:r>
          </a:p>
        </p:txBody>
      </p:sp>
      <p:pic>
        <p:nvPicPr>
          <p:cNvPr id="10" name="Picture 9" descr="A brown and white animal on a wood surface&#10;&#10;Description automatically generated">
            <a:extLst>
              <a:ext uri="{FF2B5EF4-FFF2-40B4-BE49-F238E27FC236}">
                <a16:creationId xmlns:a16="http://schemas.microsoft.com/office/drawing/2014/main" id="{81CA54A6-C2A8-C179-7B30-6E2CA440E39A}"/>
              </a:ext>
            </a:extLst>
          </p:cNvPr>
          <p:cNvPicPr>
            <a:picLocks noChangeAspect="1"/>
          </p:cNvPicPr>
          <p:nvPr/>
        </p:nvPicPr>
        <p:blipFill>
          <a:blip r:embed="rId5"/>
          <a:stretch>
            <a:fillRect/>
          </a:stretch>
        </p:blipFill>
        <p:spPr>
          <a:xfrm>
            <a:off x="9128030" y="41546"/>
            <a:ext cx="809625" cy="809625"/>
          </a:xfrm>
          <a:prstGeom prst="rect">
            <a:avLst/>
          </a:prstGeom>
        </p:spPr>
      </p:pic>
      <p:pic>
        <p:nvPicPr>
          <p:cNvPr id="3" name="edited_discord">
            <a:hlinkClick r:id="" action="ppaction://media"/>
            <a:extLst>
              <a:ext uri="{FF2B5EF4-FFF2-40B4-BE49-F238E27FC236}">
                <a16:creationId xmlns:a16="http://schemas.microsoft.com/office/drawing/2014/main" id="{8386136B-4F96-CCE6-F506-EDFD7D0F8E2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89400" y="1264355"/>
            <a:ext cx="4267200" cy="5486400"/>
          </a:xfrm>
          <a:prstGeom prst="rect">
            <a:avLst/>
          </a:prstGeom>
        </p:spPr>
      </p:pic>
    </p:spTree>
    <p:extLst>
      <p:ext uri="{BB962C8B-B14F-4D97-AF65-F5344CB8AC3E}">
        <p14:creationId xmlns:p14="http://schemas.microsoft.com/office/powerpoint/2010/main" val="39011757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F9562-617C-05D8-5395-1E76FE9A4D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3DC43D-CA76-4D45-CEEC-B95487CAC8B7}"/>
              </a:ext>
            </a:extLst>
          </p:cNvPr>
          <p:cNvSpPr>
            <a:spLocks noGrp="1"/>
          </p:cNvSpPr>
          <p:nvPr>
            <p:ph type="ctrTitle"/>
          </p:nvPr>
        </p:nvSpPr>
        <p:spPr>
          <a:xfrm>
            <a:off x="546767" y="0"/>
            <a:ext cx="11347315" cy="851171"/>
          </a:xfrm>
        </p:spPr>
        <p:txBody>
          <a:bodyPr>
            <a:normAutofit/>
          </a:bodyPr>
          <a:lstStyle/>
          <a:p>
            <a:r>
              <a:rPr lang="el-GR" sz="4800" err="1">
                <a:latin typeface="Aptos Light" panose="020B0004020202020204" pitchFamily="34" charset="0"/>
                <a:cs typeface="Calibri Light"/>
              </a:rPr>
              <a:t>This</a:t>
            </a:r>
            <a:r>
              <a:rPr lang="el-GR" sz="4800">
                <a:latin typeface="Aptos Light" panose="020B0004020202020204" pitchFamily="34" charset="0"/>
                <a:cs typeface="Calibri Light"/>
              </a:rPr>
              <a:t> </a:t>
            </a:r>
            <a:r>
              <a:rPr lang="el-GR" sz="4800" err="1">
                <a:latin typeface="Aptos Light" panose="020B0004020202020204" pitchFamily="34" charset="0"/>
                <a:cs typeface="Calibri Light"/>
              </a:rPr>
              <a:t>failed</a:t>
            </a:r>
            <a:r>
              <a:rPr lang="el-GR" sz="4800">
                <a:latin typeface="Aptos Light" panose="020B0004020202020204" pitchFamily="34" charset="0"/>
                <a:cs typeface="Calibri Light"/>
              </a:rPr>
              <a:t> </a:t>
            </a:r>
            <a:r>
              <a:rPr lang="el-GR" sz="4800" err="1">
                <a:latin typeface="Aptos Light" panose="020B0004020202020204" pitchFamily="34" charset="0"/>
                <a:cs typeface="Calibri Light"/>
              </a:rPr>
              <a:t>too</a:t>
            </a:r>
            <a:r>
              <a:rPr lang="el-GR" sz="4800">
                <a:latin typeface="Aptos Light" panose="020B0004020202020204" pitchFamily="34" charset="0"/>
                <a:cs typeface="Calibri Light"/>
              </a:rPr>
              <a:t>?</a:t>
            </a:r>
          </a:p>
        </p:txBody>
      </p:sp>
      <p:sp>
        <p:nvSpPr>
          <p:cNvPr id="6" name="AutoShape 2" descr=":panda:">
            <a:extLst>
              <a:ext uri="{FF2B5EF4-FFF2-40B4-BE49-F238E27FC236}">
                <a16:creationId xmlns:a16="http://schemas.microsoft.com/office/drawing/2014/main" id="{6EB1BA01-AC7C-9177-C0BF-86D49D7304A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9" name="TextBox 8">
            <a:extLst>
              <a:ext uri="{FF2B5EF4-FFF2-40B4-BE49-F238E27FC236}">
                <a16:creationId xmlns:a16="http://schemas.microsoft.com/office/drawing/2014/main" id="{2338E5DB-E54B-73ED-6F70-82CA793B3005}"/>
              </a:ext>
            </a:extLst>
          </p:cNvPr>
          <p:cNvSpPr txBox="1"/>
          <p:nvPr/>
        </p:nvSpPr>
        <p:spPr>
          <a:xfrm>
            <a:off x="4854159" y="93360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atin typeface="Aptos" panose="020B0004020202020204" pitchFamily="34" charset="0"/>
                <a:cs typeface="Calibri"/>
              </a:rPr>
              <a:t>Here's a video instead</a:t>
            </a:r>
          </a:p>
        </p:txBody>
      </p:sp>
      <p:pic>
        <p:nvPicPr>
          <p:cNvPr id="10" name="Picture 9" descr="A brown and white animal on a wood surface&#10;&#10;Description automatically generated">
            <a:extLst>
              <a:ext uri="{FF2B5EF4-FFF2-40B4-BE49-F238E27FC236}">
                <a16:creationId xmlns:a16="http://schemas.microsoft.com/office/drawing/2014/main" id="{065C3ECE-F2FC-E62C-6829-124F038CF057}"/>
              </a:ext>
            </a:extLst>
          </p:cNvPr>
          <p:cNvPicPr>
            <a:picLocks noChangeAspect="1"/>
          </p:cNvPicPr>
          <p:nvPr/>
        </p:nvPicPr>
        <p:blipFill>
          <a:blip r:embed="rId5"/>
          <a:stretch>
            <a:fillRect/>
          </a:stretch>
        </p:blipFill>
        <p:spPr>
          <a:xfrm>
            <a:off x="8230398" y="69103"/>
            <a:ext cx="809625" cy="809625"/>
          </a:xfrm>
          <a:prstGeom prst="rect">
            <a:avLst/>
          </a:prstGeom>
        </p:spPr>
      </p:pic>
      <p:pic>
        <p:nvPicPr>
          <p:cNvPr id="4" name="edited_lua">
            <a:hlinkClick r:id="" action="ppaction://media"/>
            <a:extLst>
              <a:ext uri="{FF2B5EF4-FFF2-40B4-BE49-F238E27FC236}">
                <a16:creationId xmlns:a16="http://schemas.microsoft.com/office/drawing/2014/main" id="{D47127EF-2903-50F0-733D-23FC44D53D7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76463" y="1264535"/>
            <a:ext cx="9709150" cy="5486400"/>
          </a:xfrm>
          <a:prstGeom prst="rect">
            <a:avLst/>
          </a:prstGeom>
        </p:spPr>
      </p:pic>
    </p:spTree>
    <p:extLst>
      <p:ext uri="{BB962C8B-B14F-4D97-AF65-F5344CB8AC3E}">
        <p14:creationId xmlns:p14="http://schemas.microsoft.com/office/powerpoint/2010/main" val="25015054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5897D-0F3D-6EC6-7E29-4EE1911ED7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E7FDBE-AC5D-F3C8-ECA3-4486FE0C91F3}"/>
              </a:ext>
            </a:extLst>
          </p:cNvPr>
          <p:cNvSpPr>
            <a:spLocks noGrp="1"/>
          </p:cNvSpPr>
          <p:nvPr>
            <p:ph type="ctrTitle"/>
          </p:nvPr>
        </p:nvSpPr>
        <p:spPr>
          <a:xfrm>
            <a:off x="3631463" y="2837963"/>
            <a:ext cx="4929074" cy="1182074"/>
          </a:xfrm>
        </p:spPr>
        <p:txBody>
          <a:bodyPr>
            <a:normAutofit/>
          </a:bodyPr>
          <a:lstStyle/>
          <a:p>
            <a:r>
              <a:rPr lang="en-US" sz="4800" b="1">
                <a:latin typeface="Aptos Light" panose="020B0004020202020204" pitchFamily="34" charset="0"/>
                <a:cs typeface="Calibri Light"/>
              </a:rPr>
              <a:t>Emulation!</a:t>
            </a:r>
            <a:br>
              <a:rPr lang="en-US" sz="4800">
                <a:latin typeface="Aptos Light" panose="020B0004020202020204" pitchFamily="34" charset="0"/>
                <a:cs typeface="Calibri Light"/>
              </a:rPr>
            </a:br>
            <a:r>
              <a:rPr lang="en-US" sz="2400">
                <a:latin typeface="Aptos Light" panose="020B0004020202020204" pitchFamily="34" charset="0"/>
                <a:cs typeface="Calibri Light"/>
              </a:rPr>
              <a:t>finally...</a:t>
            </a:r>
            <a:endParaRPr lang="el-GR">
              <a:latin typeface="Aptos" panose="020B0004020202020204" pitchFamily="34" charset="0"/>
            </a:endParaRPr>
          </a:p>
        </p:txBody>
      </p:sp>
      <p:sp>
        <p:nvSpPr>
          <p:cNvPr id="6" name="AutoShape 2" descr=":panda:">
            <a:extLst>
              <a:ext uri="{FF2B5EF4-FFF2-40B4-BE49-F238E27FC236}">
                <a16:creationId xmlns:a16="http://schemas.microsoft.com/office/drawing/2014/main" id="{79AF418B-8B8B-A07A-5694-0FFB5328564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Tree>
    <p:extLst>
      <p:ext uri="{BB962C8B-B14F-4D97-AF65-F5344CB8AC3E}">
        <p14:creationId xmlns:p14="http://schemas.microsoft.com/office/powerpoint/2010/main" val="3961364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28426-DC85-2A5C-32AF-52232A1412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268E84-32E7-CCD4-E24A-019B176222D4}"/>
              </a:ext>
            </a:extLst>
          </p:cNvPr>
          <p:cNvSpPr>
            <a:spLocks noGrp="1"/>
          </p:cNvSpPr>
          <p:nvPr>
            <p:ph type="ctrTitle"/>
          </p:nvPr>
        </p:nvSpPr>
        <p:spPr>
          <a:xfrm>
            <a:off x="422342" y="7623"/>
            <a:ext cx="11347315" cy="851171"/>
          </a:xfrm>
        </p:spPr>
        <p:txBody>
          <a:bodyPr>
            <a:normAutofit/>
          </a:bodyPr>
          <a:lstStyle/>
          <a:p>
            <a:pPr rtl="0" fontAlgn="base"/>
            <a:r>
              <a:rPr lang="en-US" sz="4800">
                <a:latin typeface="Aptos" panose="020B0004020202020204" pitchFamily="34" charset="0"/>
              </a:rPr>
              <a:t>High &amp; Low-Level Emulation</a:t>
            </a:r>
            <a:endParaRPr lang="el-GR" sz="4800">
              <a:latin typeface="Aptos" panose="020B0004020202020204" pitchFamily="34" charset="0"/>
            </a:endParaRPr>
          </a:p>
        </p:txBody>
      </p:sp>
      <p:sp>
        <p:nvSpPr>
          <p:cNvPr id="3" name="Subtitle 2">
            <a:extLst>
              <a:ext uri="{FF2B5EF4-FFF2-40B4-BE49-F238E27FC236}">
                <a16:creationId xmlns:a16="http://schemas.microsoft.com/office/drawing/2014/main" id="{350E1B34-8F4D-5949-CF58-181A92AFAEF9}"/>
              </a:ext>
            </a:extLst>
          </p:cNvPr>
          <p:cNvSpPr>
            <a:spLocks noGrp="1"/>
          </p:cNvSpPr>
          <p:nvPr>
            <p:ph type="subTitle" idx="1"/>
          </p:nvPr>
        </p:nvSpPr>
        <p:spPr>
          <a:xfrm>
            <a:off x="582700" y="837254"/>
            <a:ext cx="11026599" cy="1479136"/>
          </a:xfrm>
        </p:spPr>
        <p:txBody>
          <a:bodyPr vert="horz" lIns="91440" tIns="45720" rIns="91440" bIns="45720" rtlCol="0" anchor="t">
            <a:normAutofit/>
          </a:bodyPr>
          <a:lstStyle/>
          <a:p>
            <a:pPr marL="342900" indent="-342900" algn="l">
              <a:buFont typeface="Arial" panose="020B0604020202020204" pitchFamily="34" charset="0"/>
              <a:buChar char="•"/>
            </a:pPr>
            <a:r>
              <a:rPr lang="en-US" sz="2300" b="1"/>
              <a:t>HLE</a:t>
            </a:r>
            <a:r>
              <a:rPr lang="en-US" sz="2300"/>
              <a:t> Reimplementing parts of the emulated system’s software in our own code, to avoid emulating the hardware needed to run said software.</a:t>
            </a:r>
            <a:br>
              <a:rPr lang="en-US" sz="2300"/>
            </a:br>
            <a:br>
              <a:rPr lang="en-US" sz="2300"/>
            </a:br>
            <a:r>
              <a:rPr lang="en-US" sz="2300" err="1"/>
              <a:t>Eg.</a:t>
            </a:r>
            <a:r>
              <a:rPr lang="en-US" sz="2300"/>
              <a:t> An LLE Audio DSP is expensive to emulate performance-wise</a:t>
            </a:r>
            <a:endParaRPr lang="en-US" sz="2300">
              <a:cs typeface="Calibri"/>
            </a:endParaRPr>
          </a:p>
        </p:txBody>
      </p:sp>
      <p:pic>
        <p:nvPicPr>
          <p:cNvPr id="2050" name="Picture 2" descr="Ditto | Wikitroid | Fandom">
            <a:extLst>
              <a:ext uri="{FF2B5EF4-FFF2-40B4-BE49-F238E27FC236}">
                <a16:creationId xmlns:a16="http://schemas.microsoft.com/office/drawing/2014/main" id="{C2D542AE-F88E-DA0B-1EA1-068E613C0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2708" y="1148090"/>
            <a:ext cx="776591" cy="7765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863F8DA-912D-3AD0-9A47-67CB9CBE78A8}"/>
              </a:ext>
            </a:extLst>
          </p:cNvPr>
          <p:cNvSpPr txBox="1"/>
          <p:nvPr/>
        </p:nvSpPr>
        <p:spPr>
          <a:xfrm>
            <a:off x="8457409" y="4792707"/>
            <a:ext cx="367095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Aptos" panose="020B0004020202020204" pitchFamily="34" charset="0"/>
                <a:cs typeface="Calibri"/>
              </a:rPr>
              <a:t>HLE implementation of </a:t>
            </a:r>
            <a:r>
              <a:rPr lang="en-US" sz="1600">
                <a:latin typeface="Lucida Console" panose="020B0609040504020204" pitchFamily="49" charset="0"/>
                <a:cs typeface="Calibri"/>
              </a:rPr>
              <a:t>FS</a:t>
            </a:r>
            <a:r>
              <a:rPr lang="en-US" sz="1600">
                <a:latin typeface="Aptos" panose="020B0004020202020204" pitchFamily="34" charset="0"/>
                <a:cs typeface="Calibri"/>
              </a:rPr>
              <a:t> service function that returns if an SD card is inserted</a:t>
            </a:r>
          </a:p>
          <a:p>
            <a:endParaRPr lang="en-US" sz="1600">
              <a:cs typeface="Calibri" panose="020F0502020204030204"/>
            </a:endParaRPr>
          </a:p>
          <a:p>
            <a:r>
              <a:rPr lang="en-US" sz="1600">
                <a:cs typeface="Calibri" panose="020F0502020204030204"/>
              </a:rPr>
              <a:t>We avoid emulating the complex SD hardware interface.</a:t>
            </a:r>
          </a:p>
        </p:txBody>
      </p:sp>
      <p:sp>
        <p:nvSpPr>
          <p:cNvPr id="9" name="Rounded Rectangle 8">
            <a:extLst>
              <a:ext uri="{FF2B5EF4-FFF2-40B4-BE49-F238E27FC236}">
                <a16:creationId xmlns:a16="http://schemas.microsoft.com/office/drawing/2014/main" id="{AB248B17-3FF6-FC5A-6FCE-353937351D81}"/>
              </a:ext>
            </a:extLst>
          </p:cNvPr>
          <p:cNvSpPr/>
          <p:nvPr/>
        </p:nvSpPr>
        <p:spPr>
          <a:xfrm>
            <a:off x="818588" y="2644285"/>
            <a:ext cx="3137188" cy="1131541"/>
          </a:xfrm>
          <a:prstGeom prst="roundRect">
            <a:avLst>
              <a:gd name="adj" fmla="val 9524"/>
            </a:avLst>
          </a:prstGeom>
          <a:solidFill>
            <a:schemeClr val="accent2">
              <a:lumMod val="75000"/>
            </a:schemeClr>
          </a:solidFill>
          <a:effectLst>
            <a:outerShdw blurRad="540667" dist="38100" dir="2700000" algn="tl" rotWithShape="0">
              <a:prstClr val="black">
                <a:alpha val="3593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2000" b="1">
                <a:effectLst>
                  <a:outerShdw blurRad="1144354" dist="38100" dir="5400000" algn="t" rotWithShape="0">
                    <a:prstClr val="black">
                      <a:alpha val="49929"/>
                    </a:prstClr>
                  </a:outerShdw>
                </a:effectLst>
                <a:latin typeface="Aptos"/>
              </a:rPr>
              <a:t>Audio DSP Hardware</a:t>
            </a:r>
          </a:p>
        </p:txBody>
      </p:sp>
      <p:sp>
        <p:nvSpPr>
          <p:cNvPr id="10" name="Rounded Rectangle 9">
            <a:extLst>
              <a:ext uri="{FF2B5EF4-FFF2-40B4-BE49-F238E27FC236}">
                <a16:creationId xmlns:a16="http://schemas.microsoft.com/office/drawing/2014/main" id="{FF64410C-88EE-C0A9-D737-7BEB8567D6AA}"/>
              </a:ext>
            </a:extLst>
          </p:cNvPr>
          <p:cNvSpPr/>
          <p:nvPr/>
        </p:nvSpPr>
        <p:spPr>
          <a:xfrm>
            <a:off x="941171" y="3066785"/>
            <a:ext cx="2905274" cy="641692"/>
          </a:xfrm>
          <a:prstGeom prst="roundRect">
            <a:avLst>
              <a:gd name="adj" fmla="val 9524"/>
            </a:avLst>
          </a:prstGeom>
          <a:solidFill>
            <a:srgbClr val="9F7EB8"/>
          </a:solidFill>
          <a:effectLst>
            <a:outerShdw blurRad="540667" dist="38100" dir="2700000" algn="tl" rotWithShape="0">
              <a:prstClr val="black">
                <a:alpha val="3593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2000" b="1">
                <a:effectLst>
                  <a:outerShdw blurRad="1144354" dist="38100" dir="5400000" algn="t" rotWithShape="0">
                    <a:prstClr val="black">
                      <a:alpha val="49929"/>
                    </a:prstClr>
                  </a:outerShdw>
                </a:effectLst>
                <a:latin typeface="Aptos"/>
              </a:rPr>
              <a:t>DSP Firmware</a:t>
            </a:r>
          </a:p>
        </p:txBody>
      </p:sp>
      <p:sp>
        <p:nvSpPr>
          <p:cNvPr id="12" name="TextBox 11">
            <a:extLst>
              <a:ext uri="{FF2B5EF4-FFF2-40B4-BE49-F238E27FC236}">
                <a16:creationId xmlns:a16="http://schemas.microsoft.com/office/drawing/2014/main" id="{2DB06FB6-1C9A-98B4-D1A9-CBF5E1CBE12D}"/>
              </a:ext>
            </a:extLst>
          </p:cNvPr>
          <p:cNvSpPr txBox="1"/>
          <p:nvPr/>
        </p:nvSpPr>
        <p:spPr>
          <a:xfrm>
            <a:off x="818588" y="2221601"/>
            <a:ext cx="3137188" cy="400110"/>
          </a:xfrm>
          <a:prstGeom prst="rect">
            <a:avLst/>
          </a:prstGeom>
          <a:noFill/>
        </p:spPr>
        <p:txBody>
          <a:bodyPr wrap="square">
            <a:spAutoFit/>
          </a:bodyPr>
          <a:lstStyle/>
          <a:p>
            <a:r>
              <a:rPr lang="en-US" sz="2000" b="1">
                <a:latin typeface="Aptos" panose="020B0004020202020204" pitchFamily="34" charset="0"/>
              </a:rPr>
              <a:t>LLE </a:t>
            </a:r>
            <a:r>
              <a:rPr lang="en-US" sz="2000">
                <a:latin typeface="Aptos" panose="020B0004020202020204" pitchFamily="34" charset="0"/>
              </a:rPr>
              <a:t>&amp; Actual Device</a:t>
            </a:r>
            <a:endParaRPr lang="en-US" sz="2000" b="1">
              <a:latin typeface="Aptos" panose="020B0004020202020204" pitchFamily="34" charset="0"/>
            </a:endParaRPr>
          </a:p>
        </p:txBody>
      </p:sp>
      <p:sp>
        <p:nvSpPr>
          <p:cNvPr id="13" name="Rounded Rectangle 12">
            <a:extLst>
              <a:ext uri="{FF2B5EF4-FFF2-40B4-BE49-F238E27FC236}">
                <a16:creationId xmlns:a16="http://schemas.microsoft.com/office/drawing/2014/main" id="{82986FAE-AB50-ED8F-2E60-2F2461530B71}"/>
              </a:ext>
            </a:extLst>
          </p:cNvPr>
          <p:cNvSpPr/>
          <p:nvPr/>
        </p:nvSpPr>
        <p:spPr>
          <a:xfrm>
            <a:off x="4752827" y="2643057"/>
            <a:ext cx="4330883" cy="1131541"/>
          </a:xfrm>
          <a:prstGeom prst="roundRect">
            <a:avLst>
              <a:gd name="adj" fmla="val 9524"/>
            </a:avLst>
          </a:prstGeom>
          <a:solidFill>
            <a:schemeClr val="accent6">
              <a:lumMod val="50000"/>
            </a:schemeClr>
          </a:solidFill>
          <a:effectLst>
            <a:outerShdw blurRad="540667" dist="38100" dir="2700000" algn="tl" rotWithShape="0">
              <a:prstClr val="black">
                <a:alpha val="3593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2000" b="1">
                <a:effectLst>
                  <a:outerShdw blurRad="1144354" dist="38100" dir="5400000" algn="t" rotWithShape="0">
                    <a:prstClr val="black">
                      <a:alpha val="49929"/>
                    </a:prstClr>
                  </a:outerShdw>
                </a:effectLst>
                <a:latin typeface="Aptos"/>
              </a:rPr>
              <a:t>C++ model </a:t>
            </a:r>
          </a:p>
          <a:p>
            <a:r>
              <a:rPr lang="en-US" sz="2000">
                <a:effectLst>
                  <a:outerShdw blurRad="1144354" dist="38100" dir="5400000" algn="t" rotWithShape="0">
                    <a:prstClr val="black">
                      <a:alpha val="49929"/>
                    </a:prstClr>
                  </a:outerShdw>
                </a:effectLst>
                <a:latin typeface="Aptos"/>
              </a:rPr>
              <a:t>reimplementing DSP</a:t>
            </a:r>
          </a:p>
          <a:p>
            <a:r>
              <a:rPr lang="en-US" sz="2000">
                <a:effectLst>
                  <a:outerShdw blurRad="1144354" dist="38100" dir="5400000" algn="t" rotWithShape="0">
                    <a:prstClr val="black">
                      <a:alpha val="49929"/>
                    </a:prstClr>
                  </a:outerShdw>
                </a:effectLst>
                <a:latin typeface="Aptos"/>
              </a:rPr>
              <a:t>firmware features</a:t>
            </a:r>
          </a:p>
        </p:txBody>
      </p:sp>
      <p:sp>
        <p:nvSpPr>
          <p:cNvPr id="14" name="Rounded Rectangle 13">
            <a:extLst>
              <a:ext uri="{FF2B5EF4-FFF2-40B4-BE49-F238E27FC236}">
                <a16:creationId xmlns:a16="http://schemas.microsoft.com/office/drawing/2014/main" id="{089E2138-D557-58A0-40B3-6367709BC17A}"/>
              </a:ext>
            </a:extLst>
          </p:cNvPr>
          <p:cNvSpPr/>
          <p:nvPr/>
        </p:nvSpPr>
        <p:spPr>
          <a:xfrm>
            <a:off x="7365441" y="2752256"/>
            <a:ext cx="1635917" cy="951884"/>
          </a:xfrm>
          <a:prstGeom prst="roundRect">
            <a:avLst>
              <a:gd name="adj" fmla="val 9524"/>
            </a:avLst>
          </a:prstGeom>
          <a:solidFill>
            <a:srgbClr val="9F7EB8"/>
          </a:solidFill>
          <a:effectLst>
            <a:outerShdw blurRad="540667" dist="38100" dir="2700000" algn="tl" rotWithShape="0">
              <a:prstClr val="black">
                <a:alpha val="3593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600">
                <a:effectLst>
                  <a:outerShdw blurRad="1144354" dist="38100" dir="5400000" algn="t" rotWithShape="0">
                    <a:prstClr val="black">
                      <a:alpha val="49929"/>
                    </a:prstClr>
                  </a:outerShdw>
                </a:effectLst>
                <a:latin typeface="Aptos"/>
              </a:rPr>
              <a:t>DSP Firmware</a:t>
            </a:r>
          </a:p>
          <a:p>
            <a:pPr algn="r"/>
            <a:r>
              <a:rPr lang="en-US" sz="1600">
                <a:effectLst>
                  <a:outerShdw blurRad="1144354" dist="38100" dir="5400000" algn="t" rotWithShape="0">
                    <a:prstClr val="black">
                      <a:alpha val="49929"/>
                    </a:prstClr>
                  </a:outerShdw>
                </a:effectLst>
                <a:latin typeface="Aptos"/>
              </a:rPr>
              <a:t>Compatible Interface</a:t>
            </a:r>
          </a:p>
        </p:txBody>
      </p:sp>
      <p:sp>
        <p:nvSpPr>
          <p:cNvPr id="15" name="TextBox 14">
            <a:extLst>
              <a:ext uri="{FF2B5EF4-FFF2-40B4-BE49-F238E27FC236}">
                <a16:creationId xmlns:a16="http://schemas.microsoft.com/office/drawing/2014/main" id="{D6B1D7C0-5B62-3D4E-E4CD-0F279461E244}"/>
              </a:ext>
            </a:extLst>
          </p:cNvPr>
          <p:cNvSpPr txBox="1"/>
          <p:nvPr/>
        </p:nvSpPr>
        <p:spPr>
          <a:xfrm>
            <a:off x="4752827" y="2244069"/>
            <a:ext cx="3137188" cy="400110"/>
          </a:xfrm>
          <a:prstGeom prst="rect">
            <a:avLst/>
          </a:prstGeom>
          <a:noFill/>
        </p:spPr>
        <p:txBody>
          <a:bodyPr wrap="square">
            <a:spAutoFit/>
          </a:bodyPr>
          <a:lstStyle/>
          <a:p>
            <a:r>
              <a:rPr lang="en-US" sz="2000" b="1">
                <a:latin typeface="Aptos" panose="020B0004020202020204" pitchFamily="34" charset="0"/>
              </a:rPr>
              <a:t>HLE</a:t>
            </a:r>
          </a:p>
        </p:txBody>
      </p:sp>
      <p:sp>
        <p:nvSpPr>
          <p:cNvPr id="16" name="Rounded Rectangle 15">
            <a:extLst>
              <a:ext uri="{FF2B5EF4-FFF2-40B4-BE49-F238E27FC236}">
                <a16:creationId xmlns:a16="http://schemas.microsoft.com/office/drawing/2014/main" id="{B772A484-60F4-E9B1-BB42-24FBC0B3F1DB}"/>
              </a:ext>
            </a:extLst>
          </p:cNvPr>
          <p:cNvSpPr/>
          <p:nvPr/>
        </p:nvSpPr>
        <p:spPr>
          <a:xfrm>
            <a:off x="4541812" y="4081959"/>
            <a:ext cx="1165652" cy="348537"/>
          </a:xfrm>
          <a:prstGeom prst="roundRect">
            <a:avLst>
              <a:gd name="adj" fmla="val 9524"/>
            </a:avLst>
          </a:prstGeom>
          <a:solidFill>
            <a:schemeClr val="accent5">
              <a:lumMod val="75000"/>
            </a:schemeClr>
          </a:solidFill>
          <a:effectLst>
            <a:outerShdw blurRad="540667" dist="38100" dir="2700000" algn="tl" rotWithShape="0">
              <a:prstClr val="black">
                <a:alpha val="3593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effectLst>
                  <a:outerShdw blurRad="1144354" dist="38100" dir="5400000" algn="t" rotWithShape="0">
                    <a:prstClr val="black">
                      <a:alpha val="49929"/>
                    </a:prstClr>
                  </a:outerShdw>
                </a:effectLst>
                <a:latin typeface="Aptos"/>
              </a:rPr>
              <a:t>Kernel</a:t>
            </a:r>
          </a:p>
        </p:txBody>
      </p:sp>
      <p:sp>
        <p:nvSpPr>
          <p:cNvPr id="17" name="TextBox 16">
            <a:extLst>
              <a:ext uri="{FF2B5EF4-FFF2-40B4-BE49-F238E27FC236}">
                <a16:creationId xmlns:a16="http://schemas.microsoft.com/office/drawing/2014/main" id="{621E3F92-D7D6-9E99-CD43-C71B13C066FD}"/>
              </a:ext>
            </a:extLst>
          </p:cNvPr>
          <p:cNvSpPr txBox="1"/>
          <p:nvPr/>
        </p:nvSpPr>
        <p:spPr>
          <a:xfrm>
            <a:off x="793069" y="4081959"/>
            <a:ext cx="3748743" cy="400110"/>
          </a:xfrm>
          <a:prstGeom prst="rect">
            <a:avLst/>
          </a:prstGeom>
          <a:noFill/>
        </p:spPr>
        <p:txBody>
          <a:bodyPr wrap="square">
            <a:spAutoFit/>
          </a:bodyPr>
          <a:lstStyle/>
          <a:p>
            <a:r>
              <a:rPr lang="en-US" sz="2000">
                <a:latin typeface="Aptos" panose="020B0004020202020204" pitchFamily="34" charset="0"/>
              </a:rPr>
              <a:t>For the 3DS, we can HLE the OS: </a:t>
            </a:r>
          </a:p>
        </p:txBody>
      </p:sp>
      <p:sp>
        <p:nvSpPr>
          <p:cNvPr id="19" name="Rounded Rectangle 18">
            <a:extLst>
              <a:ext uri="{FF2B5EF4-FFF2-40B4-BE49-F238E27FC236}">
                <a16:creationId xmlns:a16="http://schemas.microsoft.com/office/drawing/2014/main" id="{A922A228-EA25-3CD9-08DF-57BFE8BBA2DE}"/>
              </a:ext>
            </a:extLst>
          </p:cNvPr>
          <p:cNvSpPr/>
          <p:nvPr/>
        </p:nvSpPr>
        <p:spPr>
          <a:xfrm>
            <a:off x="5901712" y="4081961"/>
            <a:ext cx="1165652" cy="348536"/>
          </a:xfrm>
          <a:prstGeom prst="roundRect">
            <a:avLst>
              <a:gd name="adj" fmla="val 9524"/>
            </a:avLst>
          </a:prstGeom>
          <a:solidFill>
            <a:srgbClr val="9F7EB8"/>
          </a:solidFill>
          <a:effectLst>
            <a:outerShdw blurRad="540667" dist="38100" dir="2700000" algn="tl" rotWithShape="0">
              <a:prstClr val="black">
                <a:alpha val="3593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effectLst>
                  <a:outerShdw blurRad="1144354" dist="38100" dir="5400000" algn="t" rotWithShape="0">
                    <a:prstClr val="black">
                      <a:alpha val="49929"/>
                    </a:prstClr>
                  </a:outerShdw>
                </a:effectLst>
                <a:latin typeface="Aptos"/>
              </a:rPr>
              <a:t>Services</a:t>
            </a:r>
          </a:p>
        </p:txBody>
      </p:sp>
      <p:sp>
        <p:nvSpPr>
          <p:cNvPr id="20" name="Rounded Rectangle 19">
            <a:extLst>
              <a:ext uri="{FF2B5EF4-FFF2-40B4-BE49-F238E27FC236}">
                <a16:creationId xmlns:a16="http://schemas.microsoft.com/office/drawing/2014/main" id="{9480748F-3EB0-929E-AF41-98449FAEC3DB}"/>
              </a:ext>
            </a:extLst>
          </p:cNvPr>
          <p:cNvSpPr/>
          <p:nvPr/>
        </p:nvSpPr>
        <p:spPr>
          <a:xfrm>
            <a:off x="7261612" y="4081962"/>
            <a:ext cx="1165652" cy="348536"/>
          </a:xfrm>
          <a:prstGeom prst="roundRect">
            <a:avLst>
              <a:gd name="adj" fmla="val 9524"/>
            </a:avLst>
          </a:prstGeom>
          <a:solidFill>
            <a:schemeClr val="accent6">
              <a:lumMod val="75000"/>
            </a:schemeClr>
          </a:solidFill>
          <a:effectLst>
            <a:outerShdw blurRad="540667" dist="38100" dir="2700000" algn="tl" rotWithShape="0">
              <a:prstClr val="black">
                <a:alpha val="3593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effectLst>
                  <a:outerShdw blurRad="1144354" dist="38100" dir="5400000" algn="t" rotWithShape="0">
                    <a:prstClr val="black">
                      <a:alpha val="49929"/>
                    </a:prstClr>
                  </a:outerShdw>
                </a:effectLst>
                <a:latin typeface="Aptos"/>
              </a:rPr>
              <a:t>Process9</a:t>
            </a:r>
          </a:p>
        </p:txBody>
      </p:sp>
      <p:sp>
        <p:nvSpPr>
          <p:cNvPr id="21" name="TextBox 20">
            <a:extLst>
              <a:ext uri="{FF2B5EF4-FFF2-40B4-BE49-F238E27FC236}">
                <a16:creationId xmlns:a16="http://schemas.microsoft.com/office/drawing/2014/main" id="{E7A84F2A-8AD9-D52E-6386-9D7FFF186951}"/>
              </a:ext>
            </a:extLst>
          </p:cNvPr>
          <p:cNvSpPr txBox="1"/>
          <p:nvPr/>
        </p:nvSpPr>
        <p:spPr>
          <a:xfrm>
            <a:off x="8457409" y="4081959"/>
            <a:ext cx="834695" cy="400110"/>
          </a:xfrm>
          <a:prstGeom prst="rect">
            <a:avLst/>
          </a:prstGeom>
          <a:noFill/>
        </p:spPr>
        <p:txBody>
          <a:bodyPr wrap="square">
            <a:spAutoFit/>
          </a:bodyPr>
          <a:lstStyle/>
          <a:p>
            <a:r>
              <a:rPr lang="en-US" sz="2000">
                <a:latin typeface="Aptos" panose="020B0004020202020204" pitchFamily="34" charset="0"/>
              </a:rPr>
              <a:t>&amp;  ...</a:t>
            </a:r>
          </a:p>
        </p:txBody>
      </p:sp>
      <p:pic>
        <p:nvPicPr>
          <p:cNvPr id="31" name="Picture 30" descr="A screen shot of a computer program&#10;&#10;Description automatically generated">
            <a:extLst>
              <a:ext uri="{FF2B5EF4-FFF2-40B4-BE49-F238E27FC236}">
                <a16:creationId xmlns:a16="http://schemas.microsoft.com/office/drawing/2014/main" id="{23960731-26D3-A956-A592-CB825B5265AC}"/>
              </a:ext>
            </a:extLst>
          </p:cNvPr>
          <p:cNvPicPr>
            <a:picLocks noChangeAspect="1"/>
          </p:cNvPicPr>
          <p:nvPr/>
        </p:nvPicPr>
        <p:blipFill rotWithShape="1">
          <a:blip r:embed="rId4">
            <a:extLst>
              <a:ext uri="{28A0092B-C50C-407E-A947-70E740481C1C}">
                <a14:useLocalDpi xmlns:a14="http://schemas.microsoft.com/office/drawing/2010/main" val="0"/>
              </a:ext>
            </a:extLst>
          </a:blip>
          <a:srcRect l="2135" t="5897" r="3013" b="26383"/>
          <a:stretch/>
        </p:blipFill>
        <p:spPr>
          <a:xfrm>
            <a:off x="1055076" y="4792707"/>
            <a:ext cx="7372187" cy="1769314"/>
          </a:xfrm>
          <a:prstGeom prst="roundRect">
            <a:avLst>
              <a:gd name="adj" fmla="val 3483"/>
            </a:avLst>
          </a:prstGeom>
          <a:solidFill>
            <a:srgbClr val="FFFFFF">
              <a:shade val="85000"/>
            </a:srgbClr>
          </a:solidFill>
          <a:ln>
            <a:noFill/>
          </a:ln>
          <a:effectLst/>
        </p:spPr>
      </p:pic>
    </p:spTree>
    <p:extLst>
      <p:ext uri="{BB962C8B-B14F-4D97-AF65-F5344CB8AC3E}">
        <p14:creationId xmlns:p14="http://schemas.microsoft.com/office/powerpoint/2010/main" val="212127186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E08B8-D58A-1043-4BB0-57A6BA4E6F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CBC25D-E204-F887-1880-1CBF4CB35393}"/>
              </a:ext>
            </a:extLst>
          </p:cNvPr>
          <p:cNvSpPr>
            <a:spLocks noGrp="1"/>
          </p:cNvSpPr>
          <p:nvPr>
            <p:ph type="ctrTitle"/>
          </p:nvPr>
        </p:nvSpPr>
        <p:spPr>
          <a:xfrm>
            <a:off x="712673" y="1"/>
            <a:ext cx="11425824" cy="683288"/>
          </a:xfrm>
        </p:spPr>
        <p:txBody>
          <a:bodyPr>
            <a:normAutofit/>
          </a:bodyPr>
          <a:lstStyle/>
          <a:p>
            <a:r>
              <a:rPr lang="en-US" sz="4000" b="1">
                <a:latin typeface="Aptos" panose="020B0004020202020204" pitchFamily="34" charset="0"/>
                <a:cs typeface="Calibri Light"/>
              </a:rPr>
              <a:t>As an </a:t>
            </a:r>
            <a:r>
              <a:rPr lang="en-US" sz="4000" b="1" err="1">
                <a:latin typeface="Aptos" panose="020B0004020202020204" pitchFamily="34" charset="0"/>
                <a:cs typeface="Calibri Light"/>
              </a:rPr>
              <a:t>Emudev</a:t>
            </a:r>
            <a:r>
              <a:rPr lang="en-US" sz="4000">
                <a:latin typeface="Aptos" panose="020B0004020202020204" pitchFamily="34" charset="0"/>
                <a:cs typeface="Calibri Light"/>
              </a:rPr>
              <a:t> </a:t>
            </a:r>
            <a:r>
              <a:rPr lang="en-US" sz="4000">
                <a:latin typeface="Aptos Light" panose="020B0004020202020204" pitchFamily="34" charset="0"/>
                <a:cs typeface="Calibri Light"/>
              </a:rPr>
              <a:t>What parts to LLE, what to HLE?</a:t>
            </a:r>
            <a:endParaRPr lang="en-US" sz="4000">
              <a:latin typeface="Aptos Light" panose="020B0004020202020204" pitchFamily="34" charset="0"/>
              <a:cs typeface="Calibri"/>
            </a:endParaRPr>
          </a:p>
        </p:txBody>
      </p:sp>
      <p:sp>
        <p:nvSpPr>
          <p:cNvPr id="6" name="AutoShape 2" descr=":panda:">
            <a:extLst>
              <a:ext uri="{FF2B5EF4-FFF2-40B4-BE49-F238E27FC236}">
                <a16:creationId xmlns:a16="http://schemas.microsoft.com/office/drawing/2014/main" id="{162639B1-1527-047B-DD2D-298A050710C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4" name="Εικόνα 3" descr="GabyVGalindo Shop | Redbubble | Fluffy animals, Baby animals, Red panda cute">
            <a:extLst>
              <a:ext uri="{FF2B5EF4-FFF2-40B4-BE49-F238E27FC236}">
                <a16:creationId xmlns:a16="http://schemas.microsoft.com/office/drawing/2014/main" id="{D344C133-5786-78F7-D2E3-7F1393A00EA1}"/>
              </a:ext>
            </a:extLst>
          </p:cNvPr>
          <p:cNvPicPr>
            <a:picLocks noChangeAspect="1"/>
          </p:cNvPicPr>
          <p:nvPr/>
        </p:nvPicPr>
        <p:blipFill>
          <a:blip r:embed="rId3"/>
          <a:stretch>
            <a:fillRect/>
          </a:stretch>
        </p:blipFill>
        <p:spPr>
          <a:xfrm>
            <a:off x="4798345" y="4215739"/>
            <a:ext cx="2595310" cy="2595310"/>
          </a:xfrm>
          <a:prstGeom prst="rect">
            <a:avLst/>
          </a:prstGeom>
        </p:spPr>
      </p:pic>
      <p:sp>
        <p:nvSpPr>
          <p:cNvPr id="9" name="Rounded Rectangle 8">
            <a:extLst>
              <a:ext uri="{FF2B5EF4-FFF2-40B4-BE49-F238E27FC236}">
                <a16:creationId xmlns:a16="http://schemas.microsoft.com/office/drawing/2014/main" id="{4F415DEC-0EF7-9268-3DA7-BD222AC3346B}"/>
              </a:ext>
            </a:extLst>
          </p:cNvPr>
          <p:cNvSpPr>
            <a:spLocks/>
          </p:cNvSpPr>
          <p:nvPr/>
        </p:nvSpPr>
        <p:spPr>
          <a:xfrm>
            <a:off x="1042907" y="687475"/>
            <a:ext cx="3272412" cy="5787849"/>
          </a:xfrm>
          <a:prstGeom prst="roundRect">
            <a:avLst>
              <a:gd name="adj" fmla="val 9524"/>
            </a:avLst>
          </a:prstGeom>
          <a:gradFill flip="none" rotWithShape="1">
            <a:gsLst>
              <a:gs pos="0">
                <a:schemeClr val="accent2">
                  <a:lumMod val="75000"/>
                </a:schemeClr>
              </a:gs>
              <a:gs pos="33000">
                <a:schemeClr val="accent1">
                  <a:lumMod val="60000"/>
                  <a:lumOff val="40000"/>
                  <a:alpha val="0"/>
                </a:schemeClr>
              </a:gs>
            </a:gsLst>
            <a:lin ang="5400000" scaled="1"/>
            <a:tileRect/>
          </a:gradFill>
          <a:ln>
            <a:gradFill>
              <a:gsLst>
                <a:gs pos="0">
                  <a:schemeClr val="tx1"/>
                </a:gs>
                <a:gs pos="22000">
                  <a:schemeClr val="tx1">
                    <a:alpha val="0"/>
                  </a:schemeClr>
                </a:gs>
              </a:gsLst>
              <a:lin ang="5400000" scaled="1"/>
            </a:gradFill>
          </a:ln>
          <a:effectLst>
            <a:outerShdw blurRad="401738" dist="38100" dir="2700000" algn="tl" rotWithShape="0">
              <a:prstClr val="black">
                <a:alpha val="161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000" b="1">
                <a:effectLst>
                  <a:outerShdw blurRad="1174660" dist="38100" dir="5400000" algn="t" rotWithShape="0">
                    <a:prstClr val="black">
                      <a:alpha val="16264"/>
                    </a:prstClr>
                  </a:outerShdw>
                </a:effectLst>
                <a:latin typeface="Aptos" panose="020B0004020202020204" pitchFamily="34" charset="0"/>
              </a:rPr>
              <a:t>LLE</a:t>
            </a:r>
          </a:p>
          <a:p>
            <a:endParaRPr lang="en-US" sz="2000" b="1">
              <a:effectLst>
                <a:outerShdw blurRad="1174660" dist="38100" dir="5400000" algn="t" rotWithShape="0">
                  <a:prstClr val="black">
                    <a:alpha val="16264"/>
                  </a:prstClr>
                </a:outerShdw>
              </a:effectLst>
              <a:latin typeface="Aptos" panose="020B0004020202020204" pitchFamily="34" charset="0"/>
            </a:endParaRPr>
          </a:p>
          <a:p>
            <a:r>
              <a:rPr lang="en-US" sz="2000">
                <a:solidFill>
                  <a:schemeClr val="tx1"/>
                </a:solidFill>
                <a:effectLst>
                  <a:outerShdw blurRad="1174660" dist="38100" dir="5400000" algn="t" rotWithShape="0">
                    <a:prstClr val="black">
                      <a:alpha val="16264"/>
                    </a:prstClr>
                  </a:outerShdw>
                </a:effectLst>
                <a:latin typeface="Aptos" panose="020B0004020202020204" pitchFamily="34" charset="0"/>
              </a:rPr>
              <a:t>Tedious to implement so much hardware</a:t>
            </a:r>
          </a:p>
          <a:p>
            <a:endParaRPr lang="en-US" sz="2000">
              <a:solidFill>
                <a:schemeClr val="tx1"/>
              </a:solidFill>
              <a:effectLst>
                <a:outerShdw blurRad="1174660" dist="38100" dir="5400000" algn="t" rotWithShape="0">
                  <a:prstClr val="black">
                    <a:alpha val="16264"/>
                  </a:prstClr>
                </a:outerShdw>
              </a:effectLst>
              <a:latin typeface="Aptos" panose="020B0004020202020204" pitchFamily="34" charset="0"/>
            </a:endParaRPr>
          </a:p>
          <a:p>
            <a:r>
              <a:rPr lang="en-US" sz="2000">
                <a:solidFill>
                  <a:schemeClr val="tx1"/>
                </a:solidFill>
                <a:effectLst>
                  <a:outerShdw blurRad="1174660" dist="38100" dir="5400000" algn="t" rotWithShape="0">
                    <a:prstClr val="black">
                      <a:alpha val="16264"/>
                    </a:prstClr>
                  </a:outerShdw>
                </a:effectLst>
                <a:latin typeface="Aptos" panose="020B0004020202020204" pitchFamily="34" charset="0"/>
              </a:rPr>
              <a:t>That much hardware reduces performance and is error-prone.</a:t>
            </a:r>
          </a:p>
          <a:p>
            <a:endParaRPr lang="en-US" sz="2000">
              <a:solidFill>
                <a:schemeClr val="tx1"/>
              </a:solidFill>
              <a:effectLst>
                <a:outerShdw blurRad="1174660" dist="38100" dir="5400000" algn="t" rotWithShape="0">
                  <a:prstClr val="black">
                    <a:alpha val="16264"/>
                  </a:prstClr>
                </a:outerShdw>
              </a:effectLst>
              <a:latin typeface="Aptos" panose="020B0004020202020204" pitchFamily="34" charset="0"/>
            </a:endParaRPr>
          </a:p>
          <a:p>
            <a:r>
              <a:rPr lang="en-US" sz="2000">
                <a:solidFill>
                  <a:schemeClr val="tx1"/>
                </a:solidFill>
                <a:effectLst>
                  <a:outerShdw blurRad="1174660" dist="38100" dir="5400000" algn="t" rotWithShape="0">
                    <a:prstClr val="black">
                      <a:alpha val="16264"/>
                    </a:prstClr>
                  </a:outerShdw>
                </a:effectLst>
                <a:latin typeface="Aptos" panose="020B0004020202020204" pitchFamily="34" charset="0"/>
              </a:rPr>
              <a:t>Beneficially, it can run any 3DS software incl. </a:t>
            </a:r>
            <a:r>
              <a:rPr lang="en-US" sz="2000" err="1">
                <a:solidFill>
                  <a:schemeClr val="tx1"/>
                </a:solidFill>
                <a:effectLst>
                  <a:outerShdw blurRad="1174660" dist="38100" dir="5400000" algn="t" rotWithShape="0">
                    <a:prstClr val="black">
                      <a:alpha val="16264"/>
                    </a:prstClr>
                  </a:outerShdw>
                </a:effectLst>
                <a:latin typeface="Aptos" panose="020B0004020202020204" pitchFamily="34" charset="0"/>
              </a:rPr>
              <a:t>baremetal</a:t>
            </a:r>
            <a:r>
              <a:rPr lang="en-US" sz="2000">
                <a:solidFill>
                  <a:schemeClr val="tx1"/>
                </a:solidFill>
                <a:effectLst>
                  <a:outerShdw blurRad="1174660" dist="38100" dir="5400000" algn="t" rotWithShape="0">
                    <a:prstClr val="black">
                      <a:alpha val="16264"/>
                    </a:prstClr>
                  </a:outerShdw>
                </a:effectLst>
                <a:latin typeface="Aptos" panose="020B0004020202020204" pitchFamily="34" charset="0"/>
              </a:rPr>
              <a:t> firms like</a:t>
            </a:r>
          </a:p>
          <a:p>
            <a:r>
              <a:rPr lang="en-US" sz="2000">
                <a:solidFill>
                  <a:schemeClr val="tx1"/>
                </a:solidFill>
                <a:effectLst>
                  <a:outerShdw blurRad="1174660" dist="38100" dir="5400000" algn="t" rotWithShape="0">
                    <a:prstClr val="black">
                      <a:alpha val="16264"/>
                    </a:prstClr>
                  </a:outerShdw>
                </a:effectLst>
                <a:latin typeface="Aptos" panose="020B0004020202020204" pitchFamily="34" charset="0"/>
              </a:rPr>
              <a:t>3DS Linux / GodMode9 </a:t>
            </a:r>
          </a:p>
        </p:txBody>
      </p:sp>
      <p:sp>
        <p:nvSpPr>
          <p:cNvPr id="11" name="Rounded Rectangle 10">
            <a:extLst>
              <a:ext uri="{FF2B5EF4-FFF2-40B4-BE49-F238E27FC236}">
                <a16:creationId xmlns:a16="http://schemas.microsoft.com/office/drawing/2014/main" id="{80695D27-5286-7D08-B4AF-C51CA509991E}"/>
              </a:ext>
            </a:extLst>
          </p:cNvPr>
          <p:cNvSpPr>
            <a:spLocks/>
          </p:cNvSpPr>
          <p:nvPr/>
        </p:nvSpPr>
        <p:spPr>
          <a:xfrm>
            <a:off x="4492504" y="687475"/>
            <a:ext cx="3272412" cy="5787849"/>
          </a:xfrm>
          <a:prstGeom prst="roundRect">
            <a:avLst>
              <a:gd name="adj" fmla="val 9524"/>
            </a:avLst>
          </a:prstGeom>
          <a:gradFill flip="none" rotWithShape="1">
            <a:gsLst>
              <a:gs pos="0">
                <a:schemeClr val="accent1">
                  <a:lumMod val="60000"/>
                  <a:lumOff val="40000"/>
                </a:schemeClr>
              </a:gs>
              <a:gs pos="32000">
                <a:schemeClr val="accent1">
                  <a:lumMod val="60000"/>
                  <a:lumOff val="40000"/>
                  <a:alpha val="0"/>
                </a:schemeClr>
              </a:gs>
            </a:gsLst>
            <a:lin ang="5400000" scaled="1"/>
            <a:tileRect/>
          </a:gradFill>
          <a:ln>
            <a:gradFill>
              <a:gsLst>
                <a:gs pos="0">
                  <a:schemeClr val="tx1"/>
                </a:gs>
                <a:gs pos="22000">
                  <a:schemeClr val="tx1">
                    <a:alpha val="0"/>
                  </a:schemeClr>
                </a:gs>
              </a:gsLst>
              <a:lin ang="5400000" scaled="1"/>
            </a:gradFill>
          </a:ln>
          <a:effectLst>
            <a:outerShdw blurRad="401738" dist="38100" dir="2700000" algn="tl" rotWithShape="0">
              <a:prstClr val="black">
                <a:alpha val="161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000" b="1">
                <a:effectLst>
                  <a:outerShdw blurRad="997413" dist="38100" dir="5400000" algn="t" rotWithShape="0">
                    <a:prstClr val="black">
                      <a:alpha val="65000"/>
                    </a:prstClr>
                  </a:outerShdw>
                </a:effectLst>
                <a:latin typeface="Aptos" panose="020B0004020202020204" pitchFamily="34" charset="0"/>
              </a:rPr>
              <a:t>HLE</a:t>
            </a:r>
          </a:p>
          <a:p>
            <a:endParaRPr lang="en-US" sz="2000" b="1">
              <a:effectLst>
                <a:outerShdw blurRad="1174660" dist="38100" dir="5400000" algn="t" rotWithShape="0">
                  <a:prstClr val="black">
                    <a:alpha val="16264"/>
                  </a:prstClr>
                </a:outerShdw>
              </a:effectLst>
              <a:latin typeface="Aptos" panose="020B0004020202020204" pitchFamily="34" charset="0"/>
            </a:endParaRPr>
          </a:p>
          <a:p>
            <a:r>
              <a:rPr lang="en-US" sz="2000">
                <a:solidFill>
                  <a:schemeClr val="tx1"/>
                </a:solidFill>
                <a:effectLst>
                  <a:outerShdw blurRad="1174660" dist="38100" dir="5400000" algn="t" rotWithShape="0">
                    <a:prstClr val="black">
                      <a:alpha val="16264"/>
                    </a:prstClr>
                  </a:outerShdw>
                </a:effectLst>
                <a:latin typeface="Aptos" panose="020B0004020202020204" pitchFamily="34" charset="0"/>
              </a:rPr>
              <a:t>Tedious to implement so many services</a:t>
            </a:r>
          </a:p>
          <a:p>
            <a:endParaRPr lang="en-US" sz="2000">
              <a:solidFill>
                <a:schemeClr val="tx1"/>
              </a:solidFill>
              <a:effectLst>
                <a:outerShdw blurRad="1174660" dist="38100" dir="5400000" algn="t" rotWithShape="0">
                  <a:prstClr val="black">
                    <a:alpha val="16264"/>
                  </a:prstClr>
                </a:outerShdw>
              </a:effectLst>
              <a:latin typeface="Aptos" panose="020B0004020202020204" pitchFamily="34" charset="0"/>
            </a:endParaRPr>
          </a:p>
          <a:p>
            <a:r>
              <a:rPr lang="en-US" sz="2000">
                <a:solidFill>
                  <a:schemeClr val="tx1"/>
                </a:solidFill>
                <a:effectLst>
                  <a:outerShdw blurRad="1174660" dist="38100" dir="5400000" algn="t" rotWithShape="0">
                    <a:prstClr val="black">
                      <a:alpha val="16264"/>
                    </a:prstClr>
                  </a:outerShdw>
                </a:effectLst>
                <a:latin typeface="Aptos" panose="020B0004020202020204" pitchFamily="34" charset="0"/>
              </a:rPr>
              <a:t>Performant but still error-prone. </a:t>
            </a:r>
          </a:p>
          <a:p>
            <a:endParaRPr lang="en-US" sz="2000">
              <a:solidFill>
                <a:schemeClr val="tx1"/>
              </a:solidFill>
              <a:effectLst>
                <a:outerShdw blurRad="1174660" dist="38100" dir="5400000" algn="t" rotWithShape="0">
                  <a:prstClr val="black">
                    <a:alpha val="16264"/>
                  </a:prstClr>
                </a:outerShdw>
              </a:effectLst>
              <a:latin typeface="Aptos" panose="020B0004020202020204" pitchFamily="34" charset="0"/>
            </a:endParaRPr>
          </a:p>
          <a:p>
            <a:endParaRPr lang="en-US" sz="2000">
              <a:solidFill>
                <a:schemeClr val="tx1"/>
              </a:solidFill>
              <a:effectLst>
                <a:outerShdw blurRad="1174660" dist="38100" dir="5400000" algn="t" rotWithShape="0">
                  <a:prstClr val="black">
                    <a:alpha val="16264"/>
                  </a:prstClr>
                </a:outerShdw>
              </a:effectLst>
              <a:latin typeface="Aptos" panose="020B0004020202020204" pitchFamily="34" charset="0"/>
            </a:endParaRPr>
          </a:p>
          <a:p>
            <a:r>
              <a:rPr lang="en-US" sz="2000">
                <a:solidFill>
                  <a:schemeClr val="tx1"/>
                </a:solidFill>
                <a:effectLst>
                  <a:outerShdw blurRad="1174660" dist="38100" dir="5400000" algn="t" rotWithShape="0">
                    <a:prstClr val="black">
                      <a:alpha val="16264"/>
                    </a:prstClr>
                  </a:outerShdw>
                </a:effectLst>
                <a:latin typeface="Aptos" panose="020B0004020202020204" pitchFamily="34" charset="0"/>
              </a:rPr>
              <a:t>Many elements left to reverse engineer. </a:t>
            </a:r>
          </a:p>
        </p:txBody>
      </p:sp>
      <p:sp>
        <p:nvSpPr>
          <p:cNvPr id="12" name="Rounded Rectangle 11">
            <a:extLst>
              <a:ext uri="{FF2B5EF4-FFF2-40B4-BE49-F238E27FC236}">
                <a16:creationId xmlns:a16="http://schemas.microsoft.com/office/drawing/2014/main" id="{9D03110E-282C-DD7A-4D87-0E4BF430648E}"/>
              </a:ext>
            </a:extLst>
          </p:cNvPr>
          <p:cNvSpPr>
            <a:spLocks/>
          </p:cNvSpPr>
          <p:nvPr/>
        </p:nvSpPr>
        <p:spPr>
          <a:xfrm>
            <a:off x="7944450" y="687475"/>
            <a:ext cx="3272412" cy="5787849"/>
          </a:xfrm>
          <a:prstGeom prst="roundRect">
            <a:avLst>
              <a:gd name="adj" fmla="val 9524"/>
            </a:avLst>
          </a:prstGeom>
          <a:gradFill flip="none" rotWithShape="1">
            <a:gsLst>
              <a:gs pos="0">
                <a:schemeClr val="accent6">
                  <a:lumMod val="75000"/>
                </a:schemeClr>
              </a:gs>
              <a:gs pos="32000">
                <a:schemeClr val="accent1">
                  <a:lumMod val="60000"/>
                  <a:lumOff val="40000"/>
                  <a:alpha val="0"/>
                </a:schemeClr>
              </a:gs>
            </a:gsLst>
            <a:lin ang="5400000" scaled="1"/>
            <a:tileRect/>
          </a:gradFill>
          <a:ln>
            <a:gradFill>
              <a:gsLst>
                <a:gs pos="0">
                  <a:schemeClr val="tx1"/>
                </a:gs>
                <a:gs pos="22000">
                  <a:schemeClr val="tx1">
                    <a:alpha val="0"/>
                  </a:schemeClr>
                </a:gs>
              </a:gsLst>
              <a:lin ang="5400000" scaled="1"/>
            </a:gradFill>
          </a:ln>
          <a:effectLst>
            <a:outerShdw blurRad="401738" dist="38100" dir="2700000" algn="tl" rotWithShape="0">
              <a:prstClr val="black">
                <a:alpha val="161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000" b="1">
                <a:effectLst>
                  <a:outerShdw blurRad="997413" dist="38100" dir="5400000" algn="t" rotWithShape="0">
                    <a:prstClr val="black">
                      <a:alpha val="65000"/>
                    </a:prstClr>
                  </a:outerShdw>
                </a:effectLst>
                <a:latin typeface="Aptos" panose="020B0004020202020204" pitchFamily="34" charset="0"/>
              </a:rPr>
              <a:t>Hybrid</a:t>
            </a:r>
          </a:p>
          <a:p>
            <a:endParaRPr lang="en-US" sz="2000" b="1">
              <a:effectLst>
                <a:outerShdw blurRad="997413" dist="38100" dir="5400000" algn="t" rotWithShape="0">
                  <a:prstClr val="black">
                    <a:alpha val="65000"/>
                  </a:prstClr>
                </a:outerShdw>
              </a:effectLst>
              <a:latin typeface="Aptos" panose="020B0004020202020204" pitchFamily="34" charset="0"/>
            </a:endParaRPr>
          </a:p>
          <a:p>
            <a:r>
              <a:rPr lang="en-US" sz="2000">
                <a:solidFill>
                  <a:schemeClr val="tx1"/>
                </a:solidFill>
                <a:effectLst>
                  <a:outerShdw blurRad="1174660" dist="38100" dir="5400000" algn="t" rotWithShape="0">
                    <a:prstClr val="black">
                      <a:alpha val="16264"/>
                    </a:prstClr>
                  </a:outerShdw>
                </a:effectLst>
                <a:latin typeface="Aptos" panose="020B0004020202020204" pitchFamily="34" charset="0"/>
              </a:rPr>
              <a:t>We can HLE kernel11 &amp; process9</a:t>
            </a:r>
          </a:p>
          <a:p>
            <a:endParaRPr lang="en-US" sz="2000">
              <a:solidFill>
                <a:schemeClr val="tx1"/>
              </a:solidFill>
              <a:effectLst>
                <a:outerShdw blurRad="1174660" dist="38100" dir="5400000" algn="t" rotWithShape="0">
                  <a:prstClr val="black">
                    <a:alpha val="16264"/>
                  </a:prstClr>
                </a:outerShdw>
              </a:effectLst>
              <a:latin typeface="Aptos" panose="020B0004020202020204" pitchFamily="34" charset="0"/>
            </a:endParaRPr>
          </a:p>
          <a:p>
            <a:r>
              <a:rPr lang="en-US" sz="2000">
                <a:solidFill>
                  <a:schemeClr val="tx1"/>
                </a:solidFill>
                <a:effectLst>
                  <a:outerShdw blurRad="1174660" dist="38100" dir="5400000" algn="t" rotWithShape="0">
                    <a:prstClr val="black">
                      <a:alpha val="16264"/>
                    </a:prstClr>
                  </a:outerShdw>
                </a:effectLst>
                <a:latin typeface="Aptos" panose="020B0004020202020204" pitchFamily="34" charset="0"/>
              </a:rPr>
              <a:t>We can LLE most OS services.</a:t>
            </a:r>
          </a:p>
          <a:p>
            <a:endParaRPr lang="en-US" sz="2000">
              <a:solidFill>
                <a:schemeClr val="tx1"/>
              </a:solidFill>
              <a:effectLst>
                <a:outerShdw blurRad="1174660" dist="38100" dir="5400000" algn="t" rotWithShape="0">
                  <a:prstClr val="black">
                    <a:alpha val="16264"/>
                  </a:prstClr>
                </a:outerShdw>
              </a:effectLst>
              <a:latin typeface="Aptos" panose="020B0004020202020204" pitchFamily="34" charset="0"/>
            </a:endParaRPr>
          </a:p>
          <a:p>
            <a:r>
              <a:rPr lang="en-US" sz="2000">
                <a:solidFill>
                  <a:schemeClr val="tx1"/>
                </a:solidFill>
                <a:effectLst>
                  <a:outerShdw blurRad="1174660" dist="38100" dir="5400000" algn="t" rotWithShape="0">
                    <a:prstClr val="black">
                      <a:alpha val="16264"/>
                    </a:prstClr>
                  </a:outerShdw>
                </a:effectLst>
                <a:latin typeface="Aptos" panose="020B0004020202020204" pitchFamily="34" charset="0"/>
              </a:rPr>
              <a:t>Balance</a:t>
            </a:r>
          </a:p>
          <a:p>
            <a:pPr marL="342900" indent="-342900">
              <a:buFont typeface="Arial" panose="020B0604020202020204" pitchFamily="34" charset="0"/>
              <a:buChar char="•"/>
            </a:pPr>
            <a:r>
              <a:rPr lang="en-US" sz="2000">
                <a:solidFill>
                  <a:schemeClr val="tx1"/>
                </a:solidFill>
                <a:effectLst>
                  <a:outerShdw blurRad="1174660" dist="38100" dir="5400000" algn="t" rotWithShape="0">
                    <a:prstClr val="black">
                      <a:alpha val="16264"/>
                    </a:prstClr>
                  </a:outerShdw>
                </a:effectLst>
                <a:latin typeface="Aptos" panose="020B0004020202020204" pitchFamily="34" charset="0"/>
              </a:rPr>
              <a:t>Minimizing work</a:t>
            </a:r>
          </a:p>
          <a:p>
            <a:pPr marL="342900" indent="-342900">
              <a:buFont typeface="Arial" panose="020B0604020202020204" pitchFamily="34" charset="0"/>
              <a:buChar char="•"/>
            </a:pPr>
            <a:r>
              <a:rPr lang="en-US" sz="2000">
                <a:solidFill>
                  <a:schemeClr val="tx1"/>
                </a:solidFill>
                <a:effectLst>
                  <a:outerShdw blurRad="1174660" dist="38100" dir="5400000" algn="t" rotWithShape="0">
                    <a:prstClr val="black">
                      <a:alpha val="16264"/>
                    </a:prstClr>
                  </a:outerShdw>
                </a:effectLst>
                <a:latin typeface="Aptos" panose="020B0004020202020204" pitchFamily="34" charset="0"/>
              </a:rPr>
              <a:t>Improving Performance</a:t>
            </a:r>
          </a:p>
          <a:p>
            <a:pPr marL="342900" indent="-342900">
              <a:buFont typeface="Arial" panose="020B0604020202020204" pitchFamily="34" charset="0"/>
              <a:buChar char="•"/>
            </a:pPr>
            <a:r>
              <a:rPr lang="en-US" sz="2000">
                <a:solidFill>
                  <a:schemeClr val="tx1"/>
                </a:solidFill>
                <a:effectLst>
                  <a:outerShdw blurRad="1174660" dist="38100" dir="5400000" algn="t" rotWithShape="0">
                    <a:prstClr val="black">
                      <a:alpha val="16264"/>
                    </a:prstClr>
                  </a:outerShdw>
                </a:effectLst>
                <a:latin typeface="Aptos" panose="020B0004020202020204" pitchFamily="34" charset="0"/>
              </a:rPr>
              <a:t>Maintaining Accuracy</a:t>
            </a:r>
          </a:p>
        </p:txBody>
      </p:sp>
    </p:spTree>
    <p:extLst>
      <p:ext uri="{BB962C8B-B14F-4D97-AF65-F5344CB8AC3E}">
        <p14:creationId xmlns:p14="http://schemas.microsoft.com/office/powerpoint/2010/main" val="15390182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500"/>
                            </p:stCondLst>
                            <p:childTnLst>
                              <p:par>
                                <p:cTn id="12" presetID="37" presetClass="entr" presetSubtype="0" fill="hold" grpId="0" nodeType="after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900" decel="100000" fill="hold"/>
                                        <p:tgtEl>
                                          <p:spTgt spid="11"/>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8" fill="hold">
                            <p:stCondLst>
                              <p:cond delay="3000"/>
                            </p:stCondLst>
                            <p:childTnLst>
                              <p:par>
                                <p:cTn id="19" presetID="37" presetClass="entr" presetSubtype="0" fill="hold" grpId="0" nodeType="afterEffect">
                                  <p:stCondLst>
                                    <p:cond delay="5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900" decel="100000" fill="hold"/>
                                        <p:tgtEl>
                                          <p:spTgt spid="12"/>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25" fill="hold">
                            <p:stCondLst>
                              <p:cond delay="4500"/>
                            </p:stCondLst>
                            <p:childTnLst>
                              <p:par>
                                <p:cTn id="26" presetID="2" presetClass="entr" presetSubtype="4" decel="50000" fill="hold" nodeType="afterEffect">
                                  <p:stCondLst>
                                    <p:cond delay="100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1000" fill="hold"/>
                                        <p:tgtEl>
                                          <p:spTgt spid="4"/>
                                        </p:tgtEl>
                                        <p:attrNameLst>
                                          <p:attrName>ppt_x</p:attrName>
                                        </p:attrNameLst>
                                      </p:cBhvr>
                                      <p:tavLst>
                                        <p:tav tm="0">
                                          <p:val>
                                            <p:strVal val="#ppt_x"/>
                                          </p:val>
                                        </p:tav>
                                        <p:tav tm="100000">
                                          <p:val>
                                            <p:strVal val="#ppt_x"/>
                                          </p:val>
                                        </p:tav>
                                      </p:tavLst>
                                    </p:anim>
                                    <p:anim calcmode="lin" valueType="num">
                                      <p:cBhvr additive="base">
                                        <p:cTn id="29"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2BDF0-1A2D-C65B-AA13-06CB7BEAFB3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66ACF3BC-8D48-331F-20B2-308A145037B7}"/>
              </a:ext>
            </a:extLst>
          </p:cNvPr>
          <p:cNvSpPr txBox="1">
            <a:spLocks/>
          </p:cNvSpPr>
          <p:nvPr/>
        </p:nvSpPr>
        <p:spPr>
          <a:xfrm>
            <a:off x="712673" y="69574"/>
            <a:ext cx="11425824" cy="6832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a:latin typeface="Aptos"/>
                <a:cs typeface="Calibri Light"/>
              </a:rPr>
              <a:t>As an </a:t>
            </a:r>
            <a:r>
              <a:rPr lang="en-US" sz="4000" b="1" err="1">
                <a:latin typeface="Aptos"/>
                <a:cs typeface="Calibri Light"/>
              </a:rPr>
              <a:t>Emudev</a:t>
            </a:r>
            <a:r>
              <a:rPr lang="en-US" sz="4000" b="1">
                <a:latin typeface="Aptos"/>
                <a:cs typeface="Calibri Light"/>
              </a:rPr>
              <a:t>:</a:t>
            </a:r>
            <a:r>
              <a:rPr lang="en-US" sz="4000">
                <a:latin typeface="Aptos"/>
                <a:cs typeface="Calibri Light"/>
              </a:rPr>
              <a:t> The CPU</a:t>
            </a:r>
            <a:endParaRPr lang="en-US" sz="4000">
              <a:latin typeface="Aptos"/>
              <a:cs typeface="Calibri"/>
            </a:endParaRPr>
          </a:p>
        </p:txBody>
      </p:sp>
      <p:grpSp>
        <p:nvGrpSpPr>
          <p:cNvPr id="20" name="Group 19">
            <a:extLst>
              <a:ext uri="{FF2B5EF4-FFF2-40B4-BE49-F238E27FC236}">
                <a16:creationId xmlns:a16="http://schemas.microsoft.com/office/drawing/2014/main" id="{36E8C6C6-22AE-DCD3-1CF3-2B56053BF7F2}"/>
              </a:ext>
            </a:extLst>
          </p:cNvPr>
          <p:cNvGrpSpPr/>
          <p:nvPr/>
        </p:nvGrpSpPr>
        <p:grpSpPr>
          <a:xfrm>
            <a:off x="6361043" y="1123122"/>
            <a:ext cx="5377069" cy="1999604"/>
            <a:chOff x="6361043" y="1123122"/>
            <a:chExt cx="5377069" cy="1999604"/>
          </a:xfrm>
        </p:grpSpPr>
        <p:sp>
          <p:nvSpPr>
            <p:cNvPr id="15" name="Rounded Rectangle 14">
              <a:extLst>
                <a:ext uri="{FF2B5EF4-FFF2-40B4-BE49-F238E27FC236}">
                  <a16:creationId xmlns:a16="http://schemas.microsoft.com/office/drawing/2014/main" id="{041A2B7D-7E68-D7C3-C248-1332410F4C17}"/>
                </a:ext>
              </a:extLst>
            </p:cNvPr>
            <p:cNvSpPr>
              <a:spLocks/>
            </p:cNvSpPr>
            <p:nvPr/>
          </p:nvSpPr>
          <p:spPr>
            <a:xfrm>
              <a:off x="6361043" y="1123122"/>
              <a:ext cx="5377069" cy="1999604"/>
            </a:xfrm>
            <a:prstGeom prst="roundRect">
              <a:avLst>
                <a:gd name="adj" fmla="val 4626"/>
              </a:avLst>
            </a:prstGeom>
            <a:gradFill flip="none" rotWithShape="1">
              <a:gsLst>
                <a:gs pos="0">
                  <a:schemeClr val="accent2">
                    <a:lumMod val="60000"/>
                    <a:lumOff val="40000"/>
                  </a:schemeClr>
                </a:gs>
                <a:gs pos="21000">
                  <a:schemeClr val="accent1">
                    <a:lumMod val="60000"/>
                    <a:lumOff val="40000"/>
                    <a:alpha val="0"/>
                  </a:schemeClr>
                </a:gs>
              </a:gsLst>
              <a:lin ang="5400000" scaled="1"/>
              <a:tileRect/>
            </a:gradFill>
            <a:ln>
              <a:noFill/>
            </a:ln>
            <a:effectLst>
              <a:outerShdw blurRad="401738" dist="38100" dir="2700000" algn="tl" rotWithShape="0">
                <a:prstClr val="black">
                  <a:alpha val="161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2000">
                <a:solidFill>
                  <a:schemeClr val="tx1"/>
                </a:solidFill>
                <a:effectLst>
                  <a:outerShdw blurRad="1174660" dist="38100" dir="5400000" algn="t" rotWithShape="0">
                    <a:prstClr val="black">
                      <a:alpha val="16264"/>
                    </a:prstClr>
                  </a:outerShdw>
                </a:effectLst>
                <a:latin typeface="Aptos" panose="020B0004020202020204" pitchFamily="34" charset="0"/>
              </a:endParaRPr>
            </a:p>
          </p:txBody>
        </p:sp>
        <p:sp>
          <p:nvSpPr>
            <p:cNvPr id="10" name="TextBox 9">
              <a:extLst>
                <a:ext uri="{FF2B5EF4-FFF2-40B4-BE49-F238E27FC236}">
                  <a16:creationId xmlns:a16="http://schemas.microsoft.com/office/drawing/2014/main" id="{C940DAE3-73C6-51DD-B9DD-ACF6E8ADAFC1}"/>
                </a:ext>
              </a:extLst>
            </p:cNvPr>
            <p:cNvSpPr txBox="1"/>
            <p:nvPr/>
          </p:nvSpPr>
          <p:spPr>
            <a:xfrm>
              <a:off x="6503503" y="1276067"/>
              <a:ext cx="4727713" cy="1846659"/>
            </a:xfrm>
            <a:prstGeom prst="rect">
              <a:avLst/>
            </a:prstGeom>
            <a:noFill/>
          </p:spPr>
          <p:txBody>
            <a:bodyPr wrap="square" rtlCol="0">
              <a:spAutoFit/>
            </a:bodyPr>
            <a:lstStyle/>
            <a:p>
              <a:r>
                <a:rPr lang="en-US" sz="2400" b="1">
                  <a:latin typeface="Aptos" panose="020B0004020202020204" pitchFamily="34" charset="0"/>
                </a:rPr>
                <a:t>Just-in-Time (JIT) Recompilation</a:t>
              </a:r>
              <a:endParaRPr lang="en-US" sz="2400">
                <a:latin typeface="Aptos" panose="020B0004020202020204" pitchFamily="34" charset="0"/>
              </a:endParaRPr>
            </a:p>
            <a:p>
              <a:r>
                <a:rPr lang="en-US">
                  <a:latin typeface="Aptos" panose="020B0004020202020204" pitchFamily="34" charset="0"/>
                </a:rPr>
                <a:t>Convert ARM code to host CPU code. This is the most common solution.</a:t>
              </a:r>
            </a:p>
            <a:p>
              <a:r>
                <a:rPr lang="en-US">
                  <a:latin typeface="Aptos" panose="020B0004020202020204" pitchFamily="34" charset="0"/>
                </a:rPr>
                <a:t>Citra &amp; Panda3DS both use the </a:t>
              </a:r>
              <a:r>
                <a:rPr lang="en-US" i="1" err="1">
                  <a:latin typeface="Aptos" panose="020B0004020202020204" pitchFamily="34" charset="0"/>
                </a:rPr>
                <a:t>Dynarmic</a:t>
              </a:r>
              <a:r>
                <a:rPr lang="en-US" i="1">
                  <a:latin typeface="Aptos" panose="020B0004020202020204" pitchFamily="34" charset="0"/>
                </a:rPr>
                <a:t> </a:t>
              </a:r>
              <a:r>
                <a:rPr lang="en-US">
                  <a:latin typeface="Aptos" panose="020B0004020202020204" pitchFamily="34" charset="0"/>
                </a:rPr>
                <a:t>library to perform </a:t>
              </a:r>
              <a:r>
                <a:rPr lang="en-US">
                  <a:latin typeface="Lucida Console" panose="020B0609040504020204" pitchFamily="49" charset="0"/>
                </a:rPr>
                <a:t>Arm32</a:t>
              </a:r>
              <a:r>
                <a:rPr lang="en-US">
                  <a:latin typeface="Aptos" panose="020B0004020202020204" pitchFamily="34" charset="0"/>
                </a:rPr>
                <a:t> to </a:t>
              </a:r>
              <a:r>
                <a:rPr lang="en-US">
                  <a:latin typeface="Lucida Console" panose="020B0609040504020204" pitchFamily="49" charset="0"/>
                </a:rPr>
                <a:t>x86</a:t>
              </a:r>
              <a:r>
                <a:rPr lang="en-US">
                  <a:latin typeface="Aptos" panose="020B0004020202020204" pitchFamily="34" charset="0"/>
                </a:rPr>
                <a:t> / </a:t>
              </a:r>
              <a:r>
                <a:rPr lang="en-US">
                  <a:latin typeface="Lucida Console" panose="020B0609040504020204" pitchFamily="49" charset="0"/>
                </a:rPr>
                <a:t>Arm64</a:t>
              </a:r>
            </a:p>
            <a:p>
              <a:endParaRPr lang="en-US" b="1">
                <a:latin typeface="Aptos" panose="020B0004020202020204" pitchFamily="34" charset="0"/>
              </a:endParaRPr>
            </a:p>
          </p:txBody>
        </p:sp>
      </p:grpSp>
      <p:grpSp>
        <p:nvGrpSpPr>
          <p:cNvPr id="22" name="Group 21">
            <a:extLst>
              <a:ext uri="{FF2B5EF4-FFF2-40B4-BE49-F238E27FC236}">
                <a16:creationId xmlns:a16="http://schemas.microsoft.com/office/drawing/2014/main" id="{E3214114-F3A4-F8C6-4DDB-3EA30B15B681}"/>
              </a:ext>
            </a:extLst>
          </p:cNvPr>
          <p:cNvGrpSpPr/>
          <p:nvPr/>
        </p:nvGrpSpPr>
        <p:grpSpPr>
          <a:xfrm>
            <a:off x="6361043" y="3860786"/>
            <a:ext cx="5695122" cy="1999604"/>
            <a:chOff x="6361043" y="3860786"/>
            <a:chExt cx="5695122" cy="1999604"/>
          </a:xfrm>
        </p:grpSpPr>
        <p:sp>
          <p:nvSpPr>
            <p:cNvPr id="16" name="Rounded Rectangle 15">
              <a:extLst>
                <a:ext uri="{FF2B5EF4-FFF2-40B4-BE49-F238E27FC236}">
                  <a16:creationId xmlns:a16="http://schemas.microsoft.com/office/drawing/2014/main" id="{4E165CC6-08EA-FDF1-9C29-125FEBC61095}"/>
                </a:ext>
              </a:extLst>
            </p:cNvPr>
            <p:cNvSpPr>
              <a:spLocks/>
            </p:cNvSpPr>
            <p:nvPr/>
          </p:nvSpPr>
          <p:spPr>
            <a:xfrm>
              <a:off x="6361043" y="3860786"/>
              <a:ext cx="5377069" cy="1999604"/>
            </a:xfrm>
            <a:prstGeom prst="roundRect">
              <a:avLst>
                <a:gd name="adj" fmla="val 4626"/>
              </a:avLst>
            </a:prstGeom>
            <a:gradFill flip="none" rotWithShape="1">
              <a:gsLst>
                <a:gs pos="0">
                  <a:schemeClr val="accent6">
                    <a:lumMod val="60000"/>
                    <a:lumOff val="40000"/>
                  </a:schemeClr>
                </a:gs>
                <a:gs pos="21000">
                  <a:schemeClr val="accent1">
                    <a:lumMod val="60000"/>
                    <a:lumOff val="40000"/>
                    <a:alpha val="0"/>
                  </a:schemeClr>
                </a:gs>
              </a:gsLst>
              <a:lin ang="5400000" scaled="1"/>
              <a:tileRect/>
            </a:gradFill>
            <a:ln>
              <a:noFill/>
            </a:ln>
            <a:effectLst>
              <a:outerShdw blurRad="401738" dist="38100" dir="2700000" algn="tl" rotWithShape="0">
                <a:prstClr val="black">
                  <a:alpha val="161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2000">
                <a:solidFill>
                  <a:schemeClr val="tx1"/>
                </a:solidFill>
                <a:effectLst>
                  <a:outerShdw blurRad="1174660" dist="38100" dir="5400000" algn="t" rotWithShape="0">
                    <a:prstClr val="black">
                      <a:alpha val="16264"/>
                    </a:prstClr>
                  </a:outerShdw>
                </a:effectLst>
                <a:latin typeface="Aptos" panose="020B0004020202020204" pitchFamily="34" charset="0"/>
              </a:endParaRPr>
            </a:p>
          </p:txBody>
        </p:sp>
        <p:sp>
          <p:nvSpPr>
            <p:cNvPr id="12" name="TextBox 11">
              <a:extLst>
                <a:ext uri="{FF2B5EF4-FFF2-40B4-BE49-F238E27FC236}">
                  <a16:creationId xmlns:a16="http://schemas.microsoft.com/office/drawing/2014/main" id="{12A96C35-B9FC-BE42-F2C0-C53C8D03E672}"/>
                </a:ext>
              </a:extLst>
            </p:cNvPr>
            <p:cNvSpPr txBox="1"/>
            <p:nvPr/>
          </p:nvSpPr>
          <p:spPr>
            <a:xfrm>
              <a:off x="6503503" y="4052397"/>
              <a:ext cx="5552662" cy="1384995"/>
            </a:xfrm>
            <a:prstGeom prst="rect">
              <a:avLst/>
            </a:prstGeom>
            <a:noFill/>
          </p:spPr>
          <p:txBody>
            <a:bodyPr wrap="square" rtlCol="0">
              <a:spAutoFit/>
            </a:bodyPr>
            <a:lstStyle/>
            <a:p>
              <a:r>
                <a:rPr lang="en-US" sz="2400" b="1">
                  <a:latin typeface="Aptos" panose="020B0004020202020204" pitchFamily="34" charset="0"/>
                </a:rPr>
                <a:t>Ahead-of-Time (AOT) Recompilation </a:t>
              </a:r>
              <a:r>
                <a:rPr lang="en-US" sz="2400">
                  <a:latin typeface="Aptos" panose="020B0004020202020204" pitchFamily="34" charset="0"/>
                </a:rPr>
                <a:t>(Potentially)</a:t>
              </a:r>
            </a:p>
            <a:p>
              <a:r>
                <a:rPr lang="en-US">
                  <a:latin typeface="Aptos" panose="020B0004020202020204" pitchFamily="34" charset="0"/>
                </a:rPr>
                <a:t>Recompile ARM code from the code section of 3DS executables to host CPU assembly ahead of time.</a:t>
              </a:r>
            </a:p>
          </p:txBody>
        </p:sp>
      </p:grpSp>
      <p:grpSp>
        <p:nvGrpSpPr>
          <p:cNvPr id="19" name="Group 18">
            <a:extLst>
              <a:ext uri="{FF2B5EF4-FFF2-40B4-BE49-F238E27FC236}">
                <a16:creationId xmlns:a16="http://schemas.microsoft.com/office/drawing/2014/main" id="{B2BB083C-C431-B149-1C51-77425D1E6A66}"/>
              </a:ext>
            </a:extLst>
          </p:cNvPr>
          <p:cNvGrpSpPr/>
          <p:nvPr/>
        </p:nvGrpSpPr>
        <p:grpSpPr>
          <a:xfrm>
            <a:off x="1282148" y="1133061"/>
            <a:ext cx="4661452" cy="1999604"/>
            <a:chOff x="1282148" y="1133061"/>
            <a:chExt cx="4661452" cy="1999604"/>
          </a:xfrm>
        </p:grpSpPr>
        <p:sp>
          <p:nvSpPr>
            <p:cNvPr id="17" name="Rounded Rectangle 16">
              <a:extLst>
                <a:ext uri="{FF2B5EF4-FFF2-40B4-BE49-F238E27FC236}">
                  <a16:creationId xmlns:a16="http://schemas.microsoft.com/office/drawing/2014/main" id="{FCD174A0-62E0-A4F4-38A5-87BB0808C8E6}"/>
                </a:ext>
              </a:extLst>
            </p:cNvPr>
            <p:cNvSpPr>
              <a:spLocks/>
            </p:cNvSpPr>
            <p:nvPr/>
          </p:nvSpPr>
          <p:spPr>
            <a:xfrm>
              <a:off x="1282148" y="1133061"/>
              <a:ext cx="4661452" cy="1999604"/>
            </a:xfrm>
            <a:prstGeom prst="roundRect">
              <a:avLst>
                <a:gd name="adj" fmla="val 4626"/>
              </a:avLst>
            </a:prstGeom>
            <a:gradFill flip="none" rotWithShape="1">
              <a:gsLst>
                <a:gs pos="0">
                  <a:schemeClr val="accent1">
                    <a:lumMod val="60000"/>
                    <a:lumOff val="40000"/>
                  </a:schemeClr>
                </a:gs>
                <a:gs pos="21000">
                  <a:schemeClr val="accent1">
                    <a:lumMod val="60000"/>
                    <a:lumOff val="40000"/>
                    <a:alpha val="0"/>
                  </a:schemeClr>
                </a:gs>
              </a:gsLst>
              <a:lin ang="5400000" scaled="1"/>
              <a:tileRect/>
            </a:gradFill>
            <a:ln>
              <a:noFill/>
            </a:ln>
            <a:effectLst>
              <a:outerShdw blurRad="401738" dist="38100" dir="2700000" algn="tl" rotWithShape="0">
                <a:prstClr val="black">
                  <a:alpha val="161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2000">
                <a:solidFill>
                  <a:schemeClr val="tx1"/>
                </a:solidFill>
                <a:effectLst>
                  <a:outerShdw blurRad="1174660" dist="38100" dir="5400000" algn="t" rotWithShape="0">
                    <a:prstClr val="black">
                      <a:alpha val="16264"/>
                    </a:prstClr>
                  </a:outerShdw>
                </a:effectLst>
                <a:latin typeface="Aptos" panose="020B0004020202020204" pitchFamily="34" charset="0"/>
              </a:endParaRPr>
            </a:p>
          </p:txBody>
        </p:sp>
        <p:sp>
          <p:nvSpPr>
            <p:cNvPr id="9" name="TextBox 8">
              <a:extLst>
                <a:ext uri="{FF2B5EF4-FFF2-40B4-BE49-F238E27FC236}">
                  <a16:creationId xmlns:a16="http://schemas.microsoft.com/office/drawing/2014/main" id="{EFF5258D-9987-99FB-8A2D-821161E99F1D}"/>
                </a:ext>
              </a:extLst>
            </p:cNvPr>
            <p:cNvSpPr txBox="1"/>
            <p:nvPr/>
          </p:nvSpPr>
          <p:spPr>
            <a:xfrm>
              <a:off x="1639956" y="1276067"/>
              <a:ext cx="3667540" cy="1846659"/>
            </a:xfrm>
            <a:prstGeom prst="rect">
              <a:avLst/>
            </a:prstGeom>
            <a:noFill/>
          </p:spPr>
          <p:txBody>
            <a:bodyPr wrap="square" rtlCol="0">
              <a:spAutoFit/>
            </a:bodyPr>
            <a:lstStyle/>
            <a:p>
              <a:r>
                <a:rPr lang="en-US" sz="2400" b="1">
                  <a:latin typeface="Aptos" panose="020B0004020202020204" pitchFamily="34" charset="0"/>
                </a:rPr>
                <a:t>Interpreters</a:t>
              </a:r>
              <a:endParaRPr lang="en-US">
                <a:latin typeface="Aptos" panose="020B0004020202020204" pitchFamily="34" charset="0"/>
              </a:endParaRPr>
            </a:p>
            <a:p>
              <a:r>
                <a:rPr lang="en-US">
                  <a:latin typeface="Aptos" panose="020B0004020202020204" pitchFamily="34" charset="0"/>
                </a:rPr>
                <a:t>Loop and process CPU instructions in normal code. Slow, portable, good for a start but not for  </a:t>
              </a:r>
              <a:r>
                <a:rPr lang="en-US" err="1">
                  <a:latin typeface="Aptos" panose="020B0004020202020204" pitchFamily="34" charset="0"/>
                </a:rPr>
                <a:t>fullspeed</a:t>
              </a:r>
              <a:r>
                <a:rPr lang="en-US">
                  <a:latin typeface="Aptos" panose="020B0004020202020204" pitchFamily="34" charset="0"/>
                </a:rPr>
                <a:t> emulation</a:t>
              </a:r>
            </a:p>
            <a:p>
              <a:endParaRPr lang="en-US" b="1">
                <a:latin typeface="Aptos" panose="020B0004020202020204" pitchFamily="34" charset="0"/>
              </a:endParaRPr>
            </a:p>
          </p:txBody>
        </p:sp>
      </p:grpSp>
      <p:grpSp>
        <p:nvGrpSpPr>
          <p:cNvPr id="21" name="Group 20">
            <a:extLst>
              <a:ext uri="{FF2B5EF4-FFF2-40B4-BE49-F238E27FC236}">
                <a16:creationId xmlns:a16="http://schemas.microsoft.com/office/drawing/2014/main" id="{9EF2308D-C378-4155-55B4-F3DA0180196F}"/>
              </a:ext>
            </a:extLst>
          </p:cNvPr>
          <p:cNvGrpSpPr/>
          <p:nvPr/>
        </p:nvGrpSpPr>
        <p:grpSpPr>
          <a:xfrm>
            <a:off x="1282148" y="3860786"/>
            <a:ext cx="4661452" cy="2038270"/>
            <a:chOff x="1282148" y="3860786"/>
            <a:chExt cx="4661452" cy="2038270"/>
          </a:xfrm>
        </p:grpSpPr>
        <p:sp>
          <p:nvSpPr>
            <p:cNvPr id="18" name="Rounded Rectangle 17">
              <a:extLst>
                <a:ext uri="{FF2B5EF4-FFF2-40B4-BE49-F238E27FC236}">
                  <a16:creationId xmlns:a16="http://schemas.microsoft.com/office/drawing/2014/main" id="{AC3CA94A-C472-F977-C9F3-AB7AB0A8116F}"/>
                </a:ext>
              </a:extLst>
            </p:cNvPr>
            <p:cNvSpPr>
              <a:spLocks/>
            </p:cNvSpPr>
            <p:nvPr/>
          </p:nvSpPr>
          <p:spPr>
            <a:xfrm>
              <a:off x="1282148" y="3860786"/>
              <a:ext cx="4661452" cy="1999604"/>
            </a:xfrm>
            <a:prstGeom prst="roundRect">
              <a:avLst>
                <a:gd name="adj" fmla="val 4626"/>
              </a:avLst>
            </a:prstGeom>
            <a:gradFill flip="none" rotWithShape="1">
              <a:gsLst>
                <a:gs pos="0">
                  <a:schemeClr val="accent4">
                    <a:lumMod val="40000"/>
                    <a:lumOff val="60000"/>
                  </a:schemeClr>
                </a:gs>
                <a:gs pos="21000">
                  <a:schemeClr val="accent1">
                    <a:lumMod val="60000"/>
                    <a:lumOff val="40000"/>
                    <a:alpha val="0"/>
                  </a:schemeClr>
                </a:gs>
              </a:gsLst>
              <a:lin ang="5400000" scaled="1"/>
              <a:tileRect/>
            </a:gradFill>
            <a:ln>
              <a:noFill/>
            </a:ln>
            <a:effectLst>
              <a:outerShdw blurRad="401738" dist="38100" dir="2700000" algn="tl" rotWithShape="0">
                <a:prstClr val="black">
                  <a:alpha val="161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2000">
                <a:solidFill>
                  <a:schemeClr val="tx1"/>
                </a:solidFill>
                <a:effectLst>
                  <a:outerShdw blurRad="1174660" dist="38100" dir="5400000" algn="t" rotWithShape="0">
                    <a:prstClr val="black">
                      <a:alpha val="16264"/>
                    </a:prstClr>
                  </a:outerShdw>
                </a:effectLst>
                <a:latin typeface="Aptos" panose="020B0004020202020204" pitchFamily="34" charset="0"/>
              </a:endParaRPr>
            </a:p>
          </p:txBody>
        </p:sp>
        <p:sp>
          <p:nvSpPr>
            <p:cNvPr id="11" name="TextBox 10">
              <a:extLst>
                <a:ext uri="{FF2B5EF4-FFF2-40B4-BE49-F238E27FC236}">
                  <a16:creationId xmlns:a16="http://schemas.microsoft.com/office/drawing/2014/main" id="{3BDA3665-C7DB-5482-BE03-790192BF93FC}"/>
                </a:ext>
              </a:extLst>
            </p:cNvPr>
            <p:cNvSpPr txBox="1"/>
            <p:nvPr/>
          </p:nvSpPr>
          <p:spPr>
            <a:xfrm>
              <a:off x="1639956" y="4052397"/>
              <a:ext cx="3667540" cy="1846659"/>
            </a:xfrm>
            <a:prstGeom prst="rect">
              <a:avLst/>
            </a:prstGeom>
            <a:noFill/>
          </p:spPr>
          <p:txBody>
            <a:bodyPr wrap="square" rtlCol="0">
              <a:spAutoFit/>
            </a:bodyPr>
            <a:lstStyle/>
            <a:p>
              <a:r>
                <a:rPr lang="en-US" sz="2400" b="1">
                  <a:latin typeface="Aptos" panose="020B0004020202020204" pitchFamily="34" charset="0"/>
                </a:rPr>
                <a:t>Virtualization </a:t>
              </a:r>
              <a:r>
                <a:rPr lang="en-US" sz="2400">
                  <a:latin typeface="Aptos" panose="020B0004020202020204" pitchFamily="34" charset="0"/>
                </a:rPr>
                <a:t>(Potentially)</a:t>
              </a:r>
              <a:endParaRPr lang="en-US">
                <a:latin typeface="Aptos" panose="020B0004020202020204" pitchFamily="34" charset="0"/>
              </a:endParaRPr>
            </a:p>
            <a:p>
              <a:r>
                <a:rPr lang="en-US">
                  <a:latin typeface="Aptos" panose="020B0004020202020204" pitchFamily="34" charset="0"/>
                </a:rPr>
                <a:t>On Arm32/Arm64 devices, virtualization could be used to execute 3DS code natively. An ongoing Panda3DS PR is aiming to add this.</a:t>
              </a:r>
            </a:p>
          </p:txBody>
        </p:sp>
      </p:grpSp>
    </p:spTree>
    <p:extLst>
      <p:ext uri="{BB962C8B-B14F-4D97-AF65-F5344CB8AC3E}">
        <p14:creationId xmlns:p14="http://schemas.microsoft.com/office/powerpoint/2010/main" val="141342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900" decel="100000" fill="hold"/>
                                        <p:tgtEl>
                                          <p:spTgt spid="1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11" fill="hold">
                            <p:stCondLst>
                              <p:cond delay="1500"/>
                            </p:stCondLst>
                            <p:childTnLst>
                              <p:par>
                                <p:cTn id="12" presetID="37" presetClass="entr" presetSubtype="0" fill="hold" nodeType="afterEffect">
                                  <p:stCondLst>
                                    <p:cond delay="100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900" decel="100000" fill="hold"/>
                                        <p:tgtEl>
                                          <p:spTgt spid="2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18" fill="hold">
                            <p:stCondLst>
                              <p:cond delay="3500"/>
                            </p:stCondLst>
                            <p:childTnLst>
                              <p:par>
                                <p:cTn id="19" presetID="37" presetClass="entr" presetSubtype="0" fill="hold" nodeType="afterEffect">
                                  <p:stCondLst>
                                    <p:cond delay="100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900" decel="100000" fill="hold"/>
                                        <p:tgtEl>
                                          <p:spTgt spid="21"/>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5" fill="hold">
                            <p:stCondLst>
                              <p:cond delay="5500"/>
                            </p:stCondLst>
                            <p:childTnLst>
                              <p:par>
                                <p:cTn id="26" presetID="37" presetClass="entr" presetSubtype="0" fill="hold" nodeType="afterEffect">
                                  <p:stCondLst>
                                    <p:cond delay="100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900" decel="100000" fill="hold"/>
                                        <p:tgtEl>
                                          <p:spTgt spid="2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75139-BCEC-D144-A939-D4F0502E9610}"/>
            </a:ext>
          </a:extLst>
        </p:cNvPr>
        <p:cNvGrpSpPr/>
        <p:nvPr/>
      </p:nvGrpSpPr>
      <p:grpSpPr>
        <a:xfrm>
          <a:off x="0" y="0"/>
          <a:ext cx="0" cy="0"/>
          <a:chOff x="0" y="0"/>
          <a:chExt cx="0" cy="0"/>
        </a:xfrm>
      </p:grpSpPr>
      <p:sp>
        <p:nvSpPr>
          <p:cNvPr id="6" name="AutoShape 2" descr=":panda:">
            <a:extLst>
              <a:ext uri="{FF2B5EF4-FFF2-40B4-BE49-F238E27FC236}">
                <a16:creationId xmlns:a16="http://schemas.microsoft.com/office/drawing/2014/main" id="{CF8CA60E-8965-5AEC-177C-90BF6DCDB13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 name="Title 1">
            <a:extLst>
              <a:ext uri="{FF2B5EF4-FFF2-40B4-BE49-F238E27FC236}">
                <a16:creationId xmlns:a16="http://schemas.microsoft.com/office/drawing/2014/main" id="{E2397CEC-B10A-D430-D1A7-233973DC2379}"/>
              </a:ext>
            </a:extLst>
          </p:cNvPr>
          <p:cNvSpPr txBox="1">
            <a:spLocks/>
          </p:cNvSpPr>
          <p:nvPr/>
        </p:nvSpPr>
        <p:spPr>
          <a:xfrm>
            <a:off x="383088" y="31173"/>
            <a:ext cx="11425824" cy="6832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a:latin typeface="Aptos" panose="020B0004020202020204" pitchFamily="34" charset="0"/>
                <a:cs typeface="Calibri Light"/>
              </a:rPr>
              <a:t>As an </a:t>
            </a:r>
            <a:r>
              <a:rPr lang="en-US" sz="4000" b="1" err="1">
                <a:latin typeface="Aptos" panose="020B0004020202020204" pitchFamily="34" charset="0"/>
                <a:cs typeface="Calibri Light"/>
              </a:rPr>
              <a:t>Emudev</a:t>
            </a:r>
            <a:r>
              <a:rPr lang="en-US" sz="4000" b="1">
                <a:latin typeface="Aptos" panose="020B0004020202020204" pitchFamily="34" charset="0"/>
                <a:cs typeface="Calibri Light"/>
              </a:rPr>
              <a:t>:</a:t>
            </a:r>
            <a:r>
              <a:rPr lang="en-US" sz="4000">
                <a:latin typeface="Aptos" panose="020B0004020202020204" pitchFamily="34" charset="0"/>
                <a:cs typeface="Calibri Light"/>
              </a:rPr>
              <a:t> The GPU</a:t>
            </a:r>
            <a:endParaRPr lang="en-US" sz="4000">
              <a:latin typeface="Aptos Light" panose="020B0004020202020204" pitchFamily="34" charset="0"/>
              <a:cs typeface="Calibri"/>
            </a:endParaRPr>
          </a:p>
        </p:txBody>
      </p:sp>
      <p:sp>
        <p:nvSpPr>
          <p:cNvPr id="10" name="Rounded Rectangle 9">
            <a:extLst>
              <a:ext uri="{FF2B5EF4-FFF2-40B4-BE49-F238E27FC236}">
                <a16:creationId xmlns:a16="http://schemas.microsoft.com/office/drawing/2014/main" id="{7F973C51-D577-5026-9503-DDCCDF82C176}"/>
              </a:ext>
            </a:extLst>
          </p:cNvPr>
          <p:cNvSpPr>
            <a:spLocks/>
          </p:cNvSpPr>
          <p:nvPr/>
        </p:nvSpPr>
        <p:spPr>
          <a:xfrm>
            <a:off x="1059236" y="703804"/>
            <a:ext cx="4900692" cy="5787849"/>
          </a:xfrm>
          <a:prstGeom prst="roundRect">
            <a:avLst>
              <a:gd name="adj" fmla="val 9524"/>
            </a:avLst>
          </a:prstGeom>
          <a:gradFill flip="none" rotWithShape="1">
            <a:gsLst>
              <a:gs pos="0">
                <a:schemeClr val="accent1">
                  <a:lumMod val="60000"/>
                  <a:lumOff val="40000"/>
                </a:schemeClr>
              </a:gs>
              <a:gs pos="33000">
                <a:schemeClr val="accent1">
                  <a:lumMod val="60000"/>
                  <a:lumOff val="40000"/>
                  <a:alpha val="0"/>
                </a:schemeClr>
              </a:gs>
            </a:gsLst>
            <a:lin ang="5400000" scaled="1"/>
            <a:tileRect/>
          </a:gradFill>
          <a:ln>
            <a:gradFill>
              <a:gsLst>
                <a:gs pos="0">
                  <a:schemeClr val="tx1"/>
                </a:gs>
                <a:gs pos="22000">
                  <a:schemeClr val="tx1">
                    <a:alpha val="0"/>
                  </a:schemeClr>
                </a:gs>
              </a:gsLst>
              <a:lin ang="5400000" scaled="1"/>
            </a:gradFill>
          </a:ln>
          <a:effectLst>
            <a:outerShdw blurRad="401738" dist="38100" dir="2700000" algn="tl" rotWithShape="0">
              <a:prstClr val="black">
                <a:alpha val="161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800" b="1">
                <a:effectLst>
                  <a:outerShdw blurRad="1174660" dist="38100" dir="5400000" algn="t" rotWithShape="0">
                    <a:prstClr val="black">
                      <a:alpha val="16264"/>
                    </a:prstClr>
                  </a:outerShdw>
                </a:effectLst>
                <a:latin typeface="Aptos" panose="020B0004020202020204" pitchFamily="34" charset="0"/>
              </a:rPr>
              <a:t>Software Rendering</a:t>
            </a:r>
          </a:p>
          <a:p>
            <a:endParaRPr lang="en-US" sz="2000" b="1">
              <a:effectLst>
                <a:outerShdw blurRad="1174660" dist="38100" dir="5400000" algn="t" rotWithShape="0">
                  <a:prstClr val="black">
                    <a:alpha val="16264"/>
                  </a:prstClr>
                </a:outerShdw>
              </a:effectLst>
              <a:latin typeface="Aptos" panose="020B0004020202020204" pitchFamily="34" charset="0"/>
            </a:endParaRPr>
          </a:p>
          <a:p>
            <a:r>
              <a:rPr lang="en-US" sz="2000">
                <a:solidFill>
                  <a:schemeClr val="tx1"/>
                </a:solidFill>
                <a:effectLst>
                  <a:outerShdw blurRad="1174660" dist="38100" dir="5400000" algn="t" rotWithShape="0">
                    <a:prstClr val="black">
                      <a:alpha val="16264"/>
                    </a:prstClr>
                  </a:outerShdw>
                </a:effectLst>
                <a:latin typeface="Aptos" panose="020B0004020202020204" pitchFamily="34" charset="0"/>
              </a:rPr>
              <a:t>Draws emulated triangle on the CPU  in software.</a:t>
            </a:r>
          </a:p>
          <a:p>
            <a:endParaRPr lang="en-US" sz="2000">
              <a:solidFill>
                <a:schemeClr val="tx1"/>
              </a:solidFill>
              <a:effectLst>
                <a:outerShdw blurRad="1174660" dist="38100" dir="5400000" algn="t" rotWithShape="0">
                  <a:prstClr val="black">
                    <a:alpha val="16264"/>
                  </a:prstClr>
                </a:outerShdw>
              </a:effectLst>
              <a:latin typeface="Aptos" panose="020B0004020202020204" pitchFamily="34" charset="0"/>
            </a:endParaRPr>
          </a:p>
          <a:p>
            <a:r>
              <a:rPr lang="en-US" sz="2000">
                <a:solidFill>
                  <a:schemeClr val="tx1"/>
                </a:solidFill>
                <a:effectLst>
                  <a:outerShdw blurRad="1174660" dist="38100" dir="5400000" algn="t" rotWithShape="0">
                    <a:prstClr val="black">
                      <a:alpha val="16264"/>
                    </a:prstClr>
                  </a:outerShdw>
                </a:effectLst>
                <a:latin typeface="Aptos" panose="020B0004020202020204" pitchFamily="34" charset="0"/>
              </a:rPr>
              <a:t>Very slow but portable and simpler™️</a:t>
            </a:r>
          </a:p>
          <a:p>
            <a:endParaRPr lang="en-US" sz="2000">
              <a:solidFill>
                <a:schemeClr val="tx1"/>
              </a:solidFill>
              <a:effectLst>
                <a:outerShdw blurRad="1174660" dist="38100" dir="5400000" algn="t" rotWithShape="0">
                  <a:prstClr val="black">
                    <a:alpha val="16264"/>
                  </a:prstClr>
                </a:outerShdw>
              </a:effectLst>
              <a:latin typeface="Aptos" panose="020B0004020202020204" pitchFamily="34" charset="0"/>
            </a:endParaRPr>
          </a:p>
          <a:p>
            <a:endParaRPr lang="en-US" sz="2000">
              <a:solidFill>
                <a:schemeClr val="tx1"/>
              </a:solidFill>
              <a:effectLst>
                <a:outerShdw blurRad="1174660" dist="38100" dir="5400000" algn="t" rotWithShape="0">
                  <a:prstClr val="black">
                    <a:alpha val="16264"/>
                  </a:prstClr>
                </a:outerShdw>
              </a:effectLst>
              <a:latin typeface="Aptos" panose="020B0004020202020204" pitchFamily="34" charset="0"/>
            </a:endParaRPr>
          </a:p>
          <a:p>
            <a:r>
              <a:rPr lang="en-US" sz="2000" b="1">
                <a:solidFill>
                  <a:schemeClr val="tx1"/>
                </a:solidFill>
                <a:effectLst>
                  <a:outerShdw blurRad="1174660" dist="38100" dir="5400000" algn="t" rotWithShape="0">
                    <a:prstClr val="black">
                      <a:alpha val="16264"/>
                    </a:prstClr>
                  </a:outerShdw>
                </a:effectLst>
                <a:latin typeface="Aptos" panose="020B0004020202020204" pitchFamily="34" charset="0"/>
              </a:rPr>
              <a:t>How can we speed it up?</a:t>
            </a:r>
            <a:endParaRPr lang="en-US" sz="2000">
              <a:solidFill>
                <a:schemeClr val="tx1"/>
              </a:solidFill>
              <a:effectLst>
                <a:outerShdw blurRad="1174660" dist="38100" dir="5400000" algn="t" rotWithShape="0">
                  <a:prstClr val="black">
                    <a:alpha val="16264"/>
                  </a:prstClr>
                </a:outerShdw>
              </a:effectLst>
              <a:latin typeface="Aptos" panose="020B0004020202020204" pitchFamily="34" charset="0"/>
            </a:endParaRPr>
          </a:p>
          <a:p>
            <a:pPr marL="342900" indent="-342900">
              <a:buFont typeface="Arial" panose="020B0604020202020204" pitchFamily="34" charset="0"/>
              <a:buChar char="•"/>
            </a:pPr>
            <a:r>
              <a:rPr lang="en-US" sz="2000" b="1">
                <a:solidFill>
                  <a:schemeClr val="tx1"/>
                </a:solidFill>
                <a:effectLst>
                  <a:outerShdw blurRad="1174660" dist="38100" dir="5400000" algn="t" rotWithShape="0">
                    <a:prstClr val="black">
                      <a:alpha val="16264"/>
                    </a:prstClr>
                  </a:outerShdw>
                </a:effectLst>
                <a:latin typeface="Aptos" panose="020B0004020202020204" pitchFamily="34" charset="0"/>
              </a:rPr>
              <a:t>Multithreading</a:t>
            </a:r>
            <a:r>
              <a:rPr lang="en-US" sz="2000">
                <a:solidFill>
                  <a:schemeClr val="tx1"/>
                </a:solidFill>
                <a:effectLst>
                  <a:outerShdw blurRad="1174660" dist="38100" dir="5400000" algn="t" rotWithShape="0">
                    <a:prstClr val="black">
                      <a:alpha val="16264"/>
                    </a:prstClr>
                  </a:outerShdw>
                </a:effectLst>
                <a:latin typeface="Aptos" panose="020B0004020202020204" pitchFamily="34" charset="0"/>
              </a:rPr>
              <a:t> drawing with several concurrent threads</a:t>
            </a:r>
          </a:p>
          <a:p>
            <a:pPr marL="342900" indent="-342900">
              <a:buFont typeface="Arial" panose="020B0604020202020204" pitchFamily="34" charset="0"/>
              <a:buChar char="•"/>
            </a:pPr>
            <a:r>
              <a:rPr lang="en-US" sz="2000" b="1" err="1">
                <a:solidFill>
                  <a:schemeClr val="tx1"/>
                </a:solidFill>
                <a:effectLst>
                  <a:outerShdw blurRad="1174660" dist="38100" dir="5400000" algn="t" rotWithShape="0">
                    <a:prstClr val="black">
                      <a:alpha val="16264"/>
                    </a:prstClr>
                  </a:outerShdw>
                </a:effectLst>
                <a:latin typeface="Aptos" panose="020B0004020202020204" pitchFamily="34" charset="0"/>
              </a:rPr>
              <a:t>Recompilers</a:t>
            </a:r>
            <a:r>
              <a:rPr lang="en-US" sz="2000">
                <a:solidFill>
                  <a:schemeClr val="tx1"/>
                </a:solidFill>
                <a:effectLst>
                  <a:outerShdw blurRad="1174660" dist="38100" dir="5400000" algn="t" rotWithShape="0">
                    <a:prstClr val="black">
                      <a:alpha val="16264"/>
                    </a:prstClr>
                  </a:outerShdw>
                </a:effectLst>
                <a:latin typeface="Aptos" panose="020B0004020202020204" pitchFamily="34" charset="0"/>
              </a:rPr>
              <a:t> Much like the CPU JIT, we can parse the PICA200 </a:t>
            </a:r>
            <a:r>
              <a:rPr lang="en-US" sz="2000" err="1">
                <a:solidFill>
                  <a:schemeClr val="tx1"/>
                </a:solidFill>
                <a:effectLst>
                  <a:outerShdw blurRad="1174660" dist="38100" dir="5400000" algn="t" rotWithShape="0">
                    <a:prstClr val="black">
                      <a:alpha val="16264"/>
                    </a:prstClr>
                  </a:outerShdw>
                </a:effectLst>
                <a:latin typeface="Aptos" panose="020B0004020202020204" pitchFamily="34" charset="0"/>
              </a:rPr>
              <a:t>confiuguration</a:t>
            </a:r>
            <a:r>
              <a:rPr lang="en-US" sz="2000">
                <a:solidFill>
                  <a:schemeClr val="tx1"/>
                </a:solidFill>
                <a:effectLst>
                  <a:outerShdw blurRad="1174660" dist="38100" dir="5400000" algn="t" rotWithShape="0">
                    <a:prstClr val="black">
                      <a:alpha val="16264"/>
                    </a:prstClr>
                  </a:outerShdw>
                </a:effectLst>
                <a:latin typeface="Aptos" panose="020B0004020202020204" pitchFamily="34" charset="0"/>
              </a:rPr>
              <a:t> for a draw call and generate optimized rasterization code at runtime.</a:t>
            </a:r>
          </a:p>
        </p:txBody>
      </p:sp>
      <p:sp>
        <p:nvSpPr>
          <p:cNvPr id="11" name="Rounded Rectangle 10">
            <a:extLst>
              <a:ext uri="{FF2B5EF4-FFF2-40B4-BE49-F238E27FC236}">
                <a16:creationId xmlns:a16="http://schemas.microsoft.com/office/drawing/2014/main" id="{21005C9D-B4F8-B700-9984-D52F60CE07F7}"/>
              </a:ext>
            </a:extLst>
          </p:cNvPr>
          <p:cNvSpPr>
            <a:spLocks/>
          </p:cNvSpPr>
          <p:nvPr/>
        </p:nvSpPr>
        <p:spPr>
          <a:xfrm>
            <a:off x="6425909" y="700968"/>
            <a:ext cx="4900693" cy="5787849"/>
          </a:xfrm>
          <a:prstGeom prst="roundRect">
            <a:avLst>
              <a:gd name="adj" fmla="val 9524"/>
            </a:avLst>
          </a:prstGeom>
          <a:gradFill flip="none" rotWithShape="1">
            <a:gsLst>
              <a:gs pos="0">
                <a:schemeClr val="accent2">
                  <a:lumMod val="75000"/>
                </a:schemeClr>
              </a:gs>
              <a:gs pos="32000">
                <a:schemeClr val="accent1">
                  <a:lumMod val="60000"/>
                  <a:lumOff val="40000"/>
                  <a:alpha val="0"/>
                </a:schemeClr>
              </a:gs>
            </a:gsLst>
            <a:lin ang="5400000" scaled="1"/>
            <a:tileRect/>
          </a:gradFill>
          <a:ln>
            <a:gradFill>
              <a:gsLst>
                <a:gs pos="0">
                  <a:schemeClr val="tx1"/>
                </a:gs>
                <a:gs pos="22000">
                  <a:schemeClr val="tx1">
                    <a:alpha val="0"/>
                  </a:schemeClr>
                </a:gs>
              </a:gsLst>
              <a:lin ang="5400000" scaled="1"/>
            </a:gradFill>
          </a:ln>
          <a:effectLst>
            <a:outerShdw blurRad="401738" dist="38100" dir="2700000" algn="tl" rotWithShape="0">
              <a:prstClr val="black">
                <a:alpha val="161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800" b="1">
                <a:effectLst>
                  <a:outerShdw blurRad="997413" dist="38100" dir="5400000" algn="t" rotWithShape="0">
                    <a:prstClr val="black">
                      <a:alpha val="65000"/>
                    </a:prstClr>
                  </a:outerShdw>
                </a:effectLst>
                <a:latin typeface="Aptos" panose="020B0004020202020204" pitchFamily="34" charset="0"/>
              </a:rPr>
              <a:t>Hardware Rendering</a:t>
            </a:r>
          </a:p>
          <a:p>
            <a:endParaRPr lang="en-US" sz="2000" b="1">
              <a:effectLst>
                <a:outerShdw blurRad="1174660" dist="38100" dir="5400000" algn="t" rotWithShape="0">
                  <a:prstClr val="black">
                    <a:alpha val="16264"/>
                  </a:prstClr>
                </a:outerShdw>
              </a:effectLst>
              <a:latin typeface="Aptos" panose="020B0004020202020204" pitchFamily="34" charset="0"/>
            </a:endParaRPr>
          </a:p>
          <a:p>
            <a:r>
              <a:rPr lang="en-US" sz="2000">
                <a:solidFill>
                  <a:schemeClr val="tx1"/>
                </a:solidFill>
                <a:effectLst>
                  <a:outerShdw blurRad="1174660" dist="38100" dir="5400000" algn="t" rotWithShape="0">
                    <a:prstClr val="black">
                      <a:alpha val="16264"/>
                    </a:prstClr>
                  </a:outerShdw>
                </a:effectLst>
                <a:latin typeface="Aptos" panose="020B0004020202020204" pitchFamily="34" charset="0"/>
              </a:rPr>
              <a:t>Draws on the GPU via a graphics API like OpenGL / Vulkan / DirectX / Metal.</a:t>
            </a:r>
          </a:p>
          <a:p>
            <a:r>
              <a:rPr lang="en-US" sz="2000">
                <a:solidFill>
                  <a:schemeClr val="tx1"/>
                </a:solidFill>
                <a:effectLst>
                  <a:outerShdw blurRad="1174660" dist="38100" dir="5400000" algn="t" rotWithShape="0">
                    <a:prstClr val="black">
                      <a:alpha val="16264"/>
                    </a:prstClr>
                  </a:outerShdw>
                </a:effectLst>
                <a:latin typeface="Aptos" panose="020B0004020202020204" pitchFamily="34" charset="0"/>
              </a:rPr>
              <a:t>Much faster - suitable for gameplay.</a:t>
            </a:r>
          </a:p>
          <a:p>
            <a:endParaRPr lang="en-US" sz="2000">
              <a:solidFill>
                <a:schemeClr val="tx1"/>
              </a:solidFill>
              <a:effectLst>
                <a:outerShdw blurRad="1174660" dist="38100" dir="5400000" algn="t" rotWithShape="0">
                  <a:prstClr val="black">
                    <a:alpha val="16264"/>
                  </a:prstClr>
                </a:outerShdw>
              </a:effectLst>
              <a:latin typeface="Aptos" panose="020B0004020202020204" pitchFamily="34" charset="0"/>
            </a:endParaRPr>
          </a:p>
          <a:p>
            <a:endParaRPr lang="en-US" sz="2000">
              <a:solidFill>
                <a:schemeClr val="tx1"/>
              </a:solidFill>
              <a:effectLst>
                <a:outerShdw blurRad="1174660" dist="38100" dir="5400000" algn="t" rotWithShape="0">
                  <a:prstClr val="black">
                    <a:alpha val="16264"/>
                  </a:prstClr>
                </a:outerShdw>
              </a:effectLst>
              <a:latin typeface="Aptos" panose="020B0004020202020204" pitchFamily="34" charset="0"/>
            </a:endParaRPr>
          </a:p>
          <a:p>
            <a:endParaRPr lang="en-US" sz="2000">
              <a:solidFill>
                <a:schemeClr val="tx1"/>
              </a:solidFill>
              <a:effectLst>
                <a:outerShdw blurRad="1174660" dist="38100" dir="5400000" algn="t" rotWithShape="0">
                  <a:prstClr val="black">
                    <a:alpha val="16264"/>
                  </a:prstClr>
                </a:outerShdw>
              </a:effectLst>
              <a:latin typeface="Aptos" panose="020B0004020202020204" pitchFamily="34" charset="0"/>
            </a:endParaRPr>
          </a:p>
          <a:p>
            <a:r>
              <a:rPr lang="en-US" sz="2000" b="1">
                <a:solidFill>
                  <a:schemeClr val="tx1"/>
                </a:solidFill>
                <a:effectLst>
                  <a:outerShdw blurRad="1174660" dist="38100" dir="5400000" algn="t" rotWithShape="0">
                    <a:prstClr val="black">
                      <a:alpha val="16264"/>
                    </a:prstClr>
                  </a:outerShdw>
                </a:effectLst>
                <a:latin typeface="Aptos" panose="020B0004020202020204" pitchFamily="34" charset="0"/>
              </a:rPr>
              <a:t>Challenges</a:t>
            </a:r>
            <a:endParaRPr lang="en-US" sz="2000">
              <a:solidFill>
                <a:schemeClr val="tx1"/>
              </a:solidFill>
              <a:effectLst>
                <a:outerShdw blurRad="1174660" dist="38100" dir="5400000" algn="t" rotWithShape="0">
                  <a:prstClr val="black">
                    <a:alpha val="16264"/>
                  </a:prstClr>
                </a:outerShdw>
              </a:effectLst>
              <a:latin typeface="Aptos" panose="020B0004020202020204" pitchFamily="34" charset="0"/>
            </a:endParaRPr>
          </a:p>
          <a:p>
            <a:pPr marL="342900" indent="-342900">
              <a:buFont typeface="Arial" panose="020B0604020202020204" pitchFamily="34" charset="0"/>
              <a:buChar char="•"/>
            </a:pPr>
            <a:r>
              <a:rPr lang="en-US" sz="2000">
                <a:solidFill>
                  <a:schemeClr val="tx1"/>
                </a:solidFill>
                <a:effectLst>
                  <a:outerShdw blurRad="1174660" dist="38100" dir="5400000" algn="t" rotWithShape="0">
                    <a:prstClr val="black">
                      <a:alpha val="16264"/>
                    </a:prstClr>
                  </a:outerShdw>
                </a:effectLst>
                <a:latin typeface="Aptos" panose="020B0004020202020204" pitchFamily="34" charset="0"/>
              </a:rPr>
              <a:t>Choosing the ideal API</a:t>
            </a:r>
          </a:p>
          <a:p>
            <a:pPr marL="342900" indent="-342900">
              <a:buFont typeface="Arial" panose="020B0604020202020204" pitchFamily="34" charset="0"/>
              <a:buChar char="•"/>
            </a:pPr>
            <a:r>
              <a:rPr lang="en-US" sz="2000">
                <a:solidFill>
                  <a:schemeClr val="tx1"/>
                </a:solidFill>
                <a:effectLst>
                  <a:outerShdw blurRad="1174660" dist="38100" dir="5400000" algn="t" rotWithShape="0">
                    <a:prstClr val="black">
                      <a:alpha val="16264"/>
                    </a:prstClr>
                  </a:outerShdw>
                </a:effectLst>
                <a:latin typeface="Aptos" panose="020B0004020202020204" pitchFamily="34" charset="0"/>
              </a:rPr>
              <a:t>Efficient &amp; Correct Surface Management </a:t>
            </a:r>
            <a:br>
              <a:rPr lang="en-US" sz="2000">
                <a:solidFill>
                  <a:schemeClr val="tx1"/>
                </a:solidFill>
                <a:effectLst>
                  <a:outerShdw blurRad="1174660" dist="38100" dir="5400000" algn="t" rotWithShape="0">
                    <a:prstClr val="black">
                      <a:alpha val="16264"/>
                    </a:prstClr>
                  </a:outerShdw>
                </a:effectLst>
                <a:latin typeface="Aptos" panose="020B0004020202020204" pitchFamily="34" charset="0"/>
              </a:rPr>
            </a:br>
            <a:r>
              <a:rPr lang="en-US" sz="2000">
                <a:solidFill>
                  <a:schemeClr val="tx1"/>
                </a:solidFill>
                <a:effectLst>
                  <a:outerShdw blurRad="1174660" dist="38100" dir="5400000" algn="t" rotWithShape="0">
                    <a:prstClr val="black">
                      <a:alpha val="16264"/>
                    </a:prstClr>
                  </a:outerShdw>
                </a:effectLst>
                <a:latin typeface="Aptos" panose="020B0004020202020204" pitchFamily="34" charset="0"/>
              </a:rPr>
              <a:t>	</a:t>
            </a:r>
            <a:r>
              <a:rPr lang="en-US">
                <a:solidFill>
                  <a:schemeClr val="tx1"/>
                </a:solidFill>
                <a:effectLst>
                  <a:outerShdw blurRad="1174660" dist="38100" dir="5400000" algn="t" rotWithShape="0">
                    <a:prstClr val="black">
                      <a:alpha val="16264"/>
                    </a:prstClr>
                  </a:outerShdw>
                </a:effectLst>
                <a:latin typeface="Aptos" panose="020B0004020202020204" pitchFamily="34" charset="0"/>
              </a:rPr>
              <a:t>textures, color buffers, depth buffer</a:t>
            </a:r>
          </a:p>
          <a:p>
            <a:pPr marL="342900" indent="-342900">
              <a:buFont typeface="Arial" panose="020B0604020202020204" pitchFamily="34" charset="0"/>
              <a:buChar char="•"/>
            </a:pPr>
            <a:r>
              <a:rPr lang="en-US" sz="2000">
                <a:solidFill>
                  <a:schemeClr val="tx1"/>
                </a:solidFill>
                <a:effectLst>
                  <a:outerShdw blurRad="1174660" dist="38100" dir="5400000" algn="t" rotWithShape="0">
                    <a:prstClr val="black">
                      <a:alpha val="16264"/>
                    </a:prstClr>
                  </a:outerShdw>
                </a:effectLst>
                <a:latin typeface="Aptos" panose="020B0004020202020204" pitchFamily="34" charset="0"/>
              </a:rPr>
              <a:t>Many, many other problems to solve</a:t>
            </a:r>
          </a:p>
        </p:txBody>
      </p:sp>
    </p:spTree>
    <p:extLst>
      <p:ext uri="{BB962C8B-B14F-4D97-AF65-F5344CB8AC3E}">
        <p14:creationId xmlns:p14="http://schemas.microsoft.com/office/powerpoint/2010/main" val="178568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1" fill="hold">
                            <p:stCondLst>
                              <p:cond delay="1500"/>
                            </p:stCondLst>
                            <p:childTnLst>
                              <p:par>
                                <p:cTn id="12" presetID="37" presetClass="entr" presetSubtype="0" fill="hold" grpId="0" nodeType="after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900" decel="100000" fill="hold"/>
                                        <p:tgtEl>
                                          <p:spTgt spid="11"/>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1082A-F1EB-8495-8C84-006F08B536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0769AC-6AED-2502-F32F-FB9847E951CA}"/>
              </a:ext>
            </a:extLst>
          </p:cNvPr>
          <p:cNvSpPr>
            <a:spLocks noGrp="1"/>
          </p:cNvSpPr>
          <p:nvPr>
            <p:ph type="ctrTitle"/>
          </p:nvPr>
        </p:nvSpPr>
        <p:spPr>
          <a:xfrm>
            <a:off x="2271246" y="48073"/>
            <a:ext cx="7649507" cy="851171"/>
          </a:xfrm>
        </p:spPr>
        <p:txBody>
          <a:bodyPr>
            <a:normAutofit/>
          </a:bodyPr>
          <a:lstStyle/>
          <a:p>
            <a:r>
              <a:rPr lang="en-US" sz="4800">
                <a:latin typeface="Aptos" panose="020B0004020202020204" pitchFamily="34" charset="0"/>
                <a:cs typeface="Calibri Light"/>
              </a:rPr>
              <a:t>Emulating PICA shaders</a:t>
            </a:r>
            <a:endParaRPr lang="en-US">
              <a:latin typeface="Aptos" panose="020B0004020202020204" pitchFamily="34" charset="0"/>
            </a:endParaRPr>
          </a:p>
        </p:txBody>
      </p:sp>
      <p:sp>
        <p:nvSpPr>
          <p:cNvPr id="6" name="AutoShape 2" descr=":panda:">
            <a:extLst>
              <a:ext uri="{FF2B5EF4-FFF2-40B4-BE49-F238E27FC236}">
                <a16:creationId xmlns:a16="http://schemas.microsoft.com/office/drawing/2014/main" id="{840D65FC-E41B-43D3-D5D7-B68C1E78655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0" name="Rounded Rectangle 9">
            <a:extLst>
              <a:ext uri="{FF2B5EF4-FFF2-40B4-BE49-F238E27FC236}">
                <a16:creationId xmlns:a16="http://schemas.microsoft.com/office/drawing/2014/main" id="{DC4BEA7D-B01B-AAB8-5493-005B1C13C77C}"/>
              </a:ext>
            </a:extLst>
          </p:cNvPr>
          <p:cNvSpPr/>
          <p:nvPr/>
        </p:nvSpPr>
        <p:spPr>
          <a:xfrm>
            <a:off x="695770" y="1085282"/>
            <a:ext cx="1969371" cy="1932298"/>
          </a:xfrm>
          <a:prstGeom prst="roundRect">
            <a:avLst>
              <a:gd name="adj" fmla="val 9524"/>
            </a:avLst>
          </a:prstGeom>
          <a:solidFill>
            <a:schemeClr val="accent5">
              <a:lumMod val="60000"/>
              <a:lumOff val="40000"/>
            </a:schemeClr>
          </a:solidFill>
          <a:effectLst>
            <a:outerShdw blurRad="356960" dist="38100" dir="2700000" algn="tl" rotWithShape="0">
              <a:prstClr val="black">
                <a:alpha val="2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1144354" dist="38100" dir="5400000" algn="t" rotWithShape="0">
                    <a:prstClr val="black">
                      <a:alpha val="49929"/>
                    </a:prstClr>
                  </a:outerShdw>
                </a:effectLst>
                <a:latin typeface="Aptos" panose="020B0004020202020204" pitchFamily="34" charset="0"/>
              </a:rPr>
              <a:t>Interpreter</a:t>
            </a:r>
          </a:p>
          <a:p>
            <a:pPr algn="ctr"/>
            <a:endParaRPr lang="en-US" b="1">
              <a:effectLst>
                <a:outerShdw blurRad="1144354" dist="38100" dir="5400000" algn="t" rotWithShape="0">
                  <a:prstClr val="black">
                    <a:alpha val="49929"/>
                  </a:prstClr>
                </a:outerShdw>
              </a:effectLst>
              <a:latin typeface="Aptos" panose="020B0004020202020204" pitchFamily="34" charset="0"/>
            </a:endParaRPr>
          </a:p>
          <a:p>
            <a:pPr algn="ctr"/>
            <a:r>
              <a:rPr lang="en-US">
                <a:effectLst>
                  <a:outerShdw blurRad="1144354" dist="38100" dir="5400000" algn="t" rotWithShape="0">
                    <a:prstClr val="black">
                      <a:alpha val="49929"/>
                    </a:prstClr>
                  </a:outerShdw>
                </a:effectLst>
                <a:latin typeface="Aptos" panose="020B0004020202020204" pitchFamily="34" charset="0"/>
              </a:rPr>
              <a:t>Simple </a:t>
            </a:r>
          </a:p>
          <a:p>
            <a:pPr algn="ctr"/>
            <a:r>
              <a:rPr lang="en-US">
                <a:effectLst>
                  <a:outerShdw blurRad="1144354" dist="38100" dir="5400000" algn="t" rotWithShape="0">
                    <a:prstClr val="black">
                      <a:alpha val="49929"/>
                    </a:prstClr>
                  </a:outerShdw>
                </a:effectLst>
                <a:latin typeface="Aptos" panose="020B0004020202020204" pitchFamily="34" charset="0"/>
              </a:rPr>
              <a:t>Too slow</a:t>
            </a:r>
          </a:p>
        </p:txBody>
      </p:sp>
      <p:sp>
        <p:nvSpPr>
          <p:cNvPr id="11" name="Rounded Rectangle 10">
            <a:extLst>
              <a:ext uri="{FF2B5EF4-FFF2-40B4-BE49-F238E27FC236}">
                <a16:creationId xmlns:a16="http://schemas.microsoft.com/office/drawing/2014/main" id="{42274E79-CE92-A5B9-04B5-59B5D91D2A0E}"/>
              </a:ext>
            </a:extLst>
          </p:cNvPr>
          <p:cNvSpPr/>
          <p:nvPr/>
        </p:nvSpPr>
        <p:spPr>
          <a:xfrm>
            <a:off x="2798273" y="1085282"/>
            <a:ext cx="2367532" cy="1932298"/>
          </a:xfrm>
          <a:prstGeom prst="roundRect">
            <a:avLst>
              <a:gd name="adj" fmla="val 9524"/>
            </a:avLst>
          </a:prstGeom>
          <a:solidFill>
            <a:schemeClr val="accent6">
              <a:lumMod val="75000"/>
            </a:schemeClr>
          </a:solidFill>
          <a:effectLst>
            <a:outerShdw blurRad="356960" dist="38100" dir="2700000" algn="tl" rotWithShape="0">
              <a:prstClr val="black">
                <a:alpha val="2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1144354" dist="38100" dir="5400000" algn="t" rotWithShape="0">
                    <a:prstClr val="black">
                      <a:alpha val="49929"/>
                    </a:prstClr>
                  </a:outerShdw>
                </a:effectLst>
                <a:latin typeface="Aptos" panose="020B0004020202020204" pitchFamily="34" charset="0"/>
              </a:rPr>
              <a:t>JIT on CPU</a:t>
            </a:r>
          </a:p>
          <a:p>
            <a:pPr algn="ctr"/>
            <a:endParaRPr lang="en-US">
              <a:effectLst>
                <a:outerShdw blurRad="1144354" dist="38100" dir="5400000" algn="t" rotWithShape="0">
                  <a:prstClr val="black">
                    <a:alpha val="49929"/>
                  </a:prstClr>
                </a:outerShdw>
              </a:effectLst>
              <a:latin typeface="Aptos" panose="020B0004020202020204" pitchFamily="34" charset="0"/>
            </a:endParaRPr>
          </a:p>
          <a:p>
            <a:pPr algn="ctr"/>
            <a:r>
              <a:rPr lang="en-US">
                <a:effectLst>
                  <a:outerShdw blurRad="1144354" dist="38100" dir="5400000" algn="t" rotWithShape="0">
                    <a:prstClr val="black">
                      <a:alpha val="49929"/>
                    </a:prstClr>
                  </a:outerShdw>
                </a:effectLst>
                <a:latin typeface="Aptos" panose="020B0004020202020204" pitchFamily="34" charset="0"/>
              </a:rPr>
              <a:t>Decent Performance</a:t>
            </a:r>
          </a:p>
          <a:p>
            <a:pPr algn="ctr"/>
            <a:r>
              <a:rPr lang="en-US">
                <a:effectLst>
                  <a:outerShdw blurRad="1144354" dist="38100" dir="5400000" algn="t" rotWithShape="0">
                    <a:prstClr val="black">
                      <a:alpha val="49929"/>
                    </a:prstClr>
                  </a:outerShdw>
                </a:effectLst>
                <a:latin typeface="Aptos" panose="020B0004020202020204" pitchFamily="34" charset="0"/>
              </a:rPr>
              <a:t>But could be better</a:t>
            </a:r>
          </a:p>
        </p:txBody>
      </p:sp>
      <p:grpSp>
        <p:nvGrpSpPr>
          <p:cNvPr id="15" name="Group 14">
            <a:extLst>
              <a:ext uri="{FF2B5EF4-FFF2-40B4-BE49-F238E27FC236}">
                <a16:creationId xmlns:a16="http://schemas.microsoft.com/office/drawing/2014/main" id="{5E5461C7-6B5F-6331-9E8C-9DC364233107}"/>
              </a:ext>
            </a:extLst>
          </p:cNvPr>
          <p:cNvGrpSpPr/>
          <p:nvPr/>
        </p:nvGrpSpPr>
        <p:grpSpPr>
          <a:xfrm>
            <a:off x="1284514" y="1618200"/>
            <a:ext cx="10810874" cy="5189620"/>
            <a:chOff x="1284514" y="1618200"/>
            <a:chExt cx="10810874" cy="5189620"/>
          </a:xfrm>
        </p:grpSpPr>
        <p:pic>
          <p:nvPicPr>
            <p:cNvPr id="4" name="Εικόνα 3" descr="Εικόνα που περιέχει κείμενο, στιγμιότυπο οθόνης, κατάλογος, γραμματοσειρά&#10;&#10;Περιγραφή που δημιουργήθηκε αυτόματα">
              <a:extLst>
                <a:ext uri="{FF2B5EF4-FFF2-40B4-BE49-F238E27FC236}">
                  <a16:creationId xmlns:a16="http://schemas.microsoft.com/office/drawing/2014/main" id="{FE71A0AA-0447-5760-DB5D-CCA38C68683E}"/>
                </a:ext>
              </a:extLst>
            </p:cNvPr>
            <p:cNvPicPr>
              <a:picLocks noChangeAspect="1"/>
            </p:cNvPicPr>
            <p:nvPr/>
          </p:nvPicPr>
          <p:blipFill>
            <a:blip r:embed="rId3"/>
            <a:stretch>
              <a:fillRect/>
            </a:stretch>
          </p:blipFill>
          <p:spPr>
            <a:xfrm>
              <a:off x="7515922" y="1618200"/>
              <a:ext cx="4579466" cy="5189620"/>
            </a:xfrm>
            <a:prstGeom prst="rect">
              <a:avLst/>
            </a:prstGeom>
            <a:ln>
              <a:noFill/>
            </a:ln>
            <a:effectLst>
              <a:outerShdw blurRad="190500" algn="tl" rotWithShape="0">
                <a:srgbClr val="000000">
                  <a:alpha val="70000"/>
                </a:srgbClr>
              </a:outerShdw>
            </a:effectLst>
          </p:spPr>
        </p:pic>
        <p:pic>
          <p:nvPicPr>
            <p:cNvPr id="7" name="Εικόνα 6" descr="Εικόνα που περιέχει κείμενο, στιγμιότυπο οθόνης, οθόνη, σχεδίαση&#10;&#10;Περιγραφή που δημιουργήθηκε αυτόματα">
              <a:extLst>
                <a:ext uri="{FF2B5EF4-FFF2-40B4-BE49-F238E27FC236}">
                  <a16:creationId xmlns:a16="http://schemas.microsoft.com/office/drawing/2014/main" id="{00800C49-14B0-0E10-C6BE-265699D6DB8E}"/>
                </a:ext>
              </a:extLst>
            </p:cNvPr>
            <p:cNvPicPr>
              <a:picLocks noChangeAspect="1"/>
            </p:cNvPicPr>
            <p:nvPr/>
          </p:nvPicPr>
          <p:blipFill rotWithShape="1">
            <a:blip r:embed="rId4"/>
            <a:srcRect l="8691" t="12873" r="42234" b="20065"/>
            <a:stretch/>
          </p:blipFill>
          <p:spPr>
            <a:xfrm>
              <a:off x="1284514" y="3203618"/>
              <a:ext cx="4014423" cy="3512236"/>
            </a:xfrm>
            <a:prstGeom prst="rect">
              <a:avLst/>
            </a:prstGeom>
            <a:ln>
              <a:noFill/>
            </a:ln>
            <a:effectLst>
              <a:outerShdw blurRad="190500" algn="tl" rotWithShape="0">
                <a:srgbClr val="000000">
                  <a:alpha val="70000"/>
                </a:srgbClr>
              </a:outerShdw>
            </a:effectLst>
          </p:spPr>
        </p:pic>
        <p:sp>
          <p:nvSpPr>
            <p:cNvPr id="13" name="Up Arrow 12">
              <a:extLst>
                <a:ext uri="{FF2B5EF4-FFF2-40B4-BE49-F238E27FC236}">
                  <a16:creationId xmlns:a16="http://schemas.microsoft.com/office/drawing/2014/main" id="{24D98BF6-2E89-EAE8-8772-5E66566F9B2D}"/>
                </a:ext>
              </a:extLst>
            </p:cNvPr>
            <p:cNvSpPr/>
            <p:nvPr/>
          </p:nvSpPr>
          <p:spPr>
            <a:xfrm rot="5400000">
              <a:off x="6077016" y="4053247"/>
              <a:ext cx="451625" cy="1361354"/>
            </a:xfrm>
            <a:prstGeom prst="upArrow">
              <a:avLst>
                <a:gd name="adj1" fmla="val 10275"/>
                <a:gd name="adj2" fmla="val 50145"/>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A1FBBDF-BB68-497E-3013-E4994D10AF78}"/>
                </a:ext>
              </a:extLst>
            </p:cNvPr>
            <p:cNvSpPr txBox="1"/>
            <p:nvPr/>
          </p:nvSpPr>
          <p:spPr>
            <a:xfrm>
              <a:off x="5519058" y="5067510"/>
              <a:ext cx="1240971" cy="461665"/>
            </a:xfrm>
            <a:prstGeom prst="rect">
              <a:avLst/>
            </a:prstGeom>
            <a:noFill/>
          </p:spPr>
          <p:txBody>
            <a:bodyPr wrap="square" rtlCol="0">
              <a:spAutoFit/>
            </a:bodyPr>
            <a:lstStyle/>
            <a:p>
              <a:pPr algn="ctr"/>
              <a:r>
                <a:rPr lang="en-US" sz="2400" b="1">
                  <a:latin typeface="Aptos" panose="020B0004020202020204" pitchFamily="34" charset="0"/>
                </a:rPr>
                <a:t>CPU JIT</a:t>
              </a:r>
              <a:endParaRPr lang="en-US">
                <a:latin typeface="Aptos" panose="020B0004020202020204" pitchFamily="34" charset="0"/>
              </a:endParaRPr>
            </a:p>
          </p:txBody>
        </p:sp>
      </p:grpSp>
      <p:sp>
        <p:nvSpPr>
          <p:cNvPr id="12" name="Rounded Rectangle 11">
            <a:extLst>
              <a:ext uri="{FF2B5EF4-FFF2-40B4-BE49-F238E27FC236}">
                <a16:creationId xmlns:a16="http://schemas.microsoft.com/office/drawing/2014/main" id="{FAB7FFEA-5016-864D-8CDF-6710A64F2765}"/>
              </a:ext>
            </a:extLst>
          </p:cNvPr>
          <p:cNvSpPr/>
          <p:nvPr/>
        </p:nvSpPr>
        <p:spPr>
          <a:xfrm>
            <a:off x="5298937" y="1085282"/>
            <a:ext cx="3577222" cy="1932298"/>
          </a:xfrm>
          <a:prstGeom prst="roundRect">
            <a:avLst>
              <a:gd name="adj" fmla="val 9524"/>
            </a:avLst>
          </a:prstGeom>
          <a:solidFill>
            <a:schemeClr val="accent2">
              <a:lumMod val="75000"/>
            </a:schemeClr>
          </a:solidFill>
          <a:effectLst>
            <a:outerShdw blurRad="356960" dist="38100" dir="2700000" algn="tl" rotWithShape="0">
              <a:prstClr val="black">
                <a:alpha val="2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1144354" dist="38100" dir="5400000" algn="t" rotWithShape="0">
                    <a:prstClr val="black">
                      <a:alpha val="49929"/>
                    </a:prstClr>
                  </a:outerShdw>
                </a:effectLst>
                <a:latin typeface="Aptos" panose="020B0004020202020204" pitchFamily="34" charset="0"/>
              </a:rPr>
              <a:t>Recompiling Shaders for GPU</a:t>
            </a:r>
            <a:endParaRPr lang="en-US">
              <a:effectLst>
                <a:outerShdw blurRad="1144354" dist="38100" dir="5400000" algn="t" rotWithShape="0">
                  <a:prstClr val="black">
                    <a:alpha val="49929"/>
                  </a:prstClr>
                </a:outerShdw>
              </a:effectLst>
              <a:latin typeface="Aptos" panose="020B0004020202020204" pitchFamily="34" charset="0"/>
            </a:endParaRPr>
          </a:p>
          <a:p>
            <a:pPr algn="ctr"/>
            <a:endParaRPr lang="en-US">
              <a:effectLst>
                <a:outerShdw blurRad="1144354" dist="38100" dir="5400000" algn="t" rotWithShape="0">
                  <a:prstClr val="black">
                    <a:alpha val="49929"/>
                  </a:prstClr>
                </a:outerShdw>
              </a:effectLst>
              <a:latin typeface="Aptos" panose="020B0004020202020204" pitchFamily="34" charset="0"/>
            </a:endParaRPr>
          </a:p>
          <a:p>
            <a:pPr algn="ctr"/>
            <a:r>
              <a:rPr lang="en-US">
                <a:effectLst>
                  <a:outerShdw blurRad="1144354" dist="38100" dir="5400000" algn="t" rotWithShape="0">
                    <a:prstClr val="black">
                      <a:alpha val="49929"/>
                    </a:prstClr>
                  </a:outerShdw>
                </a:effectLst>
                <a:latin typeface="Aptos" panose="020B0004020202020204" pitchFamily="34" charset="0"/>
              </a:rPr>
              <a:t>Good Performance</a:t>
            </a:r>
          </a:p>
          <a:p>
            <a:pPr algn="ctr"/>
            <a:r>
              <a:rPr lang="en-US">
                <a:effectLst>
                  <a:outerShdw blurRad="1144354" dist="38100" dir="5400000" algn="t" rotWithShape="0">
                    <a:prstClr val="black">
                      <a:alpha val="49929"/>
                    </a:prstClr>
                  </a:outerShdw>
                </a:effectLst>
                <a:latin typeface="Aptos" panose="020B0004020202020204" pitchFamily="34" charset="0"/>
              </a:rPr>
              <a:t>Only for HW Rendering</a:t>
            </a:r>
          </a:p>
          <a:p>
            <a:pPr algn="ctr"/>
            <a:r>
              <a:rPr lang="en-US">
                <a:effectLst>
                  <a:outerShdw blurRad="1144354" dist="38100" dir="5400000" algn="t" rotWithShape="0">
                    <a:prstClr val="black">
                      <a:alpha val="49929"/>
                    </a:prstClr>
                  </a:outerShdw>
                </a:effectLst>
                <a:latin typeface="Aptos" panose="020B0004020202020204" pitchFamily="34" charset="0"/>
              </a:rPr>
              <a:t>Might not be possible for select PICA shaders</a:t>
            </a:r>
          </a:p>
        </p:txBody>
      </p:sp>
    </p:spTree>
    <p:extLst>
      <p:ext uri="{BB962C8B-B14F-4D97-AF65-F5344CB8AC3E}">
        <p14:creationId xmlns:p14="http://schemas.microsoft.com/office/powerpoint/2010/main" val="476304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900" decel="100000" fill="hold"/>
                                        <p:tgtEl>
                                          <p:spTgt spid="11"/>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37"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900" decel="100000" fill="hold"/>
                                        <p:tgtEl>
                                          <p:spTgt spid="12"/>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25" fill="hold">
                            <p:stCondLst>
                              <p:cond delay="3000"/>
                            </p:stCondLst>
                            <p:childTnLst>
                              <p:par>
                                <p:cTn id="26" presetID="22" presetClass="entr" presetSubtype="8" fill="hold" nodeType="afterEffect">
                                  <p:stCondLst>
                                    <p:cond delay="100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55CEE-163D-E5F9-F532-AA29FDD7B07D}"/>
            </a:ext>
          </a:extLst>
        </p:cNvPr>
        <p:cNvGrpSpPr/>
        <p:nvPr/>
      </p:nvGrpSpPr>
      <p:grpSpPr>
        <a:xfrm>
          <a:off x="0" y="0"/>
          <a:ext cx="0" cy="0"/>
          <a:chOff x="0" y="0"/>
          <a:chExt cx="0" cy="0"/>
        </a:xfrm>
      </p:grpSpPr>
      <p:sp>
        <p:nvSpPr>
          <p:cNvPr id="6" name="AutoShape 2" descr=":panda:">
            <a:extLst>
              <a:ext uri="{FF2B5EF4-FFF2-40B4-BE49-F238E27FC236}">
                <a16:creationId xmlns:a16="http://schemas.microsoft.com/office/drawing/2014/main" id="{4A65AAFE-EEC3-E6DE-7C0F-6E59EB2D77E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latin typeface="Aptos" panose="020B0004020202020204" pitchFamily="34" charset="0"/>
            </a:endParaRPr>
          </a:p>
        </p:txBody>
      </p:sp>
      <p:sp>
        <p:nvSpPr>
          <p:cNvPr id="9" name="Title 8">
            <a:extLst>
              <a:ext uri="{FF2B5EF4-FFF2-40B4-BE49-F238E27FC236}">
                <a16:creationId xmlns:a16="http://schemas.microsoft.com/office/drawing/2014/main" id="{D59E66F5-A5BC-1DB6-6E2D-492DFC9FA70E}"/>
              </a:ext>
            </a:extLst>
          </p:cNvPr>
          <p:cNvSpPr>
            <a:spLocks noGrp="1"/>
          </p:cNvSpPr>
          <p:nvPr>
            <p:ph type="ctrTitle"/>
          </p:nvPr>
        </p:nvSpPr>
        <p:spPr>
          <a:xfrm>
            <a:off x="0" y="1"/>
            <a:ext cx="12192000" cy="903889"/>
          </a:xfrm>
        </p:spPr>
        <p:txBody>
          <a:bodyPr>
            <a:normAutofit fontScale="90000"/>
          </a:bodyPr>
          <a:lstStyle/>
          <a:p>
            <a:r>
              <a:rPr lang="en-US">
                <a:latin typeface="Aptos" panose="020B0004020202020204" pitchFamily="34" charset="0"/>
              </a:rPr>
              <a:t>Agenda</a:t>
            </a:r>
            <a:endParaRPr lang="el-GR">
              <a:latin typeface="Aptos" panose="020B0004020202020204" pitchFamily="34" charset="0"/>
            </a:endParaRPr>
          </a:p>
        </p:txBody>
      </p:sp>
      <p:graphicFrame>
        <p:nvGraphicFramePr>
          <p:cNvPr id="4" name="Diagram 3">
            <a:extLst>
              <a:ext uri="{FF2B5EF4-FFF2-40B4-BE49-F238E27FC236}">
                <a16:creationId xmlns:a16="http://schemas.microsoft.com/office/drawing/2014/main" id="{2490B881-E3EB-B955-A526-6727BD2BCE79}"/>
              </a:ext>
            </a:extLst>
          </p:cNvPr>
          <p:cNvGraphicFramePr/>
          <p:nvPr>
            <p:extLst>
              <p:ext uri="{D42A27DB-BD31-4B8C-83A1-F6EECF244321}">
                <p14:modId xmlns:p14="http://schemas.microsoft.com/office/powerpoint/2010/main" val="3068234424"/>
              </p:ext>
            </p:extLst>
          </p:nvPr>
        </p:nvGraphicFramePr>
        <p:xfrm>
          <a:off x="2184400" y="8720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30362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4349B-4EF2-B29C-AAAD-F35575DEB7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BE9BB3-A744-FE35-B5F6-62F7574234E8}"/>
              </a:ext>
            </a:extLst>
          </p:cNvPr>
          <p:cNvSpPr>
            <a:spLocks noGrp="1"/>
          </p:cNvSpPr>
          <p:nvPr>
            <p:ph type="ctrTitle"/>
          </p:nvPr>
        </p:nvSpPr>
        <p:spPr>
          <a:xfrm>
            <a:off x="712673" y="0"/>
            <a:ext cx="11425824" cy="851171"/>
          </a:xfrm>
        </p:spPr>
        <p:txBody>
          <a:bodyPr>
            <a:normAutofit/>
          </a:bodyPr>
          <a:lstStyle/>
          <a:p>
            <a:r>
              <a:rPr lang="el-GR" sz="4800" err="1">
                <a:latin typeface="Aptos" panose="020B0004020202020204" pitchFamily="34" charset="0"/>
                <a:ea typeface="Calibri Light"/>
                <a:cs typeface="Calibri Light"/>
              </a:rPr>
              <a:t>Emulating</a:t>
            </a:r>
            <a:r>
              <a:rPr lang="el-GR" sz="4800">
                <a:latin typeface="Aptos" panose="020B0004020202020204" pitchFamily="34" charset="0"/>
                <a:ea typeface="Calibri Light"/>
                <a:cs typeface="Calibri Light"/>
              </a:rPr>
              <a:t> the PICA </a:t>
            </a:r>
            <a:r>
              <a:rPr lang="el-GR" sz="4800" err="1">
                <a:latin typeface="Aptos" panose="020B0004020202020204" pitchFamily="34" charset="0"/>
                <a:ea typeface="Calibri Light"/>
                <a:cs typeface="Calibri Light"/>
              </a:rPr>
              <a:t>pixel</a:t>
            </a:r>
            <a:r>
              <a:rPr lang="el-GR" sz="4800">
                <a:latin typeface="Aptos" panose="020B0004020202020204" pitchFamily="34" charset="0"/>
                <a:ea typeface="Calibri Light"/>
                <a:cs typeface="Calibri Light"/>
              </a:rPr>
              <a:t> </a:t>
            </a:r>
            <a:r>
              <a:rPr lang="el-GR" sz="4800" err="1">
                <a:latin typeface="Aptos" panose="020B0004020202020204" pitchFamily="34" charset="0"/>
                <a:ea typeface="Calibri Light"/>
                <a:cs typeface="Calibri Light"/>
              </a:rPr>
              <a:t>pipeline</a:t>
            </a:r>
            <a:endParaRPr lang="el-GR" sz="4800">
              <a:latin typeface="Aptos" panose="020B0004020202020204" pitchFamily="34" charset="0"/>
              <a:ea typeface="Calibri Light"/>
              <a:cs typeface="Calibri Light"/>
            </a:endParaRPr>
          </a:p>
        </p:txBody>
      </p:sp>
      <p:sp>
        <p:nvSpPr>
          <p:cNvPr id="6" name="AutoShape 2" descr=":panda:">
            <a:extLst>
              <a:ext uri="{FF2B5EF4-FFF2-40B4-BE49-F238E27FC236}">
                <a16:creationId xmlns:a16="http://schemas.microsoft.com/office/drawing/2014/main" id="{10C230D5-A9D6-BF50-AA63-7B682477F8C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7" name="Rounded Rectangle 6">
            <a:extLst>
              <a:ext uri="{FF2B5EF4-FFF2-40B4-BE49-F238E27FC236}">
                <a16:creationId xmlns:a16="http://schemas.microsoft.com/office/drawing/2014/main" id="{2286DAE2-2DB2-574E-2184-D3968106D02B}"/>
              </a:ext>
            </a:extLst>
          </p:cNvPr>
          <p:cNvSpPr>
            <a:spLocks/>
          </p:cNvSpPr>
          <p:nvPr/>
        </p:nvSpPr>
        <p:spPr>
          <a:xfrm>
            <a:off x="1042907" y="888699"/>
            <a:ext cx="3272412" cy="5787849"/>
          </a:xfrm>
          <a:prstGeom prst="roundRect">
            <a:avLst>
              <a:gd name="adj" fmla="val 9524"/>
            </a:avLst>
          </a:prstGeom>
          <a:gradFill flip="none" rotWithShape="1">
            <a:gsLst>
              <a:gs pos="0">
                <a:schemeClr val="accent1">
                  <a:lumMod val="75000"/>
                </a:schemeClr>
              </a:gs>
              <a:gs pos="33000">
                <a:schemeClr val="accent1">
                  <a:lumMod val="60000"/>
                  <a:lumOff val="40000"/>
                  <a:alpha val="0"/>
                </a:schemeClr>
              </a:gs>
            </a:gsLst>
            <a:lin ang="5400000" scaled="1"/>
            <a:tileRect/>
          </a:gradFill>
          <a:ln>
            <a:gradFill>
              <a:gsLst>
                <a:gs pos="0">
                  <a:schemeClr val="tx1"/>
                </a:gs>
                <a:gs pos="22000">
                  <a:schemeClr val="tx1">
                    <a:alpha val="0"/>
                  </a:schemeClr>
                </a:gs>
              </a:gsLst>
              <a:lin ang="5400000" scaled="1"/>
            </a:gradFill>
          </a:ln>
          <a:effectLst>
            <a:outerShdw blurRad="401738" dist="38100" dir="2700000" algn="tl" rotWithShape="0">
              <a:prstClr val="black">
                <a:alpha val="161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2000" b="1">
                <a:effectLst>
                  <a:outerShdw blurRad="1174660" dist="38100" dir="5400000" algn="t" rotWithShape="0">
                    <a:prstClr val="black">
                      <a:alpha val="16264"/>
                    </a:prstClr>
                  </a:outerShdw>
                </a:effectLst>
                <a:latin typeface="Aptos" panose="020B0004020202020204" pitchFamily="34" charset="0"/>
              </a:rPr>
              <a:t>Specialized Shaders</a:t>
            </a:r>
          </a:p>
          <a:p>
            <a:endParaRPr lang="en-US" sz="2000" b="1">
              <a:effectLst>
                <a:outerShdw blurRad="1174660" dist="38100" dir="5400000" algn="t" rotWithShape="0">
                  <a:prstClr val="black">
                    <a:alpha val="16264"/>
                  </a:prstClr>
                </a:outerShdw>
              </a:effectLst>
              <a:latin typeface="Aptos" panose="020B0004020202020204" pitchFamily="34" charset="0"/>
            </a:endParaRPr>
          </a:p>
          <a:p>
            <a:endParaRPr lang="en-US" sz="2000">
              <a:solidFill>
                <a:schemeClr val="tx1"/>
              </a:solidFill>
              <a:effectLst>
                <a:outerShdw blurRad="1174660" dist="38100" dir="5400000" algn="t" rotWithShape="0">
                  <a:prstClr val="black">
                    <a:alpha val="16264"/>
                  </a:prstClr>
                </a:outerShdw>
              </a:effectLst>
              <a:latin typeface="Aptos" panose="020B0004020202020204" pitchFamily="34" charset="0"/>
            </a:endParaRPr>
          </a:p>
          <a:p>
            <a:r>
              <a:rPr lang="en-US" sz="2000">
                <a:solidFill>
                  <a:schemeClr val="tx1"/>
                </a:solidFill>
                <a:effectLst>
                  <a:outerShdw blurRad="1174660" dist="38100" dir="5400000" algn="t" rotWithShape="0">
                    <a:prstClr val="black">
                      <a:alpha val="16264"/>
                    </a:prstClr>
                  </a:outerShdw>
                </a:effectLst>
                <a:latin typeface="Aptos" panose="020B0004020202020204" pitchFamily="34" charset="0"/>
              </a:rPr>
              <a:t>Compile a specialized shader for each PICA pixel pipeline configuration.</a:t>
            </a:r>
          </a:p>
          <a:p>
            <a:endParaRPr lang="en-US" sz="2000">
              <a:solidFill>
                <a:schemeClr val="tx1"/>
              </a:solidFill>
              <a:effectLst>
                <a:outerShdw blurRad="1174660" dist="38100" dir="5400000" algn="t" rotWithShape="0">
                  <a:prstClr val="black">
                    <a:alpha val="16264"/>
                  </a:prstClr>
                </a:outerShdw>
              </a:effectLst>
              <a:latin typeface="Aptos" panose="020B0004020202020204" pitchFamily="34" charset="0"/>
            </a:endParaRPr>
          </a:p>
          <a:p>
            <a:endParaRPr lang="en-US" sz="2000">
              <a:solidFill>
                <a:schemeClr val="tx1"/>
              </a:solidFill>
              <a:effectLst>
                <a:outerShdw blurRad="1174660" dist="38100" dir="5400000" algn="t" rotWithShape="0">
                  <a:prstClr val="black">
                    <a:alpha val="16264"/>
                  </a:prstClr>
                </a:outerShdw>
              </a:effectLst>
              <a:latin typeface="Aptos" panose="020B0004020202020204" pitchFamily="34" charset="0"/>
            </a:endParaRPr>
          </a:p>
          <a:p>
            <a:endParaRPr lang="en-US" sz="2000">
              <a:solidFill>
                <a:schemeClr val="tx1"/>
              </a:solidFill>
              <a:effectLst>
                <a:outerShdw blurRad="1174660" dist="38100" dir="5400000" algn="t" rotWithShape="0">
                  <a:prstClr val="black">
                    <a:alpha val="16264"/>
                  </a:prstClr>
                </a:outerShdw>
              </a:effectLst>
              <a:latin typeface="Aptos" panose="020B0004020202020204" pitchFamily="34" charset="0"/>
            </a:endParaRPr>
          </a:p>
          <a:p>
            <a:r>
              <a:rPr lang="en-US" sz="2000">
                <a:solidFill>
                  <a:schemeClr val="tx1"/>
                </a:solidFill>
                <a:effectLst>
                  <a:outerShdw blurRad="1174660" dist="38100" dir="5400000" algn="t" rotWithShape="0">
                    <a:prstClr val="black">
                      <a:alpha val="16264"/>
                    </a:prstClr>
                  </a:outerShdw>
                </a:effectLst>
                <a:latin typeface="Aptos"/>
              </a:rPr>
              <a:t>Low GPU Usage</a:t>
            </a:r>
          </a:p>
          <a:p>
            <a:endParaRPr lang="en-US" sz="2000">
              <a:solidFill>
                <a:schemeClr val="tx1"/>
              </a:solidFill>
              <a:effectLst>
                <a:outerShdw blurRad="1174660" dist="38100" dir="5400000" algn="t" rotWithShape="0">
                  <a:prstClr val="black">
                    <a:alpha val="16264"/>
                  </a:prstClr>
                </a:outerShdw>
              </a:effectLst>
              <a:latin typeface="Aptos" panose="020B0004020202020204" pitchFamily="34" charset="0"/>
            </a:endParaRPr>
          </a:p>
          <a:p>
            <a:r>
              <a:rPr lang="en-US" sz="2000">
                <a:solidFill>
                  <a:schemeClr val="tx1"/>
                </a:solidFill>
                <a:effectLst>
                  <a:outerShdw blurRad="1174660" dist="38100" dir="5400000" algn="t" rotWithShape="0">
                    <a:prstClr val="black">
                      <a:alpha val="16264"/>
                    </a:prstClr>
                  </a:outerShdw>
                </a:effectLst>
                <a:latin typeface="Aptos" panose="020B0004020202020204" pitchFamily="34" charset="0"/>
              </a:rPr>
              <a:t>However lots of time is spent compiling shaders,</a:t>
            </a:r>
          </a:p>
          <a:p>
            <a:r>
              <a:rPr lang="en-US" sz="2000">
                <a:solidFill>
                  <a:schemeClr val="tx1"/>
                </a:solidFill>
                <a:effectLst>
                  <a:outerShdw blurRad="1174660" dist="38100" dir="5400000" algn="t" rotWithShape="0">
                    <a:prstClr val="black">
                      <a:alpha val="16264"/>
                    </a:prstClr>
                  </a:outerShdw>
                </a:effectLst>
                <a:latin typeface="Aptos" panose="020B0004020202020204" pitchFamily="34" charset="0"/>
              </a:rPr>
              <a:t>Causing stutters.</a:t>
            </a:r>
          </a:p>
          <a:p>
            <a:endParaRPr lang="en-US" sz="2000">
              <a:solidFill>
                <a:schemeClr val="tx1"/>
              </a:solidFill>
              <a:effectLst>
                <a:outerShdw blurRad="1174660" dist="38100" dir="5400000" algn="t" rotWithShape="0">
                  <a:prstClr val="black">
                    <a:alpha val="16264"/>
                  </a:prstClr>
                </a:outerShdw>
              </a:effectLst>
              <a:latin typeface="Aptos" panose="020B0004020202020204" pitchFamily="34" charset="0"/>
            </a:endParaRPr>
          </a:p>
          <a:p>
            <a:r>
              <a:rPr lang="en-US" sz="2000">
                <a:solidFill>
                  <a:schemeClr val="tx1"/>
                </a:solidFill>
                <a:effectLst>
                  <a:outerShdw blurRad="1174660" dist="38100" dir="5400000" algn="t" rotWithShape="0">
                    <a:prstClr val="black">
                      <a:alpha val="16264"/>
                    </a:prstClr>
                  </a:outerShdw>
                </a:effectLst>
                <a:latin typeface="Aptos"/>
              </a:rPr>
              <a:t>Most common approach, currently WIP in Panda3DS</a:t>
            </a:r>
            <a:endParaRPr lang="en-US" sz="2000">
              <a:solidFill>
                <a:schemeClr val="tx1"/>
              </a:solidFill>
              <a:effectLst>
                <a:outerShdw blurRad="1174660" dist="38100" dir="5400000" algn="t" rotWithShape="0">
                  <a:prstClr val="black">
                    <a:alpha val="16264"/>
                  </a:prstClr>
                </a:outerShdw>
              </a:effectLst>
              <a:latin typeface="Aptos" panose="020B0004020202020204" pitchFamily="34" charset="0"/>
            </a:endParaRPr>
          </a:p>
        </p:txBody>
      </p:sp>
      <p:sp>
        <p:nvSpPr>
          <p:cNvPr id="8" name="Rounded Rectangle 7">
            <a:extLst>
              <a:ext uri="{FF2B5EF4-FFF2-40B4-BE49-F238E27FC236}">
                <a16:creationId xmlns:a16="http://schemas.microsoft.com/office/drawing/2014/main" id="{CFFC4E5C-BB6A-8B99-B859-367931A60F47}"/>
              </a:ext>
            </a:extLst>
          </p:cNvPr>
          <p:cNvSpPr>
            <a:spLocks/>
          </p:cNvSpPr>
          <p:nvPr/>
        </p:nvSpPr>
        <p:spPr>
          <a:xfrm>
            <a:off x="4492504" y="916408"/>
            <a:ext cx="3272412" cy="5787849"/>
          </a:xfrm>
          <a:prstGeom prst="roundRect">
            <a:avLst>
              <a:gd name="adj" fmla="val 9524"/>
            </a:avLst>
          </a:prstGeom>
          <a:gradFill flip="none" rotWithShape="1">
            <a:gsLst>
              <a:gs pos="0">
                <a:schemeClr val="accent2">
                  <a:lumMod val="75000"/>
                </a:schemeClr>
              </a:gs>
              <a:gs pos="32000">
                <a:schemeClr val="accent1">
                  <a:lumMod val="60000"/>
                  <a:lumOff val="40000"/>
                  <a:alpha val="0"/>
                </a:schemeClr>
              </a:gs>
            </a:gsLst>
            <a:lin ang="5400000" scaled="1"/>
            <a:tileRect/>
          </a:gradFill>
          <a:ln>
            <a:gradFill>
              <a:gsLst>
                <a:gs pos="0">
                  <a:schemeClr val="tx1"/>
                </a:gs>
                <a:gs pos="22000">
                  <a:schemeClr val="tx1">
                    <a:alpha val="0"/>
                  </a:schemeClr>
                </a:gs>
              </a:gsLst>
              <a:lin ang="5400000" scaled="1"/>
            </a:gradFill>
          </a:ln>
          <a:effectLst>
            <a:outerShdw blurRad="401738" dist="38100" dir="2700000" algn="tl" rotWithShape="0">
              <a:prstClr val="black">
                <a:alpha val="161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2000" b="1" err="1">
                <a:effectLst>
                  <a:outerShdw blurRad="997413" dist="38100" dir="5400000" algn="t" rotWithShape="0">
                    <a:prstClr val="black">
                      <a:alpha val="65000"/>
                    </a:prstClr>
                  </a:outerShdw>
                </a:effectLst>
                <a:latin typeface="Aptos"/>
              </a:rPr>
              <a:t>Ubershaders</a:t>
            </a:r>
            <a:endParaRPr lang="en-US" sz="2000" b="1" err="1">
              <a:effectLst>
                <a:outerShdw blurRad="997413" dist="38100" dir="5400000" algn="t" rotWithShape="0">
                  <a:prstClr val="black">
                    <a:alpha val="65000"/>
                  </a:prstClr>
                </a:outerShdw>
              </a:effectLst>
              <a:latin typeface="Aptos" panose="020B0004020202020204" pitchFamily="34" charset="0"/>
            </a:endParaRPr>
          </a:p>
          <a:p>
            <a:endParaRPr lang="en-US" sz="2000" b="1">
              <a:effectLst>
                <a:outerShdw blurRad="1174660" dist="38100" dir="5400000" algn="t" rotWithShape="0">
                  <a:prstClr val="black">
                    <a:alpha val="16264"/>
                  </a:prstClr>
                </a:outerShdw>
              </a:effectLst>
              <a:latin typeface="Aptos" panose="020B0004020202020204" pitchFamily="34" charset="0"/>
            </a:endParaRPr>
          </a:p>
          <a:p>
            <a:endParaRPr lang="en-US" sz="2000" b="1">
              <a:effectLst>
                <a:outerShdw blurRad="1174660" dist="38100" dir="5400000" algn="t" rotWithShape="0">
                  <a:prstClr val="black">
                    <a:alpha val="16264"/>
                  </a:prstClr>
                </a:outerShdw>
              </a:effectLst>
              <a:latin typeface="Aptos" panose="020B0004020202020204" pitchFamily="34" charset="0"/>
            </a:endParaRPr>
          </a:p>
          <a:p>
            <a:r>
              <a:rPr lang="en-US" sz="2000">
                <a:solidFill>
                  <a:schemeClr val="tx1"/>
                </a:solidFill>
                <a:effectLst>
                  <a:outerShdw blurRad="1174660" dist="38100" dir="5400000" algn="t" rotWithShape="0">
                    <a:prstClr val="black">
                      <a:alpha val="16264"/>
                    </a:prstClr>
                  </a:outerShdw>
                </a:effectLst>
                <a:latin typeface="Aptos"/>
              </a:rPr>
              <a:t>Include an entire “emulator” for the pixel pipeline inside a GPU fragment shader. </a:t>
            </a:r>
            <a:endParaRPr lang="en-US" sz="2000">
              <a:solidFill>
                <a:schemeClr val="tx1"/>
              </a:solidFill>
              <a:effectLst>
                <a:outerShdw blurRad="1174660" dist="38100" dir="5400000" algn="t" rotWithShape="0">
                  <a:prstClr val="black">
                    <a:alpha val="16264"/>
                  </a:prstClr>
                </a:outerShdw>
              </a:effectLst>
              <a:latin typeface="Aptos" panose="020B0004020202020204" pitchFamily="34" charset="0"/>
            </a:endParaRPr>
          </a:p>
          <a:p>
            <a:endParaRPr lang="en-US" sz="2000">
              <a:solidFill>
                <a:schemeClr val="tx1"/>
              </a:solidFill>
              <a:effectLst>
                <a:outerShdw blurRad="1174660" dist="38100" dir="5400000" algn="t" rotWithShape="0">
                  <a:prstClr val="black">
                    <a:alpha val="16264"/>
                  </a:prstClr>
                </a:outerShdw>
              </a:effectLst>
              <a:latin typeface="Aptos" panose="020B0004020202020204" pitchFamily="34" charset="0"/>
            </a:endParaRPr>
          </a:p>
          <a:p>
            <a:endParaRPr lang="en-US" sz="2000">
              <a:solidFill>
                <a:schemeClr val="tx1"/>
              </a:solidFill>
              <a:effectLst>
                <a:outerShdw blurRad="1174660" dist="38100" dir="5400000" algn="t" rotWithShape="0">
                  <a:prstClr val="black">
                    <a:alpha val="16264"/>
                  </a:prstClr>
                </a:outerShdw>
              </a:effectLst>
              <a:latin typeface="Aptos" panose="020B0004020202020204" pitchFamily="34" charset="0"/>
            </a:endParaRPr>
          </a:p>
          <a:p>
            <a:r>
              <a:rPr lang="en-US" sz="2000">
                <a:solidFill>
                  <a:schemeClr val="tx1"/>
                </a:solidFill>
                <a:effectLst>
                  <a:outerShdw blurRad="1174660" dist="38100" dir="5400000" algn="t" rotWithShape="0">
                    <a:prstClr val="black">
                      <a:alpha val="16264"/>
                    </a:prstClr>
                  </a:outerShdw>
                </a:effectLst>
                <a:latin typeface="Aptos" panose="020B0004020202020204" pitchFamily="34" charset="0"/>
              </a:rPr>
              <a:t>Higher GPU usage but no compilation stutter.</a:t>
            </a:r>
          </a:p>
          <a:p>
            <a:endParaRPr lang="en-US" sz="2000">
              <a:solidFill>
                <a:schemeClr val="tx1"/>
              </a:solidFill>
              <a:effectLst>
                <a:outerShdw blurRad="1174660" dist="38100" dir="5400000" algn="t" rotWithShape="0">
                  <a:prstClr val="black">
                    <a:alpha val="16264"/>
                  </a:prstClr>
                </a:outerShdw>
              </a:effectLst>
              <a:latin typeface="Aptos" panose="020B0004020202020204" pitchFamily="34" charset="0"/>
            </a:endParaRPr>
          </a:p>
          <a:p>
            <a:r>
              <a:rPr lang="en-US" sz="2000">
                <a:solidFill>
                  <a:schemeClr val="tx1"/>
                </a:solidFill>
                <a:effectLst>
                  <a:outerShdw blurRad="1174660" dist="38100" dir="5400000" algn="t" rotWithShape="0">
                    <a:prstClr val="black">
                      <a:alpha val="16264"/>
                    </a:prstClr>
                  </a:outerShdw>
                </a:effectLst>
                <a:latin typeface="Aptos" panose="020B0004020202020204" pitchFamily="34" charset="0"/>
              </a:rPr>
              <a:t>Works well on modern PC GPUs but struggles on mobile GPUs.</a:t>
            </a:r>
          </a:p>
          <a:p>
            <a:endParaRPr lang="en-US" sz="2000">
              <a:solidFill>
                <a:schemeClr val="tx1"/>
              </a:solidFill>
              <a:effectLst>
                <a:outerShdw blurRad="1174660" dist="38100" dir="5400000" algn="t" rotWithShape="0">
                  <a:prstClr val="black">
                    <a:alpha val="16264"/>
                  </a:prstClr>
                </a:outerShdw>
              </a:effectLst>
              <a:latin typeface="Aptos" panose="020B0004020202020204" pitchFamily="34" charset="0"/>
            </a:endParaRPr>
          </a:p>
          <a:p>
            <a:r>
              <a:rPr lang="en-US" sz="2000">
                <a:solidFill>
                  <a:schemeClr val="tx1"/>
                </a:solidFill>
                <a:effectLst>
                  <a:outerShdw blurRad="1174660" dist="38100" dir="5400000" algn="t" rotWithShape="0">
                    <a:prstClr val="black">
                      <a:alpha val="16264"/>
                    </a:prstClr>
                  </a:outerShdw>
                </a:effectLst>
                <a:latin typeface="Aptos"/>
              </a:rPr>
              <a:t>Implemented in Panda3DS</a:t>
            </a:r>
            <a:endParaRPr lang="en-US" sz="2000">
              <a:solidFill>
                <a:schemeClr val="tx1"/>
              </a:solidFill>
              <a:effectLst>
                <a:outerShdw blurRad="1174660" dist="38100" dir="5400000" algn="t" rotWithShape="0">
                  <a:prstClr val="black">
                    <a:alpha val="16264"/>
                  </a:prstClr>
                </a:outerShdw>
              </a:effectLst>
              <a:latin typeface="Aptos" panose="020B0004020202020204" pitchFamily="34" charset="0"/>
            </a:endParaRPr>
          </a:p>
        </p:txBody>
      </p:sp>
      <p:sp>
        <p:nvSpPr>
          <p:cNvPr id="9" name="Rounded Rectangle 8">
            <a:extLst>
              <a:ext uri="{FF2B5EF4-FFF2-40B4-BE49-F238E27FC236}">
                <a16:creationId xmlns:a16="http://schemas.microsoft.com/office/drawing/2014/main" id="{F56F920E-CB60-E14D-235E-41720F9CF03A}"/>
              </a:ext>
            </a:extLst>
          </p:cNvPr>
          <p:cNvSpPr>
            <a:spLocks/>
          </p:cNvSpPr>
          <p:nvPr/>
        </p:nvSpPr>
        <p:spPr>
          <a:xfrm>
            <a:off x="7962923" y="916408"/>
            <a:ext cx="3272412" cy="5787849"/>
          </a:xfrm>
          <a:prstGeom prst="roundRect">
            <a:avLst>
              <a:gd name="adj" fmla="val 9524"/>
            </a:avLst>
          </a:prstGeom>
          <a:gradFill flip="none" rotWithShape="1">
            <a:gsLst>
              <a:gs pos="0">
                <a:schemeClr val="accent6">
                  <a:lumMod val="75000"/>
                </a:schemeClr>
              </a:gs>
              <a:gs pos="32000">
                <a:schemeClr val="accent1">
                  <a:lumMod val="60000"/>
                  <a:lumOff val="40000"/>
                  <a:alpha val="0"/>
                </a:schemeClr>
              </a:gs>
            </a:gsLst>
            <a:lin ang="5400000" scaled="1"/>
            <a:tileRect/>
          </a:gradFill>
          <a:ln>
            <a:gradFill>
              <a:gsLst>
                <a:gs pos="0">
                  <a:schemeClr val="tx1"/>
                </a:gs>
                <a:gs pos="22000">
                  <a:schemeClr val="tx1">
                    <a:alpha val="0"/>
                  </a:schemeClr>
                </a:gs>
              </a:gsLst>
              <a:lin ang="5400000" scaled="1"/>
            </a:gradFill>
          </a:ln>
          <a:effectLst>
            <a:outerShdw blurRad="401738" dist="38100" dir="2700000" algn="tl" rotWithShape="0">
              <a:prstClr val="black">
                <a:alpha val="161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2000" b="1">
                <a:effectLst>
                  <a:outerShdw blurRad="584151" dist="38100" dir="2700000" algn="tl" rotWithShape="0">
                    <a:prstClr val="black">
                      <a:alpha val="12210"/>
                    </a:prstClr>
                  </a:outerShdw>
                </a:effectLst>
                <a:latin typeface="Aptos"/>
              </a:rPr>
              <a:t>Hybrid emulation</a:t>
            </a:r>
            <a:endParaRPr lang="en-US" sz="2000" b="1">
              <a:effectLst>
                <a:outerShdw blurRad="584151" dist="38100" dir="2700000" algn="tl" rotWithShape="0">
                  <a:prstClr val="black">
                    <a:alpha val="12210"/>
                  </a:prstClr>
                </a:outerShdw>
              </a:effectLst>
              <a:latin typeface="Aptos" panose="020B0004020202020204" pitchFamily="34" charset="0"/>
            </a:endParaRPr>
          </a:p>
          <a:p>
            <a:endParaRPr lang="en-US" sz="2000" b="1">
              <a:effectLst>
                <a:outerShdw blurRad="584151" dist="38100" dir="2700000" algn="tl" rotWithShape="0">
                  <a:prstClr val="black">
                    <a:alpha val="12210"/>
                  </a:prstClr>
                </a:outerShdw>
              </a:effectLst>
              <a:latin typeface="Aptos" panose="020B0004020202020204" pitchFamily="34" charset="0"/>
            </a:endParaRPr>
          </a:p>
          <a:p>
            <a:endParaRPr lang="en-US" sz="2000" b="1">
              <a:effectLst>
                <a:outerShdw blurRad="584151" dist="38100" dir="2700000" algn="tl" rotWithShape="0">
                  <a:prstClr val="black">
                    <a:alpha val="12210"/>
                  </a:prstClr>
                </a:outerShdw>
              </a:effectLst>
              <a:latin typeface="Aptos" panose="020B0004020202020204" pitchFamily="34" charset="0"/>
            </a:endParaRPr>
          </a:p>
          <a:p>
            <a:r>
              <a:rPr lang="en-US" sz="2000">
                <a:solidFill>
                  <a:schemeClr val="tx1"/>
                </a:solidFill>
                <a:effectLst>
                  <a:outerShdw blurRad="584151" dist="38100" dir="2700000" algn="tl" rotWithShape="0">
                    <a:prstClr val="black">
                      <a:alpha val="12210"/>
                    </a:prstClr>
                  </a:outerShdw>
                </a:effectLst>
                <a:latin typeface="Aptos" panose="020B0004020202020204" pitchFamily="34" charset="0"/>
              </a:rPr>
              <a:t>Compile specialized shaders in the background. The </a:t>
            </a:r>
            <a:r>
              <a:rPr lang="en-US" sz="2000" err="1">
                <a:solidFill>
                  <a:schemeClr val="tx1"/>
                </a:solidFill>
                <a:effectLst>
                  <a:outerShdw blurRad="584151" dist="38100" dir="2700000" algn="tl" rotWithShape="0">
                    <a:prstClr val="black">
                      <a:alpha val="12210"/>
                    </a:prstClr>
                  </a:outerShdw>
                </a:effectLst>
                <a:latin typeface="Aptos" panose="020B0004020202020204" pitchFamily="34" charset="0"/>
              </a:rPr>
              <a:t>ubershader</a:t>
            </a:r>
            <a:r>
              <a:rPr lang="en-US" sz="2000">
                <a:solidFill>
                  <a:schemeClr val="tx1"/>
                </a:solidFill>
                <a:effectLst>
                  <a:outerShdw blurRad="584151" dist="38100" dir="2700000" algn="tl" rotWithShape="0">
                    <a:prstClr val="black">
                      <a:alpha val="12210"/>
                    </a:prstClr>
                  </a:outerShdw>
                </a:effectLst>
                <a:latin typeface="Aptos" panose="020B0004020202020204" pitchFamily="34" charset="0"/>
              </a:rPr>
              <a:t> is used for each draw call until the relevant shader is ready.</a:t>
            </a:r>
          </a:p>
          <a:p>
            <a:endParaRPr lang="en-US" sz="2000">
              <a:solidFill>
                <a:schemeClr val="tx1"/>
              </a:solidFill>
              <a:effectLst>
                <a:outerShdw blurRad="584151" dist="38100" dir="2700000" algn="tl" rotWithShape="0">
                  <a:prstClr val="black">
                    <a:alpha val="12210"/>
                  </a:prstClr>
                </a:outerShdw>
              </a:effectLst>
              <a:latin typeface="Aptos" panose="020B0004020202020204" pitchFamily="34" charset="0"/>
            </a:endParaRPr>
          </a:p>
          <a:p>
            <a:r>
              <a:rPr lang="en-US" sz="2000">
                <a:solidFill>
                  <a:schemeClr val="tx1"/>
                </a:solidFill>
                <a:effectLst>
                  <a:outerShdw blurRad="584151" dist="38100" dir="2700000" algn="tl" rotWithShape="0">
                    <a:prstClr val="black">
                      <a:alpha val="12210"/>
                    </a:prstClr>
                  </a:outerShdw>
                </a:effectLst>
                <a:latin typeface="Aptos" panose="020B0004020202020204" pitchFamily="34" charset="0"/>
              </a:rPr>
              <a:t>Good performance with minimum stutter.</a:t>
            </a:r>
          </a:p>
          <a:p>
            <a:endParaRPr lang="en-US" sz="2000">
              <a:solidFill>
                <a:schemeClr val="tx1"/>
              </a:solidFill>
              <a:effectLst>
                <a:outerShdw blurRad="584151" dist="38100" dir="2700000" algn="tl" rotWithShape="0">
                  <a:prstClr val="black">
                    <a:alpha val="12210"/>
                  </a:prstClr>
                </a:outerShdw>
              </a:effectLst>
              <a:latin typeface="Aptos" panose="020B0004020202020204" pitchFamily="34" charset="0"/>
            </a:endParaRPr>
          </a:p>
          <a:p>
            <a:r>
              <a:rPr lang="en-US" sz="2000">
                <a:solidFill>
                  <a:schemeClr val="tx1"/>
                </a:solidFill>
                <a:effectLst>
                  <a:outerShdw blurRad="584151" dist="38100" dir="2700000" algn="tl" rotWithShape="0">
                    <a:prstClr val="black">
                      <a:alpha val="12210"/>
                    </a:prstClr>
                  </a:outerShdw>
                </a:effectLst>
                <a:latin typeface="Aptos" panose="020B0004020202020204" pitchFamily="34" charset="0"/>
              </a:rPr>
              <a:t>Works well on all GPUs. Higher code complexity.</a:t>
            </a:r>
          </a:p>
          <a:p>
            <a:endParaRPr lang="en-US" sz="2000">
              <a:solidFill>
                <a:schemeClr val="tx1"/>
              </a:solidFill>
              <a:effectLst>
                <a:outerShdw blurRad="584151" dist="38100" dir="2700000" algn="tl" rotWithShape="0">
                  <a:prstClr val="black">
                    <a:alpha val="12210"/>
                  </a:prstClr>
                </a:outerShdw>
              </a:effectLst>
              <a:latin typeface="Aptos" panose="020B0004020202020204" pitchFamily="34" charset="0"/>
            </a:endParaRPr>
          </a:p>
          <a:p>
            <a:r>
              <a:rPr lang="en-US" sz="2000" b="1">
                <a:solidFill>
                  <a:schemeClr val="tx1"/>
                </a:solidFill>
                <a:effectLst>
                  <a:outerShdw blurRad="584151" dist="38100" dir="2700000" algn="tl" rotWithShape="0">
                    <a:prstClr val="black">
                      <a:alpha val="12210"/>
                    </a:prstClr>
                  </a:outerShdw>
                </a:effectLst>
                <a:latin typeface="Aptos" panose="020B0004020202020204" pitchFamily="34" charset="0"/>
              </a:rPr>
              <a:t>What Panda3DS wishes to achieve.</a:t>
            </a:r>
          </a:p>
          <a:p>
            <a:endParaRPr lang="en-US" sz="2000">
              <a:solidFill>
                <a:schemeClr val="tx1"/>
              </a:solidFill>
              <a:effectLst>
                <a:outerShdw blurRad="584151" dist="38100" dir="2700000" algn="tl" rotWithShape="0">
                  <a:prstClr val="black">
                    <a:alpha val="12210"/>
                  </a:prstClr>
                </a:outerShdw>
              </a:effectLst>
              <a:latin typeface="Aptos" panose="020B0004020202020204" pitchFamily="34" charset="0"/>
            </a:endParaRPr>
          </a:p>
        </p:txBody>
      </p:sp>
    </p:spTree>
    <p:extLst>
      <p:ext uri="{BB962C8B-B14F-4D97-AF65-F5344CB8AC3E}">
        <p14:creationId xmlns:p14="http://schemas.microsoft.com/office/powerpoint/2010/main" val="17368746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1500"/>
                            </p:stCondLst>
                            <p:childTnLst>
                              <p:par>
                                <p:cTn id="12" presetID="37" presetClass="entr" presetSubtype="0" fill="hold" grpId="0" nodeType="after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900" decel="100000" fill="hold"/>
                                        <p:tgtEl>
                                          <p:spTgt spid="8"/>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18" fill="hold">
                            <p:stCondLst>
                              <p:cond delay="3000"/>
                            </p:stCondLst>
                            <p:childTnLst>
                              <p:par>
                                <p:cTn id="19" presetID="37" presetClass="entr" presetSubtype="0" fill="hold" grpId="0" nodeType="after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900" decel="100000" fill="hold"/>
                                        <p:tgtEl>
                                          <p:spTgt spid="9"/>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C7BB0-0F06-DDD8-C801-A40C87DBA5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AF5F48-33AF-F2CF-39D0-3896E0CFFB66}"/>
              </a:ext>
            </a:extLst>
          </p:cNvPr>
          <p:cNvSpPr>
            <a:spLocks noGrp="1"/>
          </p:cNvSpPr>
          <p:nvPr>
            <p:ph type="ctrTitle"/>
          </p:nvPr>
        </p:nvSpPr>
        <p:spPr>
          <a:xfrm>
            <a:off x="681358" y="0"/>
            <a:ext cx="11425824" cy="809416"/>
          </a:xfrm>
        </p:spPr>
        <p:txBody>
          <a:bodyPr>
            <a:normAutofit/>
          </a:bodyPr>
          <a:lstStyle/>
          <a:p>
            <a:r>
              <a:rPr lang="en-US" sz="4400" b="1">
                <a:latin typeface="Aptos" panose="020B0004020202020204" pitchFamily="34" charset="0"/>
                <a:cs typeface="Calibri Light"/>
              </a:rPr>
              <a:t>As an </a:t>
            </a:r>
            <a:r>
              <a:rPr lang="en-US" sz="4400" b="1" err="1">
                <a:latin typeface="Aptos" panose="020B0004020202020204" pitchFamily="34" charset="0"/>
                <a:cs typeface="Calibri Light"/>
              </a:rPr>
              <a:t>Emudev</a:t>
            </a:r>
            <a:r>
              <a:rPr lang="en-US" sz="4400" b="1">
                <a:latin typeface="Aptos" panose="020B0004020202020204" pitchFamily="34" charset="0"/>
                <a:cs typeface="Calibri Light"/>
              </a:rPr>
              <a:t> </a:t>
            </a:r>
            <a:r>
              <a:rPr lang="en-US" sz="4400">
                <a:latin typeface="Aptos" panose="020B0004020202020204" pitchFamily="34" charset="0"/>
                <a:cs typeface="Calibri Light"/>
              </a:rPr>
              <a:t>A</a:t>
            </a:r>
            <a:r>
              <a:rPr lang="el-GR" sz="4400" err="1">
                <a:latin typeface="Aptos" panose="020B0004020202020204" pitchFamily="34" charset="0"/>
                <a:cs typeface="Calibri Light"/>
              </a:rPr>
              <a:t>udio</a:t>
            </a:r>
            <a:r>
              <a:rPr lang="el-GR" sz="4400">
                <a:latin typeface="Aptos" panose="020B0004020202020204" pitchFamily="34" charset="0"/>
                <a:cs typeface="Calibri Light"/>
              </a:rPr>
              <a:t> DSP</a:t>
            </a:r>
          </a:p>
        </p:txBody>
      </p:sp>
      <p:sp>
        <p:nvSpPr>
          <p:cNvPr id="6" name="AutoShape 2" descr=":panda:">
            <a:extLst>
              <a:ext uri="{FF2B5EF4-FFF2-40B4-BE49-F238E27FC236}">
                <a16:creationId xmlns:a16="http://schemas.microsoft.com/office/drawing/2014/main" id="{9062F276-D809-9DF3-BA66-55655C690DF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8" name="Rounded Rectangle 7">
            <a:extLst>
              <a:ext uri="{FF2B5EF4-FFF2-40B4-BE49-F238E27FC236}">
                <a16:creationId xmlns:a16="http://schemas.microsoft.com/office/drawing/2014/main" id="{444461BB-CC32-A177-76CE-BB8BF6C8B00A}"/>
              </a:ext>
            </a:extLst>
          </p:cNvPr>
          <p:cNvSpPr>
            <a:spLocks/>
          </p:cNvSpPr>
          <p:nvPr/>
        </p:nvSpPr>
        <p:spPr>
          <a:xfrm>
            <a:off x="2671188" y="926960"/>
            <a:ext cx="3272412" cy="5787849"/>
          </a:xfrm>
          <a:prstGeom prst="roundRect">
            <a:avLst>
              <a:gd name="adj" fmla="val 9524"/>
            </a:avLst>
          </a:prstGeom>
          <a:gradFill flip="none" rotWithShape="1">
            <a:gsLst>
              <a:gs pos="0">
                <a:schemeClr val="accent2">
                  <a:lumMod val="75000"/>
                </a:schemeClr>
              </a:gs>
              <a:gs pos="33000">
                <a:schemeClr val="accent1">
                  <a:lumMod val="60000"/>
                  <a:lumOff val="40000"/>
                  <a:alpha val="0"/>
                </a:schemeClr>
              </a:gs>
            </a:gsLst>
            <a:lin ang="5400000" scaled="1"/>
            <a:tileRect/>
          </a:gradFill>
          <a:ln>
            <a:gradFill>
              <a:gsLst>
                <a:gs pos="0">
                  <a:schemeClr val="tx1"/>
                </a:gs>
                <a:gs pos="22000">
                  <a:schemeClr val="tx1">
                    <a:alpha val="0"/>
                  </a:schemeClr>
                </a:gs>
              </a:gsLst>
              <a:lin ang="5400000" scaled="1"/>
            </a:gradFill>
          </a:ln>
          <a:effectLst>
            <a:outerShdw blurRad="401738" dist="38100" dir="2700000" algn="tl" rotWithShape="0">
              <a:prstClr val="black">
                <a:alpha val="161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000" b="1">
                <a:effectLst>
                  <a:outerShdw blurRad="1046652" dist="38100" dir="2700000" algn="tl" rotWithShape="0">
                    <a:prstClr val="black">
                      <a:alpha val="8000"/>
                    </a:prstClr>
                  </a:outerShdw>
                </a:effectLst>
                <a:latin typeface="Aptos" panose="020B0004020202020204" pitchFamily="34" charset="0"/>
              </a:rPr>
              <a:t>LLE</a:t>
            </a:r>
          </a:p>
          <a:p>
            <a:endParaRPr lang="en-US" sz="2000" b="1">
              <a:effectLst>
                <a:outerShdw blurRad="1046652" dist="38100" dir="2700000" algn="tl" rotWithShape="0">
                  <a:prstClr val="black">
                    <a:alpha val="8000"/>
                  </a:prstClr>
                </a:outerShdw>
              </a:effectLst>
              <a:latin typeface="Aptos" panose="020B0004020202020204" pitchFamily="34" charset="0"/>
            </a:endParaRPr>
          </a:p>
          <a:p>
            <a:r>
              <a:rPr lang="en-US" sz="2000">
                <a:solidFill>
                  <a:schemeClr val="tx1"/>
                </a:solidFill>
                <a:effectLst>
                  <a:outerShdw blurRad="1046652" dist="38100" dir="2700000" algn="tl" rotWithShape="0">
                    <a:prstClr val="black">
                      <a:alpha val="8000"/>
                    </a:prstClr>
                  </a:outerShdw>
                </a:effectLst>
                <a:latin typeface="Aptos" panose="020B0004020202020204" pitchFamily="34" charset="0"/>
              </a:rPr>
              <a:t>How do we optimize it?</a:t>
            </a:r>
          </a:p>
          <a:p>
            <a:pPr marL="342900" indent="-342900">
              <a:buFont typeface="Arial" panose="020B0604020202020204" pitchFamily="34" charset="0"/>
              <a:buChar char="•"/>
            </a:pPr>
            <a:r>
              <a:rPr lang="en-US" sz="2000">
                <a:solidFill>
                  <a:schemeClr val="tx1"/>
                </a:solidFill>
                <a:effectLst>
                  <a:outerShdw blurRad="1046652" dist="38100" dir="2700000" algn="tl" rotWithShape="0">
                    <a:prstClr val="black">
                      <a:alpha val="8000"/>
                    </a:prstClr>
                  </a:outerShdw>
                </a:effectLst>
                <a:latin typeface="Aptos" panose="020B0004020202020204" pitchFamily="34" charset="0"/>
              </a:rPr>
              <a:t>Recompiling firmware</a:t>
            </a:r>
          </a:p>
          <a:p>
            <a:pPr marL="342900" indent="-342900">
              <a:buFont typeface="Arial" panose="020B0604020202020204" pitchFamily="34" charset="0"/>
              <a:buChar char="•"/>
            </a:pPr>
            <a:r>
              <a:rPr lang="en-US" sz="2000">
                <a:solidFill>
                  <a:schemeClr val="tx1"/>
                </a:solidFill>
                <a:effectLst>
                  <a:outerShdw blurRad="1046652" dist="38100" dir="2700000" algn="tl" rotWithShape="0">
                    <a:prstClr val="black">
                      <a:alpha val="8000"/>
                    </a:prstClr>
                  </a:outerShdw>
                </a:effectLst>
                <a:latin typeface="Aptos" panose="020B0004020202020204" pitchFamily="34" charset="0"/>
              </a:rPr>
              <a:t>AOT Compilation</a:t>
            </a:r>
          </a:p>
          <a:p>
            <a:pPr marL="342900" indent="-342900">
              <a:buFont typeface="Arial" panose="020B0604020202020204" pitchFamily="34" charset="0"/>
              <a:buChar char="•"/>
            </a:pPr>
            <a:endParaRPr lang="en-US" sz="2000">
              <a:solidFill>
                <a:schemeClr val="tx1"/>
              </a:solidFill>
              <a:effectLst>
                <a:outerShdw blurRad="1046652" dist="38100" dir="2700000" algn="tl" rotWithShape="0">
                  <a:prstClr val="black">
                    <a:alpha val="8000"/>
                  </a:prstClr>
                </a:outerShdw>
              </a:effectLst>
              <a:latin typeface="Aptos" panose="020B0004020202020204" pitchFamily="34" charset="0"/>
            </a:endParaRPr>
          </a:p>
          <a:p>
            <a:endParaRPr lang="en-US" sz="2000">
              <a:solidFill>
                <a:schemeClr val="tx1"/>
              </a:solidFill>
              <a:effectLst>
                <a:outerShdw blurRad="1046652" dist="38100" dir="2700000" algn="tl" rotWithShape="0">
                  <a:prstClr val="black">
                    <a:alpha val="8000"/>
                  </a:prstClr>
                </a:outerShdw>
              </a:effectLst>
              <a:latin typeface="Aptos" panose="020B0004020202020204" pitchFamily="34" charset="0"/>
            </a:endParaRPr>
          </a:p>
          <a:p>
            <a:r>
              <a:rPr lang="en-US" sz="2000" b="1" err="1">
                <a:solidFill>
                  <a:schemeClr val="tx1"/>
                </a:solidFill>
                <a:effectLst>
                  <a:outerShdw blurRad="1046652" dist="38100" dir="2700000" algn="tl" rotWithShape="0">
                    <a:prstClr val="black">
                      <a:alpha val="8000"/>
                    </a:prstClr>
                  </a:outerShdw>
                </a:effectLst>
                <a:latin typeface="Aptos" panose="020B0004020202020204" pitchFamily="34" charset="0"/>
              </a:rPr>
              <a:t>Teakra</a:t>
            </a:r>
            <a:r>
              <a:rPr lang="en-US" sz="2000">
                <a:solidFill>
                  <a:schemeClr val="tx1"/>
                </a:solidFill>
                <a:effectLst>
                  <a:outerShdw blurRad="1046652" dist="38100" dir="2700000" algn="tl" rotWithShape="0">
                    <a:prstClr val="black">
                      <a:alpha val="8000"/>
                    </a:prstClr>
                  </a:outerShdw>
                </a:effectLst>
                <a:latin typeface="Aptos" panose="020B0004020202020204" pitchFamily="34" charset="0"/>
              </a:rPr>
              <a:t> </a:t>
            </a:r>
          </a:p>
          <a:p>
            <a:r>
              <a:rPr lang="en-US" sz="2000">
                <a:solidFill>
                  <a:schemeClr val="tx1"/>
                </a:solidFill>
                <a:effectLst>
                  <a:outerShdw blurRad="1046652" dist="38100" dir="2700000" algn="tl" rotWithShape="0">
                    <a:prstClr val="black">
                      <a:alpha val="8000"/>
                    </a:prstClr>
                  </a:outerShdw>
                </a:effectLst>
                <a:latin typeface="Aptos" panose="020B0004020202020204" pitchFamily="34" charset="0"/>
              </a:rPr>
              <a:t>An emulator / assembler / disassembler for the Teak DSP used in Citra &amp; </a:t>
            </a:r>
            <a:r>
              <a:rPr lang="en-US" sz="2000" err="1">
                <a:solidFill>
                  <a:schemeClr val="tx1"/>
                </a:solidFill>
                <a:effectLst>
                  <a:outerShdw blurRad="1046652" dist="38100" dir="2700000" algn="tl" rotWithShape="0">
                    <a:prstClr val="black">
                      <a:alpha val="8000"/>
                    </a:prstClr>
                  </a:outerShdw>
                </a:effectLst>
                <a:latin typeface="Aptos" panose="020B0004020202020204" pitchFamily="34" charset="0"/>
              </a:rPr>
              <a:t>MelonDS</a:t>
            </a:r>
            <a:endParaRPr lang="en-US" sz="2000">
              <a:solidFill>
                <a:schemeClr val="tx1"/>
              </a:solidFill>
              <a:effectLst>
                <a:outerShdw blurRad="1046652" dist="38100" dir="2700000" algn="tl" rotWithShape="0">
                  <a:prstClr val="black">
                    <a:alpha val="8000"/>
                  </a:prstClr>
                </a:outerShdw>
              </a:effectLst>
              <a:latin typeface="Aptos" panose="020B0004020202020204" pitchFamily="34" charset="0"/>
            </a:endParaRPr>
          </a:p>
        </p:txBody>
      </p:sp>
      <p:sp>
        <p:nvSpPr>
          <p:cNvPr id="9" name="Rounded Rectangle 8">
            <a:extLst>
              <a:ext uri="{FF2B5EF4-FFF2-40B4-BE49-F238E27FC236}">
                <a16:creationId xmlns:a16="http://schemas.microsoft.com/office/drawing/2014/main" id="{73C6988F-C57F-D40B-DEDC-1054C45FD046}"/>
              </a:ext>
            </a:extLst>
          </p:cNvPr>
          <p:cNvSpPr>
            <a:spLocks/>
          </p:cNvSpPr>
          <p:nvPr/>
        </p:nvSpPr>
        <p:spPr>
          <a:xfrm>
            <a:off x="6273185" y="926960"/>
            <a:ext cx="3272412" cy="5787849"/>
          </a:xfrm>
          <a:prstGeom prst="roundRect">
            <a:avLst>
              <a:gd name="adj" fmla="val 9524"/>
            </a:avLst>
          </a:prstGeom>
          <a:gradFill flip="none" rotWithShape="1">
            <a:gsLst>
              <a:gs pos="0">
                <a:schemeClr val="accent1">
                  <a:lumMod val="60000"/>
                  <a:lumOff val="40000"/>
                </a:schemeClr>
              </a:gs>
              <a:gs pos="32000">
                <a:schemeClr val="accent1">
                  <a:lumMod val="60000"/>
                  <a:lumOff val="40000"/>
                  <a:alpha val="0"/>
                </a:schemeClr>
              </a:gs>
            </a:gsLst>
            <a:lin ang="5400000" scaled="1"/>
            <a:tileRect/>
          </a:gradFill>
          <a:ln>
            <a:gradFill>
              <a:gsLst>
                <a:gs pos="0">
                  <a:schemeClr val="tx1"/>
                </a:gs>
                <a:gs pos="22000">
                  <a:schemeClr val="tx1">
                    <a:alpha val="0"/>
                  </a:schemeClr>
                </a:gs>
              </a:gsLst>
              <a:lin ang="5400000" scaled="1"/>
            </a:gradFill>
          </a:ln>
          <a:effectLst>
            <a:outerShdw blurRad="401738" dist="38100" dir="2700000" algn="tl" rotWithShape="0">
              <a:prstClr val="black">
                <a:alpha val="161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000" b="1">
                <a:effectLst>
                  <a:outerShdw blurRad="1046652" dist="38100" dir="2700000" algn="tl" rotWithShape="0">
                    <a:prstClr val="black">
                      <a:alpha val="8000"/>
                    </a:prstClr>
                  </a:outerShdw>
                </a:effectLst>
                <a:latin typeface="Aptos" panose="020B0004020202020204" pitchFamily="34" charset="0"/>
              </a:rPr>
              <a:t>HLE</a:t>
            </a:r>
          </a:p>
          <a:p>
            <a:endParaRPr lang="en-US" sz="2000" b="1">
              <a:effectLst>
                <a:outerShdw blurRad="1046652" dist="38100" dir="2700000" algn="tl" rotWithShape="0">
                  <a:prstClr val="black">
                    <a:alpha val="8000"/>
                  </a:prstClr>
                </a:outerShdw>
              </a:effectLst>
              <a:latin typeface="Aptos" panose="020B0004020202020204" pitchFamily="34" charset="0"/>
            </a:endParaRPr>
          </a:p>
          <a:p>
            <a:r>
              <a:rPr lang="en-US" sz="2000">
                <a:solidFill>
                  <a:schemeClr val="tx1"/>
                </a:solidFill>
                <a:effectLst>
                  <a:outerShdw blurRad="1046652" dist="38100" dir="2700000" algn="tl" rotWithShape="0">
                    <a:prstClr val="black">
                      <a:alpha val="8000"/>
                    </a:prstClr>
                  </a:outerShdw>
                </a:effectLst>
                <a:latin typeface="Aptos" panose="020B0004020202020204" pitchFamily="34" charset="0"/>
              </a:rPr>
              <a:t>Improving current DSP reverse engineering efforts</a:t>
            </a:r>
          </a:p>
          <a:p>
            <a:r>
              <a:rPr lang="en-US" sz="2000">
                <a:solidFill>
                  <a:schemeClr val="tx1"/>
                </a:solidFill>
                <a:effectLst>
                  <a:outerShdw blurRad="1046652" dist="38100" dir="2700000" algn="tl" rotWithShape="0">
                    <a:prstClr val="black">
                      <a:alpha val="8000"/>
                    </a:prstClr>
                  </a:outerShdw>
                </a:effectLst>
                <a:latin typeface="Aptos" panose="020B0004020202020204" pitchFamily="34" charset="0"/>
              </a:rPr>
              <a:t>By making test ROMS &amp; </a:t>
            </a:r>
          </a:p>
          <a:p>
            <a:r>
              <a:rPr lang="en-US" sz="2000">
                <a:solidFill>
                  <a:schemeClr val="tx1"/>
                </a:solidFill>
                <a:effectLst>
                  <a:outerShdw blurRad="1046652" dist="38100" dir="2700000" algn="tl" rotWithShape="0">
                    <a:prstClr val="black">
                      <a:alpha val="8000"/>
                    </a:prstClr>
                  </a:outerShdw>
                </a:effectLst>
                <a:latin typeface="Aptos" panose="020B0004020202020204" pitchFamily="34" charset="0"/>
              </a:rPr>
              <a:t>RE tooling.</a:t>
            </a:r>
          </a:p>
          <a:p>
            <a:endParaRPr lang="en-US" sz="2000">
              <a:solidFill>
                <a:schemeClr val="tx1"/>
              </a:solidFill>
              <a:effectLst>
                <a:outerShdw blurRad="1046652" dist="38100" dir="2700000" algn="tl" rotWithShape="0">
                  <a:prstClr val="black">
                    <a:alpha val="8000"/>
                  </a:prstClr>
                </a:outerShdw>
              </a:effectLst>
              <a:latin typeface="Aptos" panose="020B0004020202020204" pitchFamily="34" charset="0"/>
            </a:endParaRPr>
          </a:p>
          <a:p>
            <a:r>
              <a:rPr lang="en-US" sz="2000" b="1">
                <a:solidFill>
                  <a:schemeClr val="tx1"/>
                </a:solidFill>
                <a:effectLst>
                  <a:outerShdw blurRad="1046652" dist="38100" dir="2700000" algn="tl" rotWithShape="0">
                    <a:prstClr val="black">
                      <a:alpha val="8000"/>
                    </a:prstClr>
                  </a:outerShdw>
                </a:effectLst>
                <a:latin typeface="Aptos" panose="020B0004020202020204" pitchFamily="34" charset="0"/>
              </a:rPr>
              <a:t>Techniques for optimized audio mixing</a:t>
            </a:r>
            <a:endParaRPr lang="en-US" sz="2000">
              <a:solidFill>
                <a:schemeClr val="tx1"/>
              </a:solidFill>
              <a:effectLst>
                <a:outerShdw blurRad="1046652" dist="38100" dir="2700000" algn="tl" rotWithShape="0">
                  <a:prstClr val="black">
                    <a:alpha val="8000"/>
                  </a:prstClr>
                </a:outerShdw>
              </a:effectLst>
              <a:latin typeface="Aptos" panose="020B0004020202020204" pitchFamily="34" charset="0"/>
            </a:endParaRPr>
          </a:p>
          <a:p>
            <a:r>
              <a:rPr lang="en-US" sz="2000">
                <a:solidFill>
                  <a:schemeClr val="tx1"/>
                </a:solidFill>
                <a:effectLst>
                  <a:outerShdw blurRad="1046652" dist="38100" dir="2700000" algn="tl" rotWithShape="0">
                    <a:prstClr val="black">
                      <a:alpha val="8000"/>
                    </a:prstClr>
                  </a:outerShdw>
                </a:effectLst>
                <a:latin typeface="Aptos" panose="020B0004020202020204" pitchFamily="34" charset="0"/>
              </a:rPr>
              <a:t>SIMD / Multithreading / ...</a:t>
            </a:r>
          </a:p>
        </p:txBody>
      </p:sp>
    </p:spTree>
    <p:extLst>
      <p:ext uri="{BB962C8B-B14F-4D97-AF65-F5344CB8AC3E}">
        <p14:creationId xmlns:p14="http://schemas.microsoft.com/office/powerpoint/2010/main" val="42229069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1500"/>
                            </p:stCondLst>
                            <p:childTnLst>
                              <p:par>
                                <p:cTn id="12" presetID="37" presetClass="entr" presetSubtype="0" fill="hold" grpId="0" nodeType="afterEffect">
                                  <p:stCondLst>
                                    <p:cond delay="5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900" decel="100000" fill="hold"/>
                                        <p:tgtEl>
                                          <p:spTgt spid="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DFCEF-3D63-4FB5-C45F-7DF902F693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A9A9A6-A3C5-0B2C-E892-9D5F6CF3D058}"/>
              </a:ext>
            </a:extLst>
          </p:cNvPr>
          <p:cNvSpPr>
            <a:spLocks noGrp="1"/>
          </p:cNvSpPr>
          <p:nvPr>
            <p:ph type="ctrTitle"/>
          </p:nvPr>
        </p:nvSpPr>
        <p:spPr>
          <a:xfrm>
            <a:off x="710119" y="0"/>
            <a:ext cx="11337588" cy="926647"/>
          </a:xfrm>
        </p:spPr>
        <p:txBody>
          <a:bodyPr>
            <a:normAutofit/>
          </a:bodyPr>
          <a:lstStyle/>
          <a:p>
            <a:r>
              <a:rPr lang="en-US" sz="4800">
                <a:latin typeface="Aptos" panose="020B0004020202020204" pitchFamily="34" charset="0"/>
                <a:cs typeface="Calibri Light"/>
              </a:rPr>
              <a:t>Exploring new territory in 3DS emulation</a:t>
            </a:r>
          </a:p>
        </p:txBody>
      </p:sp>
      <p:sp>
        <p:nvSpPr>
          <p:cNvPr id="6" name="AutoShape 2" descr=":panda:">
            <a:extLst>
              <a:ext uri="{FF2B5EF4-FFF2-40B4-BE49-F238E27FC236}">
                <a16:creationId xmlns:a16="http://schemas.microsoft.com/office/drawing/2014/main" id="{AC0D5071-207E-6B59-ACAC-07BD4505503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 name="TextBox 3">
            <a:extLst>
              <a:ext uri="{FF2B5EF4-FFF2-40B4-BE49-F238E27FC236}">
                <a16:creationId xmlns:a16="http://schemas.microsoft.com/office/drawing/2014/main" id="{05609F5E-FF69-00A8-336F-84A268836CAB}"/>
              </a:ext>
            </a:extLst>
          </p:cNvPr>
          <p:cNvSpPr txBox="1"/>
          <p:nvPr/>
        </p:nvSpPr>
        <p:spPr>
          <a:xfrm>
            <a:off x="2469292" y="5911031"/>
            <a:ext cx="7253415" cy="923330"/>
          </a:xfrm>
          <a:prstGeom prst="rect">
            <a:avLst/>
          </a:prstGeom>
          <a:noFill/>
        </p:spPr>
        <p:txBody>
          <a:bodyPr wrap="square" lIns="91440" tIns="45720" rIns="91440" bIns="45720" rtlCol="0" anchor="t">
            <a:spAutoFit/>
          </a:bodyPr>
          <a:lstStyle/>
          <a:p>
            <a:r>
              <a:rPr lang="en-US">
                <a:latin typeface="Aptos" panose="020B0004020202020204" pitchFamily="34" charset="0"/>
                <a:cs typeface="Calibri"/>
              </a:rPr>
              <a:t>Panda3DS comes with Lua scripting, including a text editor, so developers can make all sorts of scripts &amp; mods, testing them fully within the app!</a:t>
            </a:r>
          </a:p>
        </p:txBody>
      </p:sp>
      <p:pic>
        <p:nvPicPr>
          <p:cNvPr id="3" name="Picture 2" descr="Εικόνα που περιέχει κείμενο, στιγμιότυπο οθόνης, λογισμικό πολυμέσων, λογισμικό&#10;&#10;Περιγραφή που δημιουργήθηκε αυτόματα">
            <a:extLst>
              <a:ext uri="{FF2B5EF4-FFF2-40B4-BE49-F238E27FC236}">
                <a16:creationId xmlns:a16="http://schemas.microsoft.com/office/drawing/2014/main" id="{C0F17A6C-CA9D-98F3-8EC3-718F6D6FC176}"/>
              </a:ext>
            </a:extLst>
          </p:cNvPr>
          <p:cNvPicPr>
            <a:picLocks noChangeAspect="1"/>
          </p:cNvPicPr>
          <p:nvPr/>
        </p:nvPicPr>
        <p:blipFill>
          <a:blip r:embed="rId3"/>
          <a:stretch>
            <a:fillRect/>
          </a:stretch>
        </p:blipFill>
        <p:spPr>
          <a:xfrm>
            <a:off x="2319337" y="926647"/>
            <a:ext cx="7553325" cy="4972050"/>
          </a:xfrm>
          <a:prstGeom prst="rect">
            <a:avLst/>
          </a:prstGeom>
        </p:spPr>
      </p:pic>
    </p:spTree>
    <p:extLst>
      <p:ext uri="{BB962C8B-B14F-4D97-AF65-F5344CB8AC3E}">
        <p14:creationId xmlns:p14="http://schemas.microsoft.com/office/powerpoint/2010/main" val="992618861"/>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63B30-6A87-50F8-FBCC-F74A1816F3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814075-614E-7030-ED53-678775747183}"/>
              </a:ext>
            </a:extLst>
          </p:cNvPr>
          <p:cNvSpPr>
            <a:spLocks noGrp="1"/>
          </p:cNvSpPr>
          <p:nvPr>
            <p:ph type="ctrTitle"/>
          </p:nvPr>
        </p:nvSpPr>
        <p:spPr>
          <a:xfrm>
            <a:off x="710119" y="0"/>
            <a:ext cx="11504735" cy="926647"/>
          </a:xfrm>
        </p:spPr>
        <p:txBody>
          <a:bodyPr>
            <a:normAutofit/>
          </a:bodyPr>
          <a:lstStyle/>
          <a:p>
            <a:r>
              <a:rPr lang="en-US" sz="4800">
                <a:latin typeface="Aptos" panose="020B0004020202020204" pitchFamily="34" charset="0"/>
              </a:rPr>
              <a:t>Exploring new territory in 3DS emulation</a:t>
            </a:r>
          </a:p>
        </p:txBody>
      </p:sp>
      <p:grpSp>
        <p:nvGrpSpPr>
          <p:cNvPr id="5" name="Group 4">
            <a:extLst>
              <a:ext uri="{FF2B5EF4-FFF2-40B4-BE49-F238E27FC236}">
                <a16:creationId xmlns:a16="http://schemas.microsoft.com/office/drawing/2014/main" id="{CF0ECFBC-19BD-7CA9-8167-4E7367BFB1AD}"/>
              </a:ext>
            </a:extLst>
          </p:cNvPr>
          <p:cNvGrpSpPr/>
          <p:nvPr/>
        </p:nvGrpSpPr>
        <p:grpSpPr>
          <a:xfrm>
            <a:off x="1357974" y="926647"/>
            <a:ext cx="3835634" cy="5850617"/>
            <a:chOff x="1357974" y="926647"/>
            <a:chExt cx="3835634" cy="5850617"/>
          </a:xfrm>
        </p:grpSpPr>
        <p:sp>
          <p:nvSpPr>
            <p:cNvPr id="4" name="TextBox 3">
              <a:extLst>
                <a:ext uri="{FF2B5EF4-FFF2-40B4-BE49-F238E27FC236}">
                  <a16:creationId xmlns:a16="http://schemas.microsoft.com/office/drawing/2014/main" id="{30DF4E5C-FE4F-DF7E-B5E0-035DEB5E8618}"/>
                </a:ext>
              </a:extLst>
            </p:cNvPr>
            <p:cNvSpPr txBox="1"/>
            <p:nvPr/>
          </p:nvSpPr>
          <p:spPr>
            <a:xfrm>
              <a:off x="1357974" y="5576935"/>
              <a:ext cx="3835634" cy="1200329"/>
            </a:xfrm>
            <a:prstGeom prst="rect">
              <a:avLst/>
            </a:prstGeom>
            <a:noFill/>
          </p:spPr>
          <p:txBody>
            <a:bodyPr wrap="square" lIns="91440" tIns="45720" rIns="91440" bIns="45720" rtlCol="0" anchor="t">
              <a:spAutoFit/>
            </a:bodyPr>
            <a:lstStyle/>
            <a:p>
              <a:r>
                <a:rPr lang="en-US">
                  <a:latin typeface="Aptos" panose="020B0004020202020204" pitchFamily="34" charset="0"/>
                  <a:cs typeface="Calibri"/>
                </a:rPr>
                <a:t>A Panda3DS dev branch running </a:t>
              </a:r>
              <a:r>
                <a:rPr lang="en-US" err="1">
                  <a:latin typeface="Aptos" panose="020B0004020202020204" pitchFamily="34" charset="0"/>
                  <a:cs typeface="Calibri"/>
                </a:rPr>
                <a:t>CTRAging</a:t>
              </a:r>
              <a:r>
                <a:rPr lang="en-US">
                  <a:latin typeface="Aptos" panose="020B0004020202020204" pitchFamily="34" charset="0"/>
                  <a:cs typeface="Calibri"/>
                </a:rPr>
                <a:t>, a factory test program some other emulators may struggle with</a:t>
              </a:r>
            </a:p>
          </p:txBody>
        </p:sp>
        <p:pic>
          <p:nvPicPr>
            <p:cNvPr id="3" name="Εικόνα 2" descr="Εικόνα που περιέχει κείμενο, στιγμιότυπο οθόνης, λογισμικό, λογισμικό πολυμέσων&#10;&#10;Περιγραφή που δημιουργήθηκε αυτόματα">
              <a:extLst>
                <a:ext uri="{FF2B5EF4-FFF2-40B4-BE49-F238E27FC236}">
                  <a16:creationId xmlns:a16="http://schemas.microsoft.com/office/drawing/2014/main" id="{55C115FD-CE72-5C72-80DE-882AA35E00CA}"/>
                </a:ext>
              </a:extLst>
            </p:cNvPr>
            <p:cNvPicPr>
              <a:picLocks noChangeAspect="1"/>
            </p:cNvPicPr>
            <p:nvPr/>
          </p:nvPicPr>
          <p:blipFill rotWithShape="1">
            <a:blip r:embed="rId3"/>
            <a:srcRect l="10399" t="5372" r="11699" b="12203"/>
            <a:stretch/>
          </p:blipFill>
          <p:spPr>
            <a:xfrm>
              <a:off x="1357974" y="926647"/>
              <a:ext cx="3641235" cy="4650288"/>
            </a:xfrm>
            <a:prstGeom prst="rect">
              <a:avLst/>
            </a:prstGeom>
            <a:effectLst>
              <a:outerShdw blurRad="926759" dist="38100" dir="2700000" algn="tl" rotWithShape="0">
                <a:prstClr val="black">
                  <a:alpha val="18000"/>
                </a:prstClr>
              </a:outerShdw>
            </a:effectLst>
          </p:spPr>
        </p:pic>
      </p:grpSp>
      <p:grpSp>
        <p:nvGrpSpPr>
          <p:cNvPr id="8" name="Group 7">
            <a:extLst>
              <a:ext uri="{FF2B5EF4-FFF2-40B4-BE49-F238E27FC236}">
                <a16:creationId xmlns:a16="http://schemas.microsoft.com/office/drawing/2014/main" id="{3EB69F8C-66B6-2580-60B1-CEF72312F67F}"/>
              </a:ext>
            </a:extLst>
          </p:cNvPr>
          <p:cNvGrpSpPr/>
          <p:nvPr/>
        </p:nvGrpSpPr>
        <p:grpSpPr>
          <a:xfrm>
            <a:off x="6548284" y="958601"/>
            <a:ext cx="5125973" cy="5854108"/>
            <a:chOff x="6548284" y="958601"/>
            <a:chExt cx="5125973" cy="5854108"/>
          </a:xfrm>
        </p:grpSpPr>
        <p:sp>
          <p:nvSpPr>
            <p:cNvPr id="7" name="TextBox 6">
              <a:extLst>
                <a:ext uri="{FF2B5EF4-FFF2-40B4-BE49-F238E27FC236}">
                  <a16:creationId xmlns:a16="http://schemas.microsoft.com/office/drawing/2014/main" id="{5C5DCD44-C39F-CD28-4CA9-1A4D6BDF15B5}"/>
                </a:ext>
              </a:extLst>
            </p:cNvPr>
            <p:cNvSpPr txBox="1"/>
            <p:nvPr/>
          </p:nvSpPr>
          <p:spPr>
            <a:xfrm>
              <a:off x="6819827" y="6166378"/>
              <a:ext cx="4582886" cy="646331"/>
            </a:xfrm>
            <a:prstGeom prst="rect">
              <a:avLst/>
            </a:prstGeom>
            <a:noFill/>
          </p:spPr>
          <p:txBody>
            <a:bodyPr wrap="square" lIns="91440" tIns="45720" rIns="91440" bIns="45720" rtlCol="0" anchor="t">
              <a:spAutoFit/>
            </a:bodyPr>
            <a:lstStyle/>
            <a:p>
              <a:pPr algn="ctr"/>
              <a:r>
                <a:rPr lang="en-US">
                  <a:latin typeface="Aptos" panose="020B0004020202020204" pitchFamily="34" charset="0"/>
                </a:rPr>
                <a:t>Panda3DS running on Wii, via HTTP streaming</a:t>
              </a:r>
              <a:endParaRPr lang="el-GR">
                <a:latin typeface="Aptos" panose="020B0004020202020204" pitchFamily="34" charset="0"/>
              </a:endParaRPr>
            </a:p>
          </p:txBody>
        </p:sp>
        <p:pic>
          <p:nvPicPr>
            <p:cNvPr id="11" name="Εικόνα 10" descr="Εικόνα που περιέχει κείμενο, ηλεκτρονικές συσκευές, εσωτερικός χώρος, υπολογιστής&#10;&#10;Περιγραφή που δημιουργήθηκε αυτόματα">
              <a:extLst>
                <a:ext uri="{FF2B5EF4-FFF2-40B4-BE49-F238E27FC236}">
                  <a16:creationId xmlns:a16="http://schemas.microsoft.com/office/drawing/2014/main" id="{5E0D9B52-BE69-18AC-2EC0-2D2CC2AA552B}"/>
                </a:ext>
              </a:extLst>
            </p:cNvPr>
            <p:cNvPicPr>
              <a:picLocks noChangeAspect="1"/>
            </p:cNvPicPr>
            <p:nvPr/>
          </p:nvPicPr>
          <p:blipFill rotWithShape="1">
            <a:blip r:embed="rId4"/>
            <a:srcRect t="11708" r="-209" b="30108"/>
            <a:stretch/>
          </p:blipFill>
          <p:spPr>
            <a:xfrm>
              <a:off x="6548284" y="958601"/>
              <a:ext cx="5125973" cy="5178141"/>
            </a:xfrm>
            <a:prstGeom prst="rect">
              <a:avLst/>
            </a:prstGeom>
            <a:effectLst>
              <a:outerShdw blurRad="926759" dist="38100" dir="2700000" algn="tl" rotWithShape="0">
                <a:prstClr val="black">
                  <a:alpha val="18000"/>
                </a:prstClr>
              </a:outerShdw>
            </a:effectLst>
          </p:spPr>
        </p:pic>
      </p:grpSp>
    </p:spTree>
    <p:extLst>
      <p:ext uri="{BB962C8B-B14F-4D97-AF65-F5344CB8AC3E}">
        <p14:creationId xmlns:p14="http://schemas.microsoft.com/office/powerpoint/2010/main" val="403927028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98E45-A4FD-9FC8-3B66-F09508848C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EBD275-D910-ABEB-5665-2F45A1435B86}"/>
              </a:ext>
            </a:extLst>
          </p:cNvPr>
          <p:cNvSpPr>
            <a:spLocks noGrp="1"/>
          </p:cNvSpPr>
          <p:nvPr>
            <p:ph type="ctrTitle"/>
          </p:nvPr>
        </p:nvSpPr>
        <p:spPr>
          <a:xfrm>
            <a:off x="710119" y="0"/>
            <a:ext cx="11504735" cy="926647"/>
          </a:xfrm>
        </p:spPr>
        <p:txBody>
          <a:bodyPr>
            <a:normAutofit/>
          </a:bodyPr>
          <a:lstStyle/>
          <a:p>
            <a:r>
              <a:rPr lang="en-US" sz="4800">
                <a:latin typeface="Aptos" panose="020B0004020202020204" pitchFamily="34" charset="0"/>
              </a:rPr>
              <a:t>Exploring new territory in 3DS emulation</a:t>
            </a:r>
          </a:p>
        </p:txBody>
      </p:sp>
      <p:grpSp>
        <p:nvGrpSpPr>
          <p:cNvPr id="7" name="Group 6">
            <a:extLst>
              <a:ext uri="{FF2B5EF4-FFF2-40B4-BE49-F238E27FC236}">
                <a16:creationId xmlns:a16="http://schemas.microsoft.com/office/drawing/2014/main" id="{2B4B2355-57CD-3979-5709-72008C4B183E}"/>
              </a:ext>
            </a:extLst>
          </p:cNvPr>
          <p:cNvGrpSpPr/>
          <p:nvPr/>
        </p:nvGrpSpPr>
        <p:grpSpPr>
          <a:xfrm>
            <a:off x="796413" y="1034093"/>
            <a:ext cx="5451987" cy="2118149"/>
            <a:chOff x="796413" y="1034093"/>
            <a:chExt cx="5451987" cy="2118149"/>
          </a:xfrm>
        </p:grpSpPr>
        <p:sp>
          <p:nvSpPr>
            <p:cNvPr id="4" name="TextBox 3">
              <a:extLst>
                <a:ext uri="{FF2B5EF4-FFF2-40B4-BE49-F238E27FC236}">
                  <a16:creationId xmlns:a16="http://schemas.microsoft.com/office/drawing/2014/main" id="{530C4777-815E-2B84-9140-B52B519AFA86}"/>
                </a:ext>
              </a:extLst>
            </p:cNvPr>
            <p:cNvSpPr txBox="1"/>
            <p:nvPr/>
          </p:nvSpPr>
          <p:spPr>
            <a:xfrm>
              <a:off x="819415" y="2782910"/>
              <a:ext cx="3835634" cy="369332"/>
            </a:xfrm>
            <a:prstGeom prst="rect">
              <a:avLst/>
            </a:prstGeom>
            <a:noFill/>
          </p:spPr>
          <p:txBody>
            <a:bodyPr wrap="square" lIns="91440" tIns="45720" rIns="91440" bIns="45720" rtlCol="0" anchor="t">
              <a:spAutoFit/>
            </a:bodyPr>
            <a:lstStyle/>
            <a:p>
              <a:r>
                <a:rPr lang="en-US">
                  <a:latin typeface="Aptos" panose="020B0004020202020204" pitchFamily="34" charset="0"/>
                  <a:cs typeface="Calibri"/>
                </a:rPr>
                <a:t>Revolutionary UI (Has panda icons)</a:t>
              </a:r>
            </a:p>
          </p:txBody>
        </p:sp>
        <p:pic>
          <p:nvPicPr>
            <p:cNvPr id="9" name="Εικόνα 8" descr="Image">
              <a:extLst>
                <a:ext uri="{FF2B5EF4-FFF2-40B4-BE49-F238E27FC236}">
                  <a16:creationId xmlns:a16="http://schemas.microsoft.com/office/drawing/2014/main" id="{0999CDCE-E4D9-6250-C4A8-3E6C8F1485DA}"/>
                </a:ext>
              </a:extLst>
            </p:cNvPr>
            <p:cNvPicPr>
              <a:picLocks noChangeAspect="1"/>
            </p:cNvPicPr>
            <p:nvPr/>
          </p:nvPicPr>
          <p:blipFill>
            <a:blip r:embed="rId2"/>
            <a:stretch>
              <a:fillRect/>
            </a:stretch>
          </p:blipFill>
          <p:spPr>
            <a:xfrm>
              <a:off x="796413" y="1034093"/>
              <a:ext cx="5451987" cy="1646358"/>
            </a:xfrm>
            <a:prstGeom prst="rect">
              <a:avLst/>
            </a:prstGeom>
            <a:effectLst>
              <a:outerShdw blurRad="300821" dist="38100" dir="2700000" algn="tl" rotWithShape="0">
                <a:prstClr val="black">
                  <a:alpha val="21000"/>
                </a:prstClr>
              </a:outerShdw>
            </a:effectLst>
          </p:spPr>
        </p:pic>
      </p:grpSp>
      <p:grpSp>
        <p:nvGrpSpPr>
          <p:cNvPr id="8" name="Group 7">
            <a:extLst>
              <a:ext uri="{FF2B5EF4-FFF2-40B4-BE49-F238E27FC236}">
                <a16:creationId xmlns:a16="http://schemas.microsoft.com/office/drawing/2014/main" id="{798F91FE-DFAE-A11E-FDFA-8F79E65F5209}"/>
              </a:ext>
            </a:extLst>
          </p:cNvPr>
          <p:cNvGrpSpPr/>
          <p:nvPr/>
        </p:nvGrpSpPr>
        <p:grpSpPr>
          <a:xfrm>
            <a:off x="2851354" y="926646"/>
            <a:ext cx="9111987" cy="5800944"/>
            <a:chOff x="2851354" y="926646"/>
            <a:chExt cx="9111987" cy="5800944"/>
          </a:xfrm>
        </p:grpSpPr>
        <p:sp>
          <p:nvSpPr>
            <p:cNvPr id="12" name="TextBox 11">
              <a:extLst>
                <a:ext uri="{FF2B5EF4-FFF2-40B4-BE49-F238E27FC236}">
                  <a16:creationId xmlns:a16="http://schemas.microsoft.com/office/drawing/2014/main" id="{47C74046-5BE3-4F6D-00E0-278D8A469B97}"/>
                </a:ext>
              </a:extLst>
            </p:cNvPr>
            <p:cNvSpPr txBox="1"/>
            <p:nvPr/>
          </p:nvSpPr>
          <p:spPr>
            <a:xfrm>
              <a:off x="2851354" y="6358258"/>
              <a:ext cx="40589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err="1">
                  <a:latin typeface="Aptos" panose="020B0004020202020204" pitchFamily="34" charset="0"/>
                  <a:cs typeface="Calibri"/>
                </a:rPr>
                <a:t>Play</a:t>
              </a:r>
              <a:r>
                <a:rPr lang="el-GR">
                  <a:latin typeface="Aptos" panose="020B0004020202020204" pitchFamily="34" charset="0"/>
                  <a:cs typeface="Calibri"/>
                </a:rPr>
                <a:t> on </a:t>
              </a:r>
              <a:r>
                <a:rPr lang="el-GR" err="1">
                  <a:latin typeface="Aptos" panose="020B0004020202020204" pitchFamily="34" charset="0"/>
                  <a:cs typeface="Calibri"/>
                </a:rPr>
                <a:t>Discord</a:t>
              </a:r>
              <a:r>
                <a:rPr lang="el-GR">
                  <a:latin typeface="Aptos" panose="020B0004020202020204" pitchFamily="34" charset="0"/>
                  <a:cs typeface="Calibri"/>
                </a:rPr>
                <a:t> </a:t>
              </a:r>
              <a:r>
                <a:rPr lang="el-GR" err="1">
                  <a:latin typeface="Aptos" panose="020B0004020202020204" pitchFamily="34" charset="0"/>
                  <a:cs typeface="Calibri"/>
                </a:rPr>
                <a:t>with</a:t>
              </a:r>
              <a:r>
                <a:rPr lang="el-GR">
                  <a:latin typeface="Aptos" panose="020B0004020202020204" pitchFamily="34" charset="0"/>
                  <a:cs typeface="Calibri"/>
                </a:rPr>
                <a:t> </a:t>
              </a:r>
              <a:r>
                <a:rPr lang="el-GR" err="1">
                  <a:latin typeface="Aptos" panose="020B0004020202020204" pitchFamily="34" charset="0"/>
                  <a:cs typeface="Calibri"/>
                </a:rPr>
                <a:t>all</a:t>
              </a:r>
              <a:r>
                <a:rPr lang="el-GR">
                  <a:latin typeface="Aptos" panose="020B0004020202020204" pitchFamily="34" charset="0"/>
                  <a:cs typeface="Calibri"/>
                </a:rPr>
                <a:t> of </a:t>
              </a:r>
              <a:r>
                <a:rPr lang="el-GR" err="1">
                  <a:latin typeface="Aptos" panose="020B0004020202020204" pitchFamily="34" charset="0"/>
                  <a:cs typeface="Calibri"/>
                </a:rPr>
                <a:t>your</a:t>
              </a:r>
              <a:r>
                <a:rPr lang="el-GR">
                  <a:latin typeface="Aptos" panose="020B0004020202020204" pitchFamily="34" charset="0"/>
                  <a:cs typeface="Calibri"/>
                </a:rPr>
                <a:t> </a:t>
              </a:r>
              <a:r>
                <a:rPr lang="el-GR" err="1">
                  <a:latin typeface="Aptos" panose="020B0004020202020204" pitchFamily="34" charset="0"/>
                  <a:cs typeface="Calibri"/>
                </a:rPr>
                <a:t>friends</a:t>
              </a:r>
              <a:r>
                <a:rPr lang="el-GR">
                  <a:latin typeface="Aptos" panose="020B0004020202020204" pitchFamily="34" charset="0"/>
                  <a:cs typeface="Calibri"/>
                </a:rPr>
                <a:t>!</a:t>
              </a:r>
            </a:p>
          </p:txBody>
        </p:sp>
        <p:grpSp>
          <p:nvGrpSpPr>
            <p:cNvPr id="5" name="Group 4">
              <a:extLst>
                <a:ext uri="{FF2B5EF4-FFF2-40B4-BE49-F238E27FC236}">
                  <a16:creationId xmlns:a16="http://schemas.microsoft.com/office/drawing/2014/main" id="{F175304D-7F84-2FFC-FD4D-64D49221B64E}"/>
                </a:ext>
              </a:extLst>
            </p:cNvPr>
            <p:cNvGrpSpPr/>
            <p:nvPr/>
          </p:nvGrpSpPr>
          <p:grpSpPr>
            <a:xfrm>
              <a:off x="6897332" y="926646"/>
              <a:ext cx="5066009" cy="5800943"/>
              <a:chOff x="1440425" y="2443460"/>
              <a:chExt cx="3854249" cy="4413391"/>
            </a:xfrm>
            <a:effectLst>
              <a:outerShdw blurRad="300821" dist="38100" dir="2700000" algn="tl" rotWithShape="0">
                <a:prstClr val="black">
                  <a:alpha val="21000"/>
                </a:prstClr>
              </a:outerShdw>
            </a:effectLst>
          </p:grpSpPr>
          <p:pic>
            <p:nvPicPr>
              <p:cNvPr id="10" name="Εικόνα 9" descr="Image">
                <a:extLst>
                  <a:ext uri="{FF2B5EF4-FFF2-40B4-BE49-F238E27FC236}">
                    <a16:creationId xmlns:a16="http://schemas.microsoft.com/office/drawing/2014/main" id="{06C575D3-F1C2-F19C-EE61-AE7FAAC144C5}"/>
                  </a:ext>
                </a:extLst>
              </p:cNvPr>
              <p:cNvPicPr>
                <a:picLocks noChangeAspect="1"/>
              </p:cNvPicPr>
              <p:nvPr/>
            </p:nvPicPr>
            <p:blipFill rotWithShape="1">
              <a:blip r:embed="rId3"/>
              <a:srcRect l="313" r="7523" b="21694"/>
              <a:stretch/>
            </p:blipFill>
            <p:spPr>
              <a:xfrm>
                <a:off x="1440425" y="2443460"/>
                <a:ext cx="3854249" cy="4413391"/>
              </a:xfrm>
              <a:prstGeom prst="rect">
                <a:avLst/>
              </a:prstGeom>
            </p:spPr>
          </p:pic>
          <p:pic>
            <p:nvPicPr>
              <p:cNvPr id="3" name="Picture 2" descr="Screens screenshot of a video game&#10;&#10;Description automatically generated">
                <a:extLst>
                  <a:ext uri="{FF2B5EF4-FFF2-40B4-BE49-F238E27FC236}">
                    <a16:creationId xmlns:a16="http://schemas.microsoft.com/office/drawing/2014/main" id="{B2A1B8B3-0750-472F-DB80-A9608949759A}"/>
                  </a:ext>
                </a:extLst>
              </p:cNvPr>
              <p:cNvPicPr>
                <a:picLocks noChangeAspect="1"/>
              </p:cNvPicPr>
              <p:nvPr/>
            </p:nvPicPr>
            <p:blipFill>
              <a:blip r:embed="rId4"/>
              <a:stretch>
                <a:fillRect/>
              </a:stretch>
            </p:blipFill>
            <p:spPr>
              <a:xfrm>
                <a:off x="2203289" y="3229578"/>
                <a:ext cx="2021417" cy="2421467"/>
              </a:xfrm>
              <a:prstGeom prst="rect">
                <a:avLst/>
              </a:prstGeom>
            </p:spPr>
          </p:pic>
        </p:grpSp>
      </p:grpSp>
    </p:spTree>
    <p:extLst>
      <p:ext uri="{BB962C8B-B14F-4D97-AF65-F5344CB8AC3E}">
        <p14:creationId xmlns:p14="http://schemas.microsoft.com/office/powerpoint/2010/main" val="10570154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3B7EF-10A4-07AB-4315-83A7DBAA713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617C083-41CE-378F-48C8-ED09EB0DC63C}"/>
              </a:ext>
            </a:extLst>
          </p:cNvPr>
          <p:cNvSpPr txBox="1"/>
          <p:nvPr/>
        </p:nvSpPr>
        <p:spPr>
          <a:xfrm>
            <a:off x="5527396" y="1347722"/>
            <a:ext cx="3835634" cy="369332"/>
          </a:xfrm>
          <a:prstGeom prst="rect">
            <a:avLst/>
          </a:prstGeom>
          <a:noFill/>
        </p:spPr>
        <p:txBody>
          <a:bodyPr wrap="square" lIns="91440" tIns="45720" rIns="91440" bIns="45720" rtlCol="0" anchor="t">
            <a:spAutoFit/>
          </a:bodyPr>
          <a:lstStyle/>
          <a:p>
            <a:endParaRPr lang="en-US">
              <a:cs typeface="Calibri"/>
            </a:endParaRPr>
          </a:p>
        </p:txBody>
      </p:sp>
      <p:sp>
        <p:nvSpPr>
          <p:cNvPr id="12" name="TextBox 11">
            <a:extLst>
              <a:ext uri="{FF2B5EF4-FFF2-40B4-BE49-F238E27FC236}">
                <a16:creationId xmlns:a16="http://schemas.microsoft.com/office/drawing/2014/main" id="{E825B67F-BD6D-C056-CA14-447B9658F4A3}"/>
              </a:ext>
            </a:extLst>
          </p:cNvPr>
          <p:cNvSpPr txBox="1"/>
          <p:nvPr/>
        </p:nvSpPr>
        <p:spPr>
          <a:xfrm>
            <a:off x="5525728" y="4399935"/>
            <a:ext cx="55847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l-GR">
              <a:cs typeface="Calibri"/>
            </a:endParaRPr>
          </a:p>
        </p:txBody>
      </p:sp>
      <p:sp>
        <p:nvSpPr>
          <p:cNvPr id="2" name="Title 1">
            <a:extLst>
              <a:ext uri="{FF2B5EF4-FFF2-40B4-BE49-F238E27FC236}">
                <a16:creationId xmlns:a16="http://schemas.microsoft.com/office/drawing/2014/main" id="{C41BA459-8D8A-C674-1598-219BB8FFC883}"/>
              </a:ext>
            </a:extLst>
          </p:cNvPr>
          <p:cNvSpPr>
            <a:spLocks noGrp="1"/>
          </p:cNvSpPr>
          <p:nvPr>
            <p:ph type="ctrTitle"/>
          </p:nvPr>
        </p:nvSpPr>
        <p:spPr>
          <a:xfrm>
            <a:off x="783394" y="205927"/>
            <a:ext cx="11280843" cy="2847407"/>
          </a:xfrm>
        </p:spPr>
        <p:txBody>
          <a:bodyPr>
            <a:noAutofit/>
          </a:bodyPr>
          <a:lstStyle/>
          <a:p>
            <a:r>
              <a:rPr lang="en-US" sz="9600">
                <a:latin typeface="Aptos Light"/>
                <a:cs typeface="Calibri Light"/>
              </a:rPr>
              <a:t>Star us on GitHub</a:t>
            </a:r>
            <a:br>
              <a:rPr lang="en-US" sz="9600">
                <a:latin typeface="Aptos Light"/>
                <a:cs typeface="Calibri Light"/>
              </a:rPr>
            </a:br>
            <a:r>
              <a:rPr lang="en-US" sz="9600" b="1">
                <a:latin typeface="Aptos Light"/>
                <a:cs typeface="Calibri Light"/>
              </a:rPr>
              <a:t>Thx</a:t>
            </a:r>
            <a:endParaRPr lang="el-GR"/>
          </a:p>
        </p:txBody>
      </p:sp>
      <p:pic>
        <p:nvPicPr>
          <p:cNvPr id="7" name="Picture 6" descr="A qr code with red and black squares&#10;&#10;Description automatically generated">
            <a:extLst>
              <a:ext uri="{FF2B5EF4-FFF2-40B4-BE49-F238E27FC236}">
                <a16:creationId xmlns:a16="http://schemas.microsoft.com/office/drawing/2014/main" id="{3E8AC610-41C1-05C4-D046-9DB457267239}"/>
              </a:ext>
            </a:extLst>
          </p:cNvPr>
          <p:cNvPicPr>
            <a:picLocks noChangeAspect="1"/>
          </p:cNvPicPr>
          <p:nvPr/>
        </p:nvPicPr>
        <p:blipFill>
          <a:blip r:embed="rId3"/>
          <a:stretch>
            <a:fillRect/>
          </a:stretch>
        </p:blipFill>
        <p:spPr>
          <a:xfrm>
            <a:off x="7948207" y="2604247"/>
            <a:ext cx="4114800" cy="4114800"/>
          </a:xfrm>
          <a:prstGeom prst="rect">
            <a:avLst/>
          </a:prstGeom>
        </p:spPr>
      </p:pic>
      <p:grpSp>
        <p:nvGrpSpPr>
          <p:cNvPr id="9" name="Group 8">
            <a:extLst>
              <a:ext uri="{FF2B5EF4-FFF2-40B4-BE49-F238E27FC236}">
                <a16:creationId xmlns:a16="http://schemas.microsoft.com/office/drawing/2014/main" id="{4BA128A5-6272-04CB-3957-2AA3A8AD12DA}"/>
              </a:ext>
            </a:extLst>
          </p:cNvPr>
          <p:cNvGrpSpPr/>
          <p:nvPr/>
        </p:nvGrpSpPr>
        <p:grpSpPr>
          <a:xfrm>
            <a:off x="-200352" y="0"/>
            <a:ext cx="1488456" cy="6905042"/>
            <a:chOff x="-200352" y="0"/>
            <a:chExt cx="1488456" cy="6905042"/>
          </a:xfrm>
        </p:grpSpPr>
        <p:pic>
          <p:nvPicPr>
            <p:cNvPr id="10" name="Picture 9">
              <a:extLst>
                <a:ext uri="{FF2B5EF4-FFF2-40B4-BE49-F238E27FC236}">
                  <a16:creationId xmlns:a16="http://schemas.microsoft.com/office/drawing/2014/main" id="{D7C8D253-4598-D900-2291-6F77EF146BF5}"/>
                </a:ext>
              </a:extLst>
            </p:cNvPr>
            <p:cNvPicPr>
              <a:picLocks noChangeAspect="1"/>
            </p:cNvPicPr>
            <p:nvPr/>
          </p:nvPicPr>
          <p:blipFill>
            <a:blip r:embed="rId4"/>
            <a:stretch>
              <a:fillRect/>
            </a:stretch>
          </p:blipFill>
          <p:spPr>
            <a:xfrm>
              <a:off x="1" y="0"/>
              <a:ext cx="457199" cy="6858000"/>
            </a:xfrm>
            <a:prstGeom prst="rect">
              <a:avLst/>
            </a:prstGeom>
            <a:effectLst>
              <a:glow>
                <a:schemeClr val="accent1">
                  <a:alpha val="40000"/>
                </a:schemeClr>
              </a:glow>
              <a:outerShdw blurRad="625229" dist="38100" algn="l" rotWithShape="0">
                <a:prstClr val="black">
                  <a:alpha val="22000"/>
                </a:prstClr>
              </a:outerShdw>
              <a:softEdge rad="0"/>
            </a:effectLst>
          </p:spPr>
        </p:pic>
        <p:pic>
          <p:nvPicPr>
            <p:cNvPr id="11" name="Picture 10" descr="A screenshot of a phone&#10;&#10;Description automatically generated">
              <a:extLst>
                <a:ext uri="{FF2B5EF4-FFF2-40B4-BE49-F238E27FC236}">
                  <a16:creationId xmlns:a16="http://schemas.microsoft.com/office/drawing/2014/main" id="{ECA0C781-D69C-F846-3E85-1A2580CAC6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352" y="5416586"/>
              <a:ext cx="1488456" cy="1488456"/>
            </a:xfrm>
            <a:prstGeom prst="rect">
              <a:avLst/>
            </a:prstGeom>
            <a:effectLst/>
          </p:spPr>
        </p:pic>
      </p:grpSp>
      <p:pic>
        <p:nvPicPr>
          <p:cNvPr id="8" name="Picture 7" descr="A dog's face in a box&#10;&#10;Description automatically generated">
            <a:extLst>
              <a:ext uri="{FF2B5EF4-FFF2-40B4-BE49-F238E27FC236}">
                <a16:creationId xmlns:a16="http://schemas.microsoft.com/office/drawing/2014/main" id="{0357C074-06A0-45B5-9E99-A8B03ECBCB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257" y="1934901"/>
            <a:ext cx="7444463" cy="4748621"/>
          </a:xfrm>
          <a:prstGeom prst="rect">
            <a:avLst/>
          </a:prstGeom>
        </p:spPr>
      </p:pic>
      <p:pic>
        <p:nvPicPr>
          <p:cNvPr id="13" name="Picture 12">
            <a:extLst>
              <a:ext uri="{FF2B5EF4-FFF2-40B4-BE49-F238E27FC236}">
                <a16:creationId xmlns:a16="http://schemas.microsoft.com/office/drawing/2014/main" id="{411F9757-085F-D767-40BF-71B2B811EC22}"/>
              </a:ext>
            </a:extLst>
          </p:cNvPr>
          <p:cNvPicPr>
            <a:picLocks noChangeAspect="1"/>
          </p:cNvPicPr>
          <p:nvPr/>
        </p:nvPicPr>
        <p:blipFill>
          <a:blip r:embed="rId7"/>
          <a:stretch>
            <a:fillRect/>
          </a:stretch>
        </p:blipFill>
        <p:spPr>
          <a:xfrm>
            <a:off x="7948207" y="2579199"/>
            <a:ext cx="4217866" cy="4217866"/>
          </a:xfrm>
          <a:prstGeom prst="rect">
            <a:avLst/>
          </a:prstGeom>
        </p:spPr>
      </p:pic>
      <p:pic>
        <p:nvPicPr>
          <p:cNvPr id="15" name="Picture 14" descr="A screenshot of a phone&#10;&#10;Description automatically generated">
            <a:extLst>
              <a:ext uri="{FF2B5EF4-FFF2-40B4-BE49-F238E27FC236}">
                <a16:creationId xmlns:a16="http://schemas.microsoft.com/office/drawing/2014/main" id="{A3130597-271F-E838-0EAF-082F88B21F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7325" y="3891209"/>
            <a:ext cx="1756116" cy="1756116"/>
          </a:xfrm>
          <a:prstGeom prst="rect">
            <a:avLst/>
          </a:prstGeom>
        </p:spPr>
      </p:pic>
      <p:sp>
        <p:nvSpPr>
          <p:cNvPr id="3" name="TextBox 2">
            <a:extLst>
              <a:ext uri="{FF2B5EF4-FFF2-40B4-BE49-F238E27FC236}">
                <a16:creationId xmlns:a16="http://schemas.microsoft.com/office/drawing/2014/main" id="{8E2D36C6-FC46-8466-A717-D0D462CC694D}"/>
              </a:ext>
            </a:extLst>
          </p:cNvPr>
          <p:cNvSpPr txBox="1"/>
          <p:nvPr/>
        </p:nvSpPr>
        <p:spPr>
          <a:xfrm>
            <a:off x="2947749" y="6488093"/>
            <a:ext cx="6415281" cy="369332"/>
          </a:xfrm>
          <a:prstGeom prst="rect">
            <a:avLst/>
          </a:prstGeom>
          <a:noFill/>
        </p:spPr>
        <p:txBody>
          <a:bodyPr wrap="square" rtlCol="0">
            <a:spAutoFit/>
          </a:bodyPr>
          <a:lstStyle/>
          <a:p>
            <a:pPr algn="ctr"/>
            <a:r>
              <a:rPr lang="en-US" b="1">
                <a:solidFill>
                  <a:schemeClr val="tx1">
                    <a:lumMod val="50000"/>
                    <a:lumOff val="50000"/>
                  </a:schemeClr>
                </a:solidFill>
                <a:effectLst/>
                <a:latin typeface="Aptos SemiBold" panose="020B0004020202020204" pitchFamily="34" charset="0"/>
              </a:rPr>
              <a:t>Panda</a:t>
            </a:r>
            <a:r>
              <a:rPr lang="en-US">
                <a:solidFill>
                  <a:schemeClr val="tx1">
                    <a:lumMod val="50000"/>
                    <a:lumOff val="50000"/>
                  </a:schemeClr>
                </a:solidFill>
                <a:latin typeface="Aptos" panose="020B0004020202020204" pitchFamily="34" charset="0"/>
              </a:rPr>
              <a:t> </a:t>
            </a:r>
            <a:r>
              <a:rPr lang="el-GR">
                <a:solidFill>
                  <a:schemeClr val="tx1">
                    <a:lumMod val="50000"/>
                    <a:lumOff val="50000"/>
                  </a:schemeClr>
                </a:solidFill>
                <a:effectLst/>
                <a:latin typeface="Aptos" panose="020B0004020202020204" pitchFamily="34" charset="0"/>
              </a:rPr>
              <a:t>Πάντα</a:t>
            </a:r>
            <a:r>
              <a:rPr lang="en-US">
                <a:solidFill>
                  <a:schemeClr val="tx1">
                    <a:lumMod val="50000"/>
                    <a:lumOff val="50000"/>
                  </a:schemeClr>
                </a:solidFill>
                <a:effectLst/>
                <a:latin typeface="Aptos" panose="020B0004020202020204" pitchFamily="34" charset="0"/>
              </a:rPr>
              <a:t> </a:t>
            </a:r>
            <a:r>
              <a:rPr lang="ja-JP" altLang="en-US">
                <a:solidFill>
                  <a:schemeClr val="tx1">
                    <a:lumMod val="50000"/>
                    <a:lumOff val="50000"/>
                  </a:schemeClr>
                </a:solidFill>
                <a:effectLst/>
                <a:latin typeface="Aptos" panose="020B0004020202020204" pitchFamily="34" charset="0"/>
                <a:ea typeface="PingFang SC" panose="020B0400000000000000" pitchFamily="34" charset="-122"/>
              </a:rPr>
              <a:t>熊猫</a:t>
            </a:r>
            <a:r>
              <a:rPr lang="en-US" altLang="ja-JP">
                <a:solidFill>
                  <a:schemeClr val="tx1">
                    <a:lumMod val="50000"/>
                    <a:lumOff val="50000"/>
                  </a:schemeClr>
                </a:solidFill>
                <a:effectLst/>
                <a:latin typeface="Aptos" panose="020B0004020202020204" pitchFamily="34" charset="0"/>
                <a:ea typeface="PingFang SC" panose="020B0400000000000000" pitchFamily="34" charset="-122"/>
              </a:rPr>
              <a:t> </a:t>
            </a:r>
            <a:r>
              <a:rPr lang="az-Cyrl-AZ">
                <a:solidFill>
                  <a:schemeClr val="tx1">
                    <a:lumMod val="50000"/>
                    <a:lumOff val="50000"/>
                  </a:schemeClr>
                </a:solidFill>
                <a:effectLst/>
                <a:latin typeface="Aptos" panose="020B0004020202020204" pitchFamily="34" charset="0"/>
              </a:rPr>
              <a:t>Панда </a:t>
            </a:r>
            <a:r>
              <a:rPr lang="hy-AM" b="1">
                <a:solidFill>
                  <a:schemeClr val="tx1">
                    <a:lumMod val="50000"/>
                    <a:lumOff val="50000"/>
                  </a:schemeClr>
                </a:solidFill>
                <a:effectLst/>
                <a:latin typeface="Noto Sans Armenian"/>
              </a:rPr>
              <a:t>Պանդա</a:t>
            </a:r>
            <a:r>
              <a:rPr lang="en-US" b="1">
                <a:solidFill>
                  <a:schemeClr val="tx1">
                    <a:lumMod val="50000"/>
                    <a:lumOff val="50000"/>
                  </a:schemeClr>
                </a:solidFill>
                <a:latin typeface="Noto Sans Armenian"/>
              </a:rPr>
              <a:t> </a:t>
            </a:r>
            <a:r>
              <a:rPr lang="hi-IN">
                <a:solidFill>
                  <a:schemeClr val="tx1">
                    <a:lumMod val="50000"/>
                    <a:lumOff val="50000"/>
                  </a:schemeClr>
                </a:solidFill>
                <a:effectLst/>
                <a:latin typeface="Aptos" panose="020B0004020202020204" pitchFamily="34" charset="0"/>
              </a:rPr>
              <a:t>पांडा</a:t>
            </a:r>
            <a:r>
              <a:rPr lang="en-US">
                <a:solidFill>
                  <a:schemeClr val="tx1">
                    <a:lumMod val="50000"/>
                    <a:lumOff val="50000"/>
                  </a:schemeClr>
                </a:solidFill>
                <a:latin typeface="Aptos" panose="020B0004020202020204" pitchFamily="34" charset="0"/>
              </a:rPr>
              <a:t> </a:t>
            </a:r>
            <a:r>
              <a:rPr lang="ko-KR" altLang="en-US">
                <a:solidFill>
                  <a:schemeClr val="tx1">
                    <a:lumMod val="50000"/>
                    <a:lumOff val="50000"/>
                  </a:schemeClr>
                </a:solidFill>
                <a:effectLst/>
                <a:latin typeface="Aptos" panose="020B0004020202020204" pitchFamily="34" charset="0"/>
              </a:rPr>
              <a:t>팬더</a:t>
            </a:r>
            <a:r>
              <a:rPr lang="en-US">
                <a:solidFill>
                  <a:schemeClr val="tx1">
                    <a:lumMod val="50000"/>
                    <a:lumOff val="50000"/>
                  </a:schemeClr>
                </a:solidFill>
                <a:effectLst/>
                <a:latin typeface="Aptos" panose="020B0004020202020204" pitchFamily="34" charset="0"/>
              </a:rPr>
              <a:t> </a:t>
            </a:r>
            <a:r>
              <a:rPr lang="ar-AE">
                <a:solidFill>
                  <a:schemeClr val="tx1">
                    <a:lumMod val="50000"/>
                    <a:lumOff val="50000"/>
                  </a:schemeClr>
                </a:solidFill>
                <a:effectLst/>
                <a:latin typeface="Aptos" panose="020B0004020202020204" pitchFamily="34" charset="0"/>
                <a:cs typeface="Geeza Pro" panose="02000400000000000000" pitchFamily="2" charset="-78"/>
              </a:rPr>
              <a:t>الباندا</a:t>
            </a:r>
            <a:r>
              <a:rPr lang="en-US">
                <a:solidFill>
                  <a:schemeClr val="tx1">
                    <a:lumMod val="50000"/>
                    <a:lumOff val="50000"/>
                  </a:schemeClr>
                </a:solidFill>
                <a:effectLst/>
                <a:latin typeface="Aptos" panose="020B0004020202020204" pitchFamily="34" charset="0"/>
                <a:cs typeface="Geeza Pro" panose="02000400000000000000" pitchFamily="2" charset="-78"/>
              </a:rPr>
              <a:t> </a:t>
            </a:r>
            <a:r>
              <a:rPr lang="ja-JP" altLang="en-US">
                <a:solidFill>
                  <a:schemeClr val="tx1">
                    <a:lumMod val="50000"/>
                    <a:lumOff val="50000"/>
                  </a:schemeClr>
                </a:solidFill>
                <a:effectLst/>
                <a:latin typeface="Aptos" panose="020B0004020202020204" pitchFamily="34" charset="0"/>
                <a:ea typeface="PingFang SC" panose="020B0400000000000000" pitchFamily="34" charset="-122"/>
              </a:rPr>
              <a:t>パンダ</a:t>
            </a:r>
          </a:p>
        </p:txBody>
      </p:sp>
      <p:sp>
        <p:nvSpPr>
          <p:cNvPr id="5" name="TextBox 4">
            <a:extLst>
              <a:ext uri="{FF2B5EF4-FFF2-40B4-BE49-F238E27FC236}">
                <a16:creationId xmlns:a16="http://schemas.microsoft.com/office/drawing/2014/main" id="{E890BB41-7C6B-AAF3-7A2B-44ED48F889E5}"/>
              </a:ext>
            </a:extLst>
          </p:cNvPr>
          <p:cNvSpPr txBox="1"/>
          <p:nvPr/>
        </p:nvSpPr>
        <p:spPr>
          <a:xfrm>
            <a:off x="8431456" y="2640491"/>
            <a:ext cx="3236814" cy="400110"/>
          </a:xfrm>
          <a:prstGeom prst="rect">
            <a:avLst/>
          </a:prstGeom>
          <a:noFill/>
        </p:spPr>
        <p:txBody>
          <a:bodyPr wrap="square" rtlCol="0">
            <a:spAutoFit/>
          </a:bodyPr>
          <a:lstStyle/>
          <a:p>
            <a:pPr algn="ctr"/>
            <a:r>
              <a:rPr lang="en-US" sz="2000" b="1">
                <a:solidFill>
                  <a:schemeClr val="tx1">
                    <a:lumMod val="75000"/>
                    <a:lumOff val="25000"/>
                  </a:schemeClr>
                </a:solidFill>
                <a:latin typeface="Aptos" panose="020B0004020202020204" pitchFamily="34" charset="0"/>
              </a:rPr>
              <a:t>panda3ds.com</a:t>
            </a:r>
          </a:p>
        </p:txBody>
      </p:sp>
    </p:spTree>
    <p:extLst>
      <p:ext uri="{BB962C8B-B14F-4D97-AF65-F5344CB8AC3E}">
        <p14:creationId xmlns:p14="http://schemas.microsoft.com/office/powerpoint/2010/main" val="2756436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450" decel="100000" fill="hold"/>
                                        <p:tgtEl>
                                          <p:spTgt spid="8"/>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E0C596-69C8-BF3A-2FF8-32BD35F5C69D}"/>
              </a:ext>
            </a:extLst>
          </p:cNvPr>
          <p:cNvSpPr>
            <a:spLocks/>
          </p:cNvSpPr>
          <p:nvPr/>
        </p:nvSpPr>
        <p:spPr>
          <a:xfrm>
            <a:off x="0" y="0"/>
            <a:ext cx="12192000" cy="6858000"/>
          </a:xfrm>
          <a:prstGeom prst="rect">
            <a:avLst/>
          </a:prstGeom>
          <a:solidFill>
            <a:srgbClr val="1919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background with white letters&#10;&#10;Description automatically generated">
            <a:extLst>
              <a:ext uri="{FF2B5EF4-FFF2-40B4-BE49-F238E27FC236}">
                <a16:creationId xmlns:a16="http://schemas.microsoft.com/office/drawing/2014/main" id="{F1D33701-D05B-3A21-8B38-89621104A4C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l="17148" t="39723" r="10221" b="19422"/>
          <a:stretch/>
        </p:blipFill>
        <p:spPr>
          <a:xfrm>
            <a:off x="1" y="0"/>
            <a:ext cx="12192000" cy="6858000"/>
          </a:xfrm>
          <a:prstGeom prst="rect">
            <a:avLst/>
          </a:prstGeom>
        </p:spPr>
      </p:pic>
      <p:sp>
        <p:nvSpPr>
          <p:cNvPr id="2" name="Title 1">
            <a:extLst>
              <a:ext uri="{FF2B5EF4-FFF2-40B4-BE49-F238E27FC236}">
                <a16:creationId xmlns:a16="http://schemas.microsoft.com/office/drawing/2014/main" id="{B4E14B5E-31F6-2B9E-585E-00E0CE8F36C7}"/>
              </a:ext>
            </a:extLst>
          </p:cNvPr>
          <p:cNvSpPr>
            <a:spLocks noGrp="1"/>
          </p:cNvSpPr>
          <p:nvPr>
            <p:ph type="title"/>
          </p:nvPr>
        </p:nvSpPr>
        <p:spPr>
          <a:xfrm>
            <a:off x="838200" y="267153"/>
            <a:ext cx="10515600" cy="1325563"/>
          </a:xfrm>
        </p:spPr>
        <p:txBody>
          <a:bodyPr/>
          <a:lstStyle/>
          <a:p>
            <a:r>
              <a:rPr lang="en-US">
                <a:solidFill>
                  <a:schemeClr val="bg1"/>
                </a:solidFill>
                <a:latin typeface="Aptos Light" panose="020B0004020202020204" pitchFamily="34" charset="0"/>
              </a:rPr>
              <a:t>Inside </a:t>
            </a:r>
            <a:r>
              <a:rPr lang="en-US" b="1">
                <a:solidFill>
                  <a:schemeClr val="bg1"/>
                </a:solidFill>
                <a:latin typeface="Aptos SemiBold" panose="020B0004020202020204" pitchFamily="34" charset="0"/>
              </a:rPr>
              <a:t>ARM11</a:t>
            </a:r>
            <a:r>
              <a:rPr lang="en-US">
                <a:solidFill>
                  <a:schemeClr val="bg1"/>
                </a:solidFill>
                <a:latin typeface="Aptos Light" panose="020B0004020202020204" pitchFamily="34" charset="0"/>
              </a:rPr>
              <a:t> </a:t>
            </a:r>
            <a:r>
              <a:rPr lang="en-US" err="1">
                <a:solidFill>
                  <a:schemeClr val="bg1"/>
                </a:solidFill>
                <a:latin typeface="Aptos Light" panose="020B0004020202020204" pitchFamily="34" charset="0"/>
              </a:rPr>
              <a:t>MPCore</a:t>
            </a:r>
            <a:endParaRPr lang="en-US">
              <a:solidFill>
                <a:schemeClr val="bg1"/>
              </a:solidFill>
              <a:latin typeface="Aptos Light" panose="020B0004020202020204" pitchFamily="34" charset="0"/>
            </a:endParaRPr>
          </a:p>
        </p:txBody>
      </p:sp>
      <p:grpSp>
        <p:nvGrpSpPr>
          <p:cNvPr id="7" name="Group 6">
            <a:extLst>
              <a:ext uri="{FF2B5EF4-FFF2-40B4-BE49-F238E27FC236}">
                <a16:creationId xmlns:a16="http://schemas.microsoft.com/office/drawing/2014/main" id="{34334616-BF13-740F-1348-4DB8B7CE6129}"/>
              </a:ext>
            </a:extLst>
          </p:cNvPr>
          <p:cNvGrpSpPr/>
          <p:nvPr/>
        </p:nvGrpSpPr>
        <p:grpSpPr>
          <a:xfrm>
            <a:off x="1612900" y="990827"/>
            <a:ext cx="8928100" cy="5061012"/>
            <a:chOff x="1612900" y="990827"/>
            <a:chExt cx="8928100" cy="5061012"/>
          </a:xfrm>
        </p:grpSpPr>
        <p:sp>
          <p:nvSpPr>
            <p:cNvPr id="10" name="Rounded Rectangle 9">
              <a:extLst>
                <a:ext uri="{FF2B5EF4-FFF2-40B4-BE49-F238E27FC236}">
                  <a16:creationId xmlns:a16="http://schemas.microsoft.com/office/drawing/2014/main" id="{832C33DD-792C-2426-5A75-8BB57072FA3A}"/>
                </a:ext>
              </a:extLst>
            </p:cNvPr>
            <p:cNvSpPr>
              <a:spLocks/>
            </p:cNvSpPr>
            <p:nvPr/>
          </p:nvSpPr>
          <p:spPr>
            <a:xfrm>
              <a:off x="1612900" y="1701800"/>
              <a:ext cx="8928100" cy="825500"/>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a:effectLst>
                    <a:outerShdw blurRad="997413" dist="38100" dir="5400000" algn="t" rotWithShape="0">
                      <a:prstClr val="black">
                        <a:alpha val="65000"/>
                      </a:prstClr>
                    </a:outerShdw>
                  </a:effectLst>
                  <a:latin typeface="Aptos" panose="020B0004020202020204" pitchFamily="34" charset="0"/>
                </a:rPr>
                <a:t>ARMv6K</a:t>
              </a:r>
              <a:r>
                <a:rPr lang="en-US" sz="2000">
                  <a:effectLst>
                    <a:outerShdw blurRad="997413" dist="38100" dir="5400000" algn="t" rotWithShape="0">
                      <a:prstClr val="black">
                        <a:alpha val="65000"/>
                      </a:prstClr>
                    </a:outerShdw>
                  </a:effectLst>
                  <a:latin typeface="Aptos" panose="020B0004020202020204" pitchFamily="34" charset="0"/>
                </a:rPr>
                <a:t> Architecture</a:t>
              </a:r>
              <a:br>
                <a:rPr lang="en-US" sz="2000">
                  <a:effectLst>
                    <a:outerShdw blurRad="997413" dist="38100" dir="5400000" algn="t" rotWithShape="0">
                      <a:prstClr val="black">
                        <a:alpha val="65000"/>
                      </a:prstClr>
                    </a:outerShdw>
                  </a:effectLst>
                  <a:latin typeface="Aptos" panose="020B0004020202020204" pitchFamily="34" charset="0"/>
                </a:rPr>
              </a:br>
              <a:r>
                <a:rPr lang="en-US" sz="2000">
                  <a:effectLst>
                    <a:outerShdw blurRad="997413" dist="38100" dir="5400000" algn="t" rotWithShape="0">
                      <a:prstClr val="black">
                        <a:alpha val="65000"/>
                      </a:prstClr>
                    </a:outerShdw>
                  </a:effectLst>
                  <a:latin typeface="Aptos" panose="020B0004020202020204" pitchFamily="34" charset="0"/>
                </a:rPr>
                <a:t>32-bit</a:t>
              </a:r>
            </a:p>
          </p:txBody>
        </p:sp>
        <p:sp>
          <p:nvSpPr>
            <p:cNvPr id="11" name="Rounded Rectangle 10">
              <a:extLst>
                <a:ext uri="{FF2B5EF4-FFF2-40B4-BE49-F238E27FC236}">
                  <a16:creationId xmlns:a16="http://schemas.microsoft.com/office/drawing/2014/main" id="{AE1DA4FC-5B44-60BC-4606-563C17DCCE1A}"/>
                </a:ext>
              </a:extLst>
            </p:cNvPr>
            <p:cNvSpPr>
              <a:spLocks/>
            </p:cNvSpPr>
            <p:nvPr/>
          </p:nvSpPr>
          <p:spPr>
            <a:xfrm>
              <a:off x="9525000" y="1797050"/>
              <a:ext cx="927100" cy="635000"/>
            </a:xfrm>
            <a:prstGeom prst="roundRect">
              <a:avLst/>
            </a:prstGeom>
            <a:solidFill>
              <a:srgbClr val="C70A0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effectLst>
                    <a:outerShdw blurRad="997413" dist="38100" dir="5400000" algn="t" rotWithShape="0">
                      <a:prstClr val="black">
                        <a:alpha val="65000"/>
                      </a:prstClr>
                    </a:outerShdw>
                  </a:effectLst>
                </a:rPr>
                <a:t>Jazelle</a:t>
              </a:r>
              <a:endParaRPr lang="en-US">
                <a:effectLst>
                  <a:outerShdw blurRad="997413" dist="38100" dir="5400000" algn="t" rotWithShape="0">
                    <a:prstClr val="black">
                      <a:alpha val="65000"/>
                    </a:prstClr>
                  </a:outerShdw>
                </a:effectLst>
              </a:endParaRPr>
            </a:p>
          </p:txBody>
        </p:sp>
        <p:sp>
          <p:nvSpPr>
            <p:cNvPr id="12" name="Rounded Rectangle 11">
              <a:extLst>
                <a:ext uri="{FF2B5EF4-FFF2-40B4-BE49-F238E27FC236}">
                  <a16:creationId xmlns:a16="http://schemas.microsoft.com/office/drawing/2014/main" id="{FDB9C2D5-DEC7-3B74-197A-1CBB65E13448}"/>
                </a:ext>
              </a:extLst>
            </p:cNvPr>
            <p:cNvSpPr>
              <a:spLocks/>
            </p:cNvSpPr>
            <p:nvPr/>
          </p:nvSpPr>
          <p:spPr>
            <a:xfrm>
              <a:off x="8509000" y="1797050"/>
              <a:ext cx="927100" cy="63500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effectLst>
                    <a:outerShdw blurRad="997413" dist="38100" dir="5400000" algn="t" rotWithShape="0">
                      <a:prstClr val="black">
                        <a:alpha val="65000"/>
                      </a:prstClr>
                    </a:outerShdw>
                  </a:effectLst>
                </a:rPr>
                <a:t>Thumb</a:t>
              </a:r>
            </a:p>
          </p:txBody>
        </p:sp>
        <p:sp>
          <p:nvSpPr>
            <p:cNvPr id="13" name="Rounded Rectangle 12">
              <a:extLst>
                <a:ext uri="{FF2B5EF4-FFF2-40B4-BE49-F238E27FC236}">
                  <a16:creationId xmlns:a16="http://schemas.microsoft.com/office/drawing/2014/main" id="{C8983A45-4E44-12C1-0202-D6B10CBDDA7E}"/>
                </a:ext>
              </a:extLst>
            </p:cNvPr>
            <p:cNvSpPr>
              <a:spLocks/>
            </p:cNvSpPr>
            <p:nvPr/>
          </p:nvSpPr>
          <p:spPr>
            <a:xfrm>
              <a:off x="7493000" y="1797050"/>
              <a:ext cx="927100" cy="635000"/>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effectLst>
                    <a:outerShdw blurRad="997413" dist="38100" dir="5400000" algn="t" rotWithShape="0">
                      <a:prstClr val="black">
                        <a:alpha val="65000"/>
                      </a:prstClr>
                    </a:outerShdw>
                  </a:effectLst>
                </a:rPr>
                <a:t>ARM</a:t>
              </a:r>
            </a:p>
          </p:txBody>
        </p:sp>
        <p:sp>
          <p:nvSpPr>
            <p:cNvPr id="14" name="Left Brace 13">
              <a:extLst>
                <a:ext uri="{FF2B5EF4-FFF2-40B4-BE49-F238E27FC236}">
                  <a16:creationId xmlns:a16="http://schemas.microsoft.com/office/drawing/2014/main" id="{F1F67886-22E5-6F3F-C11E-ED28CF23C300}"/>
                </a:ext>
              </a:extLst>
            </p:cNvPr>
            <p:cNvSpPr>
              <a:spLocks/>
            </p:cNvSpPr>
            <p:nvPr/>
          </p:nvSpPr>
          <p:spPr>
            <a:xfrm rot="5400000">
              <a:off x="8869859" y="389083"/>
              <a:ext cx="205381" cy="2242783"/>
            </a:xfrm>
            <a:prstGeom prst="leftBrace">
              <a:avLst>
                <a:gd name="adj1" fmla="val 103579"/>
                <a:gd name="adj2" fmla="val 50202"/>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A83F8B9C-BCE1-55C9-162C-17C4ED2FB534}"/>
                </a:ext>
              </a:extLst>
            </p:cNvPr>
            <p:cNvSpPr txBox="1">
              <a:spLocks/>
            </p:cNvSpPr>
            <p:nvPr/>
          </p:nvSpPr>
          <p:spPr>
            <a:xfrm>
              <a:off x="8012657" y="990827"/>
              <a:ext cx="1919784" cy="369332"/>
            </a:xfrm>
            <a:prstGeom prst="rect">
              <a:avLst/>
            </a:prstGeom>
            <a:noFill/>
          </p:spPr>
          <p:txBody>
            <a:bodyPr wrap="square" rtlCol="0">
              <a:spAutoFit/>
            </a:bodyPr>
            <a:lstStyle/>
            <a:p>
              <a:pPr algn="ctr"/>
              <a:r>
                <a:rPr lang="en-US">
                  <a:solidFill>
                    <a:schemeClr val="bg1"/>
                  </a:solidFill>
                  <a:latin typeface="Aptos" panose="020B0004020202020204" pitchFamily="34" charset="0"/>
                </a:rPr>
                <a:t>3 Instruction Sets</a:t>
              </a:r>
            </a:p>
          </p:txBody>
        </p:sp>
        <p:sp>
          <p:nvSpPr>
            <p:cNvPr id="16" name="Rounded Rectangle 15">
              <a:extLst>
                <a:ext uri="{FF2B5EF4-FFF2-40B4-BE49-F238E27FC236}">
                  <a16:creationId xmlns:a16="http://schemas.microsoft.com/office/drawing/2014/main" id="{FB043217-9294-32EB-BFB5-60D58FC0D9E3}"/>
                </a:ext>
              </a:extLst>
            </p:cNvPr>
            <p:cNvSpPr>
              <a:spLocks/>
            </p:cNvSpPr>
            <p:nvPr/>
          </p:nvSpPr>
          <p:spPr>
            <a:xfrm>
              <a:off x="1612900" y="2831180"/>
              <a:ext cx="2686756" cy="2788356"/>
            </a:xfrm>
            <a:prstGeom prst="roundRect">
              <a:avLst>
                <a:gd name="adj" fmla="val 9524"/>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effectLst>
                    <a:outerShdw blurRad="997413" dist="38100" dir="5400000" algn="t" rotWithShape="0">
                      <a:prstClr val="black">
                        <a:alpha val="65000"/>
                      </a:prstClr>
                    </a:outerShdw>
                  </a:effectLst>
                  <a:latin typeface="Aptos"/>
                </a:rPr>
                <a:t>VFPv2</a:t>
              </a:r>
              <a:r>
                <a:rPr lang="en-US">
                  <a:effectLst>
                    <a:outerShdw blurRad="997413" dist="38100" dir="5400000" algn="t" rotWithShape="0">
                      <a:prstClr val="black">
                        <a:alpha val="65000"/>
                      </a:prstClr>
                    </a:outerShdw>
                  </a:effectLst>
                  <a:latin typeface="Aptos"/>
                </a:rPr>
                <a:t> </a:t>
              </a:r>
              <a:endParaRPr lang="en-US">
                <a:effectLst>
                  <a:outerShdw blurRad="997413" dist="38100" dir="5400000" algn="t" rotWithShape="0">
                    <a:prstClr val="black">
                      <a:alpha val="65000"/>
                    </a:prstClr>
                  </a:outerShdw>
                </a:effectLst>
                <a:latin typeface="Aptos" panose="020B0004020202020204" pitchFamily="34" charset="0"/>
              </a:endParaRPr>
            </a:p>
            <a:p>
              <a:pPr algn="ctr"/>
              <a:r>
                <a:rPr lang="en-US" sz="2000">
                  <a:effectLst>
                    <a:outerShdw blurRad="997413" dist="38100" dir="5400000" algn="t" rotWithShape="0">
                      <a:prstClr val="black">
                        <a:alpha val="65000"/>
                      </a:prstClr>
                    </a:outerShdw>
                  </a:effectLst>
                  <a:latin typeface="Aptos"/>
                </a:rPr>
                <a:t>Vector Floating Point</a:t>
              </a:r>
              <a:br>
                <a:rPr lang="en-US">
                  <a:effectLst>
                    <a:outerShdw blurRad="997413" dist="38100" dir="5400000" algn="t" rotWithShape="0">
                      <a:prstClr val="black">
                        <a:alpha val="65000"/>
                      </a:prstClr>
                    </a:outerShdw>
                  </a:effectLst>
                  <a:latin typeface="Aptos" panose="020B0004020202020204" pitchFamily="34" charset="0"/>
                </a:rPr>
              </a:br>
              <a:br>
                <a:rPr lang="en-US">
                  <a:effectLst>
                    <a:outerShdw blurRad="997413" dist="38100" dir="5400000" algn="t" rotWithShape="0">
                      <a:prstClr val="black">
                        <a:alpha val="65000"/>
                      </a:prstClr>
                    </a:outerShdw>
                  </a:effectLst>
                </a:rPr>
              </a:br>
              <a:br>
                <a:rPr lang="en-US">
                  <a:effectLst>
                    <a:outerShdw blurRad="997413" dist="38100" dir="5400000" algn="t" rotWithShape="0">
                      <a:prstClr val="black">
                        <a:alpha val="65000"/>
                      </a:prstClr>
                    </a:outerShdw>
                  </a:effectLst>
                </a:rPr>
              </a:br>
              <a:r>
                <a:rPr lang="en-US">
                  <a:effectLst>
                    <a:outerShdw blurRad="997413" dist="38100" dir="5400000" algn="t" rotWithShape="0">
                      <a:prstClr val="black">
                        <a:alpha val="65000"/>
                      </a:prstClr>
                    </a:outerShdw>
                  </a:effectLst>
                  <a:latin typeface="Aptos"/>
                </a:rPr>
                <a:t>Faster processing of single/double precision </a:t>
              </a:r>
              <a:endParaRPr lang="en-US">
                <a:effectLst>
                  <a:outerShdw blurRad="997413" dist="38100" dir="5400000" algn="t" rotWithShape="0">
                    <a:prstClr val="black">
                      <a:alpha val="65000"/>
                    </a:prstClr>
                  </a:outerShdw>
                </a:effectLst>
                <a:latin typeface="Aptos" panose="020B0004020202020204" pitchFamily="34" charset="0"/>
              </a:endParaRPr>
            </a:p>
            <a:p>
              <a:pPr algn="ctr"/>
              <a:r>
                <a:rPr lang="en-US">
                  <a:effectLst>
                    <a:outerShdw blurRad="997413" dist="38100" dir="5400000" algn="t" rotWithShape="0">
                      <a:prstClr val="black">
                        <a:alpha val="65000"/>
                      </a:prstClr>
                    </a:outerShdw>
                  </a:effectLst>
                  <a:latin typeface="Aptos"/>
                </a:rPr>
                <a:t>floats</a:t>
              </a:r>
              <a:endParaRPr lang="en-US">
                <a:effectLst>
                  <a:outerShdw blurRad="997413" dist="38100" dir="5400000" algn="t" rotWithShape="0">
                    <a:prstClr val="black">
                      <a:alpha val="65000"/>
                    </a:prstClr>
                  </a:outerShdw>
                </a:effectLst>
                <a:latin typeface="Aptos" panose="020B0004020202020204" pitchFamily="34" charset="0"/>
              </a:endParaRPr>
            </a:p>
          </p:txBody>
        </p:sp>
        <p:sp>
          <p:nvSpPr>
            <p:cNvPr id="17" name="Rounded Rectangle 16">
              <a:extLst>
                <a:ext uri="{FF2B5EF4-FFF2-40B4-BE49-F238E27FC236}">
                  <a16:creationId xmlns:a16="http://schemas.microsoft.com/office/drawing/2014/main" id="{EFD548E9-630D-C1B6-40C9-F064627CE2B4}"/>
                </a:ext>
              </a:extLst>
            </p:cNvPr>
            <p:cNvSpPr>
              <a:spLocks/>
            </p:cNvSpPr>
            <p:nvPr/>
          </p:nvSpPr>
          <p:spPr>
            <a:xfrm>
              <a:off x="4485922" y="2831180"/>
              <a:ext cx="2686756" cy="962116"/>
            </a:xfrm>
            <a:prstGeom prst="roundRect">
              <a:avLst>
                <a:gd name="adj" fmla="val 9524"/>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997413" dist="38100" dir="5400000" algn="t" rotWithShape="0">
                      <a:prstClr val="black">
                        <a:alpha val="65000"/>
                      </a:prstClr>
                    </a:outerShdw>
                  </a:effectLst>
                  <a:latin typeface="Aptos" panose="020B0004020202020204" pitchFamily="34" charset="0"/>
                </a:rPr>
                <a:t>Media Instructions</a:t>
              </a:r>
              <a:br>
                <a:rPr lang="en-US">
                  <a:effectLst>
                    <a:outerShdw blurRad="997413" dist="38100" dir="5400000" algn="t" rotWithShape="0">
                      <a:prstClr val="black">
                        <a:alpha val="65000"/>
                      </a:prstClr>
                    </a:outerShdw>
                  </a:effectLst>
                  <a:latin typeface="Aptos" panose="020B0004020202020204" pitchFamily="34" charset="0"/>
                </a:rPr>
              </a:br>
              <a:r>
                <a:rPr lang="en-US">
                  <a:effectLst>
                    <a:outerShdw blurRad="997413" dist="38100" dir="5400000" algn="t" rotWithShape="0">
                      <a:prstClr val="black">
                        <a:alpha val="65000"/>
                      </a:prstClr>
                    </a:outerShdw>
                  </a:effectLst>
                  <a:latin typeface="Aptos" panose="020B0004020202020204" pitchFamily="34" charset="0"/>
                </a:rPr>
                <a:t>for Video/Audio</a:t>
              </a:r>
            </a:p>
          </p:txBody>
        </p:sp>
        <p:sp>
          <p:nvSpPr>
            <p:cNvPr id="18" name="Rounded Rectangle 17">
              <a:extLst>
                <a:ext uri="{FF2B5EF4-FFF2-40B4-BE49-F238E27FC236}">
                  <a16:creationId xmlns:a16="http://schemas.microsoft.com/office/drawing/2014/main" id="{6E4F7FF0-3292-C096-861C-FE27F5840961}"/>
                </a:ext>
              </a:extLst>
            </p:cNvPr>
            <p:cNvSpPr>
              <a:spLocks/>
            </p:cNvSpPr>
            <p:nvPr/>
          </p:nvSpPr>
          <p:spPr>
            <a:xfrm>
              <a:off x="4485922" y="3962401"/>
              <a:ext cx="2686756" cy="1657136"/>
            </a:xfrm>
            <a:prstGeom prst="roundRect">
              <a:avLst>
                <a:gd name="adj" fmla="val 9524"/>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997413" dist="38100" dir="5400000" algn="t" rotWithShape="0">
                      <a:prstClr val="black">
                        <a:alpha val="65000"/>
                      </a:prstClr>
                    </a:outerShdw>
                  </a:effectLst>
                  <a:latin typeface="Aptos" panose="020B0004020202020204" pitchFamily="34" charset="0"/>
                </a:rPr>
                <a:t>MMU</a:t>
              </a:r>
              <a:br>
                <a:rPr lang="en-US">
                  <a:effectLst>
                    <a:outerShdw blurRad="997413" dist="38100" dir="5400000" algn="t" rotWithShape="0">
                      <a:prstClr val="black">
                        <a:alpha val="65000"/>
                      </a:prstClr>
                    </a:outerShdw>
                  </a:effectLst>
                  <a:latin typeface="Aptos" panose="020B0004020202020204" pitchFamily="34" charset="0"/>
                </a:rPr>
              </a:br>
              <a:r>
                <a:rPr lang="en-US">
                  <a:effectLst>
                    <a:outerShdw blurRad="997413" dist="38100" dir="5400000" algn="t" rotWithShape="0">
                      <a:prstClr val="black">
                        <a:alpha val="65000"/>
                      </a:prstClr>
                    </a:outerShdw>
                  </a:effectLst>
                  <a:latin typeface="Aptos" panose="020B0004020202020204" pitchFamily="34" charset="0"/>
                </a:rPr>
                <a:t>for running multitasking OSes</a:t>
              </a:r>
            </a:p>
          </p:txBody>
        </p:sp>
        <p:sp>
          <p:nvSpPr>
            <p:cNvPr id="19" name="Rounded Rectangle 18">
              <a:extLst>
                <a:ext uri="{FF2B5EF4-FFF2-40B4-BE49-F238E27FC236}">
                  <a16:creationId xmlns:a16="http://schemas.microsoft.com/office/drawing/2014/main" id="{14E328F6-F6E4-AD10-5C94-4AD970AE3461}"/>
                </a:ext>
              </a:extLst>
            </p:cNvPr>
            <p:cNvSpPr>
              <a:spLocks/>
            </p:cNvSpPr>
            <p:nvPr/>
          </p:nvSpPr>
          <p:spPr>
            <a:xfrm>
              <a:off x="7402351" y="2831179"/>
              <a:ext cx="1222360" cy="1295615"/>
            </a:xfrm>
            <a:prstGeom prst="roundRect">
              <a:avLst>
                <a:gd name="adj" fmla="val 9524"/>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997413" dist="38100" dir="5400000" algn="t" rotWithShape="0">
                      <a:prstClr val="black">
                        <a:alpha val="65000"/>
                      </a:prstClr>
                    </a:outerShdw>
                  </a:effectLst>
                  <a:latin typeface="Aptos" panose="020B0004020202020204" pitchFamily="34" charset="0"/>
                </a:rPr>
                <a:t>16KB</a:t>
              </a:r>
              <a:br>
                <a:rPr lang="en-US" b="1">
                  <a:effectLst>
                    <a:outerShdw blurRad="997413" dist="38100" dir="5400000" algn="t" rotWithShape="0">
                      <a:prstClr val="black">
                        <a:alpha val="65000"/>
                      </a:prstClr>
                    </a:outerShdw>
                  </a:effectLst>
                  <a:latin typeface="Aptos" panose="020B0004020202020204" pitchFamily="34" charset="0"/>
                </a:rPr>
              </a:br>
              <a:r>
                <a:rPr lang="en-US" b="1">
                  <a:effectLst>
                    <a:outerShdw blurRad="997413" dist="38100" dir="5400000" algn="t" rotWithShape="0">
                      <a:prstClr val="black">
                        <a:alpha val="65000"/>
                      </a:prstClr>
                    </a:outerShdw>
                  </a:effectLst>
                  <a:latin typeface="Aptos" panose="020B0004020202020204" pitchFamily="34" charset="0"/>
                </a:rPr>
                <a:t>I-Cache</a:t>
              </a:r>
              <a:endParaRPr lang="en-US">
                <a:effectLst>
                  <a:outerShdw blurRad="997413" dist="38100" dir="5400000" algn="t" rotWithShape="0">
                    <a:prstClr val="black">
                      <a:alpha val="65000"/>
                    </a:prstClr>
                  </a:outerShdw>
                </a:effectLst>
                <a:latin typeface="Aptos" panose="020B0004020202020204" pitchFamily="34" charset="0"/>
              </a:endParaRPr>
            </a:p>
          </p:txBody>
        </p:sp>
        <p:sp>
          <p:nvSpPr>
            <p:cNvPr id="20" name="Rounded Rectangle 19">
              <a:extLst>
                <a:ext uri="{FF2B5EF4-FFF2-40B4-BE49-F238E27FC236}">
                  <a16:creationId xmlns:a16="http://schemas.microsoft.com/office/drawing/2014/main" id="{E6364F23-0611-AFDF-F7EF-BC513CD49C76}"/>
                </a:ext>
              </a:extLst>
            </p:cNvPr>
            <p:cNvSpPr>
              <a:spLocks/>
            </p:cNvSpPr>
            <p:nvPr/>
          </p:nvSpPr>
          <p:spPr>
            <a:xfrm>
              <a:off x="7402351" y="4317294"/>
              <a:ext cx="1222360" cy="1295615"/>
            </a:xfrm>
            <a:prstGeom prst="roundRect">
              <a:avLst>
                <a:gd name="adj" fmla="val 9524"/>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997413" dist="38100" dir="5400000" algn="t" rotWithShape="0">
                      <a:prstClr val="black">
                        <a:alpha val="65000"/>
                      </a:prstClr>
                    </a:outerShdw>
                  </a:effectLst>
                  <a:latin typeface="Aptos" panose="020B0004020202020204" pitchFamily="34" charset="0"/>
                </a:rPr>
                <a:t>16KB </a:t>
              </a:r>
              <a:br>
                <a:rPr lang="en-US" b="1">
                  <a:effectLst>
                    <a:outerShdw blurRad="997413" dist="38100" dir="5400000" algn="t" rotWithShape="0">
                      <a:prstClr val="black">
                        <a:alpha val="65000"/>
                      </a:prstClr>
                    </a:outerShdw>
                  </a:effectLst>
                  <a:latin typeface="Aptos" panose="020B0004020202020204" pitchFamily="34" charset="0"/>
                </a:rPr>
              </a:br>
              <a:r>
                <a:rPr lang="en-US" b="1">
                  <a:effectLst>
                    <a:outerShdw blurRad="997413" dist="38100" dir="5400000" algn="t" rotWithShape="0">
                      <a:prstClr val="black">
                        <a:alpha val="65000"/>
                      </a:prstClr>
                    </a:outerShdw>
                  </a:effectLst>
                  <a:latin typeface="Aptos" panose="020B0004020202020204" pitchFamily="34" charset="0"/>
                </a:rPr>
                <a:t>D-Cache</a:t>
              </a:r>
              <a:endParaRPr lang="en-US">
                <a:effectLst>
                  <a:outerShdw blurRad="997413" dist="38100" dir="5400000" algn="t" rotWithShape="0">
                    <a:prstClr val="black">
                      <a:alpha val="65000"/>
                    </a:prstClr>
                  </a:outerShdw>
                </a:effectLst>
                <a:latin typeface="Aptos" panose="020B0004020202020204" pitchFamily="34" charset="0"/>
              </a:endParaRPr>
            </a:p>
          </p:txBody>
        </p:sp>
        <p:sp>
          <p:nvSpPr>
            <p:cNvPr id="21" name="Rounded Rectangle 20">
              <a:extLst>
                <a:ext uri="{FF2B5EF4-FFF2-40B4-BE49-F238E27FC236}">
                  <a16:creationId xmlns:a16="http://schemas.microsoft.com/office/drawing/2014/main" id="{C8A18027-CE00-F7E8-810E-2618200DCD3A}"/>
                </a:ext>
              </a:extLst>
            </p:cNvPr>
            <p:cNvSpPr>
              <a:spLocks/>
            </p:cNvSpPr>
            <p:nvPr/>
          </p:nvSpPr>
          <p:spPr>
            <a:xfrm>
              <a:off x="8871580" y="2831180"/>
              <a:ext cx="1669419" cy="1288834"/>
            </a:xfrm>
            <a:prstGeom prst="roundRect">
              <a:avLst>
                <a:gd name="adj" fmla="val 9524"/>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997413" dist="38100" dir="5400000" algn="t" rotWithShape="0">
                      <a:prstClr val="black">
                        <a:alpha val="65000"/>
                      </a:prstClr>
                    </a:outerShdw>
                  </a:effectLst>
                  <a:latin typeface="Aptos" panose="020B0004020202020204" pitchFamily="34" charset="0"/>
                </a:rPr>
                <a:t>Branch Predictor</a:t>
              </a:r>
              <a:endParaRPr lang="en-US">
                <a:effectLst>
                  <a:outerShdw blurRad="997413" dist="38100" dir="5400000" algn="t" rotWithShape="0">
                    <a:prstClr val="black">
                      <a:alpha val="65000"/>
                    </a:prstClr>
                  </a:outerShdw>
                </a:effectLst>
                <a:latin typeface="Aptos" panose="020B0004020202020204" pitchFamily="34" charset="0"/>
              </a:endParaRPr>
            </a:p>
          </p:txBody>
        </p:sp>
        <p:sp>
          <p:nvSpPr>
            <p:cNvPr id="22" name="Rounded Rectangle 21">
              <a:extLst>
                <a:ext uri="{FF2B5EF4-FFF2-40B4-BE49-F238E27FC236}">
                  <a16:creationId xmlns:a16="http://schemas.microsoft.com/office/drawing/2014/main" id="{D1EDB240-ADAB-59B8-6E7A-7468F48F96BB}"/>
                </a:ext>
              </a:extLst>
            </p:cNvPr>
            <p:cNvSpPr>
              <a:spLocks/>
            </p:cNvSpPr>
            <p:nvPr/>
          </p:nvSpPr>
          <p:spPr>
            <a:xfrm>
              <a:off x="8852973" y="4330701"/>
              <a:ext cx="1669419" cy="1288835"/>
            </a:xfrm>
            <a:prstGeom prst="roundRect">
              <a:avLst>
                <a:gd name="adj" fmla="val 9524"/>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997413" dist="38100" dir="5400000" algn="t" rotWithShape="0">
                      <a:prstClr val="black">
                        <a:alpha val="65000"/>
                      </a:prstClr>
                    </a:outerShdw>
                  </a:effectLst>
                  <a:latin typeface="Aptos" panose="020B0004020202020204" pitchFamily="34" charset="0"/>
                </a:rPr>
                <a:t>Out-of-Order</a:t>
              </a:r>
              <a:br>
                <a:rPr lang="en-US" b="1">
                  <a:effectLst>
                    <a:outerShdw blurRad="997413" dist="38100" dir="5400000" algn="t" rotWithShape="0">
                      <a:prstClr val="black">
                        <a:alpha val="65000"/>
                      </a:prstClr>
                    </a:outerShdw>
                  </a:effectLst>
                  <a:latin typeface="Aptos" panose="020B0004020202020204" pitchFamily="34" charset="0"/>
                </a:rPr>
              </a:br>
              <a:r>
                <a:rPr lang="en-US" b="1">
                  <a:effectLst>
                    <a:outerShdw blurRad="997413" dist="38100" dir="5400000" algn="t" rotWithShape="0">
                      <a:prstClr val="black">
                        <a:alpha val="65000"/>
                      </a:prstClr>
                    </a:outerShdw>
                  </a:effectLst>
                  <a:latin typeface="Aptos" panose="020B0004020202020204" pitchFamily="34" charset="0"/>
                </a:rPr>
                <a:t>Completion</a:t>
              </a:r>
              <a:br>
                <a:rPr lang="en-US" b="1">
                  <a:effectLst>
                    <a:outerShdw blurRad="997413" dist="38100" dir="5400000" algn="t" rotWithShape="0">
                      <a:prstClr val="black">
                        <a:alpha val="65000"/>
                      </a:prstClr>
                    </a:outerShdw>
                  </a:effectLst>
                  <a:latin typeface="Aptos" panose="020B0004020202020204" pitchFamily="34" charset="0"/>
                </a:rPr>
              </a:br>
              <a:r>
                <a:rPr lang="en-US" sz="1400">
                  <a:effectLst>
                    <a:outerShdw blurRad="997413" dist="38100" dir="5400000" algn="t" rotWithShape="0">
                      <a:prstClr val="black">
                        <a:alpha val="65000"/>
                      </a:prstClr>
                    </a:outerShdw>
                  </a:effectLst>
                  <a:latin typeface="Aptos" panose="020B0004020202020204" pitchFamily="34" charset="0"/>
                </a:rPr>
                <a:t>for some instructions</a:t>
              </a:r>
              <a:endParaRPr lang="en-US">
                <a:effectLst>
                  <a:outerShdw blurRad="997413" dist="38100" dir="5400000" algn="t" rotWithShape="0">
                    <a:prstClr val="black">
                      <a:alpha val="65000"/>
                    </a:prstClr>
                  </a:outerShdw>
                </a:effectLst>
                <a:latin typeface="Aptos" panose="020B0004020202020204" pitchFamily="34" charset="0"/>
              </a:endParaRPr>
            </a:p>
          </p:txBody>
        </p:sp>
        <p:sp>
          <p:nvSpPr>
            <p:cNvPr id="25" name="TextBox 24">
              <a:extLst>
                <a:ext uri="{FF2B5EF4-FFF2-40B4-BE49-F238E27FC236}">
                  <a16:creationId xmlns:a16="http://schemas.microsoft.com/office/drawing/2014/main" id="{66FACD00-F4EB-CC50-D41F-D4C332A7D834}"/>
                </a:ext>
              </a:extLst>
            </p:cNvPr>
            <p:cNvSpPr txBox="1">
              <a:spLocks/>
            </p:cNvSpPr>
            <p:nvPr/>
          </p:nvSpPr>
          <p:spPr>
            <a:xfrm>
              <a:off x="1612901" y="5682507"/>
              <a:ext cx="8909492" cy="369332"/>
            </a:xfrm>
            <a:prstGeom prst="rect">
              <a:avLst/>
            </a:prstGeom>
            <a:noFill/>
          </p:spPr>
          <p:txBody>
            <a:bodyPr wrap="square" rtlCol="0">
              <a:spAutoFit/>
            </a:bodyPr>
            <a:lstStyle/>
            <a:p>
              <a:pPr algn="r"/>
              <a:r>
                <a:rPr lang="en-US">
                  <a:solidFill>
                    <a:schemeClr val="bg1"/>
                  </a:solidFill>
                  <a:latin typeface="Aptos" panose="020B0004020202020204" pitchFamily="34" charset="0"/>
                </a:rPr>
                <a:t>+ Multicore Coherency &amp; More</a:t>
              </a:r>
            </a:p>
          </p:txBody>
        </p:sp>
      </p:grpSp>
      <p:grpSp>
        <p:nvGrpSpPr>
          <p:cNvPr id="3" name="Group 2">
            <a:extLst>
              <a:ext uri="{FF2B5EF4-FFF2-40B4-BE49-F238E27FC236}">
                <a16:creationId xmlns:a16="http://schemas.microsoft.com/office/drawing/2014/main" id="{0D511957-5CBD-E0A8-F449-DB6965A46C6F}"/>
              </a:ext>
            </a:extLst>
          </p:cNvPr>
          <p:cNvGrpSpPr>
            <a:grpSpLocks/>
          </p:cNvGrpSpPr>
          <p:nvPr/>
        </p:nvGrpSpPr>
        <p:grpSpPr>
          <a:xfrm>
            <a:off x="-200352" y="0"/>
            <a:ext cx="1488456" cy="6905042"/>
            <a:chOff x="-200352" y="0"/>
            <a:chExt cx="1488456" cy="6905042"/>
          </a:xfrm>
        </p:grpSpPr>
        <p:pic>
          <p:nvPicPr>
            <p:cNvPr id="4" name="Picture 3">
              <a:extLst>
                <a:ext uri="{FF2B5EF4-FFF2-40B4-BE49-F238E27FC236}">
                  <a16:creationId xmlns:a16="http://schemas.microsoft.com/office/drawing/2014/main" id="{8870934D-71CB-24B2-1914-2694089C797E}"/>
                </a:ext>
              </a:extLst>
            </p:cNvPr>
            <p:cNvPicPr>
              <a:picLocks noChangeAspect="1"/>
            </p:cNvPicPr>
            <p:nvPr/>
          </p:nvPicPr>
          <p:blipFill>
            <a:blip r:embed="rId5"/>
            <a:stretch>
              <a:fillRect/>
            </a:stretch>
          </p:blipFill>
          <p:spPr>
            <a:xfrm>
              <a:off x="1" y="0"/>
              <a:ext cx="457199" cy="6858000"/>
            </a:xfrm>
            <a:prstGeom prst="rect">
              <a:avLst/>
            </a:prstGeom>
            <a:effectLst>
              <a:glow>
                <a:schemeClr val="accent1">
                  <a:alpha val="40000"/>
                </a:schemeClr>
              </a:glow>
              <a:outerShdw blurRad="625229" dist="38100" algn="l" rotWithShape="0">
                <a:prstClr val="black">
                  <a:alpha val="22000"/>
                </a:prstClr>
              </a:outerShdw>
              <a:softEdge rad="0"/>
            </a:effectLst>
          </p:spPr>
        </p:pic>
        <p:pic>
          <p:nvPicPr>
            <p:cNvPr id="5" name="Picture 4" descr="A screenshot of a phone&#10;&#10;Description automatically generated">
              <a:extLst>
                <a:ext uri="{FF2B5EF4-FFF2-40B4-BE49-F238E27FC236}">
                  <a16:creationId xmlns:a16="http://schemas.microsoft.com/office/drawing/2014/main" id="{CA698FF8-67AE-6069-CB69-E49A03EE9D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352" y="5416586"/>
              <a:ext cx="1488456" cy="1488456"/>
            </a:xfrm>
            <a:prstGeom prst="rect">
              <a:avLst/>
            </a:prstGeom>
            <a:effectLst/>
          </p:spPr>
        </p:pic>
      </p:grpSp>
    </p:spTree>
    <p:extLst>
      <p:ext uri="{BB962C8B-B14F-4D97-AF65-F5344CB8AC3E}">
        <p14:creationId xmlns:p14="http://schemas.microsoft.com/office/powerpoint/2010/main" val="2278146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9E056-C449-40C9-DB0A-61BBD2BFB6EA}"/>
              </a:ext>
            </a:extLst>
          </p:cNvPr>
          <p:cNvSpPr>
            <a:spLocks noGrp="1"/>
          </p:cNvSpPr>
          <p:nvPr>
            <p:ph type="ctrTitle"/>
          </p:nvPr>
        </p:nvSpPr>
        <p:spPr>
          <a:xfrm>
            <a:off x="0" y="57259"/>
            <a:ext cx="12192000" cy="972767"/>
          </a:xfrm>
        </p:spPr>
        <p:txBody>
          <a:bodyPr>
            <a:normAutofit/>
          </a:bodyPr>
          <a:lstStyle/>
          <a:p>
            <a:pPr rtl="0" fontAlgn="base"/>
            <a:r>
              <a:rPr lang="en-US" b="1">
                <a:latin typeface="Aptos" panose="020B0004020202020204" pitchFamily="34" charset="0"/>
              </a:rPr>
              <a:t>First glance</a:t>
            </a:r>
            <a:r>
              <a:rPr lang="en-US">
                <a:latin typeface="Aptos" panose="020B0004020202020204" pitchFamily="34" charset="0"/>
              </a:rPr>
              <a:t> 3DS hardware</a:t>
            </a:r>
            <a:endParaRPr lang="el-GR">
              <a:latin typeface="Aptos" panose="020B0004020202020204" pitchFamily="34" charset="0"/>
            </a:endParaRPr>
          </a:p>
        </p:txBody>
      </p:sp>
      <p:sp>
        <p:nvSpPr>
          <p:cNvPr id="3" name="Subtitle 2">
            <a:extLst>
              <a:ext uri="{FF2B5EF4-FFF2-40B4-BE49-F238E27FC236}">
                <a16:creationId xmlns:a16="http://schemas.microsoft.com/office/drawing/2014/main" id="{0F8151B7-5CF0-3353-DEFB-3BA9018259E5}"/>
              </a:ext>
            </a:extLst>
          </p:cNvPr>
          <p:cNvSpPr>
            <a:spLocks noGrp="1"/>
          </p:cNvSpPr>
          <p:nvPr>
            <p:ph type="subTitle" idx="1"/>
          </p:nvPr>
        </p:nvSpPr>
        <p:spPr>
          <a:xfrm>
            <a:off x="2764277" y="3942506"/>
            <a:ext cx="7339520" cy="1329013"/>
          </a:xfrm>
        </p:spPr>
        <p:txBody>
          <a:bodyPr/>
          <a:lstStyle/>
          <a:p>
            <a:endParaRPr lang="el-GR"/>
          </a:p>
        </p:txBody>
      </p:sp>
      <p:sp>
        <p:nvSpPr>
          <p:cNvPr id="6" name="AutoShape 2" descr=":panda:">
            <a:extLst>
              <a:ext uri="{FF2B5EF4-FFF2-40B4-BE49-F238E27FC236}">
                <a16:creationId xmlns:a16="http://schemas.microsoft.com/office/drawing/2014/main" id="{05F8541F-FE81-E993-F186-155BE9C87FC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26" name="Picture 2" descr="Image">
            <a:extLst>
              <a:ext uri="{FF2B5EF4-FFF2-40B4-BE49-F238E27FC236}">
                <a16:creationId xmlns:a16="http://schemas.microsoft.com/office/drawing/2014/main" id="{C2ECF942-4D60-751E-C6DE-7FC7DEC183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987" y="1210579"/>
            <a:ext cx="9786026" cy="44368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hlinkClick r:id="rId4"/>
            <a:extLst>
              <a:ext uri="{FF2B5EF4-FFF2-40B4-BE49-F238E27FC236}">
                <a16:creationId xmlns:a16="http://schemas.microsoft.com/office/drawing/2014/main" id="{946D8F64-25A0-9D6D-9BAD-09E7D9DD5891}"/>
              </a:ext>
            </a:extLst>
          </p:cNvPr>
          <p:cNvSpPr txBox="1"/>
          <p:nvPr/>
        </p:nvSpPr>
        <p:spPr>
          <a:xfrm>
            <a:off x="5292048" y="6313327"/>
            <a:ext cx="1879938" cy="369332"/>
          </a:xfrm>
          <a:prstGeom prst="rect">
            <a:avLst/>
          </a:prstGeom>
          <a:noFill/>
        </p:spPr>
        <p:txBody>
          <a:bodyPr wrap="none" rtlCol="0">
            <a:spAutoFit/>
          </a:bodyPr>
          <a:lstStyle/>
          <a:p>
            <a:r>
              <a:rPr lang="en-US" i="1">
                <a:solidFill>
                  <a:schemeClr val="tx1">
                    <a:lumMod val="50000"/>
                    <a:lumOff val="50000"/>
                  </a:schemeClr>
                </a:solidFill>
                <a:latin typeface="Aptos Display" panose="020B0004020202020204" pitchFamily="34" charset="0"/>
              </a:rPr>
              <a:t>Source </a:t>
            </a:r>
            <a:r>
              <a:rPr lang="en-US" i="1" u="sng" err="1">
                <a:solidFill>
                  <a:schemeClr val="tx1">
                    <a:lumMod val="50000"/>
                    <a:lumOff val="50000"/>
                  </a:schemeClr>
                </a:solidFill>
                <a:latin typeface="Aptos Display" panose="020B0004020202020204" pitchFamily="34" charset="0"/>
                <a:hlinkClick r:id="rId4"/>
              </a:rPr>
              <a:t>copetti.org</a:t>
            </a:r>
            <a:endParaRPr lang="el-GR" i="1" u="sng">
              <a:solidFill>
                <a:schemeClr val="tx1">
                  <a:lumMod val="50000"/>
                  <a:lumOff val="50000"/>
                </a:schemeClr>
              </a:solidFill>
              <a:latin typeface="Aptos Display" panose="020B0004020202020204" pitchFamily="34" charset="0"/>
            </a:endParaRPr>
          </a:p>
        </p:txBody>
      </p:sp>
    </p:spTree>
    <p:extLst>
      <p:ext uri="{BB962C8B-B14F-4D97-AF65-F5344CB8AC3E}">
        <p14:creationId xmlns:p14="http://schemas.microsoft.com/office/powerpoint/2010/main" val="4022503907"/>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9E056-C449-40C9-DB0A-61BBD2BFB6EA}"/>
              </a:ext>
            </a:extLst>
          </p:cNvPr>
          <p:cNvSpPr>
            <a:spLocks noGrp="1"/>
          </p:cNvSpPr>
          <p:nvPr>
            <p:ph type="ctrTitle"/>
          </p:nvPr>
        </p:nvSpPr>
        <p:spPr>
          <a:xfrm>
            <a:off x="0" y="0"/>
            <a:ext cx="12192000" cy="963039"/>
          </a:xfrm>
        </p:spPr>
        <p:txBody>
          <a:bodyPr>
            <a:normAutofit/>
          </a:bodyPr>
          <a:lstStyle/>
          <a:p>
            <a:pPr rtl="0" fontAlgn="base"/>
            <a:r>
              <a:rPr lang="en-US">
                <a:latin typeface="Aptos" panose="020B0004020202020204" pitchFamily="34" charset="0"/>
              </a:rPr>
              <a:t>The System-on-a-Chip </a:t>
            </a:r>
            <a:r>
              <a:rPr lang="en-US" b="1">
                <a:latin typeface="Aptos" panose="020B0004020202020204" pitchFamily="34" charset="0"/>
              </a:rPr>
              <a:t>SoC</a:t>
            </a:r>
            <a:endParaRPr lang="el-GR">
              <a:latin typeface="Aptos" panose="020B0004020202020204" pitchFamily="34" charset="0"/>
            </a:endParaRPr>
          </a:p>
        </p:txBody>
      </p:sp>
      <p:sp>
        <p:nvSpPr>
          <p:cNvPr id="3" name="Subtitle 2">
            <a:extLst>
              <a:ext uri="{FF2B5EF4-FFF2-40B4-BE49-F238E27FC236}">
                <a16:creationId xmlns:a16="http://schemas.microsoft.com/office/drawing/2014/main" id="{0F8151B7-5CF0-3353-DEFB-3BA9018259E5}"/>
              </a:ext>
            </a:extLst>
          </p:cNvPr>
          <p:cNvSpPr>
            <a:spLocks noGrp="1"/>
          </p:cNvSpPr>
          <p:nvPr>
            <p:ph type="subTitle" idx="1"/>
          </p:nvPr>
        </p:nvSpPr>
        <p:spPr>
          <a:xfrm>
            <a:off x="821987" y="1190608"/>
            <a:ext cx="10141895" cy="1367855"/>
          </a:xfrm>
        </p:spPr>
        <p:txBody>
          <a:bodyPr>
            <a:normAutofit/>
          </a:bodyPr>
          <a:lstStyle/>
          <a:p>
            <a:r>
              <a:rPr lang="en-US">
                <a:latin typeface="Aptos" panose="020B0004020202020204" pitchFamily="34" charset="0"/>
              </a:rPr>
              <a:t>The Nintendo 3DS is capable of natively running Game Boy Advance, Nintendo DS, and 3DS software. Most of the hardware used to achieve this resides in a small System-on-a-Chip, named “CPU CTR”</a:t>
            </a:r>
            <a:endParaRPr lang="el-GR">
              <a:latin typeface="Aptos" panose="020B0004020202020204" pitchFamily="34" charset="0"/>
            </a:endParaRPr>
          </a:p>
        </p:txBody>
      </p:sp>
      <p:sp>
        <p:nvSpPr>
          <p:cNvPr id="6" name="AutoShape 2" descr=":panda:">
            <a:extLst>
              <a:ext uri="{FF2B5EF4-FFF2-40B4-BE49-F238E27FC236}">
                <a16:creationId xmlns:a16="http://schemas.microsoft.com/office/drawing/2014/main" id="{05F8541F-FE81-E993-F186-155BE9C87FC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latin typeface="Aptos" panose="020B0004020202020204" pitchFamily="34" charset="0"/>
            </a:endParaRPr>
          </a:p>
        </p:txBody>
      </p:sp>
      <p:pic>
        <p:nvPicPr>
          <p:cNvPr id="9" name="Picture 8" descr="A close up of a computer chip&#10;&#10;Description automatically generated">
            <a:extLst>
              <a:ext uri="{FF2B5EF4-FFF2-40B4-BE49-F238E27FC236}">
                <a16:creationId xmlns:a16="http://schemas.microsoft.com/office/drawing/2014/main" id="{DA328A58-822B-BB9B-8205-7955388E56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93079" y="2558463"/>
            <a:ext cx="4071967" cy="4071967"/>
          </a:xfrm>
          <a:prstGeom prst="rect">
            <a:avLst/>
          </a:prstGeom>
        </p:spPr>
      </p:pic>
      <p:sp>
        <p:nvSpPr>
          <p:cNvPr id="10" name="TextBox 9">
            <a:extLst>
              <a:ext uri="{FF2B5EF4-FFF2-40B4-BE49-F238E27FC236}">
                <a16:creationId xmlns:a16="http://schemas.microsoft.com/office/drawing/2014/main" id="{BB49756A-F622-7D01-2F78-785F3540F969}"/>
              </a:ext>
            </a:extLst>
          </p:cNvPr>
          <p:cNvSpPr txBox="1"/>
          <p:nvPr/>
        </p:nvSpPr>
        <p:spPr>
          <a:xfrm>
            <a:off x="5436139" y="2844778"/>
            <a:ext cx="6125185" cy="3170099"/>
          </a:xfrm>
          <a:prstGeom prst="rect">
            <a:avLst/>
          </a:prstGeom>
          <a:noFill/>
        </p:spPr>
        <p:txBody>
          <a:bodyPr wrap="square" rtlCol="0">
            <a:spAutoFit/>
          </a:bodyPr>
          <a:lstStyle/>
          <a:p>
            <a:r>
              <a:rPr lang="en-US" sz="2000">
                <a:latin typeface="Aptos" panose="020B0004020202020204" pitchFamily="34" charset="0"/>
              </a:rPr>
              <a:t>Fun facts:</a:t>
            </a:r>
          </a:p>
          <a:p>
            <a:pPr marL="285750" indent="-285750">
              <a:buFont typeface="Arial" panose="020B0604020202020204" pitchFamily="34" charset="0"/>
              <a:buChar char="•"/>
            </a:pPr>
            <a:r>
              <a:rPr lang="en-US" sz="2000">
                <a:latin typeface="Aptos" panose="020B0004020202020204" pitchFamily="34" charset="0"/>
              </a:rPr>
              <a:t>Many people don’t know the 3DS can run GBA games natively, since only those who were part of Nintendo’s “Ambassador program” could use this feature officially.</a:t>
            </a:r>
            <a:br>
              <a:rPr lang="en-US" sz="2000">
                <a:latin typeface="Aptos" panose="020B0004020202020204" pitchFamily="34" charset="0"/>
              </a:rPr>
            </a:br>
            <a:br>
              <a:rPr lang="en-US" sz="2000">
                <a:latin typeface="Aptos" panose="020B0004020202020204" pitchFamily="34" charset="0"/>
              </a:rPr>
            </a:br>
            <a:r>
              <a:rPr lang="en-US" sz="2000">
                <a:latin typeface="Aptos" panose="020B0004020202020204" pitchFamily="34" charset="0"/>
              </a:rPr>
              <a:t>Nowadays, there’s an open-source interface for running GBA games natively, called </a:t>
            </a:r>
            <a:r>
              <a:rPr lang="en-US" sz="2000">
                <a:latin typeface="Aptos" panose="020B0004020202020204" pitchFamily="34" charset="0"/>
                <a:hlinkClick r:id="rId4"/>
              </a:rPr>
              <a:t>open_agb_firm</a:t>
            </a:r>
            <a:r>
              <a:rPr lang="en-US" sz="2000">
                <a:latin typeface="Aptos" panose="020B0004020202020204" pitchFamily="34" charset="0"/>
              </a:rPr>
              <a:t>.</a:t>
            </a:r>
          </a:p>
          <a:p>
            <a:pPr marL="285750" indent="-285750">
              <a:buFont typeface="Arial" panose="020B0604020202020204" pitchFamily="34" charset="0"/>
              <a:buChar char="•"/>
            </a:pPr>
            <a:r>
              <a:rPr lang="en-US" sz="2000">
                <a:latin typeface="Aptos" panose="020B0004020202020204" pitchFamily="34" charset="0"/>
              </a:rPr>
              <a:t>Diffused by Panasonic in Japan on their 45nm process</a:t>
            </a:r>
            <a:endParaRPr lang="el-GR" sz="2000">
              <a:latin typeface="Aptos" panose="020B0004020202020204" pitchFamily="34" charset="0"/>
            </a:endParaRPr>
          </a:p>
        </p:txBody>
      </p:sp>
    </p:spTree>
    <p:extLst>
      <p:ext uri="{BB962C8B-B14F-4D97-AF65-F5344CB8AC3E}">
        <p14:creationId xmlns:p14="http://schemas.microsoft.com/office/powerpoint/2010/main" val="13628462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upRigh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ED508-40E1-7F26-8249-3FE94AF70A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8205E9-5458-DFA2-9A07-5B9F72A20625}"/>
              </a:ext>
            </a:extLst>
          </p:cNvPr>
          <p:cNvSpPr>
            <a:spLocks noGrp="1"/>
          </p:cNvSpPr>
          <p:nvPr>
            <p:ph type="ctrTitle"/>
          </p:nvPr>
        </p:nvSpPr>
        <p:spPr>
          <a:xfrm>
            <a:off x="1524000" y="145914"/>
            <a:ext cx="9144000" cy="875490"/>
          </a:xfrm>
        </p:spPr>
        <p:txBody>
          <a:bodyPr>
            <a:normAutofit fontScale="90000"/>
          </a:bodyPr>
          <a:lstStyle/>
          <a:p>
            <a:pPr rtl="0" fontAlgn="base"/>
            <a:r>
              <a:rPr lang="en-US">
                <a:latin typeface="Aptos" panose="020B0004020202020204" pitchFamily="34" charset="0"/>
              </a:rPr>
              <a:t>Inside the SoC: The </a:t>
            </a:r>
            <a:r>
              <a:rPr lang="en-US" b="1">
                <a:latin typeface="Aptos" panose="020B0004020202020204" pitchFamily="34" charset="0"/>
              </a:rPr>
              <a:t>ARM11</a:t>
            </a:r>
            <a:endParaRPr lang="el-GR" b="1">
              <a:latin typeface="Aptos" panose="020B0004020202020204" pitchFamily="34" charset="0"/>
            </a:endParaRPr>
          </a:p>
        </p:txBody>
      </p:sp>
      <p:sp>
        <p:nvSpPr>
          <p:cNvPr id="11" name="TextBox 10">
            <a:extLst>
              <a:ext uri="{FF2B5EF4-FFF2-40B4-BE49-F238E27FC236}">
                <a16:creationId xmlns:a16="http://schemas.microsoft.com/office/drawing/2014/main" id="{63E455EB-2FF1-5899-578B-DF7D224104A8}"/>
              </a:ext>
            </a:extLst>
          </p:cNvPr>
          <p:cNvSpPr txBox="1"/>
          <p:nvPr/>
        </p:nvSpPr>
        <p:spPr>
          <a:xfrm>
            <a:off x="4326079" y="1021404"/>
            <a:ext cx="4022768" cy="369332"/>
          </a:xfrm>
          <a:prstGeom prst="rect">
            <a:avLst/>
          </a:prstGeom>
          <a:noFill/>
        </p:spPr>
        <p:txBody>
          <a:bodyPr wrap="none" rtlCol="0">
            <a:spAutoFit/>
          </a:bodyPr>
          <a:lstStyle/>
          <a:p>
            <a:r>
              <a:rPr lang="en-US">
                <a:latin typeface="Aptos" panose="020B0004020202020204" pitchFamily="34" charset="0"/>
              </a:rPr>
              <a:t>Running most of the code in 3DS mode</a:t>
            </a:r>
          </a:p>
        </p:txBody>
      </p:sp>
      <p:sp>
        <p:nvSpPr>
          <p:cNvPr id="12" name="TextBox 11">
            <a:extLst>
              <a:ext uri="{FF2B5EF4-FFF2-40B4-BE49-F238E27FC236}">
                <a16:creationId xmlns:a16="http://schemas.microsoft.com/office/drawing/2014/main" id="{E700BB43-ABC8-B598-C602-56CEBF847ECE}"/>
              </a:ext>
            </a:extLst>
          </p:cNvPr>
          <p:cNvSpPr txBox="1"/>
          <p:nvPr/>
        </p:nvSpPr>
        <p:spPr>
          <a:xfrm>
            <a:off x="1185257" y="2893195"/>
            <a:ext cx="1483098" cy="369332"/>
          </a:xfrm>
          <a:prstGeom prst="rect">
            <a:avLst/>
          </a:prstGeom>
          <a:noFill/>
        </p:spPr>
        <p:txBody>
          <a:bodyPr wrap="none" rtlCol="0">
            <a:spAutoFit/>
          </a:bodyPr>
          <a:lstStyle/>
          <a:p>
            <a:r>
              <a:rPr lang="en-US" b="1">
                <a:latin typeface="Aptos" panose="020B0004020202020204" pitchFamily="34" charset="0"/>
              </a:rPr>
              <a:t>Original 3DS</a:t>
            </a:r>
          </a:p>
        </p:txBody>
      </p:sp>
      <p:sp>
        <p:nvSpPr>
          <p:cNvPr id="13" name="TextBox 12">
            <a:extLst>
              <a:ext uri="{FF2B5EF4-FFF2-40B4-BE49-F238E27FC236}">
                <a16:creationId xmlns:a16="http://schemas.microsoft.com/office/drawing/2014/main" id="{4A25869A-9D44-C3F7-371D-D60CE7A799CE}"/>
              </a:ext>
            </a:extLst>
          </p:cNvPr>
          <p:cNvSpPr txBox="1"/>
          <p:nvPr/>
        </p:nvSpPr>
        <p:spPr>
          <a:xfrm>
            <a:off x="1541893" y="5202962"/>
            <a:ext cx="1126462" cy="369332"/>
          </a:xfrm>
          <a:prstGeom prst="rect">
            <a:avLst/>
          </a:prstGeom>
          <a:noFill/>
        </p:spPr>
        <p:txBody>
          <a:bodyPr wrap="none" rtlCol="0">
            <a:spAutoFit/>
          </a:bodyPr>
          <a:lstStyle/>
          <a:p>
            <a:r>
              <a:rPr lang="en-US" b="1">
                <a:latin typeface="Aptos" panose="020B0004020202020204" pitchFamily="34" charset="0"/>
              </a:rPr>
              <a:t>New 3DS</a:t>
            </a:r>
          </a:p>
        </p:txBody>
      </p:sp>
      <p:grpSp>
        <p:nvGrpSpPr>
          <p:cNvPr id="44" name="Group 43">
            <a:extLst>
              <a:ext uri="{FF2B5EF4-FFF2-40B4-BE49-F238E27FC236}">
                <a16:creationId xmlns:a16="http://schemas.microsoft.com/office/drawing/2014/main" id="{B6C90FA9-6ED4-7B8A-F6B0-604FEEECB128}"/>
              </a:ext>
            </a:extLst>
          </p:cNvPr>
          <p:cNvGrpSpPr/>
          <p:nvPr/>
        </p:nvGrpSpPr>
        <p:grpSpPr>
          <a:xfrm>
            <a:off x="5380337" y="2220611"/>
            <a:ext cx="1089164" cy="2134334"/>
            <a:chOff x="4826950" y="2203513"/>
            <a:chExt cx="1089164" cy="2134334"/>
          </a:xfrm>
        </p:grpSpPr>
        <p:pic>
          <p:nvPicPr>
            <p:cNvPr id="22" name="Picture 21" descr="A black rectangular object with white text&#10;&#10;Description automatically generated">
              <a:extLst>
                <a:ext uri="{FF2B5EF4-FFF2-40B4-BE49-F238E27FC236}">
                  <a16:creationId xmlns:a16="http://schemas.microsoft.com/office/drawing/2014/main" id="{48E9389B-AAA4-324C-CD9B-5C430D54D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950" y="2203513"/>
              <a:ext cx="1089164" cy="1714501"/>
            </a:xfrm>
            <a:prstGeom prst="rect">
              <a:avLst/>
            </a:prstGeom>
          </p:spPr>
        </p:pic>
        <p:sp>
          <p:nvSpPr>
            <p:cNvPr id="23" name="TextBox 22">
              <a:extLst>
                <a:ext uri="{FF2B5EF4-FFF2-40B4-BE49-F238E27FC236}">
                  <a16:creationId xmlns:a16="http://schemas.microsoft.com/office/drawing/2014/main" id="{CBB0D66C-701A-64AD-A7DE-BC00AD9E732B}"/>
                </a:ext>
              </a:extLst>
            </p:cNvPr>
            <p:cNvSpPr txBox="1"/>
            <p:nvPr/>
          </p:nvSpPr>
          <p:spPr>
            <a:xfrm>
              <a:off x="4826952" y="3968515"/>
              <a:ext cx="1089162" cy="369332"/>
            </a:xfrm>
            <a:prstGeom prst="rect">
              <a:avLst/>
            </a:prstGeom>
            <a:noFill/>
          </p:spPr>
          <p:txBody>
            <a:bodyPr wrap="square" rtlCol="0">
              <a:spAutoFit/>
            </a:bodyPr>
            <a:lstStyle/>
            <a:p>
              <a:pPr algn="ctr"/>
              <a:r>
                <a:rPr lang="en-US">
                  <a:latin typeface="Aptos" panose="020B0004020202020204" pitchFamily="34" charset="0"/>
                </a:rPr>
                <a:t>268 MHz</a:t>
              </a:r>
            </a:p>
          </p:txBody>
        </p:sp>
      </p:grpSp>
      <p:grpSp>
        <p:nvGrpSpPr>
          <p:cNvPr id="43" name="Group 42">
            <a:extLst>
              <a:ext uri="{FF2B5EF4-FFF2-40B4-BE49-F238E27FC236}">
                <a16:creationId xmlns:a16="http://schemas.microsoft.com/office/drawing/2014/main" id="{524A9682-3807-88D0-9898-722A4D8E41D9}"/>
              </a:ext>
            </a:extLst>
          </p:cNvPr>
          <p:cNvGrpSpPr/>
          <p:nvPr/>
        </p:nvGrpSpPr>
        <p:grpSpPr>
          <a:xfrm>
            <a:off x="3716054" y="2220611"/>
            <a:ext cx="1089163" cy="2130152"/>
            <a:chOff x="3420881" y="2203513"/>
            <a:chExt cx="1089163" cy="2130152"/>
          </a:xfrm>
        </p:grpSpPr>
        <mc:AlternateContent xmlns:mc="http://schemas.openxmlformats.org/markup-compatibility/2006" xmlns:pslz="http://schemas.microsoft.com/office/powerpoint/2016/slidezoom">
          <mc:Choice Requires="pslz">
            <p:graphicFrame>
              <p:nvGraphicFramePr>
                <p:cNvPr id="19" name="Slide Zoom 18">
                  <a:extLst>
                    <a:ext uri="{FF2B5EF4-FFF2-40B4-BE49-F238E27FC236}">
                      <a16:creationId xmlns:a16="http://schemas.microsoft.com/office/drawing/2014/main" id="{2195ED19-ADCC-46EC-12C1-F2964354A0F6}"/>
                    </a:ext>
                  </a:extLst>
                </p:cNvPr>
                <p:cNvGraphicFramePr>
                  <a:graphicFrameLocks noChangeAspect="1"/>
                </p:cNvGraphicFramePr>
                <p:nvPr/>
              </p:nvGraphicFramePr>
              <p:xfrm>
                <a:off x="3420881" y="2203513"/>
                <a:ext cx="1089163" cy="1714500"/>
              </p:xfrm>
              <a:graphic>
                <a:graphicData uri="http://schemas.microsoft.com/office/powerpoint/2016/slidezoom">
                  <pslz:sldZm>
                    <pslz:sldZmObj sldId="307" cId="2278146453">
                      <pslz:zmPr id="{80464AE4-0AF2-B34B-B895-97BA4F94B0F9}" imageType="cover" transitionDur="1000">
                        <p166:blipFill xmlns:p166="http://schemas.microsoft.com/office/powerpoint/2016/6/main">
                          <a:blip r:embed="rId3">
                            <a:extLst>
                              <a:ext uri="{28A0092B-C50C-407E-A947-70E740481C1C}">
                                <a14:useLocalDpi xmlns:a14="http://schemas.microsoft.com/office/drawing/2010/main" val="0"/>
                              </a:ext>
                            </a:extLst>
                          </a:blip>
                          <a:stretch>
                            <a:fillRect/>
                          </a:stretch>
                        </p166:blipFill>
                        <p166:spPr xmlns:p166="http://schemas.microsoft.com/office/powerpoint/2016/6/main">
                          <a:xfrm>
                            <a:off x="0" y="0"/>
                            <a:ext cx="1089163" cy="1714500"/>
                          </a:xfrm>
                          <a:prstGeom prst="rect">
                            <a:avLst/>
                          </a:prstGeom>
                          <a:ln w="3175">
                            <a:solidFill>
                              <a:prstClr val="ltGray"/>
                            </a:solidFill>
                          </a:ln>
                        </p166:spPr>
                      </pslz:zmPr>
                    </pslz:sldZmObj>
                  </pslz:sldZm>
                </a:graphicData>
              </a:graphic>
            </p:graphicFrame>
          </mc:Choice>
          <mc:Fallback xmlns="">
            <p:pic>
              <p:nvPicPr>
                <p:cNvPr id="19" name="Slide Zoom 18">
                  <a:hlinkClick r:id="rId4" action="ppaction://hlinksldjump"/>
                  <a:extLst>
                    <a:ext uri="{FF2B5EF4-FFF2-40B4-BE49-F238E27FC236}">
                      <a16:creationId xmlns:a16="http://schemas.microsoft.com/office/drawing/2014/main" id="{2195ED19-ADCC-46EC-12C1-F2964354A0F6}"/>
                    </a:ext>
                  </a:extLst>
                </p:cNvPr>
                <p:cNvPicPr>
                  <a:picLocks noGrp="1" noRot="1" noChangeAspect="1" noMove="1" noResize="1" noEditPoints="1" noAdjustHandles="1" noChangeArrowheads="1" noChangeShapeType="1"/>
                </p:cNvPicPr>
                <p:nvPr/>
              </p:nvPicPr>
              <p:blipFill>
                <a:blip r:embed="rId5">
                  <a:extLst>
                    <a:ext uri="{28A0092B-C50C-407E-A947-70E740481C1C}">
                      <a14:useLocalDpi xmlns:a14="http://schemas.microsoft.com/office/drawing/2010/main" val="0"/>
                    </a:ext>
                  </a:extLst>
                </a:blip>
                <a:stretch>
                  <a:fillRect/>
                </a:stretch>
              </p:blipFill>
              <p:spPr>
                <a:xfrm>
                  <a:off x="3716054" y="2220611"/>
                  <a:ext cx="1089163" cy="1714500"/>
                </a:xfrm>
                <a:prstGeom prst="rect">
                  <a:avLst/>
                </a:prstGeom>
                <a:ln w="3175">
                  <a:solidFill>
                    <a:prstClr val="ltGray"/>
                  </a:solidFill>
                </a:ln>
              </p:spPr>
            </p:pic>
          </mc:Fallback>
        </mc:AlternateContent>
        <p:sp>
          <p:nvSpPr>
            <p:cNvPr id="24" name="TextBox 23">
              <a:extLst>
                <a:ext uri="{FF2B5EF4-FFF2-40B4-BE49-F238E27FC236}">
                  <a16:creationId xmlns:a16="http://schemas.microsoft.com/office/drawing/2014/main" id="{F851009B-8C89-56C6-5263-17D1A652D441}"/>
                </a:ext>
              </a:extLst>
            </p:cNvPr>
            <p:cNvSpPr txBox="1"/>
            <p:nvPr/>
          </p:nvSpPr>
          <p:spPr>
            <a:xfrm>
              <a:off x="3420881" y="3964333"/>
              <a:ext cx="1089162" cy="369332"/>
            </a:xfrm>
            <a:prstGeom prst="rect">
              <a:avLst/>
            </a:prstGeom>
            <a:noFill/>
          </p:spPr>
          <p:txBody>
            <a:bodyPr wrap="square" rtlCol="0">
              <a:spAutoFit/>
            </a:bodyPr>
            <a:lstStyle/>
            <a:p>
              <a:pPr algn="ctr"/>
              <a:r>
                <a:rPr lang="en-US">
                  <a:latin typeface="Aptos" panose="020B0004020202020204" pitchFamily="34" charset="0"/>
                </a:rPr>
                <a:t>268 MHz</a:t>
              </a:r>
            </a:p>
          </p:txBody>
        </p:sp>
      </p:grpSp>
      <p:grpSp>
        <p:nvGrpSpPr>
          <p:cNvPr id="30" name="Group 29">
            <a:extLst>
              <a:ext uri="{FF2B5EF4-FFF2-40B4-BE49-F238E27FC236}">
                <a16:creationId xmlns:a16="http://schemas.microsoft.com/office/drawing/2014/main" id="{12898BF0-9A8B-D06E-B192-48493927FD09}"/>
              </a:ext>
            </a:extLst>
          </p:cNvPr>
          <p:cNvGrpSpPr/>
          <p:nvPr/>
        </p:nvGrpSpPr>
        <p:grpSpPr>
          <a:xfrm>
            <a:off x="3677353" y="4534370"/>
            <a:ext cx="1166563" cy="2149176"/>
            <a:chOff x="2441654" y="4658483"/>
            <a:chExt cx="1166563" cy="2149176"/>
          </a:xfrm>
        </p:grpSpPr>
        <p:pic>
          <p:nvPicPr>
            <p:cNvPr id="27" name="Picture 26">
              <a:extLst>
                <a:ext uri="{FF2B5EF4-FFF2-40B4-BE49-F238E27FC236}">
                  <a16:creationId xmlns:a16="http://schemas.microsoft.com/office/drawing/2014/main" id="{5C84F36C-7AE7-945F-DB7D-435AF988ECF6}"/>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2480355" y="4658483"/>
              <a:ext cx="1089163" cy="1714501"/>
            </a:xfrm>
            <a:prstGeom prst="rect">
              <a:avLst/>
            </a:prstGeom>
          </p:spPr>
        </p:pic>
        <p:sp>
          <p:nvSpPr>
            <p:cNvPr id="28" name="TextBox 27">
              <a:extLst>
                <a:ext uri="{FF2B5EF4-FFF2-40B4-BE49-F238E27FC236}">
                  <a16:creationId xmlns:a16="http://schemas.microsoft.com/office/drawing/2014/main" id="{19452623-84B0-7F13-819E-5254829CDA1F}"/>
                </a:ext>
              </a:extLst>
            </p:cNvPr>
            <p:cNvSpPr txBox="1"/>
            <p:nvPr/>
          </p:nvSpPr>
          <p:spPr>
            <a:xfrm>
              <a:off x="2441654" y="6438327"/>
              <a:ext cx="1166563" cy="369332"/>
            </a:xfrm>
            <a:prstGeom prst="rect">
              <a:avLst/>
            </a:prstGeom>
            <a:noFill/>
          </p:spPr>
          <p:txBody>
            <a:bodyPr wrap="square" rtlCol="0">
              <a:spAutoFit/>
            </a:bodyPr>
            <a:lstStyle/>
            <a:p>
              <a:pPr algn="ctr"/>
              <a:r>
                <a:rPr lang="en-US">
                  <a:latin typeface="Aptos" panose="020B0004020202020204" pitchFamily="34" charset="0"/>
                </a:rPr>
                <a:t>804 MHz*</a:t>
              </a:r>
            </a:p>
          </p:txBody>
        </p:sp>
      </p:grpSp>
      <p:grpSp>
        <p:nvGrpSpPr>
          <p:cNvPr id="31" name="Group 30">
            <a:extLst>
              <a:ext uri="{FF2B5EF4-FFF2-40B4-BE49-F238E27FC236}">
                <a16:creationId xmlns:a16="http://schemas.microsoft.com/office/drawing/2014/main" id="{2BCA07BF-270A-1C92-DC6F-4BC10663A5F6}"/>
              </a:ext>
            </a:extLst>
          </p:cNvPr>
          <p:cNvGrpSpPr/>
          <p:nvPr/>
        </p:nvGrpSpPr>
        <p:grpSpPr>
          <a:xfrm>
            <a:off x="5343723" y="4530378"/>
            <a:ext cx="1166563" cy="2153085"/>
            <a:chOff x="2441654" y="4658483"/>
            <a:chExt cx="1166563" cy="2153085"/>
          </a:xfrm>
        </p:grpSpPr>
        <p:pic>
          <p:nvPicPr>
            <p:cNvPr id="32" name="Picture 31">
              <a:extLst>
                <a:ext uri="{FF2B5EF4-FFF2-40B4-BE49-F238E27FC236}">
                  <a16:creationId xmlns:a16="http://schemas.microsoft.com/office/drawing/2014/main" id="{8EB5AA63-939C-0BAC-CEA6-E1EFB437AF32}"/>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2480355" y="4658483"/>
              <a:ext cx="1089163" cy="1714501"/>
            </a:xfrm>
            <a:prstGeom prst="rect">
              <a:avLst/>
            </a:prstGeom>
          </p:spPr>
        </p:pic>
        <p:sp>
          <p:nvSpPr>
            <p:cNvPr id="33" name="TextBox 32">
              <a:extLst>
                <a:ext uri="{FF2B5EF4-FFF2-40B4-BE49-F238E27FC236}">
                  <a16:creationId xmlns:a16="http://schemas.microsoft.com/office/drawing/2014/main" id="{E5297B75-9B00-914A-2206-E2531FD4C60F}"/>
                </a:ext>
              </a:extLst>
            </p:cNvPr>
            <p:cNvSpPr txBox="1"/>
            <p:nvPr/>
          </p:nvSpPr>
          <p:spPr>
            <a:xfrm>
              <a:off x="2441654" y="6442236"/>
              <a:ext cx="1166563" cy="369332"/>
            </a:xfrm>
            <a:prstGeom prst="rect">
              <a:avLst/>
            </a:prstGeom>
            <a:noFill/>
          </p:spPr>
          <p:txBody>
            <a:bodyPr wrap="square" rtlCol="0">
              <a:spAutoFit/>
            </a:bodyPr>
            <a:lstStyle/>
            <a:p>
              <a:pPr algn="ctr"/>
              <a:r>
                <a:rPr lang="en-US">
                  <a:latin typeface="Aptos" panose="020B0004020202020204" pitchFamily="34" charset="0"/>
                </a:rPr>
                <a:t>804 MHz*</a:t>
              </a:r>
            </a:p>
          </p:txBody>
        </p:sp>
      </p:grpSp>
      <p:grpSp>
        <p:nvGrpSpPr>
          <p:cNvPr id="37" name="Group 36">
            <a:extLst>
              <a:ext uri="{FF2B5EF4-FFF2-40B4-BE49-F238E27FC236}">
                <a16:creationId xmlns:a16="http://schemas.microsoft.com/office/drawing/2014/main" id="{9C598642-5506-EF23-D4F2-0B51896C2935}"/>
              </a:ext>
            </a:extLst>
          </p:cNvPr>
          <p:cNvGrpSpPr/>
          <p:nvPr/>
        </p:nvGrpSpPr>
        <p:grpSpPr>
          <a:xfrm>
            <a:off x="7012015" y="4534287"/>
            <a:ext cx="1166563" cy="2149176"/>
            <a:chOff x="2441654" y="4658483"/>
            <a:chExt cx="1166563" cy="2149176"/>
          </a:xfrm>
        </p:grpSpPr>
        <p:pic>
          <p:nvPicPr>
            <p:cNvPr id="38" name="Picture 37">
              <a:extLst>
                <a:ext uri="{FF2B5EF4-FFF2-40B4-BE49-F238E27FC236}">
                  <a16:creationId xmlns:a16="http://schemas.microsoft.com/office/drawing/2014/main" id="{0A750DA6-E0F3-308B-702A-2B5B8A978812}"/>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2480355" y="4658483"/>
              <a:ext cx="1089163" cy="1714501"/>
            </a:xfrm>
            <a:prstGeom prst="rect">
              <a:avLst/>
            </a:prstGeom>
          </p:spPr>
        </p:pic>
        <p:sp>
          <p:nvSpPr>
            <p:cNvPr id="39" name="TextBox 38">
              <a:extLst>
                <a:ext uri="{FF2B5EF4-FFF2-40B4-BE49-F238E27FC236}">
                  <a16:creationId xmlns:a16="http://schemas.microsoft.com/office/drawing/2014/main" id="{67384905-44F0-B0A1-8B0F-7DE653FAE4B3}"/>
                </a:ext>
              </a:extLst>
            </p:cNvPr>
            <p:cNvSpPr txBox="1"/>
            <p:nvPr/>
          </p:nvSpPr>
          <p:spPr>
            <a:xfrm>
              <a:off x="2441654" y="6438327"/>
              <a:ext cx="1166563" cy="369332"/>
            </a:xfrm>
            <a:prstGeom prst="rect">
              <a:avLst/>
            </a:prstGeom>
            <a:noFill/>
          </p:spPr>
          <p:txBody>
            <a:bodyPr wrap="square" rtlCol="0">
              <a:spAutoFit/>
            </a:bodyPr>
            <a:lstStyle/>
            <a:p>
              <a:pPr algn="ctr"/>
              <a:r>
                <a:rPr lang="en-US">
                  <a:latin typeface="Aptos" panose="020B0004020202020204" pitchFamily="34" charset="0"/>
                </a:rPr>
                <a:t>804 MHz*</a:t>
              </a:r>
            </a:p>
          </p:txBody>
        </p:sp>
      </p:grpSp>
      <p:grpSp>
        <p:nvGrpSpPr>
          <p:cNvPr id="40" name="Group 39">
            <a:extLst>
              <a:ext uri="{FF2B5EF4-FFF2-40B4-BE49-F238E27FC236}">
                <a16:creationId xmlns:a16="http://schemas.microsoft.com/office/drawing/2014/main" id="{7BAB1837-DF5B-BCEA-F0DA-544B818FD503}"/>
              </a:ext>
            </a:extLst>
          </p:cNvPr>
          <p:cNvGrpSpPr/>
          <p:nvPr/>
        </p:nvGrpSpPr>
        <p:grpSpPr>
          <a:xfrm>
            <a:off x="8676466" y="4530378"/>
            <a:ext cx="1166563" cy="2153085"/>
            <a:chOff x="2441654" y="4658483"/>
            <a:chExt cx="1166563" cy="2153085"/>
          </a:xfrm>
        </p:grpSpPr>
        <p:pic>
          <p:nvPicPr>
            <p:cNvPr id="41" name="Picture 40">
              <a:extLst>
                <a:ext uri="{FF2B5EF4-FFF2-40B4-BE49-F238E27FC236}">
                  <a16:creationId xmlns:a16="http://schemas.microsoft.com/office/drawing/2014/main" id="{82F0A0BE-B091-571B-FF1A-EC6FD68EB06E}"/>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2480355" y="4658483"/>
              <a:ext cx="1089163" cy="1714501"/>
            </a:xfrm>
            <a:prstGeom prst="rect">
              <a:avLst/>
            </a:prstGeom>
          </p:spPr>
        </p:pic>
        <p:sp>
          <p:nvSpPr>
            <p:cNvPr id="42" name="TextBox 41">
              <a:extLst>
                <a:ext uri="{FF2B5EF4-FFF2-40B4-BE49-F238E27FC236}">
                  <a16:creationId xmlns:a16="http://schemas.microsoft.com/office/drawing/2014/main" id="{CAF96473-27D4-C9AA-85B1-306F382291AA}"/>
                </a:ext>
              </a:extLst>
            </p:cNvPr>
            <p:cNvSpPr txBox="1"/>
            <p:nvPr/>
          </p:nvSpPr>
          <p:spPr>
            <a:xfrm>
              <a:off x="2441654" y="6442236"/>
              <a:ext cx="1166563" cy="369332"/>
            </a:xfrm>
            <a:prstGeom prst="rect">
              <a:avLst/>
            </a:prstGeom>
            <a:noFill/>
          </p:spPr>
          <p:txBody>
            <a:bodyPr wrap="square" rtlCol="0">
              <a:spAutoFit/>
            </a:bodyPr>
            <a:lstStyle/>
            <a:p>
              <a:pPr algn="ctr"/>
              <a:r>
                <a:rPr lang="en-US">
                  <a:latin typeface="Aptos" panose="020B0004020202020204" pitchFamily="34" charset="0"/>
                </a:rPr>
                <a:t>804 MHz*</a:t>
              </a:r>
            </a:p>
          </p:txBody>
        </p:sp>
      </p:grpSp>
      <p:sp>
        <p:nvSpPr>
          <p:cNvPr id="45" name="Double Brace 44">
            <a:extLst>
              <a:ext uri="{FF2B5EF4-FFF2-40B4-BE49-F238E27FC236}">
                <a16:creationId xmlns:a16="http://schemas.microsoft.com/office/drawing/2014/main" id="{61033D31-FEC6-2E1B-AA27-9EB1C1378B02}"/>
              </a:ext>
            </a:extLst>
          </p:cNvPr>
          <p:cNvSpPr/>
          <p:nvPr/>
        </p:nvSpPr>
        <p:spPr>
          <a:xfrm>
            <a:off x="2911359" y="2106561"/>
            <a:ext cx="4260373" cy="2332700"/>
          </a:xfrm>
          <a:prstGeom prst="bracePair">
            <a:avLst>
              <a:gd name="adj" fmla="val 15749"/>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Double Brace 45">
            <a:extLst>
              <a:ext uri="{FF2B5EF4-FFF2-40B4-BE49-F238E27FC236}">
                <a16:creationId xmlns:a16="http://schemas.microsoft.com/office/drawing/2014/main" id="{C008C6AE-E427-2A96-F7F8-744EB27C82B6}"/>
              </a:ext>
            </a:extLst>
          </p:cNvPr>
          <p:cNvSpPr/>
          <p:nvPr/>
        </p:nvSpPr>
        <p:spPr>
          <a:xfrm>
            <a:off x="2911460" y="4445403"/>
            <a:ext cx="7599405" cy="2332700"/>
          </a:xfrm>
          <a:prstGeom prst="bracePair">
            <a:avLst>
              <a:gd name="adj" fmla="val 15749"/>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descr="A close up of a computer chip&#10;&#10;Description automatically generated">
            <a:extLst>
              <a:ext uri="{FF2B5EF4-FFF2-40B4-BE49-F238E27FC236}">
                <a16:creationId xmlns:a16="http://schemas.microsoft.com/office/drawing/2014/main" id="{6327086E-9A4A-813E-E8D5-AE769B16C9B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515535" y="1600410"/>
            <a:ext cx="5500706" cy="5500706"/>
          </a:xfrm>
          <a:prstGeom prst="rect">
            <a:avLst/>
          </a:prstGeom>
        </p:spPr>
      </p:pic>
    </p:spTree>
    <p:extLst>
      <p:ext uri="{BB962C8B-B14F-4D97-AF65-F5344CB8AC3E}">
        <p14:creationId xmlns:p14="http://schemas.microsoft.com/office/powerpoint/2010/main" val="10342246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xit" presetSubtype="37" fill="hold" nodeType="withEffect">
                                  <p:stCondLst>
                                    <p:cond delay="0"/>
                                  </p:stCondLst>
                                  <p:childTnLst>
                                    <p:animEffect transition="out" filter="barn(outVertical)">
                                      <p:cBhvr>
                                        <p:cTn id="6" dur="250"/>
                                        <p:tgtEl>
                                          <p:spTgt spid="5"/>
                                        </p:tgtEl>
                                      </p:cBhvr>
                                    </p:animEffect>
                                    <p:set>
                                      <p:cBhvr>
                                        <p:cTn id="7" dur="1" fill="hold">
                                          <p:stCondLst>
                                            <p:cond delay="249"/>
                                          </p:stCondLst>
                                        </p:cTn>
                                        <p:tgtEl>
                                          <p:spTgt spid="5"/>
                                        </p:tgtEl>
                                        <p:attrNameLst>
                                          <p:attrName>style.visibility</p:attrName>
                                        </p:attrNameLst>
                                      </p:cBhvr>
                                      <p:to>
                                        <p:strVal val="hidden"/>
                                      </p:to>
                                    </p:set>
                                  </p:childTnLst>
                                </p:cTn>
                              </p:par>
                            </p:childTnLst>
                          </p:cTn>
                        </p:par>
                        <p:par>
                          <p:cTn id="8" fill="hold">
                            <p:stCondLst>
                              <p:cond delay="250"/>
                            </p:stCondLst>
                            <p:childTnLst>
                              <p:par>
                                <p:cTn id="9" presetID="18" presetClass="entr" presetSubtype="12"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strips(downLeft)">
                                      <p:cBhvr>
                                        <p:cTn id="11" dur="500"/>
                                        <p:tgtEl>
                                          <p:spTgt spid="43"/>
                                        </p:tgtEl>
                                      </p:cBhvr>
                                    </p:animEffect>
                                  </p:childTnLst>
                                </p:cTn>
                              </p:par>
                              <p:par>
                                <p:cTn id="12" presetID="18" presetClass="entr" presetSubtype="12" fill="hold" nodeType="with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strips(downLeft)">
                                      <p:cBhvr>
                                        <p:cTn id="14" dur="500"/>
                                        <p:tgtEl>
                                          <p:spTgt spid="44"/>
                                        </p:tgtEl>
                                      </p:cBhvr>
                                    </p:animEffect>
                                  </p:childTnLst>
                                </p:cTn>
                              </p:par>
                              <p:par>
                                <p:cTn id="15" presetID="18" presetClass="entr" presetSubtype="12"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strips(downLeft)">
                                      <p:cBhvr>
                                        <p:cTn id="17" dur="500"/>
                                        <p:tgtEl>
                                          <p:spTgt spid="30"/>
                                        </p:tgtEl>
                                      </p:cBhvr>
                                    </p:animEffect>
                                  </p:childTnLst>
                                </p:cTn>
                              </p:par>
                              <p:par>
                                <p:cTn id="18" presetID="18" presetClass="entr" presetSubtype="12"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strips(downLeft)">
                                      <p:cBhvr>
                                        <p:cTn id="20" dur="500"/>
                                        <p:tgtEl>
                                          <p:spTgt spid="31"/>
                                        </p:tgtEl>
                                      </p:cBhvr>
                                    </p:animEffect>
                                  </p:childTnLst>
                                </p:cTn>
                              </p:par>
                              <p:par>
                                <p:cTn id="21" presetID="18" presetClass="entr" presetSubtype="12"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strips(downLeft)">
                                      <p:cBhvr>
                                        <p:cTn id="23" dur="500"/>
                                        <p:tgtEl>
                                          <p:spTgt spid="37"/>
                                        </p:tgtEl>
                                      </p:cBhvr>
                                    </p:animEffect>
                                  </p:childTnLst>
                                </p:cTn>
                              </p:par>
                              <p:par>
                                <p:cTn id="24" presetID="18" presetClass="entr" presetSubtype="12" repeatCount="0"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strips(downLeft)">
                                      <p:cBhvr>
                                        <p:cTn id="2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69935-4B88-CC68-BE7B-45C1F65031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63E26F-1442-85A9-FCFF-E3F0A95C8E61}"/>
              </a:ext>
            </a:extLst>
          </p:cNvPr>
          <p:cNvSpPr>
            <a:spLocks noGrp="1"/>
          </p:cNvSpPr>
          <p:nvPr>
            <p:ph type="ctrTitle"/>
          </p:nvPr>
        </p:nvSpPr>
        <p:spPr>
          <a:xfrm>
            <a:off x="710119" y="0"/>
            <a:ext cx="11404225" cy="899809"/>
          </a:xfrm>
        </p:spPr>
        <p:txBody>
          <a:bodyPr>
            <a:noAutofit/>
          </a:bodyPr>
          <a:lstStyle/>
          <a:p>
            <a:pPr rtl="0" fontAlgn="base"/>
            <a:r>
              <a:rPr lang="en-US" sz="4800">
                <a:latin typeface="Aptos" panose="020B0004020202020204" pitchFamily="34" charset="0"/>
              </a:rPr>
              <a:t>Making use of the multiple ARM11 cores</a:t>
            </a:r>
            <a:endParaRPr lang="el-GR" sz="4800">
              <a:latin typeface="Aptos" panose="020B0004020202020204" pitchFamily="34" charset="0"/>
            </a:endParaRPr>
          </a:p>
        </p:txBody>
      </p:sp>
      <p:sp>
        <p:nvSpPr>
          <p:cNvPr id="3" name="Subtitle 2">
            <a:extLst>
              <a:ext uri="{FF2B5EF4-FFF2-40B4-BE49-F238E27FC236}">
                <a16:creationId xmlns:a16="http://schemas.microsoft.com/office/drawing/2014/main" id="{422EB2DC-4D43-8086-2FF3-8B9A3A53AFED}"/>
              </a:ext>
            </a:extLst>
          </p:cNvPr>
          <p:cNvSpPr>
            <a:spLocks noGrp="1"/>
          </p:cNvSpPr>
          <p:nvPr>
            <p:ph type="subTitle" idx="1"/>
          </p:nvPr>
        </p:nvSpPr>
        <p:spPr>
          <a:xfrm>
            <a:off x="1902015" y="909935"/>
            <a:ext cx="9020432" cy="899809"/>
          </a:xfrm>
        </p:spPr>
        <p:txBody>
          <a:bodyPr vert="horz" lIns="91440" tIns="45720" rIns="91440" bIns="45720" rtlCol="0" anchor="t">
            <a:noAutofit/>
          </a:bodyPr>
          <a:lstStyle/>
          <a:p>
            <a:pPr algn="l"/>
            <a:r>
              <a:rPr lang="en-US" sz="2000">
                <a:latin typeface="Aptos" panose="020B0004020202020204" pitchFamily="34" charset="0"/>
              </a:rPr>
              <a:t>Aiming to make good use of the multicore ARM11, the 3DS OS allocates different tasks to each core</a:t>
            </a:r>
          </a:p>
        </p:txBody>
      </p:sp>
      <p:grpSp>
        <p:nvGrpSpPr>
          <p:cNvPr id="23" name="Group 22">
            <a:extLst>
              <a:ext uri="{FF2B5EF4-FFF2-40B4-BE49-F238E27FC236}">
                <a16:creationId xmlns:a16="http://schemas.microsoft.com/office/drawing/2014/main" id="{74B69C53-41BF-5A05-6591-232E25FDED35}"/>
              </a:ext>
            </a:extLst>
          </p:cNvPr>
          <p:cNvGrpSpPr/>
          <p:nvPr/>
        </p:nvGrpSpPr>
        <p:grpSpPr>
          <a:xfrm>
            <a:off x="1442157" y="2164406"/>
            <a:ext cx="4453155" cy="1714501"/>
            <a:chOff x="1442157" y="2164406"/>
            <a:chExt cx="4453155" cy="1714501"/>
          </a:xfrm>
        </p:grpSpPr>
        <p:pic>
          <p:nvPicPr>
            <p:cNvPr id="4" name="Picture 3" descr="A black rectangular object with white text&#10;&#10;Description automatically generated">
              <a:extLst>
                <a:ext uri="{FF2B5EF4-FFF2-40B4-BE49-F238E27FC236}">
                  <a16:creationId xmlns:a16="http://schemas.microsoft.com/office/drawing/2014/main" id="{BBD510BB-AAB9-D674-19FA-20ABA791DD5D}"/>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806148" y="2164406"/>
              <a:ext cx="1089164" cy="1714501"/>
            </a:xfrm>
            <a:prstGeom prst="rect">
              <a:avLst/>
            </a:prstGeom>
          </p:spPr>
        </p:pic>
        <p:sp>
          <p:nvSpPr>
            <p:cNvPr id="12" name="TextBox 11">
              <a:extLst>
                <a:ext uri="{FF2B5EF4-FFF2-40B4-BE49-F238E27FC236}">
                  <a16:creationId xmlns:a16="http://schemas.microsoft.com/office/drawing/2014/main" id="{D7379F2B-2EFC-A15D-B602-771299340F24}"/>
                </a:ext>
              </a:extLst>
            </p:cNvPr>
            <p:cNvSpPr txBox="1"/>
            <p:nvPr/>
          </p:nvSpPr>
          <p:spPr>
            <a:xfrm>
              <a:off x="1442157" y="2213996"/>
              <a:ext cx="2546463" cy="1569660"/>
            </a:xfrm>
            <a:prstGeom prst="rect">
              <a:avLst/>
            </a:prstGeom>
            <a:noFill/>
          </p:spPr>
          <p:txBody>
            <a:bodyPr wrap="square" rtlCol="0">
              <a:spAutoFit/>
            </a:bodyPr>
            <a:lstStyle/>
            <a:p>
              <a:r>
                <a:rPr lang="en-US" sz="2400" b="1">
                  <a:latin typeface="Aptos" panose="020B0004020202020204" pitchFamily="34" charset="0"/>
                </a:rPr>
                <a:t>Core 0 </a:t>
              </a:r>
              <a:r>
                <a:rPr lang="en-US" sz="2400" err="1">
                  <a:latin typeface="Aptos" panose="020B0004020202020204" pitchFamily="34" charset="0"/>
                </a:rPr>
                <a:t>Appcore</a:t>
              </a:r>
              <a:endParaRPr lang="en-US" sz="2400">
                <a:latin typeface="Aptos" panose="020B0004020202020204" pitchFamily="34" charset="0"/>
              </a:endParaRPr>
            </a:p>
            <a:p>
              <a:endParaRPr lang="en-US">
                <a:latin typeface="Aptos" panose="020B0004020202020204" pitchFamily="34" charset="0"/>
              </a:endParaRPr>
            </a:p>
            <a:p>
              <a:r>
                <a:rPr lang="en-US">
                  <a:latin typeface="Aptos" panose="020B0004020202020204" pitchFamily="34" charset="0"/>
                </a:rPr>
                <a:t>Runs userland apps</a:t>
              </a:r>
            </a:p>
            <a:p>
              <a:r>
                <a:rPr lang="en-US">
                  <a:latin typeface="Aptos" panose="020B0004020202020204" pitchFamily="34" charset="0"/>
                </a:rPr>
                <a:t>including games &amp; system apps</a:t>
              </a:r>
            </a:p>
          </p:txBody>
        </p:sp>
        <p:sp>
          <p:nvSpPr>
            <p:cNvPr id="18" name="Right Brace 17">
              <a:extLst>
                <a:ext uri="{FF2B5EF4-FFF2-40B4-BE49-F238E27FC236}">
                  <a16:creationId xmlns:a16="http://schemas.microsoft.com/office/drawing/2014/main" id="{E5FE0055-342E-58DF-C199-51F0769A01A4}"/>
                </a:ext>
              </a:extLst>
            </p:cNvPr>
            <p:cNvSpPr/>
            <p:nvPr/>
          </p:nvSpPr>
          <p:spPr>
            <a:xfrm>
              <a:off x="4189308" y="2259656"/>
              <a:ext cx="430925" cy="1524000"/>
            </a:xfrm>
            <a:prstGeom prst="rightBrace">
              <a:avLst>
                <a:gd name="adj1" fmla="val 59552"/>
                <a:gd name="adj2" fmla="val 50000"/>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09F3FCB-9892-D308-0930-0D5556920F54}"/>
              </a:ext>
            </a:extLst>
          </p:cNvPr>
          <p:cNvGrpSpPr/>
          <p:nvPr/>
        </p:nvGrpSpPr>
        <p:grpSpPr>
          <a:xfrm>
            <a:off x="1442157" y="4046445"/>
            <a:ext cx="4445530" cy="2677656"/>
            <a:chOff x="1442157" y="4046445"/>
            <a:chExt cx="4445530" cy="2677656"/>
          </a:xfrm>
        </p:grpSpPr>
        <p:pic>
          <p:nvPicPr>
            <p:cNvPr id="7" name="Picture 6" descr="A black rectangular object with white text&#10;&#10;Description automatically generated">
              <a:extLst>
                <a:ext uri="{FF2B5EF4-FFF2-40B4-BE49-F238E27FC236}">
                  <a16:creationId xmlns:a16="http://schemas.microsoft.com/office/drawing/2014/main" id="{F07C1761-B31F-0A74-2C9C-13496ECC1802}"/>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798523" y="4279029"/>
              <a:ext cx="1089164" cy="1714501"/>
            </a:xfrm>
            <a:prstGeom prst="rect">
              <a:avLst/>
            </a:prstGeom>
          </p:spPr>
        </p:pic>
        <p:sp>
          <p:nvSpPr>
            <p:cNvPr id="14" name="TextBox 13">
              <a:extLst>
                <a:ext uri="{FF2B5EF4-FFF2-40B4-BE49-F238E27FC236}">
                  <a16:creationId xmlns:a16="http://schemas.microsoft.com/office/drawing/2014/main" id="{329C03A1-A838-494E-FD21-BC3D893CDF12}"/>
                </a:ext>
              </a:extLst>
            </p:cNvPr>
            <p:cNvSpPr txBox="1"/>
            <p:nvPr/>
          </p:nvSpPr>
          <p:spPr>
            <a:xfrm>
              <a:off x="1442157" y="4046445"/>
              <a:ext cx="2561234" cy="2677656"/>
            </a:xfrm>
            <a:prstGeom prst="rect">
              <a:avLst/>
            </a:prstGeom>
            <a:noFill/>
          </p:spPr>
          <p:txBody>
            <a:bodyPr wrap="square" lIns="91440" tIns="45720" rIns="91440" bIns="45720" rtlCol="0" anchor="t">
              <a:spAutoFit/>
            </a:bodyPr>
            <a:lstStyle/>
            <a:p>
              <a:r>
                <a:rPr lang="en-US" sz="2400" b="1">
                  <a:latin typeface="Aptos"/>
                </a:rPr>
                <a:t>Core 1 </a:t>
              </a:r>
              <a:r>
                <a:rPr lang="en-US" sz="2400" err="1">
                  <a:latin typeface="Aptos"/>
                </a:rPr>
                <a:t>Syscore</a:t>
              </a:r>
              <a:endParaRPr lang="en-US" sz="2400">
                <a:latin typeface="Aptos"/>
              </a:endParaRPr>
            </a:p>
            <a:p>
              <a:br>
                <a:rPr lang="en-US">
                  <a:latin typeface="Aptos" panose="020B0004020202020204" pitchFamily="34" charset="0"/>
                </a:rPr>
              </a:br>
              <a:r>
                <a:rPr lang="en-US">
                  <a:latin typeface="Aptos"/>
                </a:rPr>
                <a:t>Dedicated to OS. Runs many processes often known as “services” used to interface with world.</a:t>
              </a:r>
            </a:p>
            <a:p>
              <a:r>
                <a:rPr lang="en-US">
                  <a:latin typeface="Aptos"/>
                </a:rPr>
                <a:t>Apps can borrow some </a:t>
              </a:r>
              <a:r>
                <a:rPr lang="en-US" err="1">
                  <a:latin typeface="Aptos"/>
                </a:rPr>
                <a:t>syscore</a:t>
              </a:r>
              <a:r>
                <a:rPr lang="en-US">
                  <a:latin typeface="Aptos"/>
                </a:rPr>
                <a:t> compute time. </a:t>
              </a:r>
              <a:endParaRPr lang="en-US" sz="2000">
                <a:latin typeface="Aptos" panose="020B0004020202020204" pitchFamily="34" charset="0"/>
              </a:endParaRPr>
            </a:p>
          </p:txBody>
        </p:sp>
        <p:sp>
          <p:nvSpPr>
            <p:cNvPr id="19" name="Right Brace 18">
              <a:extLst>
                <a:ext uri="{FF2B5EF4-FFF2-40B4-BE49-F238E27FC236}">
                  <a16:creationId xmlns:a16="http://schemas.microsoft.com/office/drawing/2014/main" id="{CD323673-4FE4-420A-EED7-AC6DF7E806F9}"/>
                </a:ext>
              </a:extLst>
            </p:cNvPr>
            <p:cNvSpPr/>
            <p:nvPr/>
          </p:nvSpPr>
          <p:spPr>
            <a:xfrm>
              <a:off x="4189307" y="4434192"/>
              <a:ext cx="430925" cy="1524000"/>
            </a:xfrm>
            <a:prstGeom prst="rightBrace">
              <a:avLst>
                <a:gd name="adj1" fmla="val 59552"/>
                <a:gd name="adj2" fmla="val 50000"/>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A07A6452-A9A2-44DD-3A79-CE8A8083AF7C}"/>
              </a:ext>
            </a:extLst>
          </p:cNvPr>
          <p:cNvGrpSpPr/>
          <p:nvPr/>
        </p:nvGrpSpPr>
        <p:grpSpPr>
          <a:xfrm>
            <a:off x="6296689" y="2164406"/>
            <a:ext cx="5001931" cy="1714501"/>
            <a:chOff x="6296689" y="2164406"/>
            <a:chExt cx="5001931" cy="1714501"/>
          </a:xfrm>
        </p:grpSpPr>
        <p:pic>
          <p:nvPicPr>
            <p:cNvPr id="9" name="Picture 8">
              <a:extLst>
                <a:ext uri="{FF2B5EF4-FFF2-40B4-BE49-F238E27FC236}">
                  <a16:creationId xmlns:a16="http://schemas.microsoft.com/office/drawing/2014/main" id="{02101D5F-17F9-C25E-F00E-D8C81BC56909}"/>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6296689" y="2164406"/>
              <a:ext cx="1089163" cy="1714501"/>
            </a:xfrm>
            <a:prstGeom prst="rect">
              <a:avLst/>
            </a:prstGeom>
          </p:spPr>
        </p:pic>
        <p:sp>
          <p:nvSpPr>
            <p:cNvPr id="15" name="TextBox 14">
              <a:extLst>
                <a:ext uri="{FF2B5EF4-FFF2-40B4-BE49-F238E27FC236}">
                  <a16:creationId xmlns:a16="http://schemas.microsoft.com/office/drawing/2014/main" id="{456F9DEA-2740-D322-B2CE-B2CDF19D7B2D}"/>
                </a:ext>
              </a:extLst>
            </p:cNvPr>
            <p:cNvSpPr txBox="1"/>
            <p:nvPr/>
          </p:nvSpPr>
          <p:spPr>
            <a:xfrm>
              <a:off x="8188606" y="2211255"/>
              <a:ext cx="3110014" cy="1661993"/>
            </a:xfrm>
            <a:prstGeom prst="rect">
              <a:avLst/>
            </a:prstGeom>
            <a:noFill/>
          </p:spPr>
          <p:txBody>
            <a:bodyPr wrap="square" rtlCol="0">
              <a:spAutoFit/>
            </a:bodyPr>
            <a:lstStyle/>
            <a:p>
              <a:r>
                <a:rPr lang="en-US" sz="2400" b="1">
                  <a:latin typeface="Aptos" panose="020B0004020202020204" pitchFamily="34" charset="0"/>
                </a:rPr>
                <a:t>Core 2</a:t>
              </a:r>
              <a:r>
                <a:rPr lang="en-US" sz="2400">
                  <a:latin typeface="Aptos" panose="020B0004020202020204" pitchFamily="34" charset="0"/>
                </a:rPr>
                <a:t> New 3DS Only</a:t>
              </a:r>
            </a:p>
            <a:p>
              <a:endParaRPr lang="en-US">
                <a:latin typeface="Aptos" panose="020B0004020202020204" pitchFamily="34" charset="0"/>
              </a:endParaRPr>
            </a:p>
            <a:p>
              <a:r>
                <a:rPr lang="en-US" sz="2000">
                  <a:latin typeface="Aptos" panose="020B0004020202020204" pitchFamily="34" charset="0"/>
                </a:rPr>
                <a:t>Reserved for “QTM”, the camera-based head tracking service.</a:t>
              </a:r>
            </a:p>
          </p:txBody>
        </p:sp>
        <p:sp>
          <p:nvSpPr>
            <p:cNvPr id="20" name="Right Brace 19">
              <a:extLst>
                <a:ext uri="{FF2B5EF4-FFF2-40B4-BE49-F238E27FC236}">
                  <a16:creationId xmlns:a16="http://schemas.microsoft.com/office/drawing/2014/main" id="{57DC010E-75B2-847F-5B66-C003AF27F932}"/>
                </a:ext>
              </a:extLst>
            </p:cNvPr>
            <p:cNvSpPr/>
            <p:nvPr/>
          </p:nvSpPr>
          <p:spPr>
            <a:xfrm rot="10800000">
              <a:off x="7571765" y="2259656"/>
              <a:ext cx="430925" cy="1524000"/>
            </a:xfrm>
            <a:prstGeom prst="rightBrace">
              <a:avLst>
                <a:gd name="adj1" fmla="val 59552"/>
                <a:gd name="adj2" fmla="val 50000"/>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2FC9D78E-C26C-B1A4-FCF2-64D608475B2C}"/>
              </a:ext>
            </a:extLst>
          </p:cNvPr>
          <p:cNvGrpSpPr/>
          <p:nvPr/>
        </p:nvGrpSpPr>
        <p:grpSpPr>
          <a:xfrm>
            <a:off x="6296689" y="4274760"/>
            <a:ext cx="5001931" cy="1714501"/>
            <a:chOff x="6296689" y="4274760"/>
            <a:chExt cx="5001931" cy="1714501"/>
          </a:xfrm>
        </p:grpSpPr>
        <p:pic>
          <p:nvPicPr>
            <p:cNvPr id="10" name="Picture 9">
              <a:extLst>
                <a:ext uri="{FF2B5EF4-FFF2-40B4-BE49-F238E27FC236}">
                  <a16:creationId xmlns:a16="http://schemas.microsoft.com/office/drawing/2014/main" id="{9F8B12CC-5305-528D-0084-B91A897B2644}"/>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6296689" y="4274760"/>
              <a:ext cx="1089163" cy="1714501"/>
            </a:xfrm>
            <a:prstGeom prst="rect">
              <a:avLst/>
            </a:prstGeom>
          </p:spPr>
        </p:pic>
        <p:sp>
          <p:nvSpPr>
            <p:cNvPr id="16" name="TextBox 15">
              <a:extLst>
                <a:ext uri="{FF2B5EF4-FFF2-40B4-BE49-F238E27FC236}">
                  <a16:creationId xmlns:a16="http://schemas.microsoft.com/office/drawing/2014/main" id="{556D2A49-5CD4-0657-4005-7FA56EDBA5B4}"/>
                </a:ext>
              </a:extLst>
            </p:cNvPr>
            <p:cNvSpPr txBox="1"/>
            <p:nvPr/>
          </p:nvSpPr>
          <p:spPr>
            <a:xfrm>
              <a:off x="8188607" y="4519083"/>
              <a:ext cx="3110013" cy="1354217"/>
            </a:xfrm>
            <a:prstGeom prst="rect">
              <a:avLst/>
            </a:prstGeom>
            <a:noFill/>
          </p:spPr>
          <p:txBody>
            <a:bodyPr wrap="square" rtlCol="0">
              <a:spAutoFit/>
            </a:bodyPr>
            <a:lstStyle/>
            <a:p>
              <a:r>
                <a:rPr lang="en-US" sz="2400" b="1">
                  <a:latin typeface="Aptos" panose="020B0004020202020204" pitchFamily="34" charset="0"/>
                </a:rPr>
                <a:t>Core 3</a:t>
              </a:r>
              <a:r>
                <a:rPr lang="en-US" sz="2400">
                  <a:latin typeface="Aptos" panose="020B0004020202020204" pitchFamily="34" charset="0"/>
                </a:rPr>
                <a:t> New 3DS Only</a:t>
              </a:r>
            </a:p>
            <a:p>
              <a:endParaRPr lang="en-US">
                <a:latin typeface="Aptos" panose="020B0004020202020204" pitchFamily="34" charset="0"/>
              </a:endParaRPr>
            </a:p>
            <a:p>
              <a:r>
                <a:rPr lang="en-US" sz="2000">
                  <a:latin typeface="Aptos" panose="020B0004020202020204" pitchFamily="34" charset="0"/>
                </a:rPr>
                <a:t>Available as another </a:t>
              </a:r>
              <a:r>
                <a:rPr lang="en-US" sz="2000" err="1">
                  <a:latin typeface="Aptos" panose="020B0004020202020204" pitchFamily="34" charset="0"/>
                </a:rPr>
                <a:t>Appcore</a:t>
              </a:r>
              <a:r>
                <a:rPr lang="en-US" sz="2000">
                  <a:latin typeface="Aptos" panose="020B0004020202020204" pitchFamily="34" charset="0"/>
                </a:rPr>
                <a:t>.</a:t>
              </a:r>
            </a:p>
          </p:txBody>
        </p:sp>
        <p:sp>
          <p:nvSpPr>
            <p:cNvPr id="21" name="Right Brace 20">
              <a:extLst>
                <a:ext uri="{FF2B5EF4-FFF2-40B4-BE49-F238E27FC236}">
                  <a16:creationId xmlns:a16="http://schemas.microsoft.com/office/drawing/2014/main" id="{2B01919A-A4B2-4834-F091-A2B266EE478A}"/>
                </a:ext>
              </a:extLst>
            </p:cNvPr>
            <p:cNvSpPr/>
            <p:nvPr/>
          </p:nvSpPr>
          <p:spPr>
            <a:xfrm rot="10800000">
              <a:off x="7579391" y="4434192"/>
              <a:ext cx="430925" cy="1524000"/>
            </a:xfrm>
            <a:prstGeom prst="rightBrace">
              <a:avLst>
                <a:gd name="adj1" fmla="val 59552"/>
                <a:gd name="adj2" fmla="val 50000"/>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768120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trips(downLeft)">
                                      <p:cBhvr>
                                        <p:cTn id="7" dur="500"/>
                                        <p:tgtEl>
                                          <p:spTgt spid="23"/>
                                        </p:tgtEl>
                                      </p:cBhvr>
                                    </p:animEffect>
                                  </p:childTnLst>
                                </p:cTn>
                              </p:par>
                              <p:par>
                                <p:cTn id="8" presetID="18" presetClass="entr" presetSubtype="12"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strips(downLeft)">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strips(downLeft)">
                                      <p:cBhvr>
                                        <p:cTn id="15" dur="500"/>
                                        <p:tgtEl>
                                          <p:spTgt spid="22"/>
                                        </p:tgtEl>
                                      </p:cBhvr>
                                    </p:animEffect>
                                  </p:childTnLst>
                                </p:cTn>
                              </p:par>
                              <p:par>
                                <p:cTn id="16" presetID="18" presetClass="entr" presetSubtype="12"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strips(downLeft)">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A9E6F-5854-D3C8-E771-639D8CAF0F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DD1616-F61B-1A62-6087-A1DE9C3F2726}"/>
              </a:ext>
            </a:extLst>
          </p:cNvPr>
          <p:cNvSpPr>
            <a:spLocks noGrp="1"/>
          </p:cNvSpPr>
          <p:nvPr>
            <p:ph type="ctrTitle"/>
          </p:nvPr>
        </p:nvSpPr>
        <p:spPr>
          <a:xfrm>
            <a:off x="1099803" y="99350"/>
            <a:ext cx="10508806" cy="937914"/>
          </a:xfrm>
        </p:spPr>
        <p:txBody>
          <a:bodyPr>
            <a:noAutofit/>
          </a:bodyPr>
          <a:lstStyle/>
          <a:p>
            <a:pPr rtl="0" fontAlgn="base"/>
            <a:r>
              <a:rPr lang="en-US" sz="5400">
                <a:latin typeface="Aptos" panose="020B0004020202020204" pitchFamily="34" charset="0"/>
              </a:rPr>
              <a:t>Inside the SoC: The </a:t>
            </a:r>
            <a:r>
              <a:rPr lang="en-US" sz="5400" b="1">
                <a:latin typeface="Aptos" panose="020B0004020202020204" pitchFamily="34" charset="0"/>
              </a:rPr>
              <a:t>ARM9 </a:t>
            </a:r>
            <a:r>
              <a:rPr lang="en-US" sz="5400">
                <a:latin typeface="Aptos" panose="020B0004020202020204" pitchFamily="34" charset="0"/>
              </a:rPr>
              <a:t>&amp; </a:t>
            </a:r>
            <a:r>
              <a:rPr lang="en-US" sz="5400" b="1">
                <a:latin typeface="Aptos" panose="020B0004020202020204" pitchFamily="34" charset="0"/>
              </a:rPr>
              <a:t>ARM7</a:t>
            </a:r>
            <a:endParaRPr lang="el-GR" sz="5400" b="1">
              <a:latin typeface="Aptos" panose="020B0004020202020204" pitchFamily="34" charset="0"/>
            </a:endParaRPr>
          </a:p>
        </p:txBody>
      </p:sp>
      <p:sp>
        <p:nvSpPr>
          <p:cNvPr id="6" name="AutoShape 2" descr=":panda:">
            <a:extLst>
              <a:ext uri="{FF2B5EF4-FFF2-40B4-BE49-F238E27FC236}">
                <a16:creationId xmlns:a16="http://schemas.microsoft.com/office/drawing/2014/main" id="{9D5AC122-5EB3-CEAE-2853-1AA55858ECF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grpSp>
        <p:nvGrpSpPr>
          <p:cNvPr id="35" name="Group 34">
            <a:extLst>
              <a:ext uri="{FF2B5EF4-FFF2-40B4-BE49-F238E27FC236}">
                <a16:creationId xmlns:a16="http://schemas.microsoft.com/office/drawing/2014/main" id="{2144408C-77BA-39CB-E540-350304ED4172}"/>
              </a:ext>
            </a:extLst>
          </p:cNvPr>
          <p:cNvGrpSpPr/>
          <p:nvPr/>
        </p:nvGrpSpPr>
        <p:grpSpPr>
          <a:xfrm>
            <a:off x="1103920" y="1935998"/>
            <a:ext cx="4996197" cy="4585238"/>
            <a:chOff x="1103920" y="1935998"/>
            <a:chExt cx="4996197" cy="4585238"/>
          </a:xfrm>
        </p:grpSpPr>
        <p:sp>
          <p:nvSpPr>
            <p:cNvPr id="22" name="TextBox 21">
              <a:extLst>
                <a:ext uri="{FF2B5EF4-FFF2-40B4-BE49-F238E27FC236}">
                  <a16:creationId xmlns:a16="http://schemas.microsoft.com/office/drawing/2014/main" id="{D4802E4B-6209-3B80-405D-F5208C31118A}"/>
                </a:ext>
              </a:extLst>
            </p:cNvPr>
            <p:cNvSpPr txBox="1"/>
            <p:nvPr/>
          </p:nvSpPr>
          <p:spPr>
            <a:xfrm>
              <a:off x="2463344" y="1935998"/>
              <a:ext cx="2444734" cy="584775"/>
            </a:xfrm>
            <a:prstGeom prst="rect">
              <a:avLst/>
            </a:prstGeom>
            <a:noFill/>
          </p:spPr>
          <p:txBody>
            <a:bodyPr wrap="square">
              <a:spAutoFit/>
            </a:bodyPr>
            <a:lstStyle/>
            <a:p>
              <a:pPr algn="ctr"/>
              <a:r>
                <a:rPr lang="en-US" sz="3200" b="1">
                  <a:latin typeface="Aptos" panose="020B0004020202020204" pitchFamily="34" charset="0"/>
                </a:rPr>
                <a:t>ARM9</a:t>
              </a:r>
              <a:r>
                <a:rPr lang="en-US" sz="3200">
                  <a:latin typeface="Aptos" panose="020B0004020202020204" pitchFamily="34" charset="0"/>
                </a:rPr>
                <a:t>46E-S</a:t>
              </a:r>
              <a:endParaRPr lang="en-US" sz="3200"/>
            </a:p>
          </p:txBody>
        </p:sp>
        <p:grpSp>
          <p:nvGrpSpPr>
            <p:cNvPr id="27" name="Group 26">
              <a:extLst>
                <a:ext uri="{FF2B5EF4-FFF2-40B4-BE49-F238E27FC236}">
                  <a16:creationId xmlns:a16="http://schemas.microsoft.com/office/drawing/2014/main" id="{57444484-21D8-C38B-B655-9DF646DEEA8B}"/>
                </a:ext>
              </a:extLst>
            </p:cNvPr>
            <p:cNvGrpSpPr/>
            <p:nvPr/>
          </p:nvGrpSpPr>
          <p:grpSpPr>
            <a:xfrm>
              <a:off x="1103920" y="2603500"/>
              <a:ext cx="4996197" cy="3917736"/>
              <a:chOff x="1252203" y="2603500"/>
              <a:chExt cx="4996197" cy="3917736"/>
            </a:xfrm>
          </p:grpSpPr>
          <p:sp>
            <p:nvSpPr>
              <p:cNvPr id="19" name="Rounded Rectangle 18">
                <a:extLst>
                  <a:ext uri="{FF2B5EF4-FFF2-40B4-BE49-F238E27FC236}">
                    <a16:creationId xmlns:a16="http://schemas.microsoft.com/office/drawing/2014/main" id="{D9B0143C-CEC4-2715-D9DE-93E8885C3E93}"/>
                  </a:ext>
                </a:extLst>
              </p:cNvPr>
              <p:cNvSpPr/>
              <p:nvPr/>
            </p:nvSpPr>
            <p:spPr>
              <a:xfrm>
                <a:off x="1252203" y="2603500"/>
                <a:ext cx="4996197" cy="825500"/>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a:effectLst>
                      <a:outerShdw blurRad="1144354" dist="38100" dir="5400000" algn="t" rotWithShape="0">
                        <a:prstClr val="black">
                          <a:alpha val="49929"/>
                        </a:prstClr>
                      </a:outerShdw>
                    </a:effectLst>
                    <a:latin typeface="Aptos" panose="020B0004020202020204" pitchFamily="34" charset="0"/>
                  </a:rPr>
                  <a:t>ARMv5TE</a:t>
                </a:r>
                <a:r>
                  <a:rPr lang="en-US" sz="2000">
                    <a:effectLst>
                      <a:outerShdw blurRad="1144354" dist="38100" dir="5400000" algn="t" rotWithShape="0">
                        <a:prstClr val="black">
                          <a:alpha val="49929"/>
                        </a:prstClr>
                      </a:outerShdw>
                    </a:effectLst>
                    <a:latin typeface="Aptos" panose="020B0004020202020204" pitchFamily="34" charset="0"/>
                  </a:rPr>
                  <a:t> Architecture</a:t>
                </a:r>
                <a:br>
                  <a:rPr lang="en-US" sz="2000">
                    <a:effectLst>
                      <a:outerShdw blurRad="1144354" dist="38100" dir="5400000" algn="t" rotWithShape="0">
                        <a:prstClr val="black">
                          <a:alpha val="49929"/>
                        </a:prstClr>
                      </a:outerShdw>
                    </a:effectLst>
                    <a:latin typeface="Aptos" panose="020B0004020202020204" pitchFamily="34" charset="0"/>
                  </a:rPr>
                </a:br>
                <a:r>
                  <a:rPr lang="en-US" sz="2000">
                    <a:effectLst>
                      <a:outerShdw blurRad="1144354" dist="38100" dir="5400000" algn="t" rotWithShape="0">
                        <a:prstClr val="black">
                          <a:alpha val="49929"/>
                        </a:prstClr>
                      </a:outerShdw>
                    </a:effectLst>
                    <a:latin typeface="Aptos" panose="020B0004020202020204" pitchFamily="34" charset="0"/>
                  </a:rPr>
                  <a:t>32-bit</a:t>
                </a:r>
              </a:p>
            </p:txBody>
          </p:sp>
          <p:sp>
            <p:nvSpPr>
              <p:cNvPr id="20" name="Rounded Rectangle 19">
                <a:extLst>
                  <a:ext uri="{FF2B5EF4-FFF2-40B4-BE49-F238E27FC236}">
                    <a16:creationId xmlns:a16="http://schemas.microsoft.com/office/drawing/2014/main" id="{9D1C7D91-0441-4314-6446-FB90AB6D135B}"/>
                  </a:ext>
                </a:extLst>
              </p:cNvPr>
              <p:cNvSpPr/>
              <p:nvPr/>
            </p:nvSpPr>
            <p:spPr>
              <a:xfrm>
                <a:off x="1252203" y="3732880"/>
                <a:ext cx="2414406" cy="2788356"/>
              </a:xfrm>
              <a:prstGeom prst="roundRect">
                <a:avLst>
                  <a:gd name="adj" fmla="val 9524"/>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effectLst>
                      <a:outerShdw blurRad="1144354" dist="38100" dir="5400000" algn="t" rotWithShape="0">
                        <a:prstClr val="black">
                          <a:alpha val="49929"/>
                        </a:prstClr>
                      </a:outerShdw>
                    </a:effectLst>
                    <a:latin typeface="Aptos" panose="020B0004020202020204" pitchFamily="34" charset="0"/>
                  </a:rPr>
                  <a:t>S</a:t>
                </a:r>
                <a:r>
                  <a:rPr lang="en-US" sz="2000">
                    <a:effectLst>
                      <a:outerShdw blurRad="1144354" dist="38100" dir="5400000" algn="t" rotWithShape="0">
                        <a:prstClr val="black">
                          <a:alpha val="49929"/>
                        </a:prstClr>
                      </a:outerShdw>
                    </a:effectLst>
                    <a:latin typeface="Aptos" panose="020B0004020202020204" pitchFamily="34" charset="0"/>
                  </a:rPr>
                  <a:t>ame model as</a:t>
                </a:r>
                <a:br>
                  <a:rPr lang="en-US" sz="2000">
                    <a:effectLst>
                      <a:outerShdw blurRad="1144354" dist="38100" dir="5400000" algn="t" rotWithShape="0">
                        <a:prstClr val="black">
                          <a:alpha val="49929"/>
                        </a:prstClr>
                      </a:outerShdw>
                    </a:effectLst>
                    <a:latin typeface="Aptos" panose="020B0004020202020204" pitchFamily="34" charset="0"/>
                  </a:rPr>
                </a:br>
                <a:r>
                  <a:rPr lang="en-US" sz="2000">
                    <a:effectLst>
                      <a:outerShdw blurRad="1144354" dist="38100" dir="5400000" algn="t" rotWithShape="0">
                        <a:prstClr val="black">
                          <a:alpha val="49929"/>
                        </a:prstClr>
                      </a:outerShdw>
                    </a:effectLst>
                    <a:latin typeface="Aptos" panose="020B0004020202020204" pitchFamily="34" charset="0"/>
                  </a:rPr>
                  <a:t>DS/DSi ARM9</a:t>
                </a:r>
                <a:br>
                  <a:rPr lang="en-US">
                    <a:effectLst>
                      <a:outerShdw blurRad="1144354" dist="38100" dir="5400000" algn="t" rotWithShape="0">
                        <a:prstClr val="black">
                          <a:alpha val="49929"/>
                        </a:prstClr>
                      </a:outerShdw>
                    </a:effectLst>
                    <a:latin typeface="Aptos" panose="020B0004020202020204" pitchFamily="34" charset="0"/>
                  </a:rPr>
                </a:br>
                <a:endParaRPr lang="en-US">
                  <a:effectLst>
                    <a:outerShdw blurRad="1144354" dist="38100" dir="5400000" algn="t" rotWithShape="0">
                      <a:prstClr val="black">
                        <a:alpha val="49929"/>
                      </a:prstClr>
                    </a:outerShdw>
                  </a:effectLst>
                  <a:latin typeface="Aptos" panose="020B0004020202020204" pitchFamily="34" charset="0"/>
                </a:endParaRPr>
              </a:p>
              <a:p>
                <a:pPr algn="ctr"/>
                <a:r>
                  <a:rPr lang="en-US">
                    <a:effectLst>
                      <a:outerShdw blurRad="1144354" dist="38100" dir="5400000" algn="t" rotWithShape="0">
                        <a:prstClr val="black">
                          <a:alpha val="49929"/>
                        </a:prstClr>
                      </a:outerShdw>
                    </a:effectLst>
                    <a:latin typeface="Aptos" panose="020B0004020202020204" pitchFamily="34" charset="0"/>
                  </a:rPr>
                  <a:t>66 MHz in DS compatibility mode</a:t>
                </a:r>
                <a:br>
                  <a:rPr lang="en-US">
                    <a:effectLst>
                      <a:outerShdw blurRad="1144354" dist="38100" dir="5400000" algn="t" rotWithShape="0">
                        <a:prstClr val="black">
                          <a:alpha val="49929"/>
                        </a:prstClr>
                      </a:outerShdw>
                    </a:effectLst>
                    <a:latin typeface="Aptos" panose="020B0004020202020204" pitchFamily="34" charset="0"/>
                  </a:rPr>
                </a:br>
                <a:br>
                  <a:rPr lang="en-US">
                    <a:effectLst>
                      <a:outerShdw blurRad="1144354" dist="38100" dir="5400000" algn="t" rotWithShape="0">
                        <a:prstClr val="black">
                          <a:alpha val="49929"/>
                        </a:prstClr>
                      </a:outerShdw>
                    </a:effectLst>
                    <a:latin typeface="Aptos" panose="020B0004020202020204" pitchFamily="34" charset="0"/>
                  </a:rPr>
                </a:br>
                <a:r>
                  <a:rPr lang="en-US">
                    <a:effectLst>
                      <a:outerShdw blurRad="1144354" dist="38100" dir="5400000" algn="t" rotWithShape="0">
                        <a:prstClr val="black">
                          <a:alpha val="49929"/>
                        </a:prstClr>
                      </a:outerShdw>
                    </a:effectLst>
                    <a:latin typeface="Aptos" panose="020B0004020202020204" pitchFamily="34" charset="0"/>
                  </a:rPr>
                  <a:t>133 MHz in DSi mode and 3DS mode</a:t>
                </a:r>
              </a:p>
            </p:txBody>
          </p:sp>
          <p:sp>
            <p:nvSpPr>
              <p:cNvPr id="21" name="Rounded Rectangle 20">
                <a:extLst>
                  <a:ext uri="{FF2B5EF4-FFF2-40B4-BE49-F238E27FC236}">
                    <a16:creationId xmlns:a16="http://schemas.microsoft.com/office/drawing/2014/main" id="{D9D02F37-D920-0F72-B21A-20FEF3503E5B}"/>
                  </a:ext>
                </a:extLst>
              </p:cNvPr>
              <p:cNvSpPr/>
              <p:nvPr/>
            </p:nvSpPr>
            <p:spPr>
              <a:xfrm>
                <a:off x="3833994" y="3732880"/>
                <a:ext cx="2414406" cy="2045963"/>
              </a:xfrm>
              <a:prstGeom prst="roundRect">
                <a:avLst>
                  <a:gd name="adj" fmla="val 9524"/>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effectLst>
                      <a:outerShdw blurRad="1144354" dist="38100" dir="5400000" algn="t" rotWithShape="0">
                        <a:prstClr val="black">
                          <a:alpha val="49929"/>
                        </a:prstClr>
                      </a:outerShdw>
                    </a:effectLst>
                    <a:latin typeface="Aptos"/>
                  </a:rPr>
                  <a:t>3DS Mode</a:t>
                </a:r>
              </a:p>
              <a:p>
                <a:pPr algn="ctr"/>
                <a:br>
                  <a:rPr lang="en-US">
                    <a:effectLst>
                      <a:outerShdw blurRad="1144354" dist="38100" dir="5400000" algn="t" rotWithShape="0">
                        <a:prstClr val="black">
                          <a:alpha val="49929"/>
                        </a:prstClr>
                      </a:outerShdw>
                    </a:effectLst>
                    <a:latin typeface="Aptos" panose="020B0004020202020204" pitchFamily="34" charset="0"/>
                  </a:rPr>
                </a:br>
                <a:r>
                  <a:rPr lang="en-US">
                    <a:effectLst>
                      <a:outerShdw blurRad="1144354" dist="38100" dir="5400000" algn="t" rotWithShape="0">
                        <a:prstClr val="black">
                          <a:alpha val="49929"/>
                        </a:prstClr>
                      </a:outerShdw>
                    </a:effectLst>
                    <a:latin typeface="Aptos"/>
                  </a:rPr>
                  <a:t>manages storage and cryptography hardware</a:t>
                </a:r>
              </a:p>
              <a:p>
                <a:pPr algn="ctr"/>
                <a:r>
                  <a:rPr lang="en-US" b="1">
                    <a:effectLst>
                      <a:outerShdw blurRad="1144354" dist="38100" dir="5400000" algn="t" rotWithShape="0">
                        <a:prstClr val="black">
                          <a:alpha val="49929"/>
                        </a:prstClr>
                      </a:outerShdw>
                    </a:effectLst>
                    <a:latin typeface="Aptos"/>
                  </a:rPr>
                  <a:t>Cartridge/NAND/SD</a:t>
                </a:r>
              </a:p>
            </p:txBody>
          </p:sp>
          <p:sp>
            <p:nvSpPr>
              <p:cNvPr id="25" name="Rounded Rectangle 24">
                <a:extLst>
                  <a:ext uri="{FF2B5EF4-FFF2-40B4-BE49-F238E27FC236}">
                    <a16:creationId xmlns:a16="http://schemas.microsoft.com/office/drawing/2014/main" id="{10668CB8-3724-823B-4A85-BE83423D4B3F}"/>
                  </a:ext>
                </a:extLst>
              </p:cNvPr>
              <p:cNvSpPr/>
              <p:nvPr/>
            </p:nvSpPr>
            <p:spPr>
              <a:xfrm>
                <a:off x="3833994" y="5905953"/>
                <a:ext cx="2414406" cy="614363"/>
              </a:xfrm>
              <a:prstGeom prst="roundRect">
                <a:avLst>
                  <a:gd name="adj" fmla="val 9524"/>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1144354" dist="38100" dir="5400000" algn="t" rotWithShape="0">
                        <a:prstClr val="black">
                          <a:alpha val="49929"/>
                        </a:prstClr>
                      </a:outerShdw>
                    </a:effectLst>
                    <a:latin typeface="Aptos" panose="020B0004020202020204" pitchFamily="34" charset="0"/>
                  </a:rPr>
                  <a:t>DS/DSi </a:t>
                </a:r>
              </a:p>
              <a:p>
                <a:pPr algn="ctr"/>
                <a:r>
                  <a:rPr lang="en-US">
                    <a:effectLst>
                      <a:outerShdw blurRad="1144354" dist="38100" dir="5400000" algn="t" rotWithShape="0">
                        <a:prstClr val="black">
                          <a:alpha val="49929"/>
                        </a:prstClr>
                      </a:outerShdw>
                    </a:effectLst>
                    <a:latin typeface="Aptos" panose="020B0004020202020204" pitchFamily="34" charset="0"/>
                  </a:rPr>
                  <a:t>Compatibility</a:t>
                </a:r>
                <a:r>
                  <a:rPr lang="en-US" b="1">
                    <a:effectLst>
                      <a:outerShdw blurRad="1144354" dist="38100" dir="5400000" algn="t" rotWithShape="0">
                        <a:prstClr val="black">
                          <a:alpha val="49929"/>
                        </a:prstClr>
                      </a:outerShdw>
                    </a:effectLst>
                    <a:latin typeface="Aptos" panose="020B0004020202020204" pitchFamily="34" charset="0"/>
                  </a:rPr>
                  <a:t> </a:t>
                </a:r>
                <a:r>
                  <a:rPr lang="en-US">
                    <a:effectLst>
                      <a:outerShdw blurRad="1144354" dist="38100" dir="5400000" algn="t" rotWithShape="0">
                        <a:prstClr val="black">
                          <a:alpha val="49929"/>
                        </a:prstClr>
                      </a:outerShdw>
                    </a:effectLst>
                    <a:latin typeface="Aptos" panose="020B0004020202020204" pitchFamily="34" charset="0"/>
                  </a:rPr>
                  <a:t>Mode</a:t>
                </a:r>
              </a:p>
            </p:txBody>
          </p:sp>
        </p:grpSp>
      </p:grpSp>
      <p:grpSp>
        <p:nvGrpSpPr>
          <p:cNvPr id="36" name="Group 35">
            <a:extLst>
              <a:ext uri="{FF2B5EF4-FFF2-40B4-BE49-F238E27FC236}">
                <a16:creationId xmlns:a16="http://schemas.microsoft.com/office/drawing/2014/main" id="{5623B08C-CC3B-C940-961D-0608558EF97E}"/>
              </a:ext>
            </a:extLst>
          </p:cNvPr>
          <p:cNvGrpSpPr/>
          <p:nvPr/>
        </p:nvGrpSpPr>
        <p:grpSpPr>
          <a:xfrm>
            <a:off x="6774504" y="1935997"/>
            <a:ext cx="4996197" cy="4585239"/>
            <a:chOff x="6774504" y="1935997"/>
            <a:chExt cx="4996197" cy="4585239"/>
          </a:xfrm>
        </p:grpSpPr>
        <p:sp>
          <p:nvSpPr>
            <p:cNvPr id="12" name="TextBox 11">
              <a:extLst>
                <a:ext uri="{FF2B5EF4-FFF2-40B4-BE49-F238E27FC236}">
                  <a16:creationId xmlns:a16="http://schemas.microsoft.com/office/drawing/2014/main" id="{CC58D083-BDAE-547E-E144-87EFE312CD45}"/>
                </a:ext>
              </a:extLst>
            </p:cNvPr>
            <p:cNvSpPr txBox="1"/>
            <p:nvPr/>
          </p:nvSpPr>
          <p:spPr>
            <a:xfrm>
              <a:off x="7933050" y="1935997"/>
              <a:ext cx="2679103" cy="584775"/>
            </a:xfrm>
            <a:prstGeom prst="rect">
              <a:avLst/>
            </a:prstGeom>
            <a:noFill/>
          </p:spPr>
          <p:txBody>
            <a:bodyPr wrap="square">
              <a:spAutoFit/>
            </a:bodyPr>
            <a:lstStyle/>
            <a:p>
              <a:pPr algn="ctr"/>
              <a:r>
                <a:rPr lang="en-US" sz="3200" b="1">
                  <a:latin typeface="Aptos" panose="020B0004020202020204" pitchFamily="34" charset="0"/>
                </a:rPr>
                <a:t>ARM7</a:t>
              </a:r>
              <a:r>
                <a:rPr lang="en-US" sz="3200">
                  <a:latin typeface="Aptos" panose="020B0004020202020204" pitchFamily="34" charset="0"/>
                </a:rPr>
                <a:t>TDMI-S</a:t>
              </a:r>
              <a:endParaRPr lang="en-US" sz="3200"/>
            </a:p>
          </p:txBody>
        </p:sp>
        <p:grpSp>
          <p:nvGrpSpPr>
            <p:cNvPr id="28" name="Group 27">
              <a:extLst>
                <a:ext uri="{FF2B5EF4-FFF2-40B4-BE49-F238E27FC236}">
                  <a16:creationId xmlns:a16="http://schemas.microsoft.com/office/drawing/2014/main" id="{25DEA950-F13E-A008-EC4A-0D1D6AA5519B}"/>
                </a:ext>
              </a:extLst>
            </p:cNvPr>
            <p:cNvGrpSpPr/>
            <p:nvPr/>
          </p:nvGrpSpPr>
          <p:grpSpPr>
            <a:xfrm>
              <a:off x="6774504" y="2603500"/>
              <a:ext cx="4996197" cy="3917736"/>
              <a:chOff x="6415785" y="2603500"/>
              <a:chExt cx="4996197" cy="3917736"/>
            </a:xfrm>
          </p:grpSpPr>
          <p:sp>
            <p:nvSpPr>
              <p:cNvPr id="5" name="Rounded Rectangle 4">
                <a:extLst>
                  <a:ext uri="{FF2B5EF4-FFF2-40B4-BE49-F238E27FC236}">
                    <a16:creationId xmlns:a16="http://schemas.microsoft.com/office/drawing/2014/main" id="{0BCACF8F-610E-DA8E-88A7-8D20EBA4F318}"/>
                  </a:ext>
                </a:extLst>
              </p:cNvPr>
              <p:cNvSpPr/>
              <p:nvPr/>
            </p:nvSpPr>
            <p:spPr>
              <a:xfrm>
                <a:off x="6415785" y="2603500"/>
                <a:ext cx="4996197" cy="825500"/>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a:effectLst>
                      <a:outerShdw blurRad="1144354" dist="38100" dir="5400000" algn="t" rotWithShape="0">
                        <a:prstClr val="black">
                          <a:alpha val="49929"/>
                        </a:prstClr>
                      </a:outerShdw>
                    </a:effectLst>
                    <a:latin typeface="Aptos" panose="020B0004020202020204" pitchFamily="34" charset="0"/>
                  </a:rPr>
                  <a:t>ARMv4T</a:t>
                </a:r>
                <a:r>
                  <a:rPr lang="en-US" sz="2000">
                    <a:effectLst>
                      <a:outerShdw blurRad="1144354" dist="38100" dir="5400000" algn="t" rotWithShape="0">
                        <a:prstClr val="black">
                          <a:alpha val="49929"/>
                        </a:prstClr>
                      </a:outerShdw>
                    </a:effectLst>
                    <a:latin typeface="Aptos" panose="020B0004020202020204" pitchFamily="34" charset="0"/>
                  </a:rPr>
                  <a:t> Architecture</a:t>
                </a:r>
                <a:br>
                  <a:rPr lang="en-US" sz="2000">
                    <a:effectLst>
                      <a:outerShdw blurRad="1144354" dist="38100" dir="5400000" algn="t" rotWithShape="0">
                        <a:prstClr val="black">
                          <a:alpha val="49929"/>
                        </a:prstClr>
                      </a:outerShdw>
                    </a:effectLst>
                    <a:latin typeface="Aptos" panose="020B0004020202020204" pitchFamily="34" charset="0"/>
                  </a:rPr>
                </a:br>
                <a:r>
                  <a:rPr lang="en-US" sz="2000">
                    <a:effectLst>
                      <a:outerShdw blurRad="1144354" dist="38100" dir="5400000" algn="t" rotWithShape="0">
                        <a:prstClr val="black">
                          <a:alpha val="49929"/>
                        </a:prstClr>
                      </a:outerShdw>
                    </a:effectLst>
                    <a:latin typeface="Aptos" panose="020B0004020202020204" pitchFamily="34" charset="0"/>
                  </a:rPr>
                  <a:t>32-bit</a:t>
                </a:r>
              </a:p>
            </p:txBody>
          </p:sp>
          <p:sp>
            <p:nvSpPr>
              <p:cNvPr id="8" name="Rounded Rectangle 7">
                <a:extLst>
                  <a:ext uri="{FF2B5EF4-FFF2-40B4-BE49-F238E27FC236}">
                    <a16:creationId xmlns:a16="http://schemas.microsoft.com/office/drawing/2014/main" id="{79CB5432-ABD0-2817-DF94-25CB78BC86C0}"/>
                  </a:ext>
                </a:extLst>
              </p:cNvPr>
              <p:cNvSpPr/>
              <p:nvPr/>
            </p:nvSpPr>
            <p:spPr>
              <a:xfrm>
                <a:off x="6415785" y="3732880"/>
                <a:ext cx="2414406" cy="2788356"/>
              </a:xfrm>
              <a:prstGeom prst="roundRect">
                <a:avLst>
                  <a:gd name="adj" fmla="val 9524"/>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effectLst>
                      <a:outerShdw blurRad="1144354" dist="38100" dir="5400000" algn="t" rotWithShape="0">
                        <a:prstClr val="black">
                          <a:alpha val="49929"/>
                        </a:prstClr>
                      </a:outerShdw>
                    </a:effectLst>
                    <a:latin typeface="Aptos" panose="020B0004020202020204" pitchFamily="34" charset="0"/>
                  </a:rPr>
                  <a:t>S</a:t>
                </a:r>
                <a:r>
                  <a:rPr lang="en-US" sz="2000">
                    <a:effectLst>
                      <a:outerShdw blurRad="1144354" dist="38100" dir="5400000" algn="t" rotWithShape="0">
                        <a:prstClr val="black">
                          <a:alpha val="49929"/>
                        </a:prstClr>
                      </a:outerShdw>
                    </a:effectLst>
                    <a:latin typeface="Aptos" panose="020B0004020202020204" pitchFamily="34" charset="0"/>
                  </a:rPr>
                  <a:t>ame model as</a:t>
                </a:r>
                <a:br>
                  <a:rPr lang="en-US" sz="2000">
                    <a:effectLst>
                      <a:outerShdw blurRad="1144354" dist="38100" dir="5400000" algn="t" rotWithShape="0">
                        <a:prstClr val="black">
                          <a:alpha val="49929"/>
                        </a:prstClr>
                      </a:outerShdw>
                    </a:effectLst>
                    <a:latin typeface="Aptos" panose="020B0004020202020204" pitchFamily="34" charset="0"/>
                  </a:rPr>
                </a:br>
                <a:r>
                  <a:rPr lang="en-US" sz="2000">
                    <a:effectLst>
                      <a:outerShdw blurRad="1144354" dist="38100" dir="5400000" algn="t" rotWithShape="0">
                        <a:prstClr val="black">
                          <a:alpha val="49929"/>
                        </a:prstClr>
                      </a:outerShdw>
                    </a:effectLst>
                    <a:latin typeface="Aptos" panose="020B0004020202020204" pitchFamily="34" charset="0"/>
                  </a:rPr>
                  <a:t>GBA/DS/DSi ARM7</a:t>
                </a:r>
                <a:br>
                  <a:rPr lang="en-US">
                    <a:effectLst>
                      <a:outerShdw blurRad="1144354" dist="38100" dir="5400000" algn="t" rotWithShape="0">
                        <a:prstClr val="black">
                          <a:alpha val="49929"/>
                        </a:prstClr>
                      </a:outerShdw>
                    </a:effectLst>
                    <a:latin typeface="Aptos" panose="020B0004020202020204" pitchFamily="34" charset="0"/>
                  </a:rPr>
                </a:br>
                <a:endParaRPr lang="en-US">
                  <a:effectLst>
                    <a:outerShdw blurRad="1144354" dist="38100" dir="5400000" algn="t" rotWithShape="0">
                      <a:prstClr val="black">
                        <a:alpha val="49929"/>
                      </a:prstClr>
                    </a:outerShdw>
                  </a:effectLst>
                  <a:latin typeface="Aptos" panose="020B0004020202020204" pitchFamily="34" charset="0"/>
                </a:endParaRPr>
              </a:p>
              <a:p>
                <a:pPr algn="ctr"/>
                <a:r>
                  <a:rPr lang="en-US">
                    <a:effectLst>
                      <a:outerShdw blurRad="1144354" dist="38100" dir="5400000" algn="t" rotWithShape="0">
                        <a:prstClr val="black">
                          <a:alpha val="49929"/>
                        </a:prstClr>
                      </a:outerShdw>
                    </a:effectLst>
                    <a:latin typeface="Aptos" panose="020B0004020202020204" pitchFamily="34" charset="0"/>
                  </a:rPr>
                  <a:t>33 MHz in DS compatibility mode</a:t>
                </a:r>
                <a:br>
                  <a:rPr lang="en-US">
                    <a:effectLst>
                      <a:outerShdw blurRad="1144354" dist="38100" dir="5400000" algn="t" rotWithShape="0">
                        <a:prstClr val="black">
                          <a:alpha val="49929"/>
                        </a:prstClr>
                      </a:outerShdw>
                    </a:effectLst>
                    <a:latin typeface="Aptos" panose="020B0004020202020204" pitchFamily="34" charset="0"/>
                  </a:rPr>
                </a:br>
                <a:br>
                  <a:rPr lang="en-US">
                    <a:effectLst>
                      <a:outerShdw blurRad="1144354" dist="38100" dir="5400000" algn="t" rotWithShape="0">
                        <a:prstClr val="black">
                          <a:alpha val="49929"/>
                        </a:prstClr>
                      </a:outerShdw>
                    </a:effectLst>
                    <a:latin typeface="Aptos" panose="020B0004020202020204" pitchFamily="34" charset="0"/>
                  </a:rPr>
                </a:br>
                <a:r>
                  <a:rPr lang="en-US">
                    <a:effectLst>
                      <a:outerShdw blurRad="1144354" dist="38100" dir="5400000" algn="t" rotWithShape="0">
                        <a:prstClr val="black">
                          <a:alpha val="49929"/>
                        </a:prstClr>
                      </a:outerShdw>
                    </a:effectLst>
                    <a:latin typeface="Aptos" panose="020B0004020202020204" pitchFamily="34" charset="0"/>
                  </a:rPr>
                  <a:t>16 MHz in GBA compatibility mode</a:t>
                </a:r>
              </a:p>
            </p:txBody>
          </p:sp>
          <p:sp>
            <p:nvSpPr>
              <p:cNvPr id="23" name="Rounded Rectangle 22">
                <a:extLst>
                  <a:ext uri="{FF2B5EF4-FFF2-40B4-BE49-F238E27FC236}">
                    <a16:creationId xmlns:a16="http://schemas.microsoft.com/office/drawing/2014/main" id="{DDFD177D-415B-D7D6-CE36-0D0946AEC2F8}"/>
                  </a:ext>
                </a:extLst>
              </p:cNvPr>
              <p:cNvSpPr/>
              <p:nvPr/>
            </p:nvSpPr>
            <p:spPr>
              <a:xfrm>
                <a:off x="8913883" y="3732880"/>
                <a:ext cx="2414406" cy="614363"/>
              </a:xfrm>
              <a:prstGeom prst="roundRect">
                <a:avLst>
                  <a:gd name="adj" fmla="val 9524"/>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1144354" dist="38100" dir="5400000" algn="t" rotWithShape="0">
                        <a:prstClr val="black">
                          <a:alpha val="49929"/>
                        </a:prstClr>
                      </a:outerShdw>
                    </a:effectLst>
                    <a:latin typeface="Aptos" panose="020B0004020202020204" pitchFamily="34" charset="0"/>
                  </a:rPr>
                  <a:t>DS/DSi </a:t>
                </a:r>
              </a:p>
              <a:p>
                <a:pPr algn="ctr"/>
                <a:r>
                  <a:rPr lang="en-US">
                    <a:effectLst>
                      <a:outerShdw blurRad="1144354" dist="38100" dir="5400000" algn="t" rotWithShape="0">
                        <a:prstClr val="black">
                          <a:alpha val="49929"/>
                        </a:prstClr>
                      </a:outerShdw>
                    </a:effectLst>
                    <a:latin typeface="Aptos" panose="020B0004020202020204" pitchFamily="34" charset="0"/>
                  </a:rPr>
                  <a:t>Compatibility</a:t>
                </a:r>
                <a:r>
                  <a:rPr lang="en-US" b="1">
                    <a:effectLst>
                      <a:outerShdw blurRad="1144354" dist="38100" dir="5400000" algn="t" rotWithShape="0">
                        <a:prstClr val="black">
                          <a:alpha val="49929"/>
                        </a:prstClr>
                      </a:outerShdw>
                    </a:effectLst>
                    <a:latin typeface="Aptos" panose="020B0004020202020204" pitchFamily="34" charset="0"/>
                  </a:rPr>
                  <a:t> </a:t>
                </a:r>
                <a:r>
                  <a:rPr lang="en-US">
                    <a:effectLst>
                      <a:outerShdw blurRad="1144354" dist="38100" dir="5400000" algn="t" rotWithShape="0">
                        <a:prstClr val="black">
                          <a:alpha val="49929"/>
                        </a:prstClr>
                      </a:outerShdw>
                    </a:effectLst>
                    <a:latin typeface="Aptos" panose="020B0004020202020204" pitchFamily="34" charset="0"/>
                  </a:rPr>
                  <a:t>Mode</a:t>
                </a:r>
              </a:p>
            </p:txBody>
          </p:sp>
          <p:sp>
            <p:nvSpPr>
              <p:cNvPr id="24" name="Rounded Rectangle 23">
                <a:extLst>
                  <a:ext uri="{FF2B5EF4-FFF2-40B4-BE49-F238E27FC236}">
                    <a16:creationId xmlns:a16="http://schemas.microsoft.com/office/drawing/2014/main" id="{6EE9BAB8-29F3-1550-E186-ECFD774AE2FB}"/>
                  </a:ext>
                </a:extLst>
              </p:cNvPr>
              <p:cNvSpPr/>
              <p:nvPr/>
            </p:nvSpPr>
            <p:spPr>
              <a:xfrm>
                <a:off x="8913883" y="4512695"/>
                <a:ext cx="2414406" cy="614363"/>
              </a:xfrm>
              <a:prstGeom prst="roundRect">
                <a:avLst>
                  <a:gd name="adj" fmla="val 9524"/>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1144354" dist="38100" dir="5400000" algn="t" rotWithShape="0">
                        <a:prstClr val="black">
                          <a:alpha val="49929"/>
                        </a:prstClr>
                      </a:outerShdw>
                    </a:effectLst>
                    <a:latin typeface="Aptos" panose="020B0004020202020204" pitchFamily="34" charset="0"/>
                  </a:rPr>
                  <a:t>GBA </a:t>
                </a:r>
              </a:p>
              <a:p>
                <a:pPr algn="ctr"/>
                <a:r>
                  <a:rPr lang="en-US">
                    <a:effectLst>
                      <a:outerShdw blurRad="1144354" dist="38100" dir="5400000" algn="t" rotWithShape="0">
                        <a:prstClr val="black">
                          <a:alpha val="49929"/>
                        </a:prstClr>
                      </a:outerShdw>
                    </a:effectLst>
                    <a:latin typeface="Aptos" panose="020B0004020202020204" pitchFamily="34" charset="0"/>
                  </a:rPr>
                  <a:t>Compatibility Mode</a:t>
                </a:r>
              </a:p>
            </p:txBody>
          </p:sp>
          <p:sp>
            <p:nvSpPr>
              <p:cNvPr id="26" name="Rounded Rectangle 25">
                <a:extLst>
                  <a:ext uri="{FF2B5EF4-FFF2-40B4-BE49-F238E27FC236}">
                    <a16:creationId xmlns:a16="http://schemas.microsoft.com/office/drawing/2014/main" id="{28EC0BAF-4151-5424-C8F8-CBC0240AFAC8}"/>
                  </a:ext>
                </a:extLst>
              </p:cNvPr>
              <p:cNvSpPr/>
              <p:nvPr/>
            </p:nvSpPr>
            <p:spPr>
              <a:xfrm>
                <a:off x="8913883" y="5292510"/>
                <a:ext cx="2414406" cy="1228726"/>
              </a:xfrm>
              <a:prstGeom prst="roundRect">
                <a:avLst>
                  <a:gd name="adj" fmla="val 9524"/>
                </a:avLst>
              </a:prstGeom>
              <a:solidFill>
                <a:srgbClr val="C70A0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ffectLst>
                      <a:outerShdw blurRad="1144354" dist="38100" dir="5400000" algn="t" rotWithShape="0">
                        <a:prstClr val="black">
                          <a:alpha val="49929"/>
                        </a:prstClr>
                      </a:outerShdw>
                    </a:effectLst>
                    <a:latin typeface="Aptos" panose="020B0004020202020204" pitchFamily="34" charset="0"/>
                  </a:rPr>
                  <a:t>Disabled </a:t>
                </a:r>
                <a:r>
                  <a:rPr lang="en-US">
                    <a:effectLst>
                      <a:outerShdw blurRad="1144354" dist="38100" dir="5400000" algn="t" rotWithShape="0">
                        <a:prstClr val="black">
                          <a:alpha val="49929"/>
                        </a:prstClr>
                      </a:outerShdw>
                    </a:effectLst>
                    <a:latin typeface="Aptos" panose="020B0004020202020204" pitchFamily="34" charset="0"/>
                  </a:rPr>
                  <a:t>in 3DS Mode</a:t>
                </a:r>
              </a:p>
            </p:txBody>
          </p:sp>
        </p:grpSp>
      </p:grpSp>
      <p:cxnSp>
        <p:nvCxnSpPr>
          <p:cNvPr id="33" name="Straight Connector 32">
            <a:extLst>
              <a:ext uri="{FF2B5EF4-FFF2-40B4-BE49-F238E27FC236}">
                <a16:creationId xmlns:a16="http://schemas.microsoft.com/office/drawing/2014/main" id="{2465C3B8-8F93-91F2-E080-A7D42C3DE90A}"/>
              </a:ext>
            </a:extLst>
          </p:cNvPr>
          <p:cNvCxnSpPr>
            <a:cxnSpLocks/>
          </p:cNvCxnSpPr>
          <p:nvPr/>
        </p:nvCxnSpPr>
        <p:spPr>
          <a:xfrm>
            <a:off x="6437869" y="1804087"/>
            <a:ext cx="0" cy="5598812"/>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7" name="Picture 36" descr="A black rectangular sign with white text&#10;&#10;Description automatically generated">
            <a:extLst>
              <a:ext uri="{FF2B5EF4-FFF2-40B4-BE49-F238E27FC236}">
                <a16:creationId xmlns:a16="http://schemas.microsoft.com/office/drawing/2014/main" id="{D8DF0674-6014-7F09-656B-AFB507EC82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3106" y="2907217"/>
            <a:ext cx="2038989" cy="3210955"/>
          </a:xfrm>
          <a:prstGeom prst="rect">
            <a:avLst/>
          </a:prstGeom>
        </p:spPr>
      </p:pic>
      <p:pic>
        <p:nvPicPr>
          <p:cNvPr id="38" name="Picture 37" descr="A black rectangular object with white text&#10;&#10;Description automatically generated">
            <a:extLst>
              <a:ext uri="{FF2B5EF4-FFF2-40B4-BE49-F238E27FC236}">
                <a16:creationId xmlns:a16="http://schemas.microsoft.com/office/drawing/2014/main" id="{B90679B4-3FF5-15CC-5FD4-BE48AA48E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6216" y="2907217"/>
            <a:ext cx="2038990" cy="3210955"/>
          </a:xfrm>
          <a:prstGeom prst="rect">
            <a:avLst/>
          </a:prstGeom>
        </p:spPr>
      </p:pic>
      <p:pic>
        <p:nvPicPr>
          <p:cNvPr id="1026" name="Picture 2" descr="Kanna Kamui | Kobayashi-san Chi no Maid Dragon Wiki | Fandom">
            <a:extLst>
              <a:ext uri="{FF2B5EF4-FFF2-40B4-BE49-F238E27FC236}">
                <a16:creationId xmlns:a16="http://schemas.microsoft.com/office/drawing/2014/main" id="{40154D3B-390A-0CB4-887F-9413DB7BE4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9123" y="5905953"/>
            <a:ext cx="898972" cy="922206"/>
          </a:xfrm>
          <a:prstGeom prst="ellipse">
            <a:avLst/>
          </a:prstGeom>
          <a:ln w="190500" cap="rnd">
            <a:noFill/>
            <a:prstDash val="solid"/>
          </a:ln>
          <a:effectLst>
            <a:outerShdw blurRad="329446" dist="38100" dir="2700000" algn="tl" rotWithShape="0">
              <a:prstClr val="black">
                <a:alpha val="28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9838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xit" presetSubtype="12" fill="hold" nodeType="afterEffect">
                                  <p:stCondLst>
                                    <p:cond delay="500"/>
                                  </p:stCondLst>
                                  <p:childTnLst>
                                    <p:animEffect transition="out" filter="strips(downLeft)">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par>
                                <p:cTn id="8" presetID="18" presetClass="entr" presetSubtype="9" fill="hold" nodeType="withEffect">
                                  <p:stCondLst>
                                    <p:cond delay="1000"/>
                                  </p:stCondLst>
                                  <p:childTnLst>
                                    <p:set>
                                      <p:cBhvr>
                                        <p:cTn id="9" dur="1" fill="hold">
                                          <p:stCondLst>
                                            <p:cond delay="0"/>
                                          </p:stCondLst>
                                        </p:cTn>
                                        <p:tgtEl>
                                          <p:spTgt spid="35"/>
                                        </p:tgtEl>
                                        <p:attrNameLst>
                                          <p:attrName>style.visibility</p:attrName>
                                        </p:attrNameLst>
                                      </p:cBhvr>
                                      <p:to>
                                        <p:strVal val="visible"/>
                                      </p:to>
                                    </p:set>
                                    <p:animEffect transition="in" filter="strips(upLeft)">
                                      <p:cBhvr>
                                        <p:cTn id="10" dur="10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3" fill="hold" nodeType="clickEffect">
                                  <p:stCondLst>
                                    <p:cond delay="500"/>
                                  </p:stCondLst>
                                  <p:childTnLst>
                                    <p:set>
                                      <p:cBhvr>
                                        <p:cTn id="14" dur="1" fill="hold">
                                          <p:stCondLst>
                                            <p:cond delay="0"/>
                                          </p:stCondLst>
                                        </p:cTn>
                                        <p:tgtEl>
                                          <p:spTgt spid="36"/>
                                        </p:tgtEl>
                                        <p:attrNameLst>
                                          <p:attrName>style.visibility</p:attrName>
                                        </p:attrNameLst>
                                      </p:cBhvr>
                                      <p:to>
                                        <p:strVal val="visible"/>
                                      </p:to>
                                    </p:set>
                                    <p:animEffect transition="in" filter="strips(upRight)">
                                      <p:cBhvr>
                                        <p:cTn id="15" dur="1000"/>
                                        <p:tgtEl>
                                          <p:spTgt spid="36"/>
                                        </p:tgtEl>
                                      </p:cBhvr>
                                    </p:animEffect>
                                  </p:childTnLst>
                                </p:cTn>
                              </p:par>
                              <p:par>
                                <p:cTn id="16" presetID="18" presetClass="exit" presetSubtype="6" fill="hold" nodeType="withEffect">
                                  <p:stCondLst>
                                    <p:cond delay="0"/>
                                  </p:stCondLst>
                                  <p:childTnLst>
                                    <p:animEffect transition="out" filter="strips(downRight)">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par>
                                <p:cTn id="19" presetID="18" presetClass="entr" presetSubtype="12" fill="hold" nodeType="withEffect">
                                  <p:stCondLst>
                                    <p:cond delay="1000"/>
                                  </p:stCondLst>
                                  <p:childTnLst>
                                    <p:set>
                                      <p:cBhvr>
                                        <p:cTn id="20" dur="1" fill="hold">
                                          <p:stCondLst>
                                            <p:cond delay="0"/>
                                          </p:stCondLst>
                                        </p:cTn>
                                        <p:tgtEl>
                                          <p:spTgt spid="1026"/>
                                        </p:tgtEl>
                                        <p:attrNameLst>
                                          <p:attrName>style.visibility</p:attrName>
                                        </p:attrNameLst>
                                      </p:cBhvr>
                                      <p:to>
                                        <p:strVal val="visible"/>
                                      </p:to>
                                    </p:set>
                                    <p:animEffect transition="in" filter="strips(downLeft)">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8514A930-9FF4-4B92-90F0-ECA89A0C2D43}" vid="{BEC1B3E1-1CCC-4002-B451-AE5541642235}"/>
    </a:ext>
  </a:extLst>
</a:theme>
</file>

<file path=ppt/theme/theme2.xml><?xml version="1.0" encoding="utf-8"?>
<a:theme xmlns:a="http://schemas.openxmlformats.org/drawingml/2006/main" name="1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8514A930-9FF4-4B92-90F0-ECA89A0C2D43}" vid="{BEC1B3E1-1CCC-4002-B451-AE554164223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0</TotalTime>
  <Words>7456</Words>
  <Application>Microsoft Macintosh PowerPoint</Application>
  <PresentationFormat>Widescreen</PresentationFormat>
  <Paragraphs>692</Paragraphs>
  <Slides>46</Slides>
  <Notes>45</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46</vt:i4>
      </vt:variant>
    </vt:vector>
  </HeadingPairs>
  <TitlesOfParts>
    <vt:vector size="57" baseType="lpstr">
      <vt:lpstr>Aptos</vt:lpstr>
      <vt:lpstr>Aptos Display</vt:lpstr>
      <vt:lpstr>Aptos Light</vt:lpstr>
      <vt:lpstr>Aptos SemiBold</vt:lpstr>
      <vt:lpstr>Arial</vt:lpstr>
      <vt:lpstr>Calibri</vt:lpstr>
      <vt:lpstr>Calibri Light</vt:lpstr>
      <vt:lpstr>Lucida Console</vt:lpstr>
      <vt:lpstr>Noto Sans Armenian</vt:lpstr>
      <vt:lpstr>Theme1</vt:lpstr>
      <vt:lpstr>1_Theme1</vt:lpstr>
      <vt:lpstr>Panda3DS Climbing the tree of 3DS emulation</vt:lpstr>
      <vt:lpstr>What is Panda3DS?</vt:lpstr>
      <vt:lpstr>A peek at Panda3DS</vt:lpstr>
      <vt:lpstr>Agenda</vt:lpstr>
      <vt:lpstr>First glance 3DS hardware</vt:lpstr>
      <vt:lpstr>The System-on-a-Chip SoC</vt:lpstr>
      <vt:lpstr>Inside the SoC: The ARM11</vt:lpstr>
      <vt:lpstr>Making use of the multiple ARM11 cores</vt:lpstr>
      <vt:lpstr>Inside the SoC: The ARM9 &amp; ARM7</vt:lpstr>
      <vt:lpstr>CPU Intercommunication</vt:lpstr>
      <vt:lpstr>DMP PICA200 Everyone’s favourite GPU</vt:lpstr>
      <vt:lpstr>PowerPoint Presentation</vt:lpstr>
      <vt:lpstr>PICA200 A Vertex Shader</vt:lpstr>
      <vt:lpstr>PowerPoint Presentation</vt:lpstr>
      <vt:lpstr>The pixel pipeline</vt:lpstr>
      <vt:lpstr>Using the Color Combiners</vt:lpstr>
      <vt:lpstr>Showing off the PICA</vt:lpstr>
      <vt:lpstr>Showing off the PICA</vt:lpstr>
      <vt:lpstr>Showing off the PICA</vt:lpstr>
      <vt:lpstr>Showing off the PICA</vt:lpstr>
      <vt:lpstr>The XpertTeak DSP</vt:lpstr>
      <vt:lpstr>Teak architecture</vt:lpstr>
      <vt:lpstr>Misc hardware</vt:lpstr>
      <vt:lpstr>Software stack!</vt:lpstr>
      <vt:lpstr>The 3DS OS: Horizon®</vt:lpstr>
      <vt:lpstr>Getting a firm grasp of FIRMs</vt:lpstr>
      <vt:lpstr>A microkernel architecture</vt:lpstr>
      <vt:lpstr>HorizonOS services</vt:lpstr>
      <vt:lpstr>Some important services</vt:lpstr>
      <vt:lpstr>Process9</vt:lpstr>
      <vt:lpstr>A lil’ breather  Some live demos!</vt:lpstr>
      <vt:lpstr>I knew this would fail</vt:lpstr>
      <vt:lpstr>This failed too?</vt:lpstr>
      <vt:lpstr>Emulation! finally...</vt:lpstr>
      <vt:lpstr>High &amp; Low-Level Emulation</vt:lpstr>
      <vt:lpstr>As an Emudev What parts to LLE, what to HLE?</vt:lpstr>
      <vt:lpstr>PowerPoint Presentation</vt:lpstr>
      <vt:lpstr>PowerPoint Presentation</vt:lpstr>
      <vt:lpstr>Emulating PICA shaders</vt:lpstr>
      <vt:lpstr>Emulating the PICA pixel pipeline</vt:lpstr>
      <vt:lpstr>As an Emudev Audio DSP</vt:lpstr>
      <vt:lpstr>Exploring new territory in 3DS emulation</vt:lpstr>
      <vt:lpstr>Exploring new territory in 3DS emulation</vt:lpstr>
      <vt:lpstr>Exploring new territory in 3DS emulation</vt:lpstr>
      <vt:lpstr>Star us on GitHub Thx</vt:lpstr>
      <vt:lpstr>Inside ARM11 MPCore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Γεωργιος Πονηρης</dc:creator>
  <cp:lastModifiedBy>Davit Margarian</cp:lastModifiedBy>
  <cp:revision>2</cp:revision>
  <dcterms:created xsi:type="dcterms:W3CDTF">2023-12-15T01:58:44Z</dcterms:created>
  <dcterms:modified xsi:type="dcterms:W3CDTF">2024-02-07T08:03:50Z</dcterms:modified>
</cp:coreProperties>
</file>