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embeddedFontLst>
    <p:embeddedFont>
      <p:font typeface="IBM Plex Sans"/>
      <p:regular r:id="rId60"/>
      <p:bold r:id="rId61"/>
      <p:italic r:id="rId62"/>
      <p:boldItalic r:id="rId63"/>
    </p:embeddedFont>
    <p:embeddedFont>
      <p:font typeface="IBM Plex Sans Light"/>
      <p:regular r:id="rId64"/>
      <p:bold r:id="rId65"/>
      <p:italic r:id="rId66"/>
      <p:boldItalic r:id="rId67"/>
    </p:embeddedFont>
    <p:embeddedFont>
      <p:font typeface="Roboto Mono"/>
      <p:regular r:id="rId68"/>
      <p:bold r:id="rId69"/>
      <p:italic r:id="rId70"/>
      <p:boldItalic r:id="rId71"/>
    </p:embeddedFont>
    <p:embeddedFont>
      <p:font typeface="IBM Plex Sans ExtraLight"/>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IBMPlexSansExtraLight-bold.fntdata"/><Relationship Id="rId72" Type="http://schemas.openxmlformats.org/officeDocument/2006/relationships/font" Target="fonts/IBMPlexSansExtraLight-regular.fntdata"/><Relationship Id="rId31" Type="http://schemas.openxmlformats.org/officeDocument/2006/relationships/slide" Target="slides/slide26.xml"/><Relationship Id="rId75" Type="http://schemas.openxmlformats.org/officeDocument/2006/relationships/font" Target="fonts/IBMPlexSansExtraLight-boldItalic.fntdata"/><Relationship Id="rId30" Type="http://schemas.openxmlformats.org/officeDocument/2006/relationships/slide" Target="slides/slide25.xml"/><Relationship Id="rId74" Type="http://schemas.openxmlformats.org/officeDocument/2006/relationships/font" Target="fonts/IBMPlexSansExtraLight-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Mono-boldItalic.fntdata"/><Relationship Id="rId70" Type="http://schemas.openxmlformats.org/officeDocument/2006/relationships/font" Target="fonts/RobotoMono-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IBMPlexSans-italic.fntdata"/><Relationship Id="rId61" Type="http://schemas.openxmlformats.org/officeDocument/2006/relationships/font" Target="fonts/IBMPlexSans-bold.fntdata"/><Relationship Id="rId20" Type="http://schemas.openxmlformats.org/officeDocument/2006/relationships/slide" Target="slides/slide15.xml"/><Relationship Id="rId64" Type="http://schemas.openxmlformats.org/officeDocument/2006/relationships/font" Target="fonts/IBMPlexSansLight-regular.fntdata"/><Relationship Id="rId63" Type="http://schemas.openxmlformats.org/officeDocument/2006/relationships/font" Target="fonts/IBMPlexSans-boldItalic.fntdata"/><Relationship Id="rId22" Type="http://schemas.openxmlformats.org/officeDocument/2006/relationships/slide" Target="slides/slide17.xml"/><Relationship Id="rId66" Type="http://schemas.openxmlformats.org/officeDocument/2006/relationships/font" Target="fonts/IBMPlexSansLight-italic.fntdata"/><Relationship Id="rId21" Type="http://schemas.openxmlformats.org/officeDocument/2006/relationships/slide" Target="slides/slide16.xml"/><Relationship Id="rId65" Type="http://schemas.openxmlformats.org/officeDocument/2006/relationships/font" Target="fonts/IBMPlexSansLight-bold.fntdata"/><Relationship Id="rId24" Type="http://schemas.openxmlformats.org/officeDocument/2006/relationships/slide" Target="slides/slide19.xml"/><Relationship Id="rId68" Type="http://schemas.openxmlformats.org/officeDocument/2006/relationships/font" Target="fonts/RobotoMono-regular.fntdata"/><Relationship Id="rId23" Type="http://schemas.openxmlformats.org/officeDocument/2006/relationships/slide" Target="slides/slide18.xml"/><Relationship Id="rId67" Type="http://schemas.openxmlformats.org/officeDocument/2006/relationships/font" Target="fonts/IBMPlexSansLight-boldItalic.fntdata"/><Relationship Id="rId60" Type="http://schemas.openxmlformats.org/officeDocument/2006/relationships/font" Target="fonts/IBMPlexSans-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Mon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cb3234f38_2_3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96" name="Google Shape;96;g13cb3234f38_2_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623d52fef_0_1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296" name="Google Shape;296;g2b623d52fe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4ecc6dd8da_0_218: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306" name="Google Shape;306;g14ecc6dd8da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b1acdb8cc2_0_29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313" name="Google Shape;313;g2b1acdb8cc2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623d52fef_0_15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322" name="Google Shape;322;g2b623d52fef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623d52fef_0_16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331" name="Google Shape;331;g2b623d52fef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b623d52fef_0_19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367" name="Google Shape;367;g2b623d52fef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b623d52fef_0_259: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18" name="Google Shape;418;g2b623d52fef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1acdb8cc2_0_288: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27" name="Google Shape;427;g2b1acdb8cc2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b623d52fef_0_64: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36" name="Google Shape;436;g2b623d52fef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ebf18260b_0_5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43" name="Google Shape;443;g28ebf18260b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1acdb8cc2_0_273: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07" name="Google Shape;107;g2b1acdb8cc2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b6378c46b_0_5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52" name="Google Shape;452;g27b6378c46b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8ebf18260b_0_83: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64" name="Google Shape;464;g28ebf18260b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602dd38ec2_0_351: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76" name="Google Shape;476;g2602dd38ec2_0_3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602dd38ec2_0_385: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499" name="Google Shape;499;g2602dd38ec2_0_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8ebf18260b_0_6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27" name="Google Shape;527;g28ebf18260b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8ebf18260b_0_99: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40" name="Google Shape;540;g28ebf18260b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8ebf18260b_0_121: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52" name="Google Shape;552;g28ebf18260b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b623d52fef_0_5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61" name="Google Shape;561;g2b623d52fef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7b6378c46b_0_3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68" name="Google Shape;568;g27b6378c46b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603001cf46_0_4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79" name="Google Shape;579;g2603001cf46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b6378c46b_0_2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17" name="Google Shape;117;g27b6378c46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603001cf46_0_101: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88" name="Google Shape;588;g2603001cf46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603001cf46_0_6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597" name="Google Shape;597;g2603001cf46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b1acdb8cc2_0_32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06" name="Google Shape;606;g2b1acdb8cc2_0_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603001cf46_0_111: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23" name="Google Shape;623;g2603001cf46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603001cf46_0_119: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32" name="Google Shape;632;g2603001cf46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603001cf46_0_133: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44" name="Google Shape;644;g2603001cf46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603001cf46_0_154: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54" name="Google Shape;654;g2603001cf46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8ebf18260b_0_129: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63" name="Google Shape;663;g28ebf18260b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b623d52fef_0_58: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72" name="Google Shape;672;g2b623d52fef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8ebf18260b_0_184: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79" name="Google Shape;679;g28ebf18260b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23d52fef_0_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26" name="Google Shape;126;g2b623d52fe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8ebf18260b_0_17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88" name="Google Shape;688;g28ebf18260b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8ebf18260b_0_19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696" name="Google Shape;696;g28ebf18260b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8ebf18260b_0_20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05" name="Google Shape;705;g28ebf18260b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8ebf18260b_0_21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16" name="Google Shape;716;g28ebf18260b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8ebf18260b_0_22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25" name="Google Shape;725;g28ebf18260b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b623d52fef_0_7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34" name="Google Shape;734;g2b623d52fef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8ebf18260b_0_155: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41" name="Google Shape;741;g28ebf18260b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b623d52fef_0_7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750" name="Google Shape;750;g2b623d52fef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8ebf18260b_0_143: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32" name="Google Shape;832;g28ebf18260b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28ebf18260b_0_168: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40" name="Google Shape;840;g28ebf18260b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02dd38ec2_0_234: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35" name="Google Shape;135;g2602dd38ec2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b623d52fef_0_4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49" name="Google Shape;849;g2b623d52fef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b623d52fef_0_37: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56" name="Google Shape;856;g2b623d52fef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4ecc6dd8da_0_362: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66" name="Google Shape;866;g14ecc6dd8da_0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602dd38ec2_0_274: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88" name="Google Shape;888;g2602dd38ec2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b1acdb8cc2_0_168: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897" name="Google Shape;897;g2b1acdb8cc2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ebf18260b_0_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166" name="Google Shape;166;g28ebf18260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03001cf46_10_16: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200" name="Google Shape;200;g2603001cf46_1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03001cf46_10_0: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274" name="Google Shape;274;g2603001cf46_1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b1acdb8cc2_0_345:notes"/>
          <p:cNvSpPr txBox="1"/>
          <p:nvPr>
            <p:ph idx="1" type="body"/>
          </p:nvPr>
        </p:nvSpPr>
        <p:spPr>
          <a:xfrm>
            <a:off x="685800" y="4343400"/>
            <a:ext cx="5486400" cy="4114800"/>
          </a:xfrm>
          <a:prstGeom prst="rect">
            <a:avLst/>
          </a:prstGeom>
        </p:spPr>
        <p:txBody>
          <a:bodyPr anchorCtr="0" anchor="t" bIns="49950" lIns="49950" spcFirstLastPara="1" rIns="49950" wrap="square" tIns="49950">
            <a:noAutofit/>
          </a:bodyPr>
          <a:lstStyle/>
          <a:p>
            <a:pPr indent="0" lvl="0" marL="0" rtl="0" algn="l">
              <a:spcBef>
                <a:spcPts val="0"/>
              </a:spcBef>
              <a:spcAft>
                <a:spcPts val="0"/>
              </a:spcAft>
              <a:buNone/>
            </a:pPr>
            <a:r>
              <a:t/>
            </a:r>
            <a:endParaRPr/>
          </a:p>
        </p:txBody>
      </p:sp>
      <p:sp>
        <p:nvSpPr>
          <p:cNvPr id="285" name="Google Shape;285;g2b1acdb8cc2_0_3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4673599" y="1930653"/>
            <a:ext cx="2669222" cy="378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b="0" i="0" sz="2400">
                <a:solidFill>
                  <a:schemeClr val="lt1"/>
                </a:solidFill>
                <a:latin typeface="IBM Plex Sans ExtraLight"/>
                <a:ea typeface="IBM Plex Sans ExtraLight"/>
                <a:cs typeface="IBM Plex Sans ExtraLight"/>
                <a:sym typeface="IBM Plex Sans ExtraLight"/>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4"/>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3" name="Google Shape;63;p1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4" name="Google Shape;64;p1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5" name="Google Shape;65;p14"/>
          <p:cNvSpPr txBox="1"/>
          <p:nvPr>
            <p:ph idx="12" type="sldNum"/>
          </p:nvPr>
        </p:nvSpPr>
        <p:spPr>
          <a:xfrm>
            <a:off x="8444330"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cxnSp>
        <p:nvCxnSpPr>
          <p:cNvPr id="66" name="Google Shape;66;p14"/>
          <p:cNvCxnSpPr/>
          <p:nvPr/>
        </p:nvCxnSpPr>
        <p:spPr>
          <a:xfrm>
            <a:off x="8294475" y="0"/>
            <a:ext cx="0" cy="23580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7" name="Shape 67"/>
        <p:cNvGrpSpPr/>
        <p:nvPr/>
      </p:nvGrpSpPr>
      <p:grpSpPr>
        <a:xfrm>
          <a:off x="0" y="0"/>
          <a:ext cx="0" cy="0"/>
          <a:chOff x="0" y="0"/>
          <a:chExt cx="0" cy="0"/>
        </a:xfrm>
      </p:grpSpPr>
      <p:sp>
        <p:nvSpPr>
          <p:cNvPr id="68" name="Google Shape;68;p15"/>
          <p:cNvSpPr txBox="1"/>
          <p:nvPr>
            <p:ph type="title"/>
          </p:nvPr>
        </p:nvSpPr>
        <p:spPr>
          <a:xfrm>
            <a:off x="1484550" y="249936"/>
            <a:ext cx="6174900" cy="19557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b="0" i="0" sz="1200">
                <a:solidFill>
                  <a:schemeClr val="dk1"/>
                </a:solidFill>
                <a:latin typeface="IBM Plex Sans Light"/>
                <a:ea typeface="IBM Plex Sans Light"/>
                <a:cs typeface="IBM Plex Sans Light"/>
                <a:sym typeface="IBM Plex Sans Light"/>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9" name="Google Shape;69;p15"/>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70" name="Google Shape;70;p15"/>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71" name="Google Shape;71;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2" name="Google Shape;72;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3" name="Google Shape;73;p15"/>
          <p:cNvSpPr txBox="1"/>
          <p:nvPr>
            <p:ph idx="12" type="sldNum"/>
          </p:nvPr>
        </p:nvSpPr>
        <p:spPr>
          <a:xfrm>
            <a:off x="8444330"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4" name="Shape 74"/>
        <p:cNvGrpSpPr/>
        <p:nvPr/>
      </p:nvGrpSpPr>
      <p:grpSpPr>
        <a:xfrm>
          <a:off x="0" y="0"/>
          <a:ext cx="0" cy="0"/>
          <a:chOff x="0" y="0"/>
          <a:chExt cx="0" cy="0"/>
        </a:xfrm>
      </p:grpSpPr>
      <p:sp>
        <p:nvSpPr>
          <p:cNvPr id="75" name="Google Shape;75;p16"/>
          <p:cNvSpPr txBox="1"/>
          <p:nvPr>
            <p:ph type="title"/>
          </p:nvPr>
        </p:nvSpPr>
        <p:spPr>
          <a:xfrm>
            <a:off x="1484550" y="249936"/>
            <a:ext cx="6174900" cy="19557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b="0" i="0" sz="1200">
                <a:solidFill>
                  <a:schemeClr val="dk1"/>
                </a:solidFill>
                <a:latin typeface="IBM Plex Sans Light"/>
                <a:ea typeface="IBM Plex Sans Light"/>
                <a:cs typeface="IBM Plex Sans Light"/>
                <a:sym typeface="IBM Plex Sans Light"/>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6" name="Google Shape;76;p16"/>
          <p:cNvSpPr txBox="1"/>
          <p:nvPr>
            <p:ph idx="1" type="body"/>
          </p:nvPr>
        </p:nvSpPr>
        <p:spPr>
          <a:xfrm>
            <a:off x="438150" y="1039609"/>
            <a:ext cx="8267700" cy="1473518"/>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b="0" i="0">
                <a:solidFill>
                  <a:schemeClr val="dk1"/>
                </a:solidFill>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77" name="Google Shape;77;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8" name="Google Shape;78;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9" name="Google Shape;79;p16"/>
          <p:cNvSpPr txBox="1"/>
          <p:nvPr>
            <p:ph idx="12" type="sldNum"/>
          </p:nvPr>
        </p:nvSpPr>
        <p:spPr>
          <a:xfrm>
            <a:off x="8437656"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a:lvl1pPr>
            <a:lvl2pPr indent="0" lvl="1" algn="r">
              <a:spcBef>
                <a:spcPts val="0"/>
              </a:spcBef>
              <a:buNone/>
              <a:defRPr/>
            </a:lvl2pPr>
            <a:lvl3pPr indent="0" lvl="2" algn="r">
              <a:spcBef>
                <a:spcPts val="0"/>
              </a:spcBef>
              <a:buNone/>
              <a:defRPr/>
            </a:lvl3pPr>
            <a:lvl4pPr indent="0" lvl="3" algn="r">
              <a:spcBef>
                <a:spcPts val="0"/>
              </a:spcBef>
              <a:buNone/>
              <a:defRPr/>
            </a:lvl4pPr>
            <a:lvl5pPr indent="0" lvl="4" algn="r">
              <a:spcBef>
                <a:spcPts val="0"/>
              </a:spcBef>
              <a:buNone/>
              <a:defRPr/>
            </a:lvl5pPr>
            <a:lvl6pPr indent="0" lvl="5" algn="r">
              <a:spcBef>
                <a:spcPts val="0"/>
              </a:spcBef>
              <a:buNone/>
              <a:defRPr/>
            </a:lvl6pPr>
            <a:lvl7pPr indent="0" lvl="6" algn="r">
              <a:spcBef>
                <a:spcPts val="0"/>
              </a:spcBef>
              <a:buNone/>
              <a:defRPr/>
            </a:lvl7pPr>
            <a:lvl8pPr indent="0" lvl="7" algn="r">
              <a:spcBef>
                <a:spcPts val="0"/>
              </a:spcBef>
              <a:buNone/>
              <a:defRPr/>
            </a:lvl8pPr>
            <a:lvl9pPr indent="0" lvl="8"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420">
          <p15:clr>
            <a:srgbClr val="FA7B17"/>
          </p15:clr>
        </p15:guide>
        <p15:guide id="2" pos="288">
          <p15:clr>
            <a:srgbClr val="FA7B17"/>
          </p15:clr>
        </p15:guide>
        <p15:guide id="3" orient="horz" pos="1620">
          <p15:clr>
            <a:srgbClr val="FA7B17"/>
          </p15:clr>
        </p15:guide>
        <p15:guide id="4" pos="5499">
          <p15:clr>
            <a:srgbClr val="FA7B17"/>
          </p15:clr>
        </p15:guide>
        <p15:guide id="5" pos="935">
          <p15:clr>
            <a:srgbClr val="FA7B17"/>
          </p15:clr>
        </p15:guide>
        <p15:guide id="6" pos="1613">
          <p15:clr>
            <a:srgbClr val="FA7B17"/>
          </p15:clr>
        </p15:guide>
        <p15:guide id="7" pos="2948">
          <p15:clr>
            <a:srgbClr val="FA7B17"/>
          </p15:clr>
        </p15:guide>
        <p15:guide id="8" pos="428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80" name="Shape 80"/>
        <p:cNvGrpSpPr/>
        <p:nvPr/>
      </p:nvGrpSpPr>
      <p:grpSpPr>
        <a:xfrm>
          <a:off x="0" y="0"/>
          <a:ext cx="0" cy="0"/>
          <a:chOff x="0" y="0"/>
          <a:chExt cx="0" cy="0"/>
        </a:xfrm>
      </p:grpSpPr>
      <p:sp>
        <p:nvSpPr>
          <p:cNvPr id="81" name="Google Shape;81;p17"/>
          <p:cNvSpPr/>
          <p:nvPr/>
        </p:nvSpPr>
        <p:spPr>
          <a:xfrm>
            <a:off x="825500" y="0"/>
            <a:ext cx="8318500" cy="5143500"/>
          </a:xfrm>
          <a:custGeom>
            <a:rect b="b" l="l" r="r" t="t"/>
            <a:pathLst>
              <a:path extrusionOk="0" h="10287000" w="16637000">
                <a:moveTo>
                  <a:pt x="16637000" y="0"/>
                </a:moveTo>
                <a:lnTo>
                  <a:pt x="0" y="0"/>
                </a:lnTo>
                <a:lnTo>
                  <a:pt x="5181600" y="10287000"/>
                </a:lnTo>
                <a:lnTo>
                  <a:pt x="16637000" y="10287000"/>
                </a:lnTo>
                <a:lnTo>
                  <a:pt x="16637000" y="0"/>
                </a:lnTo>
                <a:close/>
              </a:path>
            </a:pathLst>
          </a:custGeom>
          <a:solidFill>
            <a:srgbClr val="F2F2F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2" name="Google Shape;82;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4" name="Google Shape;84;p17"/>
          <p:cNvSpPr txBox="1"/>
          <p:nvPr>
            <p:ph idx="12" type="sldNum"/>
          </p:nvPr>
        </p:nvSpPr>
        <p:spPr>
          <a:xfrm>
            <a:off x="8444330"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cxnSp>
        <p:nvCxnSpPr>
          <p:cNvPr id="85" name="Google Shape;85;p17"/>
          <p:cNvCxnSpPr/>
          <p:nvPr/>
        </p:nvCxnSpPr>
        <p:spPr>
          <a:xfrm>
            <a:off x="8294475" y="0"/>
            <a:ext cx="0" cy="23580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6" name="Shape 86"/>
        <p:cNvGrpSpPr/>
        <p:nvPr/>
      </p:nvGrpSpPr>
      <p:grpSpPr>
        <a:xfrm>
          <a:off x="0" y="0"/>
          <a:ext cx="0" cy="0"/>
          <a:chOff x="0" y="0"/>
          <a:chExt cx="0" cy="0"/>
        </a:xfrm>
      </p:grpSpPr>
      <p:sp>
        <p:nvSpPr>
          <p:cNvPr id="87" name="Google Shape;87;p18"/>
          <p:cNvSpPr txBox="1"/>
          <p:nvPr>
            <p:ph type="title"/>
          </p:nvPr>
        </p:nvSpPr>
        <p:spPr>
          <a:xfrm>
            <a:off x="1484550" y="249936"/>
            <a:ext cx="6174900" cy="19557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b="0" i="0" sz="1200">
                <a:solidFill>
                  <a:schemeClr val="dk1"/>
                </a:solidFill>
                <a:latin typeface="IBM Plex Sans Light"/>
                <a:ea typeface="IBM Plex Sans Light"/>
                <a:cs typeface="IBM Plex Sans Light"/>
                <a:sym typeface="IBM Plex Sans Light"/>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0" name="Google Shape;90;p18"/>
          <p:cNvSpPr txBox="1"/>
          <p:nvPr>
            <p:ph idx="12" type="sldNum"/>
          </p:nvPr>
        </p:nvSpPr>
        <p:spPr>
          <a:xfrm>
            <a:off x="8444330"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rtl="0">
              <a:spcBef>
                <a:spcPts val="0"/>
              </a:spcBef>
              <a:spcAft>
                <a:spcPts val="0"/>
              </a:spcAft>
              <a:buSzPts val="7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93" name="Google Shape;93;p19"/>
          <p:cNvSpPr txBox="1"/>
          <p:nvPr>
            <p:ph idx="12" type="sldNum"/>
          </p:nvPr>
        </p:nvSpPr>
        <p:spPr>
          <a:xfrm>
            <a:off x="8472458" y="4663217"/>
            <a:ext cx="548700" cy="1386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825500" y="0"/>
            <a:ext cx="8318500" cy="5143500"/>
          </a:xfrm>
          <a:custGeom>
            <a:rect b="b" l="l" r="r" t="t"/>
            <a:pathLst>
              <a:path extrusionOk="0" h="10287000" w="16637000">
                <a:moveTo>
                  <a:pt x="16637000" y="0"/>
                </a:moveTo>
                <a:lnTo>
                  <a:pt x="0" y="0"/>
                </a:lnTo>
                <a:lnTo>
                  <a:pt x="5181600" y="10287000"/>
                </a:lnTo>
                <a:lnTo>
                  <a:pt x="16637000" y="10287000"/>
                </a:lnTo>
                <a:lnTo>
                  <a:pt x="16637000" y="0"/>
                </a:lnTo>
                <a:close/>
              </a:path>
            </a:pathLst>
          </a:custGeom>
          <a:solidFill>
            <a:srgbClr val="F2F2F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2" name="Google Shape;52;p13"/>
          <p:cNvSpPr/>
          <p:nvPr/>
        </p:nvSpPr>
        <p:spPr>
          <a:xfrm>
            <a:off x="444500" y="672306"/>
            <a:ext cx="8255000" cy="0"/>
          </a:xfrm>
          <a:custGeom>
            <a:rect b="b" l="l" r="r" t="t"/>
            <a:pathLst>
              <a:path extrusionOk="0" h="120000" w="16510000">
                <a:moveTo>
                  <a:pt x="0" y="0"/>
                </a:moveTo>
                <a:lnTo>
                  <a:pt x="16510000" y="0"/>
                </a:lnTo>
              </a:path>
            </a:pathLst>
          </a:custGeom>
          <a:noFill/>
          <a:ln cap="flat" cmpd="sng" w="9525">
            <a:solidFill>
              <a:srgbClr val="CCCCCC"/>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3" name="Google Shape;53;p13"/>
          <p:cNvSpPr txBox="1"/>
          <p:nvPr>
            <p:ph type="title"/>
          </p:nvPr>
        </p:nvSpPr>
        <p:spPr>
          <a:xfrm>
            <a:off x="1484550" y="249936"/>
            <a:ext cx="6174900" cy="19557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700"/>
              <a:buNone/>
              <a:defRPr b="0" i="0" sz="1200" u="none" cap="none" strike="noStrike">
                <a:solidFill>
                  <a:schemeClr val="dk1"/>
                </a:solidFill>
                <a:latin typeface="IBM Plex Sans Light"/>
                <a:ea typeface="IBM Plex Sans Light"/>
                <a:cs typeface="IBM Plex Sans Light"/>
                <a:sym typeface="IBM Plex Sans Light"/>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4" name="Google Shape;54;p13"/>
          <p:cNvSpPr txBox="1"/>
          <p:nvPr>
            <p:ph idx="1" type="body"/>
          </p:nvPr>
        </p:nvSpPr>
        <p:spPr>
          <a:xfrm>
            <a:off x="438150" y="1039609"/>
            <a:ext cx="8267700" cy="1473518"/>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700"/>
              <a:buNone/>
              <a:defRPr b="0" i="0" sz="900" u="none" cap="none" strike="noStrike">
                <a:latin typeface="Calibri"/>
                <a:ea typeface="Calibri"/>
                <a:cs typeface="Calibri"/>
                <a:sym typeface="Calibri"/>
              </a:defRPr>
            </a:lvl2pPr>
            <a:lvl3pPr indent="-228600" lvl="2" marL="1371600" marR="0" rtl="0" algn="l">
              <a:spcBef>
                <a:spcPts val="0"/>
              </a:spcBef>
              <a:spcAft>
                <a:spcPts val="0"/>
              </a:spcAft>
              <a:buSzPts val="700"/>
              <a:buNone/>
              <a:defRPr b="0" i="0" sz="900" u="none" cap="none" strike="noStrike">
                <a:latin typeface="Calibri"/>
                <a:ea typeface="Calibri"/>
                <a:cs typeface="Calibri"/>
                <a:sym typeface="Calibri"/>
              </a:defRPr>
            </a:lvl3pPr>
            <a:lvl4pPr indent="-228600" lvl="3" marL="1828800" marR="0" rtl="0" algn="l">
              <a:spcBef>
                <a:spcPts val="0"/>
              </a:spcBef>
              <a:spcAft>
                <a:spcPts val="0"/>
              </a:spcAft>
              <a:buSzPts val="700"/>
              <a:buNone/>
              <a:defRPr b="0" i="0" sz="900" u="none" cap="none" strike="noStrike">
                <a:latin typeface="Calibri"/>
                <a:ea typeface="Calibri"/>
                <a:cs typeface="Calibri"/>
                <a:sym typeface="Calibri"/>
              </a:defRPr>
            </a:lvl4pPr>
            <a:lvl5pPr indent="-228600" lvl="4" marL="2286000" marR="0" rtl="0" algn="l">
              <a:spcBef>
                <a:spcPts val="0"/>
              </a:spcBef>
              <a:spcAft>
                <a:spcPts val="0"/>
              </a:spcAft>
              <a:buSzPts val="700"/>
              <a:buNone/>
              <a:defRPr b="0" i="0" sz="900" u="none" cap="none" strike="noStrike">
                <a:latin typeface="Calibri"/>
                <a:ea typeface="Calibri"/>
                <a:cs typeface="Calibri"/>
                <a:sym typeface="Calibri"/>
              </a:defRPr>
            </a:lvl5pPr>
            <a:lvl6pPr indent="-228600" lvl="5" marL="2743200" marR="0" rtl="0" algn="l">
              <a:spcBef>
                <a:spcPts val="0"/>
              </a:spcBef>
              <a:spcAft>
                <a:spcPts val="0"/>
              </a:spcAft>
              <a:buSzPts val="700"/>
              <a:buNone/>
              <a:defRPr b="0" i="0" sz="900" u="none" cap="none" strike="noStrike">
                <a:latin typeface="Calibri"/>
                <a:ea typeface="Calibri"/>
                <a:cs typeface="Calibri"/>
                <a:sym typeface="Calibri"/>
              </a:defRPr>
            </a:lvl6pPr>
            <a:lvl7pPr indent="-228600" lvl="6" marL="3200400" marR="0" rtl="0" algn="l">
              <a:spcBef>
                <a:spcPts val="0"/>
              </a:spcBef>
              <a:spcAft>
                <a:spcPts val="0"/>
              </a:spcAft>
              <a:buSzPts val="700"/>
              <a:buNone/>
              <a:defRPr b="0" i="0" sz="900" u="none" cap="none" strike="noStrike">
                <a:latin typeface="Calibri"/>
                <a:ea typeface="Calibri"/>
                <a:cs typeface="Calibri"/>
                <a:sym typeface="Calibri"/>
              </a:defRPr>
            </a:lvl7pPr>
            <a:lvl8pPr indent="-228600" lvl="7" marL="3657600" marR="0" rtl="0" algn="l">
              <a:spcBef>
                <a:spcPts val="0"/>
              </a:spcBef>
              <a:spcAft>
                <a:spcPts val="0"/>
              </a:spcAft>
              <a:buSzPts val="700"/>
              <a:buNone/>
              <a:defRPr b="0" i="0" sz="900" u="none" cap="none" strike="noStrike">
                <a:latin typeface="Calibri"/>
                <a:ea typeface="Calibri"/>
                <a:cs typeface="Calibri"/>
                <a:sym typeface="Calibri"/>
              </a:defRPr>
            </a:lvl8pPr>
            <a:lvl9pPr indent="-228600" lvl="8" marL="4114800" marR="0" rtl="0" algn="l">
              <a:spcBef>
                <a:spcPts val="0"/>
              </a:spcBef>
              <a:spcAft>
                <a:spcPts val="0"/>
              </a:spcAft>
              <a:buSzPts val="700"/>
              <a:buNone/>
              <a:defRPr b="0" i="0" sz="900" u="none" cap="none" strike="noStrike">
                <a:latin typeface="Calibri"/>
                <a:ea typeface="Calibri"/>
                <a:cs typeface="Calibri"/>
                <a:sym typeface="Calibri"/>
              </a:defRPr>
            </a:lvl9pPr>
          </a:lstStyle>
          <a:p/>
        </p:txBody>
      </p:sp>
      <p:sp>
        <p:nvSpPr>
          <p:cNvPr id="55" name="Google Shape;55;p1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sz="900">
                <a:solidFill>
                  <a:srgbClr val="888888"/>
                </a:solidFill>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6" name="Google Shape;56;p1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sz="900">
                <a:solidFill>
                  <a:srgbClr val="888888"/>
                </a:solidFill>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7" name="Google Shape;57;p13"/>
          <p:cNvSpPr txBox="1"/>
          <p:nvPr>
            <p:ph idx="12" type="sldNum"/>
          </p:nvPr>
        </p:nvSpPr>
        <p:spPr>
          <a:xfrm>
            <a:off x="8444330" y="97202"/>
            <a:ext cx="252000" cy="138600"/>
          </a:xfrm>
          <a:prstGeom prst="rect">
            <a:avLst/>
          </a:prstGeom>
          <a:noFill/>
          <a:ln>
            <a:noFill/>
          </a:ln>
        </p:spPr>
        <p:txBody>
          <a:bodyPr anchorCtr="0" anchor="t" bIns="0" lIns="0" spcFirstLastPara="1" rIns="0" wrap="square" tIns="0">
            <a:spAutoFit/>
          </a:bodyPr>
          <a:lstStyle>
            <a:lvl1pPr indent="0" lvl="0" algn="r">
              <a:spcBef>
                <a:spcPts val="0"/>
              </a:spcBef>
              <a:buNone/>
              <a:defRPr sz="900">
                <a:solidFill>
                  <a:srgbClr val="898A8D"/>
                </a:solidFill>
                <a:latin typeface="IBM Plex Sans"/>
                <a:ea typeface="IBM Plex Sans"/>
                <a:cs typeface="IBM Plex Sans"/>
                <a:sym typeface="IBM Plex Sans"/>
              </a:defRPr>
            </a:lvl1pPr>
            <a:lvl2pPr indent="0" lvl="1" algn="r">
              <a:spcBef>
                <a:spcPts val="0"/>
              </a:spcBef>
              <a:buNone/>
              <a:defRPr sz="900">
                <a:solidFill>
                  <a:srgbClr val="898A8D"/>
                </a:solidFill>
                <a:latin typeface="IBM Plex Sans"/>
                <a:ea typeface="IBM Plex Sans"/>
                <a:cs typeface="IBM Plex Sans"/>
                <a:sym typeface="IBM Plex Sans"/>
              </a:defRPr>
            </a:lvl2pPr>
            <a:lvl3pPr indent="0" lvl="2" algn="r">
              <a:spcBef>
                <a:spcPts val="0"/>
              </a:spcBef>
              <a:buNone/>
              <a:defRPr sz="900">
                <a:solidFill>
                  <a:srgbClr val="898A8D"/>
                </a:solidFill>
                <a:latin typeface="IBM Plex Sans"/>
                <a:ea typeface="IBM Plex Sans"/>
                <a:cs typeface="IBM Plex Sans"/>
                <a:sym typeface="IBM Plex Sans"/>
              </a:defRPr>
            </a:lvl3pPr>
            <a:lvl4pPr indent="0" lvl="3" algn="r">
              <a:spcBef>
                <a:spcPts val="0"/>
              </a:spcBef>
              <a:buNone/>
              <a:defRPr sz="900">
                <a:solidFill>
                  <a:srgbClr val="898A8D"/>
                </a:solidFill>
                <a:latin typeface="IBM Plex Sans"/>
                <a:ea typeface="IBM Plex Sans"/>
                <a:cs typeface="IBM Plex Sans"/>
                <a:sym typeface="IBM Plex Sans"/>
              </a:defRPr>
            </a:lvl4pPr>
            <a:lvl5pPr indent="0" lvl="4" algn="r">
              <a:spcBef>
                <a:spcPts val="0"/>
              </a:spcBef>
              <a:buNone/>
              <a:defRPr sz="900">
                <a:solidFill>
                  <a:srgbClr val="898A8D"/>
                </a:solidFill>
                <a:latin typeface="IBM Plex Sans"/>
                <a:ea typeface="IBM Plex Sans"/>
                <a:cs typeface="IBM Plex Sans"/>
                <a:sym typeface="IBM Plex Sans"/>
              </a:defRPr>
            </a:lvl5pPr>
            <a:lvl6pPr indent="0" lvl="5" algn="r">
              <a:spcBef>
                <a:spcPts val="0"/>
              </a:spcBef>
              <a:buNone/>
              <a:defRPr sz="900">
                <a:solidFill>
                  <a:srgbClr val="898A8D"/>
                </a:solidFill>
                <a:latin typeface="IBM Plex Sans"/>
                <a:ea typeface="IBM Plex Sans"/>
                <a:cs typeface="IBM Plex Sans"/>
                <a:sym typeface="IBM Plex Sans"/>
              </a:defRPr>
            </a:lvl6pPr>
            <a:lvl7pPr indent="0" lvl="6" algn="r">
              <a:spcBef>
                <a:spcPts val="0"/>
              </a:spcBef>
              <a:buNone/>
              <a:defRPr sz="900">
                <a:solidFill>
                  <a:srgbClr val="898A8D"/>
                </a:solidFill>
                <a:latin typeface="IBM Plex Sans"/>
                <a:ea typeface="IBM Plex Sans"/>
                <a:cs typeface="IBM Plex Sans"/>
                <a:sym typeface="IBM Plex Sans"/>
              </a:defRPr>
            </a:lvl7pPr>
            <a:lvl8pPr indent="0" lvl="7" algn="r">
              <a:spcBef>
                <a:spcPts val="0"/>
              </a:spcBef>
              <a:buNone/>
              <a:defRPr sz="900">
                <a:solidFill>
                  <a:srgbClr val="898A8D"/>
                </a:solidFill>
                <a:latin typeface="IBM Plex Sans"/>
                <a:ea typeface="IBM Plex Sans"/>
                <a:cs typeface="IBM Plex Sans"/>
                <a:sym typeface="IBM Plex Sans"/>
              </a:defRPr>
            </a:lvl8pPr>
            <a:lvl9pPr indent="0" lvl="8" algn="r">
              <a:spcBef>
                <a:spcPts val="0"/>
              </a:spcBef>
              <a:buNone/>
              <a:defRPr sz="900">
                <a:solidFill>
                  <a:srgbClr val="898A8D"/>
                </a:solidFill>
                <a:latin typeface="IBM Plex Sans"/>
                <a:ea typeface="IBM Plex Sans"/>
                <a:cs typeface="IBM Plex Sans"/>
                <a:sym typeface="IBM Plex Sans"/>
              </a:defRPr>
            </a:lvl9pPr>
          </a:lstStyle>
          <a:p>
            <a:pPr indent="0" lvl="0" marL="0" rtl="0" algn="r">
              <a:spcBef>
                <a:spcPts val="0"/>
              </a:spcBef>
              <a:spcAft>
                <a:spcPts val="0"/>
              </a:spcAft>
              <a:buNone/>
            </a:pPr>
            <a:fld id="{00000000-1234-1234-1234-123412341234}" type="slidenum">
              <a:rPr lang="en-GB"/>
              <a:t>‹#›</a:t>
            </a:fld>
            <a:endParaRPr/>
          </a:p>
        </p:txBody>
      </p:sp>
      <p:cxnSp>
        <p:nvCxnSpPr>
          <p:cNvPr id="58" name="Google Shape;58;p13"/>
          <p:cNvCxnSpPr/>
          <p:nvPr/>
        </p:nvCxnSpPr>
        <p:spPr>
          <a:xfrm>
            <a:off x="8294475" y="0"/>
            <a:ext cx="0" cy="235800"/>
          </a:xfrm>
          <a:prstGeom prst="straightConnector1">
            <a:avLst/>
          </a:prstGeom>
          <a:noFill/>
          <a:ln cap="flat" cmpd="sng" w="9525">
            <a:solidFill>
              <a:srgbClr val="CCCCCC"/>
            </a:solidFill>
            <a:prstDash val="solid"/>
            <a:round/>
            <a:headEnd len="sm" w="sm" type="none"/>
            <a:tailEnd len="sm" w="sm" type="none"/>
          </a:ln>
        </p:spPr>
      </p:cxnSp>
      <p:sp>
        <p:nvSpPr>
          <p:cNvPr id="59" name="Google Shape;59;p13"/>
          <p:cNvSpPr txBox="1"/>
          <p:nvPr/>
        </p:nvSpPr>
        <p:spPr>
          <a:xfrm>
            <a:off x="8245389" y="95556"/>
            <a:ext cx="260700" cy="83400"/>
          </a:xfrm>
          <a:prstGeom prst="rect">
            <a:avLst/>
          </a:prstGeom>
          <a:noFill/>
          <a:ln>
            <a:noFill/>
          </a:ln>
        </p:spPr>
        <p:txBody>
          <a:bodyPr anchorCtr="0" anchor="t" bIns="0" lIns="0" spcFirstLastPara="1" rIns="0" wrap="square" tIns="6350">
            <a:spAutoFit/>
          </a:bodyPr>
          <a:lstStyle/>
          <a:p>
            <a:pPr indent="0" lvl="0" marL="12700" rtl="0" algn="r">
              <a:lnSpc>
                <a:spcPct val="100000"/>
              </a:lnSpc>
              <a:spcBef>
                <a:spcPts val="0"/>
              </a:spcBef>
              <a:spcAft>
                <a:spcPts val="0"/>
              </a:spcAft>
              <a:buNone/>
            </a:pPr>
            <a:r>
              <a:rPr lang="en-GB" sz="500">
                <a:solidFill>
                  <a:srgbClr val="898A8D"/>
                </a:solidFill>
                <a:latin typeface="IBM Plex Sans Light"/>
                <a:ea typeface="IBM Plex Sans Light"/>
                <a:cs typeface="IBM Plex Sans Light"/>
                <a:sym typeface="IBM Plex Sans Light"/>
              </a:rPr>
              <a:t>Page:</a:t>
            </a:r>
            <a:endParaRPr sz="500">
              <a:latin typeface="IBM Plex Sans Light"/>
              <a:ea typeface="IBM Plex Sans Light"/>
              <a:cs typeface="IBM Plex Sans Light"/>
              <a:sym typeface="IBM Plex Sans Light"/>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9.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20"/>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99" name="Google Shape;99;p20"/>
          <p:cNvPicPr preferRelativeResize="0"/>
          <p:nvPr/>
        </p:nvPicPr>
        <p:blipFill>
          <a:blip r:embed="rId3">
            <a:alphaModFix/>
          </a:blip>
          <a:stretch>
            <a:fillRect/>
          </a:stretch>
        </p:blipFill>
        <p:spPr>
          <a:xfrm>
            <a:off x="0" y="0"/>
            <a:ext cx="9144003" cy="5143501"/>
          </a:xfrm>
          <a:prstGeom prst="rect">
            <a:avLst/>
          </a:prstGeom>
          <a:noFill/>
          <a:ln>
            <a:noFill/>
          </a:ln>
        </p:spPr>
      </p:pic>
      <p:sp>
        <p:nvSpPr>
          <p:cNvPr id="100" name="Google Shape;100;p20"/>
          <p:cNvSpPr txBox="1"/>
          <p:nvPr/>
        </p:nvSpPr>
        <p:spPr>
          <a:xfrm>
            <a:off x="806450" y="1807250"/>
            <a:ext cx="7835700" cy="1824000"/>
          </a:xfrm>
          <a:prstGeom prst="rect">
            <a:avLst/>
          </a:prstGeom>
          <a:noFill/>
          <a:ln>
            <a:noFill/>
          </a:ln>
        </p:spPr>
        <p:txBody>
          <a:bodyPr anchorCtr="0" anchor="t" bIns="0" lIns="0" spcFirstLastPara="1" rIns="0" wrap="square" tIns="7625">
            <a:spAutoFit/>
          </a:bodyPr>
          <a:lstStyle/>
          <a:p>
            <a:pPr indent="0" lvl="0" marL="12700" rtl="0" algn="l">
              <a:lnSpc>
                <a:spcPct val="100000"/>
              </a:lnSpc>
              <a:spcBef>
                <a:spcPts val="0"/>
              </a:spcBef>
              <a:spcAft>
                <a:spcPts val="0"/>
              </a:spcAft>
              <a:buNone/>
            </a:pPr>
            <a:r>
              <a:rPr b="1" lang="en-GB" sz="4600">
                <a:solidFill>
                  <a:srgbClr val="FFFFFF"/>
                </a:solidFill>
                <a:latin typeface="IBM Plex Sans"/>
                <a:ea typeface="IBM Plex Sans"/>
                <a:cs typeface="IBM Plex Sans"/>
                <a:sym typeface="IBM Plex Sans"/>
              </a:rPr>
              <a:t>Netdata</a:t>
            </a:r>
            <a:br>
              <a:rPr lang="en-GB" sz="4800">
                <a:solidFill>
                  <a:srgbClr val="FFFFFF"/>
                </a:solidFill>
                <a:latin typeface="IBM Plex Sans Light"/>
                <a:ea typeface="IBM Plex Sans Light"/>
                <a:cs typeface="IBM Plex Sans Light"/>
                <a:sym typeface="IBM Plex Sans Light"/>
              </a:rPr>
            </a:br>
            <a:r>
              <a:rPr lang="en-GB" sz="3600">
                <a:solidFill>
                  <a:srgbClr val="FFFFFF"/>
                </a:solidFill>
                <a:latin typeface="IBM Plex Sans Light"/>
                <a:ea typeface="IBM Plex Sans Light"/>
                <a:cs typeface="IBM Plex Sans Light"/>
                <a:sym typeface="IBM Plex Sans Light"/>
              </a:rPr>
              <a:t>the open-source observability platform everyone needs</a:t>
            </a:r>
            <a:endParaRPr sz="3600">
              <a:latin typeface="IBM Plex Sans Light"/>
              <a:ea typeface="IBM Plex Sans Light"/>
              <a:cs typeface="IBM Plex Sans Light"/>
              <a:sym typeface="IBM Plex Sans Light"/>
            </a:endParaRPr>
          </a:p>
        </p:txBody>
      </p:sp>
      <p:grpSp>
        <p:nvGrpSpPr>
          <p:cNvPr id="101" name="Google Shape;101;p20"/>
          <p:cNvGrpSpPr/>
          <p:nvPr/>
        </p:nvGrpSpPr>
        <p:grpSpPr>
          <a:xfrm>
            <a:off x="6754155" y="246405"/>
            <a:ext cx="1887936" cy="304165"/>
            <a:chOff x="6754155" y="246405"/>
            <a:chExt cx="1887936" cy="304165"/>
          </a:xfrm>
        </p:grpSpPr>
        <p:sp>
          <p:nvSpPr>
            <p:cNvPr id="102" name="Google Shape;102;p20"/>
            <p:cNvSpPr/>
            <p:nvPr/>
          </p:nvSpPr>
          <p:spPr>
            <a:xfrm>
              <a:off x="7248902" y="294381"/>
              <a:ext cx="1393190" cy="183833"/>
            </a:xfrm>
            <a:custGeom>
              <a:rect b="b" l="l" r="r" t="t"/>
              <a:pathLst>
                <a:path extrusionOk="0" h="367665" w="2786380">
                  <a:moveTo>
                    <a:pt x="56769" y="0"/>
                  </a:moveTo>
                  <a:lnTo>
                    <a:pt x="0" y="0"/>
                  </a:lnTo>
                  <a:lnTo>
                    <a:pt x="0" y="367080"/>
                  </a:lnTo>
                  <a:lnTo>
                    <a:pt x="45897" y="367080"/>
                  </a:lnTo>
                  <a:lnTo>
                    <a:pt x="45897" y="69977"/>
                  </a:lnTo>
                  <a:lnTo>
                    <a:pt x="98949" y="69976"/>
                  </a:lnTo>
                  <a:lnTo>
                    <a:pt x="56769" y="0"/>
                  </a:lnTo>
                  <a:close/>
                </a:path>
                <a:path extrusionOk="0" h="367665" w="2786380">
                  <a:moveTo>
                    <a:pt x="98949" y="69976"/>
                  </a:moveTo>
                  <a:lnTo>
                    <a:pt x="45897" y="69977"/>
                  </a:lnTo>
                  <a:lnTo>
                    <a:pt x="227799" y="367080"/>
                  </a:lnTo>
                  <a:lnTo>
                    <a:pt x="281673" y="367080"/>
                  </a:lnTo>
                  <a:lnTo>
                    <a:pt x="281673" y="297370"/>
                  </a:lnTo>
                  <a:lnTo>
                    <a:pt x="236016" y="297370"/>
                  </a:lnTo>
                  <a:lnTo>
                    <a:pt x="98949" y="69976"/>
                  </a:lnTo>
                  <a:close/>
                </a:path>
                <a:path extrusionOk="0" h="367665" w="2786380">
                  <a:moveTo>
                    <a:pt x="281673" y="0"/>
                  </a:moveTo>
                  <a:lnTo>
                    <a:pt x="236016" y="0"/>
                  </a:lnTo>
                  <a:lnTo>
                    <a:pt x="236016" y="297370"/>
                  </a:lnTo>
                  <a:lnTo>
                    <a:pt x="281673" y="297370"/>
                  </a:lnTo>
                  <a:lnTo>
                    <a:pt x="281673" y="0"/>
                  </a:lnTo>
                  <a:close/>
                </a:path>
                <a:path extrusionOk="0" h="367665" w="2786380">
                  <a:moveTo>
                    <a:pt x="719543" y="0"/>
                  </a:moveTo>
                  <a:lnTo>
                    <a:pt x="460819" y="0"/>
                  </a:lnTo>
                  <a:lnTo>
                    <a:pt x="460819" y="367080"/>
                  </a:lnTo>
                  <a:lnTo>
                    <a:pt x="723176" y="367080"/>
                  </a:lnTo>
                  <a:lnTo>
                    <a:pt x="723176" y="323354"/>
                  </a:lnTo>
                  <a:lnTo>
                    <a:pt x="507695" y="323354"/>
                  </a:lnTo>
                  <a:lnTo>
                    <a:pt x="507695" y="198907"/>
                  </a:lnTo>
                  <a:lnTo>
                    <a:pt x="703605" y="198907"/>
                  </a:lnTo>
                  <a:lnTo>
                    <a:pt x="703605" y="156438"/>
                  </a:lnTo>
                  <a:lnTo>
                    <a:pt x="507695" y="156438"/>
                  </a:lnTo>
                  <a:lnTo>
                    <a:pt x="507695" y="44983"/>
                  </a:lnTo>
                  <a:lnTo>
                    <a:pt x="719543" y="44983"/>
                  </a:lnTo>
                  <a:lnTo>
                    <a:pt x="719543" y="0"/>
                  </a:lnTo>
                  <a:close/>
                </a:path>
                <a:path extrusionOk="0" h="367665" w="2786380">
                  <a:moveTo>
                    <a:pt x="1023835" y="43738"/>
                  </a:moveTo>
                  <a:lnTo>
                    <a:pt x="975042" y="43738"/>
                  </a:lnTo>
                  <a:lnTo>
                    <a:pt x="975042" y="367080"/>
                  </a:lnTo>
                  <a:lnTo>
                    <a:pt x="1023835" y="367080"/>
                  </a:lnTo>
                  <a:lnTo>
                    <a:pt x="1023835" y="43738"/>
                  </a:lnTo>
                  <a:close/>
                </a:path>
                <a:path extrusionOk="0" h="367665" w="2786380">
                  <a:moveTo>
                    <a:pt x="1143419" y="0"/>
                  </a:moveTo>
                  <a:lnTo>
                    <a:pt x="855459" y="0"/>
                  </a:lnTo>
                  <a:lnTo>
                    <a:pt x="855459" y="43738"/>
                  </a:lnTo>
                  <a:lnTo>
                    <a:pt x="1143419" y="43738"/>
                  </a:lnTo>
                  <a:lnTo>
                    <a:pt x="1143419" y="0"/>
                  </a:lnTo>
                  <a:close/>
                </a:path>
                <a:path extrusionOk="0" h="367665" w="2786380">
                  <a:moveTo>
                    <a:pt x="1432242" y="0"/>
                  </a:moveTo>
                  <a:lnTo>
                    <a:pt x="1288503" y="0"/>
                  </a:lnTo>
                  <a:lnTo>
                    <a:pt x="1288503" y="367080"/>
                  </a:lnTo>
                  <a:lnTo>
                    <a:pt x="1431759" y="367080"/>
                  </a:lnTo>
                  <a:lnTo>
                    <a:pt x="1474053" y="361865"/>
                  </a:lnTo>
                  <a:lnTo>
                    <a:pt x="1509609" y="346217"/>
                  </a:lnTo>
                  <a:lnTo>
                    <a:pt x="1533482" y="324612"/>
                  </a:lnTo>
                  <a:lnTo>
                    <a:pt x="1336827" y="324612"/>
                  </a:lnTo>
                  <a:lnTo>
                    <a:pt x="1336827" y="42735"/>
                  </a:lnTo>
                  <a:lnTo>
                    <a:pt x="1535382" y="42735"/>
                  </a:lnTo>
                  <a:lnTo>
                    <a:pt x="1523553" y="30223"/>
                  </a:lnTo>
                  <a:lnTo>
                    <a:pt x="1497222" y="13431"/>
                  </a:lnTo>
                  <a:lnTo>
                    <a:pt x="1466784" y="3357"/>
                  </a:lnTo>
                  <a:lnTo>
                    <a:pt x="1432242" y="0"/>
                  </a:lnTo>
                  <a:close/>
                </a:path>
                <a:path extrusionOk="0" h="367665" w="2786380">
                  <a:moveTo>
                    <a:pt x="1535382" y="42735"/>
                  </a:moveTo>
                  <a:lnTo>
                    <a:pt x="1422095" y="42735"/>
                  </a:lnTo>
                  <a:lnTo>
                    <a:pt x="1449203" y="45093"/>
                  </a:lnTo>
                  <a:lnTo>
                    <a:pt x="1472311" y="52166"/>
                  </a:lnTo>
                  <a:lnTo>
                    <a:pt x="1506524" y="80467"/>
                  </a:lnTo>
                  <a:lnTo>
                    <a:pt x="1526184" y="125820"/>
                  </a:lnTo>
                  <a:lnTo>
                    <a:pt x="1532737" y="186423"/>
                  </a:lnTo>
                  <a:lnTo>
                    <a:pt x="1532511" y="195479"/>
                  </a:lnTo>
                  <a:lnTo>
                    <a:pt x="1525471" y="241487"/>
                  </a:lnTo>
                  <a:lnTo>
                    <a:pt x="1508582" y="281876"/>
                  </a:lnTo>
                  <a:lnTo>
                    <a:pt x="1476062" y="313360"/>
                  </a:lnTo>
                  <a:lnTo>
                    <a:pt x="1434234" y="324283"/>
                  </a:lnTo>
                  <a:lnTo>
                    <a:pt x="1422577" y="324612"/>
                  </a:lnTo>
                  <a:lnTo>
                    <a:pt x="1533482" y="324612"/>
                  </a:lnTo>
                  <a:lnTo>
                    <a:pt x="1560512" y="283616"/>
                  </a:lnTo>
                  <a:lnTo>
                    <a:pt x="1576457" y="233581"/>
                  </a:lnTo>
                  <a:lnTo>
                    <a:pt x="1581772" y="177927"/>
                  </a:lnTo>
                  <a:lnTo>
                    <a:pt x="1579524" y="141767"/>
                  </a:lnTo>
                  <a:lnTo>
                    <a:pt x="1572777" y="109015"/>
                  </a:lnTo>
                  <a:lnTo>
                    <a:pt x="1561530" y="79670"/>
                  </a:lnTo>
                  <a:lnTo>
                    <a:pt x="1545780" y="53733"/>
                  </a:lnTo>
                  <a:lnTo>
                    <a:pt x="1535382" y="42735"/>
                  </a:lnTo>
                  <a:close/>
                </a:path>
                <a:path extrusionOk="0" h="367665" w="2786380">
                  <a:moveTo>
                    <a:pt x="1900072" y="0"/>
                  </a:moveTo>
                  <a:lnTo>
                    <a:pt x="1845729" y="0"/>
                  </a:lnTo>
                  <a:lnTo>
                    <a:pt x="1712125" y="367080"/>
                  </a:lnTo>
                  <a:lnTo>
                    <a:pt x="1761401" y="367080"/>
                  </a:lnTo>
                  <a:lnTo>
                    <a:pt x="1799818" y="257136"/>
                  </a:lnTo>
                  <a:lnTo>
                    <a:pt x="1990271" y="257136"/>
                  </a:lnTo>
                  <a:lnTo>
                    <a:pt x="1976069" y="216649"/>
                  </a:lnTo>
                  <a:lnTo>
                    <a:pt x="1813585" y="216649"/>
                  </a:lnTo>
                  <a:lnTo>
                    <a:pt x="1870837" y="54482"/>
                  </a:lnTo>
                  <a:lnTo>
                    <a:pt x="1919184" y="54482"/>
                  </a:lnTo>
                  <a:lnTo>
                    <a:pt x="1900072" y="0"/>
                  </a:lnTo>
                  <a:close/>
                </a:path>
                <a:path extrusionOk="0" h="367665" w="2786380">
                  <a:moveTo>
                    <a:pt x="1990271" y="257136"/>
                  </a:moveTo>
                  <a:lnTo>
                    <a:pt x="1940179" y="257136"/>
                  </a:lnTo>
                  <a:lnTo>
                    <a:pt x="1976170" y="367080"/>
                  </a:lnTo>
                  <a:lnTo>
                    <a:pt x="2028837" y="367080"/>
                  </a:lnTo>
                  <a:lnTo>
                    <a:pt x="1990271" y="257136"/>
                  </a:lnTo>
                  <a:close/>
                </a:path>
                <a:path extrusionOk="0" h="367665" w="2786380">
                  <a:moveTo>
                    <a:pt x="1919184" y="54482"/>
                  </a:moveTo>
                  <a:lnTo>
                    <a:pt x="1870837" y="54483"/>
                  </a:lnTo>
                  <a:lnTo>
                    <a:pt x="1924710" y="216649"/>
                  </a:lnTo>
                  <a:lnTo>
                    <a:pt x="1976069" y="216649"/>
                  </a:lnTo>
                  <a:lnTo>
                    <a:pt x="1919184" y="54482"/>
                  </a:lnTo>
                  <a:close/>
                </a:path>
                <a:path extrusionOk="0" h="367665" w="2786380">
                  <a:moveTo>
                    <a:pt x="2273693" y="43738"/>
                  </a:moveTo>
                  <a:lnTo>
                    <a:pt x="2224900" y="43738"/>
                  </a:lnTo>
                  <a:lnTo>
                    <a:pt x="2224900" y="367080"/>
                  </a:lnTo>
                  <a:lnTo>
                    <a:pt x="2273693" y="367080"/>
                  </a:lnTo>
                  <a:lnTo>
                    <a:pt x="2273693" y="43738"/>
                  </a:lnTo>
                  <a:close/>
                </a:path>
                <a:path extrusionOk="0" h="367665" w="2786380">
                  <a:moveTo>
                    <a:pt x="2393276" y="0"/>
                  </a:moveTo>
                  <a:lnTo>
                    <a:pt x="2105317" y="0"/>
                  </a:lnTo>
                  <a:lnTo>
                    <a:pt x="2105317" y="43738"/>
                  </a:lnTo>
                  <a:lnTo>
                    <a:pt x="2393276" y="43738"/>
                  </a:lnTo>
                  <a:lnTo>
                    <a:pt x="2393276" y="0"/>
                  </a:lnTo>
                  <a:close/>
                </a:path>
                <a:path extrusionOk="0" h="367665" w="2786380">
                  <a:moveTo>
                    <a:pt x="2657221" y="0"/>
                  </a:moveTo>
                  <a:lnTo>
                    <a:pt x="2602865" y="0"/>
                  </a:lnTo>
                  <a:lnTo>
                    <a:pt x="2469273" y="367080"/>
                  </a:lnTo>
                  <a:lnTo>
                    <a:pt x="2518562" y="367080"/>
                  </a:lnTo>
                  <a:lnTo>
                    <a:pt x="2556967" y="257136"/>
                  </a:lnTo>
                  <a:lnTo>
                    <a:pt x="2747411" y="257136"/>
                  </a:lnTo>
                  <a:lnTo>
                    <a:pt x="2733210" y="216649"/>
                  </a:lnTo>
                  <a:lnTo>
                    <a:pt x="2570734" y="216649"/>
                  </a:lnTo>
                  <a:lnTo>
                    <a:pt x="2627985" y="54482"/>
                  </a:lnTo>
                  <a:lnTo>
                    <a:pt x="2676330" y="54482"/>
                  </a:lnTo>
                  <a:lnTo>
                    <a:pt x="2657221" y="0"/>
                  </a:lnTo>
                  <a:close/>
                </a:path>
                <a:path extrusionOk="0" h="367665" w="2786380">
                  <a:moveTo>
                    <a:pt x="2747411" y="257136"/>
                  </a:moveTo>
                  <a:lnTo>
                    <a:pt x="2697327" y="257136"/>
                  </a:lnTo>
                  <a:lnTo>
                    <a:pt x="2733319" y="367080"/>
                  </a:lnTo>
                  <a:lnTo>
                    <a:pt x="2785973" y="367080"/>
                  </a:lnTo>
                  <a:lnTo>
                    <a:pt x="2747411" y="257136"/>
                  </a:lnTo>
                  <a:close/>
                </a:path>
                <a:path extrusionOk="0" h="367665" w="2786380">
                  <a:moveTo>
                    <a:pt x="2676330" y="54482"/>
                  </a:moveTo>
                  <a:lnTo>
                    <a:pt x="2627985" y="54483"/>
                  </a:lnTo>
                  <a:lnTo>
                    <a:pt x="2681859" y="216649"/>
                  </a:lnTo>
                  <a:lnTo>
                    <a:pt x="2733210" y="216649"/>
                  </a:lnTo>
                  <a:lnTo>
                    <a:pt x="2676330" y="54482"/>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03" name="Google Shape;103;p20"/>
            <p:cNvSpPr/>
            <p:nvPr/>
          </p:nvSpPr>
          <p:spPr>
            <a:xfrm>
              <a:off x="6754155" y="246405"/>
              <a:ext cx="371157" cy="304165"/>
            </a:xfrm>
            <a:custGeom>
              <a:rect b="b" l="l" r="r" t="t"/>
              <a:pathLst>
                <a:path extrusionOk="0" h="608330" w="742315">
                  <a:moveTo>
                    <a:pt x="435482" y="0"/>
                  </a:moveTo>
                  <a:lnTo>
                    <a:pt x="0" y="0"/>
                  </a:lnTo>
                  <a:lnTo>
                    <a:pt x="306793" y="607720"/>
                  </a:lnTo>
                  <a:lnTo>
                    <a:pt x="456501" y="607720"/>
                  </a:lnTo>
                  <a:lnTo>
                    <a:pt x="502789" y="603892"/>
                  </a:lnTo>
                  <a:lnTo>
                    <a:pt x="546700" y="592807"/>
                  </a:lnTo>
                  <a:lnTo>
                    <a:pt x="587647" y="575066"/>
                  </a:lnTo>
                  <a:lnTo>
                    <a:pt x="625046" y="551269"/>
                  </a:lnTo>
                  <a:lnTo>
                    <a:pt x="658310" y="522014"/>
                  </a:lnTo>
                  <a:lnTo>
                    <a:pt x="686855" y="487902"/>
                  </a:lnTo>
                  <a:lnTo>
                    <a:pt x="710094" y="449534"/>
                  </a:lnTo>
                  <a:lnTo>
                    <a:pt x="727442" y="407508"/>
                  </a:lnTo>
                  <a:lnTo>
                    <a:pt x="738314" y="362424"/>
                  </a:lnTo>
                  <a:lnTo>
                    <a:pt x="742124" y="314883"/>
                  </a:lnTo>
                  <a:lnTo>
                    <a:pt x="738776" y="268397"/>
                  </a:lnTo>
                  <a:lnTo>
                    <a:pt x="729103" y="224028"/>
                  </a:lnTo>
                  <a:lnTo>
                    <a:pt x="713578" y="182261"/>
                  </a:lnTo>
                  <a:lnTo>
                    <a:pt x="692674" y="143581"/>
                  </a:lnTo>
                  <a:lnTo>
                    <a:pt x="666865" y="108473"/>
                  </a:lnTo>
                  <a:lnTo>
                    <a:pt x="636623" y="77421"/>
                  </a:lnTo>
                  <a:lnTo>
                    <a:pt x="602421" y="50912"/>
                  </a:lnTo>
                  <a:lnTo>
                    <a:pt x="564733" y="29431"/>
                  </a:lnTo>
                  <a:lnTo>
                    <a:pt x="524032" y="13461"/>
                  </a:lnTo>
                  <a:lnTo>
                    <a:pt x="480791" y="3489"/>
                  </a:lnTo>
                  <a:lnTo>
                    <a:pt x="43548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104" name="Google Shape;104;p20"/>
          <p:cNvSpPr txBox="1"/>
          <p:nvPr/>
        </p:nvSpPr>
        <p:spPr>
          <a:xfrm>
            <a:off x="806450" y="4280125"/>
            <a:ext cx="5674800" cy="377100"/>
          </a:xfrm>
          <a:prstGeom prst="rect">
            <a:avLst/>
          </a:prstGeom>
          <a:noFill/>
          <a:ln>
            <a:noFill/>
          </a:ln>
        </p:spPr>
        <p:txBody>
          <a:bodyPr anchorCtr="0" anchor="t" bIns="0" lIns="0" spcFirstLastPara="1" rIns="0" wrap="square" tIns="7625">
            <a:spAutoFit/>
          </a:bodyPr>
          <a:lstStyle/>
          <a:p>
            <a:pPr indent="0" lvl="0" marL="12700" rtl="0" algn="l">
              <a:lnSpc>
                <a:spcPct val="116562"/>
              </a:lnSpc>
              <a:spcBef>
                <a:spcPts val="0"/>
              </a:spcBef>
              <a:spcAft>
                <a:spcPts val="0"/>
              </a:spcAft>
              <a:buNone/>
            </a:pPr>
            <a:r>
              <a:rPr lang="en-GB" sz="2400">
                <a:solidFill>
                  <a:srgbClr val="FFFFFF"/>
                </a:solidFill>
                <a:latin typeface="IBM Plex Sans ExtraLight"/>
                <a:ea typeface="IBM Plex Sans ExtraLight"/>
                <a:cs typeface="IBM Plex Sans ExtraLight"/>
                <a:sym typeface="IBM Plex Sans ExtraLight"/>
              </a:rPr>
              <a:t>Costa Tsaousis</a:t>
            </a:r>
            <a:endParaRPr sz="2400">
              <a:latin typeface="IBM Plex Sans ExtraLight"/>
              <a:ea typeface="IBM Plex Sans ExtraLight"/>
              <a:cs typeface="IBM Plex Sans ExtraLight"/>
              <a:sym typeface="IBM Plex Sans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9"/>
          <p:cNvSpPr txBox="1"/>
          <p:nvPr/>
        </p:nvSpPr>
        <p:spPr>
          <a:xfrm>
            <a:off x="3545900" y="908475"/>
            <a:ext cx="5155800" cy="35277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Netdata							66.9k stars</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The open-source observability platform everyone needs!</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Elasticsearch						66.6k stars</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Free and Open, Distributed, RESTful Search Engine.</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Grafana							59.1k stars</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The open and composable observability and data visualization platform. Visualize metrics, logs, and traces from multiple sources like Prometheus, Loki, Elasticsearch, InfluxDB, Postgres and many more.</a:t>
            </a:r>
            <a:endParaRPr b="1">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Prometheus						51.6k stars</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The Prometheus monitoring system and time series database.</a:t>
            </a:r>
            <a:endParaRPr b="1">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Jaeger							19.0k stars</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CNCF Jaeger, a Distributed Tracing Platform</a:t>
            </a:r>
            <a:r>
              <a:rPr lang="en-GB" sz="1000">
                <a:solidFill>
                  <a:srgbClr val="12110C"/>
                </a:solidFill>
                <a:latin typeface="IBM Plex Sans"/>
                <a:ea typeface="IBM Plex Sans"/>
                <a:cs typeface="IBM Plex Sans"/>
                <a:sym typeface="IBM Plex Sans"/>
              </a:rPr>
              <a:t>.</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100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Fluentd							12.6k stars</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Fluentd: Unified Logging Layer (project under CNCF)</a:t>
            </a:r>
            <a:r>
              <a:rPr lang="en-GB" sz="1000">
                <a:solidFill>
                  <a:srgbClr val="12110C"/>
                </a:solidFill>
                <a:latin typeface="IBM Plex Sans"/>
                <a:ea typeface="IBM Plex Sans"/>
                <a:cs typeface="IBM Plex Sans"/>
                <a:sym typeface="IBM Plex Sans"/>
              </a:rPr>
              <a:t>.</a:t>
            </a:r>
            <a:endParaRPr>
              <a:solidFill>
                <a:srgbClr val="12110C"/>
              </a:solidFill>
              <a:latin typeface="IBM Plex Sans"/>
              <a:ea typeface="IBM Plex Sans"/>
              <a:cs typeface="IBM Plex Sans"/>
              <a:sym typeface="IBM Plex Sans"/>
            </a:endParaRPr>
          </a:p>
        </p:txBody>
      </p:sp>
      <p:sp>
        <p:nvSpPr>
          <p:cNvPr id="299" name="Google Shape;299;p29"/>
          <p:cNvSpPr txBox="1"/>
          <p:nvPr/>
        </p:nvSpPr>
        <p:spPr>
          <a:xfrm>
            <a:off x="402000" y="1138050"/>
            <a:ext cx="2928900" cy="3232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is leading the observability category in the CNCF landscape, in terms of</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users’ love.</a:t>
            </a:r>
            <a:endParaRPr b="1" sz="3000">
              <a:solidFill>
                <a:srgbClr val="00AB44"/>
              </a:solidFill>
              <a:latin typeface="IBM Plex Sans"/>
              <a:ea typeface="IBM Plex Sans"/>
              <a:cs typeface="IBM Plex Sans"/>
              <a:sym typeface="IBM Plex Sans"/>
            </a:endParaRPr>
          </a:p>
        </p:txBody>
      </p:sp>
      <p:sp>
        <p:nvSpPr>
          <p:cNvPr id="300" name="Google Shape;300;p29"/>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01" name="Google Shape;301;p29"/>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302" name="Google Shape;302;p29"/>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in CFNF</a:t>
            </a:r>
            <a:endParaRPr sz="2400"/>
          </a:p>
        </p:txBody>
      </p:sp>
      <p:sp>
        <p:nvSpPr>
          <p:cNvPr id="303" name="Google Shape;303;p29"/>
          <p:cNvSpPr txBox="1"/>
          <p:nvPr/>
        </p:nvSpPr>
        <p:spPr>
          <a:xfrm>
            <a:off x="29100" y="4652575"/>
            <a:ext cx="9065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Calibri"/>
                <a:ea typeface="Calibri"/>
                <a:cs typeface="Calibri"/>
                <a:sym typeface="Calibri"/>
              </a:rPr>
              <a:t>Disclaimer: Netdata is a member of, and supports CNCF, but the project is not endorsed nor incubating in CNCF (because we don’t want to).</a:t>
            </a:r>
            <a:br>
              <a:rPr lang="en-GB" sz="900">
                <a:solidFill>
                  <a:schemeClr val="dk1"/>
                </a:solidFill>
                <a:latin typeface="Calibri"/>
                <a:ea typeface="Calibri"/>
                <a:cs typeface="Calibri"/>
                <a:sym typeface="Calibri"/>
              </a:rPr>
            </a:br>
            <a:r>
              <a:rPr lang="en-GB" sz="900">
                <a:solidFill>
                  <a:schemeClr val="dk1"/>
                </a:solidFill>
                <a:latin typeface="Calibri"/>
                <a:ea typeface="Calibri"/>
                <a:cs typeface="Calibri"/>
                <a:sym typeface="Calibri"/>
              </a:rPr>
              <a:t>This list indicates only users’ love, expressed as Github stars.</a:t>
            </a:r>
            <a:endParaRPr sz="9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p30"/>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309" name="Google Shape;309;p30"/>
          <p:cNvPicPr preferRelativeResize="0"/>
          <p:nvPr/>
        </p:nvPicPr>
        <p:blipFill>
          <a:blip r:embed="rId3">
            <a:alphaModFix/>
          </a:blip>
          <a:stretch>
            <a:fillRect/>
          </a:stretch>
        </p:blipFill>
        <p:spPr>
          <a:xfrm>
            <a:off x="0" y="0"/>
            <a:ext cx="9144003" cy="5143501"/>
          </a:xfrm>
          <a:prstGeom prst="rect">
            <a:avLst/>
          </a:prstGeom>
          <a:noFill/>
          <a:ln>
            <a:noFill/>
          </a:ln>
        </p:spPr>
      </p:pic>
      <p:sp>
        <p:nvSpPr>
          <p:cNvPr id="310" name="Google Shape;310;p30"/>
          <p:cNvSpPr txBox="1"/>
          <p:nvPr/>
        </p:nvSpPr>
        <p:spPr>
          <a:xfrm>
            <a:off x="806450" y="1899550"/>
            <a:ext cx="7835700" cy="18549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Challenge 1:</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from zero to hero, today!</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1"/>
          <p:cNvSpPr txBox="1"/>
          <p:nvPr/>
        </p:nvSpPr>
        <p:spPr>
          <a:xfrm>
            <a:off x="3609988" y="780838"/>
            <a:ext cx="4730700" cy="41163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Similar physical or virtual hardware</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all use a finite set of physical and virtual hardware. This hardware may be different in terms of performance and capacity, but the technologies involved are standardized.</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Similar operating systems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all use flavors of a small set of operating systems, exposing a finite set of metrics covering the monitoring of all system components and operating system layers.</a:t>
            </a:r>
            <a:endParaRPr sz="16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Packaged applications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Most of our infrastructure is based on packaged applications, like web servers, database servers, message brokers, caching servers, etc.</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Standard libraries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Even for our custom applications, we usually rely on packaged libraries that expose telemetry in a finite and predictable way.</a:t>
            </a:r>
            <a:endParaRPr sz="1200">
              <a:solidFill>
                <a:srgbClr val="12110C"/>
              </a:solidFill>
              <a:latin typeface="IBM Plex Sans"/>
              <a:ea typeface="IBM Plex Sans"/>
              <a:cs typeface="IBM Plex Sans"/>
              <a:sym typeface="IBM Plex Sans"/>
            </a:endParaRPr>
          </a:p>
        </p:txBody>
      </p:sp>
      <p:sp>
        <p:nvSpPr>
          <p:cNvPr id="316" name="Google Shape;316;p31"/>
          <p:cNvSpPr txBox="1"/>
          <p:nvPr/>
        </p:nvSpPr>
        <p:spPr>
          <a:xfrm>
            <a:off x="428225" y="1222747"/>
            <a:ext cx="2699400" cy="3232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Since we have so much in common, why it takes so long to set up a monitoring solution?</a:t>
            </a:r>
            <a:endParaRPr sz="3000">
              <a:solidFill>
                <a:srgbClr val="00AB44"/>
              </a:solidFill>
              <a:latin typeface="IBM Plex Sans ExtraLight"/>
              <a:ea typeface="IBM Plex Sans ExtraLight"/>
              <a:cs typeface="IBM Plex Sans ExtraLight"/>
              <a:sym typeface="IBM Plex Sans ExtraLight"/>
            </a:endParaRPr>
          </a:p>
        </p:txBody>
      </p:sp>
      <p:sp>
        <p:nvSpPr>
          <p:cNvPr id="317" name="Google Shape;317;p31"/>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18" name="Google Shape;318;p31"/>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319" name="Google Shape;319;p31"/>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We</a:t>
            </a:r>
            <a:r>
              <a:rPr lang="en-GB" sz="2400"/>
              <a:t> have a lot in common</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nvSpPr>
        <p:spPr>
          <a:xfrm>
            <a:off x="3610001" y="780850"/>
            <a:ext cx="5079600" cy="40146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Nodes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node the data are coming from.</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Contexts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kind of metrics, like “disk.io”, “cgroup.cpu”, “nginx.requests”.</a:t>
            </a:r>
            <a:br>
              <a:rPr lang="en-GB" sz="1200">
                <a:solidFill>
                  <a:srgbClr val="12110C"/>
                </a:solidFill>
                <a:latin typeface="IBM Plex Sans"/>
                <a:ea typeface="IBM Plex Sans"/>
                <a:cs typeface="IBM Plex Sans"/>
                <a:sym typeface="IBM Plex Sans"/>
              </a:rPr>
            </a:br>
            <a:r>
              <a:rPr b="1" lang="en-GB" sz="1000">
                <a:solidFill>
                  <a:srgbClr val="12110C"/>
                </a:solidFill>
                <a:latin typeface="IBM Plex Sans"/>
                <a:ea typeface="IBM Plex Sans"/>
                <a:cs typeface="IBM Plex Sans"/>
                <a:sym typeface="IBM Plex Sans"/>
              </a:rPr>
              <a:t>Equivalent with the metric name in Prometheus.</a:t>
            </a:r>
            <a:endParaRPr b="1">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Instances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unique instances of the things being monitored. For example “/dev/sda” and “/dev/sdb” are two instances (disks) for which we monitor “disk.io” (context).</a:t>
            </a:r>
            <a:br>
              <a:rPr lang="en-GB" sz="1200">
                <a:solidFill>
                  <a:srgbClr val="12110C"/>
                </a:solidFill>
                <a:latin typeface="IBM Plex Sans"/>
                <a:ea typeface="IBM Plex Sans"/>
                <a:cs typeface="IBM Plex Sans"/>
                <a:sym typeface="IBM Plex Sans"/>
              </a:rPr>
            </a:br>
            <a:r>
              <a:rPr b="1" lang="en-GB" sz="1000">
                <a:solidFill>
                  <a:srgbClr val="12110C"/>
                </a:solidFill>
                <a:latin typeface="IBM Plex Sans"/>
                <a:ea typeface="IBM Plex Sans"/>
                <a:cs typeface="IBM Plex Sans"/>
                <a:sym typeface="IBM Plex Sans"/>
              </a:rPr>
              <a:t>Equivalent of a combination of some of the labels of a metric in Prometheus.</a:t>
            </a:r>
            <a:endParaRPr b="1">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Dimensions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attributes of the instances monitored. For example “read” and “write” are Dimensions of the “disk.io” context, of the “/dev/sda” instance (disk). Dimensions get values and maintain a time-series.</a:t>
            </a:r>
            <a:br>
              <a:rPr lang="en-GB" sz="1200">
                <a:solidFill>
                  <a:srgbClr val="12110C"/>
                </a:solidFill>
                <a:latin typeface="IBM Plex Sans"/>
                <a:ea typeface="IBM Plex Sans"/>
                <a:cs typeface="IBM Plex Sans"/>
                <a:sym typeface="IBM Plex Sans"/>
              </a:rPr>
            </a:br>
            <a:r>
              <a:rPr b="1" lang="en-GB" sz="1000">
                <a:solidFill>
                  <a:srgbClr val="12110C"/>
                </a:solidFill>
                <a:latin typeface="IBM Plex Sans"/>
                <a:ea typeface="IBM Plex Sans"/>
                <a:cs typeface="IBM Plex Sans"/>
                <a:sym typeface="IBM Plex Sans"/>
              </a:rPr>
              <a:t>Equivalent of a unique time-series in Prometheus.</a:t>
            </a:r>
            <a:endParaRPr sz="1200">
              <a:solidFill>
                <a:srgbClr val="12110C"/>
              </a:solidFill>
              <a:latin typeface="IBM Plex Sans"/>
              <a:ea typeface="IBM Plex Sans"/>
              <a:cs typeface="IBM Plex Sans"/>
              <a:sym typeface="IBM Plex Sans"/>
            </a:endParaRPr>
          </a:p>
        </p:txBody>
      </p:sp>
      <p:sp>
        <p:nvSpPr>
          <p:cNvPr id="325" name="Google Shape;325;p32"/>
          <p:cNvSpPr txBox="1"/>
          <p:nvPr/>
        </p:nvSpPr>
        <p:spPr>
          <a:xfrm>
            <a:off x="428225" y="1417347"/>
            <a:ext cx="2699400" cy="31707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NIDL stands for:</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 </a:t>
            </a:r>
            <a:r>
              <a:rPr b="1" lang="en-GB" sz="3000">
                <a:solidFill>
                  <a:srgbClr val="00AB44"/>
                </a:solidFill>
                <a:latin typeface="IBM Plex Sans"/>
                <a:ea typeface="IBM Plex Sans"/>
                <a:cs typeface="IBM Plex Sans"/>
                <a:sym typeface="IBM Plex Sans"/>
              </a:rPr>
              <a:t>N</a:t>
            </a:r>
            <a:r>
              <a:rPr lang="en-GB" sz="3000">
                <a:solidFill>
                  <a:srgbClr val="00AB44"/>
                </a:solidFill>
                <a:latin typeface="IBM Plex Sans ExtraLight"/>
                <a:ea typeface="IBM Plex Sans ExtraLight"/>
                <a:cs typeface="IBM Plex Sans ExtraLight"/>
                <a:sym typeface="IBM Plex Sans ExtraLight"/>
              </a:rPr>
              <a:t>odes</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 </a:t>
            </a:r>
            <a:r>
              <a:rPr b="1" lang="en-GB" sz="3000">
                <a:solidFill>
                  <a:srgbClr val="00AB44"/>
                </a:solidFill>
                <a:latin typeface="IBM Plex Sans"/>
                <a:ea typeface="IBM Plex Sans"/>
                <a:cs typeface="IBM Plex Sans"/>
                <a:sym typeface="IBM Plex Sans"/>
              </a:rPr>
              <a:t>I</a:t>
            </a:r>
            <a:r>
              <a:rPr lang="en-GB" sz="3000">
                <a:solidFill>
                  <a:srgbClr val="00AB44"/>
                </a:solidFill>
                <a:latin typeface="IBM Plex Sans ExtraLight"/>
                <a:ea typeface="IBM Plex Sans ExtraLight"/>
                <a:cs typeface="IBM Plex Sans ExtraLight"/>
                <a:sym typeface="IBM Plex Sans ExtraLight"/>
              </a:rPr>
              <a:t>nstances</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 </a:t>
            </a:r>
            <a:r>
              <a:rPr b="1" lang="en-GB" sz="3000">
                <a:solidFill>
                  <a:srgbClr val="00AB44"/>
                </a:solidFill>
                <a:latin typeface="IBM Plex Sans"/>
                <a:ea typeface="IBM Plex Sans"/>
                <a:cs typeface="IBM Plex Sans"/>
                <a:sym typeface="IBM Plex Sans"/>
              </a:rPr>
              <a:t>D</a:t>
            </a:r>
            <a:r>
              <a:rPr lang="en-GB" sz="3000">
                <a:solidFill>
                  <a:srgbClr val="00AB44"/>
                </a:solidFill>
                <a:latin typeface="IBM Plex Sans ExtraLight"/>
                <a:ea typeface="IBM Plex Sans ExtraLight"/>
                <a:cs typeface="IBM Plex Sans ExtraLight"/>
                <a:sym typeface="IBM Plex Sans ExtraLight"/>
              </a:rPr>
              <a:t>imensions</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 </a:t>
            </a:r>
            <a:r>
              <a:rPr b="1" lang="en-GB" sz="3000">
                <a:solidFill>
                  <a:srgbClr val="00AB44"/>
                </a:solidFill>
                <a:latin typeface="IBM Plex Sans"/>
                <a:ea typeface="IBM Plex Sans"/>
                <a:cs typeface="IBM Plex Sans"/>
                <a:sym typeface="IBM Plex Sans"/>
              </a:rPr>
              <a:t>L</a:t>
            </a:r>
            <a:r>
              <a:rPr lang="en-GB" sz="3000">
                <a:solidFill>
                  <a:srgbClr val="00AB44"/>
                </a:solidFill>
                <a:latin typeface="IBM Plex Sans ExtraLight"/>
                <a:ea typeface="IBM Plex Sans ExtraLight"/>
                <a:cs typeface="IBM Plex Sans ExtraLight"/>
                <a:sym typeface="IBM Plex Sans ExtraLight"/>
              </a:rPr>
              <a:t>abels</a:t>
            </a:r>
            <a:br>
              <a:rPr lang="en-GB" sz="3000">
                <a:solidFill>
                  <a:srgbClr val="00AB44"/>
                </a:solidFill>
                <a:latin typeface="IBM Plex Sans ExtraLight"/>
                <a:ea typeface="IBM Plex Sans ExtraLight"/>
                <a:cs typeface="IBM Plex Sans ExtraLight"/>
                <a:sym typeface="IBM Plex Sans ExtraLight"/>
              </a:rPr>
            </a:br>
            <a:br>
              <a:rPr lang="en-GB">
                <a:solidFill>
                  <a:srgbClr val="00AB44"/>
                </a:solidFill>
                <a:latin typeface="IBM Plex Sans ExtraLight"/>
                <a:ea typeface="IBM Plex Sans ExtraLight"/>
                <a:cs typeface="IBM Plex Sans ExtraLight"/>
                <a:sym typeface="IBM Plex Sans ExtraLight"/>
              </a:rPr>
            </a:br>
            <a:r>
              <a:rPr lang="en-GB">
                <a:solidFill>
                  <a:srgbClr val="00AB44"/>
                </a:solidFill>
                <a:latin typeface="IBM Plex Sans ExtraLight"/>
                <a:ea typeface="IBM Plex Sans ExtraLight"/>
                <a:cs typeface="IBM Plex Sans ExtraLight"/>
                <a:sym typeface="IBM Plex Sans ExtraLight"/>
              </a:rPr>
              <a:t>The name comes from the slicing and dicing controls on all Netdata charts.</a:t>
            </a:r>
            <a:endParaRPr>
              <a:solidFill>
                <a:srgbClr val="00AB44"/>
              </a:solidFill>
              <a:latin typeface="IBM Plex Sans ExtraLight"/>
              <a:ea typeface="IBM Plex Sans ExtraLight"/>
              <a:cs typeface="IBM Plex Sans ExtraLight"/>
              <a:sym typeface="IBM Plex Sans ExtraLight"/>
            </a:endParaRPr>
          </a:p>
        </p:txBody>
      </p:sp>
      <p:sp>
        <p:nvSpPr>
          <p:cNvPr id="326" name="Google Shape;326;p3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27" name="Google Shape;327;p3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328" name="Google Shape;328;p3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NIDL, the model for rapid deployment</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34" name="Google Shape;334;p3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335" name="Google Shape;335;p3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NIDL: how it looks?</a:t>
            </a:r>
            <a:endParaRPr sz="2400"/>
          </a:p>
        </p:txBody>
      </p:sp>
      <p:sp>
        <p:nvSpPr>
          <p:cNvPr id="336" name="Google Shape;336;p33"/>
          <p:cNvSpPr/>
          <p:nvPr/>
        </p:nvSpPr>
        <p:spPr>
          <a:xfrm>
            <a:off x="1400125" y="2157600"/>
            <a:ext cx="1482900" cy="828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Context</a:t>
            </a:r>
            <a:br>
              <a:rPr lang="en-GB">
                <a:latin typeface="Calibri"/>
                <a:ea typeface="Calibri"/>
                <a:cs typeface="Calibri"/>
                <a:sym typeface="Calibri"/>
              </a:rPr>
            </a:br>
            <a:r>
              <a:rPr lang="en-GB" sz="1000">
                <a:latin typeface="Calibri"/>
                <a:ea typeface="Calibri"/>
                <a:cs typeface="Calibri"/>
                <a:sym typeface="Calibri"/>
              </a:rPr>
              <a:t>(disk.io)</a:t>
            </a:r>
            <a:endParaRPr sz="1000">
              <a:latin typeface="Calibri"/>
              <a:ea typeface="Calibri"/>
              <a:cs typeface="Calibri"/>
              <a:sym typeface="Calibri"/>
            </a:endParaRPr>
          </a:p>
        </p:txBody>
      </p:sp>
      <p:sp>
        <p:nvSpPr>
          <p:cNvPr id="337" name="Google Shape;337;p33"/>
          <p:cNvSpPr txBox="1"/>
          <p:nvPr/>
        </p:nvSpPr>
        <p:spPr>
          <a:xfrm>
            <a:off x="4187000" y="978020"/>
            <a:ext cx="3223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Every chart on the dashboard is a </a:t>
            </a:r>
            <a:r>
              <a:rPr b="1" lang="en-GB" sz="1200">
                <a:solidFill>
                  <a:schemeClr val="dk1"/>
                </a:solidFill>
                <a:latin typeface="Calibri"/>
                <a:ea typeface="Calibri"/>
                <a:cs typeface="Calibri"/>
                <a:sym typeface="Calibri"/>
              </a:rPr>
              <a:t>context</a:t>
            </a:r>
            <a:r>
              <a:rPr lang="en-GB" sz="1200">
                <a:solidFill>
                  <a:schemeClr val="dk1"/>
                </a:solidFill>
                <a:latin typeface="Calibri"/>
                <a:ea typeface="Calibri"/>
                <a:cs typeface="Calibri"/>
                <a:sym typeface="Calibri"/>
              </a:rPr>
              <a: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aggregating all the </a:t>
            </a:r>
            <a:r>
              <a:rPr b="1" lang="en-GB" sz="1200">
                <a:solidFill>
                  <a:schemeClr val="dk1"/>
                </a:solidFill>
                <a:latin typeface="Calibri"/>
                <a:ea typeface="Calibri"/>
                <a:cs typeface="Calibri"/>
                <a:sym typeface="Calibri"/>
              </a:rPr>
              <a:t>instances</a:t>
            </a:r>
            <a:r>
              <a:rPr lang="en-GB" sz="1200">
                <a:solidFill>
                  <a:schemeClr val="dk1"/>
                </a:solidFill>
                <a:latin typeface="Calibri"/>
                <a:ea typeface="Calibri"/>
                <a:cs typeface="Calibri"/>
                <a:sym typeface="Calibri"/>
              </a:rPr>
              <a:t> from all </a:t>
            </a:r>
            <a:r>
              <a:rPr b="1" lang="en-GB" sz="1200">
                <a:solidFill>
                  <a:schemeClr val="dk1"/>
                </a:solidFill>
                <a:latin typeface="Calibri"/>
                <a:ea typeface="Calibri"/>
                <a:cs typeface="Calibri"/>
                <a:sym typeface="Calibri"/>
              </a:rPr>
              <a:t>nodes</a:t>
            </a:r>
            <a:r>
              <a:rPr lang="en-GB" sz="1200">
                <a:solidFill>
                  <a:schemeClr val="dk1"/>
                </a:solidFill>
                <a:latin typeface="Calibri"/>
                <a:ea typeface="Calibri"/>
                <a:cs typeface="Calibri"/>
                <a:sym typeface="Calibri"/>
              </a:rPr>
              <a:t> selected, for the visible timeframe.</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Dashboard configuration is done per </a:t>
            </a:r>
            <a:r>
              <a:rPr b="1" lang="en-GB" sz="1200">
                <a:solidFill>
                  <a:schemeClr val="dk1"/>
                </a:solidFill>
                <a:latin typeface="Calibri"/>
                <a:ea typeface="Calibri"/>
                <a:cs typeface="Calibri"/>
                <a:sym typeface="Calibri"/>
              </a:rPr>
              <a:t>context</a:t>
            </a:r>
            <a:r>
              <a:rPr lang="en-GB" sz="1200">
                <a:solidFill>
                  <a:schemeClr val="dk1"/>
                </a:solidFill>
                <a:latin typeface="Calibri"/>
                <a:ea typeface="Calibri"/>
                <a:cs typeface="Calibri"/>
                <a:sym typeface="Calibri"/>
              </a:rPr>
              <a:t>.</a:t>
            </a:r>
            <a:br>
              <a:rPr lang="en-GB" sz="12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Example: apply units to all dimensions, set default dicing settings, provide additional information to help users understand what they see, and more.</a:t>
            </a:r>
            <a:endParaRPr sz="1000">
              <a:solidFill>
                <a:schemeClr val="dk1"/>
              </a:solidFill>
              <a:latin typeface="Calibri"/>
              <a:ea typeface="Calibri"/>
              <a:cs typeface="Calibri"/>
              <a:sym typeface="Calibri"/>
            </a:endParaRPr>
          </a:p>
        </p:txBody>
      </p:sp>
      <p:cxnSp>
        <p:nvCxnSpPr>
          <p:cNvPr id="338" name="Google Shape;338;p33"/>
          <p:cNvCxnSpPr>
            <a:stCxn id="337" idx="1"/>
            <a:endCxn id="336" idx="3"/>
          </p:cNvCxnSpPr>
          <p:nvPr/>
        </p:nvCxnSpPr>
        <p:spPr>
          <a:xfrm flipH="1">
            <a:off x="2882900" y="1670720"/>
            <a:ext cx="1304100" cy="900900"/>
          </a:xfrm>
          <a:prstGeom prst="straightConnector1">
            <a:avLst/>
          </a:prstGeom>
          <a:noFill/>
          <a:ln cap="flat" cmpd="sng" w="9525">
            <a:solidFill>
              <a:schemeClr val="dk2"/>
            </a:solidFill>
            <a:prstDash val="solid"/>
            <a:round/>
            <a:headEnd len="med" w="med" type="stealth"/>
            <a:tailEnd len="med" w="med" type="none"/>
          </a:ln>
        </p:spPr>
      </p:cxnSp>
      <p:sp>
        <p:nvSpPr>
          <p:cNvPr id="339" name="Google Shape;339;p33"/>
          <p:cNvSpPr/>
          <p:nvPr/>
        </p:nvSpPr>
        <p:spPr>
          <a:xfrm>
            <a:off x="655325" y="3205375"/>
            <a:ext cx="916500" cy="6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latin typeface="Calibri"/>
                <a:ea typeface="Calibri"/>
                <a:cs typeface="Calibri"/>
                <a:sym typeface="Calibri"/>
              </a:rPr>
              <a:t>(/dev/sda)</a:t>
            </a:r>
            <a:endParaRPr sz="1000">
              <a:latin typeface="Calibri"/>
              <a:ea typeface="Calibri"/>
              <a:cs typeface="Calibri"/>
              <a:sym typeface="Calibri"/>
            </a:endParaRPr>
          </a:p>
        </p:txBody>
      </p:sp>
      <p:sp>
        <p:nvSpPr>
          <p:cNvPr id="340" name="Google Shape;340;p33"/>
          <p:cNvSpPr/>
          <p:nvPr/>
        </p:nvSpPr>
        <p:spPr>
          <a:xfrm>
            <a:off x="1683325" y="3205375"/>
            <a:ext cx="916500" cy="6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(/dev/sdb)</a:t>
            </a:r>
            <a:endParaRPr>
              <a:latin typeface="Calibri"/>
              <a:ea typeface="Calibri"/>
              <a:cs typeface="Calibri"/>
              <a:sym typeface="Calibri"/>
            </a:endParaRPr>
          </a:p>
        </p:txBody>
      </p:sp>
      <p:sp>
        <p:nvSpPr>
          <p:cNvPr id="341" name="Google Shape;341;p33"/>
          <p:cNvSpPr/>
          <p:nvPr/>
        </p:nvSpPr>
        <p:spPr>
          <a:xfrm>
            <a:off x="2711325" y="3205375"/>
            <a:ext cx="916500" cy="6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(/dev/sdc)</a:t>
            </a:r>
            <a:endParaRPr>
              <a:latin typeface="Calibri"/>
              <a:ea typeface="Calibri"/>
              <a:cs typeface="Calibri"/>
              <a:sym typeface="Calibri"/>
            </a:endParaRPr>
          </a:p>
        </p:txBody>
      </p:sp>
      <p:cxnSp>
        <p:nvCxnSpPr>
          <p:cNvPr id="342" name="Google Shape;342;p33"/>
          <p:cNvCxnSpPr>
            <a:stCxn id="336" idx="2"/>
            <a:endCxn id="339" idx="0"/>
          </p:cNvCxnSpPr>
          <p:nvPr/>
        </p:nvCxnSpPr>
        <p:spPr>
          <a:xfrm flipH="1">
            <a:off x="1113475" y="2985900"/>
            <a:ext cx="1028100" cy="219600"/>
          </a:xfrm>
          <a:prstGeom prst="straightConnector1">
            <a:avLst/>
          </a:prstGeom>
          <a:noFill/>
          <a:ln cap="flat" cmpd="sng" w="9525">
            <a:solidFill>
              <a:schemeClr val="dk2"/>
            </a:solidFill>
            <a:prstDash val="solid"/>
            <a:round/>
            <a:headEnd len="med" w="med" type="none"/>
            <a:tailEnd len="med" w="med" type="none"/>
          </a:ln>
        </p:spPr>
      </p:cxnSp>
      <p:cxnSp>
        <p:nvCxnSpPr>
          <p:cNvPr id="343" name="Google Shape;343;p33"/>
          <p:cNvCxnSpPr>
            <a:stCxn id="336" idx="2"/>
            <a:endCxn id="340" idx="0"/>
          </p:cNvCxnSpPr>
          <p:nvPr/>
        </p:nvCxnSpPr>
        <p:spPr>
          <a:xfrm>
            <a:off x="2141575" y="2985900"/>
            <a:ext cx="0" cy="219600"/>
          </a:xfrm>
          <a:prstGeom prst="straightConnector1">
            <a:avLst/>
          </a:prstGeom>
          <a:noFill/>
          <a:ln cap="flat" cmpd="sng" w="9525">
            <a:solidFill>
              <a:schemeClr val="dk2"/>
            </a:solidFill>
            <a:prstDash val="solid"/>
            <a:round/>
            <a:headEnd len="med" w="med" type="none"/>
            <a:tailEnd len="med" w="med" type="none"/>
          </a:ln>
        </p:spPr>
      </p:cxnSp>
      <p:cxnSp>
        <p:nvCxnSpPr>
          <p:cNvPr id="344" name="Google Shape;344;p33"/>
          <p:cNvCxnSpPr>
            <a:stCxn id="336" idx="2"/>
            <a:endCxn id="341" idx="0"/>
          </p:cNvCxnSpPr>
          <p:nvPr/>
        </p:nvCxnSpPr>
        <p:spPr>
          <a:xfrm>
            <a:off x="2141575" y="2985900"/>
            <a:ext cx="1028100" cy="219600"/>
          </a:xfrm>
          <a:prstGeom prst="straightConnector1">
            <a:avLst/>
          </a:prstGeom>
          <a:noFill/>
          <a:ln cap="flat" cmpd="sng" w="9525">
            <a:solidFill>
              <a:schemeClr val="dk2"/>
            </a:solidFill>
            <a:prstDash val="solid"/>
            <a:round/>
            <a:headEnd len="med" w="med" type="none"/>
            <a:tailEnd len="med" w="med" type="none"/>
          </a:ln>
        </p:spPr>
      </p:cxnSp>
      <p:sp>
        <p:nvSpPr>
          <p:cNvPr id="345" name="Google Shape;345;p33"/>
          <p:cNvSpPr/>
          <p:nvPr/>
        </p:nvSpPr>
        <p:spPr>
          <a:xfrm>
            <a:off x="655325" y="4094150"/>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46" name="Google Shape;346;p33"/>
          <p:cNvSpPr/>
          <p:nvPr/>
        </p:nvSpPr>
        <p:spPr>
          <a:xfrm>
            <a:off x="1142725" y="4094150"/>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47" name="Google Shape;347;p33"/>
          <p:cNvCxnSpPr>
            <a:stCxn id="339" idx="2"/>
            <a:endCxn id="345" idx="0"/>
          </p:cNvCxnSpPr>
          <p:nvPr/>
        </p:nvCxnSpPr>
        <p:spPr>
          <a:xfrm flipH="1">
            <a:off x="869975" y="3874675"/>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33"/>
          <p:cNvCxnSpPr>
            <a:stCxn id="339" idx="2"/>
            <a:endCxn id="346" idx="0"/>
          </p:cNvCxnSpPr>
          <p:nvPr/>
        </p:nvCxnSpPr>
        <p:spPr>
          <a:xfrm>
            <a:off x="1113575" y="3874675"/>
            <a:ext cx="243600" cy="219600"/>
          </a:xfrm>
          <a:prstGeom prst="straightConnector1">
            <a:avLst/>
          </a:prstGeom>
          <a:noFill/>
          <a:ln cap="flat" cmpd="sng" w="9525">
            <a:solidFill>
              <a:schemeClr val="dk2"/>
            </a:solidFill>
            <a:prstDash val="solid"/>
            <a:round/>
            <a:headEnd len="med" w="med" type="none"/>
            <a:tailEnd len="med" w="med" type="none"/>
          </a:ln>
        </p:spPr>
      </p:cxnSp>
      <p:sp>
        <p:nvSpPr>
          <p:cNvPr id="349" name="Google Shape;349;p33"/>
          <p:cNvSpPr/>
          <p:nvPr/>
        </p:nvSpPr>
        <p:spPr>
          <a:xfrm>
            <a:off x="1683375" y="4094275"/>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50" name="Google Shape;350;p33"/>
          <p:cNvSpPr/>
          <p:nvPr/>
        </p:nvSpPr>
        <p:spPr>
          <a:xfrm>
            <a:off x="2170775" y="4094275"/>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51" name="Google Shape;351;p33"/>
          <p:cNvCxnSpPr>
            <a:endCxn id="349" idx="0"/>
          </p:cNvCxnSpPr>
          <p:nvPr/>
        </p:nvCxnSpPr>
        <p:spPr>
          <a:xfrm flipH="1">
            <a:off x="1897875" y="3874675"/>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52" name="Google Shape;352;p33"/>
          <p:cNvCxnSpPr>
            <a:endCxn id="350" idx="0"/>
          </p:cNvCxnSpPr>
          <p:nvPr/>
        </p:nvCxnSpPr>
        <p:spPr>
          <a:xfrm>
            <a:off x="2141675" y="3874675"/>
            <a:ext cx="243600" cy="219600"/>
          </a:xfrm>
          <a:prstGeom prst="straightConnector1">
            <a:avLst/>
          </a:prstGeom>
          <a:noFill/>
          <a:ln cap="flat" cmpd="sng" w="9525">
            <a:solidFill>
              <a:schemeClr val="dk2"/>
            </a:solidFill>
            <a:prstDash val="solid"/>
            <a:round/>
            <a:headEnd len="med" w="med" type="none"/>
            <a:tailEnd len="med" w="med" type="none"/>
          </a:ln>
        </p:spPr>
      </p:cxnSp>
      <p:sp>
        <p:nvSpPr>
          <p:cNvPr id="353" name="Google Shape;353;p33"/>
          <p:cNvSpPr/>
          <p:nvPr/>
        </p:nvSpPr>
        <p:spPr>
          <a:xfrm>
            <a:off x="2711425" y="4094275"/>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54" name="Google Shape;354;p33"/>
          <p:cNvSpPr/>
          <p:nvPr/>
        </p:nvSpPr>
        <p:spPr>
          <a:xfrm>
            <a:off x="3198825" y="4094275"/>
            <a:ext cx="429000" cy="369300"/>
          </a:xfrm>
          <a:prstGeom prst="rect">
            <a:avLst/>
          </a:prstGeom>
          <a:solidFill>
            <a:srgbClr val="A4C2F4"/>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55" name="Google Shape;355;p33"/>
          <p:cNvCxnSpPr>
            <a:endCxn id="353" idx="0"/>
          </p:cNvCxnSpPr>
          <p:nvPr/>
        </p:nvCxnSpPr>
        <p:spPr>
          <a:xfrm flipH="1">
            <a:off x="2925925" y="3874675"/>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56" name="Google Shape;356;p33"/>
          <p:cNvCxnSpPr>
            <a:endCxn id="354" idx="0"/>
          </p:cNvCxnSpPr>
          <p:nvPr/>
        </p:nvCxnSpPr>
        <p:spPr>
          <a:xfrm>
            <a:off x="3169725" y="3874675"/>
            <a:ext cx="243600" cy="219600"/>
          </a:xfrm>
          <a:prstGeom prst="straightConnector1">
            <a:avLst/>
          </a:prstGeom>
          <a:noFill/>
          <a:ln cap="flat" cmpd="sng" w="9525">
            <a:solidFill>
              <a:schemeClr val="dk2"/>
            </a:solidFill>
            <a:prstDash val="solid"/>
            <a:round/>
            <a:headEnd len="med" w="med" type="none"/>
            <a:tailEnd len="med" w="med" type="none"/>
          </a:ln>
        </p:spPr>
      </p:cxnSp>
      <p:sp>
        <p:nvSpPr>
          <p:cNvPr id="357" name="Google Shape;357;p33"/>
          <p:cNvSpPr txBox="1"/>
          <p:nvPr/>
        </p:nvSpPr>
        <p:spPr>
          <a:xfrm>
            <a:off x="4187000" y="2433920"/>
            <a:ext cx="3223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Alerts</a:t>
            </a:r>
            <a:r>
              <a:rPr lang="en-GB" sz="1200">
                <a:solidFill>
                  <a:schemeClr val="dk1"/>
                </a:solidFill>
                <a:latin typeface="Calibri"/>
                <a:ea typeface="Calibri"/>
                <a:cs typeface="Calibri"/>
                <a:sym typeface="Calibri"/>
              </a:rPr>
              <a:t> are configured for </a:t>
            </a:r>
            <a:r>
              <a:rPr b="1" lang="en-GB" sz="1200">
                <a:solidFill>
                  <a:schemeClr val="dk1"/>
                </a:solidFill>
                <a:latin typeface="Calibri"/>
                <a:ea typeface="Calibri"/>
                <a:cs typeface="Calibri"/>
                <a:sym typeface="Calibri"/>
              </a:rPr>
              <a:t>contexts</a:t>
            </a:r>
            <a:r>
              <a:rPr lang="en-GB" sz="1200">
                <a:solidFill>
                  <a:schemeClr val="dk1"/>
                </a:solidFill>
                <a:latin typeface="Calibri"/>
                <a:ea typeface="Calibri"/>
                <a:cs typeface="Calibri"/>
                <a:sym typeface="Calibri"/>
              </a:rPr>
              <a:t>, but they are applied to </a:t>
            </a:r>
            <a:r>
              <a:rPr b="1" lang="en-GB" sz="1200">
                <a:solidFill>
                  <a:schemeClr val="dk1"/>
                </a:solidFill>
                <a:latin typeface="Calibri"/>
                <a:ea typeface="Calibri"/>
                <a:cs typeface="Calibri"/>
                <a:sym typeface="Calibri"/>
              </a:rPr>
              <a:t>instances</a:t>
            </a:r>
            <a:r>
              <a:rPr lang="en-GB" sz="1200">
                <a:solidFill>
                  <a:schemeClr val="dk1"/>
                </a:solidFill>
                <a:latin typeface="Calibri"/>
                <a:ea typeface="Calibri"/>
                <a:cs typeface="Calibri"/>
                <a:sym typeface="Calibri"/>
              </a:rPr>
              <a:t>.</a:t>
            </a:r>
            <a:br>
              <a:rPr lang="en-GB" sz="12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Example: “apply this disk.io alert to all disks” or even “apply this disk.io alert to all NVME disks”.</a:t>
            </a:r>
            <a:endParaRPr sz="1000">
              <a:solidFill>
                <a:schemeClr val="dk1"/>
              </a:solidFill>
              <a:latin typeface="Calibri"/>
              <a:ea typeface="Calibri"/>
              <a:cs typeface="Calibri"/>
              <a:sym typeface="Calibri"/>
            </a:endParaRPr>
          </a:p>
        </p:txBody>
      </p:sp>
      <p:cxnSp>
        <p:nvCxnSpPr>
          <p:cNvPr id="358" name="Google Shape;358;p33"/>
          <p:cNvCxnSpPr>
            <a:stCxn id="336" idx="3"/>
            <a:endCxn id="357" idx="1"/>
          </p:cNvCxnSpPr>
          <p:nvPr/>
        </p:nvCxnSpPr>
        <p:spPr>
          <a:xfrm>
            <a:off x="2883025" y="2571750"/>
            <a:ext cx="1304100" cy="293100"/>
          </a:xfrm>
          <a:prstGeom prst="straightConnector1">
            <a:avLst/>
          </a:prstGeom>
          <a:noFill/>
          <a:ln cap="flat" cmpd="sng" w="9525">
            <a:solidFill>
              <a:schemeClr val="dk2"/>
            </a:solidFill>
            <a:prstDash val="solid"/>
            <a:round/>
            <a:headEnd len="med" w="med" type="none"/>
            <a:tailEnd len="med" w="med" type="stealth"/>
          </a:ln>
        </p:spPr>
      </p:cxnSp>
      <p:cxnSp>
        <p:nvCxnSpPr>
          <p:cNvPr id="359" name="Google Shape;359;p33"/>
          <p:cNvCxnSpPr>
            <a:stCxn id="357" idx="1"/>
            <a:endCxn id="341" idx="3"/>
          </p:cNvCxnSpPr>
          <p:nvPr/>
        </p:nvCxnSpPr>
        <p:spPr>
          <a:xfrm flipH="1">
            <a:off x="3627800" y="2864870"/>
            <a:ext cx="559200" cy="675300"/>
          </a:xfrm>
          <a:prstGeom prst="straightConnector1">
            <a:avLst/>
          </a:prstGeom>
          <a:noFill/>
          <a:ln cap="flat" cmpd="sng" w="9525">
            <a:solidFill>
              <a:schemeClr val="dk2"/>
            </a:solidFill>
            <a:prstDash val="solid"/>
            <a:round/>
            <a:headEnd len="med" w="med" type="none"/>
            <a:tailEnd len="med" w="med" type="triangle"/>
          </a:ln>
        </p:spPr>
      </p:cxnSp>
      <p:sp>
        <p:nvSpPr>
          <p:cNvPr id="360" name="Google Shape;360;p33"/>
          <p:cNvSpPr txBox="1"/>
          <p:nvPr/>
        </p:nvSpPr>
        <p:spPr>
          <a:xfrm>
            <a:off x="4187000" y="3258691"/>
            <a:ext cx="322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Instances</a:t>
            </a:r>
            <a:r>
              <a:rPr lang="en-GB" sz="1200">
                <a:solidFill>
                  <a:schemeClr val="dk1"/>
                </a:solidFill>
                <a:latin typeface="Calibri"/>
                <a:ea typeface="Calibri"/>
                <a:cs typeface="Calibri"/>
                <a:sym typeface="Calibri"/>
              </a:rPr>
              <a:t> have </a:t>
            </a:r>
            <a:r>
              <a:rPr b="1" lang="en-GB" sz="1200">
                <a:solidFill>
                  <a:schemeClr val="dk1"/>
                </a:solidFill>
                <a:latin typeface="Calibri"/>
                <a:ea typeface="Calibri"/>
                <a:cs typeface="Calibri"/>
                <a:sym typeface="Calibri"/>
              </a:rPr>
              <a:t>labels</a:t>
            </a:r>
            <a:r>
              <a:rPr lang="en-GB" sz="1200">
                <a:solidFill>
                  <a:schemeClr val="dk1"/>
                </a:solidFill>
                <a:latin typeface="Calibri"/>
                <a:ea typeface="Calibri"/>
                <a:cs typeface="Calibri"/>
                <a:sym typeface="Calibri"/>
              </a:rPr>
              <a:t>, and </a:t>
            </a:r>
            <a:r>
              <a:rPr b="1" lang="en-GB" sz="1200">
                <a:solidFill>
                  <a:schemeClr val="dk1"/>
                </a:solidFill>
                <a:latin typeface="Calibri"/>
                <a:ea typeface="Calibri"/>
                <a:cs typeface="Calibri"/>
                <a:sym typeface="Calibri"/>
              </a:rPr>
              <a:t>alert</a:t>
            </a: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variables </a:t>
            </a:r>
            <a:r>
              <a:rPr lang="en-GB" sz="1200">
                <a:solidFill>
                  <a:schemeClr val="dk1"/>
                </a:solidFill>
                <a:latin typeface="Calibri"/>
                <a:ea typeface="Calibri"/>
                <a:cs typeface="Calibri"/>
                <a:sym typeface="Calibri"/>
              </a:rPr>
              <a:t>related to the component they refer to (for example, disks have a model, a serial number, a kind, etc).</a:t>
            </a:r>
            <a:endParaRPr sz="1200">
              <a:solidFill>
                <a:schemeClr val="dk1"/>
              </a:solidFill>
              <a:latin typeface="Calibri"/>
              <a:ea typeface="Calibri"/>
              <a:cs typeface="Calibri"/>
              <a:sym typeface="Calibri"/>
            </a:endParaRPr>
          </a:p>
        </p:txBody>
      </p:sp>
      <p:cxnSp>
        <p:nvCxnSpPr>
          <p:cNvPr id="361" name="Google Shape;361;p33"/>
          <p:cNvCxnSpPr>
            <a:stCxn id="341" idx="3"/>
            <a:endCxn id="360" idx="1"/>
          </p:cNvCxnSpPr>
          <p:nvPr/>
        </p:nvCxnSpPr>
        <p:spPr>
          <a:xfrm>
            <a:off x="3627825" y="3540025"/>
            <a:ext cx="559200" cy="88200"/>
          </a:xfrm>
          <a:prstGeom prst="straightConnector1">
            <a:avLst/>
          </a:prstGeom>
          <a:noFill/>
          <a:ln cap="flat" cmpd="sng" w="9525">
            <a:solidFill>
              <a:schemeClr val="dk2"/>
            </a:solidFill>
            <a:prstDash val="solid"/>
            <a:round/>
            <a:headEnd len="med" w="med" type="none"/>
            <a:tailEnd len="med" w="med" type="triangle"/>
          </a:ln>
        </p:spPr>
      </p:cxnSp>
      <p:sp>
        <p:nvSpPr>
          <p:cNvPr id="362" name="Google Shape;362;p33"/>
          <p:cNvSpPr txBox="1"/>
          <p:nvPr/>
        </p:nvSpPr>
        <p:spPr>
          <a:xfrm>
            <a:off x="4187000" y="4078070"/>
            <a:ext cx="322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Dimensions have values, time-series data.</a:t>
            </a:r>
            <a:endParaRPr sz="1200">
              <a:solidFill>
                <a:schemeClr val="dk1"/>
              </a:solidFill>
              <a:latin typeface="Calibri"/>
              <a:ea typeface="Calibri"/>
              <a:cs typeface="Calibri"/>
              <a:sym typeface="Calibri"/>
            </a:endParaRPr>
          </a:p>
        </p:txBody>
      </p:sp>
      <p:cxnSp>
        <p:nvCxnSpPr>
          <p:cNvPr id="363" name="Google Shape;363;p33"/>
          <p:cNvCxnSpPr>
            <a:stCxn id="362" idx="1"/>
            <a:endCxn id="354" idx="3"/>
          </p:cNvCxnSpPr>
          <p:nvPr/>
        </p:nvCxnSpPr>
        <p:spPr>
          <a:xfrm flipH="1">
            <a:off x="3627800" y="4262720"/>
            <a:ext cx="559200" cy="16200"/>
          </a:xfrm>
          <a:prstGeom prst="straightConnector1">
            <a:avLst/>
          </a:prstGeom>
          <a:noFill/>
          <a:ln cap="flat" cmpd="sng" w="9525">
            <a:solidFill>
              <a:schemeClr val="dk2"/>
            </a:solidFill>
            <a:prstDash val="solid"/>
            <a:round/>
            <a:headEnd len="med" w="med" type="none"/>
            <a:tailEnd len="med" w="med" type="triangle"/>
          </a:ln>
        </p:spPr>
      </p:cxnSp>
      <p:sp>
        <p:nvSpPr>
          <p:cNvPr id="364" name="Google Shape;364;p33"/>
          <p:cNvSpPr/>
          <p:nvPr/>
        </p:nvSpPr>
        <p:spPr>
          <a:xfrm>
            <a:off x="7007425" y="3774000"/>
            <a:ext cx="2064000" cy="1119300"/>
          </a:xfrm>
          <a:prstGeom prst="cloudCallout">
            <a:avLst>
              <a:gd fmla="val -52983" name="adj1"/>
              <a:gd fmla="val -3450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latin typeface="Calibri"/>
                <a:ea typeface="Calibri"/>
                <a:cs typeface="Calibri"/>
                <a:sym typeface="Calibri"/>
              </a:rPr>
              <a:t>Variables lookup is </a:t>
            </a:r>
            <a:r>
              <a:rPr b="1" lang="en-GB" sz="1100">
                <a:latin typeface="Calibri"/>
                <a:ea typeface="Calibri"/>
                <a:cs typeface="Calibri"/>
                <a:sym typeface="Calibri"/>
              </a:rPr>
              <a:t>smart</a:t>
            </a:r>
            <a:r>
              <a:rPr lang="en-GB" sz="1100">
                <a:latin typeface="Calibri"/>
                <a:ea typeface="Calibri"/>
                <a:cs typeface="Calibri"/>
                <a:sym typeface="Calibri"/>
              </a:rPr>
              <a:t> to match the component the alert is linked to.</a:t>
            </a:r>
            <a:endParaRPr sz="11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4"/>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370" name="Google Shape;370;p34"/>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371" name="Google Shape;371;p34"/>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NIDL: how it looks?</a:t>
            </a:r>
            <a:endParaRPr sz="2400"/>
          </a:p>
        </p:txBody>
      </p:sp>
      <p:sp>
        <p:nvSpPr>
          <p:cNvPr id="372" name="Google Shape;372;p34"/>
          <p:cNvSpPr/>
          <p:nvPr/>
        </p:nvSpPr>
        <p:spPr>
          <a:xfrm>
            <a:off x="2212850" y="1347025"/>
            <a:ext cx="1482900" cy="828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Component 1</a:t>
            </a:r>
            <a:br>
              <a:rPr lang="en-GB">
                <a:latin typeface="Calibri"/>
                <a:ea typeface="Calibri"/>
                <a:cs typeface="Calibri"/>
                <a:sym typeface="Calibri"/>
              </a:rPr>
            </a:br>
            <a:r>
              <a:rPr lang="en-GB" sz="1000">
                <a:latin typeface="Calibri"/>
                <a:ea typeface="Calibri"/>
                <a:cs typeface="Calibri"/>
                <a:sym typeface="Calibri"/>
              </a:rPr>
              <a:t>/dev/sda</a:t>
            </a:r>
            <a:endParaRPr sz="1000">
              <a:latin typeface="Calibri"/>
              <a:ea typeface="Calibri"/>
              <a:cs typeface="Calibri"/>
              <a:sym typeface="Calibri"/>
            </a:endParaRPr>
          </a:p>
        </p:txBody>
      </p:sp>
      <p:sp>
        <p:nvSpPr>
          <p:cNvPr id="373" name="Google Shape;373;p34"/>
          <p:cNvSpPr/>
          <p:nvPr/>
        </p:nvSpPr>
        <p:spPr>
          <a:xfrm>
            <a:off x="1468050" y="2394800"/>
            <a:ext cx="916500" cy="6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latin typeface="Calibri"/>
                <a:ea typeface="Calibri"/>
                <a:cs typeface="Calibri"/>
                <a:sym typeface="Calibri"/>
              </a:rPr>
              <a:t>(of disk.io)</a:t>
            </a:r>
            <a:br>
              <a:rPr lang="en-GB" sz="1000">
                <a:latin typeface="Calibri"/>
                <a:ea typeface="Calibri"/>
                <a:cs typeface="Calibri"/>
                <a:sym typeface="Calibri"/>
              </a:rPr>
            </a:br>
            <a:r>
              <a:rPr lang="en-GB" sz="1000">
                <a:latin typeface="Calibri"/>
                <a:ea typeface="Calibri"/>
                <a:cs typeface="Calibri"/>
                <a:sym typeface="Calibri"/>
              </a:rPr>
              <a:t>MiB/s</a:t>
            </a:r>
            <a:endParaRPr sz="1000">
              <a:latin typeface="Calibri"/>
              <a:ea typeface="Calibri"/>
              <a:cs typeface="Calibri"/>
              <a:sym typeface="Calibri"/>
            </a:endParaRPr>
          </a:p>
        </p:txBody>
      </p:sp>
      <p:sp>
        <p:nvSpPr>
          <p:cNvPr id="374" name="Google Shape;374;p34"/>
          <p:cNvSpPr/>
          <p:nvPr/>
        </p:nvSpPr>
        <p:spPr>
          <a:xfrm>
            <a:off x="2496050" y="2394800"/>
            <a:ext cx="916500" cy="6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(of disk.ops)</a:t>
            </a:r>
            <a:br>
              <a:rPr lang="en-GB" sz="10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IOPs</a:t>
            </a:r>
            <a:endParaRPr>
              <a:latin typeface="Calibri"/>
              <a:ea typeface="Calibri"/>
              <a:cs typeface="Calibri"/>
              <a:sym typeface="Calibri"/>
            </a:endParaRPr>
          </a:p>
        </p:txBody>
      </p:sp>
      <p:sp>
        <p:nvSpPr>
          <p:cNvPr id="375" name="Google Shape;375;p34"/>
          <p:cNvSpPr/>
          <p:nvPr/>
        </p:nvSpPr>
        <p:spPr>
          <a:xfrm>
            <a:off x="3524050" y="2394800"/>
            <a:ext cx="916500" cy="6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(of disk.busy)</a:t>
            </a:r>
            <a:br>
              <a:rPr lang="en-GB" sz="10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ms</a:t>
            </a:r>
            <a:endParaRPr>
              <a:latin typeface="Calibri"/>
              <a:ea typeface="Calibri"/>
              <a:cs typeface="Calibri"/>
              <a:sym typeface="Calibri"/>
            </a:endParaRPr>
          </a:p>
        </p:txBody>
      </p:sp>
      <p:cxnSp>
        <p:nvCxnSpPr>
          <p:cNvPr id="376" name="Google Shape;376;p34"/>
          <p:cNvCxnSpPr>
            <a:stCxn id="372" idx="2"/>
            <a:endCxn id="373" idx="0"/>
          </p:cNvCxnSpPr>
          <p:nvPr/>
        </p:nvCxnSpPr>
        <p:spPr>
          <a:xfrm flipH="1">
            <a:off x="1926200" y="2175325"/>
            <a:ext cx="1028100" cy="219600"/>
          </a:xfrm>
          <a:prstGeom prst="straightConnector1">
            <a:avLst/>
          </a:prstGeom>
          <a:noFill/>
          <a:ln cap="flat" cmpd="sng" w="9525">
            <a:solidFill>
              <a:schemeClr val="dk2"/>
            </a:solidFill>
            <a:prstDash val="solid"/>
            <a:round/>
            <a:headEnd len="med" w="med" type="none"/>
            <a:tailEnd len="med" w="med" type="none"/>
          </a:ln>
        </p:spPr>
      </p:cxnSp>
      <p:cxnSp>
        <p:nvCxnSpPr>
          <p:cNvPr id="377" name="Google Shape;377;p34"/>
          <p:cNvCxnSpPr>
            <a:stCxn id="372" idx="2"/>
            <a:endCxn id="374" idx="0"/>
          </p:cNvCxnSpPr>
          <p:nvPr/>
        </p:nvCxnSpPr>
        <p:spPr>
          <a:xfrm>
            <a:off x="2954300" y="2175325"/>
            <a:ext cx="0" cy="219600"/>
          </a:xfrm>
          <a:prstGeom prst="straightConnector1">
            <a:avLst/>
          </a:prstGeom>
          <a:noFill/>
          <a:ln cap="flat" cmpd="sng" w="9525">
            <a:solidFill>
              <a:schemeClr val="dk2"/>
            </a:solidFill>
            <a:prstDash val="solid"/>
            <a:round/>
            <a:headEnd len="med" w="med" type="none"/>
            <a:tailEnd len="med" w="med" type="none"/>
          </a:ln>
        </p:spPr>
      </p:cxnSp>
      <p:cxnSp>
        <p:nvCxnSpPr>
          <p:cNvPr id="378" name="Google Shape;378;p34"/>
          <p:cNvCxnSpPr>
            <a:stCxn id="372" idx="2"/>
            <a:endCxn id="375" idx="0"/>
          </p:cNvCxnSpPr>
          <p:nvPr/>
        </p:nvCxnSpPr>
        <p:spPr>
          <a:xfrm>
            <a:off x="2954300" y="2175325"/>
            <a:ext cx="1028100" cy="219600"/>
          </a:xfrm>
          <a:prstGeom prst="straightConnector1">
            <a:avLst/>
          </a:prstGeom>
          <a:noFill/>
          <a:ln cap="flat" cmpd="sng" w="9525">
            <a:solidFill>
              <a:schemeClr val="dk2"/>
            </a:solidFill>
            <a:prstDash val="solid"/>
            <a:round/>
            <a:headEnd len="med" w="med" type="none"/>
            <a:tailEnd len="med" w="med" type="none"/>
          </a:ln>
        </p:spPr>
      </p:cxnSp>
      <p:sp>
        <p:nvSpPr>
          <p:cNvPr id="379" name="Google Shape;379;p34"/>
          <p:cNvSpPr/>
          <p:nvPr/>
        </p:nvSpPr>
        <p:spPr>
          <a:xfrm>
            <a:off x="1468050" y="3283575"/>
            <a:ext cx="429000" cy="3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80" name="Google Shape;380;p34"/>
          <p:cNvSpPr/>
          <p:nvPr/>
        </p:nvSpPr>
        <p:spPr>
          <a:xfrm>
            <a:off x="1955450" y="3283575"/>
            <a:ext cx="429000" cy="3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81" name="Google Shape;381;p34"/>
          <p:cNvCxnSpPr>
            <a:stCxn id="373" idx="2"/>
            <a:endCxn id="379" idx="0"/>
          </p:cNvCxnSpPr>
          <p:nvPr/>
        </p:nvCxnSpPr>
        <p:spPr>
          <a:xfrm flipH="1">
            <a:off x="1682700" y="3064100"/>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34"/>
          <p:cNvCxnSpPr>
            <a:stCxn id="373" idx="2"/>
            <a:endCxn id="380" idx="0"/>
          </p:cNvCxnSpPr>
          <p:nvPr/>
        </p:nvCxnSpPr>
        <p:spPr>
          <a:xfrm>
            <a:off x="1926300" y="3064100"/>
            <a:ext cx="243600" cy="219600"/>
          </a:xfrm>
          <a:prstGeom prst="straightConnector1">
            <a:avLst/>
          </a:prstGeom>
          <a:noFill/>
          <a:ln cap="flat" cmpd="sng" w="9525">
            <a:solidFill>
              <a:schemeClr val="dk2"/>
            </a:solidFill>
            <a:prstDash val="solid"/>
            <a:round/>
            <a:headEnd len="med" w="med" type="none"/>
            <a:tailEnd len="med" w="med" type="none"/>
          </a:ln>
        </p:spPr>
      </p:cxnSp>
      <p:sp>
        <p:nvSpPr>
          <p:cNvPr id="383" name="Google Shape;383;p34"/>
          <p:cNvSpPr/>
          <p:nvPr/>
        </p:nvSpPr>
        <p:spPr>
          <a:xfrm>
            <a:off x="2496100" y="3283700"/>
            <a:ext cx="429000" cy="3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84" name="Google Shape;384;p34"/>
          <p:cNvSpPr/>
          <p:nvPr/>
        </p:nvSpPr>
        <p:spPr>
          <a:xfrm>
            <a:off x="2983500" y="3283700"/>
            <a:ext cx="429000" cy="3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85" name="Google Shape;385;p34"/>
          <p:cNvCxnSpPr>
            <a:endCxn id="383" idx="0"/>
          </p:cNvCxnSpPr>
          <p:nvPr/>
        </p:nvCxnSpPr>
        <p:spPr>
          <a:xfrm flipH="1">
            <a:off x="2710600" y="3064100"/>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86" name="Google Shape;386;p34"/>
          <p:cNvCxnSpPr>
            <a:endCxn id="384" idx="0"/>
          </p:cNvCxnSpPr>
          <p:nvPr/>
        </p:nvCxnSpPr>
        <p:spPr>
          <a:xfrm>
            <a:off x="2954400" y="3064100"/>
            <a:ext cx="243600" cy="219600"/>
          </a:xfrm>
          <a:prstGeom prst="straightConnector1">
            <a:avLst/>
          </a:prstGeom>
          <a:noFill/>
          <a:ln cap="flat" cmpd="sng" w="9525">
            <a:solidFill>
              <a:schemeClr val="dk2"/>
            </a:solidFill>
            <a:prstDash val="solid"/>
            <a:round/>
            <a:headEnd len="med" w="med" type="none"/>
            <a:tailEnd len="med" w="med" type="none"/>
          </a:ln>
        </p:spPr>
      </p:cxnSp>
      <p:sp>
        <p:nvSpPr>
          <p:cNvPr id="387" name="Google Shape;387;p34"/>
          <p:cNvSpPr/>
          <p:nvPr/>
        </p:nvSpPr>
        <p:spPr>
          <a:xfrm>
            <a:off x="3767950" y="3283575"/>
            <a:ext cx="429000" cy="369300"/>
          </a:xfrm>
          <a:prstGeom prst="rect">
            <a:avLst/>
          </a:prstGeom>
          <a:solidFill>
            <a:srgbClr val="FFE5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busy</a:t>
            </a:r>
            <a:endParaRPr sz="800">
              <a:latin typeface="Calibri"/>
              <a:ea typeface="Calibri"/>
              <a:cs typeface="Calibri"/>
              <a:sym typeface="Calibri"/>
            </a:endParaRPr>
          </a:p>
        </p:txBody>
      </p:sp>
      <p:cxnSp>
        <p:nvCxnSpPr>
          <p:cNvPr id="388" name="Google Shape;388;p34"/>
          <p:cNvCxnSpPr>
            <a:stCxn id="375" idx="2"/>
            <a:endCxn id="387" idx="0"/>
          </p:cNvCxnSpPr>
          <p:nvPr/>
        </p:nvCxnSpPr>
        <p:spPr>
          <a:xfrm>
            <a:off x="3982300" y="3064100"/>
            <a:ext cx="300" cy="219600"/>
          </a:xfrm>
          <a:prstGeom prst="straightConnector1">
            <a:avLst/>
          </a:prstGeom>
          <a:noFill/>
          <a:ln cap="flat" cmpd="sng" w="9525">
            <a:solidFill>
              <a:schemeClr val="dk2"/>
            </a:solidFill>
            <a:prstDash val="solid"/>
            <a:round/>
            <a:headEnd len="med" w="med" type="none"/>
            <a:tailEnd len="med" w="med" type="none"/>
          </a:ln>
        </p:spPr>
      </p:cxnSp>
      <p:sp>
        <p:nvSpPr>
          <p:cNvPr id="389" name="Google Shape;389;p34"/>
          <p:cNvSpPr/>
          <p:nvPr/>
        </p:nvSpPr>
        <p:spPr>
          <a:xfrm>
            <a:off x="5431900" y="1347025"/>
            <a:ext cx="1482900" cy="828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Component 2</a:t>
            </a:r>
            <a:br>
              <a:rPr lang="en-GB">
                <a:latin typeface="Calibri"/>
                <a:ea typeface="Calibri"/>
                <a:cs typeface="Calibri"/>
                <a:sym typeface="Calibri"/>
              </a:rPr>
            </a:br>
            <a:r>
              <a:rPr lang="en-GB" sz="1000">
                <a:latin typeface="Calibri"/>
                <a:ea typeface="Calibri"/>
                <a:cs typeface="Calibri"/>
                <a:sym typeface="Calibri"/>
              </a:rPr>
              <a:t>/dev/sdb</a:t>
            </a:r>
            <a:endParaRPr sz="1000">
              <a:latin typeface="Calibri"/>
              <a:ea typeface="Calibri"/>
              <a:cs typeface="Calibri"/>
              <a:sym typeface="Calibri"/>
            </a:endParaRPr>
          </a:p>
        </p:txBody>
      </p:sp>
      <p:sp>
        <p:nvSpPr>
          <p:cNvPr id="390" name="Google Shape;390;p34"/>
          <p:cNvSpPr/>
          <p:nvPr/>
        </p:nvSpPr>
        <p:spPr>
          <a:xfrm>
            <a:off x="4687100" y="2394800"/>
            <a:ext cx="916500" cy="6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latin typeface="Calibri"/>
                <a:ea typeface="Calibri"/>
                <a:cs typeface="Calibri"/>
                <a:sym typeface="Calibri"/>
              </a:rPr>
              <a:t>(of disk.io)</a:t>
            </a:r>
            <a:br>
              <a:rPr lang="en-GB" sz="1000">
                <a:latin typeface="Calibri"/>
                <a:ea typeface="Calibri"/>
                <a:cs typeface="Calibri"/>
                <a:sym typeface="Calibri"/>
              </a:rPr>
            </a:br>
            <a:r>
              <a:rPr lang="en-GB" sz="1000">
                <a:latin typeface="Calibri"/>
                <a:ea typeface="Calibri"/>
                <a:cs typeface="Calibri"/>
                <a:sym typeface="Calibri"/>
              </a:rPr>
              <a:t>MiB/s</a:t>
            </a:r>
            <a:endParaRPr sz="1000">
              <a:latin typeface="Calibri"/>
              <a:ea typeface="Calibri"/>
              <a:cs typeface="Calibri"/>
              <a:sym typeface="Calibri"/>
            </a:endParaRPr>
          </a:p>
        </p:txBody>
      </p:sp>
      <p:sp>
        <p:nvSpPr>
          <p:cNvPr id="391" name="Google Shape;391;p34"/>
          <p:cNvSpPr/>
          <p:nvPr/>
        </p:nvSpPr>
        <p:spPr>
          <a:xfrm>
            <a:off x="5715100" y="2394800"/>
            <a:ext cx="916500" cy="6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(of disk.ops)</a:t>
            </a:r>
            <a:br>
              <a:rPr lang="en-GB" sz="10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IOPs</a:t>
            </a:r>
            <a:endParaRPr>
              <a:latin typeface="Calibri"/>
              <a:ea typeface="Calibri"/>
              <a:cs typeface="Calibri"/>
              <a:sym typeface="Calibri"/>
            </a:endParaRPr>
          </a:p>
        </p:txBody>
      </p:sp>
      <p:sp>
        <p:nvSpPr>
          <p:cNvPr id="392" name="Google Shape;392;p34"/>
          <p:cNvSpPr/>
          <p:nvPr/>
        </p:nvSpPr>
        <p:spPr>
          <a:xfrm>
            <a:off x="6743100" y="2394800"/>
            <a:ext cx="916500" cy="6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Instance</a:t>
            </a:r>
            <a:br>
              <a:rPr lang="en-GB">
                <a:latin typeface="Calibri"/>
                <a:ea typeface="Calibri"/>
                <a:cs typeface="Calibri"/>
                <a:sym typeface="Calibri"/>
              </a:rPr>
            </a:br>
            <a:r>
              <a:rPr lang="en-GB" sz="1000">
                <a:solidFill>
                  <a:schemeClr val="dk1"/>
                </a:solidFill>
                <a:latin typeface="Calibri"/>
                <a:ea typeface="Calibri"/>
                <a:cs typeface="Calibri"/>
                <a:sym typeface="Calibri"/>
              </a:rPr>
              <a:t>(of disk.busy)</a:t>
            </a:r>
            <a:br>
              <a:rPr lang="en-GB" sz="1000">
                <a:solidFill>
                  <a:schemeClr val="dk1"/>
                </a:solidFill>
                <a:latin typeface="Calibri"/>
                <a:ea typeface="Calibri"/>
                <a:cs typeface="Calibri"/>
                <a:sym typeface="Calibri"/>
              </a:rPr>
            </a:br>
            <a:r>
              <a:rPr lang="en-GB" sz="1000">
                <a:solidFill>
                  <a:schemeClr val="dk1"/>
                </a:solidFill>
                <a:latin typeface="Calibri"/>
                <a:ea typeface="Calibri"/>
                <a:cs typeface="Calibri"/>
                <a:sym typeface="Calibri"/>
              </a:rPr>
              <a:t>ms</a:t>
            </a:r>
            <a:endParaRPr>
              <a:latin typeface="Calibri"/>
              <a:ea typeface="Calibri"/>
              <a:cs typeface="Calibri"/>
              <a:sym typeface="Calibri"/>
            </a:endParaRPr>
          </a:p>
        </p:txBody>
      </p:sp>
      <p:cxnSp>
        <p:nvCxnSpPr>
          <p:cNvPr id="393" name="Google Shape;393;p34"/>
          <p:cNvCxnSpPr>
            <a:stCxn id="389" idx="2"/>
            <a:endCxn id="390" idx="0"/>
          </p:cNvCxnSpPr>
          <p:nvPr/>
        </p:nvCxnSpPr>
        <p:spPr>
          <a:xfrm flipH="1">
            <a:off x="5145250" y="2175325"/>
            <a:ext cx="1028100" cy="219600"/>
          </a:xfrm>
          <a:prstGeom prst="straightConnector1">
            <a:avLst/>
          </a:prstGeom>
          <a:noFill/>
          <a:ln cap="flat" cmpd="sng" w="9525">
            <a:solidFill>
              <a:schemeClr val="dk2"/>
            </a:solidFill>
            <a:prstDash val="solid"/>
            <a:round/>
            <a:headEnd len="med" w="med" type="none"/>
            <a:tailEnd len="med" w="med" type="none"/>
          </a:ln>
        </p:spPr>
      </p:cxnSp>
      <p:cxnSp>
        <p:nvCxnSpPr>
          <p:cNvPr id="394" name="Google Shape;394;p34"/>
          <p:cNvCxnSpPr>
            <a:stCxn id="389" idx="2"/>
            <a:endCxn id="391" idx="0"/>
          </p:cNvCxnSpPr>
          <p:nvPr/>
        </p:nvCxnSpPr>
        <p:spPr>
          <a:xfrm>
            <a:off x="6173350" y="2175325"/>
            <a:ext cx="0" cy="219600"/>
          </a:xfrm>
          <a:prstGeom prst="straightConnector1">
            <a:avLst/>
          </a:prstGeom>
          <a:noFill/>
          <a:ln cap="flat" cmpd="sng" w="9525">
            <a:solidFill>
              <a:schemeClr val="dk2"/>
            </a:solidFill>
            <a:prstDash val="solid"/>
            <a:round/>
            <a:headEnd len="med" w="med" type="none"/>
            <a:tailEnd len="med" w="med" type="none"/>
          </a:ln>
        </p:spPr>
      </p:cxnSp>
      <p:cxnSp>
        <p:nvCxnSpPr>
          <p:cNvPr id="395" name="Google Shape;395;p34"/>
          <p:cNvCxnSpPr>
            <a:stCxn id="389" idx="2"/>
            <a:endCxn id="392" idx="0"/>
          </p:cNvCxnSpPr>
          <p:nvPr/>
        </p:nvCxnSpPr>
        <p:spPr>
          <a:xfrm>
            <a:off x="6173350" y="2175325"/>
            <a:ext cx="1028100" cy="219600"/>
          </a:xfrm>
          <a:prstGeom prst="straightConnector1">
            <a:avLst/>
          </a:prstGeom>
          <a:noFill/>
          <a:ln cap="flat" cmpd="sng" w="9525">
            <a:solidFill>
              <a:schemeClr val="dk2"/>
            </a:solidFill>
            <a:prstDash val="solid"/>
            <a:round/>
            <a:headEnd len="med" w="med" type="none"/>
            <a:tailEnd len="med" w="med" type="none"/>
          </a:ln>
        </p:spPr>
      </p:cxnSp>
      <p:sp>
        <p:nvSpPr>
          <p:cNvPr id="396" name="Google Shape;396;p34"/>
          <p:cNvSpPr/>
          <p:nvPr/>
        </p:nvSpPr>
        <p:spPr>
          <a:xfrm>
            <a:off x="4687100" y="3283575"/>
            <a:ext cx="429000" cy="3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397" name="Google Shape;397;p34"/>
          <p:cNvSpPr/>
          <p:nvPr/>
        </p:nvSpPr>
        <p:spPr>
          <a:xfrm>
            <a:off x="5174500" y="3283575"/>
            <a:ext cx="429000" cy="3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398" name="Google Shape;398;p34"/>
          <p:cNvCxnSpPr>
            <a:stCxn id="390" idx="2"/>
            <a:endCxn id="396" idx="0"/>
          </p:cNvCxnSpPr>
          <p:nvPr/>
        </p:nvCxnSpPr>
        <p:spPr>
          <a:xfrm flipH="1">
            <a:off x="4901750" y="3064100"/>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399" name="Google Shape;399;p34"/>
          <p:cNvCxnSpPr>
            <a:stCxn id="390" idx="2"/>
            <a:endCxn id="397" idx="0"/>
          </p:cNvCxnSpPr>
          <p:nvPr/>
        </p:nvCxnSpPr>
        <p:spPr>
          <a:xfrm>
            <a:off x="5145350" y="3064100"/>
            <a:ext cx="243600" cy="219600"/>
          </a:xfrm>
          <a:prstGeom prst="straightConnector1">
            <a:avLst/>
          </a:prstGeom>
          <a:noFill/>
          <a:ln cap="flat" cmpd="sng" w="9525">
            <a:solidFill>
              <a:schemeClr val="dk2"/>
            </a:solidFill>
            <a:prstDash val="solid"/>
            <a:round/>
            <a:headEnd len="med" w="med" type="none"/>
            <a:tailEnd len="med" w="med" type="none"/>
          </a:ln>
        </p:spPr>
      </p:cxnSp>
      <p:sp>
        <p:nvSpPr>
          <p:cNvPr id="400" name="Google Shape;400;p34"/>
          <p:cNvSpPr/>
          <p:nvPr/>
        </p:nvSpPr>
        <p:spPr>
          <a:xfrm>
            <a:off x="5715150" y="3283700"/>
            <a:ext cx="429000" cy="3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read</a:t>
            </a:r>
            <a:endParaRPr sz="800">
              <a:latin typeface="Calibri"/>
              <a:ea typeface="Calibri"/>
              <a:cs typeface="Calibri"/>
              <a:sym typeface="Calibri"/>
            </a:endParaRPr>
          </a:p>
        </p:txBody>
      </p:sp>
      <p:sp>
        <p:nvSpPr>
          <p:cNvPr id="401" name="Google Shape;401;p34"/>
          <p:cNvSpPr/>
          <p:nvPr/>
        </p:nvSpPr>
        <p:spPr>
          <a:xfrm>
            <a:off x="6202550" y="3283700"/>
            <a:ext cx="429000" cy="3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write</a:t>
            </a:r>
            <a:endParaRPr sz="800">
              <a:latin typeface="Calibri"/>
              <a:ea typeface="Calibri"/>
              <a:cs typeface="Calibri"/>
              <a:sym typeface="Calibri"/>
            </a:endParaRPr>
          </a:p>
        </p:txBody>
      </p:sp>
      <p:cxnSp>
        <p:nvCxnSpPr>
          <p:cNvPr id="402" name="Google Shape;402;p34"/>
          <p:cNvCxnSpPr>
            <a:endCxn id="400" idx="0"/>
          </p:cNvCxnSpPr>
          <p:nvPr/>
        </p:nvCxnSpPr>
        <p:spPr>
          <a:xfrm flipH="1">
            <a:off x="5929650" y="3064100"/>
            <a:ext cx="243600" cy="219600"/>
          </a:xfrm>
          <a:prstGeom prst="straightConnector1">
            <a:avLst/>
          </a:prstGeom>
          <a:noFill/>
          <a:ln cap="flat" cmpd="sng" w="9525">
            <a:solidFill>
              <a:schemeClr val="dk2"/>
            </a:solidFill>
            <a:prstDash val="solid"/>
            <a:round/>
            <a:headEnd len="med" w="med" type="none"/>
            <a:tailEnd len="med" w="med" type="none"/>
          </a:ln>
        </p:spPr>
      </p:cxnSp>
      <p:cxnSp>
        <p:nvCxnSpPr>
          <p:cNvPr id="403" name="Google Shape;403;p34"/>
          <p:cNvCxnSpPr>
            <a:endCxn id="401" idx="0"/>
          </p:cNvCxnSpPr>
          <p:nvPr/>
        </p:nvCxnSpPr>
        <p:spPr>
          <a:xfrm>
            <a:off x="6173450" y="3064100"/>
            <a:ext cx="243600" cy="219600"/>
          </a:xfrm>
          <a:prstGeom prst="straightConnector1">
            <a:avLst/>
          </a:prstGeom>
          <a:noFill/>
          <a:ln cap="flat" cmpd="sng" w="9525">
            <a:solidFill>
              <a:schemeClr val="dk2"/>
            </a:solidFill>
            <a:prstDash val="solid"/>
            <a:round/>
            <a:headEnd len="med" w="med" type="none"/>
            <a:tailEnd len="med" w="med" type="none"/>
          </a:ln>
        </p:spPr>
      </p:cxnSp>
      <p:sp>
        <p:nvSpPr>
          <p:cNvPr id="404" name="Google Shape;404;p34"/>
          <p:cNvSpPr/>
          <p:nvPr/>
        </p:nvSpPr>
        <p:spPr>
          <a:xfrm>
            <a:off x="6987000" y="3283575"/>
            <a:ext cx="429000" cy="369300"/>
          </a:xfrm>
          <a:prstGeom prst="rect">
            <a:avLst/>
          </a:prstGeom>
          <a:solidFill>
            <a:srgbClr val="F9CB9C"/>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latin typeface="Calibri"/>
                <a:ea typeface="Calibri"/>
                <a:cs typeface="Calibri"/>
                <a:sym typeface="Calibri"/>
              </a:rPr>
              <a:t>busy</a:t>
            </a:r>
            <a:endParaRPr sz="800">
              <a:latin typeface="Calibri"/>
              <a:ea typeface="Calibri"/>
              <a:cs typeface="Calibri"/>
              <a:sym typeface="Calibri"/>
            </a:endParaRPr>
          </a:p>
        </p:txBody>
      </p:sp>
      <p:cxnSp>
        <p:nvCxnSpPr>
          <p:cNvPr id="405" name="Google Shape;405;p34"/>
          <p:cNvCxnSpPr>
            <a:stCxn id="392" idx="2"/>
            <a:endCxn id="404" idx="0"/>
          </p:cNvCxnSpPr>
          <p:nvPr/>
        </p:nvCxnSpPr>
        <p:spPr>
          <a:xfrm>
            <a:off x="7201350" y="3064100"/>
            <a:ext cx="300" cy="219600"/>
          </a:xfrm>
          <a:prstGeom prst="straightConnector1">
            <a:avLst/>
          </a:prstGeom>
          <a:noFill/>
          <a:ln cap="flat" cmpd="sng" w="9525">
            <a:solidFill>
              <a:schemeClr val="dk2"/>
            </a:solidFill>
            <a:prstDash val="solid"/>
            <a:round/>
            <a:headEnd len="med" w="med" type="none"/>
            <a:tailEnd len="med" w="med" type="none"/>
          </a:ln>
        </p:spPr>
      </p:cxnSp>
      <p:sp>
        <p:nvSpPr>
          <p:cNvPr id="406" name="Google Shape;406;p34"/>
          <p:cNvSpPr/>
          <p:nvPr/>
        </p:nvSpPr>
        <p:spPr>
          <a:xfrm>
            <a:off x="4600750" y="2302313"/>
            <a:ext cx="3145200" cy="8544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7" name="Google Shape;407;p34"/>
          <p:cNvSpPr/>
          <p:nvPr/>
        </p:nvSpPr>
        <p:spPr>
          <a:xfrm>
            <a:off x="1356325" y="2302238"/>
            <a:ext cx="3145200" cy="8544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8" name="Google Shape;408;p34"/>
          <p:cNvSpPr/>
          <p:nvPr/>
        </p:nvSpPr>
        <p:spPr>
          <a:xfrm>
            <a:off x="7971250" y="2302325"/>
            <a:ext cx="863700" cy="854400"/>
          </a:xfrm>
          <a:prstGeom prst="wedgeRectCallout">
            <a:avLst>
              <a:gd fmla="val -65762" name="adj1"/>
              <a:gd fmla="val -23961" name="adj2"/>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Calibri"/>
                <a:ea typeface="Calibri"/>
                <a:cs typeface="Calibri"/>
                <a:sym typeface="Calibri"/>
              </a:rPr>
              <a:t>Common</a:t>
            </a:r>
            <a:r>
              <a:rPr lang="en-GB" sz="1100">
                <a:solidFill>
                  <a:schemeClr val="dk1"/>
                </a:solidFill>
                <a:latin typeface="Calibri"/>
                <a:ea typeface="Calibri"/>
                <a:cs typeface="Calibri"/>
                <a:sym typeface="Calibri"/>
              </a:rPr>
              <a:t> Label</a:t>
            </a:r>
            <a:br>
              <a:rPr lang="en-GB" sz="1100">
                <a:solidFill>
                  <a:schemeClr val="dk1"/>
                </a:solidFill>
                <a:latin typeface="Calibri"/>
                <a:ea typeface="Calibri"/>
                <a:cs typeface="Calibri"/>
                <a:sym typeface="Calibri"/>
              </a:rPr>
            </a:br>
            <a:r>
              <a:rPr lang="en-GB" sz="1100">
                <a:solidFill>
                  <a:schemeClr val="dk1"/>
                </a:solidFill>
                <a:latin typeface="Calibri"/>
                <a:ea typeface="Calibri"/>
                <a:cs typeface="Calibri"/>
                <a:sym typeface="Calibri"/>
              </a:rPr>
              <a:t>Values</a:t>
            </a:r>
            <a:endParaRPr sz="1200">
              <a:latin typeface="Calibri"/>
              <a:ea typeface="Calibri"/>
              <a:cs typeface="Calibri"/>
              <a:sym typeface="Calibri"/>
            </a:endParaRPr>
          </a:p>
        </p:txBody>
      </p:sp>
      <p:sp>
        <p:nvSpPr>
          <p:cNvPr id="409" name="Google Shape;409;p34"/>
          <p:cNvSpPr/>
          <p:nvPr/>
        </p:nvSpPr>
        <p:spPr>
          <a:xfrm>
            <a:off x="278300" y="2302250"/>
            <a:ext cx="863700" cy="854400"/>
          </a:xfrm>
          <a:prstGeom prst="wedgeRectCallout">
            <a:avLst>
              <a:gd fmla="val 62774" name="adj1"/>
              <a:gd fmla="val -23013" name="adj2"/>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latin typeface="Calibri"/>
                <a:ea typeface="Calibri"/>
                <a:cs typeface="Calibri"/>
                <a:sym typeface="Calibri"/>
              </a:rPr>
              <a:t>Common</a:t>
            </a:r>
            <a:r>
              <a:rPr lang="en-GB" sz="1100">
                <a:latin typeface="Calibri"/>
                <a:ea typeface="Calibri"/>
                <a:cs typeface="Calibri"/>
                <a:sym typeface="Calibri"/>
              </a:rPr>
              <a:t> Label</a:t>
            </a:r>
            <a:br>
              <a:rPr lang="en-GB" sz="1100">
                <a:latin typeface="Calibri"/>
                <a:ea typeface="Calibri"/>
                <a:cs typeface="Calibri"/>
                <a:sym typeface="Calibri"/>
              </a:rPr>
            </a:br>
            <a:r>
              <a:rPr lang="en-GB" sz="1100">
                <a:latin typeface="Calibri"/>
                <a:ea typeface="Calibri"/>
                <a:cs typeface="Calibri"/>
                <a:sym typeface="Calibri"/>
              </a:rPr>
              <a:t>Values</a:t>
            </a:r>
            <a:endParaRPr sz="1100">
              <a:latin typeface="Calibri"/>
              <a:ea typeface="Calibri"/>
              <a:cs typeface="Calibri"/>
              <a:sym typeface="Calibri"/>
            </a:endParaRPr>
          </a:p>
        </p:txBody>
      </p:sp>
      <p:cxnSp>
        <p:nvCxnSpPr>
          <p:cNvPr id="410" name="Google Shape;410;p34"/>
          <p:cNvCxnSpPr>
            <a:endCxn id="411" idx="0"/>
          </p:cNvCxnSpPr>
          <p:nvPr/>
        </p:nvCxnSpPr>
        <p:spPr>
          <a:xfrm>
            <a:off x="2217100" y="2924475"/>
            <a:ext cx="1091700" cy="1248000"/>
          </a:xfrm>
          <a:prstGeom prst="straightConnector1">
            <a:avLst/>
          </a:prstGeom>
          <a:noFill/>
          <a:ln cap="flat" cmpd="sng" w="9525">
            <a:solidFill>
              <a:schemeClr val="dk2"/>
            </a:solidFill>
            <a:prstDash val="dash"/>
            <a:round/>
            <a:headEnd len="med" w="med" type="oval"/>
            <a:tailEnd len="med" w="med" type="oval"/>
          </a:ln>
        </p:spPr>
      </p:cxnSp>
      <p:cxnSp>
        <p:nvCxnSpPr>
          <p:cNvPr id="412" name="Google Shape;412;p34"/>
          <p:cNvCxnSpPr>
            <a:endCxn id="411" idx="0"/>
          </p:cNvCxnSpPr>
          <p:nvPr/>
        </p:nvCxnSpPr>
        <p:spPr>
          <a:xfrm flipH="1">
            <a:off x="3308800" y="2946975"/>
            <a:ext cx="1563300" cy="1225500"/>
          </a:xfrm>
          <a:prstGeom prst="straightConnector1">
            <a:avLst/>
          </a:prstGeom>
          <a:noFill/>
          <a:ln cap="flat" cmpd="sng" w="9525">
            <a:solidFill>
              <a:schemeClr val="dk2"/>
            </a:solidFill>
            <a:prstDash val="dash"/>
            <a:round/>
            <a:headEnd len="med" w="med" type="oval"/>
            <a:tailEnd len="med" w="med" type="oval"/>
          </a:ln>
        </p:spPr>
      </p:cxnSp>
      <p:sp>
        <p:nvSpPr>
          <p:cNvPr id="411" name="Google Shape;411;p34"/>
          <p:cNvSpPr/>
          <p:nvPr/>
        </p:nvSpPr>
        <p:spPr>
          <a:xfrm>
            <a:off x="2635000" y="4172475"/>
            <a:ext cx="1347600" cy="6375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Calibri"/>
                <a:ea typeface="Calibri"/>
                <a:cs typeface="Calibri"/>
                <a:sym typeface="Calibri"/>
              </a:rPr>
              <a:t>Common Units, Dimension names, Variable names</a:t>
            </a:r>
            <a:endParaRPr sz="1200">
              <a:latin typeface="Calibri"/>
              <a:ea typeface="Calibri"/>
              <a:cs typeface="Calibri"/>
              <a:sym typeface="Calibri"/>
            </a:endParaRPr>
          </a:p>
        </p:txBody>
      </p:sp>
      <p:sp>
        <p:nvSpPr>
          <p:cNvPr id="413" name="Google Shape;413;p34"/>
          <p:cNvSpPr/>
          <p:nvPr/>
        </p:nvSpPr>
        <p:spPr>
          <a:xfrm>
            <a:off x="4751625" y="4172475"/>
            <a:ext cx="1347600" cy="6375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Calibri"/>
                <a:ea typeface="Calibri"/>
                <a:cs typeface="Calibri"/>
                <a:sym typeface="Calibri"/>
              </a:rPr>
              <a:t>Common</a:t>
            </a:r>
            <a:br>
              <a:rPr lang="en-GB" sz="1200">
                <a:latin typeface="Calibri"/>
                <a:ea typeface="Calibri"/>
                <a:cs typeface="Calibri"/>
                <a:sym typeface="Calibri"/>
              </a:rPr>
            </a:br>
            <a:r>
              <a:rPr lang="en-GB" sz="1200">
                <a:latin typeface="Calibri"/>
                <a:ea typeface="Calibri"/>
                <a:cs typeface="Calibri"/>
                <a:sym typeface="Calibri"/>
              </a:rPr>
              <a:t>Label names</a:t>
            </a:r>
            <a:endParaRPr sz="1200">
              <a:latin typeface="Calibri"/>
              <a:ea typeface="Calibri"/>
              <a:cs typeface="Calibri"/>
              <a:sym typeface="Calibri"/>
            </a:endParaRPr>
          </a:p>
        </p:txBody>
      </p:sp>
      <p:cxnSp>
        <p:nvCxnSpPr>
          <p:cNvPr id="414" name="Google Shape;414;p34"/>
          <p:cNvCxnSpPr>
            <a:endCxn id="413" idx="0"/>
          </p:cNvCxnSpPr>
          <p:nvPr/>
        </p:nvCxnSpPr>
        <p:spPr>
          <a:xfrm flipH="1">
            <a:off x="5425425" y="3113775"/>
            <a:ext cx="233400" cy="1058700"/>
          </a:xfrm>
          <a:prstGeom prst="straightConnector1">
            <a:avLst/>
          </a:prstGeom>
          <a:noFill/>
          <a:ln cap="flat" cmpd="sng" w="9525">
            <a:solidFill>
              <a:schemeClr val="dk2"/>
            </a:solidFill>
            <a:prstDash val="dash"/>
            <a:round/>
            <a:headEnd len="med" w="med" type="oval"/>
            <a:tailEnd len="med" w="med" type="oval"/>
          </a:ln>
        </p:spPr>
      </p:cxnSp>
      <p:cxnSp>
        <p:nvCxnSpPr>
          <p:cNvPr id="415" name="Google Shape;415;p34"/>
          <p:cNvCxnSpPr>
            <a:endCxn id="413" idx="0"/>
          </p:cNvCxnSpPr>
          <p:nvPr/>
        </p:nvCxnSpPr>
        <p:spPr>
          <a:xfrm>
            <a:off x="4226325" y="3119175"/>
            <a:ext cx="1199100" cy="1053300"/>
          </a:xfrm>
          <a:prstGeom prst="straightConnector1">
            <a:avLst/>
          </a:prstGeom>
          <a:noFill/>
          <a:ln cap="flat" cmpd="sng" w="9525">
            <a:solidFill>
              <a:schemeClr val="dk2"/>
            </a:solidFill>
            <a:prstDash val="dash"/>
            <a:round/>
            <a:headEnd len="med" w="med" type="oval"/>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5"/>
          <p:cNvSpPr txBox="1"/>
          <p:nvPr/>
        </p:nvSpPr>
        <p:spPr>
          <a:xfrm>
            <a:off x="3626788" y="1191838"/>
            <a:ext cx="4730700" cy="32091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Fully automated visualization</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Netdata visualizes all metrics in a meaningful way, by correlating the right dimensions together and applying the right settings for each case</a:t>
            </a:r>
            <a:r>
              <a:rPr lang="en-GB" sz="1200">
                <a:solidFill>
                  <a:srgbClr val="12110C"/>
                </a:solidFill>
                <a:latin typeface="IBM Plex Sans"/>
                <a:ea typeface="IBM Plex Sans"/>
                <a:cs typeface="IBM Plex Sans"/>
                <a:sym typeface="IBM Plex Sans"/>
              </a:rPr>
              <a:t>.</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Fully automated alerts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Netdata comes with preconfigured alerts for 350 unique components and applications</a:t>
            </a:r>
            <a:r>
              <a:rPr lang="en-GB" sz="1200">
                <a:solidFill>
                  <a:srgbClr val="12110C"/>
                </a:solidFill>
                <a:latin typeface="IBM Plex Sans"/>
                <a:ea typeface="IBM Plex Sans"/>
                <a:cs typeface="IBM Plex Sans"/>
                <a:sym typeface="IBM Plex Sans"/>
              </a:rPr>
              <a:t>. All these alert templates are applied automatically to the right components, applications and charts.</a:t>
            </a:r>
            <a:endParaRPr sz="16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Slice and dice easily from the UI</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NIDL framework enables easy slicing and dicing of the data from the UI, without the need to learn a query language.</a:t>
            </a:r>
            <a:endParaRPr sz="1200">
              <a:solidFill>
                <a:srgbClr val="12110C"/>
              </a:solidFill>
              <a:latin typeface="IBM Plex Sans"/>
              <a:ea typeface="IBM Plex Sans"/>
              <a:cs typeface="IBM Plex Sans"/>
              <a:sym typeface="IBM Plex Sans"/>
            </a:endParaRPr>
          </a:p>
        </p:txBody>
      </p:sp>
      <p:sp>
        <p:nvSpPr>
          <p:cNvPr id="421" name="Google Shape;421;p35"/>
          <p:cNvSpPr txBox="1"/>
          <p:nvPr/>
        </p:nvSpPr>
        <p:spPr>
          <a:xfrm>
            <a:off x="428225" y="1222747"/>
            <a:ext cx="2699400" cy="3232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incorporates all the knowledge and skills required to set up a monitoring system</a:t>
            </a:r>
            <a:endParaRPr sz="3000">
              <a:solidFill>
                <a:srgbClr val="00AB44"/>
              </a:solidFill>
              <a:latin typeface="IBM Plex Sans ExtraLight"/>
              <a:ea typeface="IBM Plex Sans ExtraLight"/>
              <a:cs typeface="IBM Plex Sans ExtraLight"/>
              <a:sym typeface="IBM Plex Sans ExtraLight"/>
            </a:endParaRPr>
          </a:p>
        </p:txBody>
      </p:sp>
      <p:sp>
        <p:nvSpPr>
          <p:cNvPr id="422" name="Google Shape;422;p35"/>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23" name="Google Shape;423;p35"/>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24" name="Google Shape;424;p35"/>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NIDL: the result</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6"/>
          <p:cNvSpPr txBox="1"/>
          <p:nvPr/>
        </p:nvSpPr>
        <p:spPr>
          <a:xfrm>
            <a:off x="3587725" y="1132700"/>
            <a:ext cx="4967100" cy="33465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Just install it</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One moving part: Netdata. Batteries included!</a:t>
            </a:r>
            <a:br>
              <a:rPr lang="en-GB" sz="10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(i.e. data collection plugins and all needed modules are shipped with Netdata).</a:t>
            </a:r>
            <a:br>
              <a:rPr lang="en-GB" sz="10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Auto-discovers all metrics</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Data collection does not require configuration, unless the monitored data are password protected (Netdata needs the password).</a:t>
            </a:r>
            <a:br>
              <a:rPr lang="en-GB" sz="10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Data collection plugins provide metrics with the NIDL framework </a:t>
            </a:r>
            <a:r>
              <a:rPr lang="en-GB" sz="1000">
                <a:solidFill>
                  <a:srgbClr val="12110C"/>
                </a:solidFill>
                <a:latin typeface="IBM Plex Sans"/>
                <a:ea typeface="IBM Plex Sans"/>
                <a:cs typeface="IBM Plex Sans"/>
                <a:sym typeface="IBM Plex Sans"/>
              </a:rPr>
              <a:t>embedded</a:t>
            </a:r>
            <a:r>
              <a:rPr lang="en-GB" sz="1000">
                <a:solidFill>
                  <a:srgbClr val="12110C"/>
                </a:solidFill>
                <a:latin typeface="IBM Plex Sans"/>
                <a:ea typeface="IBM Plex Sans"/>
                <a:cs typeface="IBM Plex Sans"/>
                <a:sym typeface="IBM Plex Sans"/>
              </a:rPr>
              <a:t> into them.</a:t>
            </a:r>
            <a:br>
              <a:rPr lang="en-GB" sz="10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Fully automated visualization</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Dashboards are available 1 second after Netdata starts.</a:t>
            </a:r>
            <a:br>
              <a:rPr lang="en-GB" sz="10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Pre-configured</a:t>
            </a:r>
            <a:r>
              <a:rPr lang="en-GB">
                <a:solidFill>
                  <a:srgbClr val="12110C"/>
                </a:solidFill>
                <a:latin typeface="IBM Plex Sans"/>
                <a:ea typeface="IBM Plex Sans"/>
                <a:cs typeface="IBM Plex Sans"/>
                <a:sym typeface="IBM Plex Sans"/>
              </a:rPr>
              <a:t> alerts</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If something is wrong, an alert will fire-up just a few seconds after installation</a:t>
            </a:r>
            <a:r>
              <a:rPr lang="en-GB" sz="1000">
                <a:solidFill>
                  <a:srgbClr val="12110C"/>
                </a:solidFill>
                <a:latin typeface="IBM Plex Sans"/>
                <a:ea typeface="IBM Plex Sans"/>
                <a:cs typeface="IBM Plex Sans"/>
                <a:sym typeface="IBM Plex Sans"/>
              </a:rPr>
              <a:t>.</a:t>
            </a:r>
            <a:br>
              <a:rPr lang="en-GB" sz="10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High Fidelity</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High granularity: per second data collection and visualization as a standard.</a:t>
            </a:r>
            <a:br>
              <a:rPr lang="en-GB" sz="10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High cardinality: the more metrics the better the troubleshooting gets.</a:t>
            </a:r>
            <a:endParaRPr sz="1000">
              <a:solidFill>
                <a:srgbClr val="12110C"/>
              </a:solidFill>
              <a:latin typeface="IBM Plex Sans"/>
              <a:ea typeface="IBM Plex Sans"/>
              <a:cs typeface="IBM Plex Sans"/>
              <a:sym typeface="IBM Plex Sans"/>
            </a:endParaRPr>
          </a:p>
        </p:txBody>
      </p:sp>
      <p:sp>
        <p:nvSpPr>
          <p:cNvPr id="430" name="Google Shape;430;p36"/>
          <p:cNvSpPr txBox="1"/>
          <p:nvPr/>
        </p:nvSpPr>
        <p:spPr>
          <a:xfrm>
            <a:off x="428625" y="2017172"/>
            <a:ext cx="26994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Designed to be installed mid-crisis!</a:t>
            </a:r>
            <a:endParaRPr sz="3000">
              <a:solidFill>
                <a:srgbClr val="00AB44"/>
              </a:solidFill>
              <a:latin typeface="IBM Plex Sans ExtraLight"/>
              <a:ea typeface="IBM Plex Sans ExtraLight"/>
              <a:cs typeface="IBM Plex Sans ExtraLight"/>
              <a:sym typeface="IBM Plex Sans ExtraLight"/>
            </a:endParaRPr>
          </a:p>
        </p:txBody>
      </p:sp>
      <p:sp>
        <p:nvSpPr>
          <p:cNvPr id="431" name="Google Shape;431;p36"/>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32" name="Google Shape;432;p36"/>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33" name="Google Shape;433;p36"/>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Mission accomplished!</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7" name="Shape 437"/>
        <p:cNvGrpSpPr/>
        <p:nvPr/>
      </p:nvGrpSpPr>
      <p:grpSpPr>
        <a:xfrm>
          <a:off x="0" y="0"/>
          <a:ext cx="0" cy="0"/>
          <a:chOff x="0" y="0"/>
          <a:chExt cx="0" cy="0"/>
        </a:xfrm>
      </p:grpSpPr>
      <p:sp>
        <p:nvSpPr>
          <p:cNvPr id="438" name="Google Shape;438;p37"/>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439" name="Google Shape;439;p37"/>
          <p:cNvPicPr preferRelativeResize="0"/>
          <p:nvPr/>
        </p:nvPicPr>
        <p:blipFill>
          <a:blip r:embed="rId3">
            <a:alphaModFix/>
          </a:blip>
          <a:stretch>
            <a:fillRect/>
          </a:stretch>
        </p:blipFill>
        <p:spPr>
          <a:xfrm>
            <a:off x="0" y="0"/>
            <a:ext cx="9144003" cy="5143501"/>
          </a:xfrm>
          <a:prstGeom prst="rect">
            <a:avLst/>
          </a:prstGeom>
          <a:noFill/>
          <a:ln>
            <a:noFill/>
          </a:ln>
        </p:spPr>
      </p:pic>
      <p:sp>
        <p:nvSpPr>
          <p:cNvPr id="440" name="Google Shape;440;p37"/>
          <p:cNvSpPr txBox="1"/>
          <p:nvPr/>
        </p:nvSpPr>
        <p:spPr>
          <a:xfrm>
            <a:off x="806450" y="1899550"/>
            <a:ext cx="7835700" cy="24090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Challenge 2:</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get rid of the </a:t>
            </a:r>
            <a:r>
              <a:rPr b="1" lang="en-GB" sz="3600">
                <a:solidFill>
                  <a:srgbClr val="FFFFFF"/>
                </a:solidFill>
                <a:latin typeface="IBM Plex Sans"/>
                <a:ea typeface="IBM Plex Sans"/>
                <a:cs typeface="IBM Plex Sans"/>
                <a:sym typeface="IBM Plex Sans"/>
              </a:rPr>
              <a:t>query language</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for slicing and dicing data</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8"/>
          <p:cNvSpPr txBox="1"/>
          <p:nvPr/>
        </p:nvSpPr>
        <p:spPr>
          <a:xfrm>
            <a:off x="3559838" y="1843013"/>
            <a:ext cx="4730700" cy="19386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Since users haven’t configured the metrics themselves, can we provide a UI that can explain what users see?</a:t>
            </a:r>
            <a:endParaRPr sz="16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How users will be able to slice and dice the data on any chart, the way it makes sense for them?</a:t>
            </a:r>
            <a:endParaRPr sz="1200">
              <a:solidFill>
                <a:srgbClr val="12110C"/>
              </a:solidFill>
              <a:latin typeface="IBM Plex Sans"/>
              <a:ea typeface="IBM Plex Sans"/>
              <a:cs typeface="IBM Plex Sans"/>
              <a:sym typeface="IBM Plex Sans"/>
            </a:endParaRPr>
          </a:p>
        </p:txBody>
      </p:sp>
      <p:sp>
        <p:nvSpPr>
          <p:cNvPr id="446" name="Google Shape;446;p38"/>
          <p:cNvSpPr txBox="1"/>
          <p:nvPr/>
        </p:nvSpPr>
        <p:spPr>
          <a:xfrm>
            <a:off x="434200" y="1371172"/>
            <a:ext cx="2699400" cy="2770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collects a vast number of metrics you will probably see for the first time</a:t>
            </a:r>
            <a:endParaRPr sz="3000">
              <a:solidFill>
                <a:srgbClr val="00AB44"/>
              </a:solidFill>
              <a:latin typeface="IBM Plex Sans ExtraLight"/>
              <a:ea typeface="IBM Plex Sans ExtraLight"/>
              <a:cs typeface="IBM Plex Sans ExtraLight"/>
              <a:sym typeface="IBM Plex Sans ExtraLight"/>
            </a:endParaRPr>
          </a:p>
        </p:txBody>
      </p:sp>
      <p:sp>
        <p:nvSpPr>
          <p:cNvPr id="447" name="Google Shape;447;p38"/>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48" name="Google Shape;448;p38"/>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49" name="Google Shape;449;p38"/>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Slice and dice from the UI</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10" name="Google Shape;110;p21"/>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11" name="Google Shape;111;p21"/>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About Netdata</a:t>
            </a:r>
            <a:endParaRPr sz="2400"/>
          </a:p>
        </p:txBody>
      </p:sp>
      <p:sp>
        <p:nvSpPr>
          <p:cNvPr id="112" name="Google Shape;112;p21"/>
          <p:cNvSpPr txBox="1"/>
          <p:nvPr>
            <p:ph idx="1" type="body"/>
          </p:nvPr>
        </p:nvSpPr>
        <p:spPr>
          <a:xfrm>
            <a:off x="438150" y="1039362"/>
            <a:ext cx="8267700" cy="3264300"/>
          </a:xfrm>
          <a:prstGeom prst="rect">
            <a:avLst/>
          </a:prstGeom>
        </p:spPr>
        <p:txBody>
          <a:bodyPr anchorCtr="0" anchor="t" bIns="0" lIns="0" spcFirstLastPara="1" rIns="0" wrap="square" tIns="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2000">
                <a:latin typeface="IBM Plex Sans"/>
                <a:ea typeface="IBM Plex Sans"/>
                <a:cs typeface="IBM Plex Sans"/>
                <a:sym typeface="IBM Plex Sans"/>
              </a:rPr>
              <a:t>Born out of a need</a:t>
            </a:r>
            <a:br>
              <a:rPr lang="en-GB" sz="2000">
                <a:latin typeface="IBM Plex Sans"/>
                <a:ea typeface="IBM Plex Sans"/>
                <a:cs typeface="IBM Plex Sans"/>
                <a:sym typeface="IBM Plex Sans"/>
              </a:rPr>
            </a:br>
            <a:r>
              <a:rPr lang="en-GB" sz="1600">
                <a:latin typeface="IBM Plex Sans"/>
                <a:ea typeface="IBM Plex Sans"/>
                <a:cs typeface="IBM Plex Sans"/>
                <a:sym typeface="IBM Plex Sans"/>
              </a:rPr>
              <a:t>While migrating a large infra from on-prem to cloud, we were facing unexplainable issues - existing monitoring solutions (open-source and commercial) failed to diagnose, or even surface.</a:t>
            </a:r>
            <a:endParaRPr sz="1600">
              <a:latin typeface="IBM Plex Sans"/>
              <a:ea typeface="IBM Plex Sans"/>
              <a:cs typeface="IBM Plex Sans"/>
              <a:sym typeface="IBM Plex Sans"/>
            </a:endParaRPr>
          </a:p>
          <a:p>
            <a:pPr indent="-355600" lvl="0" marL="457200" rtl="0" algn="l">
              <a:lnSpc>
                <a:spcPct val="115000"/>
              </a:lnSpc>
              <a:spcBef>
                <a:spcPts val="1000"/>
              </a:spcBef>
              <a:spcAft>
                <a:spcPts val="0"/>
              </a:spcAft>
              <a:buClr>
                <a:schemeClr val="dk1"/>
              </a:buClr>
              <a:buSzPts val="2000"/>
              <a:buFont typeface="IBM Plex Sans"/>
              <a:buChar char="●"/>
            </a:pPr>
            <a:r>
              <a:rPr lang="en-GB" sz="2000">
                <a:latin typeface="IBM Plex Sans"/>
                <a:ea typeface="IBM Plex Sans"/>
                <a:cs typeface="IBM Plex Sans"/>
                <a:sym typeface="IBM Plex Sans"/>
              </a:rPr>
              <a:t>Born out of curiosity</a:t>
            </a:r>
            <a:br>
              <a:rPr lang="en-GB" sz="2000">
                <a:latin typeface="IBM Plex Sans"/>
                <a:ea typeface="IBM Plex Sans"/>
                <a:cs typeface="IBM Plex Sans"/>
                <a:sym typeface="IBM Plex Sans"/>
              </a:rPr>
            </a:br>
            <a:r>
              <a:rPr lang="en-GB" sz="1600">
                <a:latin typeface="IBM Plex Sans"/>
                <a:ea typeface="IBM Plex Sans"/>
                <a:cs typeface="IBM Plex Sans"/>
                <a:sym typeface="IBM Plex Sans"/>
              </a:rPr>
              <a:t>Experimented to understand if and how a monitoring solution could be real-time, high-resolution, easier, simpler and out of the box.</a:t>
            </a:r>
            <a:endParaRPr sz="1600">
              <a:latin typeface="IBM Plex Sans"/>
              <a:ea typeface="IBM Plex Sans"/>
              <a:cs typeface="IBM Plex Sans"/>
              <a:sym typeface="IBM Plex Sans"/>
            </a:endParaRPr>
          </a:p>
          <a:p>
            <a:pPr indent="-355600" lvl="0" marL="457200" rtl="0" algn="l">
              <a:lnSpc>
                <a:spcPct val="115000"/>
              </a:lnSpc>
              <a:spcBef>
                <a:spcPts val="1000"/>
              </a:spcBef>
              <a:spcAft>
                <a:spcPts val="0"/>
              </a:spcAft>
              <a:buClr>
                <a:schemeClr val="dk1"/>
              </a:buClr>
              <a:buSzPts val="2000"/>
              <a:buFont typeface="IBM Plex Sans"/>
              <a:buChar char="●"/>
            </a:pPr>
            <a:r>
              <a:rPr lang="en-GB" sz="2000">
                <a:latin typeface="IBM Plex Sans"/>
                <a:ea typeface="IBM Plex Sans"/>
                <a:cs typeface="IBM Plex Sans"/>
                <a:sym typeface="IBM Plex Sans"/>
              </a:rPr>
              <a:t>Born on GitHub, open-source from the very beginning</a:t>
            </a:r>
            <a:br>
              <a:rPr lang="en-GB" sz="2000">
                <a:latin typeface="IBM Plex Sans"/>
                <a:ea typeface="IBM Plex Sans"/>
                <a:cs typeface="IBM Plex Sans"/>
                <a:sym typeface="IBM Plex Sans"/>
              </a:rPr>
            </a:br>
            <a:r>
              <a:rPr lang="en-GB" sz="1600">
                <a:latin typeface="IBM Plex Sans"/>
                <a:ea typeface="IBM Plex Sans"/>
                <a:cs typeface="IBM Plex Sans"/>
                <a:sym typeface="IBM Plex Sans"/>
              </a:rPr>
              <a:t>The love and adoption by the community gave substance</a:t>
            </a:r>
            <a:br>
              <a:rPr lang="en-GB" sz="1600">
                <a:latin typeface="IBM Plex Sans"/>
                <a:ea typeface="IBM Plex Sans"/>
                <a:cs typeface="IBM Plex Sans"/>
                <a:sym typeface="IBM Plex Sans"/>
              </a:rPr>
            </a:br>
            <a:r>
              <a:rPr lang="en-GB" sz="1600">
                <a:latin typeface="IBM Plex Sans"/>
                <a:ea typeface="IBM Plex Sans"/>
                <a:cs typeface="IBM Plex Sans"/>
                <a:sym typeface="IBM Plex Sans"/>
              </a:rPr>
              <a:t>and a future to Netdata.</a:t>
            </a:r>
            <a:endParaRPr sz="1600">
              <a:latin typeface="IBM Plex Sans"/>
              <a:ea typeface="IBM Plex Sans"/>
              <a:cs typeface="IBM Plex Sans"/>
              <a:sym typeface="IBM Plex Sans"/>
            </a:endParaRPr>
          </a:p>
        </p:txBody>
      </p:sp>
      <p:pic>
        <p:nvPicPr>
          <p:cNvPr id="113" name="Google Shape;113;p21"/>
          <p:cNvPicPr preferRelativeResize="0"/>
          <p:nvPr/>
        </p:nvPicPr>
        <p:blipFill>
          <a:blip r:embed="rId3">
            <a:alphaModFix/>
          </a:blip>
          <a:stretch>
            <a:fillRect/>
          </a:stretch>
        </p:blipFill>
        <p:spPr>
          <a:xfrm>
            <a:off x="7241975" y="3271994"/>
            <a:ext cx="1632550" cy="1637400"/>
          </a:xfrm>
          <a:prstGeom prst="rect">
            <a:avLst/>
          </a:prstGeom>
          <a:noFill/>
          <a:ln>
            <a:noFill/>
          </a:ln>
        </p:spPr>
      </p:pic>
      <p:sp>
        <p:nvSpPr>
          <p:cNvPr id="114" name="Google Shape;114;p21"/>
          <p:cNvSpPr txBox="1"/>
          <p:nvPr/>
        </p:nvSpPr>
        <p:spPr>
          <a:xfrm>
            <a:off x="6044925" y="4509200"/>
            <a:ext cx="119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GitHub URL:</a:t>
            </a:r>
            <a:endParaRPr>
              <a:latin typeface="IBM Plex Sans Light"/>
              <a:ea typeface="IBM Plex Sans Light"/>
              <a:cs typeface="IBM Plex Sans Light"/>
              <a:sym typeface="IBM Plex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9"/>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55" name="Google Shape;455;p39"/>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56" name="Google Shape;456;p39"/>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 Netdata Chart</a:t>
            </a:r>
            <a:endParaRPr sz="2400"/>
          </a:p>
        </p:txBody>
      </p:sp>
      <p:pic>
        <p:nvPicPr>
          <p:cNvPr id="457" name="Google Shape;457;p39"/>
          <p:cNvPicPr preferRelativeResize="0"/>
          <p:nvPr/>
        </p:nvPicPr>
        <p:blipFill>
          <a:blip r:embed="rId3">
            <a:alphaModFix/>
          </a:blip>
          <a:stretch>
            <a:fillRect/>
          </a:stretch>
        </p:blipFill>
        <p:spPr>
          <a:xfrm>
            <a:off x="7768875" y="4241611"/>
            <a:ext cx="752925" cy="741864"/>
          </a:xfrm>
          <a:prstGeom prst="rect">
            <a:avLst/>
          </a:prstGeom>
          <a:noFill/>
          <a:ln>
            <a:noFill/>
          </a:ln>
        </p:spPr>
      </p:pic>
      <p:sp>
        <p:nvSpPr>
          <p:cNvPr id="458" name="Google Shape;458;p39"/>
          <p:cNvSpPr txBox="1"/>
          <p:nvPr/>
        </p:nvSpPr>
        <p:spPr>
          <a:xfrm>
            <a:off x="5120650" y="4678425"/>
            <a:ext cx="2724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a:latin typeface="IBM Plex Sans Light"/>
                <a:ea typeface="IBM Plex Sans Light"/>
                <a:cs typeface="IBM Plex Sans Light"/>
                <a:sym typeface="IBM Plex Sans Light"/>
              </a:rPr>
              <a:t>Netdata Cloud Live Demo URL:</a:t>
            </a:r>
            <a:endParaRPr>
              <a:latin typeface="IBM Plex Sans Light"/>
              <a:ea typeface="IBM Plex Sans Light"/>
              <a:cs typeface="IBM Plex Sans Light"/>
              <a:sym typeface="IBM Plex Sans Light"/>
            </a:endParaRPr>
          </a:p>
        </p:txBody>
      </p:sp>
      <p:pic>
        <p:nvPicPr>
          <p:cNvPr id="459" name="Google Shape;459;p39"/>
          <p:cNvPicPr preferRelativeResize="0"/>
          <p:nvPr/>
        </p:nvPicPr>
        <p:blipFill>
          <a:blip r:embed="rId4">
            <a:alphaModFix/>
          </a:blip>
          <a:stretch>
            <a:fillRect/>
          </a:stretch>
        </p:blipFill>
        <p:spPr>
          <a:xfrm>
            <a:off x="469907" y="4241600"/>
            <a:ext cx="738318" cy="741875"/>
          </a:xfrm>
          <a:prstGeom prst="rect">
            <a:avLst/>
          </a:prstGeom>
          <a:noFill/>
          <a:ln>
            <a:noFill/>
          </a:ln>
        </p:spPr>
      </p:pic>
      <p:sp>
        <p:nvSpPr>
          <p:cNvPr id="460" name="Google Shape;460;p39"/>
          <p:cNvSpPr txBox="1"/>
          <p:nvPr/>
        </p:nvSpPr>
        <p:spPr>
          <a:xfrm>
            <a:off x="1150275" y="4678425"/>
            <a:ext cx="246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t>
            </a:r>
            <a:r>
              <a:rPr lang="en-GB">
                <a:latin typeface="IBM Plex Sans Light"/>
                <a:ea typeface="IBM Plex Sans Light"/>
                <a:cs typeface="IBM Plex Sans Light"/>
                <a:sym typeface="IBM Plex Sans Light"/>
              </a:rPr>
              <a:t>Netdata Parent URL</a:t>
            </a:r>
            <a:endParaRPr>
              <a:latin typeface="IBM Plex Sans Light"/>
              <a:ea typeface="IBM Plex Sans Light"/>
              <a:cs typeface="IBM Plex Sans Light"/>
              <a:sym typeface="IBM Plex Sans Light"/>
            </a:endParaRPr>
          </a:p>
        </p:txBody>
      </p:sp>
      <p:pic>
        <p:nvPicPr>
          <p:cNvPr id="461" name="Google Shape;461;p39"/>
          <p:cNvPicPr preferRelativeResize="0"/>
          <p:nvPr/>
        </p:nvPicPr>
        <p:blipFill>
          <a:blip r:embed="rId5">
            <a:alphaModFix/>
          </a:blip>
          <a:stretch>
            <a:fillRect/>
          </a:stretch>
        </p:blipFill>
        <p:spPr>
          <a:xfrm>
            <a:off x="1008800" y="1311275"/>
            <a:ext cx="6883323" cy="256445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40"/>
          <p:cNvPicPr preferRelativeResize="0"/>
          <p:nvPr/>
        </p:nvPicPr>
        <p:blipFill>
          <a:blip r:embed="rId3">
            <a:alphaModFix/>
          </a:blip>
          <a:stretch>
            <a:fillRect/>
          </a:stretch>
        </p:blipFill>
        <p:spPr>
          <a:xfrm>
            <a:off x="462125" y="1486279"/>
            <a:ext cx="8219751" cy="2890391"/>
          </a:xfrm>
          <a:prstGeom prst="rect">
            <a:avLst/>
          </a:prstGeom>
          <a:noFill/>
          <a:ln>
            <a:noFill/>
          </a:ln>
          <a:effectLst>
            <a:outerShdw blurRad="57150" rotWithShape="0" algn="bl" dir="5400000" dist="19050">
              <a:srgbClr val="000000">
                <a:alpha val="50000"/>
              </a:srgbClr>
            </a:outerShdw>
          </a:effectLst>
        </p:spPr>
      </p:pic>
      <p:sp>
        <p:nvSpPr>
          <p:cNvPr id="467" name="Google Shape;467;p40"/>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68" name="Google Shape;468;p40"/>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69" name="Google Shape;469;p40"/>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Info Button: Help about this chart</a:t>
            </a:r>
            <a:endParaRPr sz="2400"/>
          </a:p>
        </p:txBody>
      </p:sp>
      <p:sp>
        <p:nvSpPr>
          <p:cNvPr id="470" name="Google Shape;470;p40"/>
          <p:cNvSpPr txBox="1"/>
          <p:nvPr/>
        </p:nvSpPr>
        <p:spPr>
          <a:xfrm>
            <a:off x="3350300" y="3166125"/>
            <a:ext cx="4627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IBM Plex Sans Light"/>
                <a:ea typeface="IBM Plex Sans Light"/>
                <a:cs typeface="IBM Plex Sans Light"/>
                <a:sym typeface="IBM Plex Sans Light"/>
              </a:rPr>
              <a:t>Info button includes links to relevant documentation and/or some helpful message about the metrics on each chart.</a:t>
            </a:r>
            <a:endParaRPr>
              <a:solidFill>
                <a:schemeClr val="dk1"/>
              </a:solidFill>
              <a:latin typeface="IBM Plex Sans Light"/>
              <a:ea typeface="IBM Plex Sans Light"/>
              <a:cs typeface="IBM Plex Sans Light"/>
              <a:sym typeface="IBM Plex Sans Light"/>
            </a:endParaRPr>
          </a:p>
        </p:txBody>
      </p:sp>
      <p:sp>
        <p:nvSpPr>
          <p:cNvPr id="471" name="Google Shape;471;p40"/>
          <p:cNvSpPr/>
          <p:nvPr/>
        </p:nvSpPr>
        <p:spPr>
          <a:xfrm>
            <a:off x="7827000" y="1371375"/>
            <a:ext cx="536700" cy="4236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472" name="Google Shape;472;p40"/>
          <p:cNvCxnSpPr/>
          <p:nvPr/>
        </p:nvCxnSpPr>
        <p:spPr>
          <a:xfrm rot="10800000">
            <a:off x="3659675" y="2524975"/>
            <a:ext cx="974700" cy="556800"/>
          </a:xfrm>
          <a:prstGeom prst="straightConnector1">
            <a:avLst/>
          </a:prstGeom>
          <a:noFill/>
          <a:ln cap="flat" cmpd="sng" w="9525">
            <a:solidFill>
              <a:schemeClr val="dk2"/>
            </a:solidFill>
            <a:prstDash val="solid"/>
            <a:round/>
            <a:headEnd len="med" w="med" type="none"/>
            <a:tailEnd len="med" w="med" type="triangle"/>
          </a:ln>
        </p:spPr>
      </p:cxnSp>
      <p:cxnSp>
        <p:nvCxnSpPr>
          <p:cNvPr id="473" name="Google Shape;473;p40"/>
          <p:cNvCxnSpPr>
            <a:endCxn id="471" idx="3"/>
          </p:cNvCxnSpPr>
          <p:nvPr/>
        </p:nvCxnSpPr>
        <p:spPr>
          <a:xfrm flipH="1" rot="10800000">
            <a:off x="6266098" y="1732940"/>
            <a:ext cx="1639500" cy="1387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41"/>
          <p:cNvPicPr preferRelativeResize="0"/>
          <p:nvPr/>
        </p:nvPicPr>
        <p:blipFill>
          <a:blip r:embed="rId3">
            <a:alphaModFix/>
          </a:blip>
          <a:stretch>
            <a:fillRect/>
          </a:stretch>
        </p:blipFill>
        <p:spPr>
          <a:xfrm>
            <a:off x="1008800" y="1768475"/>
            <a:ext cx="6883323" cy="2564456"/>
          </a:xfrm>
          <a:prstGeom prst="rect">
            <a:avLst/>
          </a:prstGeom>
          <a:noFill/>
          <a:ln>
            <a:noFill/>
          </a:ln>
          <a:effectLst>
            <a:outerShdw blurRad="57150" rotWithShape="0" algn="bl" dir="5400000" dist="19050">
              <a:srgbClr val="000000">
                <a:alpha val="50000"/>
              </a:srgbClr>
            </a:outerShdw>
          </a:effectLst>
        </p:spPr>
      </p:pic>
      <p:sp>
        <p:nvSpPr>
          <p:cNvPr id="479" name="Google Shape;479;p41"/>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80" name="Google Shape;480;p41"/>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481" name="Google Shape;481;p41"/>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 Netdata Chart - controls</a:t>
            </a:r>
            <a:endParaRPr sz="2400"/>
          </a:p>
        </p:txBody>
      </p:sp>
      <p:cxnSp>
        <p:nvCxnSpPr>
          <p:cNvPr id="482" name="Google Shape;482;p41"/>
          <p:cNvCxnSpPr>
            <a:stCxn id="483" idx="1"/>
          </p:cNvCxnSpPr>
          <p:nvPr/>
        </p:nvCxnSpPr>
        <p:spPr>
          <a:xfrm rot="10800000">
            <a:off x="7346400" y="2151700"/>
            <a:ext cx="668400" cy="285600"/>
          </a:xfrm>
          <a:prstGeom prst="straightConnector1">
            <a:avLst/>
          </a:prstGeom>
          <a:noFill/>
          <a:ln cap="flat" cmpd="sng" w="9525">
            <a:solidFill>
              <a:schemeClr val="dk2"/>
            </a:solidFill>
            <a:prstDash val="solid"/>
            <a:round/>
            <a:headEnd len="med" w="med" type="none"/>
            <a:tailEnd len="med" w="med" type="triangle"/>
          </a:ln>
        </p:spPr>
      </p:cxnSp>
      <p:sp>
        <p:nvSpPr>
          <p:cNvPr id="483" name="Google Shape;483;p41"/>
          <p:cNvSpPr txBox="1"/>
          <p:nvPr/>
        </p:nvSpPr>
        <p:spPr>
          <a:xfrm>
            <a:off x="8014800" y="2129500"/>
            <a:ext cx="109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Anomaly</a:t>
            </a:r>
            <a:endParaRPr>
              <a:latin typeface="IBM Plex Sans Light"/>
              <a:ea typeface="IBM Plex Sans Light"/>
              <a:cs typeface="IBM Plex Sans Light"/>
              <a:sym typeface="IBM Plex Sans Light"/>
            </a:endParaRPr>
          </a:p>
          <a:p>
            <a:pPr indent="0" lvl="0" marL="0" rtl="0" algn="l">
              <a:spcBef>
                <a:spcPts val="0"/>
              </a:spcBef>
              <a:spcAft>
                <a:spcPts val="0"/>
              </a:spcAft>
              <a:buNone/>
            </a:pPr>
            <a:r>
              <a:rPr lang="en-GB">
                <a:latin typeface="IBM Plex Sans Light"/>
                <a:ea typeface="IBM Plex Sans Light"/>
                <a:cs typeface="IBM Plex Sans Light"/>
                <a:sym typeface="IBM Plex Sans Light"/>
              </a:rPr>
              <a:t>rate ribbon</a:t>
            </a:r>
            <a:endParaRPr>
              <a:latin typeface="IBM Plex Sans Light"/>
              <a:ea typeface="IBM Plex Sans Light"/>
              <a:cs typeface="IBM Plex Sans Light"/>
              <a:sym typeface="IBM Plex Sans Light"/>
            </a:endParaRPr>
          </a:p>
        </p:txBody>
      </p:sp>
      <p:sp>
        <p:nvSpPr>
          <p:cNvPr id="484" name="Google Shape;484;p41"/>
          <p:cNvSpPr txBox="1"/>
          <p:nvPr/>
        </p:nvSpPr>
        <p:spPr>
          <a:xfrm>
            <a:off x="1769450" y="891525"/>
            <a:ext cx="463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NIDL Controls - review data sources and slice/filter them</a:t>
            </a:r>
            <a:endParaRPr>
              <a:latin typeface="IBM Plex Sans Light"/>
              <a:ea typeface="IBM Plex Sans Light"/>
              <a:cs typeface="IBM Plex Sans Light"/>
              <a:sym typeface="IBM Plex Sans Light"/>
            </a:endParaRPr>
          </a:p>
          <a:p>
            <a:pPr indent="0" lvl="0" marL="0" rtl="0" algn="l">
              <a:spcBef>
                <a:spcPts val="0"/>
              </a:spcBef>
              <a:spcAft>
                <a:spcPts val="0"/>
              </a:spcAft>
              <a:buNone/>
            </a:pPr>
            <a:r>
              <a:rPr lang="en-GB">
                <a:latin typeface="IBM Plex Sans Light"/>
                <a:ea typeface="IBM Plex Sans Light"/>
                <a:cs typeface="IBM Plex Sans Light"/>
                <a:sym typeface="IBM Plex Sans Light"/>
              </a:rPr>
              <a:t>(NIDL = Nodes, Instances, Dimensions, Labels)</a:t>
            </a:r>
            <a:endParaRPr>
              <a:latin typeface="IBM Plex Sans Light"/>
              <a:ea typeface="IBM Plex Sans Light"/>
              <a:cs typeface="IBM Plex Sans Light"/>
              <a:sym typeface="IBM Plex Sans Light"/>
            </a:endParaRPr>
          </a:p>
        </p:txBody>
      </p:sp>
      <p:cxnSp>
        <p:nvCxnSpPr>
          <p:cNvPr id="485" name="Google Shape;485;p41"/>
          <p:cNvCxnSpPr>
            <a:endCxn id="486" idx="1"/>
          </p:cNvCxnSpPr>
          <p:nvPr/>
        </p:nvCxnSpPr>
        <p:spPr>
          <a:xfrm flipH="1">
            <a:off x="3147507" y="1433300"/>
            <a:ext cx="161400" cy="412200"/>
          </a:xfrm>
          <a:prstGeom prst="straightConnector1">
            <a:avLst/>
          </a:prstGeom>
          <a:noFill/>
          <a:ln cap="flat" cmpd="sng" w="9525">
            <a:solidFill>
              <a:schemeClr val="dk2"/>
            </a:solidFill>
            <a:prstDash val="solid"/>
            <a:round/>
            <a:headEnd len="med" w="med" type="none"/>
            <a:tailEnd len="med" w="med" type="triangle"/>
          </a:ln>
        </p:spPr>
      </p:cxnSp>
      <p:sp>
        <p:nvSpPr>
          <p:cNvPr id="487" name="Google Shape;487;p41"/>
          <p:cNvSpPr txBox="1"/>
          <p:nvPr/>
        </p:nvSpPr>
        <p:spPr>
          <a:xfrm>
            <a:off x="7092575" y="1168850"/>
            <a:ext cx="127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Aggregation</a:t>
            </a:r>
            <a:endParaRPr>
              <a:latin typeface="IBM Plex Sans Light"/>
              <a:ea typeface="IBM Plex Sans Light"/>
              <a:cs typeface="IBM Plex Sans Light"/>
              <a:sym typeface="IBM Plex Sans Light"/>
            </a:endParaRPr>
          </a:p>
          <a:p>
            <a:pPr indent="0" lvl="0" marL="0" rtl="0" algn="l">
              <a:spcBef>
                <a:spcPts val="0"/>
              </a:spcBef>
              <a:spcAft>
                <a:spcPts val="0"/>
              </a:spcAft>
              <a:buNone/>
            </a:pPr>
            <a:r>
              <a:rPr lang="en-GB">
                <a:latin typeface="IBM Plex Sans Light"/>
                <a:ea typeface="IBM Plex Sans Light"/>
                <a:cs typeface="IBM Plex Sans Light"/>
                <a:sym typeface="IBM Plex Sans Light"/>
              </a:rPr>
              <a:t>a</a:t>
            </a:r>
            <a:r>
              <a:rPr lang="en-GB">
                <a:latin typeface="IBM Plex Sans Light"/>
                <a:ea typeface="IBM Plex Sans Light"/>
                <a:cs typeface="IBM Plex Sans Light"/>
                <a:sym typeface="IBM Plex Sans Light"/>
              </a:rPr>
              <a:t>cross time</a:t>
            </a:r>
            <a:endParaRPr>
              <a:latin typeface="IBM Plex Sans Light"/>
              <a:ea typeface="IBM Plex Sans Light"/>
              <a:cs typeface="IBM Plex Sans Light"/>
              <a:sym typeface="IBM Plex Sans Light"/>
            </a:endParaRPr>
          </a:p>
        </p:txBody>
      </p:sp>
      <p:cxnSp>
        <p:nvCxnSpPr>
          <p:cNvPr id="488" name="Google Shape;488;p41"/>
          <p:cNvCxnSpPr>
            <a:stCxn id="487" idx="1"/>
            <a:endCxn id="489" idx="0"/>
          </p:cNvCxnSpPr>
          <p:nvPr/>
        </p:nvCxnSpPr>
        <p:spPr>
          <a:xfrm flipH="1">
            <a:off x="4849775" y="1476650"/>
            <a:ext cx="2242800" cy="461100"/>
          </a:xfrm>
          <a:prstGeom prst="straightConnector1">
            <a:avLst/>
          </a:prstGeom>
          <a:noFill/>
          <a:ln cap="flat" cmpd="sng" w="9525">
            <a:solidFill>
              <a:schemeClr val="dk2"/>
            </a:solidFill>
            <a:prstDash val="solid"/>
            <a:round/>
            <a:headEnd len="med" w="med" type="none"/>
            <a:tailEnd len="med" w="med" type="triangle"/>
          </a:ln>
        </p:spPr>
      </p:cxnSp>
      <p:sp>
        <p:nvSpPr>
          <p:cNvPr id="490" name="Google Shape;490;p41"/>
          <p:cNvSpPr txBox="1"/>
          <p:nvPr/>
        </p:nvSpPr>
        <p:spPr>
          <a:xfrm>
            <a:off x="156800" y="1210175"/>
            <a:ext cx="143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Aggregation across metrics</a:t>
            </a:r>
            <a:endParaRPr>
              <a:latin typeface="IBM Plex Sans Light"/>
              <a:ea typeface="IBM Plex Sans Light"/>
              <a:cs typeface="IBM Plex Sans Light"/>
              <a:sym typeface="IBM Plex Sans Light"/>
            </a:endParaRPr>
          </a:p>
        </p:txBody>
      </p:sp>
      <p:cxnSp>
        <p:nvCxnSpPr>
          <p:cNvPr id="491" name="Google Shape;491;p41"/>
          <p:cNvCxnSpPr/>
          <p:nvPr/>
        </p:nvCxnSpPr>
        <p:spPr>
          <a:xfrm>
            <a:off x="1415825" y="1697250"/>
            <a:ext cx="501000" cy="265200"/>
          </a:xfrm>
          <a:prstGeom prst="straightConnector1">
            <a:avLst/>
          </a:prstGeom>
          <a:noFill/>
          <a:ln cap="flat" cmpd="sng" w="9525">
            <a:solidFill>
              <a:schemeClr val="dk2"/>
            </a:solidFill>
            <a:prstDash val="solid"/>
            <a:round/>
            <a:headEnd len="med" w="med" type="none"/>
            <a:tailEnd len="med" w="med" type="triangle"/>
          </a:ln>
        </p:spPr>
      </p:cxnSp>
      <p:sp>
        <p:nvSpPr>
          <p:cNvPr id="492" name="Google Shape;492;p41"/>
          <p:cNvSpPr txBox="1"/>
          <p:nvPr/>
        </p:nvSpPr>
        <p:spPr>
          <a:xfrm>
            <a:off x="8046300" y="3717321"/>
            <a:ext cx="109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Info</a:t>
            </a:r>
            <a:endParaRPr>
              <a:latin typeface="IBM Plex Sans Light"/>
              <a:ea typeface="IBM Plex Sans Light"/>
              <a:cs typeface="IBM Plex Sans Light"/>
              <a:sym typeface="IBM Plex Sans Light"/>
            </a:endParaRPr>
          </a:p>
          <a:p>
            <a:pPr indent="0" lvl="0" marL="0" rtl="0" algn="l">
              <a:spcBef>
                <a:spcPts val="0"/>
              </a:spcBef>
              <a:spcAft>
                <a:spcPts val="0"/>
              </a:spcAft>
              <a:buNone/>
            </a:pPr>
            <a:r>
              <a:rPr lang="en-GB">
                <a:latin typeface="IBM Plex Sans Light"/>
                <a:ea typeface="IBM Plex Sans Light"/>
                <a:cs typeface="IBM Plex Sans Light"/>
                <a:sym typeface="IBM Plex Sans Light"/>
              </a:rPr>
              <a:t>ribbon</a:t>
            </a:r>
            <a:endParaRPr>
              <a:latin typeface="IBM Plex Sans Light"/>
              <a:ea typeface="IBM Plex Sans Light"/>
              <a:cs typeface="IBM Plex Sans Light"/>
              <a:sym typeface="IBM Plex Sans Light"/>
            </a:endParaRPr>
          </a:p>
        </p:txBody>
      </p:sp>
      <p:cxnSp>
        <p:nvCxnSpPr>
          <p:cNvPr id="493" name="Google Shape;493;p41"/>
          <p:cNvCxnSpPr>
            <a:stCxn id="492" idx="1"/>
          </p:cNvCxnSpPr>
          <p:nvPr/>
        </p:nvCxnSpPr>
        <p:spPr>
          <a:xfrm rot="10800000">
            <a:off x="7641600" y="3777921"/>
            <a:ext cx="404700" cy="247200"/>
          </a:xfrm>
          <a:prstGeom prst="straightConnector1">
            <a:avLst/>
          </a:prstGeom>
          <a:noFill/>
          <a:ln cap="flat" cmpd="sng" w="9525">
            <a:solidFill>
              <a:schemeClr val="dk2"/>
            </a:solidFill>
            <a:prstDash val="solid"/>
            <a:round/>
            <a:headEnd len="med" w="med" type="none"/>
            <a:tailEnd len="med" w="med" type="triangle"/>
          </a:ln>
        </p:spPr>
      </p:cxnSp>
      <p:sp>
        <p:nvSpPr>
          <p:cNvPr id="494" name="Google Shape;494;p41"/>
          <p:cNvSpPr txBox="1"/>
          <p:nvPr/>
        </p:nvSpPr>
        <p:spPr>
          <a:xfrm>
            <a:off x="69575" y="1810325"/>
            <a:ext cx="109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Dice</a:t>
            </a:r>
            <a:endParaRPr>
              <a:latin typeface="IBM Plex Sans Light"/>
              <a:ea typeface="IBM Plex Sans Light"/>
              <a:cs typeface="IBM Plex Sans Light"/>
              <a:sym typeface="IBM Plex Sans Light"/>
            </a:endParaRPr>
          </a:p>
          <a:p>
            <a:pPr indent="0" lvl="0" marL="0" rtl="0" algn="l">
              <a:spcBef>
                <a:spcPts val="0"/>
              </a:spcBef>
              <a:spcAft>
                <a:spcPts val="0"/>
              </a:spcAft>
              <a:buNone/>
            </a:pPr>
            <a:r>
              <a:rPr lang="en-GB">
                <a:latin typeface="IBM Plex Sans Light"/>
                <a:ea typeface="IBM Plex Sans Light"/>
                <a:cs typeface="IBM Plex Sans Light"/>
                <a:sym typeface="IBM Plex Sans Light"/>
              </a:rPr>
              <a:t>t</a:t>
            </a:r>
            <a:r>
              <a:rPr lang="en-GB">
                <a:latin typeface="IBM Plex Sans Light"/>
                <a:ea typeface="IBM Plex Sans Light"/>
                <a:cs typeface="IBM Plex Sans Light"/>
                <a:sym typeface="IBM Plex Sans Light"/>
              </a:rPr>
              <a:t>he data</a:t>
            </a:r>
            <a:endParaRPr>
              <a:latin typeface="IBM Plex Sans Light"/>
              <a:ea typeface="IBM Plex Sans Light"/>
              <a:cs typeface="IBM Plex Sans Light"/>
              <a:sym typeface="IBM Plex Sans Light"/>
            </a:endParaRPr>
          </a:p>
        </p:txBody>
      </p:sp>
      <p:cxnSp>
        <p:nvCxnSpPr>
          <p:cNvPr id="495" name="Google Shape;495;p41"/>
          <p:cNvCxnSpPr>
            <a:endCxn id="496" idx="1"/>
          </p:cNvCxnSpPr>
          <p:nvPr/>
        </p:nvCxnSpPr>
        <p:spPr>
          <a:xfrm flipH="1" rot="10800000">
            <a:off x="557375" y="2007150"/>
            <a:ext cx="485700" cy="3900"/>
          </a:xfrm>
          <a:prstGeom prst="straightConnector1">
            <a:avLst/>
          </a:prstGeom>
          <a:noFill/>
          <a:ln cap="flat" cmpd="sng" w="9525">
            <a:solidFill>
              <a:schemeClr val="dk2"/>
            </a:solidFill>
            <a:prstDash val="solid"/>
            <a:round/>
            <a:headEnd len="med" w="med" type="none"/>
            <a:tailEnd len="med" w="med" type="triangle"/>
          </a:ln>
        </p:spPr>
      </p:cxnSp>
      <p:sp>
        <p:nvSpPr>
          <p:cNvPr id="486" name="Google Shape;486;p41"/>
          <p:cNvSpPr/>
          <p:nvPr/>
        </p:nvSpPr>
        <p:spPr>
          <a:xfrm rot="5400000">
            <a:off x="3063625" y="979700"/>
            <a:ext cx="181500" cy="1913100"/>
          </a:xfrm>
          <a:prstGeom prst="leftBrace">
            <a:avLst>
              <a:gd fmla="val 50000" name="adj1"/>
              <a:gd fmla="val 50359"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02" name="Google Shape;502;p4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03" name="Google Shape;503;p4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 Netdata Chart - anomaly rate per node</a:t>
            </a:r>
            <a:endParaRPr sz="2400"/>
          </a:p>
        </p:txBody>
      </p:sp>
      <p:pic>
        <p:nvPicPr>
          <p:cNvPr id="504" name="Google Shape;504;p42"/>
          <p:cNvPicPr preferRelativeResize="0"/>
          <p:nvPr/>
        </p:nvPicPr>
        <p:blipFill>
          <a:blip r:embed="rId3">
            <a:alphaModFix/>
          </a:blip>
          <a:stretch>
            <a:fillRect/>
          </a:stretch>
        </p:blipFill>
        <p:spPr>
          <a:xfrm>
            <a:off x="1008800" y="1616075"/>
            <a:ext cx="6883323" cy="2564456"/>
          </a:xfrm>
          <a:prstGeom prst="rect">
            <a:avLst/>
          </a:prstGeom>
          <a:noFill/>
          <a:ln>
            <a:noFill/>
          </a:ln>
        </p:spPr>
      </p:pic>
      <p:pic>
        <p:nvPicPr>
          <p:cNvPr id="505" name="Google Shape;505;p42"/>
          <p:cNvPicPr preferRelativeResize="0"/>
          <p:nvPr/>
        </p:nvPicPr>
        <p:blipFill>
          <a:blip r:embed="rId4">
            <a:alphaModFix/>
          </a:blip>
          <a:stretch>
            <a:fillRect/>
          </a:stretch>
        </p:blipFill>
        <p:spPr>
          <a:xfrm>
            <a:off x="1008800" y="1235075"/>
            <a:ext cx="6883323" cy="2779559"/>
          </a:xfrm>
          <a:prstGeom prst="rect">
            <a:avLst/>
          </a:prstGeom>
          <a:noFill/>
          <a:ln>
            <a:noFill/>
          </a:ln>
          <a:effectLst>
            <a:outerShdw blurRad="57150" rotWithShape="0" algn="bl" dir="5400000" dist="19050">
              <a:srgbClr val="000000">
                <a:alpha val="50000"/>
              </a:srgbClr>
            </a:outerShdw>
          </a:effectLst>
        </p:spPr>
      </p:pic>
      <p:sp>
        <p:nvSpPr>
          <p:cNvPr id="506" name="Google Shape;506;p42"/>
          <p:cNvSpPr/>
          <p:nvPr/>
        </p:nvSpPr>
        <p:spPr>
          <a:xfrm>
            <a:off x="2130100" y="1260000"/>
            <a:ext cx="536700" cy="4236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07" name="Google Shape;507;p42"/>
          <p:cNvSpPr txBox="1"/>
          <p:nvPr/>
        </p:nvSpPr>
        <p:spPr>
          <a:xfrm>
            <a:off x="1632600" y="4272050"/>
            <a:ext cx="14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Instances per Node</a:t>
            </a:r>
            <a:br>
              <a:rPr lang="en-GB" sz="900">
                <a:solidFill>
                  <a:schemeClr val="dk1"/>
                </a:solidFill>
                <a:latin typeface="IBM Plex Sans Light"/>
                <a:ea typeface="IBM Plex Sans Light"/>
                <a:cs typeface="IBM Plex Sans Light"/>
                <a:sym typeface="IBM Plex Sans Light"/>
              </a:rPr>
            </a:br>
            <a:r>
              <a:rPr lang="en-GB" sz="900">
                <a:solidFill>
                  <a:schemeClr val="dk1"/>
                </a:solidFill>
                <a:latin typeface="IBM Plex Sans Light"/>
                <a:ea typeface="IBM Plex Sans Light"/>
                <a:cs typeface="IBM Plex Sans Light"/>
                <a:sym typeface="IBM Plex Sans Light"/>
              </a:rPr>
              <a:t>contributing to this chart</a:t>
            </a:r>
            <a:endParaRPr sz="900">
              <a:solidFill>
                <a:schemeClr val="dk1"/>
              </a:solidFill>
              <a:latin typeface="IBM Plex Sans Light"/>
              <a:ea typeface="IBM Plex Sans Light"/>
              <a:cs typeface="IBM Plex Sans Light"/>
              <a:sym typeface="IBM Plex Sans Light"/>
            </a:endParaRPr>
          </a:p>
        </p:txBody>
      </p:sp>
      <p:cxnSp>
        <p:nvCxnSpPr>
          <p:cNvPr id="508" name="Google Shape;508;p42"/>
          <p:cNvCxnSpPr>
            <a:stCxn id="507" idx="0"/>
          </p:cNvCxnSpPr>
          <p:nvPr/>
        </p:nvCxnSpPr>
        <p:spPr>
          <a:xfrm flipH="1" rot="10800000">
            <a:off x="2353800" y="3683150"/>
            <a:ext cx="1383900" cy="588900"/>
          </a:xfrm>
          <a:prstGeom prst="straightConnector1">
            <a:avLst/>
          </a:prstGeom>
          <a:noFill/>
          <a:ln cap="flat" cmpd="sng" w="9525">
            <a:solidFill>
              <a:schemeClr val="dk2"/>
            </a:solidFill>
            <a:prstDash val="solid"/>
            <a:round/>
            <a:headEnd len="med" w="med" type="none"/>
            <a:tailEnd len="med" w="med" type="triangle"/>
          </a:ln>
        </p:spPr>
      </p:cxnSp>
      <p:sp>
        <p:nvSpPr>
          <p:cNvPr id="509" name="Google Shape;509;p42"/>
          <p:cNvSpPr txBox="1"/>
          <p:nvPr/>
        </p:nvSpPr>
        <p:spPr>
          <a:xfrm>
            <a:off x="2236975" y="4681800"/>
            <a:ext cx="1687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Unique time-series per Node</a:t>
            </a:r>
            <a:br>
              <a:rPr lang="en-GB" sz="900">
                <a:solidFill>
                  <a:schemeClr val="dk1"/>
                </a:solidFill>
                <a:latin typeface="IBM Plex Sans Light"/>
                <a:ea typeface="IBM Plex Sans Light"/>
                <a:cs typeface="IBM Plex Sans Light"/>
                <a:sym typeface="IBM Plex Sans Light"/>
              </a:rPr>
            </a:br>
            <a:r>
              <a:rPr lang="en-GB" sz="900">
                <a:solidFill>
                  <a:schemeClr val="dk1"/>
                </a:solidFill>
                <a:latin typeface="IBM Plex Sans Light"/>
                <a:ea typeface="IBM Plex Sans Light"/>
                <a:cs typeface="IBM Plex Sans Light"/>
                <a:sym typeface="IBM Plex Sans Light"/>
              </a:rPr>
              <a:t>contributing to this chart</a:t>
            </a:r>
            <a:endParaRPr sz="900">
              <a:solidFill>
                <a:schemeClr val="dk1"/>
              </a:solidFill>
              <a:latin typeface="IBM Plex Sans Light"/>
              <a:ea typeface="IBM Plex Sans Light"/>
              <a:cs typeface="IBM Plex Sans Light"/>
              <a:sym typeface="IBM Plex Sans Light"/>
            </a:endParaRPr>
          </a:p>
        </p:txBody>
      </p:sp>
      <p:cxnSp>
        <p:nvCxnSpPr>
          <p:cNvPr id="510" name="Google Shape;510;p42"/>
          <p:cNvCxnSpPr>
            <a:stCxn id="509" idx="0"/>
          </p:cNvCxnSpPr>
          <p:nvPr/>
        </p:nvCxnSpPr>
        <p:spPr>
          <a:xfrm flipH="1" rot="10800000">
            <a:off x="3080575" y="3727800"/>
            <a:ext cx="1052700" cy="954000"/>
          </a:xfrm>
          <a:prstGeom prst="straightConnector1">
            <a:avLst/>
          </a:prstGeom>
          <a:noFill/>
          <a:ln cap="flat" cmpd="sng" w="9525">
            <a:solidFill>
              <a:schemeClr val="dk2"/>
            </a:solidFill>
            <a:prstDash val="solid"/>
            <a:round/>
            <a:headEnd len="med" w="med" type="none"/>
            <a:tailEnd len="med" w="med" type="triangle"/>
          </a:ln>
        </p:spPr>
      </p:cxnSp>
      <p:sp>
        <p:nvSpPr>
          <p:cNvPr id="511" name="Google Shape;511;p42"/>
          <p:cNvSpPr txBox="1"/>
          <p:nvPr/>
        </p:nvSpPr>
        <p:spPr>
          <a:xfrm>
            <a:off x="3609700" y="4369250"/>
            <a:ext cx="17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The visible volume each Node</a:t>
            </a:r>
            <a:br>
              <a:rPr lang="en-GB" sz="900">
                <a:solidFill>
                  <a:schemeClr val="dk1"/>
                </a:solidFill>
                <a:latin typeface="IBM Plex Sans Light"/>
                <a:ea typeface="IBM Plex Sans Light"/>
                <a:cs typeface="IBM Plex Sans Light"/>
                <a:sym typeface="IBM Plex Sans Light"/>
              </a:rPr>
            </a:br>
            <a:r>
              <a:rPr lang="en-GB" sz="900">
                <a:solidFill>
                  <a:schemeClr val="dk1"/>
                </a:solidFill>
                <a:latin typeface="IBM Plex Sans Light"/>
                <a:ea typeface="IBM Plex Sans Light"/>
                <a:cs typeface="IBM Plex Sans Light"/>
                <a:sym typeface="IBM Plex Sans Light"/>
              </a:rPr>
              <a:t>is contributing to this chart</a:t>
            </a:r>
            <a:endParaRPr sz="900">
              <a:solidFill>
                <a:schemeClr val="dk1"/>
              </a:solidFill>
              <a:latin typeface="IBM Plex Sans Light"/>
              <a:ea typeface="IBM Plex Sans Light"/>
              <a:cs typeface="IBM Plex Sans Light"/>
              <a:sym typeface="IBM Plex Sans Light"/>
            </a:endParaRPr>
          </a:p>
        </p:txBody>
      </p:sp>
      <p:cxnSp>
        <p:nvCxnSpPr>
          <p:cNvPr id="512" name="Google Shape;512;p42"/>
          <p:cNvCxnSpPr>
            <a:stCxn id="511" idx="0"/>
          </p:cNvCxnSpPr>
          <p:nvPr/>
        </p:nvCxnSpPr>
        <p:spPr>
          <a:xfrm flipH="1" rot="10800000">
            <a:off x="4489600" y="3711050"/>
            <a:ext cx="261600" cy="658200"/>
          </a:xfrm>
          <a:prstGeom prst="straightConnector1">
            <a:avLst/>
          </a:prstGeom>
          <a:noFill/>
          <a:ln cap="flat" cmpd="sng" w="9525">
            <a:solidFill>
              <a:schemeClr val="dk2"/>
            </a:solidFill>
            <a:prstDash val="solid"/>
            <a:round/>
            <a:headEnd len="med" w="med" type="none"/>
            <a:tailEnd len="med" w="med" type="triangle"/>
          </a:ln>
        </p:spPr>
      </p:cxnSp>
      <p:sp>
        <p:nvSpPr>
          <p:cNvPr id="513" name="Google Shape;513;p42"/>
          <p:cNvSpPr txBox="1"/>
          <p:nvPr/>
        </p:nvSpPr>
        <p:spPr>
          <a:xfrm>
            <a:off x="4584250" y="4746450"/>
            <a:ext cx="1648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The anomaly rate each Node</a:t>
            </a:r>
            <a:br>
              <a:rPr lang="en-GB" sz="900">
                <a:solidFill>
                  <a:schemeClr val="dk1"/>
                </a:solidFill>
                <a:latin typeface="IBM Plex Sans Light"/>
                <a:ea typeface="IBM Plex Sans Light"/>
                <a:cs typeface="IBM Plex Sans Light"/>
                <a:sym typeface="IBM Plex Sans Light"/>
              </a:rPr>
            </a:br>
            <a:r>
              <a:rPr lang="en-GB" sz="900">
                <a:solidFill>
                  <a:schemeClr val="dk1"/>
                </a:solidFill>
                <a:latin typeface="IBM Plex Sans Light"/>
                <a:ea typeface="IBM Plex Sans Light"/>
                <a:cs typeface="IBM Plex Sans Light"/>
                <a:sym typeface="IBM Plex Sans Light"/>
              </a:rPr>
              <a:t>contributes to this chart</a:t>
            </a:r>
            <a:endParaRPr sz="900">
              <a:solidFill>
                <a:schemeClr val="dk1"/>
              </a:solidFill>
              <a:latin typeface="IBM Plex Sans Light"/>
              <a:ea typeface="IBM Plex Sans Light"/>
              <a:cs typeface="IBM Plex Sans Light"/>
              <a:sym typeface="IBM Plex Sans Light"/>
            </a:endParaRPr>
          </a:p>
        </p:txBody>
      </p:sp>
      <p:cxnSp>
        <p:nvCxnSpPr>
          <p:cNvPr id="514" name="Google Shape;514;p42"/>
          <p:cNvCxnSpPr>
            <a:stCxn id="513" idx="0"/>
          </p:cNvCxnSpPr>
          <p:nvPr/>
        </p:nvCxnSpPr>
        <p:spPr>
          <a:xfrm rot="10800000">
            <a:off x="5185900" y="3755550"/>
            <a:ext cx="222600" cy="990900"/>
          </a:xfrm>
          <a:prstGeom prst="straightConnector1">
            <a:avLst/>
          </a:prstGeom>
          <a:noFill/>
          <a:ln cap="flat" cmpd="sng" w="9525">
            <a:solidFill>
              <a:schemeClr val="dk2"/>
            </a:solidFill>
            <a:prstDash val="solid"/>
            <a:round/>
            <a:headEnd len="med" w="med" type="none"/>
            <a:tailEnd len="med" w="med" type="triangle"/>
          </a:ln>
        </p:spPr>
      </p:cxnSp>
      <p:sp>
        <p:nvSpPr>
          <p:cNvPr id="515" name="Google Shape;515;p42"/>
          <p:cNvSpPr txBox="1"/>
          <p:nvPr/>
        </p:nvSpPr>
        <p:spPr>
          <a:xfrm>
            <a:off x="239663" y="1058825"/>
            <a:ext cx="645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latin typeface="IBM Plex Sans Light"/>
                <a:ea typeface="IBM Plex Sans Light"/>
                <a:cs typeface="IBM Plex Sans Light"/>
                <a:sym typeface="IBM Plex Sans Light"/>
              </a:rPr>
              <a:t>Clicked on Nodes</a:t>
            </a:r>
            <a:endParaRPr sz="900">
              <a:solidFill>
                <a:schemeClr val="dk1"/>
              </a:solidFill>
              <a:latin typeface="IBM Plex Sans Light"/>
              <a:ea typeface="IBM Plex Sans Light"/>
              <a:cs typeface="IBM Plex Sans Light"/>
              <a:sym typeface="IBM Plex Sans Light"/>
            </a:endParaRPr>
          </a:p>
        </p:txBody>
      </p:sp>
      <p:cxnSp>
        <p:nvCxnSpPr>
          <p:cNvPr id="516" name="Google Shape;516;p42"/>
          <p:cNvCxnSpPr>
            <a:stCxn id="515" idx="3"/>
            <a:endCxn id="506" idx="2"/>
          </p:cNvCxnSpPr>
          <p:nvPr/>
        </p:nvCxnSpPr>
        <p:spPr>
          <a:xfrm>
            <a:off x="885563" y="1358975"/>
            <a:ext cx="1244400" cy="112800"/>
          </a:xfrm>
          <a:prstGeom prst="straightConnector1">
            <a:avLst/>
          </a:prstGeom>
          <a:noFill/>
          <a:ln cap="flat" cmpd="sng" w="9525">
            <a:solidFill>
              <a:schemeClr val="dk2"/>
            </a:solidFill>
            <a:prstDash val="solid"/>
            <a:round/>
            <a:headEnd len="med" w="med" type="none"/>
            <a:tailEnd len="med" w="med" type="triangle"/>
          </a:ln>
        </p:spPr>
      </p:cxnSp>
      <p:sp>
        <p:nvSpPr>
          <p:cNvPr id="517" name="Google Shape;517;p42"/>
          <p:cNvSpPr/>
          <p:nvPr/>
        </p:nvSpPr>
        <p:spPr>
          <a:xfrm rot="-5400000">
            <a:off x="6316075" y="3169425"/>
            <a:ext cx="156000" cy="10914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8" name="Google Shape;518;p42"/>
          <p:cNvSpPr txBox="1"/>
          <p:nvPr/>
        </p:nvSpPr>
        <p:spPr>
          <a:xfrm>
            <a:off x="5525375" y="4394550"/>
            <a:ext cx="23055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The minimum, average and maximum values across all metrics this Node contributes</a:t>
            </a:r>
            <a:endParaRPr sz="900">
              <a:solidFill>
                <a:schemeClr val="dk1"/>
              </a:solidFill>
              <a:latin typeface="IBM Plex Sans Light"/>
              <a:ea typeface="IBM Plex Sans Light"/>
              <a:cs typeface="IBM Plex Sans Light"/>
              <a:sym typeface="IBM Plex Sans Light"/>
            </a:endParaRPr>
          </a:p>
        </p:txBody>
      </p:sp>
      <p:cxnSp>
        <p:nvCxnSpPr>
          <p:cNvPr id="519" name="Google Shape;519;p42"/>
          <p:cNvCxnSpPr>
            <a:endCxn id="517" idx="1"/>
          </p:cNvCxnSpPr>
          <p:nvPr/>
        </p:nvCxnSpPr>
        <p:spPr>
          <a:xfrm rot="10800000">
            <a:off x="6394075" y="3793125"/>
            <a:ext cx="284100" cy="601500"/>
          </a:xfrm>
          <a:prstGeom prst="straightConnector1">
            <a:avLst/>
          </a:prstGeom>
          <a:noFill/>
          <a:ln cap="flat" cmpd="sng" w="9525">
            <a:solidFill>
              <a:schemeClr val="dk2"/>
            </a:solidFill>
            <a:prstDash val="solid"/>
            <a:round/>
            <a:headEnd len="med" w="med" type="none"/>
            <a:tailEnd len="med" w="med" type="triangle"/>
          </a:ln>
        </p:spPr>
      </p:cxnSp>
      <p:sp>
        <p:nvSpPr>
          <p:cNvPr id="520" name="Google Shape;520;p42"/>
          <p:cNvSpPr txBox="1"/>
          <p:nvPr/>
        </p:nvSpPr>
        <p:spPr>
          <a:xfrm>
            <a:off x="1805400" y="698500"/>
            <a:ext cx="26175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latin typeface="IBM Plex Sans Light"/>
                <a:ea typeface="IBM Plex Sans Light"/>
                <a:cs typeface="IBM Plex Sans Light"/>
                <a:sym typeface="IBM Plex Sans Light"/>
              </a:rPr>
              <a:t>Similar analysis is available per Instance (“application” in this chart), dimensions, and labels.</a:t>
            </a:r>
            <a:endParaRPr sz="900">
              <a:solidFill>
                <a:schemeClr val="dk1"/>
              </a:solidFill>
              <a:latin typeface="IBM Plex Sans Light"/>
              <a:ea typeface="IBM Plex Sans Light"/>
              <a:cs typeface="IBM Plex Sans Light"/>
              <a:sym typeface="IBM Plex Sans Light"/>
            </a:endParaRPr>
          </a:p>
        </p:txBody>
      </p:sp>
      <p:sp>
        <p:nvSpPr>
          <p:cNvPr id="521" name="Google Shape;521;p42"/>
          <p:cNvSpPr/>
          <p:nvPr/>
        </p:nvSpPr>
        <p:spPr>
          <a:xfrm rot="5400000">
            <a:off x="3308950" y="643550"/>
            <a:ext cx="117900" cy="1541700"/>
          </a:xfrm>
          <a:prstGeom prst="leftBrace">
            <a:avLst>
              <a:gd fmla="val 50000" name="adj1"/>
              <a:gd fmla="val 49848"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522" name="Google Shape;522;p42"/>
          <p:cNvCxnSpPr>
            <a:endCxn id="521" idx="1"/>
          </p:cNvCxnSpPr>
          <p:nvPr/>
        </p:nvCxnSpPr>
        <p:spPr>
          <a:xfrm>
            <a:off x="3297943" y="1054550"/>
            <a:ext cx="72300" cy="300900"/>
          </a:xfrm>
          <a:prstGeom prst="straightConnector1">
            <a:avLst/>
          </a:prstGeom>
          <a:noFill/>
          <a:ln cap="flat" cmpd="sng" w="9525">
            <a:solidFill>
              <a:schemeClr val="dk2"/>
            </a:solidFill>
            <a:prstDash val="solid"/>
            <a:round/>
            <a:headEnd len="med" w="med" type="none"/>
            <a:tailEnd len="med" w="med" type="triangle"/>
          </a:ln>
        </p:spPr>
      </p:cxnSp>
      <p:sp>
        <p:nvSpPr>
          <p:cNvPr id="523" name="Google Shape;523;p42"/>
          <p:cNvSpPr txBox="1"/>
          <p:nvPr/>
        </p:nvSpPr>
        <p:spPr>
          <a:xfrm>
            <a:off x="496875" y="4636400"/>
            <a:ext cx="1687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Filter Nodes</a:t>
            </a:r>
            <a:endParaRPr sz="9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contributing data to this chart</a:t>
            </a:r>
            <a:endParaRPr sz="900">
              <a:solidFill>
                <a:schemeClr val="dk1"/>
              </a:solidFill>
              <a:latin typeface="IBM Plex Sans Light"/>
              <a:ea typeface="IBM Plex Sans Light"/>
              <a:cs typeface="IBM Plex Sans Light"/>
              <a:sym typeface="IBM Plex Sans Light"/>
            </a:endParaRPr>
          </a:p>
        </p:txBody>
      </p:sp>
      <p:cxnSp>
        <p:nvCxnSpPr>
          <p:cNvPr id="524" name="Google Shape;524;p42"/>
          <p:cNvCxnSpPr>
            <a:stCxn id="523" idx="0"/>
          </p:cNvCxnSpPr>
          <p:nvPr/>
        </p:nvCxnSpPr>
        <p:spPr>
          <a:xfrm flipH="1" rot="10800000">
            <a:off x="1340475" y="3187700"/>
            <a:ext cx="971700" cy="1448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30" name="Google Shape;530;p4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31" name="Google Shape;531;p4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Dicing any chart, without queries</a:t>
            </a:r>
            <a:endParaRPr sz="2400"/>
          </a:p>
        </p:txBody>
      </p:sp>
      <p:pic>
        <p:nvPicPr>
          <p:cNvPr id="532" name="Google Shape;532;p43"/>
          <p:cNvPicPr preferRelativeResize="0"/>
          <p:nvPr/>
        </p:nvPicPr>
        <p:blipFill>
          <a:blip r:embed="rId3">
            <a:alphaModFix/>
          </a:blip>
          <a:stretch>
            <a:fillRect/>
          </a:stretch>
        </p:blipFill>
        <p:spPr>
          <a:xfrm>
            <a:off x="469900" y="922702"/>
            <a:ext cx="8219751" cy="3543698"/>
          </a:xfrm>
          <a:prstGeom prst="rect">
            <a:avLst/>
          </a:prstGeom>
          <a:noFill/>
          <a:ln>
            <a:noFill/>
          </a:ln>
          <a:effectLst>
            <a:outerShdw blurRad="57150" rotWithShape="0" algn="bl" dir="5400000" dist="19050">
              <a:srgbClr val="000000">
                <a:alpha val="50000"/>
              </a:srgbClr>
            </a:outerShdw>
          </a:effectLst>
        </p:spPr>
      </p:pic>
      <p:pic>
        <p:nvPicPr>
          <p:cNvPr id="533" name="Google Shape;533;p43"/>
          <p:cNvPicPr preferRelativeResize="0"/>
          <p:nvPr/>
        </p:nvPicPr>
        <p:blipFill rotWithShape="1">
          <a:blip r:embed="rId4">
            <a:alphaModFix/>
          </a:blip>
          <a:srcRect b="0" l="0" r="1068" t="0"/>
          <a:stretch/>
        </p:blipFill>
        <p:spPr>
          <a:xfrm>
            <a:off x="4052950" y="815325"/>
            <a:ext cx="4755000" cy="3905550"/>
          </a:xfrm>
          <a:prstGeom prst="rect">
            <a:avLst/>
          </a:prstGeom>
          <a:noFill/>
          <a:ln>
            <a:noFill/>
          </a:ln>
          <a:effectLst>
            <a:outerShdw blurRad="57150" rotWithShape="0" algn="bl" dir="5400000" dist="19050">
              <a:srgbClr val="000000">
                <a:alpha val="50000"/>
              </a:srgbClr>
            </a:outerShdw>
          </a:effectLst>
        </p:spPr>
      </p:pic>
      <p:sp>
        <p:nvSpPr>
          <p:cNvPr id="534" name="Google Shape;534;p43"/>
          <p:cNvSpPr/>
          <p:nvPr/>
        </p:nvSpPr>
        <p:spPr>
          <a:xfrm>
            <a:off x="398200" y="964850"/>
            <a:ext cx="1401600" cy="4236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535" name="Google Shape;535;p43"/>
          <p:cNvCxnSpPr>
            <a:endCxn id="534" idx="6"/>
          </p:cNvCxnSpPr>
          <p:nvPr/>
        </p:nvCxnSpPr>
        <p:spPr>
          <a:xfrm flipH="1">
            <a:off x="1799800" y="1043450"/>
            <a:ext cx="2339100" cy="133200"/>
          </a:xfrm>
          <a:prstGeom prst="straightConnector1">
            <a:avLst/>
          </a:prstGeom>
          <a:noFill/>
          <a:ln cap="flat" cmpd="sng" w="9525">
            <a:solidFill>
              <a:schemeClr val="dk2"/>
            </a:solidFill>
            <a:prstDash val="solid"/>
            <a:round/>
            <a:headEnd len="med" w="med" type="none"/>
            <a:tailEnd len="med" w="med" type="triangle"/>
          </a:ln>
        </p:spPr>
      </p:cxnSp>
      <p:sp>
        <p:nvSpPr>
          <p:cNvPr id="536" name="Google Shape;536;p43"/>
          <p:cNvSpPr txBox="1"/>
          <p:nvPr/>
        </p:nvSpPr>
        <p:spPr>
          <a:xfrm>
            <a:off x="1239775" y="4757975"/>
            <a:ext cx="1748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solidFill>
                  <a:schemeClr val="dk1"/>
                </a:solidFill>
                <a:latin typeface="IBM Plex Sans Light"/>
                <a:ea typeface="IBM Plex Sans Light"/>
                <a:cs typeface="IBM Plex Sans Light"/>
                <a:sym typeface="IBM Plex Sans Light"/>
              </a:rPr>
              <a:t>Result: dimension,device_type</a:t>
            </a:r>
            <a:endParaRPr sz="900">
              <a:solidFill>
                <a:schemeClr val="dk1"/>
              </a:solidFill>
              <a:latin typeface="IBM Plex Sans Light"/>
              <a:ea typeface="IBM Plex Sans Light"/>
              <a:cs typeface="IBM Plex Sans Light"/>
              <a:sym typeface="IBM Plex Sans Light"/>
            </a:endParaRPr>
          </a:p>
        </p:txBody>
      </p:sp>
      <p:sp>
        <p:nvSpPr>
          <p:cNvPr id="537" name="Google Shape;537;p43"/>
          <p:cNvSpPr/>
          <p:nvPr/>
        </p:nvSpPr>
        <p:spPr>
          <a:xfrm rot="-5400000">
            <a:off x="1896919" y="3229650"/>
            <a:ext cx="434400" cy="26679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4"/>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43" name="Google Shape;543;p44"/>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44" name="Google Shape;544;p44"/>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Info Ribbon: Missing data collections</a:t>
            </a:r>
            <a:endParaRPr sz="2400"/>
          </a:p>
        </p:txBody>
      </p:sp>
      <p:pic>
        <p:nvPicPr>
          <p:cNvPr id="545" name="Google Shape;545;p44"/>
          <p:cNvPicPr preferRelativeResize="0"/>
          <p:nvPr/>
        </p:nvPicPr>
        <p:blipFill>
          <a:blip r:embed="rId3">
            <a:alphaModFix/>
          </a:blip>
          <a:stretch>
            <a:fillRect/>
          </a:stretch>
        </p:blipFill>
        <p:spPr>
          <a:xfrm>
            <a:off x="853675" y="1236248"/>
            <a:ext cx="6902175" cy="2445850"/>
          </a:xfrm>
          <a:prstGeom prst="rect">
            <a:avLst/>
          </a:prstGeom>
          <a:noFill/>
          <a:ln>
            <a:noFill/>
          </a:ln>
          <a:effectLst>
            <a:outerShdw blurRad="57150" rotWithShape="0" algn="bl" dir="5400000" dist="19050">
              <a:srgbClr val="000000">
                <a:alpha val="50000"/>
              </a:srgbClr>
            </a:outerShdw>
          </a:effectLst>
        </p:spPr>
      </p:pic>
      <p:pic>
        <p:nvPicPr>
          <p:cNvPr id="546" name="Google Shape;546;p44"/>
          <p:cNvPicPr preferRelativeResize="0"/>
          <p:nvPr/>
        </p:nvPicPr>
        <p:blipFill>
          <a:blip r:embed="rId4">
            <a:alphaModFix/>
          </a:blip>
          <a:stretch>
            <a:fillRect/>
          </a:stretch>
        </p:blipFill>
        <p:spPr>
          <a:xfrm>
            <a:off x="5553225" y="2140750"/>
            <a:ext cx="2708725" cy="2445850"/>
          </a:xfrm>
          <a:prstGeom prst="rect">
            <a:avLst/>
          </a:prstGeom>
          <a:noFill/>
          <a:ln>
            <a:noFill/>
          </a:ln>
          <a:effectLst>
            <a:outerShdw blurRad="57150" rotWithShape="0" algn="bl" dir="5400000" dist="19050">
              <a:srgbClr val="000000">
                <a:alpha val="50000"/>
              </a:srgbClr>
            </a:outerShdw>
          </a:effectLst>
        </p:spPr>
      </p:pic>
      <p:cxnSp>
        <p:nvCxnSpPr>
          <p:cNvPr id="547" name="Google Shape;547;p44"/>
          <p:cNvCxnSpPr/>
          <p:nvPr/>
        </p:nvCxnSpPr>
        <p:spPr>
          <a:xfrm flipH="1">
            <a:off x="4768275" y="2998250"/>
            <a:ext cx="829500" cy="117000"/>
          </a:xfrm>
          <a:prstGeom prst="straightConnector1">
            <a:avLst/>
          </a:prstGeom>
          <a:noFill/>
          <a:ln cap="flat" cmpd="sng" w="9525">
            <a:solidFill>
              <a:schemeClr val="dk2"/>
            </a:solidFill>
            <a:prstDash val="solid"/>
            <a:round/>
            <a:headEnd len="med" w="med" type="none"/>
            <a:tailEnd len="med" w="med" type="triangle"/>
          </a:ln>
        </p:spPr>
      </p:cxnSp>
      <p:sp>
        <p:nvSpPr>
          <p:cNvPr id="548" name="Google Shape;548;p44"/>
          <p:cNvSpPr/>
          <p:nvPr/>
        </p:nvSpPr>
        <p:spPr>
          <a:xfrm>
            <a:off x="4535825" y="2897225"/>
            <a:ext cx="536700" cy="4236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9" name="Google Shape;549;p44"/>
          <p:cNvSpPr txBox="1"/>
          <p:nvPr/>
        </p:nvSpPr>
        <p:spPr>
          <a:xfrm>
            <a:off x="892650" y="3744450"/>
            <a:ext cx="462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IBM Plex Sans Light"/>
                <a:ea typeface="IBM Plex Sans Light"/>
                <a:cs typeface="IBM Plex Sans Light"/>
                <a:sym typeface="IBM Plex Sans Light"/>
              </a:rPr>
              <a:t>A missed data collection is a gap, because something is wrong!</a:t>
            </a:r>
            <a:endParaRPr sz="1200">
              <a:solidFill>
                <a:schemeClr val="dk1"/>
              </a:solidFill>
              <a:latin typeface="IBM Plex Sans Light"/>
              <a:ea typeface="IBM Plex Sans Light"/>
              <a:cs typeface="IBM Plex Sans Light"/>
              <a:sym typeface="IBM Plex Sans Light"/>
            </a:endParaRPr>
          </a:p>
          <a:p>
            <a:pPr indent="0" lvl="0" marL="0" rtl="0" algn="l">
              <a:spcBef>
                <a:spcPts val="0"/>
              </a:spcBef>
              <a:spcAft>
                <a:spcPts val="0"/>
              </a:spcAft>
              <a:buNone/>
            </a:pPr>
            <a:r>
              <a:rPr lang="en-GB" sz="1200">
                <a:solidFill>
                  <a:schemeClr val="dk1"/>
                </a:solidFill>
                <a:latin typeface="IBM Plex Sans Light"/>
                <a:ea typeface="IBM Plex Sans Light"/>
                <a:cs typeface="IBM Plex Sans Light"/>
                <a:sym typeface="IBM Plex Sans Light"/>
              </a:rPr>
              <a:t>Netdata does not smooth out the data.</a:t>
            </a:r>
            <a:endParaRPr sz="1200">
              <a:solidFill>
                <a:schemeClr val="dk1"/>
              </a:solidFill>
              <a:latin typeface="IBM Plex Sans Light"/>
              <a:ea typeface="IBM Plex Sans Light"/>
              <a:cs typeface="IBM Plex Sans Light"/>
              <a:sym typeface="IBM Plex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5"/>
          <p:cNvSpPr txBox="1"/>
          <p:nvPr/>
        </p:nvSpPr>
        <p:spPr>
          <a:xfrm>
            <a:off x="3706938" y="794038"/>
            <a:ext cx="4730700" cy="42090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The Netdata query engine, does all the calculations, for all drop down menus and ribbons </a:t>
            </a:r>
            <a:r>
              <a:rPr b="1" lang="en-GB">
                <a:solidFill>
                  <a:srgbClr val="12110C"/>
                </a:solidFill>
                <a:latin typeface="IBM Plex Sans"/>
                <a:ea typeface="IBM Plex Sans"/>
                <a:cs typeface="IBM Plex Sans"/>
                <a:sym typeface="IBM Plex Sans"/>
              </a:rPr>
              <a:t>in one go</a:t>
            </a:r>
            <a:r>
              <a:rPr lang="en-GB">
                <a:solidFill>
                  <a:srgbClr val="12110C"/>
                </a:solidFill>
                <a:latin typeface="IBM Plex Sans"/>
                <a:ea typeface="IBM Plex Sans"/>
                <a:cs typeface="IBM Plex Sans"/>
                <a:sym typeface="IBM Plex Sans"/>
              </a:rPr>
              <a:t> and returns everything in </a:t>
            </a:r>
            <a:r>
              <a:rPr b="1" lang="en-GB">
                <a:solidFill>
                  <a:srgbClr val="12110C"/>
                </a:solidFill>
                <a:latin typeface="IBM Plex Sans"/>
                <a:ea typeface="IBM Plex Sans"/>
                <a:cs typeface="IBM Plex Sans"/>
                <a:sym typeface="IBM Plex Sans"/>
              </a:rPr>
              <a:t>a single query response</a:t>
            </a:r>
            <a:r>
              <a:rPr lang="en-GB">
                <a:solidFill>
                  <a:srgbClr val="12110C"/>
                </a:solidFill>
                <a:latin typeface="IBM Plex Sans"/>
                <a:ea typeface="IBM Plex Sans"/>
                <a:cs typeface="IBM Plex Sans"/>
                <a:sym typeface="IBM Plex Sans"/>
              </a:rPr>
              <a:t>.</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All queries, include all information needed:</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Per Node</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Per Instance (disk, container, database, etc)</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Per Dimension</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Per Label Key</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Per Label Value</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sz="1200">
                <a:solidFill>
                  <a:srgbClr val="12110C"/>
                </a:solidFill>
                <a:latin typeface="IBM Plex Sans"/>
                <a:ea typeface="IBM Plex Sans"/>
                <a:cs typeface="IBM Plex Sans"/>
                <a:sym typeface="IBM Plex Sans"/>
              </a:rPr>
              <a:t>Providing:</a:t>
            </a:r>
            <a:endParaRPr sz="1200">
              <a:solidFill>
                <a:srgbClr val="12110C"/>
              </a:solidFill>
              <a:latin typeface="IBM Plex Sans"/>
              <a:ea typeface="IBM Plex Sans"/>
              <a:cs typeface="IBM Plex Sans"/>
              <a:sym typeface="IBM Plex Sans"/>
            </a:endParaRPr>
          </a:p>
          <a:p>
            <a:pPr indent="-304800" lvl="0" marL="457200" rtl="0" algn="l">
              <a:lnSpc>
                <a:spcPct val="115000"/>
              </a:lnSpc>
              <a:spcBef>
                <a:spcPts val="100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Availability of the samples (gaps), over time</a:t>
            </a:r>
            <a:endParaRPr sz="1200">
              <a:solidFill>
                <a:srgbClr val="12110C"/>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Min, Average and Maximum values</a:t>
            </a:r>
            <a:endParaRPr sz="1200">
              <a:solidFill>
                <a:srgbClr val="12110C"/>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Anomaly Rate for the visible timeframe</a:t>
            </a:r>
            <a:endParaRPr sz="1200">
              <a:solidFill>
                <a:srgbClr val="12110C"/>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Volume contributing to the chart</a:t>
            </a:r>
            <a:endParaRPr sz="1200">
              <a:solidFill>
                <a:srgbClr val="12110C"/>
              </a:solidFill>
              <a:latin typeface="IBM Plex Sans"/>
              <a:ea typeface="IBM Plex Sans"/>
              <a:cs typeface="IBM Plex Sans"/>
              <a:sym typeface="IBM Plex Sans"/>
            </a:endParaRPr>
          </a:p>
          <a:p>
            <a:pPr indent="-304800" lvl="0" marL="4572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Number of Nodes, Instances, Dimensions, Label Keys, Label Values matched</a:t>
            </a:r>
            <a:endParaRPr sz="1200">
              <a:solidFill>
                <a:srgbClr val="12110C"/>
              </a:solidFill>
              <a:latin typeface="IBM Plex Sans"/>
              <a:ea typeface="IBM Plex Sans"/>
              <a:cs typeface="IBM Plex Sans"/>
              <a:sym typeface="IBM Plex Sans"/>
            </a:endParaRPr>
          </a:p>
        </p:txBody>
      </p:sp>
      <p:sp>
        <p:nvSpPr>
          <p:cNvPr id="555" name="Google Shape;555;p45"/>
          <p:cNvSpPr txBox="1"/>
          <p:nvPr/>
        </p:nvSpPr>
        <p:spPr>
          <a:xfrm>
            <a:off x="655325" y="1310797"/>
            <a:ext cx="2699400" cy="3232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All this additional information is available on every query, every chart, every metric!</a:t>
            </a:r>
            <a:endParaRPr sz="3000">
              <a:solidFill>
                <a:srgbClr val="00AB44"/>
              </a:solidFill>
              <a:latin typeface="IBM Plex Sans ExtraLight"/>
              <a:ea typeface="IBM Plex Sans ExtraLight"/>
              <a:cs typeface="IBM Plex Sans ExtraLight"/>
              <a:sym typeface="IBM Plex Sans ExtraLight"/>
            </a:endParaRPr>
          </a:p>
        </p:txBody>
      </p:sp>
      <p:sp>
        <p:nvSpPr>
          <p:cNvPr id="556" name="Google Shape;556;p45"/>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57" name="Google Shape;557;p45"/>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58" name="Google Shape;558;p45"/>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Mission accomplished!</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2" name="Shape 562"/>
        <p:cNvGrpSpPr/>
        <p:nvPr/>
      </p:nvGrpSpPr>
      <p:grpSpPr>
        <a:xfrm>
          <a:off x="0" y="0"/>
          <a:ext cx="0" cy="0"/>
          <a:chOff x="0" y="0"/>
          <a:chExt cx="0" cy="0"/>
        </a:xfrm>
      </p:grpSpPr>
      <p:sp>
        <p:nvSpPr>
          <p:cNvPr id="563" name="Google Shape;563;p46"/>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564" name="Google Shape;564;p46"/>
          <p:cNvPicPr preferRelativeResize="0"/>
          <p:nvPr/>
        </p:nvPicPr>
        <p:blipFill>
          <a:blip r:embed="rId3">
            <a:alphaModFix/>
          </a:blip>
          <a:stretch>
            <a:fillRect/>
          </a:stretch>
        </p:blipFill>
        <p:spPr>
          <a:xfrm>
            <a:off x="0" y="0"/>
            <a:ext cx="9144003" cy="5143501"/>
          </a:xfrm>
          <a:prstGeom prst="rect">
            <a:avLst/>
          </a:prstGeom>
          <a:noFill/>
          <a:ln>
            <a:noFill/>
          </a:ln>
        </p:spPr>
      </p:pic>
      <p:sp>
        <p:nvSpPr>
          <p:cNvPr id="565" name="Google Shape;565;p46"/>
          <p:cNvSpPr txBox="1"/>
          <p:nvPr/>
        </p:nvSpPr>
        <p:spPr>
          <a:xfrm>
            <a:off x="806450" y="1899550"/>
            <a:ext cx="7835700" cy="24090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Challenge 3:</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m</a:t>
            </a:r>
            <a:r>
              <a:rPr lang="en-GB" sz="3600">
                <a:solidFill>
                  <a:srgbClr val="FFFFFF"/>
                </a:solidFill>
                <a:latin typeface="IBM Plex Sans ExtraLight"/>
                <a:ea typeface="IBM Plex Sans ExtraLight"/>
                <a:cs typeface="IBM Plex Sans ExtraLight"/>
                <a:sym typeface="IBM Plex Sans ExtraLight"/>
              </a:rPr>
              <a:t>ake </a:t>
            </a:r>
            <a:r>
              <a:rPr b="1" lang="en-GB" sz="3600">
                <a:solidFill>
                  <a:srgbClr val="FFFFFF"/>
                </a:solidFill>
                <a:latin typeface="IBM Plex Sans"/>
                <a:ea typeface="IBM Plex Sans"/>
                <a:cs typeface="IBM Plex Sans"/>
                <a:sym typeface="IBM Plex Sans"/>
              </a:rPr>
              <a:t>m</a:t>
            </a:r>
            <a:r>
              <a:rPr b="1" lang="en-GB" sz="3600">
                <a:solidFill>
                  <a:srgbClr val="FFFFFF"/>
                </a:solidFill>
                <a:latin typeface="IBM Plex Sans"/>
                <a:ea typeface="IBM Plex Sans"/>
                <a:cs typeface="IBM Plex Sans"/>
                <a:sym typeface="IBM Plex Sans"/>
              </a:rPr>
              <a:t>achine learning and anomaly detection</a:t>
            </a:r>
            <a:r>
              <a:rPr lang="en-GB" sz="3600">
                <a:solidFill>
                  <a:srgbClr val="FFFFFF"/>
                </a:solidFill>
                <a:latin typeface="IBM Plex Sans ExtraLight"/>
                <a:ea typeface="IBM Plex Sans ExtraLight"/>
                <a:cs typeface="IBM Plex Sans ExtraLight"/>
                <a:sym typeface="IBM Plex Sans ExtraLight"/>
              </a:rPr>
              <a:t> useful</a:t>
            </a:r>
            <a:r>
              <a:rPr lang="en-GB" sz="3600">
                <a:solidFill>
                  <a:srgbClr val="FFFFFF"/>
                </a:solidFill>
                <a:latin typeface="IBM Plex Sans ExtraLight"/>
                <a:ea typeface="IBM Plex Sans ExtraLight"/>
                <a:cs typeface="IBM Plex Sans ExtraLight"/>
                <a:sym typeface="IBM Plex Sans ExtraLight"/>
              </a:rPr>
              <a:t> for observability</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7"/>
          <p:cNvSpPr txBox="1"/>
          <p:nvPr/>
        </p:nvSpPr>
        <p:spPr>
          <a:xfrm>
            <a:off x="3633788" y="968063"/>
            <a:ext cx="4730700" cy="38418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sz="1800">
                <a:solidFill>
                  <a:srgbClr val="12110C"/>
                </a:solidFill>
                <a:latin typeface="IBM Plex Sans"/>
                <a:ea typeface="IBM Plex Sans"/>
                <a:cs typeface="IBM Plex Sans"/>
                <a:sym typeface="IBM Plex Sans"/>
              </a:rPr>
              <a:t>Wednesday, 2 October, 2019</a:t>
            </a:r>
            <a:endParaRPr sz="1800">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Clr>
                <a:schemeClr val="dk1"/>
              </a:buClr>
              <a:buSzPts val="1100"/>
              <a:buFont typeface="Arial"/>
              <a:buNone/>
            </a:pPr>
            <a:r>
              <a:rPr lang="en-GB" sz="1800">
                <a:solidFill>
                  <a:srgbClr val="12110C"/>
                </a:solidFill>
                <a:latin typeface="IBM Plex Sans"/>
                <a:ea typeface="IBM Plex Sans"/>
                <a:cs typeface="IBM Plex Sans"/>
                <a:sym typeface="IBM Plex Sans"/>
              </a:rPr>
              <a:t>Todd Underwood, Google</a:t>
            </a:r>
            <a:endParaRPr sz="1800">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The vast majority of proposed production engineering uses of Machine Learning (ML) </a:t>
            </a:r>
            <a:r>
              <a:rPr b="1" lang="en-GB">
                <a:solidFill>
                  <a:srgbClr val="12110C"/>
                </a:solidFill>
                <a:latin typeface="IBM Plex Sans"/>
                <a:ea typeface="IBM Plex Sans"/>
                <a:cs typeface="IBM Plex Sans"/>
                <a:sym typeface="IBM Plex Sans"/>
              </a:rPr>
              <a:t>will never work</a:t>
            </a:r>
            <a:r>
              <a:rPr lang="en-GB">
                <a:solidFill>
                  <a:srgbClr val="12110C"/>
                </a:solidFill>
                <a:latin typeface="IBM Plex Sans"/>
                <a:ea typeface="IBM Plex Sans"/>
                <a:cs typeface="IBM Plex Sans"/>
                <a:sym typeface="IBM Plex Sans"/>
              </a:rPr>
              <a:t>. They are structurally unsuited to their intended purposes. There are many key problem domains where SREs want to apply ML but most of them do not have the right characteristics to be feasible in the way that we hope. After addressing the most common proposed uses of ML for production engineering and explaining why they won't work, several options will be considered, including approaches to evaluating proposed applications of ML for feasibility. </a:t>
            </a:r>
            <a:r>
              <a:rPr b="1" lang="en-GB">
                <a:solidFill>
                  <a:srgbClr val="12110C"/>
                </a:solidFill>
                <a:latin typeface="IBM Plex Sans"/>
                <a:ea typeface="IBM Plex Sans"/>
                <a:cs typeface="IBM Plex Sans"/>
                <a:sym typeface="IBM Plex Sans"/>
              </a:rPr>
              <a:t>ML cannot solve most of the problems most people want it to</a:t>
            </a:r>
            <a:r>
              <a:rPr lang="en-GB">
                <a:solidFill>
                  <a:srgbClr val="12110C"/>
                </a:solidFill>
                <a:latin typeface="IBM Plex Sans"/>
                <a:ea typeface="IBM Plex Sans"/>
                <a:cs typeface="IBM Plex Sans"/>
                <a:sym typeface="IBM Plex Sans"/>
              </a:rPr>
              <a:t>, but it can solve some problems. Probably.</a:t>
            </a:r>
            <a:endParaRPr>
              <a:solidFill>
                <a:srgbClr val="12110C"/>
              </a:solidFill>
              <a:latin typeface="IBM Plex Sans"/>
              <a:ea typeface="IBM Plex Sans"/>
              <a:cs typeface="IBM Plex Sans"/>
              <a:sym typeface="IBM Plex Sans"/>
            </a:endParaRPr>
          </a:p>
        </p:txBody>
      </p:sp>
      <p:sp>
        <p:nvSpPr>
          <p:cNvPr id="571" name="Google Shape;571;p47"/>
          <p:cNvSpPr txBox="1"/>
          <p:nvPr/>
        </p:nvSpPr>
        <p:spPr>
          <a:xfrm>
            <a:off x="423875" y="818272"/>
            <a:ext cx="2699400" cy="2678400"/>
          </a:xfrm>
          <a:prstGeom prst="rect">
            <a:avLst/>
          </a:prstGeom>
          <a:noFill/>
          <a:ln>
            <a:noFill/>
          </a:ln>
        </p:spPr>
        <p:txBody>
          <a:bodyPr anchorCtr="0" anchor="t" bIns="0" lIns="0" spcFirstLastPara="1" rIns="0" wrap="square" tIns="0">
            <a:spAutoFit/>
          </a:bodyPr>
          <a:lstStyle/>
          <a:p>
            <a:pPr indent="0" lvl="0" marL="0" marR="12700" rtl="0" algn="l">
              <a:spcBef>
                <a:spcPts val="0"/>
              </a:spcBef>
              <a:spcAft>
                <a:spcPts val="0"/>
              </a:spcAft>
              <a:buSzPts val="1100"/>
              <a:buNone/>
            </a:pPr>
            <a:r>
              <a:rPr lang="en-GB" sz="3000">
                <a:solidFill>
                  <a:srgbClr val="00AB44"/>
                </a:solidFill>
                <a:latin typeface="IBM Plex Sans ExtraLight"/>
                <a:ea typeface="IBM Plex Sans ExtraLight"/>
                <a:cs typeface="IBM Plex Sans ExtraLight"/>
                <a:sym typeface="IBM Plex Sans ExtraLight"/>
              </a:rPr>
              <a:t>Google:</a:t>
            </a:r>
            <a:br>
              <a:rPr lang="en-GB" sz="3000">
                <a:solidFill>
                  <a:srgbClr val="00AB44"/>
                </a:solidFill>
                <a:latin typeface="IBM Plex Sans ExtraLight"/>
                <a:ea typeface="IBM Plex Sans ExtraLight"/>
                <a:cs typeface="IBM Plex Sans ExtraLight"/>
                <a:sym typeface="IBM Plex Sans ExtraLight"/>
              </a:rPr>
            </a:br>
            <a:endParaRPr sz="1800">
              <a:solidFill>
                <a:srgbClr val="00AB44"/>
              </a:solidFill>
              <a:latin typeface="IBM Plex Sans ExtraLight"/>
              <a:ea typeface="IBM Plex Sans ExtraLight"/>
              <a:cs typeface="IBM Plex Sans ExtraLight"/>
              <a:sym typeface="IBM Plex Sans ExtraLight"/>
            </a:endParaRPr>
          </a:p>
          <a:p>
            <a:pPr indent="0" lvl="0" marL="0" marR="12700" rtl="0" algn="l">
              <a:spcBef>
                <a:spcPts val="0"/>
              </a:spcBef>
              <a:spcAft>
                <a:spcPts val="0"/>
              </a:spcAft>
              <a:buClr>
                <a:schemeClr val="dk1"/>
              </a:buClr>
              <a:buSzPts val="1100"/>
              <a:buFont typeface="Arial"/>
              <a:buNone/>
            </a:pPr>
            <a:r>
              <a:rPr lang="en-GB" sz="3000">
                <a:solidFill>
                  <a:srgbClr val="00AB44"/>
                </a:solidFill>
                <a:latin typeface="IBM Plex Sans ExtraLight"/>
                <a:ea typeface="IBM Plex Sans ExtraLight"/>
                <a:cs typeface="IBM Plex Sans ExtraLight"/>
                <a:sym typeface="IBM Plex Sans ExtraLight"/>
              </a:rPr>
              <a:t>All of Our ML Ideas Are Bad</a:t>
            </a:r>
            <a:br>
              <a:rPr lang="en-GB" sz="3000">
                <a:solidFill>
                  <a:srgbClr val="00AB44"/>
                </a:solidFill>
                <a:latin typeface="IBM Plex Sans ExtraLight"/>
                <a:ea typeface="IBM Plex Sans ExtraLight"/>
                <a:cs typeface="IBM Plex Sans ExtraLight"/>
                <a:sym typeface="IBM Plex Sans ExtraLight"/>
              </a:rPr>
            </a:br>
            <a:br>
              <a:rPr lang="en-GB" sz="1800">
                <a:solidFill>
                  <a:srgbClr val="00AB44"/>
                </a:solidFill>
                <a:latin typeface="IBM Plex Sans ExtraLight"/>
                <a:ea typeface="IBM Plex Sans ExtraLight"/>
                <a:cs typeface="IBM Plex Sans ExtraLight"/>
                <a:sym typeface="IBM Plex Sans ExtraLight"/>
              </a:rPr>
            </a:br>
            <a:r>
              <a:rPr lang="en-GB" sz="1800">
                <a:solidFill>
                  <a:srgbClr val="00AB44"/>
                </a:solidFill>
                <a:latin typeface="IBM Plex Sans ExtraLight"/>
                <a:ea typeface="IBM Plex Sans ExtraLight"/>
                <a:cs typeface="IBM Plex Sans ExtraLight"/>
                <a:sym typeface="IBM Plex Sans ExtraLight"/>
              </a:rPr>
              <a:t>(and We Should Feel Bad)</a:t>
            </a:r>
            <a:endParaRPr sz="1800">
              <a:solidFill>
                <a:srgbClr val="00AB44"/>
              </a:solidFill>
              <a:latin typeface="IBM Plex Sans ExtraLight"/>
              <a:ea typeface="IBM Plex Sans ExtraLight"/>
              <a:cs typeface="IBM Plex Sans ExtraLight"/>
              <a:sym typeface="IBM Plex Sans ExtraLight"/>
            </a:endParaRPr>
          </a:p>
          <a:p>
            <a:pPr indent="0" lvl="0" marL="0" marR="12700" rtl="0" algn="l">
              <a:lnSpc>
                <a:spcPct val="100000"/>
              </a:lnSpc>
              <a:spcBef>
                <a:spcPts val="0"/>
              </a:spcBef>
              <a:spcAft>
                <a:spcPts val="0"/>
              </a:spcAft>
              <a:buNone/>
            </a:pPr>
            <a:r>
              <a:t/>
            </a:r>
            <a:endParaRPr sz="3000">
              <a:solidFill>
                <a:srgbClr val="00AB44"/>
              </a:solidFill>
              <a:latin typeface="IBM Plex Sans ExtraLight"/>
              <a:ea typeface="IBM Plex Sans ExtraLight"/>
              <a:cs typeface="IBM Plex Sans ExtraLight"/>
              <a:sym typeface="IBM Plex Sans ExtraLight"/>
            </a:endParaRPr>
          </a:p>
        </p:txBody>
      </p:sp>
      <p:sp>
        <p:nvSpPr>
          <p:cNvPr id="572" name="Google Shape;572;p47"/>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73" name="Google Shape;573;p47"/>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74" name="Google Shape;574;p47"/>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AI for observability is tricky</a:t>
            </a:r>
            <a:endParaRPr sz="2400"/>
          </a:p>
        </p:txBody>
      </p:sp>
      <p:pic>
        <p:nvPicPr>
          <p:cNvPr id="575" name="Google Shape;575;p47"/>
          <p:cNvPicPr preferRelativeResize="0"/>
          <p:nvPr/>
        </p:nvPicPr>
        <p:blipFill>
          <a:blip r:embed="rId3">
            <a:alphaModFix/>
          </a:blip>
          <a:stretch>
            <a:fillRect/>
          </a:stretch>
        </p:blipFill>
        <p:spPr>
          <a:xfrm>
            <a:off x="341675" y="3703275"/>
            <a:ext cx="1142875" cy="1139550"/>
          </a:xfrm>
          <a:prstGeom prst="rect">
            <a:avLst/>
          </a:prstGeom>
          <a:noFill/>
          <a:ln>
            <a:noFill/>
          </a:ln>
        </p:spPr>
      </p:pic>
      <p:sp>
        <p:nvSpPr>
          <p:cNvPr id="576" name="Google Shape;576;p47"/>
          <p:cNvSpPr txBox="1"/>
          <p:nvPr/>
        </p:nvSpPr>
        <p:spPr>
          <a:xfrm>
            <a:off x="1414325" y="4531525"/>
            <a:ext cx="7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:URL</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8"/>
          <p:cNvSpPr txBox="1"/>
          <p:nvPr/>
        </p:nvSpPr>
        <p:spPr>
          <a:xfrm>
            <a:off x="3618751" y="784250"/>
            <a:ext cx="5070900" cy="4009500"/>
          </a:xfrm>
          <a:prstGeom prst="rect">
            <a:avLst/>
          </a:prstGeom>
          <a:noFill/>
          <a:ln>
            <a:noFill/>
          </a:ln>
        </p:spPr>
        <p:txBody>
          <a:bodyPr anchorCtr="0" anchor="t" bIns="0" lIns="0" spcFirstLastPara="1" rIns="0" wrap="square" tIns="6350">
            <a:spAutoFit/>
          </a:bodyPr>
          <a:lstStyle/>
          <a:p>
            <a:pPr indent="-330200" lvl="0" marL="457200" rtl="0" algn="l">
              <a:lnSpc>
                <a:spcPct val="115000"/>
              </a:lnSpc>
              <a:spcBef>
                <a:spcPts val="1000"/>
              </a:spcBef>
              <a:spcAft>
                <a:spcPts val="0"/>
              </a:spcAft>
              <a:buClr>
                <a:schemeClr val="dk1"/>
              </a:buClr>
              <a:buSzPts val="1600"/>
              <a:buFont typeface="IBM Plex Sans"/>
              <a:buChar char="●"/>
            </a:pPr>
            <a:r>
              <a:rPr lang="en-GB" sz="1600">
                <a:solidFill>
                  <a:srgbClr val="12110C"/>
                </a:solidFill>
                <a:latin typeface="IBM Plex Sans"/>
                <a:ea typeface="IBM Plex Sans"/>
                <a:cs typeface="IBM Plex Sans"/>
                <a:sym typeface="IBM Plex Sans"/>
              </a:rPr>
              <a:t>Trains a ML model per metric,</a:t>
            </a:r>
            <a:br>
              <a:rPr lang="en-GB" sz="1600">
                <a:solidFill>
                  <a:srgbClr val="12110C"/>
                </a:solidFill>
                <a:latin typeface="IBM Plex Sans"/>
                <a:ea typeface="IBM Plex Sans"/>
                <a:cs typeface="IBM Plex Sans"/>
                <a:sym typeface="IBM Plex Sans"/>
              </a:rPr>
            </a:br>
            <a:r>
              <a:rPr b="1" lang="en-GB" sz="1600">
                <a:solidFill>
                  <a:srgbClr val="12110C"/>
                </a:solidFill>
                <a:latin typeface="IBM Plex Sans"/>
                <a:ea typeface="IBM Plex Sans"/>
                <a:cs typeface="IBM Plex Sans"/>
                <a:sym typeface="IBM Plex Sans"/>
              </a:rPr>
              <a:t>every 3 hours</a:t>
            </a:r>
            <a:r>
              <a:rPr lang="en-GB" sz="1600">
                <a:solidFill>
                  <a:srgbClr val="12110C"/>
                </a:solidFill>
                <a:latin typeface="IBM Plex Sans"/>
                <a:ea typeface="IBM Plex Sans"/>
                <a:cs typeface="IBM Plex Sans"/>
                <a:sym typeface="IBM Plex Sans"/>
              </a:rPr>
              <a:t>, using the last 6</a:t>
            </a:r>
            <a:br>
              <a:rPr lang="en-GB" sz="1600">
                <a:solidFill>
                  <a:srgbClr val="12110C"/>
                </a:solidFill>
                <a:latin typeface="IBM Plex Sans"/>
                <a:ea typeface="IBM Plex Sans"/>
                <a:cs typeface="IBM Plex Sans"/>
                <a:sym typeface="IBM Plex Sans"/>
              </a:rPr>
            </a:br>
            <a:r>
              <a:rPr lang="en-GB" sz="1600">
                <a:solidFill>
                  <a:srgbClr val="12110C"/>
                </a:solidFill>
                <a:latin typeface="IBM Plex Sans"/>
                <a:ea typeface="IBM Plex Sans"/>
                <a:cs typeface="IBM Plex Sans"/>
                <a:sym typeface="IBM Plex Sans"/>
              </a:rPr>
              <a:t>hours of data of each metric.</a:t>
            </a:r>
            <a:endParaRPr sz="1600">
              <a:solidFill>
                <a:srgbClr val="12110C"/>
              </a:solidFill>
              <a:latin typeface="IBM Plex Sans"/>
              <a:ea typeface="IBM Plex Sans"/>
              <a:cs typeface="IBM Plex Sans"/>
              <a:sym typeface="IBM Plex Sans"/>
            </a:endParaRPr>
          </a:p>
          <a:p>
            <a:pPr indent="-330200" lvl="0" marL="457200" rtl="0" algn="l">
              <a:lnSpc>
                <a:spcPct val="115000"/>
              </a:lnSpc>
              <a:spcBef>
                <a:spcPts val="100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Maintains </a:t>
            </a:r>
            <a:r>
              <a:rPr b="1" lang="en-GB" sz="1600">
                <a:solidFill>
                  <a:srgbClr val="12110C"/>
                </a:solidFill>
                <a:latin typeface="IBM Plex Sans"/>
                <a:ea typeface="IBM Plex Sans"/>
                <a:cs typeface="IBM Plex Sans"/>
                <a:sym typeface="IBM Plex Sans"/>
              </a:rPr>
              <a:t>18 ML </a:t>
            </a:r>
            <a:r>
              <a:rPr b="1" lang="en-GB" sz="1600">
                <a:solidFill>
                  <a:srgbClr val="12110C"/>
                </a:solidFill>
                <a:latin typeface="IBM Plex Sans"/>
                <a:ea typeface="IBM Plex Sans"/>
                <a:cs typeface="IBM Plex Sans"/>
                <a:sym typeface="IBM Plex Sans"/>
              </a:rPr>
              <a:t>models</a:t>
            </a:r>
            <a:r>
              <a:rPr lang="en-GB" sz="1600">
                <a:solidFill>
                  <a:srgbClr val="12110C"/>
                </a:solidFill>
                <a:latin typeface="IBM Plex Sans"/>
                <a:ea typeface="IBM Plex Sans"/>
                <a:cs typeface="IBM Plex Sans"/>
                <a:sym typeface="IBM Plex Sans"/>
              </a:rPr>
              <a:t> per metric,</a:t>
            </a:r>
            <a:br>
              <a:rPr lang="en-GB" sz="1600">
                <a:solidFill>
                  <a:srgbClr val="12110C"/>
                </a:solidFill>
                <a:latin typeface="IBM Plex Sans"/>
                <a:ea typeface="IBM Plex Sans"/>
                <a:cs typeface="IBM Plex Sans"/>
                <a:sym typeface="IBM Plex Sans"/>
              </a:rPr>
            </a:br>
            <a:r>
              <a:rPr lang="en-GB" sz="1600">
                <a:solidFill>
                  <a:srgbClr val="12110C"/>
                </a:solidFill>
                <a:latin typeface="IBM Plex Sans"/>
                <a:ea typeface="IBM Plex Sans"/>
                <a:cs typeface="IBM Plex Sans"/>
                <a:sym typeface="IBM Plex Sans"/>
              </a:rPr>
              <a:t>covering the last few days.</a:t>
            </a:r>
            <a:endParaRPr sz="1600">
              <a:solidFill>
                <a:srgbClr val="12110C"/>
              </a:solidFill>
              <a:latin typeface="IBM Plex Sans"/>
              <a:ea typeface="IBM Plex Sans"/>
              <a:cs typeface="IBM Plex Sans"/>
              <a:sym typeface="IBM Plex Sans"/>
            </a:endParaRPr>
          </a:p>
          <a:p>
            <a:pPr indent="-330200" lvl="0" marL="457200" rtl="0" algn="l">
              <a:lnSpc>
                <a:spcPct val="115000"/>
              </a:lnSpc>
              <a:spcBef>
                <a:spcPts val="100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Detects anomalies in real-time,</a:t>
            </a:r>
            <a:br>
              <a:rPr lang="en-GB" sz="1600">
                <a:solidFill>
                  <a:srgbClr val="12110C"/>
                </a:solidFill>
                <a:latin typeface="IBM Plex Sans"/>
                <a:ea typeface="IBM Plex Sans"/>
                <a:cs typeface="IBM Plex Sans"/>
                <a:sym typeface="IBM Plex Sans"/>
              </a:rPr>
            </a:br>
            <a:r>
              <a:rPr lang="en-GB" sz="1600">
                <a:solidFill>
                  <a:srgbClr val="12110C"/>
                </a:solidFill>
                <a:latin typeface="IBM Plex Sans"/>
                <a:ea typeface="IBM Plex Sans"/>
                <a:cs typeface="IBM Plex Sans"/>
                <a:sym typeface="IBM Plex Sans"/>
              </a:rPr>
              <a:t>while data are being collected every second.</a:t>
            </a:r>
            <a:endParaRPr sz="1600">
              <a:solidFill>
                <a:srgbClr val="12110C"/>
              </a:solidFill>
              <a:latin typeface="IBM Plex Sans"/>
              <a:ea typeface="IBM Plex Sans"/>
              <a:cs typeface="IBM Plex Sans"/>
              <a:sym typeface="IBM Plex Sans"/>
            </a:endParaRPr>
          </a:p>
          <a:p>
            <a:pPr indent="-330200" lvl="0" marL="457200" rtl="0" algn="l">
              <a:lnSpc>
                <a:spcPct val="115000"/>
              </a:lnSpc>
              <a:spcBef>
                <a:spcPts val="100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All available ML models for a metric need to agree that a collected sample is an outlier, for Netdata to consider it an </a:t>
            </a:r>
            <a:r>
              <a:rPr b="1" lang="en-GB" sz="1600">
                <a:solidFill>
                  <a:srgbClr val="12110C"/>
                </a:solidFill>
                <a:latin typeface="IBM Plex Sans"/>
                <a:ea typeface="IBM Plex Sans"/>
                <a:cs typeface="IBM Plex Sans"/>
                <a:sym typeface="IBM Plex Sans"/>
              </a:rPr>
              <a:t>Anomaly</a:t>
            </a:r>
            <a:r>
              <a:rPr lang="en-GB" sz="1600">
                <a:solidFill>
                  <a:srgbClr val="12110C"/>
                </a:solidFill>
                <a:latin typeface="IBM Plex Sans"/>
                <a:ea typeface="IBM Plex Sans"/>
                <a:cs typeface="IBM Plex Sans"/>
                <a:sym typeface="IBM Plex Sans"/>
              </a:rPr>
              <a:t>.</a:t>
            </a:r>
            <a:endParaRPr sz="1600">
              <a:solidFill>
                <a:srgbClr val="12110C"/>
              </a:solidFill>
              <a:latin typeface="IBM Plex Sans"/>
              <a:ea typeface="IBM Plex Sans"/>
              <a:cs typeface="IBM Plex Sans"/>
              <a:sym typeface="IBM Plex Sans"/>
            </a:endParaRPr>
          </a:p>
          <a:p>
            <a:pPr indent="-330200" lvl="0" marL="457200" rtl="0" algn="l">
              <a:lnSpc>
                <a:spcPct val="115000"/>
              </a:lnSpc>
              <a:spcBef>
                <a:spcPts val="100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Stores Anomaly Rate together with collected data.</a:t>
            </a:r>
            <a:endParaRPr sz="1600">
              <a:solidFill>
                <a:srgbClr val="12110C"/>
              </a:solidFill>
              <a:latin typeface="IBM Plex Sans"/>
              <a:ea typeface="IBM Plex Sans"/>
              <a:cs typeface="IBM Plex Sans"/>
              <a:sym typeface="IBM Plex Sans"/>
            </a:endParaRPr>
          </a:p>
          <a:p>
            <a:pPr indent="-330200" lvl="0" marL="457200" rtl="0" algn="l">
              <a:lnSpc>
                <a:spcPct val="115000"/>
              </a:lnSpc>
              <a:spcBef>
                <a:spcPts val="100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Calculates </a:t>
            </a:r>
            <a:r>
              <a:rPr b="1" lang="en-GB" sz="1600">
                <a:solidFill>
                  <a:srgbClr val="12110C"/>
                </a:solidFill>
                <a:latin typeface="IBM Plex Sans"/>
                <a:ea typeface="IBM Plex Sans"/>
                <a:cs typeface="IBM Plex Sans"/>
                <a:sym typeface="IBM Plex Sans"/>
              </a:rPr>
              <a:t>Host-level Anomaly Score</a:t>
            </a:r>
            <a:r>
              <a:rPr lang="en-GB" sz="1600">
                <a:solidFill>
                  <a:srgbClr val="12110C"/>
                </a:solidFill>
                <a:latin typeface="IBM Plex Sans"/>
                <a:ea typeface="IBM Plex Sans"/>
                <a:cs typeface="IBM Plex Sans"/>
                <a:sym typeface="IBM Plex Sans"/>
              </a:rPr>
              <a:t>.</a:t>
            </a:r>
            <a:endParaRPr sz="1600">
              <a:solidFill>
                <a:srgbClr val="12110C"/>
              </a:solidFill>
              <a:latin typeface="IBM Plex Sans"/>
              <a:ea typeface="IBM Plex Sans"/>
              <a:cs typeface="IBM Plex Sans"/>
              <a:sym typeface="IBM Plex Sans"/>
            </a:endParaRPr>
          </a:p>
        </p:txBody>
      </p:sp>
      <p:sp>
        <p:nvSpPr>
          <p:cNvPr id="582" name="Google Shape;582;p48"/>
          <p:cNvSpPr txBox="1"/>
          <p:nvPr/>
        </p:nvSpPr>
        <p:spPr>
          <a:xfrm>
            <a:off x="438150" y="1198875"/>
            <a:ext cx="31215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Default</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ML Configuration</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In Netdata</a:t>
            </a:r>
            <a:endParaRPr sz="3000">
              <a:solidFill>
                <a:srgbClr val="00AB44"/>
              </a:solidFill>
              <a:latin typeface="IBM Plex Sans ExtraLight"/>
              <a:ea typeface="IBM Plex Sans ExtraLight"/>
              <a:cs typeface="IBM Plex Sans ExtraLight"/>
              <a:sym typeface="IBM Plex Sans ExtraLight"/>
            </a:endParaRPr>
          </a:p>
        </p:txBody>
      </p:sp>
      <p:sp>
        <p:nvSpPr>
          <p:cNvPr id="583" name="Google Shape;583;p48"/>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84" name="Google Shape;584;p48"/>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85" name="Google Shape;585;p48"/>
          <p:cNvSpPr txBox="1"/>
          <p:nvPr>
            <p:ph type="title"/>
          </p:nvPr>
        </p:nvSpPr>
        <p:spPr>
          <a:xfrm>
            <a:off x="1484550" y="133950"/>
            <a:ext cx="64734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What does Netdata do with Machine Learning?</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nvSpPr>
        <p:spPr>
          <a:xfrm>
            <a:off x="3621775" y="780850"/>
            <a:ext cx="4958400" cy="42798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Auto-discover</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800+ integrations and k8s autodiscovery supported.</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Collect</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Pull and Push model, using the optimal protocol for each application.</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Store</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Embedded high performance time-series database.</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Learn</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Unsupervised Machine Learning for every metric.</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Check</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Predefined &amp; custom alerts and notifications.</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Query &amp; Score</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API for querying, </a:t>
            </a:r>
            <a:r>
              <a:rPr lang="en-GB" sz="1000">
                <a:solidFill>
                  <a:srgbClr val="12110C"/>
                </a:solidFill>
                <a:latin typeface="IBM Plex Sans"/>
                <a:ea typeface="IBM Plex Sans"/>
                <a:cs typeface="IBM Plex Sans"/>
                <a:sym typeface="IBM Plex Sans"/>
              </a:rPr>
              <a:t>analyzing, scoring and correlating</a:t>
            </a:r>
            <a:r>
              <a:rPr lang="en-GB" sz="1000">
                <a:solidFill>
                  <a:srgbClr val="12110C"/>
                </a:solidFill>
                <a:latin typeface="IBM Plex Sans"/>
                <a:ea typeface="IBM Plex Sans"/>
                <a:cs typeface="IBM Plex Sans"/>
                <a:sym typeface="IBM Plex Sans"/>
              </a:rPr>
              <a:t> time-series data.</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Visualize</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Fully automated dashboards.</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100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Stream &amp; Replicate</a:t>
            </a:r>
            <a:br>
              <a:rPr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Build metrics centralization points.</a:t>
            </a:r>
            <a:endParaRPr>
              <a:solidFill>
                <a:srgbClr val="12110C"/>
              </a:solidFill>
              <a:latin typeface="IBM Plex Sans"/>
              <a:ea typeface="IBM Plex Sans"/>
              <a:cs typeface="IBM Plex Sans"/>
              <a:sym typeface="IBM Plex Sans"/>
            </a:endParaRPr>
          </a:p>
        </p:txBody>
      </p:sp>
      <p:sp>
        <p:nvSpPr>
          <p:cNvPr id="120" name="Google Shape;120;p22"/>
          <p:cNvSpPr txBox="1"/>
          <p:nvPr/>
        </p:nvSpPr>
        <p:spPr>
          <a:xfrm>
            <a:off x="408175" y="1937925"/>
            <a:ext cx="27660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is a </a:t>
            </a:r>
            <a:r>
              <a:rPr b="1" lang="en-GB" sz="3000">
                <a:solidFill>
                  <a:srgbClr val="00AB44"/>
                </a:solidFill>
                <a:latin typeface="IBM Plex Sans"/>
                <a:ea typeface="IBM Plex Sans"/>
                <a:cs typeface="IBM Plex Sans"/>
                <a:sym typeface="IBM Plex Sans"/>
              </a:rPr>
              <a:t>monitoring</a:t>
            </a:r>
            <a:br>
              <a:rPr b="1" lang="en-GB" sz="3000">
                <a:solidFill>
                  <a:srgbClr val="00AB44"/>
                </a:solidFill>
                <a:latin typeface="IBM Plex Sans"/>
                <a:ea typeface="IBM Plex Sans"/>
                <a:cs typeface="IBM Plex Sans"/>
                <a:sym typeface="IBM Plex Sans"/>
              </a:rPr>
            </a:br>
            <a:r>
              <a:rPr b="1" lang="en-GB" sz="3000">
                <a:solidFill>
                  <a:srgbClr val="00AB44"/>
                </a:solidFill>
                <a:latin typeface="IBM Plex Sans"/>
                <a:ea typeface="IBM Plex Sans"/>
                <a:cs typeface="IBM Plex Sans"/>
                <a:sym typeface="IBM Plex Sans"/>
              </a:rPr>
              <a:t>in a box</a:t>
            </a:r>
            <a:endParaRPr b="1" sz="3000">
              <a:solidFill>
                <a:srgbClr val="00AB44"/>
              </a:solidFill>
              <a:latin typeface="IBM Plex Sans"/>
              <a:ea typeface="IBM Plex Sans"/>
              <a:cs typeface="IBM Plex Sans"/>
              <a:sym typeface="IBM Plex Sans"/>
            </a:endParaRPr>
          </a:p>
        </p:txBody>
      </p:sp>
      <p:sp>
        <p:nvSpPr>
          <p:cNvPr id="121" name="Google Shape;121;p2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22" name="Google Shape;122;p2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23" name="Google Shape;123;p2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The Netdata way</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9"/>
          <p:cNvSpPr txBox="1"/>
          <p:nvPr/>
        </p:nvSpPr>
        <p:spPr>
          <a:xfrm>
            <a:off x="3706938" y="899363"/>
            <a:ext cx="4730700" cy="4044900"/>
          </a:xfrm>
          <a:prstGeom prst="rect">
            <a:avLst/>
          </a:prstGeom>
          <a:noFill/>
          <a:ln>
            <a:noFill/>
          </a:ln>
        </p:spPr>
        <p:txBody>
          <a:bodyPr anchorCtr="0" anchor="t" bIns="0" lIns="0" spcFirstLastPara="1" rIns="0" wrap="square" tIns="6350">
            <a:spAutoFit/>
          </a:bodyPr>
          <a:lstStyle/>
          <a:p>
            <a:pPr indent="-342900" lvl="0" marL="457200" rtl="0" algn="l">
              <a:lnSpc>
                <a:spcPct val="115000"/>
              </a:lnSpc>
              <a:spcBef>
                <a:spcPts val="1000"/>
              </a:spcBef>
              <a:spcAft>
                <a:spcPts val="0"/>
              </a:spcAft>
              <a:buClr>
                <a:schemeClr val="dk1"/>
              </a:buClr>
              <a:buSzPts val="1800"/>
              <a:buFont typeface="IBM Plex Sans"/>
              <a:buChar char="●"/>
            </a:pPr>
            <a:r>
              <a:rPr lang="en-GB" sz="1800">
                <a:solidFill>
                  <a:srgbClr val="12110C"/>
                </a:solidFill>
                <a:latin typeface="IBM Plex Sans"/>
                <a:ea typeface="IBM Plex Sans"/>
                <a:cs typeface="IBM Plex Sans"/>
                <a:sym typeface="IBM Plex Sans"/>
              </a:rPr>
              <a:t>A </a:t>
            </a:r>
            <a:r>
              <a:rPr b="1" lang="en-GB" sz="1800">
                <a:solidFill>
                  <a:srgbClr val="12110C"/>
                </a:solidFill>
                <a:latin typeface="IBM Plex Sans"/>
                <a:ea typeface="IBM Plex Sans"/>
                <a:cs typeface="IBM Plex Sans"/>
                <a:sym typeface="IBM Plex Sans"/>
              </a:rPr>
              <a:t>scoring engine</a:t>
            </a:r>
            <a:r>
              <a:rPr lang="en-GB" sz="1800">
                <a:solidFill>
                  <a:srgbClr val="12110C"/>
                </a:solidFill>
                <a:latin typeface="IBM Plex Sans"/>
                <a:ea typeface="IBM Plex Sans"/>
                <a:cs typeface="IBM Plex Sans"/>
                <a:sym typeface="IBM Plex Sans"/>
              </a:rPr>
              <a:t>, a unique feature across all monitoring systems.</a:t>
            </a:r>
            <a:endParaRPr sz="18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lang="en-GB" sz="1800">
                <a:solidFill>
                  <a:srgbClr val="12110C"/>
                </a:solidFill>
                <a:latin typeface="IBM Plex Sans"/>
                <a:ea typeface="IBM Plex Sans"/>
                <a:cs typeface="IBM Plex Sans"/>
                <a:sym typeface="IBM Plex Sans"/>
              </a:rPr>
              <a:t>All metrics, independently of their context, can be scored across time, based on various parameters, including their anomaly rate.</a:t>
            </a:r>
            <a:endParaRPr sz="18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b="1" lang="en-GB" sz="1800">
                <a:solidFill>
                  <a:srgbClr val="12110C"/>
                </a:solidFill>
                <a:latin typeface="IBM Plex Sans"/>
                <a:ea typeface="IBM Plex Sans"/>
                <a:cs typeface="IBM Plex Sans"/>
                <a:sym typeface="IBM Plex Sans"/>
              </a:rPr>
              <a:t>Metrics correlations</a:t>
            </a:r>
            <a:r>
              <a:rPr lang="en-GB" sz="1800">
                <a:solidFill>
                  <a:srgbClr val="12110C"/>
                </a:solidFill>
                <a:latin typeface="IBM Plex Sans"/>
                <a:ea typeface="IBM Plex Sans"/>
                <a:cs typeface="IBM Plex Sans"/>
                <a:sym typeface="IBM Plex Sans"/>
              </a:rPr>
              <a:t> is a subset of the scoring engine, that can score metrics based on their rate of change (data), anomaly rate of change (anomaly rate), but also based on volume, similarity, and more.</a:t>
            </a:r>
            <a:endParaRPr sz="1800">
              <a:solidFill>
                <a:srgbClr val="12110C"/>
              </a:solidFill>
              <a:latin typeface="IBM Plex Sans"/>
              <a:ea typeface="IBM Plex Sans"/>
              <a:cs typeface="IBM Plex Sans"/>
              <a:sym typeface="IBM Plex Sans"/>
            </a:endParaRPr>
          </a:p>
        </p:txBody>
      </p:sp>
      <p:sp>
        <p:nvSpPr>
          <p:cNvPr id="591" name="Google Shape;591;p49"/>
          <p:cNvSpPr txBox="1"/>
          <p:nvPr/>
        </p:nvSpPr>
        <p:spPr>
          <a:xfrm>
            <a:off x="438150" y="1198875"/>
            <a:ext cx="3121500" cy="23088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can score all metrics based on their anomaly rate for any given time-frame!</a:t>
            </a:r>
            <a:endParaRPr sz="3000">
              <a:solidFill>
                <a:srgbClr val="00AB44"/>
              </a:solidFill>
              <a:latin typeface="IBM Plex Sans ExtraLight"/>
              <a:ea typeface="IBM Plex Sans ExtraLight"/>
              <a:cs typeface="IBM Plex Sans ExtraLight"/>
              <a:sym typeface="IBM Plex Sans ExtraLight"/>
            </a:endParaRPr>
          </a:p>
        </p:txBody>
      </p:sp>
      <p:sp>
        <p:nvSpPr>
          <p:cNvPr id="592" name="Google Shape;592;p49"/>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593" name="Google Shape;593;p49"/>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594" name="Google Shape;594;p49"/>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Netdata’s scoring engine</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0"/>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00" name="Google Shape;600;p50"/>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01" name="Google Shape;601;p50"/>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 Netdata dashboard</a:t>
            </a:r>
            <a:endParaRPr sz="2400"/>
          </a:p>
        </p:txBody>
      </p:sp>
      <p:pic>
        <p:nvPicPr>
          <p:cNvPr id="602" name="Google Shape;602;p50"/>
          <p:cNvPicPr preferRelativeResize="0"/>
          <p:nvPr/>
        </p:nvPicPr>
        <p:blipFill>
          <a:blip r:embed="rId3">
            <a:alphaModFix/>
          </a:blip>
          <a:stretch>
            <a:fillRect/>
          </a:stretch>
        </p:blipFill>
        <p:spPr>
          <a:xfrm>
            <a:off x="469900" y="795423"/>
            <a:ext cx="5508900" cy="4279651"/>
          </a:xfrm>
          <a:prstGeom prst="rect">
            <a:avLst/>
          </a:prstGeom>
          <a:noFill/>
          <a:ln>
            <a:noFill/>
          </a:ln>
          <a:effectLst>
            <a:outerShdw blurRad="57150" rotWithShape="0" algn="bl" dir="5400000" dist="19050">
              <a:srgbClr val="000000">
                <a:alpha val="50000"/>
              </a:srgbClr>
            </a:outerShdw>
          </a:effectLst>
        </p:spPr>
      </p:pic>
      <p:sp>
        <p:nvSpPr>
          <p:cNvPr id="603" name="Google Shape;603;p50"/>
          <p:cNvSpPr txBox="1"/>
          <p:nvPr/>
        </p:nvSpPr>
        <p:spPr>
          <a:xfrm>
            <a:off x="6081200" y="795425"/>
            <a:ext cx="2763900" cy="401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lang="en-GB" sz="1600">
                <a:solidFill>
                  <a:srgbClr val="12110C"/>
                </a:solidFill>
                <a:latin typeface="IBM Plex Sans"/>
                <a:ea typeface="IBM Plex Sans"/>
                <a:cs typeface="IBM Plex Sans"/>
                <a:sym typeface="IBM Plex Sans"/>
              </a:rPr>
              <a:t>One fully automated dashboard, with infinite scrolling, presenting and grouping all metrics available.</a:t>
            </a:r>
            <a:endParaRPr sz="1600">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sz="1600">
                <a:solidFill>
                  <a:srgbClr val="12110C"/>
                </a:solidFill>
                <a:latin typeface="IBM Plex Sans"/>
                <a:ea typeface="IBM Plex Sans"/>
                <a:cs typeface="IBM Plex Sans"/>
                <a:sym typeface="IBM Plex Sans"/>
              </a:rPr>
              <a:t>Quick access to all sections using the index on the right.</a:t>
            </a:r>
            <a:endParaRPr sz="1600">
              <a:solidFill>
                <a:srgbClr val="12110C"/>
              </a:solidFill>
              <a:latin typeface="IBM Plex Sans"/>
              <a:ea typeface="IBM Plex Sans"/>
              <a:cs typeface="IBM Plex Sans"/>
              <a:sym typeface="IBM Plex Sans"/>
            </a:endParaRPr>
          </a:p>
          <a:p>
            <a:pPr indent="0" lvl="0" marL="0" rtl="0" algn="l">
              <a:spcBef>
                <a:spcPts val="0"/>
              </a:spcBef>
              <a:spcAft>
                <a:spcPts val="0"/>
              </a:spcAft>
              <a:buNone/>
            </a:pPr>
            <a:r>
              <a:t/>
            </a:r>
            <a:endParaRPr sz="1600">
              <a:solidFill>
                <a:srgbClr val="12110C"/>
              </a:solidFill>
              <a:latin typeface="IBM Plex Sans"/>
              <a:ea typeface="IBM Plex Sans"/>
              <a:cs typeface="IBM Plex Sans"/>
              <a:sym typeface="IBM Plex Sans"/>
            </a:endParaRPr>
          </a:p>
          <a:p>
            <a:pPr indent="0" lvl="0" marL="0" rtl="0" algn="l">
              <a:spcBef>
                <a:spcPts val="0"/>
              </a:spcBef>
              <a:spcAft>
                <a:spcPts val="0"/>
              </a:spcAft>
              <a:buNone/>
            </a:pPr>
            <a:r>
              <a:rPr lang="en-GB" sz="1600">
                <a:solidFill>
                  <a:srgbClr val="12110C"/>
                </a:solidFill>
                <a:latin typeface="IBM Plex Sans"/>
                <a:ea typeface="IBM Plex Sans"/>
                <a:cs typeface="IBM Plex Sans"/>
                <a:sym typeface="IBM Plex Sans"/>
              </a:rPr>
              <a:t>Multi-dimensional data on every chart, using chart controls to slice and dice any dataset.</a:t>
            </a:r>
            <a:endParaRPr sz="1600">
              <a:solidFill>
                <a:srgbClr val="12110C"/>
              </a:solidFill>
              <a:latin typeface="IBM Plex Sans"/>
              <a:ea typeface="IBM Plex Sans"/>
              <a:cs typeface="IBM Plex Sans"/>
              <a:sym typeface="IBM Plex Sans"/>
            </a:endParaRPr>
          </a:p>
          <a:p>
            <a:pPr indent="0" lvl="0" marL="0" rtl="0" algn="l">
              <a:spcBef>
                <a:spcPts val="0"/>
              </a:spcBef>
              <a:spcAft>
                <a:spcPts val="0"/>
              </a:spcAft>
              <a:buNone/>
            </a:pPr>
            <a:r>
              <a:t/>
            </a:r>
            <a:endParaRPr sz="1600">
              <a:solidFill>
                <a:srgbClr val="12110C"/>
              </a:solidFill>
              <a:latin typeface="IBM Plex Sans"/>
              <a:ea typeface="IBM Plex Sans"/>
              <a:cs typeface="IBM Plex Sans"/>
              <a:sym typeface="IBM Plex Sans"/>
            </a:endParaRPr>
          </a:p>
          <a:p>
            <a:pPr indent="0" lvl="0" marL="0" rtl="0" algn="l">
              <a:spcBef>
                <a:spcPts val="0"/>
              </a:spcBef>
              <a:spcAft>
                <a:spcPts val="0"/>
              </a:spcAft>
              <a:buNone/>
            </a:pPr>
            <a:r>
              <a:rPr lang="en-GB" sz="1600">
                <a:solidFill>
                  <a:srgbClr val="12110C"/>
                </a:solidFill>
                <a:latin typeface="IBM Plex Sans"/>
                <a:ea typeface="IBM Plex Sans"/>
                <a:cs typeface="IBM Plex Sans"/>
                <a:sym typeface="IBM Plex Sans"/>
              </a:rPr>
              <a:t>AI assisting on every step.</a:t>
            </a:r>
            <a:endParaRPr sz="1600">
              <a:solidFill>
                <a:srgbClr val="12110C"/>
              </a:solidFill>
              <a:latin typeface="IBM Plex Sans"/>
              <a:ea typeface="IBM Plex Sans"/>
              <a:cs typeface="IBM Plex Sans"/>
              <a:sym typeface="IBM Plex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1"/>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09" name="Google Shape;609;p51"/>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10" name="Google Shape;610;p51"/>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 Netdata Dashboard - what is anomalous?</a:t>
            </a:r>
            <a:endParaRPr sz="2400"/>
          </a:p>
        </p:txBody>
      </p:sp>
      <p:pic>
        <p:nvPicPr>
          <p:cNvPr id="611" name="Google Shape;611;p51"/>
          <p:cNvPicPr preferRelativeResize="0"/>
          <p:nvPr/>
        </p:nvPicPr>
        <p:blipFill>
          <a:blip r:embed="rId3">
            <a:alphaModFix/>
          </a:blip>
          <a:stretch>
            <a:fillRect/>
          </a:stretch>
        </p:blipFill>
        <p:spPr>
          <a:xfrm>
            <a:off x="594525" y="1157025"/>
            <a:ext cx="4517274" cy="3509277"/>
          </a:xfrm>
          <a:prstGeom prst="rect">
            <a:avLst/>
          </a:prstGeom>
          <a:noFill/>
          <a:ln>
            <a:noFill/>
          </a:ln>
          <a:effectLst>
            <a:outerShdw blurRad="57150" rotWithShape="0" algn="bl" dir="5400000" dist="19050">
              <a:srgbClr val="000000">
                <a:alpha val="50000"/>
              </a:srgbClr>
            </a:outerShdw>
          </a:effectLst>
        </p:spPr>
      </p:pic>
      <p:pic>
        <p:nvPicPr>
          <p:cNvPr id="612" name="Google Shape;612;p51"/>
          <p:cNvPicPr preferRelativeResize="0"/>
          <p:nvPr/>
        </p:nvPicPr>
        <p:blipFill>
          <a:blip r:embed="rId4">
            <a:alphaModFix/>
          </a:blip>
          <a:stretch>
            <a:fillRect/>
          </a:stretch>
        </p:blipFill>
        <p:spPr>
          <a:xfrm>
            <a:off x="6000674" y="908262"/>
            <a:ext cx="2264451" cy="4006801"/>
          </a:xfrm>
          <a:prstGeom prst="rect">
            <a:avLst/>
          </a:prstGeom>
          <a:noFill/>
          <a:ln>
            <a:noFill/>
          </a:ln>
          <a:effectLst>
            <a:outerShdw blurRad="57150" rotWithShape="0" algn="bl" dir="5400000" dist="19050">
              <a:srgbClr val="000000">
                <a:alpha val="50000"/>
              </a:srgbClr>
            </a:outerShdw>
          </a:effectLst>
        </p:spPr>
      </p:pic>
      <p:cxnSp>
        <p:nvCxnSpPr>
          <p:cNvPr id="613" name="Google Shape;613;p51"/>
          <p:cNvCxnSpPr/>
          <p:nvPr/>
        </p:nvCxnSpPr>
        <p:spPr>
          <a:xfrm flipH="1" rot="10800000">
            <a:off x="5111773" y="912060"/>
            <a:ext cx="885300" cy="947700"/>
          </a:xfrm>
          <a:prstGeom prst="straightConnector1">
            <a:avLst/>
          </a:prstGeom>
          <a:noFill/>
          <a:ln cap="flat" cmpd="sng" w="9525">
            <a:solidFill>
              <a:schemeClr val="dk2"/>
            </a:solidFill>
            <a:prstDash val="dash"/>
            <a:round/>
            <a:headEnd len="med" w="med" type="none"/>
            <a:tailEnd len="med" w="med" type="none"/>
          </a:ln>
        </p:spPr>
      </p:cxnSp>
      <p:cxnSp>
        <p:nvCxnSpPr>
          <p:cNvPr id="614" name="Google Shape;614;p51"/>
          <p:cNvCxnSpPr/>
          <p:nvPr/>
        </p:nvCxnSpPr>
        <p:spPr>
          <a:xfrm rot="10800000">
            <a:off x="5116025" y="3446375"/>
            <a:ext cx="894300" cy="1470900"/>
          </a:xfrm>
          <a:prstGeom prst="straightConnector1">
            <a:avLst/>
          </a:prstGeom>
          <a:noFill/>
          <a:ln cap="flat" cmpd="sng" w="9525">
            <a:solidFill>
              <a:schemeClr val="dk2"/>
            </a:solidFill>
            <a:prstDash val="dash"/>
            <a:round/>
            <a:headEnd len="med" w="med" type="none"/>
            <a:tailEnd len="med" w="med" type="none"/>
          </a:ln>
        </p:spPr>
      </p:cxnSp>
      <p:sp>
        <p:nvSpPr>
          <p:cNvPr id="615" name="Google Shape;615;p51"/>
          <p:cNvSpPr/>
          <p:nvPr/>
        </p:nvSpPr>
        <p:spPr>
          <a:xfrm>
            <a:off x="5948425" y="864050"/>
            <a:ext cx="434400" cy="2931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16" name="Google Shape;616;p51"/>
          <p:cNvSpPr/>
          <p:nvPr/>
        </p:nvSpPr>
        <p:spPr>
          <a:xfrm>
            <a:off x="7888225" y="1267650"/>
            <a:ext cx="410400" cy="36045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17" name="Google Shape;617;p51"/>
          <p:cNvSpPr/>
          <p:nvPr/>
        </p:nvSpPr>
        <p:spPr>
          <a:xfrm>
            <a:off x="2683925" y="1053150"/>
            <a:ext cx="1150500" cy="3369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18" name="Google Shape;618;p51"/>
          <p:cNvSpPr txBox="1"/>
          <p:nvPr/>
        </p:nvSpPr>
        <p:spPr>
          <a:xfrm>
            <a:off x="2408825" y="732350"/>
            <a:ext cx="17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Time-frame picker</a:t>
            </a:r>
            <a:endParaRPr>
              <a:latin typeface="IBM Plex Sans Light"/>
              <a:ea typeface="IBM Plex Sans Light"/>
              <a:cs typeface="IBM Plex Sans Light"/>
              <a:sym typeface="IBM Plex Sans Light"/>
            </a:endParaRPr>
          </a:p>
        </p:txBody>
      </p:sp>
      <p:sp>
        <p:nvSpPr>
          <p:cNvPr id="619" name="Google Shape;619;p51"/>
          <p:cNvSpPr txBox="1"/>
          <p:nvPr/>
        </p:nvSpPr>
        <p:spPr>
          <a:xfrm>
            <a:off x="6578300" y="3991075"/>
            <a:ext cx="1439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Anomaly rate per section for the time-frame</a:t>
            </a:r>
            <a:endParaRPr>
              <a:latin typeface="IBM Plex Sans Light"/>
              <a:ea typeface="IBM Plex Sans Light"/>
              <a:cs typeface="IBM Plex Sans Light"/>
              <a:sym typeface="IBM Plex Sans Light"/>
            </a:endParaRPr>
          </a:p>
        </p:txBody>
      </p:sp>
      <p:sp>
        <p:nvSpPr>
          <p:cNvPr id="620" name="Google Shape;620;p51"/>
          <p:cNvSpPr txBox="1"/>
          <p:nvPr/>
        </p:nvSpPr>
        <p:spPr>
          <a:xfrm>
            <a:off x="5229125" y="563575"/>
            <a:ext cx="186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Anomaly Rate button</a:t>
            </a:r>
            <a:endParaRPr>
              <a:latin typeface="IBM Plex Sans Light"/>
              <a:ea typeface="IBM Plex Sans Light"/>
              <a:cs typeface="IBM Plex Sans Light"/>
              <a:sym typeface="IBM Plex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2"/>
          <p:cNvSpPr txBox="1"/>
          <p:nvPr/>
        </p:nvSpPr>
        <p:spPr>
          <a:xfrm>
            <a:off x="3614738" y="1261338"/>
            <a:ext cx="4730700" cy="3089100"/>
          </a:xfrm>
          <a:prstGeom prst="rect">
            <a:avLst/>
          </a:prstGeom>
          <a:noFill/>
          <a:ln>
            <a:noFill/>
          </a:ln>
        </p:spPr>
        <p:txBody>
          <a:bodyPr anchorCtr="0" anchor="t" bIns="0" lIns="0" spcFirstLastPara="1" rIns="0" wrap="square" tIns="6350">
            <a:spAutoFit/>
          </a:bodyPr>
          <a:lstStyle/>
          <a:p>
            <a:pPr indent="-342900" lvl="0" marL="457200" rtl="0" algn="l">
              <a:lnSpc>
                <a:spcPct val="115000"/>
              </a:lnSpc>
              <a:spcBef>
                <a:spcPts val="1000"/>
              </a:spcBef>
              <a:spcAft>
                <a:spcPts val="0"/>
              </a:spcAft>
              <a:buClr>
                <a:schemeClr val="dk1"/>
              </a:buClr>
              <a:buSzPts val="1800"/>
              <a:buFont typeface="IBM Plex Sans"/>
              <a:buChar char="●"/>
            </a:pPr>
            <a:r>
              <a:rPr lang="en-GB" sz="1800">
                <a:solidFill>
                  <a:srgbClr val="12110C"/>
                </a:solidFill>
                <a:latin typeface="IBM Plex Sans"/>
                <a:ea typeface="IBM Plex Sans"/>
                <a:cs typeface="IBM Plex Sans"/>
                <a:sym typeface="IBM Plex Sans"/>
              </a:rPr>
              <a:t>Uses </a:t>
            </a:r>
            <a:r>
              <a:rPr b="1" lang="en-GB" sz="1800">
                <a:solidFill>
                  <a:srgbClr val="12110C"/>
                </a:solidFill>
                <a:latin typeface="IBM Plex Sans"/>
                <a:ea typeface="IBM Plex Sans"/>
                <a:cs typeface="IBM Plex Sans"/>
                <a:sym typeface="IBM Plex Sans"/>
              </a:rPr>
              <a:t>Host Anomaly Rate</a:t>
            </a:r>
            <a:r>
              <a:rPr lang="en-GB" sz="1800">
                <a:solidFill>
                  <a:srgbClr val="12110C"/>
                </a:solidFill>
                <a:latin typeface="IBM Plex Sans"/>
                <a:ea typeface="IBM Plex Sans"/>
                <a:cs typeface="IBM Plex Sans"/>
                <a:sym typeface="IBM Plex Sans"/>
              </a:rPr>
              <a:t> to identify durations of interest.</a:t>
            </a:r>
            <a:endParaRPr sz="18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b="1" lang="en-GB" sz="1800">
                <a:solidFill>
                  <a:srgbClr val="12110C"/>
                </a:solidFill>
                <a:latin typeface="IBM Plex Sans"/>
                <a:ea typeface="IBM Plex Sans"/>
                <a:cs typeface="IBM Plex Sans"/>
                <a:sym typeface="IBM Plex Sans"/>
              </a:rPr>
              <a:t>Host Anomaly Rate</a:t>
            </a:r>
            <a:r>
              <a:rPr lang="en-GB" sz="1800">
                <a:solidFill>
                  <a:srgbClr val="12110C"/>
                </a:solidFill>
                <a:latin typeface="IBM Plex Sans"/>
                <a:ea typeface="IBM Plex Sans"/>
                <a:cs typeface="IBM Plex Sans"/>
                <a:sym typeface="IBM Plex Sans"/>
              </a:rPr>
              <a:t> is the percentage of the metrics of a host, that were found to be anomalous concurrently.</a:t>
            </a:r>
            <a:endParaRPr sz="18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lang="en-GB" sz="1800">
                <a:solidFill>
                  <a:srgbClr val="12110C"/>
                </a:solidFill>
                <a:latin typeface="IBM Plex Sans"/>
                <a:ea typeface="IBM Plex Sans"/>
                <a:cs typeface="IBM Plex Sans"/>
                <a:sym typeface="IBM Plex Sans"/>
              </a:rPr>
              <a:t>So, 10% host anomaly rate, means that 10% of all the metrics the host exposes, were anomalous at the same time, showing the spread of an anomaly.</a:t>
            </a:r>
            <a:endParaRPr sz="1800">
              <a:solidFill>
                <a:srgbClr val="12110C"/>
              </a:solidFill>
              <a:latin typeface="IBM Plex Sans"/>
              <a:ea typeface="IBM Plex Sans"/>
              <a:cs typeface="IBM Plex Sans"/>
              <a:sym typeface="IBM Plex Sans"/>
            </a:endParaRPr>
          </a:p>
        </p:txBody>
      </p:sp>
      <p:sp>
        <p:nvSpPr>
          <p:cNvPr id="626" name="Google Shape;626;p52"/>
          <p:cNvSpPr txBox="1"/>
          <p:nvPr/>
        </p:nvSpPr>
        <p:spPr>
          <a:xfrm>
            <a:off x="438150" y="1198875"/>
            <a:ext cx="3121500" cy="18471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Anomaly advisor assists in finding the needle in the haystack.</a:t>
            </a:r>
            <a:endParaRPr sz="3000">
              <a:solidFill>
                <a:srgbClr val="00AB44"/>
              </a:solidFill>
              <a:latin typeface="IBM Plex Sans ExtraLight"/>
              <a:ea typeface="IBM Plex Sans ExtraLight"/>
              <a:cs typeface="IBM Plex Sans ExtraLight"/>
              <a:sym typeface="IBM Plex Sans ExtraLight"/>
            </a:endParaRPr>
          </a:p>
        </p:txBody>
      </p:sp>
      <p:sp>
        <p:nvSpPr>
          <p:cNvPr id="627" name="Google Shape;627;p5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28" name="Google Shape;628;p5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29" name="Google Shape;629;p5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Anomaly Advisor</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35" name="Google Shape;635;p5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36" name="Google Shape;636;p5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Anomaly</a:t>
            </a:r>
            <a:r>
              <a:rPr lang="en-GB" sz="2400"/>
              <a:t> Advisor - starting point</a:t>
            </a:r>
            <a:endParaRPr sz="2400"/>
          </a:p>
        </p:txBody>
      </p:sp>
      <p:pic>
        <p:nvPicPr>
          <p:cNvPr id="637" name="Google Shape;637;p53"/>
          <p:cNvPicPr preferRelativeResize="0"/>
          <p:nvPr/>
        </p:nvPicPr>
        <p:blipFill>
          <a:blip r:embed="rId3">
            <a:alphaModFix/>
          </a:blip>
          <a:stretch>
            <a:fillRect/>
          </a:stretch>
        </p:blipFill>
        <p:spPr>
          <a:xfrm>
            <a:off x="285125" y="902950"/>
            <a:ext cx="6105001" cy="4021302"/>
          </a:xfrm>
          <a:prstGeom prst="rect">
            <a:avLst/>
          </a:prstGeom>
          <a:noFill/>
          <a:ln>
            <a:noFill/>
          </a:ln>
          <a:effectLst>
            <a:outerShdw blurRad="57150" rotWithShape="0" algn="bl" dir="5400000" dist="19050">
              <a:srgbClr val="000000">
                <a:alpha val="50000"/>
              </a:srgbClr>
            </a:outerShdw>
          </a:effectLst>
        </p:spPr>
      </p:pic>
      <p:sp>
        <p:nvSpPr>
          <p:cNvPr id="638" name="Google Shape;638;p53"/>
          <p:cNvSpPr txBox="1"/>
          <p:nvPr/>
        </p:nvSpPr>
        <p:spPr>
          <a:xfrm>
            <a:off x="6883525" y="1606450"/>
            <a:ext cx="1661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Percentage of Host Anomaly Rate</a:t>
            </a:r>
            <a:endParaRPr>
              <a:latin typeface="IBM Plex Sans Light"/>
              <a:ea typeface="IBM Plex Sans Light"/>
              <a:cs typeface="IBM Plex Sans Light"/>
              <a:sym typeface="IBM Plex Sans Light"/>
            </a:endParaRPr>
          </a:p>
        </p:txBody>
      </p:sp>
      <p:sp>
        <p:nvSpPr>
          <p:cNvPr id="639" name="Google Shape;639;p53"/>
          <p:cNvSpPr txBox="1"/>
          <p:nvPr/>
        </p:nvSpPr>
        <p:spPr>
          <a:xfrm>
            <a:off x="6883525" y="3808400"/>
            <a:ext cx="1661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Number of metrics concurrently anomalous</a:t>
            </a:r>
            <a:endParaRPr>
              <a:latin typeface="IBM Plex Sans Light"/>
              <a:ea typeface="IBM Plex Sans Light"/>
              <a:cs typeface="IBM Plex Sans Light"/>
              <a:sym typeface="IBM Plex Sans Light"/>
            </a:endParaRPr>
          </a:p>
        </p:txBody>
      </p:sp>
      <p:cxnSp>
        <p:nvCxnSpPr>
          <p:cNvPr id="640" name="Google Shape;640;p53"/>
          <p:cNvCxnSpPr>
            <a:stCxn id="638" idx="1"/>
          </p:cNvCxnSpPr>
          <p:nvPr/>
        </p:nvCxnSpPr>
        <p:spPr>
          <a:xfrm flipH="1">
            <a:off x="4929025" y="2022100"/>
            <a:ext cx="1954500" cy="610200"/>
          </a:xfrm>
          <a:prstGeom prst="straightConnector1">
            <a:avLst/>
          </a:prstGeom>
          <a:noFill/>
          <a:ln cap="flat" cmpd="sng" w="9525">
            <a:solidFill>
              <a:schemeClr val="dk2"/>
            </a:solidFill>
            <a:prstDash val="solid"/>
            <a:round/>
            <a:headEnd len="med" w="med" type="none"/>
            <a:tailEnd len="med" w="med" type="triangle"/>
          </a:ln>
        </p:spPr>
      </p:cxnSp>
      <p:cxnSp>
        <p:nvCxnSpPr>
          <p:cNvPr id="641" name="Google Shape;641;p53"/>
          <p:cNvCxnSpPr/>
          <p:nvPr/>
        </p:nvCxnSpPr>
        <p:spPr>
          <a:xfrm flipH="1">
            <a:off x="5013625" y="4224050"/>
            <a:ext cx="1869900" cy="54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4"/>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47" name="Google Shape;647;p54"/>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48" name="Google Shape;648;p54"/>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Anomaly Advisor - triggering the analysis</a:t>
            </a:r>
            <a:endParaRPr sz="2400"/>
          </a:p>
        </p:txBody>
      </p:sp>
      <p:pic>
        <p:nvPicPr>
          <p:cNvPr id="649" name="Google Shape;649;p54"/>
          <p:cNvPicPr preferRelativeResize="0"/>
          <p:nvPr/>
        </p:nvPicPr>
        <p:blipFill>
          <a:blip r:embed="rId3">
            <a:alphaModFix/>
          </a:blip>
          <a:stretch>
            <a:fillRect/>
          </a:stretch>
        </p:blipFill>
        <p:spPr>
          <a:xfrm>
            <a:off x="818175" y="1481575"/>
            <a:ext cx="7343877" cy="2900975"/>
          </a:xfrm>
          <a:prstGeom prst="rect">
            <a:avLst/>
          </a:prstGeom>
          <a:noFill/>
          <a:ln>
            <a:noFill/>
          </a:ln>
          <a:effectLst>
            <a:outerShdw blurRad="57150" rotWithShape="0" algn="bl" dir="5400000" dist="19050">
              <a:srgbClr val="000000">
                <a:alpha val="50000"/>
              </a:srgbClr>
            </a:outerShdw>
          </a:effectLst>
        </p:spPr>
      </p:pic>
      <p:sp>
        <p:nvSpPr>
          <p:cNvPr id="650" name="Google Shape;650;p54"/>
          <p:cNvSpPr txBox="1"/>
          <p:nvPr/>
        </p:nvSpPr>
        <p:spPr>
          <a:xfrm>
            <a:off x="6606075" y="666000"/>
            <a:ext cx="1857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Highlighting an area on the chart, triggers the analysis</a:t>
            </a:r>
            <a:endParaRPr>
              <a:latin typeface="IBM Plex Sans Light"/>
              <a:ea typeface="IBM Plex Sans Light"/>
              <a:cs typeface="IBM Plex Sans Light"/>
              <a:sym typeface="IBM Plex Sans Light"/>
            </a:endParaRPr>
          </a:p>
        </p:txBody>
      </p:sp>
      <p:cxnSp>
        <p:nvCxnSpPr>
          <p:cNvPr id="651" name="Google Shape;651;p54"/>
          <p:cNvCxnSpPr/>
          <p:nvPr/>
        </p:nvCxnSpPr>
        <p:spPr>
          <a:xfrm>
            <a:off x="7408100" y="1425875"/>
            <a:ext cx="6000" cy="48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5"/>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57" name="Google Shape;657;p55"/>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58" name="Google Shape;658;p55"/>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Anomaly Advisor - </a:t>
            </a:r>
            <a:r>
              <a:rPr lang="en-GB" sz="2400"/>
              <a:t>the</a:t>
            </a:r>
            <a:r>
              <a:rPr lang="en-GB" sz="2400"/>
              <a:t> analysis</a:t>
            </a:r>
            <a:endParaRPr sz="2400"/>
          </a:p>
        </p:txBody>
      </p:sp>
      <p:pic>
        <p:nvPicPr>
          <p:cNvPr id="659" name="Google Shape;659;p55"/>
          <p:cNvPicPr preferRelativeResize="0"/>
          <p:nvPr/>
        </p:nvPicPr>
        <p:blipFill>
          <a:blip r:embed="rId3">
            <a:alphaModFix/>
          </a:blip>
          <a:stretch>
            <a:fillRect/>
          </a:stretch>
        </p:blipFill>
        <p:spPr>
          <a:xfrm>
            <a:off x="3846225" y="835675"/>
            <a:ext cx="4746926" cy="4014499"/>
          </a:xfrm>
          <a:prstGeom prst="rect">
            <a:avLst/>
          </a:prstGeom>
          <a:noFill/>
          <a:ln>
            <a:noFill/>
          </a:ln>
          <a:effectLst>
            <a:outerShdw blurRad="57150" rotWithShape="0" algn="bl" dir="5400000" dist="19050">
              <a:srgbClr val="000000">
                <a:alpha val="50000"/>
              </a:srgbClr>
            </a:outerShdw>
          </a:effectLst>
        </p:spPr>
      </p:pic>
      <p:sp>
        <p:nvSpPr>
          <p:cNvPr id="660" name="Google Shape;660;p55"/>
          <p:cNvSpPr txBox="1"/>
          <p:nvPr/>
        </p:nvSpPr>
        <p:spPr>
          <a:xfrm>
            <a:off x="426100" y="1042025"/>
            <a:ext cx="3121500" cy="32016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2600">
                <a:solidFill>
                  <a:srgbClr val="00AB44"/>
                </a:solidFill>
                <a:latin typeface="IBM Plex Sans ExtraLight"/>
                <a:ea typeface="IBM Plex Sans ExtraLight"/>
                <a:cs typeface="IBM Plex Sans ExtraLight"/>
                <a:sym typeface="IBM Plex Sans ExtraLight"/>
              </a:rPr>
              <a:t>Anomaly advisor presents a </a:t>
            </a:r>
            <a:r>
              <a:rPr b="1" lang="en-GB" sz="2600">
                <a:solidFill>
                  <a:srgbClr val="00AB44"/>
                </a:solidFill>
                <a:latin typeface="IBM Plex Sans"/>
                <a:ea typeface="IBM Plex Sans"/>
                <a:cs typeface="IBM Plex Sans"/>
                <a:sym typeface="IBM Plex Sans"/>
              </a:rPr>
              <a:t>sorted list of all metrics</a:t>
            </a:r>
            <a:r>
              <a:rPr lang="en-GB" sz="2600">
                <a:solidFill>
                  <a:srgbClr val="00AB44"/>
                </a:solidFill>
                <a:latin typeface="IBM Plex Sans ExtraLight"/>
                <a:ea typeface="IBM Plex Sans ExtraLight"/>
                <a:cs typeface="IBM Plex Sans ExtraLight"/>
                <a:sym typeface="IBM Plex Sans ExtraLight"/>
              </a:rPr>
              <a:t>, ordered by their </a:t>
            </a:r>
            <a:r>
              <a:rPr b="1" lang="en-GB" sz="2600">
                <a:solidFill>
                  <a:srgbClr val="00AB44"/>
                </a:solidFill>
                <a:latin typeface="IBM Plex Sans"/>
                <a:ea typeface="IBM Plex Sans"/>
                <a:cs typeface="IBM Plex Sans"/>
                <a:sym typeface="IBM Plex Sans"/>
              </a:rPr>
              <a:t>anomaly rate</a:t>
            </a:r>
            <a:r>
              <a:rPr lang="en-GB" sz="2600">
                <a:solidFill>
                  <a:srgbClr val="00AB44"/>
                </a:solidFill>
                <a:latin typeface="IBM Plex Sans ExtraLight"/>
                <a:ea typeface="IBM Plex Sans ExtraLight"/>
                <a:cs typeface="IBM Plex Sans ExtraLight"/>
                <a:sym typeface="IBM Plex Sans ExtraLight"/>
              </a:rPr>
              <a:t>,</a:t>
            </a:r>
            <a:br>
              <a:rPr lang="en-GB" sz="2600">
                <a:solidFill>
                  <a:srgbClr val="00AB44"/>
                </a:solidFill>
                <a:latin typeface="IBM Plex Sans ExtraLight"/>
                <a:ea typeface="IBM Plex Sans ExtraLight"/>
                <a:cs typeface="IBM Plex Sans ExtraLight"/>
                <a:sym typeface="IBM Plex Sans ExtraLight"/>
              </a:rPr>
            </a:br>
            <a:r>
              <a:rPr lang="en-GB" sz="2600">
                <a:solidFill>
                  <a:srgbClr val="00AB44"/>
                </a:solidFill>
                <a:latin typeface="IBM Plex Sans ExtraLight"/>
                <a:ea typeface="IBM Plex Sans ExtraLight"/>
                <a:cs typeface="IBM Plex Sans ExtraLight"/>
                <a:sym typeface="IBM Plex Sans ExtraLight"/>
              </a:rPr>
              <a:t>during the highlighted time-frame.</a:t>
            </a:r>
            <a:endParaRPr sz="2600">
              <a:solidFill>
                <a:srgbClr val="00AB44"/>
              </a:solidFill>
              <a:latin typeface="IBM Plex Sans ExtraLight"/>
              <a:ea typeface="IBM Plex Sans ExtraLight"/>
              <a:cs typeface="IBM Plex Sans ExtraLight"/>
              <a:sym typeface="IBM Plex Sans Extra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6"/>
          <p:cNvSpPr txBox="1"/>
          <p:nvPr/>
        </p:nvSpPr>
        <p:spPr>
          <a:xfrm>
            <a:off x="3706938" y="794038"/>
            <a:ext cx="4730700" cy="42798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Netdata turns AI to a consultant that can help you spot what is interesting, what is related, what needs your attention.</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Unsupervised</a:t>
            </a:r>
            <a:br>
              <a:rPr lang="en-GB">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There are plenty of settings, but it just works behind the scenes, learning how metrics behave and providing an anomaly score for them.</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It is just another attribute for each of your metrics</a:t>
            </a:r>
            <a:br>
              <a:rPr lang="en-GB">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Anomaly Rate is stored in the metrics database together with every sample collected, making it possible to query the past for anomalies.</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Can detect the </a:t>
            </a:r>
            <a:r>
              <a:rPr b="1" lang="en-GB">
                <a:solidFill>
                  <a:srgbClr val="12110C"/>
                </a:solidFill>
                <a:latin typeface="IBM Plex Sans"/>
                <a:ea typeface="IBM Plex Sans"/>
                <a:cs typeface="IBM Plex Sans"/>
                <a:sym typeface="IBM Plex Sans"/>
              </a:rPr>
              <a:t>spread of an anomaly</a:t>
            </a:r>
            <a:r>
              <a:rPr lang="en-GB">
                <a:solidFill>
                  <a:srgbClr val="12110C"/>
                </a:solidFill>
                <a:latin typeface="IBM Plex Sans"/>
                <a:ea typeface="IBM Plex Sans"/>
                <a:cs typeface="IBM Plex Sans"/>
                <a:sym typeface="IBM Plex Sans"/>
              </a:rPr>
              <a:t> across systems and applications.</a:t>
            </a:r>
            <a:br>
              <a:rPr lang="en-GB">
                <a:solidFill>
                  <a:srgbClr val="12110C"/>
                </a:solidFill>
                <a:latin typeface="IBM Plex Sans"/>
                <a:ea typeface="IBM Plex Sans"/>
                <a:cs typeface="IBM Plex Sans"/>
                <a:sym typeface="IBM Plex Sans"/>
              </a:rPr>
            </a:b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Can assist finding the </a:t>
            </a:r>
            <a:r>
              <a:rPr b="1" lang="en-GB">
                <a:solidFill>
                  <a:srgbClr val="12110C"/>
                </a:solidFill>
                <a:latin typeface="IBM Plex Sans"/>
                <a:ea typeface="IBM Plex Sans"/>
                <a:cs typeface="IBM Plex Sans"/>
                <a:sym typeface="IBM Plex Sans"/>
              </a:rPr>
              <a:t>aha! </a:t>
            </a:r>
            <a:r>
              <a:rPr b="1" lang="en-GB">
                <a:solidFill>
                  <a:srgbClr val="12110C"/>
                </a:solidFill>
                <a:latin typeface="IBM Plex Sans"/>
                <a:ea typeface="IBM Plex Sans"/>
                <a:cs typeface="IBM Plex Sans"/>
                <a:sym typeface="IBM Plex Sans"/>
              </a:rPr>
              <a:t>m</a:t>
            </a:r>
            <a:r>
              <a:rPr b="1" lang="en-GB">
                <a:solidFill>
                  <a:srgbClr val="12110C"/>
                </a:solidFill>
                <a:latin typeface="IBM Plex Sans"/>
                <a:ea typeface="IBM Plex Sans"/>
                <a:cs typeface="IBM Plex Sans"/>
                <a:sym typeface="IBM Plex Sans"/>
              </a:rPr>
              <a:t>oment</a:t>
            </a:r>
            <a:r>
              <a:rPr lang="en-GB">
                <a:solidFill>
                  <a:srgbClr val="12110C"/>
                </a:solidFill>
                <a:latin typeface="IBM Plex Sans"/>
                <a:ea typeface="IBM Plex Sans"/>
                <a:cs typeface="IBM Plex Sans"/>
                <a:sym typeface="IBM Plex Sans"/>
              </a:rPr>
              <a:t> while troubleshooting.</a:t>
            </a:r>
            <a:endParaRPr>
              <a:solidFill>
                <a:srgbClr val="12110C"/>
              </a:solidFill>
              <a:latin typeface="IBM Plex Sans"/>
              <a:ea typeface="IBM Plex Sans"/>
              <a:cs typeface="IBM Plex Sans"/>
              <a:sym typeface="IBM Plex Sans"/>
            </a:endParaRPr>
          </a:p>
        </p:txBody>
      </p:sp>
      <p:sp>
        <p:nvSpPr>
          <p:cNvPr id="666" name="Google Shape;666;p56"/>
          <p:cNvSpPr txBox="1"/>
          <p:nvPr/>
        </p:nvSpPr>
        <p:spPr>
          <a:xfrm>
            <a:off x="655325" y="1648197"/>
            <a:ext cx="2699400" cy="18471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Unsupervised Anomaly Detection is an advisor!</a:t>
            </a:r>
            <a:endParaRPr sz="3000">
              <a:solidFill>
                <a:srgbClr val="00AB44"/>
              </a:solidFill>
              <a:latin typeface="IBM Plex Sans ExtraLight"/>
              <a:ea typeface="IBM Plex Sans ExtraLight"/>
              <a:cs typeface="IBM Plex Sans ExtraLight"/>
              <a:sym typeface="IBM Plex Sans ExtraLight"/>
            </a:endParaRPr>
          </a:p>
        </p:txBody>
      </p:sp>
      <p:sp>
        <p:nvSpPr>
          <p:cNvPr id="667" name="Google Shape;667;p56"/>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68" name="Google Shape;668;p56"/>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69" name="Google Shape;669;p56"/>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Mission accomplished!</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3" name="Shape 673"/>
        <p:cNvGrpSpPr/>
        <p:nvPr/>
      </p:nvGrpSpPr>
      <p:grpSpPr>
        <a:xfrm>
          <a:off x="0" y="0"/>
          <a:ext cx="0" cy="0"/>
          <a:chOff x="0" y="0"/>
          <a:chExt cx="0" cy="0"/>
        </a:xfrm>
      </p:grpSpPr>
      <p:sp>
        <p:nvSpPr>
          <p:cNvPr id="674" name="Google Shape;674;p57"/>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675" name="Google Shape;675;p57"/>
          <p:cNvPicPr preferRelativeResize="0"/>
          <p:nvPr/>
        </p:nvPicPr>
        <p:blipFill>
          <a:blip r:embed="rId3">
            <a:alphaModFix/>
          </a:blip>
          <a:stretch>
            <a:fillRect/>
          </a:stretch>
        </p:blipFill>
        <p:spPr>
          <a:xfrm>
            <a:off x="0" y="0"/>
            <a:ext cx="9144003" cy="5143501"/>
          </a:xfrm>
          <a:prstGeom prst="rect">
            <a:avLst/>
          </a:prstGeom>
          <a:noFill/>
          <a:ln>
            <a:noFill/>
          </a:ln>
        </p:spPr>
      </p:pic>
      <p:sp>
        <p:nvSpPr>
          <p:cNvPr id="676" name="Google Shape;676;p57"/>
          <p:cNvSpPr txBox="1"/>
          <p:nvPr/>
        </p:nvSpPr>
        <p:spPr>
          <a:xfrm>
            <a:off x="806450" y="1899550"/>
            <a:ext cx="7835700" cy="24090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Challenge 4:</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Make </a:t>
            </a:r>
            <a:r>
              <a:rPr b="1" lang="en-GB" sz="3600">
                <a:solidFill>
                  <a:srgbClr val="FFFFFF"/>
                </a:solidFill>
                <a:latin typeface="IBM Plex Sans"/>
                <a:ea typeface="IBM Plex Sans"/>
                <a:cs typeface="IBM Plex Sans"/>
                <a:sym typeface="IBM Plex Sans"/>
              </a:rPr>
              <a:t>logs exploration and analytics</a:t>
            </a:r>
            <a:r>
              <a:rPr lang="en-GB" sz="3600">
                <a:solidFill>
                  <a:srgbClr val="FFFFFF"/>
                </a:solidFill>
                <a:latin typeface="IBM Plex Sans ExtraLight"/>
                <a:ea typeface="IBM Plex Sans ExtraLight"/>
                <a:cs typeface="IBM Plex Sans ExtraLight"/>
                <a:sym typeface="IBM Plex Sans ExtraLight"/>
              </a:rPr>
              <a:t>, easy and affordable.</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58"/>
          <p:cNvSpPr txBox="1"/>
          <p:nvPr/>
        </p:nvSpPr>
        <p:spPr>
          <a:xfrm>
            <a:off x="3706938" y="767263"/>
            <a:ext cx="4730700" cy="42978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lang="en-GB" sz="1600">
                <a:solidFill>
                  <a:srgbClr val="12110C"/>
                </a:solidFill>
                <a:latin typeface="IBM Plex Sans"/>
                <a:ea typeface="IBM Plex Sans"/>
                <a:cs typeface="IBM Plex Sans"/>
                <a:sym typeface="IBM Plex Sans"/>
              </a:rPr>
              <a:t>Is available everywhere!</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use it already, even when we don’t realize it.</a:t>
            </a:r>
            <a:br>
              <a:rPr lang="en-GB" sz="12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Is secure by design!</a:t>
            </a:r>
            <a:endParaRPr sz="16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FSS, to seal the logs</a:t>
            </a:r>
            <a:endParaRPr sz="12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Survives disk failures (uses tmpfs)</a:t>
            </a:r>
            <a:endParaRPr sz="12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Its file format is designed for minimal data loss on disk corruption</a:t>
            </a:r>
            <a:br>
              <a:rPr lang="en-GB" sz="12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Is unique!</a:t>
            </a:r>
            <a:endParaRPr sz="16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Supports any number of fields, even per log entry</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(think huge cardinality)</a:t>
            </a:r>
            <a:endParaRPr sz="12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Indexes all fields provided</a:t>
            </a:r>
            <a:endParaRPr sz="12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Queries on any combination of fields</a:t>
            </a:r>
            <a:endParaRPr sz="1200">
              <a:solidFill>
                <a:srgbClr val="12110C"/>
              </a:solidFill>
              <a:latin typeface="IBM Plex Sans"/>
              <a:ea typeface="IBM Plex Sans"/>
              <a:cs typeface="IBM Plex Sans"/>
              <a:sym typeface="IBM Plex Sans"/>
            </a:endParaRPr>
          </a:p>
          <a:p>
            <a:pPr indent="-304800" lvl="1" marL="914400" rtl="0" algn="l">
              <a:lnSpc>
                <a:spcPct val="115000"/>
              </a:lnSpc>
              <a:spcBef>
                <a:spcPts val="0"/>
              </a:spcBef>
              <a:spcAft>
                <a:spcPts val="0"/>
              </a:spcAft>
              <a:buClr>
                <a:srgbClr val="12110C"/>
              </a:buClr>
              <a:buSzPts val="1200"/>
              <a:buFont typeface="IBM Plex Sans"/>
              <a:buChar char="○"/>
            </a:pPr>
            <a:r>
              <a:rPr lang="en-GB" sz="1200">
                <a:solidFill>
                  <a:srgbClr val="12110C"/>
                </a:solidFill>
                <a:latin typeface="IBM Plex Sans"/>
                <a:ea typeface="IBM Plex Sans"/>
                <a:cs typeface="IBM Plex Sans"/>
                <a:sym typeface="IBM Plex Sans"/>
              </a:rPr>
              <a:t>Maintenance free - just works!</a:t>
            </a:r>
            <a:br>
              <a:rPr lang="en-GB" sz="12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Amazing ingestion performance!</a:t>
            </a:r>
            <a:br>
              <a:rPr lang="en-GB" sz="1600">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Can build logs centralization points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It provides all the tools and processes to centralize all the logs of an infra to a central place.</a:t>
            </a:r>
            <a:endParaRPr sz="1600">
              <a:solidFill>
                <a:srgbClr val="12110C"/>
              </a:solidFill>
              <a:latin typeface="IBM Plex Sans"/>
              <a:ea typeface="IBM Plex Sans"/>
              <a:cs typeface="IBM Plex Sans"/>
              <a:sym typeface="IBM Plex Sans"/>
            </a:endParaRPr>
          </a:p>
        </p:txBody>
      </p:sp>
      <p:sp>
        <p:nvSpPr>
          <p:cNvPr id="682" name="Google Shape;682;p58"/>
          <p:cNvSpPr txBox="1"/>
          <p:nvPr/>
        </p:nvSpPr>
        <p:spPr>
          <a:xfrm>
            <a:off x="428375" y="1590275"/>
            <a:ext cx="3012000" cy="18471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systemd-journald is a hidden gem, that already lives in our systems!</a:t>
            </a:r>
            <a:endParaRPr sz="3000">
              <a:solidFill>
                <a:srgbClr val="00AB44"/>
              </a:solidFill>
              <a:latin typeface="IBM Plex Sans ExtraLight"/>
              <a:ea typeface="IBM Plex Sans ExtraLight"/>
              <a:cs typeface="IBM Plex Sans ExtraLight"/>
              <a:sym typeface="IBM Plex Sans ExtraLight"/>
            </a:endParaRPr>
          </a:p>
        </p:txBody>
      </p:sp>
      <p:sp>
        <p:nvSpPr>
          <p:cNvPr id="683" name="Google Shape;683;p58"/>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84" name="Google Shape;684;p58"/>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5" name="Google Shape;685;p58"/>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Systemd-journald</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nvSpPr>
        <p:spPr>
          <a:xfrm>
            <a:off x="2656700" y="744400"/>
            <a:ext cx="6174900" cy="42669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200+ dashboard chars, 2000+ unique time-series</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CPU, Memory, Disks, Mount Points, Filesystems, Network Interfaces, the whole Networking Stack for all Protocols, Firewall, systemd Units, Processes, Users, User Groups and more.</a:t>
            </a:r>
            <a:br>
              <a:rPr lang="en-GB" sz="10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All collected and visualized with </a:t>
            </a:r>
            <a:r>
              <a:rPr b="1" lang="en-GB" sz="1000">
                <a:solidFill>
                  <a:srgbClr val="12110C"/>
                </a:solidFill>
                <a:latin typeface="IBM Plex Sans"/>
                <a:ea typeface="IBM Plex Sans"/>
                <a:cs typeface="IBM Plex Sans"/>
                <a:sym typeface="IBM Plex Sans"/>
              </a:rPr>
              <a:t>1-second granularity</a:t>
            </a:r>
            <a:r>
              <a:rPr lang="en-GB" sz="1000">
                <a:solidFill>
                  <a:srgbClr val="12110C"/>
                </a:solidFill>
                <a:latin typeface="IBM Plex Sans"/>
                <a:ea typeface="IBM Plex Sans"/>
                <a:cs typeface="IBM Plex Sans"/>
                <a:sym typeface="IBM Plex Sans"/>
              </a:rPr>
              <a:t>.</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50+ unique alerts, on 100+ components</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Checking the health of every single component the system has, for common errors, misconfigurations, and error conditions.</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systemd-journal logs explorer</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Visualize the explore system and application logs, by directly querying systemd journals, without the need of logs database server.</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Network explorer</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Visually explore all network sockets (to be release this month).</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Unsupervised anomaly detection</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18 Machine Learning models are trained for each time-series collected, modeling the behavior of each metric over the last few days, offering outlier detection in real-time, during data collection.</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2 months of retention using 500MB of disk space</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3 days of high-res (per-sec), 2 weeks of mid-res (per-min), 2 months of low-res (per-hour).</a:t>
            </a:r>
            <a:br>
              <a:rPr lang="en-GB" sz="1000">
                <a:solidFill>
                  <a:srgbClr val="12110C"/>
                </a:solidFill>
                <a:latin typeface="IBM Plex Sans"/>
                <a:ea typeface="IBM Plex Sans"/>
                <a:cs typeface="IBM Plex Sans"/>
                <a:sym typeface="IBM Plex Sans"/>
              </a:rPr>
            </a:br>
            <a:endParaRPr sz="4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b="1" lang="en-GB" sz="1200">
                <a:solidFill>
                  <a:srgbClr val="12110C"/>
                </a:solidFill>
                <a:latin typeface="IBM Plex Sans"/>
                <a:ea typeface="IBM Plex Sans"/>
                <a:cs typeface="IBM Plex Sans"/>
                <a:sym typeface="IBM Plex Sans"/>
              </a:rPr>
              <a:t>1% CPU of a single core, 120MB RAM, almost zero disk I/O</a:t>
            </a:r>
            <a:br>
              <a:rPr lang="en-GB" sz="12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Optimized for speed and efficiency, a nice companion for production systems and applications.</a:t>
            </a:r>
            <a:endParaRPr sz="1000">
              <a:solidFill>
                <a:srgbClr val="12110C"/>
              </a:solidFill>
              <a:latin typeface="IBM Plex Sans"/>
              <a:ea typeface="IBM Plex Sans"/>
              <a:cs typeface="IBM Plex Sans"/>
              <a:sym typeface="IBM Plex Sans"/>
            </a:endParaRPr>
          </a:p>
        </p:txBody>
      </p:sp>
      <p:sp>
        <p:nvSpPr>
          <p:cNvPr id="129" name="Google Shape;129;p23"/>
          <p:cNvSpPr txBox="1"/>
          <p:nvPr/>
        </p:nvSpPr>
        <p:spPr>
          <a:xfrm>
            <a:off x="457200" y="1595225"/>
            <a:ext cx="2035800" cy="20010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2600">
                <a:solidFill>
                  <a:srgbClr val="00AB44"/>
                </a:solidFill>
                <a:latin typeface="IBM Plex Sans ExtraLight"/>
                <a:ea typeface="IBM Plex Sans ExtraLight"/>
                <a:cs typeface="IBM Plex Sans ExtraLight"/>
                <a:sym typeface="IBM Plex Sans ExtraLight"/>
              </a:rPr>
              <a:t>What you get by just installing </a:t>
            </a:r>
            <a:r>
              <a:rPr b="1" lang="en-GB" sz="2600">
                <a:solidFill>
                  <a:srgbClr val="00AB44"/>
                </a:solidFill>
                <a:latin typeface="IBM Plex Sans"/>
                <a:ea typeface="IBM Plex Sans"/>
                <a:cs typeface="IBM Plex Sans"/>
                <a:sym typeface="IBM Plex Sans"/>
              </a:rPr>
              <a:t>Netdata</a:t>
            </a:r>
            <a:r>
              <a:rPr lang="en-GB" sz="2600">
                <a:solidFill>
                  <a:srgbClr val="00AB44"/>
                </a:solidFill>
                <a:latin typeface="IBM Plex Sans ExtraLight"/>
                <a:ea typeface="IBM Plex Sans ExtraLight"/>
                <a:cs typeface="IBM Plex Sans ExtraLight"/>
                <a:sym typeface="IBM Plex Sans ExtraLight"/>
              </a:rPr>
              <a:t> on an </a:t>
            </a:r>
            <a:r>
              <a:rPr i="1" lang="en-GB" sz="2600">
                <a:solidFill>
                  <a:srgbClr val="00AB44"/>
                </a:solidFill>
                <a:latin typeface="IBM Plex Sans ExtraLight"/>
                <a:ea typeface="IBM Plex Sans ExtraLight"/>
                <a:cs typeface="IBM Plex Sans ExtraLight"/>
                <a:sym typeface="IBM Plex Sans ExtraLight"/>
              </a:rPr>
              <a:t>empty</a:t>
            </a:r>
            <a:r>
              <a:rPr lang="en-GB" sz="2600">
                <a:solidFill>
                  <a:srgbClr val="00AB44"/>
                </a:solidFill>
                <a:latin typeface="IBM Plex Sans ExtraLight"/>
                <a:ea typeface="IBM Plex Sans ExtraLight"/>
                <a:cs typeface="IBM Plex Sans ExtraLight"/>
                <a:sym typeface="IBM Plex Sans ExtraLight"/>
              </a:rPr>
              <a:t> VM</a:t>
            </a:r>
            <a:endParaRPr sz="2600">
              <a:solidFill>
                <a:srgbClr val="00AB44"/>
              </a:solidFill>
              <a:latin typeface="IBM Plex Sans ExtraLight"/>
              <a:ea typeface="IBM Plex Sans ExtraLight"/>
              <a:cs typeface="IBM Plex Sans ExtraLight"/>
              <a:sym typeface="IBM Plex Sans ExtraLight"/>
            </a:endParaRPr>
          </a:p>
        </p:txBody>
      </p:sp>
      <p:sp>
        <p:nvSpPr>
          <p:cNvPr id="130" name="Google Shape;130;p2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31" name="Google Shape;131;p2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32" name="Google Shape;132;p2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on an </a:t>
            </a:r>
            <a:r>
              <a:rPr i="1" lang="en-GB" sz="2400"/>
              <a:t>empty</a:t>
            </a:r>
            <a:r>
              <a:rPr lang="en-GB" sz="2400"/>
              <a:t> VM</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59"/>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691" name="Google Shape;691;p59"/>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2" name="Google Shape;692;p59"/>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systemd-journal Logs Explorer</a:t>
            </a:r>
            <a:endParaRPr sz="2400"/>
          </a:p>
        </p:txBody>
      </p:sp>
      <p:pic>
        <p:nvPicPr>
          <p:cNvPr id="693" name="Google Shape;693;p59"/>
          <p:cNvPicPr preferRelativeResize="0"/>
          <p:nvPr/>
        </p:nvPicPr>
        <p:blipFill>
          <a:blip r:embed="rId3">
            <a:alphaModFix/>
          </a:blip>
          <a:stretch>
            <a:fillRect/>
          </a:stretch>
        </p:blipFill>
        <p:spPr>
          <a:xfrm>
            <a:off x="441950" y="1109700"/>
            <a:ext cx="8260100" cy="35735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0"/>
          <p:cNvSpPr txBox="1"/>
          <p:nvPr/>
        </p:nvSpPr>
        <p:spPr>
          <a:xfrm>
            <a:off x="3706938" y="1046138"/>
            <a:ext cx="4730700" cy="33774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lang="en-GB" sz="1600">
                <a:solidFill>
                  <a:srgbClr val="12110C"/>
                </a:solidFill>
                <a:latin typeface="IBM Plex Sans"/>
                <a:ea typeface="IBM Plex Sans"/>
                <a:cs typeface="IBM Plex Sans"/>
                <a:sym typeface="IBM Plex Sans"/>
              </a:rPr>
              <a:t>Yes and No.</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The query </a:t>
            </a:r>
            <a:r>
              <a:rPr lang="en-GB" sz="1200">
                <a:solidFill>
                  <a:srgbClr val="12110C"/>
                </a:solidFill>
                <a:latin typeface="IBM Plex Sans"/>
                <a:ea typeface="IBM Plex Sans"/>
                <a:cs typeface="IBM Plex Sans"/>
                <a:sym typeface="IBM Plex Sans"/>
              </a:rPr>
              <a:t>performance</a:t>
            </a:r>
            <a:r>
              <a:rPr lang="en-GB" sz="1200">
                <a:solidFill>
                  <a:srgbClr val="12110C"/>
                </a:solidFill>
                <a:latin typeface="IBM Plex Sans"/>
                <a:ea typeface="IBM Plex Sans"/>
                <a:cs typeface="IBM Plex Sans"/>
                <a:sym typeface="IBM Plex Sans"/>
              </a:rPr>
              <a:t> issues are simple implementation glitches, easy to fix.</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We submitted patches to systemd</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analyzed </a:t>
            </a:r>
            <a:r>
              <a:rPr lang="en-GB" sz="1200">
                <a:solidFill>
                  <a:srgbClr val="188038"/>
                </a:solidFill>
                <a:latin typeface="Roboto Mono"/>
                <a:ea typeface="Roboto Mono"/>
                <a:cs typeface="Roboto Mono"/>
                <a:sym typeface="Roboto Mono"/>
              </a:rPr>
              <a:t>journalctl</a:t>
            </a:r>
            <a:r>
              <a:rPr lang="en-GB" sz="1200">
                <a:solidFill>
                  <a:srgbClr val="12110C"/>
                </a:solidFill>
                <a:latin typeface="IBM Plex Sans"/>
                <a:ea typeface="IBM Plex Sans"/>
                <a:cs typeface="IBM Plex Sans"/>
                <a:sym typeface="IBM Plex Sans"/>
              </a:rPr>
              <a:t> and found several issues that once fixed they improve query performance 14x.</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submitted these patches to systemd.</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Netdata systemd-journal Explorer</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managed to bypass all the performance issues systemd-journal has, independently of the version of systemd installed on a system.</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Netdata is fast when querying systemd-journal logs on all systems, even with a slow systemd-journal and </a:t>
            </a:r>
            <a:r>
              <a:rPr lang="en-GB" sz="1200">
                <a:solidFill>
                  <a:srgbClr val="188038"/>
                </a:solidFill>
                <a:latin typeface="Roboto Mono"/>
                <a:ea typeface="Roboto Mono"/>
                <a:cs typeface="Roboto Mono"/>
                <a:sym typeface="Roboto Mono"/>
              </a:rPr>
              <a:t>journalctl</a:t>
            </a:r>
            <a:r>
              <a:rPr lang="en-GB" sz="1200">
                <a:solidFill>
                  <a:srgbClr val="12110C"/>
                </a:solidFill>
                <a:latin typeface="IBM Plex Sans"/>
                <a:ea typeface="IBM Plex Sans"/>
                <a:cs typeface="IBM Plex Sans"/>
                <a:sym typeface="IBM Plex Sans"/>
              </a:rPr>
              <a:t>.</a:t>
            </a:r>
            <a:endParaRPr sz="1600">
              <a:solidFill>
                <a:srgbClr val="12110C"/>
              </a:solidFill>
              <a:latin typeface="IBM Plex Sans"/>
              <a:ea typeface="IBM Plex Sans"/>
              <a:cs typeface="IBM Plex Sans"/>
              <a:sym typeface="IBM Plex Sans"/>
            </a:endParaRPr>
          </a:p>
        </p:txBody>
      </p:sp>
      <p:sp>
        <p:nvSpPr>
          <p:cNvPr id="699" name="Google Shape;699;p60"/>
          <p:cNvSpPr txBox="1"/>
          <p:nvPr/>
        </p:nvSpPr>
        <p:spPr>
          <a:xfrm>
            <a:off x="428375" y="1590275"/>
            <a:ext cx="3012000" cy="18471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systemd-journal is not slow when used with Netdata</a:t>
            </a:r>
            <a:endParaRPr sz="3000">
              <a:solidFill>
                <a:srgbClr val="00AB44"/>
              </a:solidFill>
              <a:latin typeface="IBM Plex Sans ExtraLight"/>
              <a:ea typeface="IBM Plex Sans ExtraLight"/>
              <a:cs typeface="IBM Plex Sans ExtraLight"/>
              <a:sym typeface="IBM Plex Sans ExtraLight"/>
            </a:endParaRPr>
          </a:p>
        </p:txBody>
      </p:sp>
      <p:sp>
        <p:nvSpPr>
          <p:cNvPr id="700" name="Google Shape;700;p60"/>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01" name="Google Shape;701;p60"/>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2" name="Google Shape;702;p60"/>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Systemd-journald: it is slow to query</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61"/>
          <p:cNvSpPr txBox="1"/>
          <p:nvPr/>
        </p:nvSpPr>
        <p:spPr>
          <a:xfrm>
            <a:off x="3706938" y="1046138"/>
            <a:ext cx="4730700" cy="38637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lang="en-GB" sz="1600">
                <a:solidFill>
                  <a:srgbClr val="12110C"/>
                </a:solidFill>
                <a:latin typeface="IBM Plex Sans"/>
                <a:ea typeface="IBM Plex Sans"/>
                <a:cs typeface="IBM Plex Sans"/>
                <a:sym typeface="IBM Plex Sans"/>
              </a:rPr>
              <a:t>Yes it did.</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Generally, very few tools are available to push structured logs to systemd-journals.</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Netdata </a:t>
            </a:r>
            <a:r>
              <a:rPr lang="en-GB" sz="1600">
                <a:solidFill>
                  <a:srgbClr val="188038"/>
                </a:solidFill>
                <a:latin typeface="Roboto Mono"/>
                <a:ea typeface="Roboto Mono"/>
                <a:cs typeface="Roboto Mono"/>
                <a:sym typeface="Roboto Mono"/>
              </a:rPr>
              <a:t>log2journal</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released </a:t>
            </a:r>
            <a:r>
              <a:rPr lang="en-GB" sz="1200">
                <a:solidFill>
                  <a:srgbClr val="188038"/>
                </a:solidFill>
                <a:latin typeface="Roboto Mono"/>
                <a:ea typeface="Roboto Mono"/>
                <a:cs typeface="Roboto Mono"/>
                <a:sym typeface="Roboto Mono"/>
              </a:rPr>
              <a:t>log2journal</a:t>
            </a:r>
            <a:r>
              <a:rPr lang="en-GB" sz="1200">
                <a:solidFill>
                  <a:srgbClr val="12110C"/>
                </a:solidFill>
                <a:latin typeface="IBM Plex Sans"/>
                <a:ea typeface="IBM Plex Sans"/>
                <a:cs typeface="IBM Plex Sans"/>
                <a:sym typeface="IBM Plex Sans"/>
              </a:rPr>
              <a:t>, a powerful command line tool to convert any kind of log into structured systemd-journal entries</a:t>
            </a:r>
            <a:r>
              <a:rPr lang="en-GB" sz="1200">
                <a:solidFill>
                  <a:srgbClr val="12110C"/>
                </a:solidFill>
                <a:latin typeface="IBM Plex Sans"/>
                <a:ea typeface="IBM Plex Sans"/>
                <a:cs typeface="IBM Plex Sans"/>
                <a:sym typeface="IBM Plex Sans"/>
              </a:rPr>
              <a:t>. Think of it as the equivalent to </a:t>
            </a:r>
            <a:r>
              <a:rPr lang="en-GB" sz="1200">
                <a:solidFill>
                  <a:srgbClr val="188038"/>
                </a:solidFill>
                <a:latin typeface="Roboto Mono"/>
                <a:ea typeface="Roboto Mono"/>
                <a:cs typeface="Roboto Mono"/>
                <a:sym typeface="Roboto Mono"/>
              </a:rPr>
              <a:t>promtail</a:t>
            </a:r>
            <a:r>
              <a:rPr lang="en-GB" sz="1200">
                <a:solidFill>
                  <a:srgbClr val="12110C"/>
                </a:solidFill>
                <a:latin typeface="IBM Plex Sans"/>
                <a:ea typeface="IBM Plex Sans"/>
                <a:cs typeface="IBM Plex Sans"/>
                <a:sym typeface="IBM Plex Sans"/>
              </a:rPr>
              <a:t>.</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For </a:t>
            </a:r>
            <a:r>
              <a:rPr lang="en-GB" sz="1200">
                <a:solidFill>
                  <a:srgbClr val="188038"/>
                </a:solidFill>
                <a:latin typeface="Roboto Mono"/>
                <a:ea typeface="Roboto Mono"/>
                <a:cs typeface="Roboto Mono"/>
                <a:sym typeface="Roboto Mono"/>
              </a:rPr>
              <a:t>json</a:t>
            </a:r>
            <a:r>
              <a:rPr lang="en-GB" sz="1200">
                <a:solidFill>
                  <a:srgbClr val="12110C"/>
                </a:solidFill>
                <a:latin typeface="IBM Plex Sans"/>
                <a:ea typeface="IBM Plex Sans"/>
                <a:cs typeface="IBM Plex Sans"/>
                <a:sym typeface="IBM Plex Sans"/>
              </a:rPr>
              <a:t> and </a:t>
            </a:r>
            <a:r>
              <a:rPr lang="en-GB" sz="1200">
                <a:solidFill>
                  <a:srgbClr val="188038"/>
                </a:solidFill>
                <a:latin typeface="Roboto Mono"/>
                <a:ea typeface="Roboto Mono"/>
                <a:cs typeface="Roboto Mono"/>
                <a:sym typeface="Roboto Mono"/>
              </a:rPr>
              <a:t>logfmt</a:t>
            </a:r>
            <a:r>
              <a:rPr lang="en-GB" sz="1200">
                <a:solidFill>
                  <a:srgbClr val="12110C"/>
                </a:solidFill>
                <a:latin typeface="IBM Plex Sans"/>
                <a:ea typeface="IBM Plex Sans"/>
                <a:cs typeface="IBM Plex Sans"/>
                <a:sym typeface="IBM Plex Sans"/>
              </a:rPr>
              <a:t> formatted logs, almost zero configuration is needed.</a:t>
            </a:r>
            <a:br>
              <a:rPr lang="en-GB" sz="1200">
                <a:solidFill>
                  <a:srgbClr val="12110C"/>
                </a:solidFill>
                <a:latin typeface="IBM Plex Sans"/>
                <a:ea typeface="IBM Plex Sans"/>
                <a:cs typeface="IBM Plex Sans"/>
                <a:sym typeface="IBM Plex Sans"/>
              </a:rPr>
            </a:br>
            <a:endParaRPr sz="1200">
              <a:solidFill>
                <a:srgbClr val="12110C"/>
              </a:solidFill>
              <a:latin typeface="IBM Plex Sans"/>
              <a:ea typeface="IBM Plex Sans"/>
              <a:cs typeface="IBM Plex Sans"/>
              <a:sym typeface="IBM Plex Sans"/>
            </a:endParaRPr>
          </a:p>
          <a:p>
            <a:pPr indent="-330200" lvl="0" marL="457200" rtl="0" algn="l">
              <a:lnSpc>
                <a:spcPct val="115000"/>
              </a:lnSpc>
              <a:spcBef>
                <a:spcPts val="0"/>
              </a:spcBef>
              <a:spcAft>
                <a:spcPts val="0"/>
              </a:spcAft>
              <a:buClr>
                <a:srgbClr val="12110C"/>
              </a:buClr>
              <a:buSzPts val="1600"/>
              <a:buFont typeface="IBM Plex Sans"/>
              <a:buChar char="●"/>
            </a:pPr>
            <a:r>
              <a:rPr lang="en-GB" sz="1600">
                <a:solidFill>
                  <a:srgbClr val="12110C"/>
                </a:solidFill>
                <a:latin typeface="IBM Plex Sans"/>
                <a:ea typeface="IBM Plex Sans"/>
                <a:cs typeface="IBM Plex Sans"/>
                <a:sym typeface="IBM Plex Sans"/>
              </a:rPr>
              <a:t>Netdata </a:t>
            </a:r>
            <a:r>
              <a:rPr lang="en-GB" sz="1600">
                <a:solidFill>
                  <a:srgbClr val="188038"/>
                </a:solidFill>
                <a:latin typeface="Roboto Mono"/>
                <a:ea typeface="Roboto Mono"/>
                <a:cs typeface="Roboto Mono"/>
                <a:sym typeface="Roboto Mono"/>
              </a:rPr>
              <a:t>systemd-cat-native</a:t>
            </a:r>
            <a:br>
              <a:rPr lang="en-GB" sz="1600">
                <a:solidFill>
                  <a:srgbClr val="188038"/>
                </a:solidFill>
                <a:latin typeface="Roboto Mono"/>
                <a:ea typeface="Roboto Mono"/>
                <a:cs typeface="Roboto Mono"/>
                <a:sym typeface="Roboto Mono"/>
              </a:rPr>
            </a:br>
            <a:r>
              <a:rPr lang="en-GB" sz="1200">
                <a:solidFill>
                  <a:srgbClr val="12110C"/>
                </a:solidFill>
                <a:latin typeface="IBM Plex Sans"/>
                <a:ea typeface="IBM Plex Sans"/>
                <a:cs typeface="IBM Plex Sans"/>
                <a:sym typeface="IBM Plex Sans"/>
              </a:rPr>
              <a:t>We released </a:t>
            </a:r>
            <a:r>
              <a:rPr lang="en-GB" sz="1200">
                <a:solidFill>
                  <a:srgbClr val="188038"/>
                </a:solidFill>
                <a:latin typeface="Roboto Mono"/>
                <a:ea typeface="Roboto Mono"/>
                <a:cs typeface="Roboto Mono"/>
                <a:sym typeface="Roboto Mono"/>
              </a:rPr>
              <a:t>systemd-cat-native</a:t>
            </a:r>
            <a:r>
              <a:rPr lang="en-GB" sz="1200">
                <a:solidFill>
                  <a:srgbClr val="12110C"/>
                </a:solidFill>
                <a:latin typeface="IBM Plex Sans"/>
                <a:ea typeface="IBM Plex Sans"/>
                <a:cs typeface="IBM Plex Sans"/>
                <a:sym typeface="IBM Plex Sans"/>
              </a:rPr>
              <a:t>, a tool similar to the standard </a:t>
            </a:r>
            <a:r>
              <a:rPr lang="en-GB" sz="1200">
                <a:solidFill>
                  <a:srgbClr val="188038"/>
                </a:solidFill>
                <a:latin typeface="Roboto Mono"/>
                <a:ea typeface="Roboto Mono"/>
                <a:cs typeface="Roboto Mono"/>
                <a:sym typeface="Roboto Mono"/>
              </a:rPr>
              <a:t>systemd-cat</a:t>
            </a:r>
            <a:r>
              <a:rPr lang="en-GB" sz="1200">
                <a:solidFill>
                  <a:srgbClr val="12110C"/>
                </a:solidFill>
                <a:latin typeface="IBM Plex Sans"/>
                <a:ea typeface="IBM Plex Sans"/>
                <a:cs typeface="IBM Plex Sans"/>
                <a:sym typeface="IBM Plex Sans"/>
              </a:rPr>
              <a:t>, which however allows sending a stream of entries formatted in the systemd-journal native format to a local or remote systemd-journald.</a:t>
            </a:r>
            <a:br>
              <a:rPr lang="en-GB" sz="1200">
                <a:solidFill>
                  <a:srgbClr val="12110C"/>
                </a:solidFill>
                <a:latin typeface="IBM Plex Sans"/>
                <a:ea typeface="IBM Plex Sans"/>
                <a:cs typeface="IBM Plex Sans"/>
                <a:sym typeface="IBM Plex Sans"/>
              </a:rPr>
            </a:br>
            <a:endParaRPr sz="1600">
              <a:solidFill>
                <a:srgbClr val="12110C"/>
              </a:solidFill>
              <a:latin typeface="IBM Plex Sans"/>
              <a:ea typeface="IBM Plex Sans"/>
              <a:cs typeface="IBM Plex Sans"/>
              <a:sym typeface="IBM Plex Sans"/>
            </a:endParaRPr>
          </a:p>
        </p:txBody>
      </p:sp>
      <p:sp>
        <p:nvSpPr>
          <p:cNvPr id="708" name="Google Shape;708;p61"/>
          <p:cNvSpPr txBox="1"/>
          <p:nvPr/>
        </p:nvSpPr>
        <p:spPr>
          <a:xfrm>
            <a:off x="457200" y="1384800"/>
            <a:ext cx="3012000" cy="18471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The value of a logging system depends on its integrations</a:t>
            </a:r>
            <a:endParaRPr sz="3000">
              <a:solidFill>
                <a:srgbClr val="00AB44"/>
              </a:solidFill>
              <a:latin typeface="IBM Plex Sans ExtraLight"/>
              <a:ea typeface="IBM Plex Sans ExtraLight"/>
              <a:cs typeface="IBM Plex Sans ExtraLight"/>
              <a:sym typeface="IBM Plex Sans ExtraLight"/>
            </a:endParaRPr>
          </a:p>
        </p:txBody>
      </p:sp>
      <p:sp>
        <p:nvSpPr>
          <p:cNvPr id="709" name="Google Shape;709;p61"/>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10" name="Google Shape;710;p61"/>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1" name="Google Shape;711;p61"/>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Systemd-journald: it lacks integrations</a:t>
            </a:r>
            <a:endParaRPr sz="2400"/>
          </a:p>
        </p:txBody>
      </p:sp>
      <p:pic>
        <p:nvPicPr>
          <p:cNvPr id="712" name="Google Shape;712;p61"/>
          <p:cNvPicPr preferRelativeResize="0"/>
          <p:nvPr/>
        </p:nvPicPr>
        <p:blipFill>
          <a:blip r:embed="rId3">
            <a:alphaModFix/>
          </a:blip>
          <a:stretch>
            <a:fillRect/>
          </a:stretch>
        </p:blipFill>
        <p:spPr>
          <a:xfrm>
            <a:off x="380299" y="3631336"/>
            <a:ext cx="1104250" cy="1087439"/>
          </a:xfrm>
          <a:prstGeom prst="rect">
            <a:avLst/>
          </a:prstGeom>
          <a:noFill/>
          <a:ln>
            <a:noFill/>
          </a:ln>
        </p:spPr>
      </p:pic>
      <p:sp>
        <p:nvSpPr>
          <p:cNvPr id="713" name="Google Shape;713;p61"/>
          <p:cNvSpPr txBox="1"/>
          <p:nvPr/>
        </p:nvSpPr>
        <p:spPr>
          <a:xfrm>
            <a:off x="1380075" y="4343025"/>
            <a:ext cx="201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:URL for </a:t>
            </a:r>
            <a:r>
              <a:rPr lang="en-GB">
                <a:solidFill>
                  <a:srgbClr val="188038"/>
                </a:solidFill>
                <a:latin typeface="Roboto Mono"/>
                <a:ea typeface="Roboto Mono"/>
                <a:cs typeface="Roboto Mono"/>
                <a:sym typeface="Roboto Mono"/>
              </a:rPr>
              <a:t>log2journal</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2"/>
          <p:cNvSpPr txBox="1"/>
          <p:nvPr/>
        </p:nvSpPr>
        <p:spPr>
          <a:xfrm>
            <a:off x="3706938" y="1046138"/>
            <a:ext cx="4730700" cy="38904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The storage requirements for systemd-journal files are </a:t>
            </a:r>
            <a:r>
              <a:rPr b="1" lang="en-GB">
                <a:solidFill>
                  <a:srgbClr val="12110C"/>
                </a:solidFill>
                <a:latin typeface="IBM Plex Sans"/>
                <a:ea typeface="IBM Plex Sans"/>
                <a:cs typeface="IBM Plex Sans"/>
                <a:sym typeface="IBM Plex Sans"/>
              </a:rPr>
              <a:t>significantly higher</a:t>
            </a:r>
            <a:r>
              <a:rPr lang="en-GB">
                <a:solidFill>
                  <a:srgbClr val="12110C"/>
                </a:solidFill>
                <a:latin typeface="IBM Plex Sans"/>
                <a:ea typeface="IBM Plex Sans"/>
                <a:cs typeface="IBM Plex Sans"/>
                <a:sym typeface="IBM Plex Sans"/>
              </a:rPr>
              <a:t> than other log management solutions, like Loki.</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So, systemd-journald:</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outperforms others in ingestion performance</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uses significantly less resources during ingestion,</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is way more secure, reliable and fault tolerant,</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is the definition of flexibility, supporting any number of fields, in any cardinality,</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It has a drawback:</a:t>
            </a:r>
            <a:br>
              <a:rPr lang="en-GB">
                <a:solidFill>
                  <a:srgbClr val="12110C"/>
                </a:solidFill>
                <a:latin typeface="IBM Plex Sans"/>
                <a:ea typeface="IBM Plex Sans"/>
                <a:cs typeface="IBM Plex Sans"/>
                <a:sym typeface="IBM Plex Sans"/>
              </a:rPr>
            </a:br>
            <a:br>
              <a:rPr lang="en-GB">
                <a:solidFill>
                  <a:srgbClr val="12110C"/>
                </a:solidFill>
                <a:latin typeface="IBM Plex Sans"/>
                <a:ea typeface="IBM Plex Sans"/>
                <a:cs typeface="IBM Plex Sans"/>
                <a:sym typeface="IBM Plex Sans"/>
              </a:rPr>
            </a:br>
            <a:r>
              <a:rPr lang="en-GB">
                <a:solidFill>
                  <a:srgbClr val="12110C"/>
                </a:solidFill>
                <a:latin typeface="IBM Plex Sans"/>
                <a:ea typeface="IBM Plex Sans"/>
                <a:cs typeface="IBM Plex Sans"/>
                <a:sym typeface="IBM Plex Sans"/>
              </a:rPr>
              <a:t>        </a:t>
            </a:r>
            <a:r>
              <a:rPr b="1" lang="en-GB">
                <a:solidFill>
                  <a:srgbClr val="12110C"/>
                </a:solidFill>
                <a:latin typeface="IBM Plex Sans"/>
                <a:ea typeface="IBM Plex Sans"/>
                <a:cs typeface="IBM Plex Sans"/>
                <a:sym typeface="IBM Plex Sans"/>
              </a:rPr>
              <a:t>it needs a lot more disk space for the same data!</a:t>
            </a:r>
            <a:endParaRPr b="1">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sz="1200">
                <a:solidFill>
                  <a:srgbClr val="12110C"/>
                </a:solidFill>
                <a:latin typeface="IBM Plex Sans"/>
                <a:ea typeface="IBM Plex Sans"/>
                <a:cs typeface="IBM Plex Sans"/>
                <a:sym typeface="IBM Plex Sans"/>
              </a:rPr>
              <a:t>In our tests: 10 times more.</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A compressed filesystem can help reduce this to 4 times more.</a:t>
            </a:r>
            <a:endParaRPr sz="1200">
              <a:solidFill>
                <a:srgbClr val="12110C"/>
              </a:solidFill>
              <a:latin typeface="IBM Plex Sans"/>
              <a:ea typeface="IBM Plex Sans"/>
              <a:cs typeface="IBM Plex Sans"/>
              <a:sym typeface="IBM Plex Sans"/>
            </a:endParaRPr>
          </a:p>
        </p:txBody>
      </p:sp>
      <p:sp>
        <p:nvSpPr>
          <p:cNvPr id="719" name="Google Shape;719;p62"/>
          <p:cNvSpPr txBox="1"/>
          <p:nvPr/>
        </p:nvSpPr>
        <p:spPr>
          <a:xfrm>
            <a:off x="457200" y="1384800"/>
            <a:ext cx="3012000" cy="2770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The key weakness of systemd-journald is its storage space requirements</a:t>
            </a:r>
            <a:endParaRPr sz="3000">
              <a:solidFill>
                <a:srgbClr val="00AB44"/>
              </a:solidFill>
              <a:latin typeface="IBM Plex Sans ExtraLight"/>
              <a:ea typeface="IBM Plex Sans ExtraLight"/>
              <a:cs typeface="IBM Plex Sans ExtraLight"/>
              <a:sym typeface="IBM Plex Sans ExtraLight"/>
            </a:endParaRPr>
          </a:p>
        </p:txBody>
      </p:sp>
      <p:sp>
        <p:nvSpPr>
          <p:cNvPr id="720" name="Google Shape;720;p6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21" name="Google Shape;721;p6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2" name="Google Shape;722;p6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Systemd-journald: key weakness</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3"/>
          <p:cNvSpPr txBox="1"/>
          <p:nvPr/>
        </p:nvSpPr>
        <p:spPr>
          <a:xfrm>
            <a:off x="3804788" y="1278388"/>
            <a:ext cx="4730700" cy="29565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Netdata provides all the tools and dashboards to explore and analyse your system and applications logs, without actually requiring a dedicated logs database server.</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Despite the storage requirements of systemd-journald, the tool is amazing, especially for developers, since it provides great flexibility and troubleshooting features.</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Even if you don’t want to push your </a:t>
            </a:r>
            <a:r>
              <a:rPr lang="en-GB">
                <a:solidFill>
                  <a:srgbClr val="12110C"/>
                </a:solidFill>
                <a:latin typeface="IBM Plex Sans"/>
                <a:ea typeface="IBM Plex Sans"/>
                <a:cs typeface="IBM Plex Sans"/>
                <a:sym typeface="IBM Plex Sans"/>
              </a:rPr>
              <a:t>traefik, haproxy or nginx access logs to it due to its storage requirements, </a:t>
            </a:r>
            <a:r>
              <a:rPr b="1" lang="en-GB">
                <a:solidFill>
                  <a:srgbClr val="12110C"/>
                </a:solidFill>
                <a:latin typeface="IBM Plex Sans"/>
                <a:ea typeface="IBM Plex Sans"/>
                <a:cs typeface="IBM Plex Sans"/>
                <a:sym typeface="IBM Plex Sans"/>
              </a:rPr>
              <a:t>we strongly recommend to use it for application error logs and exceptions</a:t>
            </a:r>
            <a:r>
              <a:rPr lang="en-GB">
                <a:solidFill>
                  <a:srgbClr val="12110C"/>
                </a:solidFill>
                <a:latin typeface="IBM Plex Sans"/>
                <a:ea typeface="IBM Plex Sans"/>
                <a:cs typeface="IBM Plex Sans"/>
                <a:sym typeface="IBM Plex Sans"/>
              </a:rPr>
              <a:t>. Your troubleshooting efforts can become a lot simpler with this environment.</a:t>
            </a:r>
            <a:endParaRPr>
              <a:solidFill>
                <a:srgbClr val="12110C"/>
              </a:solidFill>
              <a:latin typeface="IBM Plex Sans"/>
              <a:ea typeface="IBM Plex Sans"/>
              <a:cs typeface="IBM Plex Sans"/>
              <a:sym typeface="IBM Plex Sans"/>
            </a:endParaRPr>
          </a:p>
        </p:txBody>
      </p:sp>
      <p:sp>
        <p:nvSpPr>
          <p:cNvPr id="728" name="Google Shape;728;p63"/>
          <p:cNvSpPr txBox="1"/>
          <p:nvPr/>
        </p:nvSpPr>
        <p:spPr>
          <a:xfrm>
            <a:off x="457200" y="966875"/>
            <a:ext cx="3096900" cy="36942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provides the easiest </a:t>
            </a:r>
            <a:r>
              <a:rPr lang="en-GB" sz="3000">
                <a:solidFill>
                  <a:srgbClr val="00AB44"/>
                </a:solidFill>
                <a:latin typeface="IBM Plex Sans ExtraLight"/>
                <a:ea typeface="IBM Plex Sans ExtraLight"/>
                <a:cs typeface="IBM Plex Sans ExtraLight"/>
                <a:sym typeface="IBM Plex Sans ExtraLight"/>
              </a:rPr>
              <a:t>and</a:t>
            </a:r>
            <a:r>
              <a:rPr lang="en-GB" sz="3000">
                <a:solidFill>
                  <a:srgbClr val="00AB44"/>
                </a:solidFill>
                <a:latin typeface="IBM Plex Sans ExtraLight"/>
                <a:ea typeface="IBM Plex Sans ExtraLight"/>
                <a:cs typeface="IBM Plex Sans ExtraLight"/>
                <a:sym typeface="IBM Plex Sans ExtraLight"/>
              </a:rPr>
              <a:t> more efficient way to access your logs, by utilizing resources and tools you already use today.</a:t>
            </a:r>
            <a:endParaRPr sz="3000">
              <a:solidFill>
                <a:srgbClr val="00AB44"/>
              </a:solidFill>
              <a:latin typeface="IBM Plex Sans ExtraLight"/>
              <a:ea typeface="IBM Plex Sans ExtraLight"/>
              <a:cs typeface="IBM Plex Sans ExtraLight"/>
              <a:sym typeface="IBM Plex Sans ExtraLight"/>
            </a:endParaRPr>
          </a:p>
        </p:txBody>
      </p:sp>
      <p:sp>
        <p:nvSpPr>
          <p:cNvPr id="729" name="Google Shape;729;p6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30" name="Google Shape;730;p6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1" name="Google Shape;731;p6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Mission accomplished!</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5" name="Shape 735"/>
        <p:cNvGrpSpPr/>
        <p:nvPr/>
      </p:nvGrpSpPr>
      <p:grpSpPr>
        <a:xfrm>
          <a:off x="0" y="0"/>
          <a:ext cx="0" cy="0"/>
          <a:chOff x="0" y="0"/>
          <a:chExt cx="0" cy="0"/>
        </a:xfrm>
      </p:grpSpPr>
      <p:sp>
        <p:nvSpPr>
          <p:cNvPr id="736" name="Google Shape;736;p64"/>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737" name="Google Shape;737;p64"/>
          <p:cNvPicPr preferRelativeResize="0"/>
          <p:nvPr/>
        </p:nvPicPr>
        <p:blipFill>
          <a:blip r:embed="rId3">
            <a:alphaModFix/>
          </a:blip>
          <a:stretch>
            <a:fillRect/>
          </a:stretch>
        </p:blipFill>
        <p:spPr>
          <a:xfrm>
            <a:off x="0" y="0"/>
            <a:ext cx="9144003" cy="5143501"/>
          </a:xfrm>
          <a:prstGeom prst="rect">
            <a:avLst/>
          </a:prstGeom>
          <a:noFill/>
          <a:ln>
            <a:noFill/>
          </a:ln>
        </p:spPr>
      </p:pic>
      <p:sp>
        <p:nvSpPr>
          <p:cNvPr id="738" name="Google Shape;738;p64"/>
          <p:cNvSpPr txBox="1"/>
          <p:nvPr/>
        </p:nvSpPr>
        <p:spPr>
          <a:xfrm>
            <a:off x="806450" y="1899550"/>
            <a:ext cx="7835700" cy="24090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Challenge </a:t>
            </a:r>
            <a:r>
              <a:rPr lang="en-GB" sz="3600">
                <a:solidFill>
                  <a:srgbClr val="FFFFFF"/>
                </a:solidFill>
                <a:latin typeface="IBM Plex Sans ExtraLight"/>
                <a:ea typeface="IBM Plex Sans ExtraLight"/>
                <a:cs typeface="IBM Plex Sans ExtraLight"/>
                <a:sym typeface="IBM Plex Sans ExtraLight"/>
              </a:rPr>
              <a:t>5</a:t>
            </a:r>
            <a:r>
              <a:rPr lang="en-GB" sz="3600">
                <a:solidFill>
                  <a:srgbClr val="FFFFFF"/>
                </a:solidFill>
                <a:latin typeface="IBM Plex Sans ExtraLight"/>
                <a:ea typeface="IBM Plex Sans ExtraLight"/>
                <a:cs typeface="IBM Plex Sans ExtraLight"/>
                <a:sym typeface="IBM Plex Sans ExtraLight"/>
              </a:rPr>
              <a:t>:</a:t>
            </a:r>
            <a:br>
              <a:rPr lang="en-GB" sz="36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Observability is more than metrics, logs and traces. What is missing?</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65"/>
          <p:cNvSpPr txBox="1"/>
          <p:nvPr/>
        </p:nvSpPr>
        <p:spPr>
          <a:xfrm>
            <a:off x="3706938" y="870238"/>
            <a:ext cx="4730700" cy="37089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To completely understand or effectively troubleshoot an issue, metrics, logs and traces may not be enough.</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What if we need to examine:</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the </a:t>
            </a:r>
            <a:r>
              <a:rPr b="1" lang="en-GB">
                <a:solidFill>
                  <a:srgbClr val="12110C"/>
                </a:solidFill>
                <a:latin typeface="IBM Plex Sans"/>
                <a:ea typeface="IBM Plex Sans"/>
                <a:cs typeface="IBM Plex Sans"/>
                <a:sym typeface="IBM Plex Sans"/>
              </a:rPr>
              <a:t>slow queries on a database</a:t>
            </a:r>
            <a:r>
              <a:rPr lang="en-GB">
                <a:solidFill>
                  <a:srgbClr val="12110C"/>
                </a:solidFill>
                <a:latin typeface="IBM Plex Sans"/>
                <a:ea typeface="IBM Plex Sans"/>
                <a:cs typeface="IBM Plex Sans"/>
                <a:sym typeface="IBM Plex Sans"/>
              </a:rPr>
              <a:t>,</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the list of </a:t>
            </a:r>
            <a:r>
              <a:rPr b="1" lang="en-GB">
                <a:solidFill>
                  <a:srgbClr val="12110C"/>
                </a:solidFill>
                <a:latin typeface="IBM Plex Sans"/>
                <a:ea typeface="IBM Plex Sans"/>
                <a:cs typeface="IBM Plex Sans"/>
                <a:sym typeface="IBM Plex Sans"/>
              </a:rPr>
              <a:t>network connections</a:t>
            </a:r>
            <a:r>
              <a:rPr lang="en-GB">
                <a:solidFill>
                  <a:srgbClr val="12110C"/>
                </a:solidFill>
                <a:latin typeface="IBM Plex Sans"/>
                <a:ea typeface="IBM Plex Sans"/>
                <a:cs typeface="IBM Plex Sans"/>
                <a:sym typeface="IBM Plex Sans"/>
              </a:rPr>
              <a:t> an application has,</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the </a:t>
            </a:r>
            <a:r>
              <a:rPr b="1" lang="en-GB">
                <a:solidFill>
                  <a:srgbClr val="12110C"/>
                </a:solidFill>
                <a:latin typeface="IBM Plex Sans"/>
                <a:ea typeface="IBM Plex Sans"/>
                <a:cs typeface="IBM Plex Sans"/>
                <a:sym typeface="IBM Plex Sans"/>
              </a:rPr>
              <a:t>files in a filesystem</a:t>
            </a:r>
            <a:r>
              <a:rPr lang="en-GB">
                <a:solidFill>
                  <a:srgbClr val="12110C"/>
                </a:solidFill>
                <a:latin typeface="IBM Plex Sans"/>
                <a:ea typeface="IBM Plex Sans"/>
                <a:cs typeface="IBM Plex Sans"/>
                <a:sym typeface="IBM Plex Sans"/>
              </a:rPr>
              <a:t>,</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 and the plethora of non-metric, non-log, non-tracing information available?</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Most monitoring </a:t>
            </a:r>
            <a:r>
              <a:rPr lang="en-GB">
                <a:solidFill>
                  <a:srgbClr val="12110C"/>
                </a:solidFill>
                <a:latin typeface="IBM Plex Sans"/>
                <a:ea typeface="IBM Plex Sans"/>
                <a:cs typeface="IBM Plex Sans"/>
                <a:sym typeface="IBM Plex Sans"/>
              </a:rPr>
              <a:t>systems give up. You have to use the console of your database server, ssh to the server, or (for others :) restart the problematic component or application and hope the issue goes away…</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Can a monitoring system help?</a:t>
            </a:r>
            <a:endParaRPr>
              <a:solidFill>
                <a:srgbClr val="12110C"/>
              </a:solidFill>
              <a:latin typeface="IBM Plex Sans"/>
              <a:ea typeface="IBM Plex Sans"/>
              <a:cs typeface="IBM Plex Sans"/>
              <a:sym typeface="IBM Plex Sans"/>
            </a:endParaRPr>
          </a:p>
        </p:txBody>
      </p:sp>
      <p:sp>
        <p:nvSpPr>
          <p:cNvPr id="744" name="Google Shape;744;p65"/>
          <p:cNvSpPr txBox="1"/>
          <p:nvPr/>
        </p:nvSpPr>
        <p:spPr>
          <a:xfrm>
            <a:off x="655325" y="1437822"/>
            <a:ext cx="2699400" cy="2770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To completely understand, or effectively troubleshoot an issue, we need more!</a:t>
            </a:r>
            <a:endParaRPr sz="3000">
              <a:solidFill>
                <a:srgbClr val="00AB44"/>
              </a:solidFill>
              <a:latin typeface="IBM Plex Sans ExtraLight"/>
              <a:ea typeface="IBM Plex Sans ExtraLight"/>
              <a:cs typeface="IBM Plex Sans ExtraLight"/>
              <a:sym typeface="IBM Plex Sans ExtraLight"/>
            </a:endParaRPr>
          </a:p>
        </p:txBody>
      </p:sp>
      <p:sp>
        <p:nvSpPr>
          <p:cNvPr id="745" name="Google Shape;745;p65"/>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46" name="Google Shape;746;p65"/>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47" name="Google Shape;747;p65"/>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Challenge</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6"/>
          <p:cNvSpPr/>
          <p:nvPr/>
        </p:nvSpPr>
        <p:spPr>
          <a:xfrm>
            <a:off x="5847813" y="4563350"/>
            <a:ext cx="747600" cy="369300"/>
          </a:xfrm>
          <a:prstGeom prst="plaque">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IBM Plex Sans Light"/>
                <a:ea typeface="IBM Plex Sans Light"/>
                <a:cs typeface="IBM Plex Sans Light"/>
                <a:sym typeface="IBM Plex Sans Light"/>
              </a:rPr>
              <a:t>plugin</a:t>
            </a:r>
            <a:endParaRPr sz="1000">
              <a:latin typeface="IBM Plex Sans Light"/>
              <a:ea typeface="IBM Plex Sans Light"/>
              <a:cs typeface="IBM Plex Sans Light"/>
              <a:sym typeface="IBM Plex Sans Light"/>
            </a:endParaRPr>
          </a:p>
        </p:txBody>
      </p:sp>
      <p:sp>
        <p:nvSpPr>
          <p:cNvPr id="753" name="Google Shape;753;p66"/>
          <p:cNvSpPr/>
          <p:nvPr/>
        </p:nvSpPr>
        <p:spPr>
          <a:xfrm>
            <a:off x="4299238" y="16333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GP</a:t>
            </a:r>
            <a:endParaRPr>
              <a:latin typeface="IBM Plex Sans Light"/>
              <a:ea typeface="IBM Plex Sans Light"/>
              <a:cs typeface="IBM Plex Sans Light"/>
              <a:sym typeface="IBM Plex Sans Light"/>
            </a:endParaRPr>
          </a:p>
        </p:txBody>
      </p:sp>
      <p:cxnSp>
        <p:nvCxnSpPr>
          <p:cNvPr id="754" name="Google Shape;754;p66"/>
          <p:cNvCxnSpPr>
            <a:stCxn id="755" idx="0"/>
            <a:endCxn id="753" idx="2"/>
          </p:cNvCxnSpPr>
          <p:nvPr/>
        </p:nvCxnSpPr>
        <p:spPr>
          <a:xfrm flipH="1" rot="10800000">
            <a:off x="1808615" y="1978300"/>
            <a:ext cx="2742900" cy="668400"/>
          </a:xfrm>
          <a:prstGeom prst="straightConnector1">
            <a:avLst/>
          </a:prstGeom>
          <a:noFill/>
          <a:ln cap="flat" cmpd="sng" w="9525">
            <a:solidFill>
              <a:schemeClr val="dk2"/>
            </a:solidFill>
            <a:prstDash val="solid"/>
            <a:round/>
            <a:headEnd len="med" w="med" type="none"/>
            <a:tailEnd len="med" w="med" type="triangle"/>
          </a:ln>
        </p:spPr>
      </p:cxnSp>
      <p:cxnSp>
        <p:nvCxnSpPr>
          <p:cNvPr id="756" name="Google Shape;756;p66"/>
          <p:cNvCxnSpPr>
            <a:stCxn id="757" idx="0"/>
            <a:endCxn id="753" idx="2"/>
          </p:cNvCxnSpPr>
          <p:nvPr/>
        </p:nvCxnSpPr>
        <p:spPr>
          <a:xfrm flipH="1" rot="10800000">
            <a:off x="4549116" y="1978300"/>
            <a:ext cx="2400" cy="973200"/>
          </a:xfrm>
          <a:prstGeom prst="straightConnector1">
            <a:avLst/>
          </a:prstGeom>
          <a:noFill/>
          <a:ln cap="flat" cmpd="sng" w="9525">
            <a:solidFill>
              <a:schemeClr val="dk2"/>
            </a:solidFill>
            <a:prstDash val="solid"/>
            <a:round/>
            <a:headEnd len="med" w="med" type="none"/>
            <a:tailEnd len="med" w="med" type="triangle"/>
          </a:ln>
        </p:spPr>
      </p:cxnSp>
      <p:cxnSp>
        <p:nvCxnSpPr>
          <p:cNvPr id="758" name="Google Shape;758;p66"/>
          <p:cNvCxnSpPr>
            <a:stCxn id="759" idx="0"/>
            <a:endCxn id="753" idx="2"/>
          </p:cNvCxnSpPr>
          <p:nvPr/>
        </p:nvCxnSpPr>
        <p:spPr>
          <a:xfrm rot="10800000">
            <a:off x="4551541" y="1978300"/>
            <a:ext cx="2753400" cy="668400"/>
          </a:xfrm>
          <a:prstGeom prst="straightConnector1">
            <a:avLst/>
          </a:prstGeom>
          <a:noFill/>
          <a:ln cap="flat" cmpd="sng" w="9525">
            <a:solidFill>
              <a:schemeClr val="dk2"/>
            </a:solidFill>
            <a:prstDash val="solid"/>
            <a:round/>
            <a:headEnd len="med" w="med" type="none"/>
            <a:tailEnd len="med" w="med" type="triangle"/>
          </a:ln>
        </p:spPr>
      </p:cxnSp>
      <p:cxnSp>
        <p:nvCxnSpPr>
          <p:cNvPr id="760" name="Google Shape;760;p66"/>
          <p:cNvCxnSpPr>
            <a:stCxn id="761" idx="0"/>
            <a:endCxn id="757" idx="2"/>
          </p:cNvCxnSpPr>
          <p:nvPr/>
        </p:nvCxnSpPr>
        <p:spPr>
          <a:xfrm flipH="1" rot="10800000">
            <a:off x="3439441" y="3296450"/>
            <a:ext cx="1109700" cy="1086900"/>
          </a:xfrm>
          <a:prstGeom prst="straightConnector1">
            <a:avLst/>
          </a:prstGeom>
          <a:noFill/>
          <a:ln cap="flat" cmpd="sng" w="9525">
            <a:solidFill>
              <a:schemeClr val="dk2"/>
            </a:solidFill>
            <a:prstDash val="solid"/>
            <a:round/>
            <a:headEnd len="med" w="med" type="none"/>
            <a:tailEnd len="med" w="med" type="triangle"/>
          </a:ln>
        </p:spPr>
      </p:cxnSp>
      <p:cxnSp>
        <p:nvCxnSpPr>
          <p:cNvPr id="762" name="Google Shape;762;p66"/>
          <p:cNvCxnSpPr>
            <a:stCxn id="763" idx="0"/>
            <a:endCxn id="757" idx="2"/>
          </p:cNvCxnSpPr>
          <p:nvPr/>
        </p:nvCxnSpPr>
        <p:spPr>
          <a:xfrm flipH="1" rot="10800000">
            <a:off x="4005716" y="3296463"/>
            <a:ext cx="543300" cy="1086900"/>
          </a:xfrm>
          <a:prstGeom prst="straightConnector1">
            <a:avLst/>
          </a:prstGeom>
          <a:noFill/>
          <a:ln cap="flat" cmpd="sng" w="9525">
            <a:solidFill>
              <a:schemeClr val="dk2"/>
            </a:solidFill>
            <a:prstDash val="solid"/>
            <a:round/>
            <a:headEnd len="med" w="med" type="none"/>
            <a:tailEnd len="med" w="med" type="triangle"/>
          </a:ln>
        </p:spPr>
      </p:cxnSp>
      <p:cxnSp>
        <p:nvCxnSpPr>
          <p:cNvPr id="764" name="Google Shape;764;p66"/>
          <p:cNvCxnSpPr>
            <a:stCxn id="765" idx="0"/>
            <a:endCxn id="757" idx="2"/>
          </p:cNvCxnSpPr>
          <p:nvPr/>
        </p:nvCxnSpPr>
        <p:spPr>
          <a:xfrm rot="10800000">
            <a:off x="4549191" y="3296463"/>
            <a:ext cx="22800" cy="1086900"/>
          </a:xfrm>
          <a:prstGeom prst="straightConnector1">
            <a:avLst/>
          </a:prstGeom>
          <a:noFill/>
          <a:ln cap="flat" cmpd="sng" w="9525">
            <a:solidFill>
              <a:schemeClr val="dk2"/>
            </a:solidFill>
            <a:prstDash val="solid"/>
            <a:round/>
            <a:headEnd len="med" w="med" type="none"/>
            <a:tailEnd len="med" w="med" type="triangle"/>
          </a:ln>
        </p:spPr>
      </p:cxnSp>
      <p:cxnSp>
        <p:nvCxnSpPr>
          <p:cNvPr id="766" name="Google Shape;766;p66"/>
          <p:cNvCxnSpPr>
            <a:stCxn id="767" idx="0"/>
            <a:endCxn id="757" idx="2"/>
          </p:cNvCxnSpPr>
          <p:nvPr/>
        </p:nvCxnSpPr>
        <p:spPr>
          <a:xfrm rot="10800000">
            <a:off x="4549066" y="3296463"/>
            <a:ext cx="589200" cy="1086900"/>
          </a:xfrm>
          <a:prstGeom prst="straightConnector1">
            <a:avLst/>
          </a:prstGeom>
          <a:noFill/>
          <a:ln cap="flat" cmpd="sng" w="9525">
            <a:solidFill>
              <a:schemeClr val="dk2"/>
            </a:solidFill>
            <a:prstDash val="solid"/>
            <a:round/>
            <a:headEnd len="med" w="med" type="none"/>
            <a:tailEnd len="med" w="med" type="triangle"/>
          </a:ln>
        </p:spPr>
      </p:cxnSp>
      <p:cxnSp>
        <p:nvCxnSpPr>
          <p:cNvPr id="768" name="Google Shape;768;p66"/>
          <p:cNvCxnSpPr>
            <a:stCxn id="769" idx="0"/>
            <a:endCxn id="757" idx="2"/>
          </p:cNvCxnSpPr>
          <p:nvPr/>
        </p:nvCxnSpPr>
        <p:spPr>
          <a:xfrm rot="10800000">
            <a:off x="4549241" y="3296463"/>
            <a:ext cx="1155300" cy="1086900"/>
          </a:xfrm>
          <a:prstGeom prst="straightConnector1">
            <a:avLst/>
          </a:prstGeom>
          <a:noFill/>
          <a:ln cap="flat" cmpd="sng" w="9525">
            <a:solidFill>
              <a:schemeClr val="dk2"/>
            </a:solidFill>
            <a:prstDash val="solid"/>
            <a:round/>
            <a:headEnd len="med" w="med" type="none"/>
            <a:tailEnd len="med" w="med" type="triangle"/>
          </a:ln>
        </p:spPr>
      </p:cxnSp>
      <p:cxnSp>
        <p:nvCxnSpPr>
          <p:cNvPr id="770" name="Google Shape;770;p66"/>
          <p:cNvCxnSpPr>
            <a:stCxn id="771" idx="0"/>
            <a:endCxn id="759" idx="2"/>
          </p:cNvCxnSpPr>
          <p:nvPr/>
        </p:nvCxnSpPr>
        <p:spPr>
          <a:xfrm flipH="1" rot="10800000">
            <a:off x="6172391" y="2991475"/>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772" name="Google Shape;772;p66"/>
          <p:cNvCxnSpPr>
            <a:stCxn id="773" idx="0"/>
            <a:endCxn id="759" idx="2"/>
          </p:cNvCxnSpPr>
          <p:nvPr/>
        </p:nvCxnSpPr>
        <p:spPr>
          <a:xfrm flipH="1" rot="10800000">
            <a:off x="6738666"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774" name="Google Shape;774;p66"/>
          <p:cNvCxnSpPr>
            <a:stCxn id="775" idx="0"/>
            <a:endCxn id="759" idx="2"/>
          </p:cNvCxnSpPr>
          <p:nvPr/>
        </p:nvCxnSpPr>
        <p:spPr>
          <a:xfrm rot="10800000">
            <a:off x="7304941" y="2991488"/>
            <a:ext cx="0" cy="468600"/>
          </a:xfrm>
          <a:prstGeom prst="straightConnector1">
            <a:avLst/>
          </a:prstGeom>
          <a:noFill/>
          <a:ln cap="flat" cmpd="sng" w="9525">
            <a:solidFill>
              <a:schemeClr val="dk2"/>
            </a:solidFill>
            <a:prstDash val="solid"/>
            <a:round/>
            <a:headEnd len="med" w="med" type="none"/>
            <a:tailEnd len="med" w="med" type="triangle"/>
          </a:ln>
        </p:spPr>
      </p:cxnSp>
      <p:cxnSp>
        <p:nvCxnSpPr>
          <p:cNvPr id="776" name="Google Shape;776;p66"/>
          <p:cNvCxnSpPr>
            <a:stCxn id="777" idx="0"/>
            <a:endCxn id="759" idx="2"/>
          </p:cNvCxnSpPr>
          <p:nvPr/>
        </p:nvCxnSpPr>
        <p:spPr>
          <a:xfrm rot="10800000">
            <a:off x="7304816"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778" name="Google Shape;778;p66"/>
          <p:cNvCxnSpPr>
            <a:stCxn id="779" idx="0"/>
            <a:endCxn id="759" idx="2"/>
          </p:cNvCxnSpPr>
          <p:nvPr/>
        </p:nvCxnSpPr>
        <p:spPr>
          <a:xfrm rot="10800000">
            <a:off x="7304991" y="2991488"/>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780" name="Google Shape;780;p66"/>
          <p:cNvCxnSpPr>
            <a:stCxn id="781" idx="0"/>
            <a:endCxn id="755" idx="2"/>
          </p:cNvCxnSpPr>
          <p:nvPr/>
        </p:nvCxnSpPr>
        <p:spPr>
          <a:xfrm flipH="1" rot="10800000">
            <a:off x="676065" y="2991475"/>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782" name="Google Shape;782;p66"/>
          <p:cNvCxnSpPr>
            <a:stCxn id="783" idx="0"/>
            <a:endCxn id="755" idx="2"/>
          </p:cNvCxnSpPr>
          <p:nvPr/>
        </p:nvCxnSpPr>
        <p:spPr>
          <a:xfrm flipH="1" rot="10800000">
            <a:off x="1242341"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784" name="Google Shape;784;p66"/>
          <p:cNvCxnSpPr>
            <a:stCxn id="785" idx="0"/>
            <a:endCxn id="755" idx="2"/>
          </p:cNvCxnSpPr>
          <p:nvPr/>
        </p:nvCxnSpPr>
        <p:spPr>
          <a:xfrm rot="10800000">
            <a:off x="1808615" y="2991488"/>
            <a:ext cx="0" cy="468600"/>
          </a:xfrm>
          <a:prstGeom prst="straightConnector1">
            <a:avLst/>
          </a:prstGeom>
          <a:noFill/>
          <a:ln cap="flat" cmpd="sng" w="9525">
            <a:solidFill>
              <a:schemeClr val="dk2"/>
            </a:solidFill>
            <a:prstDash val="solid"/>
            <a:round/>
            <a:headEnd len="med" w="med" type="none"/>
            <a:tailEnd len="med" w="med" type="triangle"/>
          </a:ln>
        </p:spPr>
      </p:cxnSp>
      <p:cxnSp>
        <p:nvCxnSpPr>
          <p:cNvPr id="786" name="Google Shape;786;p66"/>
          <p:cNvCxnSpPr>
            <a:stCxn id="787" idx="0"/>
            <a:endCxn id="755" idx="2"/>
          </p:cNvCxnSpPr>
          <p:nvPr/>
        </p:nvCxnSpPr>
        <p:spPr>
          <a:xfrm rot="10800000">
            <a:off x="1808490"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788" name="Google Shape;788;p66"/>
          <p:cNvCxnSpPr>
            <a:stCxn id="789" idx="0"/>
            <a:endCxn id="755" idx="2"/>
          </p:cNvCxnSpPr>
          <p:nvPr/>
        </p:nvCxnSpPr>
        <p:spPr>
          <a:xfrm rot="10800000">
            <a:off x="1808665" y="2991488"/>
            <a:ext cx="1132500" cy="468600"/>
          </a:xfrm>
          <a:prstGeom prst="straightConnector1">
            <a:avLst/>
          </a:prstGeom>
          <a:noFill/>
          <a:ln cap="flat" cmpd="sng" w="9525">
            <a:solidFill>
              <a:schemeClr val="dk2"/>
            </a:solidFill>
            <a:prstDash val="solid"/>
            <a:round/>
            <a:headEnd len="med" w="med" type="none"/>
            <a:tailEnd len="med" w="med" type="triangle"/>
          </a:ln>
        </p:spPr>
      </p:cxnSp>
      <p:sp>
        <p:nvSpPr>
          <p:cNvPr id="790" name="Google Shape;790;p66"/>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791" name="Google Shape;791;p66"/>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92" name="Google Shape;792;p66"/>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Functions</a:t>
            </a:r>
            <a:endParaRPr sz="2400"/>
          </a:p>
        </p:txBody>
      </p:sp>
      <p:sp>
        <p:nvSpPr>
          <p:cNvPr id="781" name="Google Shape;781;p66"/>
          <p:cNvSpPr/>
          <p:nvPr/>
        </p:nvSpPr>
        <p:spPr>
          <a:xfrm>
            <a:off x="423913" y="3460075"/>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A1</a:t>
            </a:r>
            <a:endParaRPr>
              <a:latin typeface="IBM Plex Sans Light"/>
              <a:ea typeface="IBM Plex Sans Light"/>
              <a:cs typeface="IBM Plex Sans Light"/>
              <a:sym typeface="IBM Plex Sans Light"/>
            </a:endParaRPr>
          </a:p>
        </p:txBody>
      </p:sp>
      <p:sp>
        <p:nvSpPr>
          <p:cNvPr id="793" name="Google Shape;793;p66"/>
          <p:cNvSpPr/>
          <p:nvPr/>
        </p:nvSpPr>
        <p:spPr>
          <a:xfrm>
            <a:off x="583363" y="338314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3" name="Google Shape;783;p66"/>
          <p:cNvSpPr/>
          <p:nvPr/>
        </p:nvSpPr>
        <p:spPr>
          <a:xfrm>
            <a:off x="99018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A2</a:t>
            </a:r>
            <a:endParaRPr>
              <a:latin typeface="IBM Plex Sans Light"/>
              <a:ea typeface="IBM Plex Sans Light"/>
              <a:cs typeface="IBM Plex Sans Light"/>
              <a:sym typeface="IBM Plex Sans Light"/>
            </a:endParaRPr>
          </a:p>
        </p:txBody>
      </p:sp>
      <p:sp>
        <p:nvSpPr>
          <p:cNvPr id="794" name="Google Shape;794;p66"/>
          <p:cNvSpPr/>
          <p:nvPr/>
        </p:nvSpPr>
        <p:spPr>
          <a:xfrm>
            <a:off x="114963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5" name="Google Shape;785;p66"/>
          <p:cNvSpPr/>
          <p:nvPr/>
        </p:nvSpPr>
        <p:spPr>
          <a:xfrm>
            <a:off x="155646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A3</a:t>
            </a:r>
            <a:endParaRPr>
              <a:latin typeface="IBM Plex Sans Light"/>
              <a:ea typeface="IBM Plex Sans Light"/>
              <a:cs typeface="IBM Plex Sans Light"/>
              <a:sym typeface="IBM Plex Sans Light"/>
            </a:endParaRPr>
          </a:p>
        </p:txBody>
      </p:sp>
      <p:sp>
        <p:nvSpPr>
          <p:cNvPr id="795" name="Google Shape;795;p66"/>
          <p:cNvSpPr/>
          <p:nvPr/>
        </p:nvSpPr>
        <p:spPr>
          <a:xfrm>
            <a:off x="171591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7" name="Google Shape;787;p66"/>
          <p:cNvSpPr/>
          <p:nvPr/>
        </p:nvSpPr>
        <p:spPr>
          <a:xfrm>
            <a:off x="212273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A4</a:t>
            </a:r>
            <a:endParaRPr>
              <a:latin typeface="IBM Plex Sans Light"/>
              <a:ea typeface="IBM Plex Sans Light"/>
              <a:cs typeface="IBM Plex Sans Light"/>
              <a:sym typeface="IBM Plex Sans Light"/>
            </a:endParaRPr>
          </a:p>
        </p:txBody>
      </p:sp>
      <p:sp>
        <p:nvSpPr>
          <p:cNvPr id="796" name="Google Shape;796;p66"/>
          <p:cNvSpPr/>
          <p:nvPr/>
        </p:nvSpPr>
        <p:spPr>
          <a:xfrm>
            <a:off x="228218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89" name="Google Shape;789;p66"/>
          <p:cNvSpPr/>
          <p:nvPr/>
        </p:nvSpPr>
        <p:spPr>
          <a:xfrm>
            <a:off x="268901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A5</a:t>
            </a:r>
            <a:endParaRPr>
              <a:latin typeface="IBM Plex Sans Light"/>
              <a:ea typeface="IBM Plex Sans Light"/>
              <a:cs typeface="IBM Plex Sans Light"/>
              <a:sym typeface="IBM Plex Sans Light"/>
            </a:endParaRPr>
          </a:p>
        </p:txBody>
      </p:sp>
      <p:sp>
        <p:nvSpPr>
          <p:cNvPr id="797" name="Google Shape;797;p66"/>
          <p:cNvSpPr/>
          <p:nvPr/>
        </p:nvSpPr>
        <p:spPr>
          <a:xfrm>
            <a:off x="284846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1" name="Google Shape;761;p66"/>
          <p:cNvSpPr/>
          <p:nvPr/>
        </p:nvSpPr>
        <p:spPr>
          <a:xfrm>
            <a:off x="3187288" y="438335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B1</a:t>
            </a:r>
            <a:endParaRPr>
              <a:latin typeface="IBM Plex Sans Light"/>
              <a:ea typeface="IBM Plex Sans Light"/>
              <a:cs typeface="IBM Plex Sans Light"/>
              <a:sym typeface="IBM Plex Sans Light"/>
            </a:endParaRPr>
          </a:p>
        </p:txBody>
      </p:sp>
      <p:sp>
        <p:nvSpPr>
          <p:cNvPr id="798" name="Google Shape;798;p66"/>
          <p:cNvSpPr/>
          <p:nvPr/>
        </p:nvSpPr>
        <p:spPr>
          <a:xfrm>
            <a:off x="3346738" y="430641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3" name="Google Shape;763;p66"/>
          <p:cNvSpPr/>
          <p:nvPr/>
        </p:nvSpPr>
        <p:spPr>
          <a:xfrm>
            <a:off x="375356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B2</a:t>
            </a:r>
            <a:endParaRPr>
              <a:latin typeface="IBM Plex Sans Light"/>
              <a:ea typeface="IBM Plex Sans Light"/>
              <a:cs typeface="IBM Plex Sans Light"/>
              <a:sym typeface="IBM Plex Sans Light"/>
            </a:endParaRPr>
          </a:p>
        </p:txBody>
      </p:sp>
      <p:sp>
        <p:nvSpPr>
          <p:cNvPr id="799" name="Google Shape;799;p66"/>
          <p:cNvSpPr/>
          <p:nvPr/>
        </p:nvSpPr>
        <p:spPr>
          <a:xfrm>
            <a:off x="391301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5" name="Google Shape;765;p66"/>
          <p:cNvSpPr/>
          <p:nvPr/>
        </p:nvSpPr>
        <p:spPr>
          <a:xfrm>
            <a:off x="431983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B3</a:t>
            </a:r>
            <a:endParaRPr>
              <a:latin typeface="IBM Plex Sans Light"/>
              <a:ea typeface="IBM Plex Sans Light"/>
              <a:cs typeface="IBM Plex Sans Light"/>
              <a:sym typeface="IBM Plex Sans Light"/>
            </a:endParaRPr>
          </a:p>
        </p:txBody>
      </p:sp>
      <p:sp>
        <p:nvSpPr>
          <p:cNvPr id="800" name="Google Shape;800;p66"/>
          <p:cNvSpPr/>
          <p:nvPr/>
        </p:nvSpPr>
        <p:spPr>
          <a:xfrm>
            <a:off x="447928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7" name="Google Shape;767;p66"/>
          <p:cNvSpPr/>
          <p:nvPr/>
        </p:nvSpPr>
        <p:spPr>
          <a:xfrm>
            <a:off x="488611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B4</a:t>
            </a:r>
            <a:endParaRPr>
              <a:latin typeface="IBM Plex Sans Light"/>
              <a:ea typeface="IBM Plex Sans Light"/>
              <a:cs typeface="IBM Plex Sans Light"/>
              <a:sym typeface="IBM Plex Sans Light"/>
            </a:endParaRPr>
          </a:p>
        </p:txBody>
      </p:sp>
      <p:sp>
        <p:nvSpPr>
          <p:cNvPr id="801" name="Google Shape;801;p66"/>
          <p:cNvSpPr/>
          <p:nvPr/>
        </p:nvSpPr>
        <p:spPr>
          <a:xfrm>
            <a:off x="504556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69" name="Google Shape;769;p66"/>
          <p:cNvSpPr/>
          <p:nvPr/>
        </p:nvSpPr>
        <p:spPr>
          <a:xfrm>
            <a:off x="545238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B5</a:t>
            </a:r>
            <a:endParaRPr>
              <a:latin typeface="IBM Plex Sans Light"/>
              <a:ea typeface="IBM Plex Sans Light"/>
              <a:cs typeface="IBM Plex Sans Light"/>
              <a:sym typeface="IBM Plex Sans Light"/>
            </a:endParaRPr>
          </a:p>
        </p:txBody>
      </p:sp>
      <p:sp>
        <p:nvSpPr>
          <p:cNvPr id="802" name="Google Shape;802;p66"/>
          <p:cNvSpPr/>
          <p:nvPr/>
        </p:nvSpPr>
        <p:spPr>
          <a:xfrm>
            <a:off x="561183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1" name="Google Shape;771;p66"/>
          <p:cNvSpPr/>
          <p:nvPr/>
        </p:nvSpPr>
        <p:spPr>
          <a:xfrm>
            <a:off x="5920238" y="3460075"/>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C1</a:t>
            </a:r>
            <a:endParaRPr>
              <a:latin typeface="IBM Plex Sans Light"/>
              <a:ea typeface="IBM Plex Sans Light"/>
              <a:cs typeface="IBM Plex Sans Light"/>
              <a:sym typeface="IBM Plex Sans Light"/>
            </a:endParaRPr>
          </a:p>
        </p:txBody>
      </p:sp>
      <p:sp>
        <p:nvSpPr>
          <p:cNvPr id="803" name="Google Shape;803;p66"/>
          <p:cNvSpPr/>
          <p:nvPr/>
        </p:nvSpPr>
        <p:spPr>
          <a:xfrm>
            <a:off x="6079688" y="338314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3" name="Google Shape;773;p66"/>
          <p:cNvSpPr/>
          <p:nvPr/>
        </p:nvSpPr>
        <p:spPr>
          <a:xfrm>
            <a:off x="648651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C2</a:t>
            </a:r>
            <a:endParaRPr>
              <a:latin typeface="IBM Plex Sans Light"/>
              <a:ea typeface="IBM Plex Sans Light"/>
              <a:cs typeface="IBM Plex Sans Light"/>
              <a:sym typeface="IBM Plex Sans Light"/>
            </a:endParaRPr>
          </a:p>
        </p:txBody>
      </p:sp>
      <p:sp>
        <p:nvSpPr>
          <p:cNvPr id="804" name="Google Shape;804;p66"/>
          <p:cNvSpPr/>
          <p:nvPr/>
        </p:nvSpPr>
        <p:spPr>
          <a:xfrm>
            <a:off x="664596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5" name="Google Shape;775;p66"/>
          <p:cNvSpPr/>
          <p:nvPr/>
        </p:nvSpPr>
        <p:spPr>
          <a:xfrm>
            <a:off x="705278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C3</a:t>
            </a:r>
            <a:endParaRPr>
              <a:latin typeface="IBM Plex Sans Light"/>
              <a:ea typeface="IBM Plex Sans Light"/>
              <a:cs typeface="IBM Plex Sans Light"/>
              <a:sym typeface="IBM Plex Sans Light"/>
            </a:endParaRPr>
          </a:p>
        </p:txBody>
      </p:sp>
      <p:sp>
        <p:nvSpPr>
          <p:cNvPr id="805" name="Google Shape;805;p66"/>
          <p:cNvSpPr/>
          <p:nvPr/>
        </p:nvSpPr>
        <p:spPr>
          <a:xfrm>
            <a:off x="721223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7" name="Google Shape;777;p66"/>
          <p:cNvSpPr/>
          <p:nvPr/>
        </p:nvSpPr>
        <p:spPr>
          <a:xfrm>
            <a:off x="761906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C4</a:t>
            </a:r>
            <a:endParaRPr>
              <a:latin typeface="IBM Plex Sans Light"/>
              <a:ea typeface="IBM Plex Sans Light"/>
              <a:cs typeface="IBM Plex Sans Light"/>
              <a:sym typeface="IBM Plex Sans Light"/>
            </a:endParaRPr>
          </a:p>
        </p:txBody>
      </p:sp>
      <p:sp>
        <p:nvSpPr>
          <p:cNvPr id="806" name="Google Shape;806;p66"/>
          <p:cNvSpPr/>
          <p:nvPr/>
        </p:nvSpPr>
        <p:spPr>
          <a:xfrm>
            <a:off x="777851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79" name="Google Shape;779;p66"/>
          <p:cNvSpPr/>
          <p:nvPr/>
        </p:nvSpPr>
        <p:spPr>
          <a:xfrm>
            <a:off x="818533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C5</a:t>
            </a:r>
            <a:endParaRPr>
              <a:latin typeface="IBM Plex Sans Light"/>
              <a:ea typeface="IBM Plex Sans Light"/>
              <a:cs typeface="IBM Plex Sans Light"/>
              <a:sym typeface="IBM Plex Sans Light"/>
            </a:endParaRPr>
          </a:p>
        </p:txBody>
      </p:sp>
      <p:sp>
        <p:nvSpPr>
          <p:cNvPr id="807" name="Google Shape;807;p66"/>
          <p:cNvSpPr/>
          <p:nvPr/>
        </p:nvSpPr>
        <p:spPr>
          <a:xfrm>
            <a:off x="834478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5" name="Google Shape;755;p66"/>
          <p:cNvSpPr/>
          <p:nvPr/>
        </p:nvSpPr>
        <p:spPr>
          <a:xfrm>
            <a:off x="1556463" y="26467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PA</a:t>
            </a:r>
            <a:endParaRPr>
              <a:latin typeface="IBM Plex Sans Light"/>
              <a:ea typeface="IBM Plex Sans Light"/>
              <a:cs typeface="IBM Plex Sans Light"/>
              <a:sym typeface="IBM Plex Sans Light"/>
            </a:endParaRPr>
          </a:p>
        </p:txBody>
      </p:sp>
      <p:sp>
        <p:nvSpPr>
          <p:cNvPr id="808" name="Google Shape;808;p66"/>
          <p:cNvSpPr/>
          <p:nvPr/>
        </p:nvSpPr>
        <p:spPr>
          <a:xfrm>
            <a:off x="1715913" y="25697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7" name="Google Shape;757;p66"/>
          <p:cNvSpPr/>
          <p:nvPr/>
        </p:nvSpPr>
        <p:spPr>
          <a:xfrm>
            <a:off x="4296963" y="29515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PB</a:t>
            </a:r>
            <a:endParaRPr>
              <a:latin typeface="IBM Plex Sans Light"/>
              <a:ea typeface="IBM Plex Sans Light"/>
              <a:cs typeface="IBM Plex Sans Light"/>
              <a:sym typeface="IBM Plex Sans Light"/>
            </a:endParaRPr>
          </a:p>
        </p:txBody>
      </p:sp>
      <p:sp>
        <p:nvSpPr>
          <p:cNvPr id="809" name="Google Shape;809;p66"/>
          <p:cNvSpPr/>
          <p:nvPr/>
        </p:nvSpPr>
        <p:spPr>
          <a:xfrm>
            <a:off x="4456413" y="28745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59" name="Google Shape;759;p66"/>
          <p:cNvSpPr/>
          <p:nvPr/>
        </p:nvSpPr>
        <p:spPr>
          <a:xfrm>
            <a:off x="7052788" y="26467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PC</a:t>
            </a:r>
            <a:endParaRPr>
              <a:latin typeface="IBM Plex Sans Light"/>
              <a:ea typeface="IBM Plex Sans Light"/>
              <a:cs typeface="IBM Plex Sans Light"/>
              <a:sym typeface="IBM Plex Sans Light"/>
            </a:endParaRPr>
          </a:p>
        </p:txBody>
      </p:sp>
      <p:sp>
        <p:nvSpPr>
          <p:cNvPr id="810" name="Google Shape;810;p66"/>
          <p:cNvSpPr/>
          <p:nvPr/>
        </p:nvSpPr>
        <p:spPr>
          <a:xfrm>
            <a:off x="7212238" y="25697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11" name="Google Shape;811;p66"/>
          <p:cNvSpPr txBox="1"/>
          <p:nvPr/>
        </p:nvSpPr>
        <p:spPr>
          <a:xfrm>
            <a:off x="1142625" y="3909200"/>
            <a:ext cx="133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Data Center 1</a:t>
            </a:r>
            <a:endParaRPr>
              <a:latin typeface="IBM Plex Sans Light"/>
              <a:ea typeface="IBM Plex Sans Light"/>
              <a:cs typeface="IBM Plex Sans Light"/>
              <a:sym typeface="IBM Plex Sans Light"/>
            </a:endParaRPr>
          </a:p>
        </p:txBody>
      </p:sp>
      <p:sp>
        <p:nvSpPr>
          <p:cNvPr id="812" name="Google Shape;812;p66"/>
          <p:cNvSpPr txBox="1"/>
          <p:nvPr/>
        </p:nvSpPr>
        <p:spPr>
          <a:xfrm>
            <a:off x="6612700" y="3909200"/>
            <a:ext cx="138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Data Center 2</a:t>
            </a:r>
            <a:endParaRPr>
              <a:latin typeface="IBM Plex Sans Light"/>
              <a:ea typeface="IBM Plex Sans Light"/>
              <a:cs typeface="IBM Plex Sans Light"/>
              <a:sym typeface="IBM Plex Sans Light"/>
            </a:endParaRPr>
          </a:p>
        </p:txBody>
      </p:sp>
      <p:sp>
        <p:nvSpPr>
          <p:cNvPr id="813" name="Google Shape;813;p66"/>
          <p:cNvSpPr txBox="1"/>
          <p:nvPr/>
        </p:nvSpPr>
        <p:spPr>
          <a:xfrm>
            <a:off x="3818325" y="4718700"/>
            <a:ext cx="150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Cloud Provider 1</a:t>
            </a:r>
            <a:endParaRPr>
              <a:latin typeface="IBM Plex Sans Light"/>
              <a:ea typeface="IBM Plex Sans Light"/>
              <a:cs typeface="IBM Plex Sans Light"/>
              <a:sym typeface="IBM Plex Sans Light"/>
            </a:endParaRPr>
          </a:p>
        </p:txBody>
      </p:sp>
      <p:sp>
        <p:nvSpPr>
          <p:cNvPr id="814" name="Google Shape;814;p66"/>
          <p:cNvSpPr/>
          <p:nvPr/>
        </p:nvSpPr>
        <p:spPr>
          <a:xfrm>
            <a:off x="1304350" y="1216463"/>
            <a:ext cx="1574700" cy="10971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IBM Plex Sans Light"/>
                <a:ea typeface="IBM Plex Sans Light"/>
                <a:cs typeface="IBM Plex Sans Light"/>
                <a:sym typeface="IBM Plex Sans Light"/>
              </a:rPr>
              <a:t>User is accessing a function exposed by  a data collection plugin on B5</a:t>
            </a:r>
            <a:endParaRPr sz="1200">
              <a:latin typeface="IBM Plex Sans Light"/>
              <a:ea typeface="IBM Plex Sans Light"/>
              <a:cs typeface="IBM Plex Sans Light"/>
              <a:sym typeface="IBM Plex Sans Light"/>
            </a:endParaRPr>
          </a:p>
        </p:txBody>
      </p:sp>
      <p:sp>
        <p:nvSpPr>
          <p:cNvPr id="815" name="Google Shape;815;p66"/>
          <p:cNvSpPr/>
          <p:nvPr/>
        </p:nvSpPr>
        <p:spPr>
          <a:xfrm>
            <a:off x="6219200" y="1355825"/>
            <a:ext cx="1574700" cy="8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IBM Plex Sans Light"/>
                <a:ea typeface="IBM Plex Sans Light"/>
                <a:cs typeface="IBM Plex Sans Light"/>
                <a:sym typeface="IBM Plex Sans Light"/>
              </a:rPr>
              <a:t>Alerting</a:t>
            </a:r>
            <a:endParaRPr sz="1200">
              <a:latin typeface="IBM Plex Sans Light"/>
              <a:ea typeface="IBM Plex Sans Light"/>
              <a:cs typeface="IBM Plex Sans Light"/>
              <a:sym typeface="IBM Plex Sans Light"/>
            </a:endParaRPr>
          </a:p>
        </p:txBody>
      </p:sp>
      <p:cxnSp>
        <p:nvCxnSpPr>
          <p:cNvPr id="816" name="Google Shape;816;p66"/>
          <p:cNvCxnSpPr>
            <a:stCxn id="753" idx="1"/>
            <a:endCxn id="814" idx="3"/>
          </p:cNvCxnSpPr>
          <p:nvPr/>
        </p:nvCxnSpPr>
        <p:spPr>
          <a:xfrm rot="10800000">
            <a:off x="2879038" y="1765153"/>
            <a:ext cx="1420200" cy="52800"/>
          </a:xfrm>
          <a:prstGeom prst="straightConnector1">
            <a:avLst/>
          </a:prstGeom>
          <a:noFill/>
          <a:ln cap="flat" cmpd="sng" w="9525">
            <a:solidFill>
              <a:schemeClr val="dk2"/>
            </a:solidFill>
            <a:prstDash val="solid"/>
            <a:round/>
            <a:headEnd len="med" w="med" type="none"/>
            <a:tailEnd len="med" w="med" type="triangle"/>
          </a:ln>
        </p:spPr>
      </p:cxnSp>
      <p:cxnSp>
        <p:nvCxnSpPr>
          <p:cNvPr id="817" name="Google Shape;817;p66"/>
          <p:cNvCxnSpPr>
            <a:stCxn id="753" idx="3"/>
            <a:endCxn id="815" idx="1"/>
          </p:cNvCxnSpPr>
          <p:nvPr/>
        </p:nvCxnSpPr>
        <p:spPr>
          <a:xfrm flipH="1" rot="10800000">
            <a:off x="4803544" y="1765153"/>
            <a:ext cx="1415700" cy="52800"/>
          </a:xfrm>
          <a:prstGeom prst="straightConnector1">
            <a:avLst/>
          </a:prstGeom>
          <a:noFill/>
          <a:ln cap="flat" cmpd="sng" w="9525">
            <a:solidFill>
              <a:schemeClr val="dk2"/>
            </a:solidFill>
            <a:prstDash val="solid"/>
            <a:round/>
            <a:headEnd len="med" w="med" type="none"/>
            <a:tailEnd len="med" w="med" type="triangle"/>
          </a:ln>
        </p:spPr>
      </p:cxnSp>
      <p:sp>
        <p:nvSpPr>
          <p:cNvPr id="818" name="Google Shape;818;p66"/>
          <p:cNvSpPr txBox="1"/>
          <p:nvPr/>
        </p:nvSpPr>
        <p:spPr>
          <a:xfrm>
            <a:off x="112350" y="26312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819" name="Google Shape;819;p66"/>
          <p:cNvSpPr txBox="1"/>
          <p:nvPr/>
        </p:nvSpPr>
        <p:spPr>
          <a:xfrm>
            <a:off x="2848475" y="29360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820" name="Google Shape;820;p66"/>
          <p:cNvSpPr txBox="1"/>
          <p:nvPr/>
        </p:nvSpPr>
        <p:spPr>
          <a:xfrm>
            <a:off x="7404000" y="26170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821" name="Google Shape;821;p66"/>
          <p:cNvSpPr/>
          <p:nvPr/>
        </p:nvSpPr>
        <p:spPr>
          <a:xfrm>
            <a:off x="4458688" y="15563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22" name="Google Shape;822;p66"/>
          <p:cNvSpPr txBox="1"/>
          <p:nvPr/>
        </p:nvSpPr>
        <p:spPr>
          <a:xfrm>
            <a:off x="3346750" y="979550"/>
            <a:ext cx="15819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Grandparent</a:t>
            </a:r>
            <a:endParaRPr>
              <a:latin typeface="IBM Plex Sans Light"/>
              <a:ea typeface="IBM Plex Sans Light"/>
              <a:cs typeface="IBM Plex Sans Light"/>
              <a:sym typeface="IBM Plex Sans Light"/>
            </a:endParaRPr>
          </a:p>
        </p:txBody>
      </p:sp>
      <p:cxnSp>
        <p:nvCxnSpPr>
          <p:cNvPr id="823" name="Google Shape;823;p66"/>
          <p:cNvCxnSpPr>
            <a:stCxn id="814" idx="3"/>
          </p:cNvCxnSpPr>
          <p:nvPr/>
        </p:nvCxnSpPr>
        <p:spPr>
          <a:xfrm>
            <a:off x="2879050" y="1765013"/>
            <a:ext cx="1660500" cy="61500"/>
          </a:xfrm>
          <a:prstGeom prst="straightConnector1">
            <a:avLst/>
          </a:prstGeom>
          <a:noFill/>
          <a:ln cap="flat" cmpd="sng" w="114300">
            <a:solidFill>
              <a:srgbClr val="0000FF"/>
            </a:solidFill>
            <a:prstDash val="solid"/>
            <a:round/>
            <a:headEnd len="med" w="med" type="none"/>
            <a:tailEnd len="med" w="med" type="none"/>
          </a:ln>
        </p:spPr>
      </p:cxnSp>
      <p:cxnSp>
        <p:nvCxnSpPr>
          <p:cNvPr id="824" name="Google Shape;824;p66"/>
          <p:cNvCxnSpPr>
            <a:stCxn id="757" idx="2"/>
          </p:cNvCxnSpPr>
          <p:nvPr/>
        </p:nvCxnSpPr>
        <p:spPr>
          <a:xfrm flipH="1" rot="10800000">
            <a:off x="4549116" y="1787391"/>
            <a:ext cx="7200" cy="1509000"/>
          </a:xfrm>
          <a:prstGeom prst="straightConnector1">
            <a:avLst/>
          </a:prstGeom>
          <a:noFill/>
          <a:ln cap="flat" cmpd="sng" w="114300">
            <a:solidFill>
              <a:srgbClr val="0000FF"/>
            </a:solidFill>
            <a:prstDash val="solid"/>
            <a:round/>
            <a:headEnd len="med" w="med" type="none"/>
            <a:tailEnd len="med" w="med" type="none"/>
          </a:ln>
        </p:spPr>
      </p:cxnSp>
      <p:cxnSp>
        <p:nvCxnSpPr>
          <p:cNvPr id="825" name="Google Shape;825;p66"/>
          <p:cNvCxnSpPr>
            <a:endCxn id="757" idx="2"/>
          </p:cNvCxnSpPr>
          <p:nvPr/>
        </p:nvCxnSpPr>
        <p:spPr>
          <a:xfrm rot="10800000">
            <a:off x="4549116" y="3296391"/>
            <a:ext cx="1063500" cy="1001100"/>
          </a:xfrm>
          <a:prstGeom prst="straightConnector1">
            <a:avLst/>
          </a:prstGeom>
          <a:noFill/>
          <a:ln cap="flat" cmpd="sng" w="114300">
            <a:solidFill>
              <a:srgbClr val="0000FF"/>
            </a:solidFill>
            <a:prstDash val="solid"/>
            <a:round/>
            <a:headEnd len="med" w="med" type="none"/>
            <a:tailEnd len="med" w="med" type="none"/>
          </a:ln>
        </p:spPr>
      </p:cxnSp>
      <p:cxnSp>
        <p:nvCxnSpPr>
          <p:cNvPr id="826" name="Google Shape;826;p66"/>
          <p:cNvCxnSpPr>
            <a:stCxn id="752" idx="3"/>
            <a:endCxn id="827" idx="2"/>
          </p:cNvCxnSpPr>
          <p:nvPr/>
        </p:nvCxnSpPr>
        <p:spPr>
          <a:xfrm>
            <a:off x="6595413" y="4748000"/>
            <a:ext cx="335700" cy="0"/>
          </a:xfrm>
          <a:prstGeom prst="straightConnector1">
            <a:avLst/>
          </a:prstGeom>
          <a:noFill/>
          <a:ln cap="flat" cmpd="sng" w="9525">
            <a:solidFill>
              <a:schemeClr val="dk2"/>
            </a:solidFill>
            <a:prstDash val="solid"/>
            <a:round/>
            <a:headEnd len="med" w="med" type="none"/>
            <a:tailEnd len="med" w="med" type="triangle"/>
          </a:ln>
        </p:spPr>
      </p:cxnSp>
      <p:cxnSp>
        <p:nvCxnSpPr>
          <p:cNvPr id="828" name="Google Shape;828;p66"/>
          <p:cNvCxnSpPr/>
          <p:nvPr/>
        </p:nvCxnSpPr>
        <p:spPr>
          <a:xfrm rot="10800000">
            <a:off x="5852441" y="4586163"/>
            <a:ext cx="132000" cy="166500"/>
          </a:xfrm>
          <a:prstGeom prst="straightConnector1">
            <a:avLst/>
          </a:prstGeom>
          <a:noFill/>
          <a:ln cap="flat" cmpd="sng" w="114300">
            <a:solidFill>
              <a:srgbClr val="0000FF"/>
            </a:solidFill>
            <a:prstDash val="solid"/>
            <a:round/>
            <a:headEnd len="med" w="med" type="none"/>
            <a:tailEnd len="med" w="med" type="none"/>
          </a:ln>
        </p:spPr>
      </p:cxnSp>
      <p:sp>
        <p:nvSpPr>
          <p:cNvPr id="829" name="Google Shape;829;p66"/>
          <p:cNvSpPr/>
          <p:nvPr/>
        </p:nvSpPr>
        <p:spPr>
          <a:xfrm>
            <a:off x="6931125" y="4563350"/>
            <a:ext cx="919800" cy="3693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function</a:t>
            </a:r>
            <a:endParaRPr>
              <a:latin typeface="IBM Plex Sans Light"/>
              <a:ea typeface="IBM Plex Sans Light"/>
              <a:cs typeface="IBM Plex Sans Light"/>
              <a:sym typeface="IBM Plex Sans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67"/>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835" name="Google Shape;835;p67"/>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36" name="Google Shape;836;p67"/>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Example: Network Connections Explorer</a:t>
            </a:r>
            <a:endParaRPr sz="2400"/>
          </a:p>
        </p:txBody>
      </p:sp>
      <p:pic>
        <p:nvPicPr>
          <p:cNvPr id="837" name="Google Shape;837;p67"/>
          <p:cNvPicPr preferRelativeResize="0"/>
          <p:nvPr/>
        </p:nvPicPr>
        <p:blipFill>
          <a:blip r:embed="rId3">
            <a:alphaModFix/>
          </a:blip>
          <a:stretch>
            <a:fillRect/>
          </a:stretch>
        </p:blipFill>
        <p:spPr>
          <a:xfrm>
            <a:off x="600900" y="797525"/>
            <a:ext cx="7719375" cy="41066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68"/>
          <p:cNvSpPr txBox="1"/>
          <p:nvPr/>
        </p:nvSpPr>
        <p:spPr>
          <a:xfrm>
            <a:off x="3706801" y="1242075"/>
            <a:ext cx="5023200" cy="34305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Data collection plugins expose </a:t>
            </a:r>
            <a:r>
              <a:rPr b="1" lang="en-GB">
                <a:solidFill>
                  <a:srgbClr val="12110C"/>
                </a:solidFill>
                <a:latin typeface="IBM Plex Sans"/>
                <a:ea typeface="IBM Plex Sans"/>
                <a:cs typeface="IBM Plex Sans"/>
                <a:sym typeface="IBM Plex Sans"/>
              </a:rPr>
              <a:t>Functions</a:t>
            </a:r>
            <a:r>
              <a:rPr lang="en-GB">
                <a:solidFill>
                  <a:srgbClr val="12110C"/>
                </a:solidFill>
                <a:latin typeface="IBM Plex Sans"/>
                <a:ea typeface="IBM Plex Sans"/>
                <a:cs typeface="IBM Plex Sans"/>
                <a:sym typeface="IBM Plex Sans"/>
              </a:rPr>
              <a:t>.</a:t>
            </a:r>
            <a:br>
              <a:rPr lang="en-GB">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Functions have a name, some parameters, accept a payload, return a payload and require some permissions to access them.</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All these can be custom for each and every function.</a:t>
            </a:r>
            <a:br>
              <a:rPr lang="en-GB" sz="1200">
                <a:solidFill>
                  <a:srgbClr val="12110C"/>
                </a:solidFill>
                <a:latin typeface="IBM Plex Sans"/>
                <a:ea typeface="IBM Plex Sans"/>
                <a:cs typeface="IBM Plex Sans"/>
                <a:sym typeface="IBM Plex Sans"/>
              </a:rPr>
            </a:br>
            <a:endParaRPr sz="7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Parents are aware of their childrens’ </a:t>
            </a:r>
            <a:r>
              <a:rPr b="1" lang="en-GB">
                <a:solidFill>
                  <a:srgbClr val="12110C"/>
                </a:solidFill>
                <a:latin typeface="IBM Plex Sans"/>
                <a:ea typeface="IBM Plex Sans"/>
                <a:cs typeface="IBM Plex Sans"/>
                <a:sym typeface="IBM Plex Sans"/>
              </a:rPr>
              <a:t>Functions</a:t>
            </a:r>
            <a:r>
              <a:rPr lang="en-GB">
                <a:solidFill>
                  <a:srgbClr val="12110C"/>
                </a:solidFill>
                <a:latin typeface="IBM Plex Sans"/>
                <a:ea typeface="IBM Plex Sans"/>
                <a:cs typeface="IBM Plex Sans"/>
                <a:sym typeface="IBM Plex Sans"/>
              </a:rPr>
              <a:t>.</a:t>
            </a:r>
            <a:br>
              <a:rPr lang="en-GB">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Parents are updated in real-time about changes to Functions, so that all nodes involved in a streaming and replication chain are always up to date for the available functions of the entire infra behind them.</a:t>
            </a:r>
            <a:br>
              <a:rPr lang="en-GB" sz="1200">
                <a:solidFill>
                  <a:srgbClr val="12110C"/>
                </a:solidFill>
                <a:latin typeface="IBM Plex Sans"/>
                <a:ea typeface="IBM Plex Sans"/>
                <a:cs typeface="IBM Plex Sans"/>
                <a:sym typeface="IBM Plex Sans"/>
              </a:rPr>
            </a:br>
            <a:endParaRPr sz="7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Dashboards provide the list of </a:t>
            </a:r>
            <a:r>
              <a:rPr b="1" lang="en-GB">
                <a:solidFill>
                  <a:srgbClr val="12110C"/>
                </a:solidFill>
                <a:latin typeface="IBM Plex Sans"/>
                <a:ea typeface="IBM Plex Sans"/>
                <a:cs typeface="IBM Plex Sans"/>
                <a:sym typeface="IBM Plex Sans"/>
              </a:rPr>
              <a:t>Functions</a:t>
            </a:r>
            <a:r>
              <a:rPr lang="en-GB">
                <a:solidFill>
                  <a:srgbClr val="12110C"/>
                </a:solidFill>
                <a:latin typeface="IBM Plex Sans"/>
                <a:ea typeface="IBM Plex Sans"/>
                <a:cs typeface="IBM Plex Sans"/>
                <a:sym typeface="IBM Plex Sans"/>
              </a:rPr>
              <a:t>.</a:t>
            </a:r>
            <a:br>
              <a:rPr lang="en-GB">
                <a:solidFill>
                  <a:srgbClr val="12110C"/>
                </a:solidFill>
                <a:latin typeface="IBM Plex Sans"/>
                <a:ea typeface="IBM Plex Sans"/>
                <a:cs typeface="IBM Plex Sans"/>
                <a:sym typeface="IBM Plex Sans"/>
              </a:rPr>
            </a:br>
            <a:endParaRPr sz="500">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Netdata UI supports widgets for </a:t>
            </a:r>
            <a:r>
              <a:rPr b="1" lang="en-GB">
                <a:solidFill>
                  <a:srgbClr val="12110C"/>
                </a:solidFill>
                <a:latin typeface="IBM Plex Sans"/>
                <a:ea typeface="IBM Plex Sans"/>
                <a:cs typeface="IBM Plex Sans"/>
                <a:sym typeface="IBM Plex Sans"/>
              </a:rPr>
              <a:t>Functions</a:t>
            </a:r>
            <a:r>
              <a:rPr lang="en-GB">
                <a:solidFill>
                  <a:srgbClr val="12110C"/>
                </a:solidFill>
                <a:latin typeface="IBM Plex Sans"/>
                <a:ea typeface="IBM Plex Sans"/>
                <a:cs typeface="IBM Plex Sans"/>
                <a:sym typeface="IBM Plex Sans"/>
              </a:rPr>
              <a:t>.</a:t>
            </a:r>
            <a:br>
              <a:rPr lang="en-GB">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We are standardizing a set of UI widgets capable of presenting different kinds of data, depending on which is the most appropriate way for them to be presented.</a:t>
            </a:r>
            <a:endParaRPr sz="1600">
              <a:solidFill>
                <a:srgbClr val="12110C"/>
              </a:solidFill>
              <a:latin typeface="IBM Plex Sans"/>
              <a:ea typeface="IBM Plex Sans"/>
              <a:cs typeface="IBM Plex Sans"/>
              <a:sym typeface="IBM Plex Sans"/>
            </a:endParaRPr>
          </a:p>
        </p:txBody>
      </p:sp>
      <p:sp>
        <p:nvSpPr>
          <p:cNvPr id="843" name="Google Shape;843;p68"/>
          <p:cNvSpPr txBox="1"/>
          <p:nvPr/>
        </p:nvSpPr>
        <p:spPr>
          <a:xfrm>
            <a:off x="655325" y="1437822"/>
            <a:ext cx="2699400" cy="27705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Functions are data collection plugin features to query non-metric data of any kind</a:t>
            </a:r>
            <a:endParaRPr sz="3000">
              <a:solidFill>
                <a:srgbClr val="00AB44"/>
              </a:solidFill>
              <a:latin typeface="IBM Plex Sans ExtraLight"/>
              <a:ea typeface="IBM Plex Sans ExtraLight"/>
              <a:cs typeface="IBM Plex Sans ExtraLight"/>
              <a:sym typeface="IBM Plex Sans ExtraLight"/>
            </a:endParaRPr>
          </a:p>
        </p:txBody>
      </p:sp>
      <p:sp>
        <p:nvSpPr>
          <p:cNvPr id="844" name="Google Shape;844;p68"/>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845" name="Google Shape;845;p68"/>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46" name="Google Shape;846;p68"/>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Mission accomplished!</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cxnSp>
        <p:nvCxnSpPr>
          <p:cNvPr id="137" name="Google Shape;137;p24"/>
          <p:cNvCxnSpPr>
            <a:stCxn id="138" idx="0"/>
            <a:endCxn id="139" idx="2"/>
          </p:cNvCxnSpPr>
          <p:nvPr/>
        </p:nvCxnSpPr>
        <p:spPr>
          <a:xfrm flipH="1" rot="10800000">
            <a:off x="3439441" y="3081050"/>
            <a:ext cx="2578800" cy="1302300"/>
          </a:xfrm>
          <a:prstGeom prst="straightConnector1">
            <a:avLst/>
          </a:prstGeom>
          <a:noFill/>
          <a:ln cap="flat" cmpd="sng" w="9525">
            <a:solidFill>
              <a:schemeClr val="dk2"/>
            </a:solidFill>
            <a:prstDash val="solid"/>
            <a:round/>
            <a:headEnd len="med" w="med" type="none"/>
            <a:tailEnd len="med" w="med" type="triangle"/>
          </a:ln>
        </p:spPr>
      </p:cxnSp>
      <p:cxnSp>
        <p:nvCxnSpPr>
          <p:cNvPr id="140" name="Google Shape;140;p24"/>
          <p:cNvCxnSpPr>
            <a:stCxn id="141" idx="0"/>
            <a:endCxn id="139" idx="2"/>
          </p:cNvCxnSpPr>
          <p:nvPr/>
        </p:nvCxnSpPr>
        <p:spPr>
          <a:xfrm flipH="1" rot="10800000">
            <a:off x="4005716" y="3081063"/>
            <a:ext cx="2012700" cy="1302300"/>
          </a:xfrm>
          <a:prstGeom prst="straightConnector1">
            <a:avLst/>
          </a:prstGeom>
          <a:noFill/>
          <a:ln cap="flat" cmpd="sng" w="9525">
            <a:solidFill>
              <a:schemeClr val="dk2"/>
            </a:solidFill>
            <a:prstDash val="solid"/>
            <a:round/>
            <a:headEnd len="med" w="med" type="none"/>
            <a:tailEnd len="med" w="med" type="triangle"/>
          </a:ln>
        </p:spPr>
      </p:cxnSp>
      <p:cxnSp>
        <p:nvCxnSpPr>
          <p:cNvPr id="142" name="Google Shape;142;p24"/>
          <p:cNvCxnSpPr>
            <a:stCxn id="143" idx="0"/>
            <a:endCxn id="139" idx="2"/>
          </p:cNvCxnSpPr>
          <p:nvPr/>
        </p:nvCxnSpPr>
        <p:spPr>
          <a:xfrm flipH="1" rot="10800000">
            <a:off x="4571991" y="3081063"/>
            <a:ext cx="1446300" cy="1302300"/>
          </a:xfrm>
          <a:prstGeom prst="straightConnector1">
            <a:avLst/>
          </a:prstGeom>
          <a:noFill/>
          <a:ln cap="flat" cmpd="sng" w="9525">
            <a:solidFill>
              <a:schemeClr val="dk2"/>
            </a:solidFill>
            <a:prstDash val="solid"/>
            <a:round/>
            <a:headEnd len="med" w="med" type="none"/>
            <a:tailEnd len="med" w="med" type="triangle"/>
          </a:ln>
        </p:spPr>
      </p:cxnSp>
      <p:cxnSp>
        <p:nvCxnSpPr>
          <p:cNvPr id="144" name="Google Shape;144;p24"/>
          <p:cNvCxnSpPr>
            <a:stCxn id="145" idx="0"/>
            <a:endCxn id="139" idx="2"/>
          </p:cNvCxnSpPr>
          <p:nvPr/>
        </p:nvCxnSpPr>
        <p:spPr>
          <a:xfrm flipH="1" rot="10800000">
            <a:off x="5138266" y="3081063"/>
            <a:ext cx="880200" cy="1302300"/>
          </a:xfrm>
          <a:prstGeom prst="straightConnector1">
            <a:avLst/>
          </a:prstGeom>
          <a:noFill/>
          <a:ln cap="flat" cmpd="sng" w="9525">
            <a:solidFill>
              <a:schemeClr val="dk2"/>
            </a:solidFill>
            <a:prstDash val="solid"/>
            <a:round/>
            <a:headEnd len="med" w="med" type="none"/>
            <a:tailEnd len="med" w="med" type="triangle"/>
          </a:ln>
        </p:spPr>
      </p:cxnSp>
      <p:cxnSp>
        <p:nvCxnSpPr>
          <p:cNvPr id="146" name="Google Shape;146;p24"/>
          <p:cNvCxnSpPr>
            <a:stCxn id="147" idx="0"/>
            <a:endCxn id="139" idx="2"/>
          </p:cNvCxnSpPr>
          <p:nvPr/>
        </p:nvCxnSpPr>
        <p:spPr>
          <a:xfrm flipH="1" rot="10800000">
            <a:off x="5704541" y="3081063"/>
            <a:ext cx="313800" cy="1302300"/>
          </a:xfrm>
          <a:prstGeom prst="straightConnector1">
            <a:avLst/>
          </a:prstGeom>
          <a:noFill/>
          <a:ln cap="flat" cmpd="sng" w="9525">
            <a:solidFill>
              <a:schemeClr val="dk2"/>
            </a:solidFill>
            <a:prstDash val="solid"/>
            <a:round/>
            <a:headEnd len="med" w="med" type="none"/>
            <a:tailEnd len="med" w="med" type="triangle"/>
          </a:ln>
        </p:spPr>
      </p:cxnSp>
      <p:cxnSp>
        <p:nvCxnSpPr>
          <p:cNvPr id="148" name="Google Shape;148;p24"/>
          <p:cNvCxnSpPr>
            <a:stCxn id="138" idx="0"/>
            <a:endCxn id="149" idx="2"/>
          </p:cNvCxnSpPr>
          <p:nvPr/>
        </p:nvCxnSpPr>
        <p:spPr>
          <a:xfrm rot="10800000">
            <a:off x="2904241" y="3248450"/>
            <a:ext cx="535200" cy="11349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24"/>
          <p:cNvCxnSpPr>
            <a:stCxn id="141" idx="0"/>
            <a:endCxn id="149" idx="2"/>
          </p:cNvCxnSpPr>
          <p:nvPr/>
        </p:nvCxnSpPr>
        <p:spPr>
          <a:xfrm rot="10800000">
            <a:off x="2904116" y="3248463"/>
            <a:ext cx="1101600" cy="1134900"/>
          </a:xfrm>
          <a:prstGeom prst="straightConnector1">
            <a:avLst/>
          </a:prstGeom>
          <a:noFill/>
          <a:ln cap="flat" cmpd="sng" w="9525">
            <a:solidFill>
              <a:schemeClr val="dk2"/>
            </a:solidFill>
            <a:prstDash val="solid"/>
            <a:round/>
            <a:headEnd len="med" w="med" type="none"/>
            <a:tailEnd len="med" w="med" type="triangle"/>
          </a:ln>
        </p:spPr>
      </p:cxnSp>
      <p:cxnSp>
        <p:nvCxnSpPr>
          <p:cNvPr id="151" name="Google Shape;151;p24"/>
          <p:cNvCxnSpPr>
            <a:stCxn id="143" idx="0"/>
            <a:endCxn id="149" idx="2"/>
          </p:cNvCxnSpPr>
          <p:nvPr/>
        </p:nvCxnSpPr>
        <p:spPr>
          <a:xfrm rot="10800000">
            <a:off x="2904291" y="3248463"/>
            <a:ext cx="1667700" cy="1134900"/>
          </a:xfrm>
          <a:prstGeom prst="straightConnector1">
            <a:avLst/>
          </a:prstGeom>
          <a:noFill/>
          <a:ln cap="flat" cmpd="sng" w="9525">
            <a:solidFill>
              <a:schemeClr val="dk2"/>
            </a:solidFill>
            <a:prstDash val="solid"/>
            <a:round/>
            <a:headEnd len="med" w="med" type="none"/>
            <a:tailEnd len="med" w="med" type="triangle"/>
          </a:ln>
        </p:spPr>
      </p:cxnSp>
      <p:cxnSp>
        <p:nvCxnSpPr>
          <p:cNvPr id="152" name="Google Shape;152;p24"/>
          <p:cNvCxnSpPr>
            <a:stCxn id="145" idx="0"/>
            <a:endCxn id="149" idx="2"/>
          </p:cNvCxnSpPr>
          <p:nvPr/>
        </p:nvCxnSpPr>
        <p:spPr>
          <a:xfrm rot="10800000">
            <a:off x="2904166" y="3248463"/>
            <a:ext cx="2234100" cy="113490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24"/>
          <p:cNvCxnSpPr>
            <a:stCxn id="147" idx="0"/>
            <a:endCxn id="149" idx="2"/>
          </p:cNvCxnSpPr>
          <p:nvPr/>
        </p:nvCxnSpPr>
        <p:spPr>
          <a:xfrm rot="10800000">
            <a:off x="2904341" y="3248463"/>
            <a:ext cx="2800200" cy="11349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24"/>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5" name="Google Shape;155;p24"/>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56" name="Google Shape;156;p24"/>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The Netdata way - standalone</a:t>
            </a:r>
            <a:endParaRPr sz="2400"/>
          </a:p>
        </p:txBody>
      </p:sp>
      <p:sp>
        <p:nvSpPr>
          <p:cNvPr id="138" name="Google Shape;138;p24"/>
          <p:cNvSpPr/>
          <p:nvPr/>
        </p:nvSpPr>
        <p:spPr>
          <a:xfrm>
            <a:off x="3187288" y="438335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S1</a:t>
            </a:r>
            <a:endParaRPr>
              <a:latin typeface="IBM Plex Sans Light"/>
              <a:ea typeface="IBM Plex Sans Light"/>
              <a:cs typeface="IBM Plex Sans Light"/>
              <a:sym typeface="IBM Plex Sans Light"/>
            </a:endParaRPr>
          </a:p>
        </p:txBody>
      </p:sp>
      <p:sp>
        <p:nvSpPr>
          <p:cNvPr id="157" name="Google Shape;157;p24"/>
          <p:cNvSpPr/>
          <p:nvPr/>
        </p:nvSpPr>
        <p:spPr>
          <a:xfrm>
            <a:off x="3346738" y="430641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41" name="Google Shape;141;p24"/>
          <p:cNvSpPr/>
          <p:nvPr/>
        </p:nvSpPr>
        <p:spPr>
          <a:xfrm>
            <a:off x="375356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S2</a:t>
            </a:r>
            <a:endParaRPr>
              <a:latin typeface="IBM Plex Sans Light"/>
              <a:ea typeface="IBM Plex Sans Light"/>
              <a:cs typeface="IBM Plex Sans Light"/>
              <a:sym typeface="IBM Plex Sans Light"/>
            </a:endParaRPr>
          </a:p>
        </p:txBody>
      </p:sp>
      <p:sp>
        <p:nvSpPr>
          <p:cNvPr id="158" name="Google Shape;158;p24"/>
          <p:cNvSpPr/>
          <p:nvPr/>
        </p:nvSpPr>
        <p:spPr>
          <a:xfrm>
            <a:off x="391301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43" name="Google Shape;143;p24"/>
          <p:cNvSpPr/>
          <p:nvPr/>
        </p:nvSpPr>
        <p:spPr>
          <a:xfrm>
            <a:off x="431983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S3</a:t>
            </a:r>
            <a:endParaRPr>
              <a:latin typeface="IBM Plex Sans Light"/>
              <a:ea typeface="IBM Plex Sans Light"/>
              <a:cs typeface="IBM Plex Sans Light"/>
              <a:sym typeface="IBM Plex Sans Light"/>
            </a:endParaRPr>
          </a:p>
        </p:txBody>
      </p:sp>
      <p:sp>
        <p:nvSpPr>
          <p:cNvPr id="159" name="Google Shape;159;p24"/>
          <p:cNvSpPr/>
          <p:nvPr/>
        </p:nvSpPr>
        <p:spPr>
          <a:xfrm>
            <a:off x="447928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45" name="Google Shape;145;p24"/>
          <p:cNvSpPr/>
          <p:nvPr/>
        </p:nvSpPr>
        <p:spPr>
          <a:xfrm>
            <a:off x="488611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S4</a:t>
            </a:r>
            <a:endParaRPr>
              <a:latin typeface="IBM Plex Sans Light"/>
              <a:ea typeface="IBM Plex Sans Light"/>
              <a:cs typeface="IBM Plex Sans Light"/>
              <a:sym typeface="IBM Plex Sans Light"/>
            </a:endParaRPr>
          </a:p>
        </p:txBody>
      </p:sp>
      <p:sp>
        <p:nvSpPr>
          <p:cNvPr id="160" name="Google Shape;160;p24"/>
          <p:cNvSpPr/>
          <p:nvPr/>
        </p:nvSpPr>
        <p:spPr>
          <a:xfrm>
            <a:off x="504556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47" name="Google Shape;147;p24"/>
          <p:cNvSpPr/>
          <p:nvPr/>
        </p:nvSpPr>
        <p:spPr>
          <a:xfrm>
            <a:off x="545238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S5</a:t>
            </a:r>
            <a:endParaRPr>
              <a:latin typeface="IBM Plex Sans Light"/>
              <a:ea typeface="IBM Plex Sans Light"/>
              <a:cs typeface="IBM Plex Sans Light"/>
              <a:sym typeface="IBM Plex Sans Light"/>
            </a:endParaRPr>
          </a:p>
        </p:txBody>
      </p:sp>
      <p:sp>
        <p:nvSpPr>
          <p:cNvPr id="161" name="Google Shape;161;p24"/>
          <p:cNvSpPr/>
          <p:nvPr/>
        </p:nvSpPr>
        <p:spPr>
          <a:xfrm>
            <a:off x="561183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49" name="Google Shape;149;p24"/>
          <p:cNvSpPr/>
          <p:nvPr/>
        </p:nvSpPr>
        <p:spPr>
          <a:xfrm>
            <a:off x="2116900" y="2151338"/>
            <a:ext cx="1574700" cy="10971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GB" sz="1200">
                <a:latin typeface="IBM Plex Sans Light"/>
                <a:ea typeface="IBM Plex Sans Light"/>
                <a:cs typeface="IBM Plex Sans Light"/>
                <a:sym typeface="IBM Plex Sans Light"/>
              </a:rPr>
            </a:br>
            <a:r>
              <a:rPr lang="en-GB" sz="1200">
                <a:latin typeface="IBM Plex Sans Light"/>
                <a:ea typeface="IBM Plex Sans Light"/>
                <a:cs typeface="IBM Plex Sans Light"/>
                <a:sym typeface="IBM Plex Sans Light"/>
              </a:rPr>
              <a:t>Dashboards</a:t>
            </a:r>
            <a:endParaRPr sz="1200">
              <a:latin typeface="IBM Plex Sans Light"/>
              <a:ea typeface="IBM Plex Sans Light"/>
              <a:cs typeface="IBM Plex Sans Light"/>
              <a:sym typeface="IBM Plex Sans Light"/>
            </a:endParaRPr>
          </a:p>
          <a:p>
            <a:pPr indent="0" lvl="0" marL="0" rtl="0" algn="ctr">
              <a:spcBef>
                <a:spcPts val="0"/>
              </a:spcBef>
              <a:spcAft>
                <a:spcPts val="0"/>
              </a:spcAft>
              <a:buNone/>
            </a:pPr>
            <a:r>
              <a:rPr lang="en-GB" sz="1200">
                <a:latin typeface="IBM Plex Sans Light"/>
                <a:ea typeface="IBM Plex Sans Light"/>
                <a:cs typeface="IBM Plex Sans Light"/>
                <a:sym typeface="IBM Plex Sans Light"/>
              </a:rPr>
              <a:t>Metrics &amp; Logs</a:t>
            </a:r>
            <a:endParaRPr sz="1200">
              <a:latin typeface="IBM Plex Sans Light"/>
              <a:ea typeface="IBM Plex Sans Light"/>
              <a:cs typeface="IBM Plex Sans Light"/>
              <a:sym typeface="IBM Plex Sans Light"/>
            </a:endParaRPr>
          </a:p>
        </p:txBody>
      </p:sp>
      <p:sp>
        <p:nvSpPr>
          <p:cNvPr id="139" name="Google Shape;139;p24"/>
          <p:cNvSpPr/>
          <p:nvPr/>
        </p:nvSpPr>
        <p:spPr>
          <a:xfrm>
            <a:off x="5230975" y="2262675"/>
            <a:ext cx="1574700" cy="8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IBM Plex Sans Light"/>
                <a:ea typeface="IBM Plex Sans Light"/>
                <a:cs typeface="IBM Plex Sans Light"/>
                <a:sym typeface="IBM Plex Sans Light"/>
              </a:rPr>
              <a:t>Alerting</a:t>
            </a:r>
            <a:endParaRPr sz="1200">
              <a:latin typeface="IBM Plex Sans Light"/>
              <a:ea typeface="IBM Plex Sans Light"/>
              <a:cs typeface="IBM Plex Sans Light"/>
              <a:sym typeface="IBM Plex Sans Light"/>
            </a:endParaRPr>
          </a:p>
        </p:txBody>
      </p:sp>
      <p:sp>
        <p:nvSpPr>
          <p:cNvPr id="162" name="Google Shape;162;p24"/>
          <p:cNvSpPr txBox="1"/>
          <p:nvPr/>
        </p:nvSpPr>
        <p:spPr>
          <a:xfrm>
            <a:off x="446250" y="881638"/>
            <a:ext cx="8251500" cy="461700"/>
          </a:xfrm>
          <a:prstGeom prst="rect">
            <a:avLst/>
          </a:prstGeom>
          <a:noFill/>
          <a:ln>
            <a:noFill/>
          </a:ln>
        </p:spPr>
        <p:txBody>
          <a:bodyPr anchorCtr="0" anchor="t" bIns="0" lIns="0" spcFirstLastPara="1" rIns="0" wrap="square" tIns="0">
            <a:spAutoFit/>
          </a:bodyPr>
          <a:lstStyle/>
          <a:p>
            <a:pPr indent="0" lvl="0" marL="0" marR="12700" rtl="0" algn="ctr">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Install the agent on all your systems.</a:t>
            </a:r>
            <a:endParaRPr sz="3000">
              <a:solidFill>
                <a:srgbClr val="00AB44"/>
              </a:solidFill>
              <a:latin typeface="IBM Plex Sans ExtraLight"/>
              <a:ea typeface="IBM Plex Sans ExtraLight"/>
              <a:cs typeface="IBM Plex Sans ExtraLight"/>
              <a:sym typeface="IBM Plex Sans ExtraLight"/>
            </a:endParaRPr>
          </a:p>
        </p:txBody>
      </p:sp>
      <p:sp>
        <p:nvSpPr>
          <p:cNvPr id="163" name="Google Shape;163;p24"/>
          <p:cNvSpPr txBox="1"/>
          <p:nvPr/>
        </p:nvSpPr>
        <p:spPr>
          <a:xfrm>
            <a:off x="6038275" y="4318500"/>
            <a:ext cx="818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Servers</a:t>
            </a:r>
            <a:endParaRPr>
              <a:latin typeface="IBM Plex Sans Light"/>
              <a:ea typeface="IBM Plex Sans Light"/>
              <a:cs typeface="IBM Plex Sans Light"/>
              <a:sym typeface="IBM Plex Sans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0" name="Shape 850"/>
        <p:cNvGrpSpPr/>
        <p:nvPr/>
      </p:nvGrpSpPr>
      <p:grpSpPr>
        <a:xfrm>
          <a:off x="0" y="0"/>
          <a:ext cx="0" cy="0"/>
          <a:chOff x="0" y="0"/>
          <a:chExt cx="0" cy="0"/>
        </a:xfrm>
      </p:grpSpPr>
      <p:sp>
        <p:nvSpPr>
          <p:cNvPr id="851" name="Google Shape;851;p69"/>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852" name="Google Shape;852;p69"/>
          <p:cNvPicPr preferRelativeResize="0"/>
          <p:nvPr/>
        </p:nvPicPr>
        <p:blipFill>
          <a:blip r:embed="rId3">
            <a:alphaModFix/>
          </a:blip>
          <a:stretch>
            <a:fillRect/>
          </a:stretch>
        </p:blipFill>
        <p:spPr>
          <a:xfrm>
            <a:off x="0" y="0"/>
            <a:ext cx="9144003" cy="5143501"/>
          </a:xfrm>
          <a:prstGeom prst="rect">
            <a:avLst/>
          </a:prstGeom>
          <a:noFill/>
          <a:ln>
            <a:noFill/>
          </a:ln>
        </p:spPr>
      </p:pic>
      <p:sp>
        <p:nvSpPr>
          <p:cNvPr id="853" name="Google Shape;853;p69"/>
          <p:cNvSpPr txBox="1"/>
          <p:nvPr/>
        </p:nvSpPr>
        <p:spPr>
          <a:xfrm>
            <a:off x="806450" y="1899550"/>
            <a:ext cx="7835700" cy="1300800"/>
          </a:xfrm>
          <a:prstGeom prst="rect">
            <a:avLst/>
          </a:prstGeom>
          <a:noFill/>
          <a:ln>
            <a:noFill/>
          </a:ln>
        </p:spPr>
        <p:txBody>
          <a:bodyPr anchorCtr="0" anchor="t" bIns="0" lIns="0" spcFirstLastPara="1" rIns="0" wrap="square" tIns="7625">
            <a:spAutoFit/>
          </a:bodyPr>
          <a:lstStyle/>
          <a:p>
            <a:pPr indent="0" lvl="0" marL="0" rtl="0" algn="l">
              <a:lnSpc>
                <a:spcPct val="100000"/>
              </a:lnSpc>
              <a:spcBef>
                <a:spcPts val="0"/>
              </a:spcBef>
              <a:spcAft>
                <a:spcPts val="0"/>
              </a:spcAft>
              <a:buSzPts val="1100"/>
              <a:buNone/>
            </a:pPr>
            <a:r>
              <a:rPr b="1" lang="en-GB" sz="4800">
                <a:solidFill>
                  <a:srgbClr val="FFFFFF"/>
                </a:solidFill>
                <a:latin typeface="IBM Plex Sans"/>
                <a:ea typeface="IBM Plex Sans"/>
                <a:cs typeface="IBM Plex Sans"/>
                <a:sym typeface="IBM Plex Sans"/>
              </a:rPr>
              <a:t>Netdata</a:t>
            </a:r>
            <a:br>
              <a:rPr lang="en-GB" sz="4800">
                <a:solidFill>
                  <a:srgbClr val="FFFFFF"/>
                </a:solidFill>
                <a:latin typeface="IBM Plex Sans ExtraLight"/>
                <a:ea typeface="IBM Plex Sans ExtraLight"/>
                <a:cs typeface="IBM Plex Sans ExtraLight"/>
                <a:sym typeface="IBM Plex Sans ExtraLight"/>
              </a:rPr>
            </a:br>
            <a:r>
              <a:rPr lang="en-GB" sz="3600">
                <a:solidFill>
                  <a:srgbClr val="FFFFFF"/>
                </a:solidFill>
                <a:latin typeface="IBM Plex Sans ExtraLight"/>
                <a:ea typeface="IBM Plex Sans ExtraLight"/>
                <a:cs typeface="IBM Plex Sans ExtraLight"/>
                <a:sym typeface="IBM Plex Sans ExtraLight"/>
              </a:rPr>
              <a:t>Monetization Strategy</a:t>
            </a:r>
            <a:endParaRPr sz="3600">
              <a:solidFill>
                <a:srgbClr val="FFFFFF"/>
              </a:solidFill>
              <a:latin typeface="IBM Plex Sans ExtraLight"/>
              <a:ea typeface="IBM Plex Sans ExtraLight"/>
              <a:cs typeface="IBM Plex Sans ExtraLight"/>
              <a:sym typeface="IBM Plex Sans Extra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70"/>
          <p:cNvSpPr txBox="1"/>
          <p:nvPr/>
        </p:nvSpPr>
        <p:spPr>
          <a:xfrm>
            <a:off x="3533100" y="768575"/>
            <a:ext cx="5155800" cy="4213800"/>
          </a:xfrm>
          <a:prstGeom prst="rect">
            <a:avLst/>
          </a:prstGeom>
          <a:noFill/>
          <a:ln>
            <a:noFill/>
          </a:ln>
        </p:spPr>
        <p:txBody>
          <a:bodyPr anchorCtr="0" anchor="t" bIns="0" lIns="0" spcFirstLastPara="1" rIns="0" wrap="square" tIns="6350">
            <a:spAutoFit/>
          </a:bodyPr>
          <a:lstStyle/>
          <a:p>
            <a:pPr indent="-317500" lvl="0" marL="457200" rtl="0" algn="l">
              <a:lnSpc>
                <a:spcPct val="115000"/>
              </a:lnSpc>
              <a:spcBef>
                <a:spcPts val="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Horizontal Scalability</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provides unified dashboards and alerts, and dispatches alerts centrally, without the need to centralize all data on one server. Behind the scenes it queries multiple Netdata and aggregates their responses on the fly.</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Role Based Access Control (RBAC)</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allows grouping infrastructure and users in “war rooms”, limiting and controlling users’ access to the infrastructure.</a:t>
            </a:r>
            <a:br>
              <a:rPr lang="en-GB" sz="1000">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also acts as a Single-Sign-On provider for all your Netdata, limiting what users can see even when they access Netdata directly.</a:t>
            </a:r>
            <a:endParaRPr b="1">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Access from anywhere</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allows accessing your Netdata servers from anywhere, without the need for a VPN.</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Mobile App for Notifications</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enables the use of the Netdata Mobile App (iOS, Android) for receiving alert notifications.</a:t>
            </a:r>
            <a:endParaRPr sz="1000">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1000"/>
              </a:spcAft>
              <a:buClr>
                <a:srgbClr val="12110C"/>
              </a:buClr>
              <a:buSzPts val="1400"/>
              <a:buFont typeface="IBM Plex Sans"/>
              <a:buChar char="●"/>
            </a:pPr>
            <a:r>
              <a:rPr b="1" lang="en-GB">
                <a:solidFill>
                  <a:srgbClr val="12110C"/>
                </a:solidFill>
                <a:latin typeface="IBM Plex Sans"/>
                <a:ea typeface="IBM Plex Sans"/>
                <a:cs typeface="IBM Plex Sans"/>
                <a:sym typeface="IBM Plex Sans"/>
              </a:rPr>
              <a:t>Persisted Customizations and Dynamic Configuration</a:t>
            </a:r>
            <a:br>
              <a:rPr b="1" lang="en-GB">
                <a:solidFill>
                  <a:srgbClr val="12110C"/>
                </a:solidFill>
                <a:latin typeface="IBM Plex Sans"/>
                <a:ea typeface="IBM Plex Sans"/>
                <a:cs typeface="IBM Plex Sans"/>
                <a:sym typeface="IBM Plex Sans"/>
              </a:rPr>
            </a:br>
            <a:r>
              <a:rPr lang="en-GB" sz="1000">
                <a:solidFill>
                  <a:srgbClr val="12110C"/>
                </a:solidFill>
                <a:latin typeface="IBM Plex Sans"/>
                <a:ea typeface="IBM Plex Sans"/>
                <a:cs typeface="IBM Plex Sans"/>
                <a:sym typeface="IBM Plex Sans"/>
              </a:rPr>
              <a:t>NC enables dynamic configuration and stores user settings, custom dashboards, personalized views and related settings and options, per node, user, room, and space.</a:t>
            </a:r>
            <a:endParaRPr sz="1000">
              <a:solidFill>
                <a:srgbClr val="12110C"/>
              </a:solidFill>
              <a:latin typeface="IBM Plex Sans"/>
              <a:ea typeface="IBM Plex Sans"/>
              <a:cs typeface="IBM Plex Sans"/>
              <a:sym typeface="IBM Plex Sans"/>
            </a:endParaRPr>
          </a:p>
        </p:txBody>
      </p:sp>
      <p:sp>
        <p:nvSpPr>
          <p:cNvPr id="859" name="Google Shape;859;p70"/>
          <p:cNvSpPr txBox="1"/>
          <p:nvPr/>
        </p:nvSpPr>
        <p:spPr>
          <a:xfrm>
            <a:off x="290075" y="1753625"/>
            <a:ext cx="35331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Netdata Cloud (NC)</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complements </a:t>
            </a:r>
            <a:br>
              <a:rPr lang="en-GB" sz="3000">
                <a:solidFill>
                  <a:srgbClr val="00AB44"/>
                </a:solidFill>
                <a:latin typeface="IBM Plex Sans ExtraLight"/>
                <a:ea typeface="IBM Plex Sans ExtraLight"/>
                <a:cs typeface="IBM Plex Sans ExtraLight"/>
                <a:sym typeface="IBM Plex Sans ExtraLight"/>
              </a:rPr>
            </a:br>
            <a:r>
              <a:rPr lang="en-GB" sz="3000">
                <a:solidFill>
                  <a:srgbClr val="00AB44"/>
                </a:solidFill>
                <a:latin typeface="IBM Plex Sans ExtraLight"/>
                <a:ea typeface="IBM Plex Sans ExtraLight"/>
                <a:cs typeface="IBM Plex Sans ExtraLight"/>
                <a:sym typeface="IBM Plex Sans ExtraLight"/>
              </a:rPr>
              <a:t>Netdata</a:t>
            </a:r>
            <a:endParaRPr b="1" sz="3000">
              <a:solidFill>
                <a:srgbClr val="00AB44"/>
              </a:solidFill>
              <a:latin typeface="IBM Plex Sans"/>
              <a:ea typeface="IBM Plex Sans"/>
              <a:cs typeface="IBM Plex Sans"/>
              <a:sym typeface="IBM Plex Sans"/>
            </a:endParaRPr>
          </a:p>
        </p:txBody>
      </p:sp>
      <p:sp>
        <p:nvSpPr>
          <p:cNvPr id="860" name="Google Shape;860;p70"/>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861" name="Google Shape;861;p70"/>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62" name="Google Shape;862;p70"/>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Monetization </a:t>
            </a:r>
            <a:r>
              <a:rPr lang="en-GB" sz="2400"/>
              <a:t>through SaaS</a:t>
            </a:r>
            <a:endParaRPr sz="2400"/>
          </a:p>
        </p:txBody>
      </p:sp>
      <p:sp>
        <p:nvSpPr>
          <p:cNvPr id="863" name="Google Shape;863;p70"/>
          <p:cNvSpPr txBox="1"/>
          <p:nvPr/>
        </p:nvSpPr>
        <p:spPr>
          <a:xfrm>
            <a:off x="0" y="4251225"/>
            <a:ext cx="3533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700">
                <a:solidFill>
                  <a:schemeClr val="dk1"/>
                </a:solidFill>
                <a:latin typeface="IBM Plex Sans"/>
                <a:ea typeface="IBM Plex Sans"/>
                <a:cs typeface="IBM Plex Sans"/>
                <a:sym typeface="IBM Plex Sans"/>
              </a:rPr>
              <a:t>IMPORTANT</a:t>
            </a:r>
            <a:br>
              <a:rPr lang="en-GB" sz="700">
                <a:solidFill>
                  <a:schemeClr val="dk1"/>
                </a:solidFill>
                <a:latin typeface="IBM Plex Sans Light"/>
                <a:ea typeface="IBM Plex Sans Light"/>
                <a:cs typeface="IBM Plex Sans Light"/>
                <a:sym typeface="IBM Plex Sans Light"/>
              </a:rPr>
            </a:br>
            <a:r>
              <a:rPr lang="en-GB" sz="700">
                <a:solidFill>
                  <a:schemeClr val="dk1"/>
                </a:solidFill>
                <a:latin typeface="IBM Plex Sans Light"/>
                <a:ea typeface="IBM Plex Sans Light"/>
                <a:cs typeface="IBM Plex Sans Light"/>
                <a:sym typeface="IBM Plex Sans Light"/>
              </a:rPr>
              <a:t>Netdata Cloud does not centralize your data.</a:t>
            </a:r>
            <a:br>
              <a:rPr lang="en-GB" sz="700">
                <a:solidFill>
                  <a:schemeClr val="dk1"/>
                </a:solidFill>
                <a:latin typeface="IBM Plex Sans Light"/>
                <a:ea typeface="IBM Plex Sans Light"/>
                <a:cs typeface="IBM Plex Sans Light"/>
                <a:sym typeface="IBM Plex Sans Light"/>
              </a:rPr>
            </a:br>
            <a:r>
              <a:rPr b="1" lang="en-GB" sz="700">
                <a:solidFill>
                  <a:schemeClr val="dk1"/>
                </a:solidFill>
                <a:latin typeface="IBM Plex Sans"/>
                <a:ea typeface="IBM Plex Sans"/>
                <a:cs typeface="IBM Plex Sans"/>
                <a:sym typeface="IBM Plex Sans"/>
              </a:rPr>
              <a:t>Your data are always, and exclusively on-prem, inside the Netdata you install.</a:t>
            </a:r>
            <a:br>
              <a:rPr lang="en-GB" sz="700">
                <a:solidFill>
                  <a:schemeClr val="dk1"/>
                </a:solidFill>
                <a:latin typeface="IBM Plex Sans Light"/>
                <a:ea typeface="IBM Plex Sans Light"/>
                <a:cs typeface="IBM Plex Sans Light"/>
                <a:sym typeface="IBM Plex Sans Light"/>
              </a:rPr>
            </a:br>
            <a:r>
              <a:rPr lang="en-GB" sz="700">
                <a:solidFill>
                  <a:schemeClr val="dk1"/>
                </a:solidFill>
                <a:latin typeface="IBM Plex Sans Light"/>
                <a:ea typeface="IBM Plex Sans Light"/>
                <a:cs typeface="IBM Plex Sans Light"/>
                <a:sym typeface="IBM Plex Sans Light"/>
              </a:rPr>
              <a:t>Netdata Cloud queries your Netdata in real-time, to present dashboards and alerts.</a:t>
            </a:r>
            <a:endParaRPr sz="700">
              <a:solidFill>
                <a:schemeClr val="dk1"/>
              </a:solidFill>
              <a:latin typeface="IBM Plex Sans Light"/>
              <a:ea typeface="IBM Plex Sans Light"/>
              <a:cs typeface="IBM Plex Sans Light"/>
              <a:sym typeface="IBM Plex Sans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7" name="Shape 867"/>
        <p:cNvGrpSpPr/>
        <p:nvPr/>
      </p:nvGrpSpPr>
      <p:grpSpPr>
        <a:xfrm>
          <a:off x="0" y="0"/>
          <a:ext cx="0" cy="0"/>
          <a:chOff x="0" y="0"/>
          <a:chExt cx="0" cy="0"/>
        </a:xfrm>
      </p:grpSpPr>
      <p:sp>
        <p:nvSpPr>
          <p:cNvPr id="868" name="Google Shape;868;p71"/>
          <p:cNvSpPr/>
          <p:nvPr/>
        </p:nvSpPr>
        <p:spPr>
          <a:xfrm>
            <a:off x="0" y="0"/>
            <a:ext cx="9144000" cy="5143500"/>
          </a:xfrm>
          <a:prstGeom prst="rect">
            <a:avLst/>
          </a:prstGeom>
          <a:solidFill>
            <a:srgbClr val="00AB44"/>
          </a:solidFill>
          <a:ln>
            <a:noFill/>
          </a:ln>
        </p:spPr>
        <p:txBody>
          <a:bodyPr anchorCtr="0" anchor="ctr" bIns="22850" lIns="45725" spcFirstLastPara="1" rIns="45725" wrap="square" tIns="22850">
            <a:noAutofit/>
          </a:bodyPr>
          <a:lstStyle/>
          <a:p>
            <a:pPr indent="0" lvl="0" marL="0" rtl="0" algn="ctr">
              <a:spcBef>
                <a:spcPts val="0"/>
              </a:spcBef>
              <a:spcAft>
                <a:spcPts val="0"/>
              </a:spcAft>
              <a:buNone/>
            </a:pPr>
            <a:r>
              <a:t/>
            </a:r>
            <a:endParaRPr sz="900">
              <a:solidFill>
                <a:schemeClr val="lt1"/>
              </a:solidFill>
            </a:endParaRPr>
          </a:p>
        </p:txBody>
      </p:sp>
      <p:pic>
        <p:nvPicPr>
          <p:cNvPr id="869" name="Google Shape;869;p71"/>
          <p:cNvPicPr preferRelativeResize="0"/>
          <p:nvPr/>
        </p:nvPicPr>
        <p:blipFill>
          <a:blip r:embed="rId3">
            <a:alphaModFix/>
          </a:blip>
          <a:stretch>
            <a:fillRect/>
          </a:stretch>
        </p:blipFill>
        <p:spPr>
          <a:xfrm>
            <a:off x="0" y="0"/>
            <a:ext cx="9144003" cy="5143501"/>
          </a:xfrm>
          <a:prstGeom prst="rect">
            <a:avLst/>
          </a:prstGeom>
          <a:noFill/>
          <a:ln>
            <a:noFill/>
          </a:ln>
        </p:spPr>
      </p:pic>
      <p:sp>
        <p:nvSpPr>
          <p:cNvPr id="870" name="Google Shape;870;p71"/>
          <p:cNvSpPr txBox="1"/>
          <p:nvPr/>
        </p:nvSpPr>
        <p:spPr>
          <a:xfrm>
            <a:off x="806450" y="1670950"/>
            <a:ext cx="7835700" cy="746400"/>
          </a:xfrm>
          <a:prstGeom prst="rect">
            <a:avLst/>
          </a:prstGeom>
          <a:noFill/>
          <a:ln>
            <a:noFill/>
          </a:ln>
        </p:spPr>
        <p:txBody>
          <a:bodyPr anchorCtr="0" anchor="t" bIns="0" lIns="0" spcFirstLastPara="1" rIns="0" wrap="square" tIns="7625">
            <a:spAutoFit/>
          </a:bodyPr>
          <a:lstStyle/>
          <a:p>
            <a:pPr indent="0" lvl="0" marL="12700" rtl="0" algn="l">
              <a:lnSpc>
                <a:spcPct val="100000"/>
              </a:lnSpc>
              <a:spcBef>
                <a:spcPts val="0"/>
              </a:spcBef>
              <a:spcAft>
                <a:spcPts val="0"/>
              </a:spcAft>
              <a:buSzPts val="1100"/>
              <a:buNone/>
            </a:pPr>
            <a:r>
              <a:rPr lang="en-GB" sz="4800">
                <a:solidFill>
                  <a:srgbClr val="FFFFFF"/>
                </a:solidFill>
                <a:latin typeface="IBM Plex Sans ExtraLight"/>
                <a:ea typeface="IBM Plex Sans ExtraLight"/>
                <a:cs typeface="IBM Plex Sans ExtraLight"/>
                <a:sym typeface="IBM Plex Sans ExtraLight"/>
              </a:rPr>
              <a:t>Thank You!</a:t>
            </a:r>
            <a:endParaRPr sz="4800">
              <a:solidFill>
                <a:srgbClr val="FFFFFF"/>
              </a:solidFill>
              <a:latin typeface="IBM Plex Sans ExtraLight"/>
              <a:ea typeface="IBM Plex Sans ExtraLight"/>
              <a:cs typeface="IBM Plex Sans ExtraLight"/>
              <a:sym typeface="IBM Plex Sans ExtraLight"/>
            </a:endParaRPr>
          </a:p>
        </p:txBody>
      </p:sp>
      <p:sp>
        <p:nvSpPr>
          <p:cNvPr id="871" name="Google Shape;871;p71"/>
          <p:cNvSpPr txBox="1"/>
          <p:nvPr/>
        </p:nvSpPr>
        <p:spPr>
          <a:xfrm>
            <a:off x="806450" y="4375525"/>
            <a:ext cx="5674800" cy="377100"/>
          </a:xfrm>
          <a:prstGeom prst="rect">
            <a:avLst/>
          </a:prstGeom>
          <a:noFill/>
          <a:ln>
            <a:noFill/>
          </a:ln>
        </p:spPr>
        <p:txBody>
          <a:bodyPr anchorCtr="0" anchor="t" bIns="0" lIns="0" spcFirstLastPara="1" rIns="0" wrap="square" tIns="7625">
            <a:spAutoFit/>
          </a:bodyPr>
          <a:lstStyle/>
          <a:p>
            <a:pPr indent="0" lvl="0" marL="12700" rtl="0" algn="l">
              <a:lnSpc>
                <a:spcPct val="116562"/>
              </a:lnSpc>
              <a:spcBef>
                <a:spcPts val="0"/>
              </a:spcBef>
              <a:spcAft>
                <a:spcPts val="0"/>
              </a:spcAft>
              <a:buNone/>
            </a:pPr>
            <a:r>
              <a:rPr lang="en-GB" sz="2400">
                <a:solidFill>
                  <a:srgbClr val="FFFFFF"/>
                </a:solidFill>
                <a:latin typeface="IBM Plex Sans ExtraLight"/>
                <a:ea typeface="IBM Plex Sans ExtraLight"/>
                <a:cs typeface="IBM Plex Sans ExtraLight"/>
                <a:sym typeface="IBM Plex Sans ExtraLight"/>
              </a:rPr>
              <a:t>Costa Tsaousis</a:t>
            </a:r>
            <a:endParaRPr sz="2400">
              <a:latin typeface="IBM Plex Sans ExtraLight"/>
              <a:ea typeface="IBM Plex Sans ExtraLight"/>
              <a:cs typeface="IBM Plex Sans ExtraLight"/>
              <a:sym typeface="IBM Plex Sans ExtraLight"/>
            </a:endParaRPr>
          </a:p>
        </p:txBody>
      </p:sp>
      <p:grpSp>
        <p:nvGrpSpPr>
          <p:cNvPr id="872" name="Google Shape;872;p71"/>
          <p:cNvGrpSpPr/>
          <p:nvPr/>
        </p:nvGrpSpPr>
        <p:grpSpPr>
          <a:xfrm>
            <a:off x="5269926" y="508713"/>
            <a:ext cx="3364738" cy="2667417"/>
            <a:chOff x="605850" y="238125"/>
            <a:chExt cx="6409025" cy="5239475"/>
          </a:xfrm>
        </p:grpSpPr>
        <p:sp>
          <p:nvSpPr>
            <p:cNvPr id="873" name="Google Shape;873;p71"/>
            <p:cNvSpPr/>
            <p:nvPr/>
          </p:nvSpPr>
          <p:spPr>
            <a:xfrm>
              <a:off x="668200" y="300475"/>
              <a:ext cx="6283600" cy="5114775"/>
            </a:xfrm>
            <a:custGeom>
              <a:rect b="b" l="l" r="r" t="t"/>
              <a:pathLst>
                <a:path extrusionOk="0" h="204591" w="251344">
                  <a:moveTo>
                    <a:pt x="60849" y="0"/>
                  </a:moveTo>
                  <a:lnTo>
                    <a:pt x="58529" y="116"/>
                  </a:lnTo>
                  <a:lnTo>
                    <a:pt x="56267" y="435"/>
                  </a:lnTo>
                  <a:lnTo>
                    <a:pt x="54034" y="957"/>
                  </a:lnTo>
                  <a:lnTo>
                    <a:pt x="51858" y="1712"/>
                  </a:lnTo>
                  <a:lnTo>
                    <a:pt x="49770" y="2669"/>
                  </a:lnTo>
                  <a:lnTo>
                    <a:pt x="47769" y="3829"/>
                  </a:lnTo>
                  <a:lnTo>
                    <a:pt x="45884" y="5163"/>
                  </a:lnTo>
                  <a:lnTo>
                    <a:pt x="44143" y="6700"/>
                  </a:lnTo>
                  <a:lnTo>
                    <a:pt x="42519" y="8411"/>
                  </a:lnTo>
                  <a:lnTo>
                    <a:pt x="41069" y="10297"/>
                  </a:lnTo>
                  <a:lnTo>
                    <a:pt x="39793" y="12385"/>
                  </a:lnTo>
                  <a:lnTo>
                    <a:pt x="39213" y="13487"/>
                  </a:lnTo>
                  <a:lnTo>
                    <a:pt x="2466" y="88838"/>
                  </a:lnTo>
                  <a:lnTo>
                    <a:pt x="1944" y="89969"/>
                  </a:lnTo>
                  <a:lnTo>
                    <a:pt x="1102" y="92260"/>
                  </a:lnTo>
                  <a:lnTo>
                    <a:pt x="493" y="94552"/>
                  </a:lnTo>
                  <a:lnTo>
                    <a:pt x="145" y="96901"/>
                  </a:lnTo>
                  <a:lnTo>
                    <a:pt x="0" y="99221"/>
                  </a:lnTo>
                  <a:lnTo>
                    <a:pt x="116" y="101541"/>
                  </a:lnTo>
                  <a:lnTo>
                    <a:pt x="435" y="103804"/>
                  </a:lnTo>
                  <a:lnTo>
                    <a:pt x="957" y="106037"/>
                  </a:lnTo>
                  <a:lnTo>
                    <a:pt x="1711" y="108212"/>
                  </a:lnTo>
                  <a:lnTo>
                    <a:pt x="2669" y="110300"/>
                  </a:lnTo>
                  <a:lnTo>
                    <a:pt x="3829" y="112302"/>
                  </a:lnTo>
                  <a:lnTo>
                    <a:pt x="5163" y="114187"/>
                  </a:lnTo>
                  <a:lnTo>
                    <a:pt x="6700" y="115927"/>
                  </a:lnTo>
                  <a:lnTo>
                    <a:pt x="8411" y="117551"/>
                  </a:lnTo>
                  <a:lnTo>
                    <a:pt x="10296" y="119001"/>
                  </a:lnTo>
                  <a:lnTo>
                    <a:pt x="12385" y="120278"/>
                  </a:lnTo>
                  <a:lnTo>
                    <a:pt x="13487" y="120829"/>
                  </a:lnTo>
                  <a:lnTo>
                    <a:pt x="180140" y="202125"/>
                  </a:lnTo>
                  <a:lnTo>
                    <a:pt x="181272" y="202647"/>
                  </a:lnTo>
                  <a:lnTo>
                    <a:pt x="183563" y="203489"/>
                  </a:lnTo>
                  <a:lnTo>
                    <a:pt x="185854" y="204098"/>
                  </a:lnTo>
                  <a:lnTo>
                    <a:pt x="188203" y="204446"/>
                  </a:lnTo>
                  <a:lnTo>
                    <a:pt x="190524" y="204591"/>
                  </a:lnTo>
                  <a:lnTo>
                    <a:pt x="192844" y="204475"/>
                  </a:lnTo>
                  <a:lnTo>
                    <a:pt x="195106" y="204156"/>
                  </a:lnTo>
                  <a:lnTo>
                    <a:pt x="197339" y="203634"/>
                  </a:lnTo>
                  <a:lnTo>
                    <a:pt x="199515" y="202880"/>
                  </a:lnTo>
                  <a:lnTo>
                    <a:pt x="201603" y="201922"/>
                  </a:lnTo>
                  <a:lnTo>
                    <a:pt x="203604" y="200762"/>
                  </a:lnTo>
                  <a:lnTo>
                    <a:pt x="205489" y="199428"/>
                  </a:lnTo>
                  <a:lnTo>
                    <a:pt x="207230" y="197891"/>
                  </a:lnTo>
                  <a:lnTo>
                    <a:pt x="208854" y="196180"/>
                  </a:lnTo>
                  <a:lnTo>
                    <a:pt x="210304" y="194294"/>
                  </a:lnTo>
                  <a:lnTo>
                    <a:pt x="211580" y="192206"/>
                  </a:lnTo>
                  <a:lnTo>
                    <a:pt x="212131" y="191104"/>
                  </a:lnTo>
                  <a:lnTo>
                    <a:pt x="248907" y="115753"/>
                  </a:lnTo>
                  <a:lnTo>
                    <a:pt x="249429" y="114622"/>
                  </a:lnTo>
                  <a:lnTo>
                    <a:pt x="250271" y="112331"/>
                  </a:lnTo>
                  <a:lnTo>
                    <a:pt x="250851" y="110039"/>
                  </a:lnTo>
                  <a:lnTo>
                    <a:pt x="251228" y="107690"/>
                  </a:lnTo>
                  <a:lnTo>
                    <a:pt x="251344" y="105370"/>
                  </a:lnTo>
                  <a:lnTo>
                    <a:pt x="251257" y="103050"/>
                  </a:lnTo>
                  <a:lnTo>
                    <a:pt x="250938" y="100787"/>
                  </a:lnTo>
                  <a:lnTo>
                    <a:pt x="250387" y="98554"/>
                  </a:lnTo>
                  <a:lnTo>
                    <a:pt x="249662" y="96379"/>
                  </a:lnTo>
                  <a:lnTo>
                    <a:pt x="248704" y="94291"/>
                  </a:lnTo>
                  <a:lnTo>
                    <a:pt x="247544" y="92289"/>
                  </a:lnTo>
                  <a:lnTo>
                    <a:pt x="246210" y="90404"/>
                  </a:lnTo>
                  <a:lnTo>
                    <a:pt x="244673" y="88664"/>
                  </a:lnTo>
                  <a:lnTo>
                    <a:pt x="242962" y="87040"/>
                  </a:lnTo>
                  <a:lnTo>
                    <a:pt x="241048" y="85590"/>
                  </a:lnTo>
                  <a:lnTo>
                    <a:pt x="238988" y="84313"/>
                  </a:lnTo>
                  <a:lnTo>
                    <a:pt x="237886" y="83762"/>
                  </a:lnTo>
                  <a:lnTo>
                    <a:pt x="71204" y="2466"/>
                  </a:lnTo>
                  <a:lnTo>
                    <a:pt x="70102" y="1944"/>
                  </a:lnTo>
                  <a:lnTo>
                    <a:pt x="67810" y="1102"/>
                  </a:lnTo>
                  <a:lnTo>
                    <a:pt x="65490" y="493"/>
                  </a:lnTo>
                  <a:lnTo>
                    <a:pt x="63170" y="145"/>
                  </a:lnTo>
                  <a:lnTo>
                    <a:pt x="6084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1"/>
            <p:cNvSpPr/>
            <p:nvPr/>
          </p:nvSpPr>
          <p:spPr>
            <a:xfrm>
              <a:off x="605850" y="238125"/>
              <a:ext cx="6409025" cy="5239475"/>
            </a:xfrm>
            <a:custGeom>
              <a:rect b="b" l="l" r="r" t="t"/>
              <a:pathLst>
                <a:path extrusionOk="0" h="209579" w="256361">
                  <a:moveTo>
                    <a:pt x="63343" y="5076"/>
                  </a:moveTo>
                  <a:lnTo>
                    <a:pt x="65432" y="5192"/>
                  </a:lnTo>
                  <a:lnTo>
                    <a:pt x="67491" y="5482"/>
                  </a:lnTo>
                  <a:lnTo>
                    <a:pt x="69579" y="6033"/>
                  </a:lnTo>
                  <a:lnTo>
                    <a:pt x="71609" y="6758"/>
                  </a:lnTo>
                  <a:lnTo>
                    <a:pt x="72596" y="7251"/>
                  </a:lnTo>
                  <a:lnTo>
                    <a:pt x="239278" y="88519"/>
                  </a:lnTo>
                  <a:lnTo>
                    <a:pt x="240235" y="89041"/>
                  </a:lnTo>
                  <a:lnTo>
                    <a:pt x="242091" y="90172"/>
                  </a:lnTo>
                  <a:lnTo>
                    <a:pt x="243774" y="91477"/>
                  </a:lnTo>
                  <a:lnTo>
                    <a:pt x="245311" y="92898"/>
                  </a:lnTo>
                  <a:lnTo>
                    <a:pt x="246674" y="94493"/>
                  </a:lnTo>
                  <a:lnTo>
                    <a:pt x="247863" y="96175"/>
                  </a:lnTo>
                  <a:lnTo>
                    <a:pt x="248907" y="97945"/>
                  </a:lnTo>
                  <a:lnTo>
                    <a:pt x="249748" y="99830"/>
                  </a:lnTo>
                  <a:lnTo>
                    <a:pt x="250415" y="101773"/>
                  </a:lnTo>
                  <a:lnTo>
                    <a:pt x="250908" y="103774"/>
                  </a:lnTo>
                  <a:lnTo>
                    <a:pt x="251198" y="105805"/>
                  </a:lnTo>
                  <a:lnTo>
                    <a:pt x="251285" y="107864"/>
                  </a:lnTo>
                  <a:lnTo>
                    <a:pt x="251169" y="109952"/>
                  </a:lnTo>
                  <a:lnTo>
                    <a:pt x="250850" y="112040"/>
                  </a:lnTo>
                  <a:lnTo>
                    <a:pt x="250328" y="114100"/>
                  </a:lnTo>
                  <a:lnTo>
                    <a:pt x="249574" y="116130"/>
                  </a:lnTo>
                  <a:lnTo>
                    <a:pt x="249110" y="117116"/>
                  </a:lnTo>
                  <a:lnTo>
                    <a:pt x="212363" y="192496"/>
                  </a:lnTo>
                  <a:lnTo>
                    <a:pt x="211841" y="193482"/>
                  </a:lnTo>
                  <a:lnTo>
                    <a:pt x="210710" y="195309"/>
                  </a:lnTo>
                  <a:lnTo>
                    <a:pt x="209405" y="196992"/>
                  </a:lnTo>
                  <a:lnTo>
                    <a:pt x="207983" y="198529"/>
                  </a:lnTo>
                  <a:lnTo>
                    <a:pt x="206388" y="199892"/>
                  </a:lnTo>
                  <a:lnTo>
                    <a:pt x="204706" y="201110"/>
                  </a:lnTo>
                  <a:lnTo>
                    <a:pt x="202937" y="202125"/>
                  </a:lnTo>
                  <a:lnTo>
                    <a:pt x="201052" y="202995"/>
                  </a:lnTo>
                  <a:lnTo>
                    <a:pt x="199108" y="203662"/>
                  </a:lnTo>
                  <a:lnTo>
                    <a:pt x="197107" y="204126"/>
                  </a:lnTo>
                  <a:lnTo>
                    <a:pt x="195077" y="204416"/>
                  </a:lnTo>
                  <a:lnTo>
                    <a:pt x="193018" y="204503"/>
                  </a:lnTo>
                  <a:lnTo>
                    <a:pt x="190929" y="204416"/>
                  </a:lnTo>
                  <a:lnTo>
                    <a:pt x="188841" y="204097"/>
                  </a:lnTo>
                  <a:lnTo>
                    <a:pt x="186782" y="203546"/>
                  </a:lnTo>
                  <a:lnTo>
                    <a:pt x="184752" y="202821"/>
                  </a:lnTo>
                  <a:lnTo>
                    <a:pt x="183766" y="202357"/>
                  </a:lnTo>
                  <a:lnTo>
                    <a:pt x="17083" y="121060"/>
                  </a:lnTo>
                  <a:lnTo>
                    <a:pt x="16097" y="120567"/>
                  </a:lnTo>
                  <a:lnTo>
                    <a:pt x="14270" y="119407"/>
                  </a:lnTo>
                  <a:lnTo>
                    <a:pt x="12587" y="118102"/>
                  </a:lnTo>
                  <a:lnTo>
                    <a:pt x="11050" y="116681"/>
                  </a:lnTo>
                  <a:lnTo>
                    <a:pt x="9687" y="115086"/>
                  </a:lnTo>
                  <a:lnTo>
                    <a:pt x="8469" y="113404"/>
                  </a:lnTo>
                  <a:lnTo>
                    <a:pt x="7454" y="111634"/>
                  </a:lnTo>
                  <a:lnTo>
                    <a:pt x="6613" y="109749"/>
                  </a:lnTo>
                  <a:lnTo>
                    <a:pt x="5917" y="107806"/>
                  </a:lnTo>
                  <a:lnTo>
                    <a:pt x="5453" y="105805"/>
                  </a:lnTo>
                  <a:lnTo>
                    <a:pt x="5163" y="103774"/>
                  </a:lnTo>
                  <a:lnTo>
                    <a:pt x="5076" y="101715"/>
                  </a:lnTo>
                  <a:lnTo>
                    <a:pt x="5192" y="99627"/>
                  </a:lnTo>
                  <a:lnTo>
                    <a:pt x="5482" y="97539"/>
                  </a:lnTo>
                  <a:lnTo>
                    <a:pt x="6033" y="95479"/>
                  </a:lnTo>
                  <a:lnTo>
                    <a:pt x="6758" y="93449"/>
                  </a:lnTo>
                  <a:lnTo>
                    <a:pt x="7251" y="92463"/>
                  </a:lnTo>
                  <a:lnTo>
                    <a:pt x="43998" y="17083"/>
                  </a:lnTo>
                  <a:lnTo>
                    <a:pt x="44491" y="16097"/>
                  </a:lnTo>
                  <a:lnTo>
                    <a:pt x="45651" y="14270"/>
                  </a:lnTo>
                  <a:lnTo>
                    <a:pt x="46927" y="12588"/>
                  </a:lnTo>
                  <a:lnTo>
                    <a:pt x="48378" y="11050"/>
                  </a:lnTo>
                  <a:lnTo>
                    <a:pt x="49944" y="9687"/>
                  </a:lnTo>
                  <a:lnTo>
                    <a:pt x="51626" y="8469"/>
                  </a:lnTo>
                  <a:lnTo>
                    <a:pt x="53424" y="7454"/>
                  </a:lnTo>
                  <a:lnTo>
                    <a:pt x="55309" y="6613"/>
                  </a:lnTo>
                  <a:lnTo>
                    <a:pt x="57224" y="5917"/>
                  </a:lnTo>
                  <a:lnTo>
                    <a:pt x="59225" y="5453"/>
                  </a:lnTo>
                  <a:lnTo>
                    <a:pt x="61284" y="5163"/>
                  </a:lnTo>
                  <a:lnTo>
                    <a:pt x="63343" y="5076"/>
                  </a:lnTo>
                  <a:close/>
                  <a:moveTo>
                    <a:pt x="63372" y="0"/>
                  </a:moveTo>
                  <a:lnTo>
                    <a:pt x="60820" y="116"/>
                  </a:lnTo>
                  <a:lnTo>
                    <a:pt x="58297" y="464"/>
                  </a:lnTo>
                  <a:lnTo>
                    <a:pt x="55832" y="1044"/>
                  </a:lnTo>
                  <a:lnTo>
                    <a:pt x="53424" y="1885"/>
                  </a:lnTo>
                  <a:lnTo>
                    <a:pt x="51104" y="2929"/>
                  </a:lnTo>
                  <a:lnTo>
                    <a:pt x="48900" y="4206"/>
                  </a:lnTo>
                  <a:lnTo>
                    <a:pt x="46811" y="5685"/>
                  </a:lnTo>
                  <a:lnTo>
                    <a:pt x="44868" y="7396"/>
                  </a:lnTo>
                  <a:lnTo>
                    <a:pt x="43070" y="9281"/>
                  </a:lnTo>
                  <a:lnTo>
                    <a:pt x="41475" y="11369"/>
                  </a:lnTo>
                  <a:lnTo>
                    <a:pt x="40054" y="13661"/>
                  </a:lnTo>
                  <a:lnTo>
                    <a:pt x="39445" y="14850"/>
                  </a:lnTo>
                  <a:lnTo>
                    <a:pt x="2668" y="90230"/>
                  </a:lnTo>
                  <a:lnTo>
                    <a:pt x="2088" y="91477"/>
                  </a:lnTo>
                  <a:lnTo>
                    <a:pt x="1189" y="93971"/>
                  </a:lnTo>
                  <a:lnTo>
                    <a:pt x="522" y="96524"/>
                  </a:lnTo>
                  <a:lnTo>
                    <a:pt x="116" y="99105"/>
                  </a:lnTo>
                  <a:lnTo>
                    <a:pt x="0" y="101686"/>
                  </a:lnTo>
                  <a:lnTo>
                    <a:pt x="116" y="104238"/>
                  </a:lnTo>
                  <a:lnTo>
                    <a:pt x="464" y="106762"/>
                  </a:lnTo>
                  <a:lnTo>
                    <a:pt x="1044" y="109227"/>
                  </a:lnTo>
                  <a:lnTo>
                    <a:pt x="1885" y="111634"/>
                  </a:lnTo>
                  <a:lnTo>
                    <a:pt x="2929" y="113955"/>
                  </a:lnTo>
                  <a:lnTo>
                    <a:pt x="4205" y="116159"/>
                  </a:lnTo>
                  <a:lnTo>
                    <a:pt x="5685" y="118247"/>
                  </a:lnTo>
                  <a:lnTo>
                    <a:pt x="7396" y="120190"/>
                  </a:lnTo>
                  <a:lnTo>
                    <a:pt x="9281" y="121989"/>
                  </a:lnTo>
                  <a:lnTo>
                    <a:pt x="11369" y="123584"/>
                  </a:lnTo>
                  <a:lnTo>
                    <a:pt x="13661" y="125005"/>
                  </a:lnTo>
                  <a:lnTo>
                    <a:pt x="14850" y="125614"/>
                  </a:lnTo>
                  <a:lnTo>
                    <a:pt x="181532" y="206911"/>
                  </a:lnTo>
                  <a:lnTo>
                    <a:pt x="182750" y="207491"/>
                  </a:lnTo>
                  <a:lnTo>
                    <a:pt x="185274" y="208419"/>
                  </a:lnTo>
                  <a:lnTo>
                    <a:pt x="187826" y="209057"/>
                  </a:lnTo>
                  <a:lnTo>
                    <a:pt x="190407" y="209463"/>
                  </a:lnTo>
                  <a:lnTo>
                    <a:pt x="192989" y="209579"/>
                  </a:lnTo>
                  <a:lnTo>
                    <a:pt x="195541" y="209492"/>
                  </a:lnTo>
                  <a:lnTo>
                    <a:pt x="198064" y="209115"/>
                  </a:lnTo>
                  <a:lnTo>
                    <a:pt x="200529" y="208535"/>
                  </a:lnTo>
                  <a:lnTo>
                    <a:pt x="202937" y="207694"/>
                  </a:lnTo>
                  <a:lnTo>
                    <a:pt x="205257" y="206650"/>
                  </a:lnTo>
                  <a:lnTo>
                    <a:pt x="207461" y="205374"/>
                  </a:lnTo>
                  <a:lnTo>
                    <a:pt x="209550" y="203894"/>
                  </a:lnTo>
                  <a:lnTo>
                    <a:pt x="211493" y="202183"/>
                  </a:lnTo>
                  <a:lnTo>
                    <a:pt x="213291" y="200298"/>
                  </a:lnTo>
                  <a:lnTo>
                    <a:pt x="214886" y="198210"/>
                  </a:lnTo>
                  <a:lnTo>
                    <a:pt x="216307" y="195947"/>
                  </a:lnTo>
                  <a:lnTo>
                    <a:pt x="216916" y="194729"/>
                  </a:lnTo>
                  <a:lnTo>
                    <a:pt x="253664" y="119349"/>
                  </a:lnTo>
                  <a:lnTo>
                    <a:pt x="254244" y="118131"/>
                  </a:lnTo>
                  <a:lnTo>
                    <a:pt x="255172" y="115608"/>
                  </a:lnTo>
                  <a:lnTo>
                    <a:pt x="255839" y="113055"/>
                  </a:lnTo>
                  <a:lnTo>
                    <a:pt x="256216" y="110474"/>
                  </a:lnTo>
                  <a:lnTo>
                    <a:pt x="256361" y="107893"/>
                  </a:lnTo>
                  <a:lnTo>
                    <a:pt x="256245" y="105341"/>
                  </a:lnTo>
                  <a:lnTo>
                    <a:pt x="255897" y="102817"/>
                  </a:lnTo>
                  <a:lnTo>
                    <a:pt x="255288" y="100352"/>
                  </a:lnTo>
                  <a:lnTo>
                    <a:pt x="254476" y="97945"/>
                  </a:lnTo>
                  <a:lnTo>
                    <a:pt x="253403" y="95624"/>
                  </a:lnTo>
                  <a:lnTo>
                    <a:pt x="252156" y="93420"/>
                  </a:lnTo>
                  <a:lnTo>
                    <a:pt x="250647" y="91332"/>
                  </a:lnTo>
                  <a:lnTo>
                    <a:pt x="248965" y="89389"/>
                  </a:lnTo>
                  <a:lnTo>
                    <a:pt x="247080" y="87590"/>
                  </a:lnTo>
                  <a:lnTo>
                    <a:pt x="244992" y="85995"/>
                  </a:lnTo>
                  <a:lnTo>
                    <a:pt x="242700" y="84574"/>
                  </a:lnTo>
                  <a:lnTo>
                    <a:pt x="241482" y="83965"/>
                  </a:lnTo>
                  <a:lnTo>
                    <a:pt x="74829" y="2668"/>
                  </a:lnTo>
                  <a:lnTo>
                    <a:pt x="73582" y="2088"/>
                  </a:lnTo>
                  <a:lnTo>
                    <a:pt x="71087" y="1189"/>
                  </a:lnTo>
                  <a:lnTo>
                    <a:pt x="68535" y="522"/>
                  </a:lnTo>
                  <a:lnTo>
                    <a:pt x="65954" y="116"/>
                  </a:lnTo>
                  <a:lnTo>
                    <a:pt x="633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71"/>
            <p:cNvSpPr/>
            <p:nvPr/>
          </p:nvSpPr>
          <p:spPr>
            <a:xfrm>
              <a:off x="2809375" y="1388100"/>
              <a:ext cx="1116650" cy="1337800"/>
            </a:xfrm>
            <a:custGeom>
              <a:rect b="b" l="l" r="r" t="t"/>
              <a:pathLst>
                <a:path extrusionOk="0" h="53512" w="44666">
                  <a:moveTo>
                    <a:pt x="20303" y="0"/>
                  </a:moveTo>
                  <a:lnTo>
                    <a:pt x="16706" y="7396"/>
                  </a:lnTo>
                  <a:lnTo>
                    <a:pt x="23522" y="10703"/>
                  </a:lnTo>
                  <a:lnTo>
                    <a:pt x="10413" y="37560"/>
                  </a:lnTo>
                  <a:lnTo>
                    <a:pt x="3597" y="34225"/>
                  </a:lnTo>
                  <a:lnTo>
                    <a:pt x="0" y="41620"/>
                  </a:lnTo>
                  <a:lnTo>
                    <a:pt x="24363" y="53512"/>
                  </a:lnTo>
                  <a:lnTo>
                    <a:pt x="27960" y="46116"/>
                  </a:lnTo>
                  <a:lnTo>
                    <a:pt x="21144" y="42810"/>
                  </a:lnTo>
                  <a:lnTo>
                    <a:pt x="34253" y="15952"/>
                  </a:lnTo>
                  <a:lnTo>
                    <a:pt x="41069" y="19259"/>
                  </a:lnTo>
                  <a:lnTo>
                    <a:pt x="44666" y="11892"/>
                  </a:lnTo>
                  <a:lnTo>
                    <a:pt x="203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1"/>
            <p:cNvSpPr/>
            <p:nvPr/>
          </p:nvSpPr>
          <p:spPr>
            <a:xfrm>
              <a:off x="1299025" y="2146550"/>
              <a:ext cx="676525" cy="817200"/>
            </a:xfrm>
            <a:custGeom>
              <a:rect b="b" l="l" r="r" t="t"/>
              <a:pathLst>
                <a:path extrusionOk="0" h="32688" w="27061">
                  <a:moveTo>
                    <a:pt x="4496" y="0"/>
                  </a:moveTo>
                  <a:lnTo>
                    <a:pt x="2059" y="4931"/>
                  </a:lnTo>
                  <a:lnTo>
                    <a:pt x="10064" y="8846"/>
                  </a:lnTo>
                  <a:lnTo>
                    <a:pt x="0" y="29468"/>
                  </a:lnTo>
                  <a:lnTo>
                    <a:pt x="6584" y="32687"/>
                  </a:lnTo>
                  <a:lnTo>
                    <a:pt x="16648" y="12066"/>
                  </a:lnTo>
                  <a:lnTo>
                    <a:pt x="24653" y="15952"/>
                  </a:lnTo>
                  <a:lnTo>
                    <a:pt x="27060" y="10992"/>
                  </a:lnTo>
                  <a:lnTo>
                    <a:pt x="44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1"/>
            <p:cNvSpPr/>
            <p:nvPr/>
          </p:nvSpPr>
          <p:spPr>
            <a:xfrm>
              <a:off x="1744950" y="2461225"/>
              <a:ext cx="777300" cy="940475"/>
            </a:xfrm>
            <a:custGeom>
              <a:rect b="b" l="l" r="r" t="t"/>
              <a:pathLst>
                <a:path extrusionOk="0" h="37619" w="31092">
                  <a:moveTo>
                    <a:pt x="16764" y="7919"/>
                  </a:moveTo>
                  <a:lnTo>
                    <a:pt x="19143" y="9079"/>
                  </a:lnTo>
                  <a:lnTo>
                    <a:pt x="20274" y="9659"/>
                  </a:lnTo>
                  <a:lnTo>
                    <a:pt x="21202" y="10152"/>
                  </a:lnTo>
                  <a:lnTo>
                    <a:pt x="21608" y="10413"/>
                  </a:lnTo>
                  <a:lnTo>
                    <a:pt x="22304" y="10964"/>
                  </a:lnTo>
                  <a:lnTo>
                    <a:pt x="22594" y="11254"/>
                  </a:lnTo>
                  <a:lnTo>
                    <a:pt x="22942" y="11689"/>
                  </a:lnTo>
                  <a:lnTo>
                    <a:pt x="23377" y="12559"/>
                  </a:lnTo>
                  <a:lnTo>
                    <a:pt x="23435" y="12994"/>
                  </a:lnTo>
                  <a:lnTo>
                    <a:pt x="23435" y="13458"/>
                  </a:lnTo>
                  <a:lnTo>
                    <a:pt x="23232" y="14357"/>
                  </a:lnTo>
                  <a:lnTo>
                    <a:pt x="23029" y="14850"/>
                  </a:lnTo>
                  <a:lnTo>
                    <a:pt x="23000" y="14850"/>
                  </a:lnTo>
                  <a:lnTo>
                    <a:pt x="22739" y="15372"/>
                  </a:lnTo>
                  <a:lnTo>
                    <a:pt x="22159" y="16156"/>
                  </a:lnTo>
                  <a:lnTo>
                    <a:pt x="21840" y="16417"/>
                  </a:lnTo>
                  <a:lnTo>
                    <a:pt x="21521" y="16649"/>
                  </a:lnTo>
                  <a:lnTo>
                    <a:pt x="20738" y="16997"/>
                  </a:lnTo>
                  <a:lnTo>
                    <a:pt x="20274" y="17113"/>
                  </a:lnTo>
                  <a:lnTo>
                    <a:pt x="19781" y="17200"/>
                  </a:lnTo>
                  <a:lnTo>
                    <a:pt x="18708" y="17113"/>
                  </a:lnTo>
                  <a:lnTo>
                    <a:pt x="18127" y="16939"/>
                  </a:lnTo>
                  <a:lnTo>
                    <a:pt x="16938" y="16504"/>
                  </a:lnTo>
                  <a:lnTo>
                    <a:pt x="15430" y="15807"/>
                  </a:lnTo>
                  <a:lnTo>
                    <a:pt x="13400" y="14821"/>
                  </a:lnTo>
                  <a:lnTo>
                    <a:pt x="16764" y="7919"/>
                  </a:lnTo>
                  <a:close/>
                  <a:moveTo>
                    <a:pt x="12501" y="1"/>
                  </a:moveTo>
                  <a:lnTo>
                    <a:pt x="0" y="25611"/>
                  </a:lnTo>
                  <a:lnTo>
                    <a:pt x="6584" y="28801"/>
                  </a:lnTo>
                  <a:lnTo>
                    <a:pt x="11167" y="19433"/>
                  </a:lnTo>
                  <a:lnTo>
                    <a:pt x="14212" y="20912"/>
                  </a:lnTo>
                  <a:lnTo>
                    <a:pt x="16590" y="33674"/>
                  </a:lnTo>
                  <a:lnTo>
                    <a:pt x="24653" y="37618"/>
                  </a:lnTo>
                  <a:lnTo>
                    <a:pt x="21463" y="22507"/>
                  </a:lnTo>
                  <a:lnTo>
                    <a:pt x="22217" y="22478"/>
                  </a:lnTo>
                  <a:lnTo>
                    <a:pt x="23609" y="22333"/>
                  </a:lnTo>
                  <a:lnTo>
                    <a:pt x="24914" y="22043"/>
                  </a:lnTo>
                  <a:lnTo>
                    <a:pt x="26103" y="21637"/>
                  </a:lnTo>
                  <a:lnTo>
                    <a:pt x="26654" y="21347"/>
                  </a:lnTo>
                  <a:lnTo>
                    <a:pt x="27206" y="21057"/>
                  </a:lnTo>
                  <a:lnTo>
                    <a:pt x="28192" y="20274"/>
                  </a:lnTo>
                  <a:lnTo>
                    <a:pt x="29091" y="19259"/>
                  </a:lnTo>
                  <a:lnTo>
                    <a:pt x="29874" y="18070"/>
                  </a:lnTo>
                  <a:lnTo>
                    <a:pt x="30222" y="17374"/>
                  </a:lnTo>
                  <a:lnTo>
                    <a:pt x="30686" y="16359"/>
                  </a:lnTo>
                  <a:lnTo>
                    <a:pt x="31034" y="14908"/>
                  </a:lnTo>
                  <a:lnTo>
                    <a:pt x="31092" y="13980"/>
                  </a:lnTo>
                  <a:lnTo>
                    <a:pt x="31063" y="13516"/>
                  </a:lnTo>
                  <a:lnTo>
                    <a:pt x="30918" y="12646"/>
                  </a:lnTo>
                  <a:lnTo>
                    <a:pt x="30338" y="10964"/>
                  </a:lnTo>
                  <a:lnTo>
                    <a:pt x="29845" y="10181"/>
                  </a:lnTo>
                  <a:lnTo>
                    <a:pt x="29323" y="9427"/>
                  </a:lnTo>
                  <a:lnTo>
                    <a:pt x="28076" y="8122"/>
                  </a:lnTo>
                  <a:lnTo>
                    <a:pt x="27322" y="7571"/>
                  </a:lnTo>
                  <a:lnTo>
                    <a:pt x="26538" y="7048"/>
                  </a:lnTo>
                  <a:lnTo>
                    <a:pt x="24653" y="5975"/>
                  </a:lnTo>
                  <a:lnTo>
                    <a:pt x="23551" y="5424"/>
                  </a:lnTo>
                  <a:lnTo>
                    <a:pt x="125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1"/>
            <p:cNvSpPr/>
            <p:nvPr/>
          </p:nvSpPr>
          <p:spPr>
            <a:xfrm>
              <a:off x="2487425" y="2871625"/>
              <a:ext cx="753400" cy="758475"/>
            </a:xfrm>
            <a:custGeom>
              <a:rect b="b" l="l" r="r" t="t"/>
              <a:pathLst>
                <a:path extrusionOk="0" h="30339" w="30136">
                  <a:moveTo>
                    <a:pt x="15982" y="5946"/>
                  </a:moveTo>
                  <a:lnTo>
                    <a:pt x="16649" y="5975"/>
                  </a:lnTo>
                  <a:lnTo>
                    <a:pt x="17316" y="6062"/>
                  </a:lnTo>
                  <a:lnTo>
                    <a:pt x="18592" y="6410"/>
                  </a:lnTo>
                  <a:lnTo>
                    <a:pt x="19230" y="6671"/>
                  </a:lnTo>
                  <a:lnTo>
                    <a:pt x="19839" y="6990"/>
                  </a:lnTo>
                  <a:lnTo>
                    <a:pt x="20912" y="7803"/>
                  </a:lnTo>
                  <a:lnTo>
                    <a:pt x="21376" y="8296"/>
                  </a:lnTo>
                  <a:lnTo>
                    <a:pt x="21811" y="8847"/>
                  </a:lnTo>
                  <a:lnTo>
                    <a:pt x="22449" y="10065"/>
                  </a:lnTo>
                  <a:lnTo>
                    <a:pt x="22681" y="10790"/>
                  </a:lnTo>
                  <a:lnTo>
                    <a:pt x="22826" y="11515"/>
                  </a:lnTo>
                  <a:lnTo>
                    <a:pt x="22884" y="13168"/>
                  </a:lnTo>
                  <a:lnTo>
                    <a:pt x="22797" y="14067"/>
                  </a:lnTo>
                  <a:lnTo>
                    <a:pt x="22623" y="15024"/>
                  </a:lnTo>
                  <a:lnTo>
                    <a:pt x="21927" y="17113"/>
                  </a:lnTo>
                  <a:lnTo>
                    <a:pt x="21405" y="18244"/>
                  </a:lnTo>
                  <a:lnTo>
                    <a:pt x="20883" y="19288"/>
                  </a:lnTo>
                  <a:lnTo>
                    <a:pt x="19723" y="21057"/>
                  </a:lnTo>
                  <a:lnTo>
                    <a:pt x="19114" y="21753"/>
                  </a:lnTo>
                  <a:lnTo>
                    <a:pt x="18476" y="22420"/>
                  </a:lnTo>
                  <a:lnTo>
                    <a:pt x="17113" y="23464"/>
                  </a:lnTo>
                  <a:lnTo>
                    <a:pt x="16359" y="23841"/>
                  </a:lnTo>
                  <a:lnTo>
                    <a:pt x="15663" y="24102"/>
                  </a:lnTo>
                  <a:lnTo>
                    <a:pt x="14299" y="24392"/>
                  </a:lnTo>
                  <a:lnTo>
                    <a:pt x="13603" y="24363"/>
                  </a:lnTo>
                  <a:lnTo>
                    <a:pt x="12907" y="24305"/>
                  </a:lnTo>
                  <a:lnTo>
                    <a:pt x="11573" y="23957"/>
                  </a:lnTo>
                  <a:lnTo>
                    <a:pt x="10935" y="23667"/>
                  </a:lnTo>
                  <a:lnTo>
                    <a:pt x="10326" y="23348"/>
                  </a:lnTo>
                  <a:lnTo>
                    <a:pt x="9224" y="22507"/>
                  </a:lnTo>
                  <a:lnTo>
                    <a:pt x="8760" y="22014"/>
                  </a:lnTo>
                  <a:lnTo>
                    <a:pt x="8325" y="21492"/>
                  </a:lnTo>
                  <a:lnTo>
                    <a:pt x="7687" y="20245"/>
                  </a:lnTo>
                  <a:lnTo>
                    <a:pt x="7455" y="19549"/>
                  </a:lnTo>
                  <a:lnTo>
                    <a:pt x="7310" y="18795"/>
                  </a:lnTo>
                  <a:lnTo>
                    <a:pt x="7252" y="17171"/>
                  </a:lnTo>
                  <a:lnTo>
                    <a:pt x="7368" y="16243"/>
                  </a:lnTo>
                  <a:lnTo>
                    <a:pt x="7542" y="15285"/>
                  </a:lnTo>
                  <a:lnTo>
                    <a:pt x="8209" y="13197"/>
                  </a:lnTo>
                  <a:lnTo>
                    <a:pt x="8731" y="12095"/>
                  </a:lnTo>
                  <a:lnTo>
                    <a:pt x="9282" y="11022"/>
                  </a:lnTo>
                  <a:lnTo>
                    <a:pt x="10529" y="9195"/>
                  </a:lnTo>
                  <a:lnTo>
                    <a:pt x="11196" y="8441"/>
                  </a:lnTo>
                  <a:lnTo>
                    <a:pt x="11863" y="7773"/>
                  </a:lnTo>
                  <a:lnTo>
                    <a:pt x="13226" y="6758"/>
                  </a:lnTo>
                  <a:lnTo>
                    <a:pt x="13893" y="6468"/>
                  </a:lnTo>
                  <a:lnTo>
                    <a:pt x="14590" y="6207"/>
                  </a:lnTo>
                  <a:lnTo>
                    <a:pt x="15982" y="5946"/>
                  </a:lnTo>
                  <a:close/>
                  <a:moveTo>
                    <a:pt x="13516" y="1"/>
                  </a:moveTo>
                  <a:lnTo>
                    <a:pt x="12153" y="175"/>
                  </a:lnTo>
                  <a:lnTo>
                    <a:pt x="10790" y="494"/>
                  </a:lnTo>
                  <a:lnTo>
                    <a:pt x="10152" y="697"/>
                  </a:lnTo>
                  <a:lnTo>
                    <a:pt x="9485" y="958"/>
                  </a:lnTo>
                  <a:lnTo>
                    <a:pt x="8238" y="1567"/>
                  </a:lnTo>
                  <a:lnTo>
                    <a:pt x="7078" y="2292"/>
                  </a:lnTo>
                  <a:lnTo>
                    <a:pt x="5976" y="3162"/>
                  </a:lnTo>
                  <a:lnTo>
                    <a:pt x="4931" y="4177"/>
                  </a:lnTo>
                  <a:lnTo>
                    <a:pt x="3974" y="5337"/>
                  </a:lnTo>
                  <a:lnTo>
                    <a:pt x="2640" y="7251"/>
                  </a:lnTo>
                  <a:lnTo>
                    <a:pt x="1886" y="8760"/>
                  </a:lnTo>
                  <a:lnTo>
                    <a:pt x="1190" y="10268"/>
                  </a:lnTo>
                  <a:lnTo>
                    <a:pt x="465" y="12501"/>
                  </a:lnTo>
                  <a:lnTo>
                    <a:pt x="175" y="13951"/>
                  </a:lnTo>
                  <a:lnTo>
                    <a:pt x="1" y="15372"/>
                  </a:lnTo>
                  <a:lnTo>
                    <a:pt x="1" y="16794"/>
                  </a:lnTo>
                  <a:lnTo>
                    <a:pt x="146" y="18157"/>
                  </a:lnTo>
                  <a:lnTo>
                    <a:pt x="436" y="19520"/>
                  </a:lnTo>
                  <a:lnTo>
                    <a:pt x="639" y="20187"/>
                  </a:lnTo>
                  <a:lnTo>
                    <a:pt x="871" y="20825"/>
                  </a:lnTo>
                  <a:lnTo>
                    <a:pt x="1451" y="22101"/>
                  </a:lnTo>
                  <a:lnTo>
                    <a:pt x="2147" y="23261"/>
                  </a:lnTo>
                  <a:lnTo>
                    <a:pt x="3017" y="24392"/>
                  </a:lnTo>
                  <a:lnTo>
                    <a:pt x="4003" y="25437"/>
                  </a:lnTo>
                  <a:lnTo>
                    <a:pt x="5134" y="26394"/>
                  </a:lnTo>
                  <a:lnTo>
                    <a:pt x="7049" y="27728"/>
                  </a:lnTo>
                  <a:lnTo>
                    <a:pt x="8557" y="28511"/>
                  </a:lnTo>
                  <a:lnTo>
                    <a:pt x="10094" y="29207"/>
                  </a:lnTo>
                  <a:lnTo>
                    <a:pt x="12327" y="29903"/>
                  </a:lnTo>
                  <a:lnTo>
                    <a:pt x="13806" y="30193"/>
                  </a:lnTo>
                  <a:lnTo>
                    <a:pt x="15228" y="30338"/>
                  </a:lnTo>
                  <a:lnTo>
                    <a:pt x="16620" y="30338"/>
                  </a:lnTo>
                  <a:lnTo>
                    <a:pt x="18012" y="30164"/>
                  </a:lnTo>
                  <a:lnTo>
                    <a:pt x="19346" y="29845"/>
                  </a:lnTo>
                  <a:lnTo>
                    <a:pt x="20013" y="29613"/>
                  </a:lnTo>
                  <a:lnTo>
                    <a:pt x="20651" y="29381"/>
                  </a:lnTo>
                  <a:lnTo>
                    <a:pt x="21898" y="28772"/>
                  </a:lnTo>
                  <a:lnTo>
                    <a:pt x="23088" y="28047"/>
                  </a:lnTo>
                  <a:lnTo>
                    <a:pt x="24190" y="27177"/>
                  </a:lnTo>
                  <a:lnTo>
                    <a:pt x="25205" y="26162"/>
                  </a:lnTo>
                  <a:lnTo>
                    <a:pt x="26162" y="25031"/>
                  </a:lnTo>
                  <a:lnTo>
                    <a:pt x="27496" y="23087"/>
                  </a:lnTo>
                  <a:lnTo>
                    <a:pt x="28250" y="21608"/>
                  </a:lnTo>
                  <a:lnTo>
                    <a:pt x="28946" y="20071"/>
                  </a:lnTo>
                  <a:lnTo>
                    <a:pt x="29671" y="17838"/>
                  </a:lnTo>
                  <a:lnTo>
                    <a:pt x="29990" y="16388"/>
                  </a:lnTo>
                  <a:lnTo>
                    <a:pt x="30135" y="14937"/>
                  </a:lnTo>
                  <a:lnTo>
                    <a:pt x="30135" y="13545"/>
                  </a:lnTo>
                  <a:lnTo>
                    <a:pt x="29990" y="12153"/>
                  </a:lnTo>
                  <a:lnTo>
                    <a:pt x="29700" y="10819"/>
                  </a:lnTo>
                  <a:lnTo>
                    <a:pt x="29497" y="10152"/>
                  </a:lnTo>
                  <a:lnTo>
                    <a:pt x="29265" y="9485"/>
                  </a:lnTo>
                  <a:lnTo>
                    <a:pt x="28685" y="8238"/>
                  </a:lnTo>
                  <a:lnTo>
                    <a:pt x="27960" y="7048"/>
                  </a:lnTo>
                  <a:lnTo>
                    <a:pt x="27119" y="5946"/>
                  </a:lnTo>
                  <a:lnTo>
                    <a:pt x="26104" y="4902"/>
                  </a:lnTo>
                  <a:lnTo>
                    <a:pt x="25002" y="3945"/>
                  </a:lnTo>
                  <a:lnTo>
                    <a:pt x="23059" y="2611"/>
                  </a:lnTo>
                  <a:lnTo>
                    <a:pt x="21550" y="1828"/>
                  </a:lnTo>
                  <a:lnTo>
                    <a:pt x="20042" y="1132"/>
                  </a:lnTo>
                  <a:lnTo>
                    <a:pt x="17809" y="436"/>
                  </a:lnTo>
                  <a:lnTo>
                    <a:pt x="16330" y="146"/>
                  </a:lnTo>
                  <a:lnTo>
                    <a:pt x="149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1"/>
            <p:cNvSpPr/>
            <p:nvPr/>
          </p:nvSpPr>
          <p:spPr>
            <a:xfrm>
              <a:off x="3216150" y="3140625"/>
              <a:ext cx="802675" cy="839675"/>
            </a:xfrm>
            <a:custGeom>
              <a:rect b="b" l="l" r="r" t="t"/>
              <a:pathLst>
                <a:path extrusionOk="0" h="33587" w="32107">
                  <a:moveTo>
                    <a:pt x="9310" y="1"/>
                  </a:moveTo>
                  <a:lnTo>
                    <a:pt x="1363" y="16330"/>
                  </a:lnTo>
                  <a:lnTo>
                    <a:pt x="812" y="17519"/>
                  </a:lnTo>
                  <a:lnTo>
                    <a:pt x="145" y="19781"/>
                  </a:lnTo>
                  <a:lnTo>
                    <a:pt x="0" y="21927"/>
                  </a:lnTo>
                  <a:lnTo>
                    <a:pt x="319" y="23987"/>
                  </a:lnTo>
                  <a:lnTo>
                    <a:pt x="696" y="25002"/>
                  </a:lnTo>
                  <a:lnTo>
                    <a:pt x="1131" y="25959"/>
                  </a:lnTo>
                  <a:lnTo>
                    <a:pt x="2466" y="27786"/>
                  </a:lnTo>
                  <a:lnTo>
                    <a:pt x="4293" y="29439"/>
                  </a:lnTo>
                  <a:lnTo>
                    <a:pt x="6584" y="30948"/>
                  </a:lnTo>
                  <a:lnTo>
                    <a:pt x="7947" y="31673"/>
                  </a:lnTo>
                  <a:lnTo>
                    <a:pt x="9339" y="32311"/>
                  </a:lnTo>
                  <a:lnTo>
                    <a:pt x="11979" y="33181"/>
                  </a:lnTo>
                  <a:lnTo>
                    <a:pt x="14415" y="33587"/>
                  </a:lnTo>
                  <a:lnTo>
                    <a:pt x="16648" y="33529"/>
                  </a:lnTo>
                  <a:lnTo>
                    <a:pt x="17692" y="33268"/>
                  </a:lnTo>
                  <a:lnTo>
                    <a:pt x="18707" y="32978"/>
                  </a:lnTo>
                  <a:lnTo>
                    <a:pt x="20535" y="31963"/>
                  </a:lnTo>
                  <a:lnTo>
                    <a:pt x="22159" y="30483"/>
                  </a:lnTo>
                  <a:lnTo>
                    <a:pt x="23522" y="28569"/>
                  </a:lnTo>
                  <a:lnTo>
                    <a:pt x="24131" y="27409"/>
                  </a:lnTo>
                  <a:lnTo>
                    <a:pt x="24131" y="27438"/>
                  </a:lnTo>
                  <a:lnTo>
                    <a:pt x="32107" y="11109"/>
                  </a:lnTo>
                  <a:lnTo>
                    <a:pt x="25465" y="7861"/>
                  </a:lnTo>
                  <a:lnTo>
                    <a:pt x="17663" y="23842"/>
                  </a:lnTo>
                  <a:lnTo>
                    <a:pt x="17344" y="24509"/>
                  </a:lnTo>
                  <a:lnTo>
                    <a:pt x="16619" y="25611"/>
                  </a:lnTo>
                  <a:lnTo>
                    <a:pt x="15836" y="26481"/>
                  </a:lnTo>
                  <a:lnTo>
                    <a:pt x="14995" y="27090"/>
                  </a:lnTo>
                  <a:lnTo>
                    <a:pt x="14560" y="27293"/>
                  </a:lnTo>
                  <a:lnTo>
                    <a:pt x="14125" y="27438"/>
                  </a:lnTo>
                  <a:lnTo>
                    <a:pt x="13168" y="27554"/>
                  </a:lnTo>
                  <a:lnTo>
                    <a:pt x="12124" y="27438"/>
                  </a:lnTo>
                  <a:lnTo>
                    <a:pt x="10964" y="27061"/>
                  </a:lnTo>
                  <a:lnTo>
                    <a:pt x="10354" y="26771"/>
                  </a:lnTo>
                  <a:lnTo>
                    <a:pt x="9745" y="26481"/>
                  </a:lnTo>
                  <a:lnTo>
                    <a:pt x="8730" y="25785"/>
                  </a:lnTo>
                  <a:lnTo>
                    <a:pt x="7976" y="25002"/>
                  </a:lnTo>
                  <a:lnTo>
                    <a:pt x="7483" y="24161"/>
                  </a:lnTo>
                  <a:lnTo>
                    <a:pt x="7338" y="23697"/>
                  </a:lnTo>
                  <a:lnTo>
                    <a:pt x="7251" y="23233"/>
                  </a:lnTo>
                  <a:lnTo>
                    <a:pt x="7222" y="22218"/>
                  </a:lnTo>
                  <a:lnTo>
                    <a:pt x="7425" y="21086"/>
                  </a:lnTo>
                  <a:lnTo>
                    <a:pt x="7860" y="19839"/>
                  </a:lnTo>
                  <a:lnTo>
                    <a:pt x="8179" y="19201"/>
                  </a:lnTo>
                  <a:lnTo>
                    <a:pt x="15952" y="3220"/>
                  </a:lnTo>
                  <a:lnTo>
                    <a:pt x="93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1"/>
            <p:cNvSpPr/>
            <p:nvPr/>
          </p:nvSpPr>
          <p:spPr>
            <a:xfrm>
              <a:off x="3842625" y="3485050"/>
              <a:ext cx="762075" cy="823725"/>
            </a:xfrm>
            <a:custGeom>
              <a:rect b="b" l="l" r="r" t="t"/>
              <a:pathLst>
                <a:path extrusionOk="0" h="32949" w="30483">
                  <a:moveTo>
                    <a:pt x="16764" y="7889"/>
                  </a:moveTo>
                  <a:lnTo>
                    <a:pt x="17373" y="8179"/>
                  </a:lnTo>
                  <a:lnTo>
                    <a:pt x="19171" y="9050"/>
                  </a:lnTo>
                  <a:lnTo>
                    <a:pt x="20390" y="9688"/>
                  </a:lnTo>
                  <a:lnTo>
                    <a:pt x="20912" y="9949"/>
                  </a:lnTo>
                  <a:lnTo>
                    <a:pt x="21724" y="10529"/>
                  </a:lnTo>
                  <a:lnTo>
                    <a:pt x="22043" y="10848"/>
                  </a:lnTo>
                  <a:lnTo>
                    <a:pt x="22333" y="11196"/>
                  </a:lnTo>
                  <a:lnTo>
                    <a:pt x="22681" y="11950"/>
                  </a:lnTo>
                  <a:lnTo>
                    <a:pt x="22710" y="12356"/>
                  </a:lnTo>
                  <a:lnTo>
                    <a:pt x="22681" y="12733"/>
                  </a:lnTo>
                  <a:lnTo>
                    <a:pt x="22536" y="13458"/>
                  </a:lnTo>
                  <a:lnTo>
                    <a:pt x="22391" y="13777"/>
                  </a:lnTo>
                  <a:lnTo>
                    <a:pt x="22188" y="14183"/>
                  </a:lnTo>
                  <a:lnTo>
                    <a:pt x="21695" y="14821"/>
                  </a:lnTo>
                  <a:lnTo>
                    <a:pt x="21405" y="15082"/>
                  </a:lnTo>
                  <a:lnTo>
                    <a:pt x="21115" y="15314"/>
                  </a:lnTo>
                  <a:lnTo>
                    <a:pt x="20274" y="15546"/>
                  </a:lnTo>
                  <a:lnTo>
                    <a:pt x="19751" y="15546"/>
                  </a:lnTo>
                  <a:lnTo>
                    <a:pt x="19345" y="15517"/>
                  </a:lnTo>
                  <a:lnTo>
                    <a:pt x="18388" y="15256"/>
                  </a:lnTo>
                  <a:lnTo>
                    <a:pt x="17837" y="15053"/>
                  </a:lnTo>
                  <a:lnTo>
                    <a:pt x="16648" y="14502"/>
                  </a:lnTo>
                  <a:lnTo>
                    <a:pt x="15169" y="13806"/>
                  </a:lnTo>
                  <a:lnTo>
                    <a:pt x="14125" y="13284"/>
                  </a:lnTo>
                  <a:lnTo>
                    <a:pt x="16764" y="7889"/>
                  </a:lnTo>
                  <a:close/>
                  <a:moveTo>
                    <a:pt x="11979" y="17722"/>
                  </a:moveTo>
                  <a:lnTo>
                    <a:pt x="13400" y="18418"/>
                  </a:lnTo>
                  <a:lnTo>
                    <a:pt x="14850" y="19114"/>
                  </a:lnTo>
                  <a:lnTo>
                    <a:pt x="16242" y="19810"/>
                  </a:lnTo>
                  <a:lnTo>
                    <a:pt x="16880" y="20158"/>
                  </a:lnTo>
                  <a:lnTo>
                    <a:pt x="17866" y="20796"/>
                  </a:lnTo>
                  <a:lnTo>
                    <a:pt x="18243" y="21086"/>
                  </a:lnTo>
                  <a:lnTo>
                    <a:pt x="18678" y="21521"/>
                  </a:lnTo>
                  <a:lnTo>
                    <a:pt x="19258" y="22420"/>
                  </a:lnTo>
                  <a:lnTo>
                    <a:pt x="19374" y="22855"/>
                  </a:lnTo>
                  <a:lnTo>
                    <a:pt x="19403" y="23319"/>
                  </a:lnTo>
                  <a:lnTo>
                    <a:pt x="19171" y="24363"/>
                  </a:lnTo>
                  <a:lnTo>
                    <a:pt x="18910" y="24972"/>
                  </a:lnTo>
                  <a:lnTo>
                    <a:pt x="18678" y="25408"/>
                  </a:lnTo>
                  <a:lnTo>
                    <a:pt x="18069" y="26133"/>
                  </a:lnTo>
                  <a:lnTo>
                    <a:pt x="17721" y="26423"/>
                  </a:lnTo>
                  <a:lnTo>
                    <a:pt x="17344" y="26655"/>
                  </a:lnTo>
                  <a:lnTo>
                    <a:pt x="16358" y="26887"/>
                  </a:lnTo>
                  <a:lnTo>
                    <a:pt x="15749" y="26887"/>
                  </a:lnTo>
                  <a:lnTo>
                    <a:pt x="15140" y="26829"/>
                  </a:lnTo>
                  <a:lnTo>
                    <a:pt x="13922" y="26510"/>
                  </a:lnTo>
                  <a:lnTo>
                    <a:pt x="13313" y="26249"/>
                  </a:lnTo>
                  <a:lnTo>
                    <a:pt x="11863" y="25553"/>
                  </a:lnTo>
                  <a:lnTo>
                    <a:pt x="9339" y="24305"/>
                  </a:lnTo>
                  <a:lnTo>
                    <a:pt x="8846" y="24073"/>
                  </a:lnTo>
                  <a:lnTo>
                    <a:pt x="11979" y="17722"/>
                  </a:lnTo>
                  <a:close/>
                  <a:moveTo>
                    <a:pt x="12501" y="1"/>
                  </a:moveTo>
                  <a:lnTo>
                    <a:pt x="0" y="25582"/>
                  </a:lnTo>
                  <a:lnTo>
                    <a:pt x="11195" y="31034"/>
                  </a:lnTo>
                  <a:lnTo>
                    <a:pt x="12559" y="31672"/>
                  </a:lnTo>
                  <a:lnTo>
                    <a:pt x="14966" y="32542"/>
                  </a:lnTo>
                  <a:lnTo>
                    <a:pt x="16010" y="32774"/>
                  </a:lnTo>
                  <a:lnTo>
                    <a:pt x="17025" y="32948"/>
                  </a:lnTo>
                  <a:lnTo>
                    <a:pt x="19084" y="32948"/>
                  </a:lnTo>
                  <a:lnTo>
                    <a:pt x="20129" y="32774"/>
                  </a:lnTo>
                  <a:lnTo>
                    <a:pt x="20999" y="32600"/>
                  </a:lnTo>
                  <a:lnTo>
                    <a:pt x="22623" y="31875"/>
                  </a:lnTo>
                  <a:lnTo>
                    <a:pt x="23377" y="31353"/>
                  </a:lnTo>
                  <a:lnTo>
                    <a:pt x="24073" y="30773"/>
                  </a:lnTo>
                  <a:lnTo>
                    <a:pt x="25262" y="29323"/>
                  </a:lnTo>
                  <a:lnTo>
                    <a:pt x="25726" y="28424"/>
                  </a:lnTo>
                  <a:lnTo>
                    <a:pt x="26016" y="27786"/>
                  </a:lnTo>
                  <a:lnTo>
                    <a:pt x="26393" y="26539"/>
                  </a:lnTo>
                  <a:lnTo>
                    <a:pt x="26538" y="25321"/>
                  </a:lnTo>
                  <a:lnTo>
                    <a:pt x="26422" y="24160"/>
                  </a:lnTo>
                  <a:lnTo>
                    <a:pt x="26277" y="23580"/>
                  </a:lnTo>
                  <a:lnTo>
                    <a:pt x="26074" y="23000"/>
                  </a:lnTo>
                  <a:lnTo>
                    <a:pt x="25523" y="21956"/>
                  </a:lnTo>
                  <a:lnTo>
                    <a:pt x="24798" y="20941"/>
                  </a:lnTo>
                  <a:lnTo>
                    <a:pt x="23841" y="20013"/>
                  </a:lnTo>
                  <a:lnTo>
                    <a:pt x="23290" y="19578"/>
                  </a:lnTo>
                  <a:lnTo>
                    <a:pt x="23377" y="19433"/>
                  </a:lnTo>
                  <a:lnTo>
                    <a:pt x="24421" y="19433"/>
                  </a:lnTo>
                  <a:lnTo>
                    <a:pt x="25900" y="19143"/>
                  </a:lnTo>
                  <a:lnTo>
                    <a:pt x="26770" y="18795"/>
                  </a:lnTo>
                  <a:lnTo>
                    <a:pt x="27205" y="18592"/>
                  </a:lnTo>
                  <a:lnTo>
                    <a:pt x="27611" y="18331"/>
                  </a:lnTo>
                  <a:lnTo>
                    <a:pt x="28365" y="17751"/>
                  </a:lnTo>
                  <a:lnTo>
                    <a:pt x="29004" y="17055"/>
                  </a:lnTo>
                  <a:lnTo>
                    <a:pt x="29555" y="16242"/>
                  </a:lnTo>
                  <a:lnTo>
                    <a:pt x="29787" y="15778"/>
                  </a:lnTo>
                  <a:lnTo>
                    <a:pt x="30135" y="14995"/>
                  </a:lnTo>
                  <a:lnTo>
                    <a:pt x="30483" y="13400"/>
                  </a:lnTo>
                  <a:lnTo>
                    <a:pt x="30454" y="12588"/>
                  </a:lnTo>
                  <a:lnTo>
                    <a:pt x="30367" y="11805"/>
                  </a:lnTo>
                  <a:lnTo>
                    <a:pt x="29758" y="10268"/>
                  </a:lnTo>
                  <a:lnTo>
                    <a:pt x="29265" y="9543"/>
                  </a:lnTo>
                  <a:lnTo>
                    <a:pt x="28714" y="8876"/>
                  </a:lnTo>
                  <a:lnTo>
                    <a:pt x="27495" y="7715"/>
                  </a:lnTo>
                  <a:lnTo>
                    <a:pt x="26857" y="7251"/>
                  </a:lnTo>
                  <a:lnTo>
                    <a:pt x="26103" y="6758"/>
                  </a:lnTo>
                  <a:lnTo>
                    <a:pt x="23899" y="5569"/>
                  </a:lnTo>
                  <a:lnTo>
                    <a:pt x="22420" y="4844"/>
                  </a:lnTo>
                  <a:lnTo>
                    <a:pt x="125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71"/>
            <p:cNvSpPr/>
            <p:nvPr/>
          </p:nvSpPr>
          <p:spPr>
            <a:xfrm>
              <a:off x="4495200" y="3802650"/>
              <a:ext cx="522075" cy="865050"/>
            </a:xfrm>
            <a:custGeom>
              <a:rect b="b" l="l" r="r" t="t"/>
              <a:pathLst>
                <a:path extrusionOk="0" h="34602" w="20883">
                  <a:moveTo>
                    <a:pt x="12501" y="0"/>
                  </a:moveTo>
                  <a:lnTo>
                    <a:pt x="0" y="25610"/>
                  </a:lnTo>
                  <a:lnTo>
                    <a:pt x="18475" y="34601"/>
                  </a:lnTo>
                  <a:lnTo>
                    <a:pt x="20883" y="29642"/>
                  </a:lnTo>
                  <a:lnTo>
                    <a:pt x="9020" y="23870"/>
                  </a:lnTo>
                  <a:lnTo>
                    <a:pt x="19084" y="3219"/>
                  </a:lnTo>
                  <a:lnTo>
                    <a:pt x="1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1"/>
            <p:cNvSpPr/>
            <p:nvPr/>
          </p:nvSpPr>
          <p:spPr>
            <a:xfrm>
              <a:off x="5038275" y="4068025"/>
              <a:ext cx="775150" cy="865050"/>
            </a:xfrm>
            <a:custGeom>
              <a:rect b="b" l="l" r="r" t="t"/>
              <a:pathLst>
                <a:path extrusionOk="0" h="34602" w="31006">
                  <a:moveTo>
                    <a:pt x="12501" y="0"/>
                  </a:moveTo>
                  <a:lnTo>
                    <a:pt x="1" y="25581"/>
                  </a:lnTo>
                  <a:lnTo>
                    <a:pt x="18505" y="34601"/>
                  </a:lnTo>
                  <a:lnTo>
                    <a:pt x="20941" y="29671"/>
                  </a:lnTo>
                  <a:lnTo>
                    <a:pt x="8992" y="23841"/>
                  </a:lnTo>
                  <a:lnTo>
                    <a:pt x="12066" y="17518"/>
                  </a:lnTo>
                  <a:lnTo>
                    <a:pt x="23145" y="22913"/>
                  </a:lnTo>
                  <a:lnTo>
                    <a:pt x="25582" y="17953"/>
                  </a:lnTo>
                  <a:lnTo>
                    <a:pt x="14473" y="12559"/>
                  </a:lnTo>
                  <a:lnTo>
                    <a:pt x="16649" y="8150"/>
                  </a:lnTo>
                  <a:lnTo>
                    <a:pt x="28569" y="13980"/>
                  </a:lnTo>
                  <a:lnTo>
                    <a:pt x="31005" y="9020"/>
                  </a:lnTo>
                  <a:lnTo>
                    <a:pt x="1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1"/>
            <p:cNvSpPr/>
            <p:nvPr/>
          </p:nvSpPr>
          <p:spPr>
            <a:xfrm>
              <a:off x="4190650" y="1758625"/>
              <a:ext cx="1163075" cy="1604625"/>
            </a:xfrm>
            <a:custGeom>
              <a:rect b="b" l="l" r="r" t="t"/>
              <a:pathLst>
                <a:path extrusionOk="0" h="64185" w="46523">
                  <a:moveTo>
                    <a:pt x="11921" y="61836"/>
                  </a:moveTo>
                  <a:lnTo>
                    <a:pt x="784" y="56412"/>
                  </a:lnTo>
                  <a:lnTo>
                    <a:pt x="1" y="0"/>
                  </a:lnTo>
                  <a:lnTo>
                    <a:pt x="32427" y="15807"/>
                  </a:lnTo>
                  <a:lnTo>
                    <a:pt x="33587" y="16416"/>
                  </a:lnTo>
                  <a:lnTo>
                    <a:pt x="35762" y="17779"/>
                  </a:lnTo>
                  <a:lnTo>
                    <a:pt x="37763" y="19346"/>
                  </a:lnTo>
                  <a:lnTo>
                    <a:pt x="39590" y="21086"/>
                  </a:lnTo>
                  <a:lnTo>
                    <a:pt x="41186" y="22971"/>
                  </a:lnTo>
                  <a:lnTo>
                    <a:pt x="42607" y="25001"/>
                  </a:lnTo>
                  <a:lnTo>
                    <a:pt x="43825" y="27147"/>
                  </a:lnTo>
                  <a:lnTo>
                    <a:pt x="44811" y="29410"/>
                  </a:lnTo>
                  <a:lnTo>
                    <a:pt x="45565" y="31759"/>
                  </a:lnTo>
                  <a:lnTo>
                    <a:pt x="46116" y="34166"/>
                  </a:lnTo>
                  <a:lnTo>
                    <a:pt x="46435" y="36632"/>
                  </a:lnTo>
                  <a:lnTo>
                    <a:pt x="46522" y="39155"/>
                  </a:lnTo>
                  <a:lnTo>
                    <a:pt x="46377" y="41678"/>
                  </a:lnTo>
                  <a:lnTo>
                    <a:pt x="45971" y="44202"/>
                  </a:lnTo>
                  <a:lnTo>
                    <a:pt x="45304" y="46696"/>
                  </a:lnTo>
                  <a:lnTo>
                    <a:pt x="44376" y="49190"/>
                  </a:lnTo>
                  <a:lnTo>
                    <a:pt x="43825" y="50408"/>
                  </a:lnTo>
                  <a:lnTo>
                    <a:pt x="43245" y="51510"/>
                  </a:lnTo>
                  <a:lnTo>
                    <a:pt x="41969" y="53628"/>
                  </a:lnTo>
                  <a:lnTo>
                    <a:pt x="40490" y="55542"/>
                  </a:lnTo>
                  <a:lnTo>
                    <a:pt x="38865" y="57282"/>
                  </a:lnTo>
                  <a:lnTo>
                    <a:pt x="37096" y="58848"/>
                  </a:lnTo>
                  <a:lnTo>
                    <a:pt x="35211" y="60211"/>
                  </a:lnTo>
                  <a:lnTo>
                    <a:pt x="33210" y="61401"/>
                  </a:lnTo>
                  <a:lnTo>
                    <a:pt x="31121" y="62387"/>
                  </a:lnTo>
                  <a:lnTo>
                    <a:pt x="28975" y="63170"/>
                  </a:lnTo>
                  <a:lnTo>
                    <a:pt x="26742" y="63721"/>
                  </a:lnTo>
                  <a:lnTo>
                    <a:pt x="24480" y="64069"/>
                  </a:lnTo>
                  <a:lnTo>
                    <a:pt x="22188" y="64185"/>
                  </a:lnTo>
                  <a:lnTo>
                    <a:pt x="19868" y="64098"/>
                  </a:lnTo>
                  <a:lnTo>
                    <a:pt x="17548" y="63750"/>
                  </a:lnTo>
                  <a:lnTo>
                    <a:pt x="15286" y="63170"/>
                  </a:lnTo>
                  <a:lnTo>
                    <a:pt x="13023" y="62358"/>
                  </a:lnTo>
                  <a:lnTo>
                    <a:pt x="11921" y="61836"/>
                  </a:lnTo>
                  <a:close/>
                </a:path>
              </a:pathLst>
            </a:custGeom>
            <a:solidFill>
              <a:srgbClr val="00AB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84" name="Google Shape;884;p71"/>
          <p:cNvPicPr preferRelativeResize="0"/>
          <p:nvPr/>
        </p:nvPicPr>
        <p:blipFill>
          <a:blip r:embed="rId4">
            <a:alphaModFix/>
          </a:blip>
          <a:stretch>
            <a:fillRect/>
          </a:stretch>
        </p:blipFill>
        <p:spPr>
          <a:xfrm>
            <a:off x="806450" y="3018252"/>
            <a:ext cx="1187325" cy="1190850"/>
          </a:xfrm>
          <a:prstGeom prst="rect">
            <a:avLst/>
          </a:prstGeom>
          <a:noFill/>
          <a:ln>
            <a:noFill/>
          </a:ln>
        </p:spPr>
      </p:pic>
      <p:sp>
        <p:nvSpPr>
          <p:cNvPr id="885" name="Google Shape;885;p71"/>
          <p:cNvSpPr txBox="1"/>
          <p:nvPr/>
        </p:nvSpPr>
        <p:spPr>
          <a:xfrm>
            <a:off x="1963600" y="3869825"/>
            <a:ext cx="436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IBM Plex Sans Light"/>
                <a:ea typeface="IBM Plex Sans Light"/>
                <a:cs typeface="IBM Plex Sans Light"/>
                <a:sym typeface="IBM Plex Sans Light"/>
              </a:rPr>
              <a:t>:</a:t>
            </a:r>
            <a:r>
              <a:rPr lang="en-GB">
                <a:solidFill>
                  <a:schemeClr val="lt1"/>
                </a:solidFill>
                <a:latin typeface="IBM Plex Sans Light"/>
                <a:ea typeface="IBM Plex Sans Light"/>
                <a:cs typeface="IBM Plex Sans Light"/>
                <a:sym typeface="IBM Plex Sans Light"/>
              </a:rPr>
              <a:t>GitHub URL, https://github.com/netdata/netdata</a:t>
            </a:r>
            <a:endParaRPr>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72"/>
          <p:cNvSpPr txBox="1"/>
          <p:nvPr/>
        </p:nvSpPr>
        <p:spPr>
          <a:xfrm>
            <a:off x="3609988" y="780838"/>
            <a:ext cx="4730700" cy="43152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lang="en-GB" sz="1600">
                <a:solidFill>
                  <a:srgbClr val="12110C"/>
                </a:solidFill>
                <a:latin typeface="IBM Plex Sans"/>
                <a:ea typeface="IBM Plex Sans"/>
                <a:cs typeface="IBM Plex Sans"/>
                <a:sym typeface="IBM Plex Sans"/>
              </a:rPr>
              <a:t>High fidelity monitoring</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All metrics are collected per second.</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Thousands versus hundreds of metrics.</a:t>
            </a:r>
            <a:br>
              <a:rPr lang="en-GB" sz="12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Hundreds versus dozens of alerts.</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All metrics are visualized</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Fully automated infrastructure level dashboards, visualizing all metrics collected.</a:t>
            </a:r>
            <a:endParaRPr sz="12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lang="en-GB" sz="1600">
                <a:solidFill>
                  <a:srgbClr val="12110C"/>
                </a:solidFill>
                <a:latin typeface="IBM Plex Sans"/>
                <a:ea typeface="IBM Plex Sans"/>
                <a:cs typeface="IBM Plex Sans"/>
                <a:sym typeface="IBM Plex Sans"/>
              </a:rPr>
              <a:t>Powerful visualization</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Slice and dice any dataset, using controls available on all charts. No need to learn a query language.</a:t>
            </a:r>
            <a:endParaRPr sz="12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lang="en-GB" sz="1600">
                <a:solidFill>
                  <a:srgbClr val="12110C"/>
                </a:solidFill>
                <a:latin typeface="IBM Plex Sans"/>
                <a:ea typeface="IBM Plex Sans"/>
                <a:cs typeface="IBM Plex Sans"/>
                <a:sym typeface="IBM Plex Sans"/>
              </a:rPr>
              <a:t>Unsupervised anomaly detection</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Detects anomalies by learning the behavior of each metric.</a:t>
            </a:r>
            <a:endParaRPr sz="12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lang="en-GB" sz="1600">
                <a:solidFill>
                  <a:srgbClr val="12110C"/>
                </a:solidFill>
                <a:latin typeface="IBM Plex Sans"/>
                <a:ea typeface="IBM Plex Sans"/>
                <a:cs typeface="IBM Plex Sans"/>
                <a:sym typeface="IBM Plex Sans"/>
              </a:rPr>
              <a:t>Out of the box alerts</a:t>
            </a:r>
            <a:br>
              <a:rPr lang="en-GB" sz="1600">
                <a:solidFill>
                  <a:srgbClr val="12110C"/>
                </a:solidFill>
                <a:latin typeface="IBM Plex Sans"/>
                <a:ea typeface="IBM Plex Sans"/>
                <a:cs typeface="IBM Plex Sans"/>
                <a:sym typeface="IBM Plex Sans"/>
              </a:rPr>
            </a:br>
            <a:r>
              <a:rPr lang="en-GB" sz="1200">
                <a:solidFill>
                  <a:srgbClr val="12110C"/>
                </a:solidFill>
                <a:latin typeface="IBM Plex Sans"/>
                <a:ea typeface="IBM Plex Sans"/>
                <a:cs typeface="IBM Plex Sans"/>
                <a:sym typeface="IBM Plex Sans"/>
              </a:rPr>
              <a:t>Predefined alerts use rolling windows and statistical functions to detect common issues, without fixed thresholds.</a:t>
            </a:r>
            <a:endParaRPr sz="1200">
              <a:solidFill>
                <a:srgbClr val="12110C"/>
              </a:solidFill>
              <a:latin typeface="IBM Plex Sans"/>
              <a:ea typeface="IBM Plex Sans"/>
              <a:cs typeface="IBM Plex Sans"/>
              <a:sym typeface="IBM Plex Sans"/>
            </a:endParaRPr>
          </a:p>
        </p:txBody>
      </p:sp>
      <p:sp>
        <p:nvSpPr>
          <p:cNvPr id="891" name="Google Shape;891;p72"/>
          <p:cNvSpPr txBox="1"/>
          <p:nvPr/>
        </p:nvSpPr>
        <p:spPr>
          <a:xfrm>
            <a:off x="428625" y="2017172"/>
            <a:ext cx="26994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From Zero</a:t>
            </a:r>
            <a:endParaRPr sz="3000">
              <a:solidFill>
                <a:srgbClr val="00AB44"/>
              </a:solidFill>
              <a:latin typeface="IBM Plex Sans ExtraLight"/>
              <a:ea typeface="IBM Plex Sans ExtraLight"/>
              <a:cs typeface="IBM Plex Sans ExtraLight"/>
              <a:sym typeface="IBM Plex Sans ExtraLight"/>
            </a:endParaRPr>
          </a:p>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To Hero</a:t>
            </a:r>
            <a:endParaRPr sz="3000">
              <a:solidFill>
                <a:srgbClr val="00AB44"/>
              </a:solidFill>
              <a:latin typeface="IBM Plex Sans ExtraLight"/>
              <a:ea typeface="IBM Plex Sans ExtraLight"/>
              <a:cs typeface="IBM Plex Sans ExtraLight"/>
              <a:sym typeface="IBM Plex Sans ExtraLight"/>
            </a:endParaRPr>
          </a:p>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Today!</a:t>
            </a:r>
            <a:endParaRPr sz="3000">
              <a:solidFill>
                <a:srgbClr val="00AB44"/>
              </a:solidFill>
              <a:latin typeface="IBM Plex Sans ExtraLight"/>
              <a:ea typeface="IBM Plex Sans ExtraLight"/>
              <a:cs typeface="IBM Plex Sans ExtraLight"/>
              <a:sym typeface="IBM Plex Sans ExtraLight"/>
            </a:endParaRPr>
          </a:p>
        </p:txBody>
      </p:sp>
      <p:sp>
        <p:nvSpPr>
          <p:cNvPr id="892" name="Google Shape;892;p72"/>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893" name="Google Shape;893;p72"/>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894" name="Google Shape;894;p72"/>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The Netdata way</a:t>
            </a:r>
            <a:endParaRPr sz="2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73"/>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900" name="Google Shape;900;p73"/>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901" name="Google Shape;901;p73"/>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Why Netdata?</a:t>
            </a:r>
            <a:endParaRPr sz="2400"/>
          </a:p>
        </p:txBody>
      </p:sp>
      <p:pic>
        <p:nvPicPr>
          <p:cNvPr id="902" name="Google Shape;902;p73"/>
          <p:cNvPicPr preferRelativeResize="0"/>
          <p:nvPr/>
        </p:nvPicPr>
        <p:blipFill>
          <a:blip r:embed="rId3">
            <a:alphaModFix/>
          </a:blip>
          <a:stretch>
            <a:fillRect/>
          </a:stretch>
        </p:blipFill>
        <p:spPr>
          <a:xfrm>
            <a:off x="347325" y="754000"/>
            <a:ext cx="4425997" cy="2224101"/>
          </a:xfrm>
          <a:prstGeom prst="rect">
            <a:avLst/>
          </a:prstGeom>
          <a:noFill/>
          <a:ln>
            <a:noFill/>
          </a:ln>
        </p:spPr>
      </p:pic>
      <p:sp>
        <p:nvSpPr>
          <p:cNvPr id="903" name="Google Shape;903;p73"/>
          <p:cNvSpPr txBox="1"/>
          <p:nvPr/>
        </p:nvSpPr>
        <p:spPr>
          <a:xfrm>
            <a:off x="4857250" y="1242075"/>
            <a:ext cx="3946200" cy="1385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We get lost in a sea of challenges related to monitoring…</a:t>
            </a:r>
            <a:endParaRPr sz="3000">
              <a:solidFill>
                <a:srgbClr val="00AB44"/>
              </a:solidFill>
              <a:latin typeface="IBM Plex Sans ExtraLight"/>
              <a:ea typeface="IBM Plex Sans ExtraLight"/>
              <a:cs typeface="IBM Plex Sans ExtraLight"/>
              <a:sym typeface="IBM Plex Sans ExtraLight"/>
            </a:endParaRPr>
          </a:p>
        </p:txBody>
      </p:sp>
      <p:pic>
        <p:nvPicPr>
          <p:cNvPr id="904" name="Google Shape;904;p73"/>
          <p:cNvPicPr preferRelativeResize="0"/>
          <p:nvPr/>
        </p:nvPicPr>
        <p:blipFill>
          <a:blip r:embed="rId4">
            <a:alphaModFix/>
          </a:blip>
          <a:stretch>
            <a:fillRect/>
          </a:stretch>
        </p:blipFill>
        <p:spPr>
          <a:xfrm>
            <a:off x="4191387" y="2978100"/>
            <a:ext cx="4426000" cy="2224093"/>
          </a:xfrm>
          <a:prstGeom prst="rect">
            <a:avLst/>
          </a:prstGeom>
          <a:noFill/>
          <a:ln>
            <a:noFill/>
          </a:ln>
        </p:spPr>
      </p:pic>
      <p:sp>
        <p:nvSpPr>
          <p:cNvPr id="905" name="Google Shape;905;p73"/>
          <p:cNvSpPr txBox="1"/>
          <p:nvPr/>
        </p:nvSpPr>
        <p:spPr>
          <a:xfrm>
            <a:off x="347326" y="3482075"/>
            <a:ext cx="4046700" cy="923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…i</a:t>
            </a:r>
            <a:r>
              <a:rPr lang="en-GB" sz="3000">
                <a:solidFill>
                  <a:srgbClr val="00AB44"/>
                </a:solidFill>
                <a:latin typeface="IBM Plex Sans ExtraLight"/>
                <a:ea typeface="IBM Plex Sans ExtraLight"/>
                <a:cs typeface="IBM Plex Sans ExtraLight"/>
                <a:sym typeface="IBM Plex Sans ExtraLight"/>
              </a:rPr>
              <a:t>nstead of improving our infrastructure!</a:t>
            </a:r>
            <a:endParaRPr sz="3000">
              <a:solidFill>
                <a:srgbClr val="00AB44"/>
              </a:solidFill>
              <a:latin typeface="IBM Plex Sans ExtraLight"/>
              <a:ea typeface="IBM Plex Sans ExtraLight"/>
              <a:cs typeface="IBM Plex Sans ExtraLight"/>
              <a:sym typeface="IBM Plex Sans Extra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cxnSp>
        <p:nvCxnSpPr>
          <p:cNvPr id="168" name="Google Shape;168;p25"/>
          <p:cNvCxnSpPr>
            <a:stCxn id="169" idx="0"/>
            <a:endCxn id="170" idx="1"/>
          </p:cNvCxnSpPr>
          <p:nvPr/>
        </p:nvCxnSpPr>
        <p:spPr>
          <a:xfrm flipH="1" rot="10800000">
            <a:off x="3439441" y="3214250"/>
            <a:ext cx="1132500" cy="1169100"/>
          </a:xfrm>
          <a:prstGeom prst="straightConnector1">
            <a:avLst/>
          </a:prstGeom>
          <a:noFill/>
          <a:ln cap="flat" cmpd="sng" w="9525">
            <a:solidFill>
              <a:schemeClr val="dk2"/>
            </a:solidFill>
            <a:prstDash val="solid"/>
            <a:round/>
            <a:headEnd len="med" w="med" type="none"/>
            <a:tailEnd len="med" w="med" type="triangle"/>
          </a:ln>
        </p:spPr>
      </p:cxnSp>
      <p:cxnSp>
        <p:nvCxnSpPr>
          <p:cNvPr id="171" name="Google Shape;171;p25"/>
          <p:cNvCxnSpPr>
            <a:stCxn id="172" idx="0"/>
            <a:endCxn id="170" idx="1"/>
          </p:cNvCxnSpPr>
          <p:nvPr/>
        </p:nvCxnSpPr>
        <p:spPr>
          <a:xfrm flipH="1" rot="10800000">
            <a:off x="4005716" y="3214263"/>
            <a:ext cx="566400" cy="1169100"/>
          </a:xfrm>
          <a:prstGeom prst="straightConnector1">
            <a:avLst/>
          </a:prstGeom>
          <a:noFill/>
          <a:ln cap="flat" cmpd="sng" w="9525">
            <a:solidFill>
              <a:schemeClr val="dk2"/>
            </a:solidFill>
            <a:prstDash val="solid"/>
            <a:round/>
            <a:headEnd len="med" w="med" type="none"/>
            <a:tailEnd len="med" w="med" type="triangle"/>
          </a:ln>
        </p:spPr>
      </p:cxnSp>
      <p:cxnSp>
        <p:nvCxnSpPr>
          <p:cNvPr id="173" name="Google Shape;173;p25"/>
          <p:cNvCxnSpPr>
            <a:stCxn id="174" idx="0"/>
            <a:endCxn id="170" idx="1"/>
          </p:cNvCxnSpPr>
          <p:nvPr/>
        </p:nvCxnSpPr>
        <p:spPr>
          <a:xfrm rot="10800000">
            <a:off x="4571991" y="3214263"/>
            <a:ext cx="0" cy="1169100"/>
          </a:xfrm>
          <a:prstGeom prst="straightConnector1">
            <a:avLst/>
          </a:prstGeom>
          <a:noFill/>
          <a:ln cap="flat" cmpd="sng" w="9525">
            <a:solidFill>
              <a:schemeClr val="dk2"/>
            </a:solidFill>
            <a:prstDash val="solid"/>
            <a:round/>
            <a:headEnd len="med" w="med" type="none"/>
            <a:tailEnd len="med" w="med" type="triangle"/>
          </a:ln>
        </p:spPr>
      </p:cxnSp>
      <p:cxnSp>
        <p:nvCxnSpPr>
          <p:cNvPr id="175" name="Google Shape;175;p25"/>
          <p:cNvCxnSpPr>
            <a:stCxn id="176" idx="0"/>
            <a:endCxn id="170" idx="1"/>
          </p:cNvCxnSpPr>
          <p:nvPr/>
        </p:nvCxnSpPr>
        <p:spPr>
          <a:xfrm rot="10800000">
            <a:off x="4571866" y="3214263"/>
            <a:ext cx="566400" cy="116910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25"/>
          <p:cNvCxnSpPr>
            <a:endCxn id="170" idx="1"/>
          </p:cNvCxnSpPr>
          <p:nvPr/>
        </p:nvCxnSpPr>
        <p:spPr>
          <a:xfrm rot="10800000">
            <a:off x="4571999" y="3214330"/>
            <a:ext cx="1132500" cy="1169100"/>
          </a:xfrm>
          <a:prstGeom prst="straightConnector1">
            <a:avLst/>
          </a:prstGeom>
          <a:noFill/>
          <a:ln cap="flat" cmpd="sng" w="9525">
            <a:solidFill>
              <a:schemeClr val="dk2"/>
            </a:solidFill>
            <a:prstDash val="solid"/>
            <a:round/>
            <a:headEnd len="med" w="med" type="none"/>
            <a:tailEnd len="med" w="med" type="triangle"/>
          </a:ln>
        </p:spPr>
      </p:cxnSp>
      <p:sp>
        <p:nvSpPr>
          <p:cNvPr id="178" name="Google Shape;178;p25"/>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9" name="Google Shape;179;p25"/>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80" name="Google Shape;180;p25"/>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The Netdata way - distributed fully on-prem</a:t>
            </a:r>
            <a:endParaRPr sz="2400"/>
          </a:p>
        </p:txBody>
      </p:sp>
      <p:sp>
        <p:nvSpPr>
          <p:cNvPr id="169" name="Google Shape;169;p25"/>
          <p:cNvSpPr/>
          <p:nvPr/>
        </p:nvSpPr>
        <p:spPr>
          <a:xfrm>
            <a:off x="3187288" y="438335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S1</a:t>
            </a:r>
            <a:endParaRPr>
              <a:latin typeface="IBM Plex Sans Light"/>
              <a:ea typeface="IBM Plex Sans Light"/>
              <a:cs typeface="IBM Plex Sans Light"/>
              <a:sym typeface="IBM Plex Sans Light"/>
            </a:endParaRPr>
          </a:p>
        </p:txBody>
      </p:sp>
      <p:sp>
        <p:nvSpPr>
          <p:cNvPr id="181" name="Google Shape;181;p25"/>
          <p:cNvSpPr/>
          <p:nvPr/>
        </p:nvSpPr>
        <p:spPr>
          <a:xfrm>
            <a:off x="3346738" y="430641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72" name="Google Shape;172;p25"/>
          <p:cNvSpPr/>
          <p:nvPr/>
        </p:nvSpPr>
        <p:spPr>
          <a:xfrm>
            <a:off x="375356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S2</a:t>
            </a:r>
            <a:endParaRPr>
              <a:latin typeface="IBM Plex Sans Light"/>
              <a:ea typeface="IBM Plex Sans Light"/>
              <a:cs typeface="IBM Plex Sans Light"/>
              <a:sym typeface="IBM Plex Sans Light"/>
            </a:endParaRPr>
          </a:p>
        </p:txBody>
      </p:sp>
      <p:sp>
        <p:nvSpPr>
          <p:cNvPr id="182" name="Google Shape;182;p25"/>
          <p:cNvSpPr/>
          <p:nvPr/>
        </p:nvSpPr>
        <p:spPr>
          <a:xfrm>
            <a:off x="391301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74" name="Google Shape;174;p25"/>
          <p:cNvSpPr/>
          <p:nvPr/>
        </p:nvSpPr>
        <p:spPr>
          <a:xfrm>
            <a:off x="431983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S3</a:t>
            </a:r>
            <a:endParaRPr>
              <a:latin typeface="IBM Plex Sans Light"/>
              <a:ea typeface="IBM Plex Sans Light"/>
              <a:cs typeface="IBM Plex Sans Light"/>
              <a:sym typeface="IBM Plex Sans Light"/>
            </a:endParaRPr>
          </a:p>
        </p:txBody>
      </p:sp>
      <p:sp>
        <p:nvSpPr>
          <p:cNvPr id="183" name="Google Shape;183;p25"/>
          <p:cNvSpPr/>
          <p:nvPr/>
        </p:nvSpPr>
        <p:spPr>
          <a:xfrm>
            <a:off x="447928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76" name="Google Shape;176;p25"/>
          <p:cNvSpPr/>
          <p:nvPr/>
        </p:nvSpPr>
        <p:spPr>
          <a:xfrm>
            <a:off x="488611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S4</a:t>
            </a:r>
            <a:endParaRPr>
              <a:latin typeface="IBM Plex Sans Light"/>
              <a:ea typeface="IBM Plex Sans Light"/>
              <a:cs typeface="IBM Plex Sans Light"/>
              <a:sym typeface="IBM Plex Sans Light"/>
            </a:endParaRPr>
          </a:p>
        </p:txBody>
      </p:sp>
      <p:sp>
        <p:nvSpPr>
          <p:cNvPr id="184" name="Google Shape;184;p25"/>
          <p:cNvSpPr/>
          <p:nvPr/>
        </p:nvSpPr>
        <p:spPr>
          <a:xfrm>
            <a:off x="504556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85" name="Google Shape;185;p25"/>
          <p:cNvSpPr/>
          <p:nvPr/>
        </p:nvSpPr>
        <p:spPr>
          <a:xfrm>
            <a:off x="545238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S5</a:t>
            </a:r>
            <a:endParaRPr>
              <a:latin typeface="IBM Plex Sans Light"/>
              <a:ea typeface="IBM Plex Sans Light"/>
              <a:cs typeface="IBM Plex Sans Light"/>
              <a:sym typeface="IBM Plex Sans Light"/>
            </a:endParaRPr>
          </a:p>
        </p:txBody>
      </p:sp>
      <p:sp>
        <p:nvSpPr>
          <p:cNvPr id="186" name="Google Shape;186;p25"/>
          <p:cNvSpPr/>
          <p:nvPr/>
        </p:nvSpPr>
        <p:spPr>
          <a:xfrm>
            <a:off x="561183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87" name="Google Shape;187;p25"/>
          <p:cNvSpPr txBox="1"/>
          <p:nvPr/>
        </p:nvSpPr>
        <p:spPr>
          <a:xfrm>
            <a:off x="3753575" y="4718700"/>
            <a:ext cx="163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Cloud Provider 1</a:t>
            </a:r>
            <a:endParaRPr>
              <a:latin typeface="IBM Plex Sans Light"/>
              <a:ea typeface="IBM Plex Sans Light"/>
              <a:cs typeface="IBM Plex Sans Light"/>
              <a:sym typeface="IBM Plex Sans Light"/>
            </a:endParaRPr>
          </a:p>
        </p:txBody>
      </p:sp>
      <p:sp>
        <p:nvSpPr>
          <p:cNvPr id="188" name="Google Shape;188;p25"/>
          <p:cNvSpPr/>
          <p:nvPr/>
        </p:nvSpPr>
        <p:spPr>
          <a:xfrm>
            <a:off x="1242625" y="2123463"/>
            <a:ext cx="1574700" cy="10971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lang="en-GB" sz="1200">
                <a:latin typeface="IBM Plex Sans Light"/>
                <a:ea typeface="IBM Plex Sans Light"/>
                <a:cs typeface="IBM Plex Sans Light"/>
                <a:sym typeface="IBM Plex Sans Light"/>
              </a:rPr>
            </a:br>
            <a:r>
              <a:rPr lang="en-GB" sz="1200">
                <a:latin typeface="IBM Plex Sans Light"/>
                <a:ea typeface="IBM Plex Sans Light"/>
                <a:cs typeface="IBM Plex Sans Light"/>
                <a:sym typeface="IBM Plex Sans Light"/>
              </a:rPr>
              <a:t>Dashboards</a:t>
            </a:r>
            <a:endParaRPr sz="1200">
              <a:latin typeface="IBM Plex Sans Light"/>
              <a:ea typeface="IBM Plex Sans Light"/>
              <a:cs typeface="IBM Plex Sans Light"/>
              <a:sym typeface="IBM Plex Sans Light"/>
            </a:endParaRPr>
          </a:p>
          <a:p>
            <a:pPr indent="0" lvl="0" marL="0" rtl="0" algn="ctr">
              <a:spcBef>
                <a:spcPts val="0"/>
              </a:spcBef>
              <a:spcAft>
                <a:spcPts val="0"/>
              </a:spcAft>
              <a:buNone/>
            </a:pPr>
            <a:r>
              <a:rPr lang="en-GB" sz="1200">
                <a:latin typeface="IBM Plex Sans Light"/>
                <a:ea typeface="IBM Plex Sans Light"/>
                <a:cs typeface="IBM Plex Sans Light"/>
                <a:sym typeface="IBM Plex Sans Light"/>
              </a:rPr>
              <a:t>Metrics &amp; Logs</a:t>
            </a:r>
            <a:endParaRPr sz="1200">
              <a:latin typeface="IBM Plex Sans Light"/>
              <a:ea typeface="IBM Plex Sans Light"/>
              <a:cs typeface="IBM Plex Sans Light"/>
              <a:sym typeface="IBM Plex Sans Light"/>
            </a:endParaRPr>
          </a:p>
        </p:txBody>
      </p:sp>
      <p:cxnSp>
        <p:nvCxnSpPr>
          <p:cNvPr id="189" name="Google Shape;189;p25"/>
          <p:cNvCxnSpPr>
            <a:stCxn id="190" idx="1"/>
            <a:endCxn id="188" idx="3"/>
          </p:cNvCxnSpPr>
          <p:nvPr/>
        </p:nvCxnSpPr>
        <p:spPr>
          <a:xfrm rot="10800000">
            <a:off x="2817413" y="2672016"/>
            <a:ext cx="1502400" cy="363900"/>
          </a:xfrm>
          <a:prstGeom prst="straightConnector1">
            <a:avLst/>
          </a:prstGeom>
          <a:noFill/>
          <a:ln cap="flat" cmpd="sng" w="9525">
            <a:solidFill>
              <a:schemeClr val="dk2"/>
            </a:solidFill>
            <a:prstDash val="solid"/>
            <a:round/>
            <a:headEnd len="med" w="med" type="none"/>
            <a:tailEnd len="med" w="med" type="triangle"/>
          </a:ln>
        </p:spPr>
      </p:cxnSp>
      <p:sp>
        <p:nvSpPr>
          <p:cNvPr id="191" name="Google Shape;191;p25"/>
          <p:cNvSpPr/>
          <p:nvPr/>
        </p:nvSpPr>
        <p:spPr>
          <a:xfrm>
            <a:off x="6204775" y="2262825"/>
            <a:ext cx="1574700" cy="8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IBM Plex Sans Light"/>
                <a:ea typeface="IBM Plex Sans Light"/>
                <a:cs typeface="IBM Plex Sans Light"/>
                <a:sym typeface="IBM Plex Sans Light"/>
              </a:rPr>
              <a:t>Alerting</a:t>
            </a:r>
            <a:endParaRPr sz="1200">
              <a:latin typeface="IBM Plex Sans Light"/>
              <a:ea typeface="IBM Plex Sans Light"/>
              <a:cs typeface="IBM Plex Sans Light"/>
              <a:sym typeface="IBM Plex Sans Light"/>
            </a:endParaRPr>
          </a:p>
        </p:txBody>
      </p:sp>
      <p:cxnSp>
        <p:nvCxnSpPr>
          <p:cNvPr id="192" name="Google Shape;192;p25"/>
          <p:cNvCxnSpPr>
            <a:stCxn id="190" idx="3"/>
            <a:endCxn id="191" idx="1"/>
          </p:cNvCxnSpPr>
          <p:nvPr/>
        </p:nvCxnSpPr>
        <p:spPr>
          <a:xfrm flipH="1" rot="10800000">
            <a:off x="4824119" y="2672016"/>
            <a:ext cx="1380600" cy="363900"/>
          </a:xfrm>
          <a:prstGeom prst="straightConnector1">
            <a:avLst/>
          </a:prstGeom>
          <a:noFill/>
          <a:ln cap="flat" cmpd="sng" w="9525">
            <a:solidFill>
              <a:schemeClr val="dk2"/>
            </a:solidFill>
            <a:prstDash val="solid"/>
            <a:round/>
            <a:headEnd len="med" w="med" type="none"/>
            <a:tailEnd len="med" w="med" type="triangle"/>
          </a:ln>
        </p:spPr>
      </p:cxnSp>
      <p:sp>
        <p:nvSpPr>
          <p:cNvPr id="193" name="Google Shape;193;p25"/>
          <p:cNvSpPr txBox="1"/>
          <p:nvPr/>
        </p:nvSpPr>
        <p:spPr>
          <a:xfrm>
            <a:off x="446250" y="881638"/>
            <a:ext cx="8251500" cy="923400"/>
          </a:xfrm>
          <a:prstGeom prst="rect">
            <a:avLst/>
          </a:prstGeom>
          <a:noFill/>
          <a:ln>
            <a:noFill/>
          </a:ln>
        </p:spPr>
        <p:txBody>
          <a:bodyPr anchorCtr="0" anchor="t" bIns="0" lIns="0" spcFirstLastPara="1" rIns="0" wrap="square" tIns="0">
            <a:spAutoFit/>
          </a:bodyPr>
          <a:lstStyle/>
          <a:p>
            <a:pPr indent="0" lvl="0" marL="0" marR="12700" rtl="0" algn="ctr">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Install the agent on all your systems,</a:t>
            </a:r>
            <a:endParaRPr sz="3000">
              <a:solidFill>
                <a:srgbClr val="00AB44"/>
              </a:solidFill>
              <a:latin typeface="IBM Plex Sans ExtraLight"/>
              <a:ea typeface="IBM Plex Sans ExtraLight"/>
              <a:cs typeface="IBM Plex Sans ExtraLight"/>
              <a:sym typeface="IBM Plex Sans ExtraLight"/>
            </a:endParaRPr>
          </a:p>
          <a:p>
            <a:pPr indent="0" lvl="0" marL="0" marR="12700" rtl="0" algn="ctr">
              <a:lnSpc>
                <a:spcPct val="100000"/>
              </a:lnSpc>
              <a:spcBef>
                <a:spcPts val="0"/>
              </a:spcBef>
              <a:spcAft>
                <a:spcPts val="0"/>
              </a:spcAft>
              <a:buNone/>
            </a:pPr>
            <a:r>
              <a:rPr lang="en-GB" sz="3000">
                <a:solidFill>
                  <a:srgbClr val="00AB44"/>
                </a:solidFill>
                <a:latin typeface="IBM Plex Sans ExtraLight"/>
                <a:ea typeface="IBM Plex Sans ExtraLight"/>
                <a:cs typeface="IBM Plex Sans ExtraLight"/>
                <a:sym typeface="IBM Plex Sans ExtraLight"/>
              </a:rPr>
              <a:t>Use a Netdata Parent for a unified view.</a:t>
            </a:r>
            <a:endParaRPr sz="3000">
              <a:solidFill>
                <a:srgbClr val="00AB44"/>
              </a:solidFill>
              <a:latin typeface="IBM Plex Sans ExtraLight"/>
              <a:ea typeface="IBM Plex Sans ExtraLight"/>
              <a:cs typeface="IBM Plex Sans ExtraLight"/>
              <a:sym typeface="IBM Plex Sans ExtraLight"/>
            </a:endParaRPr>
          </a:p>
        </p:txBody>
      </p:sp>
      <p:sp>
        <p:nvSpPr>
          <p:cNvPr id="194" name="Google Shape;194;p25"/>
          <p:cNvSpPr txBox="1"/>
          <p:nvPr/>
        </p:nvSpPr>
        <p:spPr>
          <a:xfrm>
            <a:off x="6038275" y="4318500"/>
            <a:ext cx="818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Servers</a:t>
            </a:r>
            <a:endParaRPr>
              <a:latin typeface="IBM Plex Sans Light"/>
              <a:ea typeface="IBM Plex Sans Light"/>
              <a:cs typeface="IBM Plex Sans Light"/>
              <a:sym typeface="IBM Plex Sans Light"/>
            </a:endParaRPr>
          </a:p>
        </p:txBody>
      </p:sp>
      <p:sp>
        <p:nvSpPr>
          <p:cNvPr id="195" name="Google Shape;195;p25"/>
          <p:cNvSpPr txBox="1"/>
          <p:nvPr/>
        </p:nvSpPr>
        <p:spPr>
          <a:xfrm>
            <a:off x="469900" y="3460025"/>
            <a:ext cx="34908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Netdata Parent is the same open-source software to all other Netdata.</a:t>
            </a:r>
            <a:endParaRPr>
              <a:latin typeface="IBM Plex Sans Light"/>
              <a:ea typeface="IBM Plex Sans Light"/>
              <a:cs typeface="IBM Plex Sans Light"/>
              <a:sym typeface="IBM Plex Sans Light"/>
            </a:endParaRPr>
          </a:p>
        </p:txBody>
      </p:sp>
      <p:sp>
        <p:nvSpPr>
          <p:cNvPr id="190" name="Google Shape;190;p25"/>
          <p:cNvSpPr/>
          <p:nvPr/>
        </p:nvSpPr>
        <p:spPr>
          <a:xfrm>
            <a:off x="4319813" y="28512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S6</a:t>
            </a:r>
            <a:endParaRPr>
              <a:latin typeface="IBM Plex Sans Light"/>
              <a:ea typeface="IBM Plex Sans Light"/>
              <a:cs typeface="IBM Plex Sans Light"/>
              <a:sym typeface="IBM Plex Sans Light"/>
            </a:endParaRPr>
          </a:p>
        </p:txBody>
      </p:sp>
      <p:sp>
        <p:nvSpPr>
          <p:cNvPr id="196" name="Google Shape;196;p25"/>
          <p:cNvSpPr/>
          <p:nvPr/>
        </p:nvSpPr>
        <p:spPr>
          <a:xfrm>
            <a:off x="4479263" y="27743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latin typeface="IBM Plex Sans Light"/>
              <a:ea typeface="IBM Plex Sans Light"/>
              <a:cs typeface="IBM Plex Sans Light"/>
              <a:sym typeface="IBM Plex Sans Light"/>
            </a:endParaRPr>
          </a:p>
        </p:txBody>
      </p:sp>
      <p:sp>
        <p:nvSpPr>
          <p:cNvPr id="197" name="Google Shape;197;p25"/>
          <p:cNvSpPr txBox="1"/>
          <p:nvPr/>
        </p:nvSpPr>
        <p:spPr>
          <a:xfrm>
            <a:off x="3726100" y="23095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p:nvPr/>
        </p:nvSpPr>
        <p:spPr>
          <a:xfrm>
            <a:off x="4299238" y="16333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GP</a:t>
            </a:r>
            <a:endParaRPr>
              <a:latin typeface="IBM Plex Sans Light"/>
              <a:ea typeface="IBM Plex Sans Light"/>
              <a:cs typeface="IBM Plex Sans Light"/>
              <a:sym typeface="IBM Plex Sans Light"/>
            </a:endParaRPr>
          </a:p>
        </p:txBody>
      </p:sp>
      <p:cxnSp>
        <p:nvCxnSpPr>
          <p:cNvPr id="203" name="Google Shape;203;p26"/>
          <p:cNvCxnSpPr>
            <a:stCxn id="204" idx="0"/>
            <a:endCxn id="202" idx="2"/>
          </p:cNvCxnSpPr>
          <p:nvPr/>
        </p:nvCxnSpPr>
        <p:spPr>
          <a:xfrm flipH="1" rot="10800000">
            <a:off x="1808615" y="1978300"/>
            <a:ext cx="2742900" cy="668400"/>
          </a:xfrm>
          <a:prstGeom prst="straightConnector1">
            <a:avLst/>
          </a:prstGeom>
          <a:noFill/>
          <a:ln cap="flat" cmpd="sng" w="9525">
            <a:solidFill>
              <a:schemeClr val="dk2"/>
            </a:solidFill>
            <a:prstDash val="solid"/>
            <a:round/>
            <a:headEnd len="med" w="med" type="none"/>
            <a:tailEnd len="med" w="med" type="triangle"/>
          </a:ln>
        </p:spPr>
      </p:cxnSp>
      <p:cxnSp>
        <p:nvCxnSpPr>
          <p:cNvPr id="205" name="Google Shape;205;p26"/>
          <p:cNvCxnSpPr>
            <a:stCxn id="206" idx="0"/>
            <a:endCxn id="202" idx="2"/>
          </p:cNvCxnSpPr>
          <p:nvPr/>
        </p:nvCxnSpPr>
        <p:spPr>
          <a:xfrm flipH="1" rot="10800000">
            <a:off x="4549116" y="1978300"/>
            <a:ext cx="2400" cy="9732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p26"/>
          <p:cNvCxnSpPr>
            <a:stCxn id="208" idx="0"/>
            <a:endCxn id="202" idx="2"/>
          </p:cNvCxnSpPr>
          <p:nvPr/>
        </p:nvCxnSpPr>
        <p:spPr>
          <a:xfrm rot="10800000">
            <a:off x="4551541" y="1978300"/>
            <a:ext cx="2753400" cy="6684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p26"/>
          <p:cNvCxnSpPr>
            <a:stCxn id="210" idx="0"/>
            <a:endCxn id="206" idx="2"/>
          </p:cNvCxnSpPr>
          <p:nvPr/>
        </p:nvCxnSpPr>
        <p:spPr>
          <a:xfrm flipH="1" rot="10800000">
            <a:off x="3439441" y="3296450"/>
            <a:ext cx="1109700" cy="1086900"/>
          </a:xfrm>
          <a:prstGeom prst="straightConnector1">
            <a:avLst/>
          </a:prstGeom>
          <a:noFill/>
          <a:ln cap="flat" cmpd="sng" w="9525">
            <a:solidFill>
              <a:schemeClr val="dk2"/>
            </a:solidFill>
            <a:prstDash val="solid"/>
            <a:round/>
            <a:headEnd len="med" w="med" type="none"/>
            <a:tailEnd len="med" w="med" type="triangle"/>
          </a:ln>
        </p:spPr>
      </p:cxnSp>
      <p:cxnSp>
        <p:nvCxnSpPr>
          <p:cNvPr id="211" name="Google Shape;211;p26"/>
          <p:cNvCxnSpPr>
            <a:stCxn id="212" idx="0"/>
            <a:endCxn id="206" idx="2"/>
          </p:cNvCxnSpPr>
          <p:nvPr/>
        </p:nvCxnSpPr>
        <p:spPr>
          <a:xfrm flipH="1" rot="10800000">
            <a:off x="4005716" y="3296463"/>
            <a:ext cx="543300" cy="1086900"/>
          </a:xfrm>
          <a:prstGeom prst="straightConnector1">
            <a:avLst/>
          </a:prstGeom>
          <a:noFill/>
          <a:ln cap="flat" cmpd="sng" w="9525">
            <a:solidFill>
              <a:schemeClr val="dk2"/>
            </a:solidFill>
            <a:prstDash val="solid"/>
            <a:round/>
            <a:headEnd len="med" w="med" type="none"/>
            <a:tailEnd len="med" w="med" type="triangle"/>
          </a:ln>
        </p:spPr>
      </p:cxnSp>
      <p:cxnSp>
        <p:nvCxnSpPr>
          <p:cNvPr id="213" name="Google Shape;213;p26"/>
          <p:cNvCxnSpPr>
            <a:stCxn id="214" idx="0"/>
            <a:endCxn id="206" idx="2"/>
          </p:cNvCxnSpPr>
          <p:nvPr/>
        </p:nvCxnSpPr>
        <p:spPr>
          <a:xfrm rot="10800000">
            <a:off x="4549191" y="3296463"/>
            <a:ext cx="22800" cy="1086900"/>
          </a:xfrm>
          <a:prstGeom prst="straightConnector1">
            <a:avLst/>
          </a:prstGeom>
          <a:noFill/>
          <a:ln cap="flat" cmpd="sng" w="9525">
            <a:solidFill>
              <a:schemeClr val="dk2"/>
            </a:solidFill>
            <a:prstDash val="solid"/>
            <a:round/>
            <a:headEnd len="med" w="med" type="none"/>
            <a:tailEnd len="med" w="med" type="triangle"/>
          </a:ln>
        </p:spPr>
      </p:cxnSp>
      <p:cxnSp>
        <p:nvCxnSpPr>
          <p:cNvPr id="215" name="Google Shape;215;p26"/>
          <p:cNvCxnSpPr>
            <a:stCxn id="216" idx="0"/>
            <a:endCxn id="206" idx="2"/>
          </p:cNvCxnSpPr>
          <p:nvPr/>
        </p:nvCxnSpPr>
        <p:spPr>
          <a:xfrm rot="10800000">
            <a:off x="4549066" y="3296463"/>
            <a:ext cx="589200" cy="1086900"/>
          </a:xfrm>
          <a:prstGeom prst="straightConnector1">
            <a:avLst/>
          </a:prstGeom>
          <a:noFill/>
          <a:ln cap="flat" cmpd="sng" w="9525">
            <a:solidFill>
              <a:schemeClr val="dk2"/>
            </a:solidFill>
            <a:prstDash val="solid"/>
            <a:round/>
            <a:headEnd len="med" w="med" type="none"/>
            <a:tailEnd len="med" w="med" type="triangle"/>
          </a:ln>
        </p:spPr>
      </p:cxnSp>
      <p:cxnSp>
        <p:nvCxnSpPr>
          <p:cNvPr id="217" name="Google Shape;217;p26"/>
          <p:cNvCxnSpPr>
            <a:stCxn id="218" idx="0"/>
            <a:endCxn id="206" idx="2"/>
          </p:cNvCxnSpPr>
          <p:nvPr/>
        </p:nvCxnSpPr>
        <p:spPr>
          <a:xfrm rot="10800000">
            <a:off x="4549241" y="3296463"/>
            <a:ext cx="1155300" cy="1086900"/>
          </a:xfrm>
          <a:prstGeom prst="straightConnector1">
            <a:avLst/>
          </a:prstGeom>
          <a:noFill/>
          <a:ln cap="flat" cmpd="sng" w="9525">
            <a:solidFill>
              <a:schemeClr val="dk2"/>
            </a:solidFill>
            <a:prstDash val="solid"/>
            <a:round/>
            <a:headEnd len="med" w="med" type="none"/>
            <a:tailEnd len="med" w="med" type="triangle"/>
          </a:ln>
        </p:spPr>
      </p:cxnSp>
      <p:cxnSp>
        <p:nvCxnSpPr>
          <p:cNvPr id="219" name="Google Shape;219;p26"/>
          <p:cNvCxnSpPr>
            <a:stCxn id="220" idx="0"/>
            <a:endCxn id="208" idx="2"/>
          </p:cNvCxnSpPr>
          <p:nvPr/>
        </p:nvCxnSpPr>
        <p:spPr>
          <a:xfrm flipH="1" rot="10800000">
            <a:off x="6172391" y="2991475"/>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221" name="Google Shape;221;p26"/>
          <p:cNvCxnSpPr>
            <a:stCxn id="222" idx="0"/>
            <a:endCxn id="208" idx="2"/>
          </p:cNvCxnSpPr>
          <p:nvPr/>
        </p:nvCxnSpPr>
        <p:spPr>
          <a:xfrm flipH="1" rot="10800000">
            <a:off x="6738666"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223" name="Google Shape;223;p26"/>
          <p:cNvCxnSpPr>
            <a:stCxn id="224" idx="0"/>
            <a:endCxn id="208" idx="2"/>
          </p:cNvCxnSpPr>
          <p:nvPr/>
        </p:nvCxnSpPr>
        <p:spPr>
          <a:xfrm rot="10800000">
            <a:off x="7304941" y="2991488"/>
            <a:ext cx="0" cy="468600"/>
          </a:xfrm>
          <a:prstGeom prst="straightConnector1">
            <a:avLst/>
          </a:prstGeom>
          <a:noFill/>
          <a:ln cap="flat" cmpd="sng" w="9525">
            <a:solidFill>
              <a:schemeClr val="dk2"/>
            </a:solidFill>
            <a:prstDash val="solid"/>
            <a:round/>
            <a:headEnd len="med" w="med" type="none"/>
            <a:tailEnd len="med" w="med" type="triangle"/>
          </a:ln>
        </p:spPr>
      </p:cxnSp>
      <p:cxnSp>
        <p:nvCxnSpPr>
          <p:cNvPr id="225" name="Google Shape;225;p26"/>
          <p:cNvCxnSpPr>
            <a:stCxn id="226" idx="0"/>
            <a:endCxn id="208" idx="2"/>
          </p:cNvCxnSpPr>
          <p:nvPr/>
        </p:nvCxnSpPr>
        <p:spPr>
          <a:xfrm rot="10800000">
            <a:off x="7304816"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227" name="Google Shape;227;p26"/>
          <p:cNvCxnSpPr>
            <a:stCxn id="228" idx="0"/>
            <a:endCxn id="208" idx="2"/>
          </p:cNvCxnSpPr>
          <p:nvPr/>
        </p:nvCxnSpPr>
        <p:spPr>
          <a:xfrm rot="10800000">
            <a:off x="7304991" y="2991488"/>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229" name="Google Shape;229;p26"/>
          <p:cNvCxnSpPr>
            <a:stCxn id="230" idx="0"/>
            <a:endCxn id="204" idx="2"/>
          </p:cNvCxnSpPr>
          <p:nvPr/>
        </p:nvCxnSpPr>
        <p:spPr>
          <a:xfrm flipH="1" rot="10800000">
            <a:off x="676065" y="2991475"/>
            <a:ext cx="1132500" cy="468600"/>
          </a:xfrm>
          <a:prstGeom prst="straightConnector1">
            <a:avLst/>
          </a:prstGeom>
          <a:noFill/>
          <a:ln cap="flat" cmpd="sng" w="9525">
            <a:solidFill>
              <a:schemeClr val="dk2"/>
            </a:solidFill>
            <a:prstDash val="solid"/>
            <a:round/>
            <a:headEnd len="med" w="med" type="none"/>
            <a:tailEnd len="med" w="med" type="triangle"/>
          </a:ln>
        </p:spPr>
      </p:cxnSp>
      <p:cxnSp>
        <p:nvCxnSpPr>
          <p:cNvPr id="231" name="Google Shape;231;p26"/>
          <p:cNvCxnSpPr>
            <a:stCxn id="232" idx="0"/>
            <a:endCxn id="204" idx="2"/>
          </p:cNvCxnSpPr>
          <p:nvPr/>
        </p:nvCxnSpPr>
        <p:spPr>
          <a:xfrm flipH="1" rot="10800000">
            <a:off x="1242341"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233" name="Google Shape;233;p26"/>
          <p:cNvCxnSpPr>
            <a:stCxn id="234" idx="0"/>
            <a:endCxn id="204" idx="2"/>
          </p:cNvCxnSpPr>
          <p:nvPr/>
        </p:nvCxnSpPr>
        <p:spPr>
          <a:xfrm rot="10800000">
            <a:off x="1808615" y="2991488"/>
            <a:ext cx="0" cy="468600"/>
          </a:xfrm>
          <a:prstGeom prst="straightConnector1">
            <a:avLst/>
          </a:prstGeom>
          <a:noFill/>
          <a:ln cap="flat" cmpd="sng" w="9525">
            <a:solidFill>
              <a:schemeClr val="dk2"/>
            </a:solidFill>
            <a:prstDash val="solid"/>
            <a:round/>
            <a:headEnd len="med" w="med" type="none"/>
            <a:tailEnd len="med" w="med" type="triangle"/>
          </a:ln>
        </p:spPr>
      </p:cxnSp>
      <p:cxnSp>
        <p:nvCxnSpPr>
          <p:cNvPr id="235" name="Google Shape;235;p26"/>
          <p:cNvCxnSpPr>
            <a:stCxn id="236" idx="0"/>
            <a:endCxn id="204" idx="2"/>
          </p:cNvCxnSpPr>
          <p:nvPr/>
        </p:nvCxnSpPr>
        <p:spPr>
          <a:xfrm rot="10800000">
            <a:off x="1808490" y="2991488"/>
            <a:ext cx="566400" cy="468600"/>
          </a:xfrm>
          <a:prstGeom prst="straightConnector1">
            <a:avLst/>
          </a:prstGeom>
          <a:noFill/>
          <a:ln cap="flat" cmpd="sng" w="9525">
            <a:solidFill>
              <a:schemeClr val="dk2"/>
            </a:solidFill>
            <a:prstDash val="solid"/>
            <a:round/>
            <a:headEnd len="med" w="med" type="none"/>
            <a:tailEnd len="med" w="med" type="triangle"/>
          </a:ln>
        </p:spPr>
      </p:cxnSp>
      <p:cxnSp>
        <p:nvCxnSpPr>
          <p:cNvPr id="237" name="Google Shape;237;p26"/>
          <p:cNvCxnSpPr>
            <a:stCxn id="238" idx="0"/>
            <a:endCxn id="204" idx="2"/>
          </p:cNvCxnSpPr>
          <p:nvPr/>
        </p:nvCxnSpPr>
        <p:spPr>
          <a:xfrm rot="10800000">
            <a:off x="1808665" y="2991488"/>
            <a:ext cx="1132500" cy="468600"/>
          </a:xfrm>
          <a:prstGeom prst="straightConnector1">
            <a:avLst/>
          </a:prstGeom>
          <a:noFill/>
          <a:ln cap="flat" cmpd="sng" w="9525">
            <a:solidFill>
              <a:schemeClr val="dk2"/>
            </a:solidFill>
            <a:prstDash val="solid"/>
            <a:round/>
            <a:headEnd len="med" w="med" type="none"/>
            <a:tailEnd len="med" w="med" type="triangle"/>
          </a:ln>
        </p:spPr>
      </p:cxnSp>
      <p:sp>
        <p:nvSpPr>
          <p:cNvPr id="239" name="Google Shape;239;p26"/>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40" name="Google Shape;240;p26"/>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41" name="Google Shape;241;p26"/>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The Netdata way - multi-level</a:t>
            </a:r>
            <a:endParaRPr sz="2400"/>
          </a:p>
        </p:txBody>
      </p:sp>
      <p:sp>
        <p:nvSpPr>
          <p:cNvPr id="230" name="Google Shape;230;p26"/>
          <p:cNvSpPr/>
          <p:nvPr/>
        </p:nvSpPr>
        <p:spPr>
          <a:xfrm>
            <a:off x="423913" y="3460075"/>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A1</a:t>
            </a:r>
            <a:endParaRPr>
              <a:latin typeface="IBM Plex Sans Light"/>
              <a:ea typeface="IBM Plex Sans Light"/>
              <a:cs typeface="IBM Plex Sans Light"/>
              <a:sym typeface="IBM Plex Sans Light"/>
            </a:endParaRPr>
          </a:p>
        </p:txBody>
      </p:sp>
      <p:sp>
        <p:nvSpPr>
          <p:cNvPr id="242" name="Google Shape;242;p26"/>
          <p:cNvSpPr/>
          <p:nvPr/>
        </p:nvSpPr>
        <p:spPr>
          <a:xfrm>
            <a:off x="583363" y="338314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32" name="Google Shape;232;p26"/>
          <p:cNvSpPr/>
          <p:nvPr/>
        </p:nvSpPr>
        <p:spPr>
          <a:xfrm>
            <a:off x="99018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A2</a:t>
            </a:r>
            <a:endParaRPr>
              <a:latin typeface="IBM Plex Sans Light"/>
              <a:ea typeface="IBM Plex Sans Light"/>
              <a:cs typeface="IBM Plex Sans Light"/>
              <a:sym typeface="IBM Plex Sans Light"/>
            </a:endParaRPr>
          </a:p>
        </p:txBody>
      </p:sp>
      <p:sp>
        <p:nvSpPr>
          <p:cNvPr id="243" name="Google Shape;243;p26"/>
          <p:cNvSpPr/>
          <p:nvPr/>
        </p:nvSpPr>
        <p:spPr>
          <a:xfrm>
            <a:off x="114963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34" name="Google Shape;234;p26"/>
          <p:cNvSpPr/>
          <p:nvPr/>
        </p:nvSpPr>
        <p:spPr>
          <a:xfrm>
            <a:off x="155646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A3</a:t>
            </a:r>
            <a:endParaRPr>
              <a:latin typeface="IBM Plex Sans Light"/>
              <a:ea typeface="IBM Plex Sans Light"/>
              <a:cs typeface="IBM Plex Sans Light"/>
              <a:sym typeface="IBM Plex Sans Light"/>
            </a:endParaRPr>
          </a:p>
        </p:txBody>
      </p:sp>
      <p:sp>
        <p:nvSpPr>
          <p:cNvPr id="244" name="Google Shape;244;p26"/>
          <p:cNvSpPr/>
          <p:nvPr/>
        </p:nvSpPr>
        <p:spPr>
          <a:xfrm>
            <a:off x="171591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36" name="Google Shape;236;p26"/>
          <p:cNvSpPr/>
          <p:nvPr/>
        </p:nvSpPr>
        <p:spPr>
          <a:xfrm>
            <a:off x="212273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A4</a:t>
            </a:r>
            <a:endParaRPr>
              <a:latin typeface="IBM Plex Sans Light"/>
              <a:ea typeface="IBM Plex Sans Light"/>
              <a:cs typeface="IBM Plex Sans Light"/>
              <a:sym typeface="IBM Plex Sans Light"/>
            </a:endParaRPr>
          </a:p>
        </p:txBody>
      </p:sp>
      <p:sp>
        <p:nvSpPr>
          <p:cNvPr id="245" name="Google Shape;245;p26"/>
          <p:cNvSpPr/>
          <p:nvPr/>
        </p:nvSpPr>
        <p:spPr>
          <a:xfrm>
            <a:off x="228218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38" name="Google Shape;238;p26"/>
          <p:cNvSpPr/>
          <p:nvPr/>
        </p:nvSpPr>
        <p:spPr>
          <a:xfrm>
            <a:off x="268901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A5</a:t>
            </a:r>
            <a:endParaRPr>
              <a:latin typeface="IBM Plex Sans Light"/>
              <a:ea typeface="IBM Plex Sans Light"/>
              <a:cs typeface="IBM Plex Sans Light"/>
              <a:sym typeface="IBM Plex Sans Light"/>
            </a:endParaRPr>
          </a:p>
        </p:txBody>
      </p:sp>
      <p:sp>
        <p:nvSpPr>
          <p:cNvPr id="246" name="Google Shape;246;p26"/>
          <p:cNvSpPr/>
          <p:nvPr/>
        </p:nvSpPr>
        <p:spPr>
          <a:xfrm>
            <a:off x="284846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10" name="Google Shape;210;p26"/>
          <p:cNvSpPr/>
          <p:nvPr/>
        </p:nvSpPr>
        <p:spPr>
          <a:xfrm>
            <a:off x="3187288" y="438335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B1</a:t>
            </a:r>
            <a:endParaRPr>
              <a:latin typeface="IBM Plex Sans Light"/>
              <a:ea typeface="IBM Plex Sans Light"/>
              <a:cs typeface="IBM Plex Sans Light"/>
              <a:sym typeface="IBM Plex Sans Light"/>
            </a:endParaRPr>
          </a:p>
        </p:txBody>
      </p:sp>
      <p:sp>
        <p:nvSpPr>
          <p:cNvPr id="247" name="Google Shape;247;p26"/>
          <p:cNvSpPr/>
          <p:nvPr/>
        </p:nvSpPr>
        <p:spPr>
          <a:xfrm>
            <a:off x="3346738" y="430641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12" name="Google Shape;212;p26"/>
          <p:cNvSpPr/>
          <p:nvPr/>
        </p:nvSpPr>
        <p:spPr>
          <a:xfrm>
            <a:off x="375356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B2</a:t>
            </a:r>
            <a:endParaRPr>
              <a:latin typeface="IBM Plex Sans Light"/>
              <a:ea typeface="IBM Plex Sans Light"/>
              <a:cs typeface="IBM Plex Sans Light"/>
              <a:sym typeface="IBM Plex Sans Light"/>
            </a:endParaRPr>
          </a:p>
        </p:txBody>
      </p:sp>
      <p:sp>
        <p:nvSpPr>
          <p:cNvPr id="248" name="Google Shape;248;p26"/>
          <p:cNvSpPr/>
          <p:nvPr/>
        </p:nvSpPr>
        <p:spPr>
          <a:xfrm>
            <a:off x="391301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14" name="Google Shape;214;p26"/>
          <p:cNvSpPr/>
          <p:nvPr/>
        </p:nvSpPr>
        <p:spPr>
          <a:xfrm>
            <a:off x="431983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B3</a:t>
            </a:r>
            <a:endParaRPr>
              <a:latin typeface="IBM Plex Sans Light"/>
              <a:ea typeface="IBM Plex Sans Light"/>
              <a:cs typeface="IBM Plex Sans Light"/>
              <a:sym typeface="IBM Plex Sans Light"/>
            </a:endParaRPr>
          </a:p>
        </p:txBody>
      </p:sp>
      <p:sp>
        <p:nvSpPr>
          <p:cNvPr id="249" name="Google Shape;249;p26"/>
          <p:cNvSpPr/>
          <p:nvPr/>
        </p:nvSpPr>
        <p:spPr>
          <a:xfrm>
            <a:off x="447928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16" name="Google Shape;216;p26"/>
          <p:cNvSpPr/>
          <p:nvPr/>
        </p:nvSpPr>
        <p:spPr>
          <a:xfrm>
            <a:off x="4886113"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B4</a:t>
            </a:r>
            <a:endParaRPr>
              <a:latin typeface="IBM Plex Sans Light"/>
              <a:ea typeface="IBM Plex Sans Light"/>
              <a:cs typeface="IBM Plex Sans Light"/>
              <a:sym typeface="IBM Plex Sans Light"/>
            </a:endParaRPr>
          </a:p>
        </p:txBody>
      </p:sp>
      <p:sp>
        <p:nvSpPr>
          <p:cNvPr id="250" name="Google Shape;250;p26"/>
          <p:cNvSpPr/>
          <p:nvPr/>
        </p:nvSpPr>
        <p:spPr>
          <a:xfrm>
            <a:off x="5045563"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18" name="Google Shape;218;p26"/>
          <p:cNvSpPr/>
          <p:nvPr/>
        </p:nvSpPr>
        <p:spPr>
          <a:xfrm>
            <a:off x="5452388" y="4383363"/>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B5</a:t>
            </a:r>
            <a:endParaRPr>
              <a:latin typeface="IBM Plex Sans Light"/>
              <a:ea typeface="IBM Plex Sans Light"/>
              <a:cs typeface="IBM Plex Sans Light"/>
              <a:sym typeface="IBM Plex Sans Light"/>
            </a:endParaRPr>
          </a:p>
        </p:txBody>
      </p:sp>
      <p:sp>
        <p:nvSpPr>
          <p:cNvPr id="251" name="Google Shape;251;p26"/>
          <p:cNvSpPr/>
          <p:nvPr/>
        </p:nvSpPr>
        <p:spPr>
          <a:xfrm>
            <a:off x="5611838" y="4306428"/>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20" name="Google Shape;220;p26"/>
          <p:cNvSpPr/>
          <p:nvPr/>
        </p:nvSpPr>
        <p:spPr>
          <a:xfrm>
            <a:off x="5920238" y="3460075"/>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C1</a:t>
            </a:r>
            <a:endParaRPr>
              <a:latin typeface="IBM Plex Sans Light"/>
              <a:ea typeface="IBM Plex Sans Light"/>
              <a:cs typeface="IBM Plex Sans Light"/>
              <a:sym typeface="IBM Plex Sans Light"/>
            </a:endParaRPr>
          </a:p>
        </p:txBody>
      </p:sp>
      <p:sp>
        <p:nvSpPr>
          <p:cNvPr id="252" name="Google Shape;252;p26"/>
          <p:cNvSpPr/>
          <p:nvPr/>
        </p:nvSpPr>
        <p:spPr>
          <a:xfrm>
            <a:off x="6079688" y="338314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22" name="Google Shape;222;p26"/>
          <p:cNvSpPr/>
          <p:nvPr/>
        </p:nvSpPr>
        <p:spPr>
          <a:xfrm>
            <a:off x="648651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C2</a:t>
            </a:r>
            <a:endParaRPr>
              <a:latin typeface="IBM Plex Sans Light"/>
              <a:ea typeface="IBM Plex Sans Light"/>
              <a:cs typeface="IBM Plex Sans Light"/>
              <a:sym typeface="IBM Plex Sans Light"/>
            </a:endParaRPr>
          </a:p>
        </p:txBody>
      </p:sp>
      <p:sp>
        <p:nvSpPr>
          <p:cNvPr id="253" name="Google Shape;253;p26"/>
          <p:cNvSpPr/>
          <p:nvPr/>
        </p:nvSpPr>
        <p:spPr>
          <a:xfrm>
            <a:off x="664596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24" name="Google Shape;224;p26"/>
          <p:cNvSpPr/>
          <p:nvPr/>
        </p:nvSpPr>
        <p:spPr>
          <a:xfrm>
            <a:off x="705278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C3</a:t>
            </a:r>
            <a:endParaRPr>
              <a:latin typeface="IBM Plex Sans Light"/>
              <a:ea typeface="IBM Plex Sans Light"/>
              <a:cs typeface="IBM Plex Sans Light"/>
              <a:sym typeface="IBM Plex Sans Light"/>
            </a:endParaRPr>
          </a:p>
        </p:txBody>
      </p:sp>
      <p:sp>
        <p:nvSpPr>
          <p:cNvPr id="254" name="Google Shape;254;p26"/>
          <p:cNvSpPr/>
          <p:nvPr/>
        </p:nvSpPr>
        <p:spPr>
          <a:xfrm>
            <a:off x="721223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26" name="Google Shape;226;p26"/>
          <p:cNvSpPr/>
          <p:nvPr/>
        </p:nvSpPr>
        <p:spPr>
          <a:xfrm>
            <a:off x="7619063"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C4</a:t>
            </a:r>
            <a:endParaRPr>
              <a:latin typeface="IBM Plex Sans Light"/>
              <a:ea typeface="IBM Plex Sans Light"/>
              <a:cs typeface="IBM Plex Sans Light"/>
              <a:sym typeface="IBM Plex Sans Light"/>
            </a:endParaRPr>
          </a:p>
        </p:txBody>
      </p:sp>
      <p:sp>
        <p:nvSpPr>
          <p:cNvPr id="255" name="Google Shape;255;p26"/>
          <p:cNvSpPr/>
          <p:nvPr/>
        </p:nvSpPr>
        <p:spPr>
          <a:xfrm>
            <a:off x="7778513"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28" name="Google Shape;228;p26"/>
          <p:cNvSpPr/>
          <p:nvPr/>
        </p:nvSpPr>
        <p:spPr>
          <a:xfrm>
            <a:off x="8185338" y="3460088"/>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C5</a:t>
            </a:r>
            <a:endParaRPr>
              <a:latin typeface="IBM Plex Sans Light"/>
              <a:ea typeface="IBM Plex Sans Light"/>
              <a:cs typeface="IBM Plex Sans Light"/>
              <a:sym typeface="IBM Plex Sans Light"/>
            </a:endParaRPr>
          </a:p>
        </p:txBody>
      </p:sp>
      <p:sp>
        <p:nvSpPr>
          <p:cNvPr id="256" name="Google Shape;256;p26"/>
          <p:cNvSpPr/>
          <p:nvPr/>
        </p:nvSpPr>
        <p:spPr>
          <a:xfrm>
            <a:off x="8344788" y="3383153"/>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04" name="Google Shape;204;p26"/>
          <p:cNvSpPr/>
          <p:nvPr/>
        </p:nvSpPr>
        <p:spPr>
          <a:xfrm>
            <a:off x="1556463" y="26467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PA</a:t>
            </a:r>
            <a:endParaRPr>
              <a:latin typeface="IBM Plex Sans Light"/>
              <a:ea typeface="IBM Plex Sans Light"/>
              <a:cs typeface="IBM Plex Sans Light"/>
              <a:sym typeface="IBM Plex Sans Light"/>
            </a:endParaRPr>
          </a:p>
        </p:txBody>
      </p:sp>
      <p:sp>
        <p:nvSpPr>
          <p:cNvPr id="257" name="Google Shape;257;p26"/>
          <p:cNvSpPr/>
          <p:nvPr/>
        </p:nvSpPr>
        <p:spPr>
          <a:xfrm>
            <a:off x="1715913" y="25697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06" name="Google Shape;206;p26"/>
          <p:cNvSpPr/>
          <p:nvPr/>
        </p:nvSpPr>
        <p:spPr>
          <a:xfrm>
            <a:off x="4296963" y="29515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PB</a:t>
            </a:r>
            <a:endParaRPr>
              <a:latin typeface="IBM Plex Sans Light"/>
              <a:ea typeface="IBM Plex Sans Light"/>
              <a:cs typeface="IBM Plex Sans Light"/>
              <a:sym typeface="IBM Plex Sans Light"/>
            </a:endParaRPr>
          </a:p>
        </p:txBody>
      </p:sp>
      <p:sp>
        <p:nvSpPr>
          <p:cNvPr id="258" name="Google Shape;258;p26"/>
          <p:cNvSpPr/>
          <p:nvPr/>
        </p:nvSpPr>
        <p:spPr>
          <a:xfrm>
            <a:off x="4456413" y="28745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08" name="Google Shape;208;p26"/>
          <p:cNvSpPr/>
          <p:nvPr/>
        </p:nvSpPr>
        <p:spPr>
          <a:xfrm>
            <a:off x="7052788" y="2646700"/>
            <a:ext cx="504306" cy="369306"/>
          </a:xfrm>
          <a:prstGeom prst="flowChartDocumen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PC</a:t>
            </a:r>
            <a:endParaRPr>
              <a:latin typeface="IBM Plex Sans Light"/>
              <a:ea typeface="IBM Plex Sans Light"/>
              <a:cs typeface="IBM Plex Sans Light"/>
              <a:sym typeface="IBM Plex Sans Light"/>
            </a:endParaRPr>
          </a:p>
        </p:txBody>
      </p:sp>
      <p:sp>
        <p:nvSpPr>
          <p:cNvPr id="259" name="Google Shape;259;p26"/>
          <p:cNvSpPr/>
          <p:nvPr/>
        </p:nvSpPr>
        <p:spPr>
          <a:xfrm>
            <a:off x="7212238" y="25697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60" name="Google Shape;260;p26"/>
          <p:cNvSpPr txBox="1"/>
          <p:nvPr/>
        </p:nvSpPr>
        <p:spPr>
          <a:xfrm>
            <a:off x="1142625" y="3909200"/>
            <a:ext cx="133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Data Center 1</a:t>
            </a:r>
            <a:endParaRPr>
              <a:latin typeface="IBM Plex Sans Light"/>
              <a:ea typeface="IBM Plex Sans Light"/>
              <a:cs typeface="IBM Plex Sans Light"/>
              <a:sym typeface="IBM Plex Sans Light"/>
            </a:endParaRPr>
          </a:p>
        </p:txBody>
      </p:sp>
      <p:sp>
        <p:nvSpPr>
          <p:cNvPr id="261" name="Google Shape;261;p26"/>
          <p:cNvSpPr txBox="1"/>
          <p:nvPr/>
        </p:nvSpPr>
        <p:spPr>
          <a:xfrm>
            <a:off x="6612700" y="3909200"/>
            <a:ext cx="138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Data Center 2</a:t>
            </a:r>
            <a:endParaRPr>
              <a:latin typeface="IBM Plex Sans Light"/>
              <a:ea typeface="IBM Plex Sans Light"/>
              <a:cs typeface="IBM Plex Sans Light"/>
              <a:sym typeface="IBM Plex Sans Light"/>
            </a:endParaRPr>
          </a:p>
        </p:txBody>
      </p:sp>
      <p:sp>
        <p:nvSpPr>
          <p:cNvPr id="262" name="Google Shape;262;p26"/>
          <p:cNvSpPr txBox="1"/>
          <p:nvPr/>
        </p:nvSpPr>
        <p:spPr>
          <a:xfrm>
            <a:off x="3818325" y="4718700"/>
            <a:ext cx="150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Cloud Provider 1</a:t>
            </a:r>
            <a:endParaRPr>
              <a:latin typeface="IBM Plex Sans Light"/>
              <a:ea typeface="IBM Plex Sans Light"/>
              <a:cs typeface="IBM Plex Sans Light"/>
              <a:sym typeface="IBM Plex Sans Light"/>
            </a:endParaRPr>
          </a:p>
        </p:txBody>
      </p:sp>
      <p:sp>
        <p:nvSpPr>
          <p:cNvPr id="263" name="Google Shape;263;p26"/>
          <p:cNvSpPr/>
          <p:nvPr/>
        </p:nvSpPr>
        <p:spPr>
          <a:xfrm>
            <a:off x="1304350" y="1216463"/>
            <a:ext cx="1574700" cy="10971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br>
              <a:rPr lang="en-GB" sz="1200">
                <a:solidFill>
                  <a:schemeClr val="dk1"/>
                </a:solidFill>
                <a:latin typeface="IBM Plex Sans Light"/>
                <a:ea typeface="IBM Plex Sans Light"/>
                <a:cs typeface="IBM Plex Sans Light"/>
                <a:sym typeface="IBM Plex Sans Light"/>
              </a:rPr>
            </a:br>
            <a:r>
              <a:rPr lang="en-GB" sz="1200">
                <a:solidFill>
                  <a:schemeClr val="dk1"/>
                </a:solidFill>
                <a:latin typeface="IBM Plex Sans Light"/>
                <a:ea typeface="IBM Plex Sans Light"/>
                <a:cs typeface="IBM Plex Sans Light"/>
                <a:sym typeface="IBM Plex Sans Light"/>
              </a:rPr>
              <a:t>Dashboards</a:t>
            </a:r>
            <a:endParaRPr sz="1200">
              <a:solidFill>
                <a:schemeClr val="dk1"/>
              </a:solidFill>
              <a:latin typeface="IBM Plex Sans Light"/>
              <a:ea typeface="IBM Plex Sans Light"/>
              <a:cs typeface="IBM Plex Sans Light"/>
              <a:sym typeface="IBM Plex Sans Light"/>
            </a:endParaRPr>
          </a:p>
          <a:p>
            <a:pPr indent="0" lvl="0" marL="0" rtl="0" algn="ctr">
              <a:spcBef>
                <a:spcPts val="0"/>
              </a:spcBef>
              <a:spcAft>
                <a:spcPts val="0"/>
              </a:spcAft>
              <a:buNone/>
            </a:pPr>
            <a:r>
              <a:rPr lang="en-GB" sz="1200">
                <a:solidFill>
                  <a:schemeClr val="dk1"/>
                </a:solidFill>
                <a:latin typeface="IBM Plex Sans Light"/>
                <a:ea typeface="IBM Plex Sans Light"/>
                <a:cs typeface="IBM Plex Sans Light"/>
                <a:sym typeface="IBM Plex Sans Light"/>
              </a:rPr>
              <a:t>Metrics &amp; Logs</a:t>
            </a:r>
            <a:endParaRPr sz="1200">
              <a:latin typeface="IBM Plex Sans Light"/>
              <a:ea typeface="IBM Plex Sans Light"/>
              <a:cs typeface="IBM Plex Sans Light"/>
              <a:sym typeface="IBM Plex Sans Light"/>
            </a:endParaRPr>
          </a:p>
        </p:txBody>
      </p:sp>
      <p:sp>
        <p:nvSpPr>
          <p:cNvPr id="264" name="Google Shape;264;p26"/>
          <p:cNvSpPr/>
          <p:nvPr/>
        </p:nvSpPr>
        <p:spPr>
          <a:xfrm>
            <a:off x="6219200" y="1355825"/>
            <a:ext cx="1574700" cy="81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IBM Plex Sans Light"/>
                <a:ea typeface="IBM Plex Sans Light"/>
                <a:cs typeface="IBM Plex Sans Light"/>
                <a:sym typeface="IBM Plex Sans Light"/>
              </a:rPr>
              <a:t>Alerting</a:t>
            </a:r>
            <a:endParaRPr sz="1200">
              <a:latin typeface="IBM Plex Sans Light"/>
              <a:ea typeface="IBM Plex Sans Light"/>
              <a:cs typeface="IBM Plex Sans Light"/>
              <a:sym typeface="IBM Plex Sans Light"/>
            </a:endParaRPr>
          </a:p>
        </p:txBody>
      </p:sp>
      <p:cxnSp>
        <p:nvCxnSpPr>
          <p:cNvPr id="265" name="Google Shape;265;p26"/>
          <p:cNvCxnSpPr>
            <a:stCxn id="202" idx="1"/>
            <a:endCxn id="263" idx="3"/>
          </p:cNvCxnSpPr>
          <p:nvPr/>
        </p:nvCxnSpPr>
        <p:spPr>
          <a:xfrm rot="10800000">
            <a:off x="2879038" y="1765153"/>
            <a:ext cx="1420200" cy="52800"/>
          </a:xfrm>
          <a:prstGeom prst="straightConnector1">
            <a:avLst/>
          </a:prstGeom>
          <a:noFill/>
          <a:ln cap="flat" cmpd="sng" w="9525">
            <a:solidFill>
              <a:schemeClr val="dk2"/>
            </a:solidFill>
            <a:prstDash val="solid"/>
            <a:round/>
            <a:headEnd len="med" w="med" type="none"/>
            <a:tailEnd len="med" w="med" type="triangle"/>
          </a:ln>
        </p:spPr>
      </p:cxnSp>
      <p:cxnSp>
        <p:nvCxnSpPr>
          <p:cNvPr id="266" name="Google Shape;266;p26"/>
          <p:cNvCxnSpPr>
            <a:stCxn id="202" idx="3"/>
            <a:endCxn id="264" idx="1"/>
          </p:cNvCxnSpPr>
          <p:nvPr/>
        </p:nvCxnSpPr>
        <p:spPr>
          <a:xfrm flipH="1" rot="10800000">
            <a:off x="4803544" y="1765153"/>
            <a:ext cx="1415700" cy="52800"/>
          </a:xfrm>
          <a:prstGeom prst="straightConnector1">
            <a:avLst/>
          </a:prstGeom>
          <a:noFill/>
          <a:ln cap="flat" cmpd="sng" w="9525">
            <a:solidFill>
              <a:schemeClr val="dk2"/>
            </a:solidFill>
            <a:prstDash val="solid"/>
            <a:round/>
            <a:headEnd len="med" w="med" type="none"/>
            <a:tailEnd len="med" w="med" type="triangle"/>
          </a:ln>
        </p:spPr>
      </p:cxnSp>
      <p:sp>
        <p:nvSpPr>
          <p:cNvPr id="267" name="Google Shape;267;p26"/>
          <p:cNvSpPr txBox="1"/>
          <p:nvPr/>
        </p:nvSpPr>
        <p:spPr>
          <a:xfrm>
            <a:off x="112350" y="26312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268" name="Google Shape;268;p26"/>
          <p:cNvSpPr txBox="1"/>
          <p:nvPr/>
        </p:nvSpPr>
        <p:spPr>
          <a:xfrm>
            <a:off x="2848475" y="29360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269" name="Google Shape;269;p26"/>
          <p:cNvSpPr txBox="1"/>
          <p:nvPr/>
        </p:nvSpPr>
        <p:spPr>
          <a:xfrm>
            <a:off x="7404000" y="2617050"/>
            <a:ext cx="15819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Parent</a:t>
            </a:r>
            <a:endParaRPr>
              <a:latin typeface="IBM Plex Sans Light"/>
              <a:ea typeface="IBM Plex Sans Light"/>
              <a:cs typeface="IBM Plex Sans Light"/>
              <a:sym typeface="IBM Plex Sans Light"/>
            </a:endParaRPr>
          </a:p>
        </p:txBody>
      </p:sp>
      <p:sp>
        <p:nvSpPr>
          <p:cNvPr id="270" name="Google Shape;270;p26"/>
          <p:cNvSpPr/>
          <p:nvPr/>
        </p:nvSpPr>
        <p:spPr>
          <a:xfrm>
            <a:off x="4458688" y="1556366"/>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71" name="Google Shape;271;p26"/>
          <p:cNvSpPr txBox="1"/>
          <p:nvPr/>
        </p:nvSpPr>
        <p:spPr>
          <a:xfrm>
            <a:off x="3346750" y="979550"/>
            <a:ext cx="15819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IBM Plex Sans Light"/>
                <a:ea typeface="IBM Plex Sans Light"/>
                <a:cs typeface="IBM Plex Sans Light"/>
                <a:sym typeface="IBM Plex Sans Light"/>
              </a:rPr>
              <a:t>Netdata Grandparent</a:t>
            </a:r>
            <a:endParaRPr>
              <a:latin typeface="IBM Plex Sans Light"/>
              <a:ea typeface="IBM Plex Sans Light"/>
              <a:cs typeface="IBM Plex Sans Light"/>
              <a:sym typeface="IBM Plex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7"/>
          <p:cNvSpPr txBox="1"/>
          <p:nvPr/>
        </p:nvSpPr>
        <p:spPr>
          <a:xfrm>
            <a:off x="4164600" y="820600"/>
            <a:ext cx="4667100" cy="4140600"/>
          </a:xfrm>
          <a:prstGeom prst="rect">
            <a:avLst/>
          </a:prstGeom>
          <a:noFill/>
          <a:ln>
            <a:noFill/>
          </a:ln>
        </p:spPr>
        <p:txBody>
          <a:bodyPr anchorCtr="0" anchor="t" bIns="0" lIns="0" spcFirstLastPara="1" rIns="0" wrap="square" tIns="6350">
            <a:spAutoFit/>
          </a:bodyPr>
          <a:lstStyle/>
          <a:p>
            <a:pPr indent="-355600" lvl="0" marL="457200" rtl="0" algn="l">
              <a:lnSpc>
                <a:spcPct val="115000"/>
              </a:lnSpc>
              <a:spcBef>
                <a:spcPts val="1000"/>
              </a:spcBef>
              <a:spcAft>
                <a:spcPts val="0"/>
              </a:spcAft>
              <a:buClr>
                <a:schemeClr val="dk1"/>
              </a:buClr>
              <a:buSzPts val="2000"/>
              <a:buFont typeface="IBM Plex Sans"/>
              <a:buChar char="●"/>
            </a:pPr>
            <a:r>
              <a:rPr b="1" lang="en-GB">
                <a:solidFill>
                  <a:srgbClr val="12110C"/>
                </a:solidFill>
                <a:latin typeface="IBM Plex Sans"/>
                <a:ea typeface="IBM Plex Sans"/>
                <a:cs typeface="IBM Plex Sans"/>
                <a:sym typeface="IBM Plex Sans"/>
              </a:rPr>
              <a:t>-35% CPU Utilization</a:t>
            </a:r>
            <a:br>
              <a:rPr lang="en-GB">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Netdata: 1.8 CPU cores per million of metrics/s</a:t>
            </a:r>
            <a:br>
              <a:rPr lang="en-GB" sz="1100">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Prometheus: 2.9 CPU cores per million of metrics/s</a:t>
            </a:r>
            <a:endParaRPr sz="11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chemeClr val="dk1"/>
              </a:buClr>
              <a:buSzPts val="2000"/>
              <a:buFont typeface="IBM Plex Sans"/>
              <a:buChar char="●"/>
            </a:pPr>
            <a:r>
              <a:rPr b="1" lang="en-GB">
                <a:solidFill>
                  <a:srgbClr val="12110C"/>
                </a:solidFill>
                <a:latin typeface="IBM Plex Sans"/>
                <a:ea typeface="IBM Plex Sans"/>
                <a:cs typeface="IBM Plex Sans"/>
                <a:sym typeface="IBM Plex Sans"/>
              </a:rPr>
              <a:t>-49% Peak Memory Consumption</a:t>
            </a:r>
            <a:br>
              <a:rPr lang="en-GB">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Netdata: 49 GIB</a:t>
            </a:r>
            <a:br>
              <a:rPr lang="en-GB" sz="1100">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Prometheus: 89 GiB</a:t>
            </a:r>
            <a:endParaRPr sz="700">
              <a:solidFill>
                <a:srgbClr val="12110C"/>
              </a:solidFill>
              <a:latin typeface="IBM Plex Sans"/>
              <a:ea typeface="IBM Plex Sans"/>
              <a:cs typeface="IBM Plex Sans"/>
              <a:sym typeface="IBM Plex Sans"/>
            </a:endParaRPr>
          </a:p>
          <a:p>
            <a:pPr indent="-355600" lvl="0" marL="457200" rtl="0" algn="l">
              <a:lnSpc>
                <a:spcPct val="115000"/>
              </a:lnSpc>
              <a:spcBef>
                <a:spcPts val="1000"/>
              </a:spcBef>
              <a:spcAft>
                <a:spcPts val="0"/>
              </a:spcAft>
              <a:buClr>
                <a:srgbClr val="12110C"/>
              </a:buClr>
              <a:buSzPts val="2000"/>
              <a:buFont typeface="IBM Plex Sans"/>
              <a:buChar char="●"/>
            </a:pPr>
            <a:r>
              <a:rPr b="1" lang="en-GB">
                <a:solidFill>
                  <a:srgbClr val="12110C"/>
                </a:solidFill>
                <a:latin typeface="IBM Plex Sans"/>
                <a:ea typeface="IBM Plex Sans"/>
                <a:cs typeface="IBM Plex Sans"/>
                <a:sym typeface="IBM Plex Sans"/>
              </a:rPr>
              <a:t>-12% Bandwidth</a:t>
            </a:r>
            <a:br>
              <a:rPr lang="en-GB">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Netdata: 227 Mbps</a:t>
            </a:r>
            <a:br>
              <a:rPr lang="en-GB" sz="1100">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Prometheus: 257 Mbps</a:t>
            </a:r>
            <a:endParaRPr sz="7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b="1" lang="en-GB">
                <a:solidFill>
                  <a:srgbClr val="12110C"/>
                </a:solidFill>
                <a:latin typeface="IBM Plex Sans"/>
                <a:ea typeface="IBM Plex Sans"/>
                <a:cs typeface="IBM Plex Sans"/>
                <a:sym typeface="IBM Plex Sans"/>
              </a:rPr>
              <a:t>-98% Disk I/O</a:t>
            </a:r>
            <a:br>
              <a:rPr lang="en-GB">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Netdata: 3 MiB/s (no reads, 3 MiB/s writes)</a:t>
            </a:r>
            <a:br>
              <a:rPr lang="en-GB" sz="1100">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Prometheus: 129 MiB/s (73.6 MiB/s reads, 55.2 MiB/s writes)</a:t>
            </a:r>
            <a:endParaRPr sz="1100">
              <a:solidFill>
                <a:srgbClr val="12110C"/>
              </a:solidFill>
              <a:latin typeface="IBM Plex Sans"/>
              <a:ea typeface="IBM Plex Sans"/>
              <a:cs typeface="IBM Plex Sans"/>
              <a:sym typeface="IBM Plex Sans"/>
            </a:endParaRPr>
          </a:p>
          <a:p>
            <a:pPr indent="-342900" lvl="0" marL="457200" rtl="0" algn="l">
              <a:lnSpc>
                <a:spcPct val="115000"/>
              </a:lnSpc>
              <a:spcBef>
                <a:spcPts val="1000"/>
              </a:spcBef>
              <a:spcAft>
                <a:spcPts val="0"/>
              </a:spcAft>
              <a:buClr>
                <a:srgbClr val="12110C"/>
              </a:buClr>
              <a:buSzPts val="1800"/>
              <a:buFont typeface="IBM Plex Sans"/>
              <a:buChar char="●"/>
            </a:pPr>
            <a:r>
              <a:rPr b="1" lang="en-GB">
                <a:solidFill>
                  <a:srgbClr val="12110C"/>
                </a:solidFill>
                <a:latin typeface="IBM Plex Sans"/>
                <a:ea typeface="IBM Plex Sans"/>
                <a:cs typeface="IBM Plex Sans"/>
                <a:sym typeface="IBM Plex Sans"/>
              </a:rPr>
              <a:t>-75% Storage Footprint</a:t>
            </a:r>
            <a:br>
              <a:rPr lang="en-GB">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Netdata: 10 days per-sec, 43 days per-min, 467 days per-hour</a:t>
            </a:r>
            <a:br>
              <a:rPr lang="en-GB" sz="1100">
                <a:solidFill>
                  <a:srgbClr val="12110C"/>
                </a:solidFill>
                <a:latin typeface="IBM Plex Sans"/>
                <a:ea typeface="IBM Plex Sans"/>
                <a:cs typeface="IBM Plex Sans"/>
                <a:sym typeface="IBM Plex Sans"/>
              </a:rPr>
            </a:br>
            <a:r>
              <a:rPr lang="en-GB" sz="1100">
                <a:solidFill>
                  <a:srgbClr val="12110C"/>
                </a:solidFill>
                <a:latin typeface="IBM Plex Sans"/>
                <a:ea typeface="IBM Plex Sans"/>
                <a:cs typeface="IBM Plex Sans"/>
                <a:sym typeface="IBM Plex Sans"/>
              </a:rPr>
              <a:t>Prometheus: 7 days per-sec</a:t>
            </a:r>
            <a:endParaRPr sz="1100">
              <a:solidFill>
                <a:srgbClr val="12110C"/>
              </a:solidFill>
              <a:latin typeface="IBM Plex Sans"/>
              <a:ea typeface="IBM Plex Sans"/>
              <a:cs typeface="IBM Plex Sans"/>
              <a:sym typeface="IBM Plex Sans"/>
            </a:endParaRPr>
          </a:p>
        </p:txBody>
      </p:sp>
      <p:sp>
        <p:nvSpPr>
          <p:cNvPr id="277" name="Google Shape;277;p27"/>
          <p:cNvSpPr txBox="1"/>
          <p:nvPr/>
        </p:nvSpPr>
        <p:spPr>
          <a:xfrm>
            <a:off x="457200" y="985622"/>
            <a:ext cx="2699400" cy="28014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2600">
                <a:solidFill>
                  <a:srgbClr val="00AB44"/>
                </a:solidFill>
                <a:latin typeface="IBM Plex Sans ExtraLight"/>
                <a:ea typeface="IBM Plex Sans ExtraLight"/>
                <a:cs typeface="IBM Plex Sans ExtraLight"/>
                <a:sym typeface="IBM Plex Sans ExtraLight"/>
              </a:rPr>
              <a:t>Stress tested </a:t>
            </a:r>
            <a:r>
              <a:rPr b="1" lang="en-GB" sz="2600">
                <a:solidFill>
                  <a:srgbClr val="00AB44"/>
                </a:solidFill>
                <a:latin typeface="IBM Plex Sans"/>
                <a:ea typeface="IBM Plex Sans"/>
                <a:cs typeface="IBM Plex Sans"/>
                <a:sym typeface="IBM Plex Sans"/>
              </a:rPr>
              <a:t>Netdata</a:t>
            </a:r>
            <a:r>
              <a:rPr lang="en-GB" sz="2600">
                <a:solidFill>
                  <a:srgbClr val="00AB44"/>
                </a:solidFill>
                <a:latin typeface="IBM Plex Sans ExtraLight"/>
                <a:ea typeface="IBM Plex Sans ExtraLight"/>
                <a:cs typeface="IBM Plex Sans ExtraLight"/>
                <a:sym typeface="IBM Plex Sans ExtraLight"/>
              </a:rPr>
              <a:t> parent and </a:t>
            </a:r>
            <a:r>
              <a:rPr b="1" lang="en-GB" sz="2600">
                <a:solidFill>
                  <a:srgbClr val="00AB44"/>
                </a:solidFill>
                <a:latin typeface="IBM Plex Sans"/>
                <a:ea typeface="IBM Plex Sans"/>
                <a:cs typeface="IBM Plex Sans"/>
                <a:sym typeface="IBM Plex Sans"/>
              </a:rPr>
              <a:t>Prometheus</a:t>
            </a:r>
            <a:br>
              <a:rPr lang="en-GB" sz="2600">
                <a:solidFill>
                  <a:srgbClr val="00AB44"/>
                </a:solidFill>
                <a:latin typeface="IBM Plex Sans ExtraLight"/>
                <a:ea typeface="IBM Plex Sans ExtraLight"/>
                <a:cs typeface="IBM Plex Sans ExtraLight"/>
                <a:sym typeface="IBM Plex Sans ExtraLight"/>
              </a:rPr>
            </a:br>
            <a:r>
              <a:rPr lang="en-GB" sz="2600">
                <a:solidFill>
                  <a:srgbClr val="00AB44"/>
                </a:solidFill>
                <a:latin typeface="IBM Plex Sans ExtraLight"/>
                <a:ea typeface="IBM Plex Sans ExtraLight"/>
                <a:cs typeface="IBM Plex Sans ExtraLight"/>
                <a:sym typeface="IBM Plex Sans ExtraLight"/>
              </a:rPr>
              <a:t>with 500 servers, 40k containers,</a:t>
            </a:r>
            <a:br>
              <a:rPr lang="en-GB" sz="2600">
                <a:solidFill>
                  <a:srgbClr val="00AB44"/>
                </a:solidFill>
                <a:latin typeface="IBM Plex Sans ExtraLight"/>
                <a:ea typeface="IBM Plex Sans ExtraLight"/>
                <a:cs typeface="IBM Plex Sans ExtraLight"/>
                <a:sym typeface="IBM Plex Sans ExtraLight"/>
              </a:rPr>
            </a:br>
            <a:r>
              <a:rPr lang="en-GB" sz="2600">
                <a:solidFill>
                  <a:srgbClr val="00AB44"/>
                </a:solidFill>
                <a:latin typeface="IBM Plex Sans ExtraLight"/>
                <a:ea typeface="IBM Plex Sans ExtraLight"/>
                <a:cs typeface="IBM Plex Sans ExtraLight"/>
                <a:sym typeface="IBM Plex Sans ExtraLight"/>
              </a:rPr>
              <a:t>at 2.7 million metrics/s</a:t>
            </a:r>
            <a:endParaRPr sz="2600">
              <a:solidFill>
                <a:srgbClr val="00AB44"/>
              </a:solidFill>
              <a:latin typeface="IBM Plex Sans ExtraLight"/>
              <a:ea typeface="IBM Plex Sans ExtraLight"/>
              <a:cs typeface="IBM Plex Sans ExtraLight"/>
              <a:sym typeface="IBM Plex Sans ExtraLight"/>
            </a:endParaRPr>
          </a:p>
        </p:txBody>
      </p:sp>
      <p:sp>
        <p:nvSpPr>
          <p:cNvPr id="278" name="Google Shape;278;p27"/>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79" name="Google Shape;279;p27"/>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80" name="Google Shape;280;p27"/>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vs Prometheus</a:t>
            </a:r>
            <a:endParaRPr sz="2400"/>
          </a:p>
        </p:txBody>
      </p:sp>
      <p:pic>
        <p:nvPicPr>
          <p:cNvPr id="281" name="Google Shape;281;p27"/>
          <p:cNvPicPr preferRelativeResize="0"/>
          <p:nvPr/>
        </p:nvPicPr>
        <p:blipFill>
          <a:blip r:embed="rId3">
            <a:alphaModFix/>
          </a:blip>
          <a:stretch>
            <a:fillRect/>
          </a:stretch>
        </p:blipFill>
        <p:spPr>
          <a:xfrm>
            <a:off x="428630" y="3932850"/>
            <a:ext cx="986525" cy="962000"/>
          </a:xfrm>
          <a:prstGeom prst="rect">
            <a:avLst/>
          </a:prstGeom>
          <a:noFill/>
          <a:ln>
            <a:noFill/>
          </a:ln>
        </p:spPr>
      </p:pic>
      <p:sp>
        <p:nvSpPr>
          <p:cNvPr id="282" name="Google Shape;282;p27"/>
          <p:cNvSpPr txBox="1"/>
          <p:nvPr/>
        </p:nvSpPr>
        <p:spPr>
          <a:xfrm>
            <a:off x="1363325" y="4561000"/>
            <a:ext cx="207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:full comparison </a:t>
            </a:r>
            <a:r>
              <a:rPr lang="en-GB">
                <a:latin typeface="IBM Plex Sans Light"/>
                <a:ea typeface="IBM Plex Sans Light"/>
                <a:cs typeface="IBM Plex Sans Light"/>
                <a:sym typeface="IBM Plex Sans Light"/>
              </a:rPr>
              <a:t>URL</a:t>
            </a:r>
            <a:endParaRPr>
              <a:latin typeface="IBM Plex Sans Light"/>
              <a:ea typeface="IBM Plex Sans Light"/>
              <a:cs typeface="IBM Plex Sans Light"/>
              <a:sym typeface="IBM Plex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8"/>
          <p:cNvSpPr txBox="1"/>
          <p:nvPr/>
        </p:nvSpPr>
        <p:spPr>
          <a:xfrm>
            <a:off x="3306575" y="820600"/>
            <a:ext cx="5525100" cy="4062900"/>
          </a:xfrm>
          <a:prstGeom prst="rect">
            <a:avLst/>
          </a:prstGeom>
          <a:noFill/>
          <a:ln>
            <a:noFill/>
          </a:ln>
        </p:spPr>
        <p:txBody>
          <a:bodyPr anchorCtr="0" anchor="t" bIns="0" lIns="0" spcFirstLastPara="1" rIns="0" wrap="square" tIns="6350">
            <a:spAutoFit/>
          </a:bodyPr>
          <a:lstStyle/>
          <a:p>
            <a:pPr indent="0" lvl="0" marL="0" rtl="0" algn="l">
              <a:lnSpc>
                <a:spcPct val="115000"/>
              </a:lnSpc>
              <a:spcBef>
                <a:spcPts val="1000"/>
              </a:spcBef>
              <a:spcAft>
                <a:spcPts val="0"/>
              </a:spcAft>
              <a:buNone/>
            </a:pPr>
            <a:r>
              <a:rPr lang="en-GB">
                <a:solidFill>
                  <a:srgbClr val="12110C"/>
                </a:solidFill>
                <a:latin typeface="IBM Plex Sans"/>
                <a:ea typeface="IBM Plex Sans"/>
                <a:cs typeface="IBM Plex Sans"/>
                <a:sym typeface="IBM Plex Sans"/>
              </a:rPr>
              <a:t>In December 2023, </a:t>
            </a:r>
            <a:r>
              <a:rPr b="1" lang="en-GB">
                <a:solidFill>
                  <a:srgbClr val="12110C"/>
                </a:solidFill>
                <a:latin typeface="IBM Plex Sans"/>
                <a:ea typeface="IBM Plex Sans"/>
                <a:cs typeface="IBM Plex Sans"/>
                <a:sym typeface="IBM Plex Sans"/>
              </a:rPr>
              <a:t>University of Amsterdam</a:t>
            </a:r>
            <a:r>
              <a:rPr lang="en-GB">
                <a:solidFill>
                  <a:srgbClr val="12110C"/>
                </a:solidFill>
                <a:latin typeface="IBM Plex Sans"/>
                <a:ea typeface="IBM Plex Sans"/>
                <a:cs typeface="IBM Plex Sans"/>
                <a:sym typeface="IBM Plex Sans"/>
              </a:rPr>
              <a:t> published a study related to the impact of monitoring tools for Docker based systems, aiming to answer 2 questions:</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AutoNum type="arabicPeriod"/>
            </a:pPr>
            <a:r>
              <a:rPr i="1" lang="en-GB">
                <a:solidFill>
                  <a:srgbClr val="12110C"/>
                </a:solidFill>
                <a:latin typeface="IBM Plex Sans"/>
                <a:ea typeface="IBM Plex Sans"/>
                <a:cs typeface="IBM Plex Sans"/>
                <a:sym typeface="IBM Plex Sans"/>
              </a:rPr>
              <a:t>What is the impact of monitoring tools on the energy efficiency of Docker-based systems?</a:t>
            </a:r>
            <a:br>
              <a:rPr i="1" lang="en-GB">
                <a:solidFill>
                  <a:srgbClr val="12110C"/>
                </a:solidFill>
                <a:latin typeface="IBM Plex Sans"/>
                <a:ea typeface="IBM Plex Sans"/>
                <a:cs typeface="IBM Plex Sans"/>
                <a:sym typeface="IBM Plex Sans"/>
              </a:rPr>
            </a:br>
            <a:endParaRPr i="1">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AutoNum type="arabicPeriod"/>
            </a:pPr>
            <a:r>
              <a:rPr i="1" lang="en-GB">
                <a:solidFill>
                  <a:srgbClr val="12110C"/>
                </a:solidFill>
                <a:latin typeface="IBM Plex Sans"/>
                <a:ea typeface="IBM Plex Sans"/>
                <a:cs typeface="IBM Plex Sans"/>
                <a:sym typeface="IBM Plex Sans"/>
              </a:rPr>
              <a:t>What is the impact of monitoring tools on the performance of Docker-based systems?</a:t>
            </a:r>
            <a:endParaRPr i="1">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Clr>
                <a:schemeClr val="dk1"/>
              </a:buClr>
              <a:buSzPts val="1100"/>
              <a:buFont typeface="Arial"/>
              <a:buNone/>
            </a:pPr>
            <a:r>
              <a:rPr lang="en-GB">
                <a:solidFill>
                  <a:srgbClr val="12110C"/>
                </a:solidFill>
                <a:latin typeface="IBM Plex Sans"/>
                <a:ea typeface="IBM Plex Sans"/>
                <a:cs typeface="IBM Plex Sans"/>
                <a:sym typeface="IBM Plex Sans"/>
              </a:rPr>
              <a:t>They tested ELK, Prometheus, Netdata and Zipkin, under 9 different configurations.</a:t>
            </a:r>
            <a:endParaRPr>
              <a:solidFill>
                <a:srgbClr val="12110C"/>
              </a:solidFill>
              <a:latin typeface="IBM Plex Sans"/>
              <a:ea typeface="IBM Plex Sans"/>
              <a:cs typeface="IBM Plex Sans"/>
              <a:sym typeface="IBM Plex Sans"/>
            </a:endParaRPr>
          </a:p>
          <a:p>
            <a:pPr indent="0" lvl="0" marL="0" rtl="0" algn="l">
              <a:lnSpc>
                <a:spcPct val="115000"/>
              </a:lnSpc>
              <a:spcBef>
                <a:spcPts val="1000"/>
              </a:spcBef>
              <a:spcAft>
                <a:spcPts val="0"/>
              </a:spcAft>
              <a:buClr>
                <a:schemeClr val="dk1"/>
              </a:buClr>
              <a:buSzPts val="1100"/>
              <a:buFont typeface="Arial"/>
              <a:buNone/>
            </a:pPr>
            <a:r>
              <a:rPr lang="en-GB">
                <a:solidFill>
                  <a:srgbClr val="12110C"/>
                </a:solidFill>
                <a:latin typeface="IBM Plex Sans"/>
                <a:ea typeface="IBM Plex Sans"/>
                <a:cs typeface="IBM Plex Sans"/>
                <a:sym typeface="IBM Plex Sans"/>
              </a:rPr>
              <a:t>This is how Netdata stands:</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100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Netdata excels in energy efficiency: "... </a:t>
            </a:r>
            <a:r>
              <a:rPr b="1" lang="en-GB" sz="1700">
                <a:solidFill>
                  <a:srgbClr val="12110C"/>
                </a:solidFill>
                <a:latin typeface="IBM Plex Sans"/>
                <a:ea typeface="IBM Plex Sans"/>
                <a:cs typeface="IBM Plex Sans"/>
                <a:sym typeface="IBM Plex Sans"/>
              </a:rPr>
              <a:t>Netdata being the most energy-efficient tool</a:t>
            </a:r>
            <a:r>
              <a:rPr lang="en-GB">
                <a:solidFill>
                  <a:srgbClr val="12110C"/>
                </a:solidFill>
                <a:latin typeface="IBM Plex Sans"/>
                <a:ea typeface="IBM Plex Sans"/>
                <a:cs typeface="IBM Plex Sans"/>
                <a:sym typeface="IBM Plex Sans"/>
              </a:rPr>
              <a:t> ...", as the study says.</a:t>
            </a:r>
            <a:endParaRPr>
              <a:solidFill>
                <a:srgbClr val="12110C"/>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12110C"/>
              </a:buClr>
              <a:buSzPts val="1400"/>
              <a:buFont typeface="IBM Plex Sans"/>
              <a:buChar char="-"/>
            </a:pPr>
            <a:r>
              <a:rPr lang="en-GB">
                <a:solidFill>
                  <a:srgbClr val="12110C"/>
                </a:solidFill>
                <a:latin typeface="IBM Plex Sans"/>
                <a:ea typeface="IBM Plex Sans"/>
                <a:cs typeface="IBM Plex Sans"/>
                <a:sym typeface="IBM Plex Sans"/>
              </a:rPr>
              <a:t>Netdata excels in CPU Usage, RAM Usage and Execution Time.</a:t>
            </a:r>
            <a:endParaRPr>
              <a:solidFill>
                <a:srgbClr val="12110C"/>
              </a:solidFill>
              <a:latin typeface="IBM Plex Sans"/>
              <a:ea typeface="IBM Plex Sans"/>
              <a:cs typeface="IBM Plex Sans"/>
              <a:sym typeface="IBM Plex Sans"/>
            </a:endParaRPr>
          </a:p>
        </p:txBody>
      </p:sp>
      <p:sp>
        <p:nvSpPr>
          <p:cNvPr id="288" name="Google Shape;288;p28"/>
          <p:cNvSpPr txBox="1"/>
          <p:nvPr/>
        </p:nvSpPr>
        <p:spPr>
          <a:xfrm>
            <a:off x="457200" y="1366622"/>
            <a:ext cx="2699400" cy="2001000"/>
          </a:xfrm>
          <a:prstGeom prst="rect">
            <a:avLst/>
          </a:prstGeom>
          <a:noFill/>
          <a:ln>
            <a:noFill/>
          </a:ln>
        </p:spPr>
        <p:txBody>
          <a:bodyPr anchorCtr="0" anchor="t" bIns="0" lIns="0" spcFirstLastPara="1" rIns="0" wrap="square" tIns="0">
            <a:spAutoFit/>
          </a:bodyPr>
          <a:lstStyle/>
          <a:p>
            <a:pPr indent="0" lvl="0" marL="0" marR="12700" rtl="0" algn="l">
              <a:lnSpc>
                <a:spcPct val="100000"/>
              </a:lnSpc>
              <a:spcBef>
                <a:spcPts val="0"/>
              </a:spcBef>
              <a:spcAft>
                <a:spcPts val="0"/>
              </a:spcAft>
              <a:buNone/>
            </a:pPr>
            <a:r>
              <a:rPr lang="en-GB" sz="2600">
                <a:solidFill>
                  <a:srgbClr val="00AB44"/>
                </a:solidFill>
                <a:latin typeface="IBM Plex Sans ExtraLight"/>
                <a:ea typeface="IBM Plex Sans ExtraLight"/>
                <a:cs typeface="IBM Plex Sans ExtraLight"/>
                <a:sym typeface="IBM Plex Sans ExtraLight"/>
              </a:rPr>
              <a:t>Netdata </a:t>
            </a:r>
            <a:r>
              <a:rPr lang="en-GB" sz="2600">
                <a:solidFill>
                  <a:srgbClr val="00AB44"/>
                </a:solidFill>
                <a:latin typeface="IBM Plex Sans ExtraLight"/>
                <a:ea typeface="IBM Plex Sans ExtraLight"/>
                <a:cs typeface="IBM Plex Sans ExtraLight"/>
                <a:sym typeface="IBM Plex Sans ExtraLight"/>
              </a:rPr>
              <a:t>outperforms</a:t>
            </a:r>
            <a:r>
              <a:rPr lang="en-GB" sz="2600">
                <a:solidFill>
                  <a:srgbClr val="00AB44"/>
                </a:solidFill>
                <a:latin typeface="IBM Plex Sans ExtraLight"/>
                <a:ea typeface="IBM Plex Sans ExtraLight"/>
                <a:cs typeface="IBM Plex Sans ExtraLight"/>
                <a:sym typeface="IBM Plex Sans ExtraLight"/>
              </a:rPr>
              <a:t> all other monitoring solutions in energy efficiency!</a:t>
            </a:r>
            <a:endParaRPr sz="2600">
              <a:solidFill>
                <a:srgbClr val="00AB44"/>
              </a:solidFill>
              <a:latin typeface="IBM Plex Sans ExtraLight"/>
              <a:ea typeface="IBM Plex Sans ExtraLight"/>
              <a:cs typeface="IBM Plex Sans ExtraLight"/>
              <a:sym typeface="IBM Plex Sans ExtraLight"/>
            </a:endParaRPr>
          </a:p>
        </p:txBody>
      </p:sp>
      <p:sp>
        <p:nvSpPr>
          <p:cNvPr id="289" name="Google Shape;289;p28"/>
          <p:cNvSpPr txBox="1"/>
          <p:nvPr>
            <p:ph idx="12" type="sldNum"/>
          </p:nvPr>
        </p:nvSpPr>
        <p:spPr>
          <a:xfrm>
            <a:off x="8437656" y="97202"/>
            <a:ext cx="252000" cy="1386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90" name="Google Shape;290;p28"/>
          <p:cNvSpPr/>
          <p:nvPr/>
        </p:nvSpPr>
        <p:spPr>
          <a:xfrm>
            <a:off x="469900" y="272091"/>
            <a:ext cx="185420" cy="151765"/>
          </a:xfrm>
          <a:custGeom>
            <a:rect b="b" l="l" r="r" t="t"/>
            <a:pathLst>
              <a:path extrusionOk="0" h="303530" w="370840">
                <a:moveTo>
                  <a:pt x="217462" y="0"/>
                </a:moveTo>
                <a:lnTo>
                  <a:pt x="0" y="0"/>
                </a:lnTo>
                <a:lnTo>
                  <a:pt x="153200" y="303466"/>
                </a:lnTo>
                <a:lnTo>
                  <a:pt x="227952" y="303466"/>
                </a:lnTo>
                <a:lnTo>
                  <a:pt x="272994" y="296020"/>
                </a:lnTo>
                <a:lnTo>
                  <a:pt x="312117" y="275278"/>
                </a:lnTo>
                <a:lnTo>
                  <a:pt x="342981" y="243637"/>
                </a:lnTo>
                <a:lnTo>
                  <a:pt x="363247" y="203492"/>
                </a:lnTo>
                <a:lnTo>
                  <a:pt x="370573" y="157238"/>
                </a:lnTo>
                <a:lnTo>
                  <a:pt x="362752" y="107588"/>
                </a:lnTo>
                <a:lnTo>
                  <a:pt x="341013" y="64460"/>
                </a:lnTo>
                <a:lnTo>
                  <a:pt x="307874" y="30434"/>
                </a:lnTo>
                <a:lnTo>
                  <a:pt x="265851" y="8087"/>
                </a:lnTo>
                <a:lnTo>
                  <a:pt x="217462" y="0"/>
                </a:lnTo>
                <a:close/>
              </a:path>
            </a:pathLst>
          </a:custGeom>
          <a:solidFill>
            <a:srgbClr val="00AB4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291" name="Google Shape;291;p28"/>
          <p:cNvSpPr txBox="1"/>
          <p:nvPr>
            <p:ph type="title"/>
          </p:nvPr>
        </p:nvSpPr>
        <p:spPr>
          <a:xfrm>
            <a:off x="1484550" y="133944"/>
            <a:ext cx="61749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sz="2400"/>
              <a:t>Netdata is the most energy efficient platform!</a:t>
            </a:r>
            <a:endParaRPr sz="2400"/>
          </a:p>
        </p:txBody>
      </p:sp>
      <p:sp>
        <p:nvSpPr>
          <p:cNvPr id="292" name="Google Shape;292;p28"/>
          <p:cNvSpPr txBox="1"/>
          <p:nvPr/>
        </p:nvSpPr>
        <p:spPr>
          <a:xfrm>
            <a:off x="1363325" y="4561000"/>
            <a:ext cx="207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IBM Plex Sans Light"/>
                <a:ea typeface="IBM Plex Sans Light"/>
                <a:cs typeface="IBM Plex Sans Light"/>
                <a:sym typeface="IBM Plex Sans Light"/>
              </a:rPr>
              <a:t>:full comparison URL</a:t>
            </a:r>
            <a:endParaRPr>
              <a:latin typeface="IBM Plex Sans Light"/>
              <a:ea typeface="IBM Plex Sans Light"/>
              <a:cs typeface="IBM Plex Sans Light"/>
              <a:sym typeface="IBM Plex Sans Light"/>
            </a:endParaRPr>
          </a:p>
        </p:txBody>
      </p:sp>
      <p:pic>
        <p:nvPicPr>
          <p:cNvPr id="293" name="Google Shape;293;p28"/>
          <p:cNvPicPr preferRelativeResize="0"/>
          <p:nvPr/>
        </p:nvPicPr>
        <p:blipFill>
          <a:blip r:embed="rId3">
            <a:alphaModFix/>
          </a:blip>
          <a:stretch>
            <a:fillRect/>
          </a:stretch>
        </p:blipFill>
        <p:spPr>
          <a:xfrm>
            <a:off x="457200" y="3943550"/>
            <a:ext cx="936700" cy="94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