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65" r:id="rId15"/>
    <p:sldId id="270" r:id="rId16"/>
    <p:sldId id="449" r:id="rId17"/>
    <p:sldId id="272" r:id="rId18"/>
    <p:sldId id="273" r:id="rId19"/>
    <p:sldId id="448" r:id="rId20"/>
    <p:sldId id="450" r:id="rId21"/>
    <p:sldId id="451" r:id="rId22"/>
    <p:sldId id="452" r:id="rId23"/>
    <p:sldId id="453" r:id="rId24"/>
    <p:sldId id="454" r:id="rId25"/>
    <p:sldId id="455" r:id="rId26"/>
    <p:sldId id="460" r:id="rId27"/>
    <p:sldId id="461" r:id="rId28"/>
    <p:sldId id="462" r:id="rId29"/>
    <p:sldId id="463" r:id="rId30"/>
    <p:sldId id="464" r:id="rId31"/>
    <p:sldId id="471" r:id="rId32"/>
    <p:sldId id="472" r:id="rId33"/>
    <p:sldId id="467" r:id="rId34"/>
    <p:sldId id="473" r:id="rId35"/>
    <p:sldId id="474" r:id="rId36"/>
    <p:sldId id="475" r:id="rId3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bg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FF0000"/>
    <a:srgbClr val="FFFF66"/>
    <a:srgbClr val="0A1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69" autoAdjust="0"/>
  </p:normalViewPr>
  <p:slideViewPr>
    <p:cSldViewPr>
      <p:cViewPr varScale="1">
        <p:scale>
          <a:sx n="106" d="100"/>
          <a:sy n="106" d="100"/>
        </p:scale>
        <p:origin x="-96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2532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866553A8-3327-4C56-8977-C7062C9F798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Click to edit Master text styles</a:t>
            </a:r>
          </a:p>
          <a:p>
            <a:pPr lvl="1"/>
            <a:r>
              <a:rPr lang="nl-NL" noProof="0"/>
              <a:t>Second level</a:t>
            </a:r>
          </a:p>
          <a:p>
            <a:pPr lvl="2"/>
            <a:r>
              <a:rPr lang="nl-NL" noProof="0"/>
              <a:t>Third level</a:t>
            </a:r>
          </a:p>
          <a:p>
            <a:pPr lvl="3"/>
            <a:r>
              <a:rPr lang="nl-NL" noProof="0"/>
              <a:t>Fourth level</a:t>
            </a:r>
          </a:p>
          <a:p>
            <a:pPr lvl="4"/>
            <a:r>
              <a:rPr lang="nl-NL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77AE178E-99CE-4D5B-8F5C-102F6E75336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88353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Story of the </a:t>
            </a:r>
            <a:r>
              <a:rPr lang="en-US" dirty="0" err="1" smtClean="0"/>
              <a:t>Xray</a:t>
            </a:r>
            <a:r>
              <a:rPr lang="en-US" dirty="0" smtClean="0"/>
              <a:t> machine?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E178E-99CE-4D5B-8F5C-102F6E753365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34588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1126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60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these addresses depend on state</a:t>
            </a:r>
            <a:r>
              <a:rPr lang="en-US" baseline="0" dirty="0" smtClean="0"/>
              <a:t> setup earlier in the program, which is hard to keep track of statically.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E178E-99CE-4D5B-8F5C-102F6E753365}" type="slidenum">
              <a:rPr lang="nl-NL" altLang="nl-NL" smtClean="0"/>
              <a:pPr/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2752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15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13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92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209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56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53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50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 bwMode="gray">
      <p:bgPr>
        <a:solidFill>
          <a:srgbClr val="E7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nd voor ppt presentati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45974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ogoplaatje" descr="RO_J_NFI_wit_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4908550" y="2503488"/>
            <a:ext cx="3598863" cy="942975"/>
          </a:xfrm>
        </p:spPr>
        <p:txBody>
          <a:bodyPr/>
          <a:lstStyle>
            <a:lvl1pPr defTabSz="608013" eaLnBrk="0" hangingPunc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spect="1" noChangeArrowheads="1"/>
          </p:cNvSpPr>
          <p:nvPr>
            <p:ph type="subTitle" idx="1"/>
          </p:nvPr>
        </p:nvSpPr>
        <p:spPr bwMode="white">
          <a:xfrm>
            <a:off x="4908550" y="3540125"/>
            <a:ext cx="3598863" cy="158591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1588" indent="0" defTabSz="608013" eaLnBrk="0" hangingPunct="0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908550" y="6343650"/>
            <a:ext cx="3598863" cy="3603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defTabSz="608013">
              <a:defRPr sz="1000">
                <a:solidFill>
                  <a:srgbClr val="FFFFFF"/>
                </a:solidFill>
              </a:defRPr>
            </a:lvl1pPr>
          </a:lstStyle>
          <a:p>
            <a:fld id="{C1B9083F-42C2-4B38-AD38-AF6DEF4C76DE}" type="datetime3">
              <a:rPr lang="en-US" altLang="nl-NL" smtClean="0"/>
              <a:pPr/>
              <a:t>4 February 2024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5824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E1391-0B2C-4F91-8EF3-8F9FA84E091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8722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29388" y="1263650"/>
            <a:ext cx="2057400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52425" y="1263650"/>
            <a:ext cx="6024563" cy="49403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FB7A14-2113-4CB1-8DE8-8ACE30C49172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1173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425" y="1263650"/>
            <a:ext cx="8229600" cy="571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7188" y="1955800"/>
            <a:ext cx="40386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8188" y="1955800"/>
            <a:ext cx="4038600" cy="42481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4194E-0513-42F7-83F7-B83AD69299FF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44659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ek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" y="2039392"/>
            <a:ext cx="7886700" cy="4114800"/>
          </a:xfrm>
          <a:prstGeom prst="rect">
            <a:avLst/>
          </a:prstGeom>
        </p:spPr>
        <p:txBody>
          <a:bodyPr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87BCB8BF-DA17-4856-91E9-77C601F2B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635001"/>
            <a:ext cx="7886700" cy="700115"/>
          </a:xfrm>
          <a:prstGeom prst="rect">
            <a:avLst/>
          </a:prstGeom>
        </p:spPr>
        <p:txBody>
          <a:bodyPr rtlCol="0" anchor="ctr"/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="" xmlns:a16="http://schemas.microsoft.com/office/drawing/2014/main" id="{86BDFF78-C39F-40DB-9138-DF090401F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4145" y="6378907"/>
            <a:ext cx="3086100" cy="365125"/>
          </a:xfrm>
          <a:prstGeom prst="rect">
            <a:avLst/>
          </a:prstGeom>
        </p:spPr>
        <p:txBody>
          <a:bodyPr rtlCol="0" anchor="ctr"/>
          <a:lstStyle>
            <a:lvl1pPr algn="l">
              <a:defRPr lang="en-US" sz="825" b="1">
                <a:solidFill>
                  <a:schemeClr val="accent2"/>
                </a:solidFill>
              </a:defRPr>
            </a:lvl1pPr>
          </a:lstStyle>
          <a:p>
            <a:pPr algn="l" rtl="0"/>
            <a:r>
              <a:rPr lang="nl-NL" noProof="0"/>
              <a:t>Jaarverslag</a:t>
            </a:r>
          </a:p>
        </p:txBody>
      </p:sp>
    </p:spTree>
    <p:extLst>
      <p:ext uri="{BB962C8B-B14F-4D97-AF65-F5344CB8AC3E}">
        <p14:creationId xmlns:p14="http://schemas.microsoft.com/office/powerpoint/2010/main" val="208635140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C585D-BADA-481F-98D0-BD347E5B030C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6326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65BE3-D135-48EC-9A0A-E9109684DB1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75010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57188" y="19558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8188" y="1955800"/>
            <a:ext cx="4038600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ED1EC-ACF8-49EC-85BE-2EB9827E86B3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6828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C17EE-AC0D-478C-998F-2F82C132A0EA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6075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FAE762-18BE-4336-930E-FDB8B9083154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472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3C7FB-C81F-4A7B-AF25-5D5D6D83E23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58993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620CAC-BC85-4E3F-AF10-DF542E05FAA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3201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A0D16F-CE6C-40CD-B9FD-3ED523E8F444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4526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318250"/>
            <a:ext cx="9144000" cy="539750"/>
          </a:xfrm>
          <a:prstGeom prst="rect">
            <a:avLst/>
          </a:prstGeom>
          <a:solidFill>
            <a:srgbClr val="E700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nl-NL" sz="2400">
              <a:solidFill>
                <a:schemeClr val="tx1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0" y="0"/>
            <a:ext cx="9144000" cy="1073150"/>
          </a:xfrm>
          <a:prstGeom prst="rect">
            <a:avLst/>
          </a:prstGeom>
          <a:solidFill>
            <a:srgbClr val="E700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nl-NL" sz="2400">
              <a:solidFill>
                <a:schemeClr val="tx1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nl-NL"/>
          </a:p>
        </p:txBody>
      </p:sp>
      <p:pic>
        <p:nvPicPr>
          <p:cNvPr id="1029" name="Picture 5" descr="Vervolgpagin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063" y="6376988"/>
            <a:ext cx="712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C3E82B86-09E1-4710-A617-A25096A2A7A5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1031" name="voettekst"/>
          <p:cNvSpPr txBox="1">
            <a:spLocks noChangeArrowheads="1"/>
          </p:cNvSpPr>
          <p:nvPr/>
        </p:nvSpPr>
        <p:spPr bwMode="white">
          <a:xfrm>
            <a:off x="3851275" y="6381750"/>
            <a:ext cx="3516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nl-NL" sz="1000" dirty="0"/>
              <a:t>CONFEDSS: </a:t>
            </a:r>
            <a:r>
              <a:rPr lang="en-US" altLang="nl-NL" sz="1000" dirty="0" err="1"/>
              <a:t>Concolic</a:t>
            </a:r>
            <a:r>
              <a:rPr lang="en-US" altLang="nl-NL" sz="1000" dirty="0"/>
              <a:t> execution and the puzzling practice of peripheral emulation |</a:t>
            </a:r>
            <a:r>
              <a:rPr lang="en-US" altLang="nl-NL" sz="1000" baseline="0" dirty="0"/>
              <a:t> </a:t>
            </a:r>
            <a:fld id="{7594D297-25BF-4D63-B712-154BBC993419}" type="datetime3">
              <a:rPr lang="en-US" altLang="nl-NL" sz="1000" baseline="0" smtClean="0"/>
              <a:t>4 February 2024</a:t>
            </a:fld>
            <a:endParaRPr lang="en-US" altLang="nl-NL" sz="1000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44488" y="1878013"/>
            <a:ext cx="822960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nl-NL" sz="1800">
              <a:solidFill>
                <a:schemeClr val="tx1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41313" y="1878013"/>
            <a:ext cx="8229600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nl-NL" sz="1800">
              <a:solidFill>
                <a:schemeClr val="tx1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41313" y="1933575"/>
            <a:ext cx="821848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0513" indent="-290513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nl-NL" sz="1800">
              <a:solidFill>
                <a:schemeClr val="tx1"/>
              </a:solidFill>
            </a:endParaRPr>
          </a:p>
        </p:txBody>
      </p:sp>
      <p:sp>
        <p:nvSpPr>
          <p:cNvPr id="1035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916113"/>
            <a:ext cx="8229600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</a:defRPr>
      </a:lvl9pPr>
    </p:titleStyle>
    <p:bodyStyle>
      <a:lvl1pPr marL="290513" indent="-290513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7713" indent="-28733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1204913" indent="-290513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2349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63750" indent="-1793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20950" indent="-1793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8150" indent="-1793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35350" indent="-1793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92550" indent="-1793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l-NL" dirty="0"/>
              <a:t>CONFEDSS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nl-NL" dirty="0" err="1"/>
              <a:t>Concolic</a:t>
            </a:r>
            <a:r>
              <a:rPr lang="en-US" altLang="nl-NL" dirty="0"/>
              <a:t> execution and the puzzling practice of peripheral emulation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Static</a:t>
            </a:r>
            <a:r>
              <a:rPr lang="nl-NL" dirty="0"/>
              <a:t> </a:t>
            </a:r>
            <a:r>
              <a:rPr lang="nl-NL" dirty="0" err="1"/>
              <a:t>reversing</a:t>
            </a:r>
            <a:r>
              <a:rPr lang="nl-NL" dirty="0"/>
              <a:t> – memory state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91200" y="1905000"/>
            <a:ext cx="2590800" cy="419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98343" y="2057400"/>
            <a:ext cx="2574131" cy="400110"/>
            <a:chOff x="692943" y="5065752"/>
            <a:chExt cx="2574131" cy="400110"/>
          </a:xfrm>
        </p:grpSpPr>
        <p:sp>
          <p:nvSpPr>
            <p:cNvPr id="7" name="Rectangle 6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/>
                <a:t>0x14008620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01812"/>
            <a:ext cx="3916119" cy="429418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H="1">
            <a:off x="5029200" y="2105055"/>
            <a:ext cx="762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724400" y="2105055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625588" y="1856601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65000"/>
                  </a:schemeClr>
                </a:solidFill>
              </a:rPr>
              <a:t>0x14003680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715000" y="4113258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1676400" y="2105057"/>
            <a:ext cx="4121943" cy="231454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6" name="Group 85"/>
          <p:cNvGrpSpPr/>
          <p:nvPr/>
        </p:nvGrpSpPr>
        <p:grpSpPr>
          <a:xfrm>
            <a:off x="4625588" y="2791289"/>
            <a:ext cx="1156086" cy="276999"/>
            <a:chOff x="4625588" y="2791289"/>
            <a:chExt cx="1156086" cy="276999"/>
          </a:xfrm>
        </p:grpSpPr>
        <p:cxnSp>
          <p:nvCxnSpPr>
            <p:cNvPr id="41" name="Straight Connector 40"/>
            <p:cNvCxnSpPr/>
            <p:nvPr/>
          </p:nvCxnSpPr>
          <p:spPr bwMode="auto">
            <a:xfrm flipH="1">
              <a:off x="5019674" y="2971800"/>
              <a:ext cx="762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Connector 41"/>
            <p:cNvCxnSpPr/>
            <p:nvPr/>
          </p:nvCxnSpPr>
          <p:spPr bwMode="auto">
            <a:xfrm flipH="1">
              <a:off x="4714874" y="3019455"/>
              <a:ext cx="1066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TextBox 42"/>
            <p:cNvSpPr txBox="1"/>
            <p:nvPr/>
          </p:nvSpPr>
          <p:spPr>
            <a:xfrm>
              <a:off x="4625588" y="2791289"/>
              <a:ext cx="1156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>
                      <a:lumMod val="65000"/>
                    </a:schemeClr>
                  </a:solidFill>
                </a:rPr>
                <a:t>0x14008620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795963" y="2971800"/>
            <a:ext cx="2574131" cy="400110"/>
            <a:chOff x="692943" y="5065752"/>
            <a:chExt cx="2574131" cy="40011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/>
                <a:t>0x14008640</a:t>
              </a:r>
            </a:p>
          </p:txBody>
        </p:sp>
      </p:grpSp>
      <p:sp>
        <p:nvSpPr>
          <p:cNvPr id="50" name="Freeform 49"/>
          <p:cNvSpPr/>
          <p:nvPr/>
        </p:nvSpPr>
        <p:spPr bwMode="auto">
          <a:xfrm>
            <a:off x="5428119" y="2238375"/>
            <a:ext cx="364668" cy="786956"/>
          </a:xfrm>
          <a:custGeom>
            <a:avLst/>
            <a:gdLst>
              <a:gd name="connsiteX0" fmla="*/ 358319 w 364668"/>
              <a:gd name="connsiteY0" fmla="*/ 0 h 786956"/>
              <a:gd name="connsiteX1" fmla="*/ 1131 w 364668"/>
              <a:gd name="connsiteY1" fmla="*/ 328613 h 786956"/>
              <a:gd name="connsiteX2" fmla="*/ 248781 w 364668"/>
              <a:gd name="connsiteY2" fmla="*/ 523875 h 786956"/>
              <a:gd name="connsiteX3" fmla="*/ 348794 w 364668"/>
              <a:gd name="connsiteY3" fmla="*/ 757238 h 786956"/>
              <a:gd name="connsiteX4" fmla="*/ 363081 w 364668"/>
              <a:gd name="connsiteY4" fmla="*/ 776288 h 78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68" h="786956">
                <a:moveTo>
                  <a:pt x="358319" y="0"/>
                </a:moveTo>
                <a:cubicBezTo>
                  <a:pt x="188853" y="120650"/>
                  <a:pt x="19387" y="241300"/>
                  <a:pt x="1131" y="328613"/>
                </a:cubicBezTo>
                <a:cubicBezTo>
                  <a:pt x="-17125" y="415926"/>
                  <a:pt x="190837" y="452438"/>
                  <a:pt x="248781" y="523875"/>
                </a:cubicBezTo>
                <a:cubicBezTo>
                  <a:pt x="306725" y="595312"/>
                  <a:pt x="329744" y="715169"/>
                  <a:pt x="348794" y="757238"/>
                </a:cubicBezTo>
                <a:cubicBezTo>
                  <a:pt x="367844" y="799307"/>
                  <a:pt x="365462" y="787797"/>
                  <a:pt x="363081" y="776288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795963" y="3286060"/>
            <a:ext cx="2574131" cy="400110"/>
            <a:chOff x="692943" y="5065752"/>
            <a:chExt cx="2574131" cy="40011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/>
                <a:t>0x140086C0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95963" y="3886200"/>
            <a:ext cx="2574131" cy="400110"/>
            <a:chOff x="692943" y="5065752"/>
            <a:chExt cx="2574131" cy="40011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/>
                <a:t>0x1400883A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619671" y="3081012"/>
            <a:ext cx="1171529" cy="276999"/>
            <a:chOff x="4619671" y="3081012"/>
            <a:chExt cx="1171529" cy="276999"/>
          </a:xfrm>
        </p:grpSpPr>
        <p:cxnSp>
          <p:nvCxnSpPr>
            <p:cNvPr id="57" name="Straight Connector 56"/>
            <p:cNvCxnSpPr/>
            <p:nvPr/>
          </p:nvCxnSpPr>
          <p:spPr bwMode="auto">
            <a:xfrm flipH="1">
              <a:off x="5029200" y="3305145"/>
              <a:ext cx="762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4714874" y="3333715"/>
              <a:ext cx="1066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9" name="TextBox 58"/>
            <p:cNvSpPr txBox="1"/>
            <p:nvPr/>
          </p:nvSpPr>
          <p:spPr>
            <a:xfrm>
              <a:off x="4619671" y="3081012"/>
              <a:ext cx="1156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>
                      <a:lumMod val="65000"/>
                    </a:schemeClr>
                  </a:solidFill>
                </a:rPr>
                <a:t>0x14008624</a:t>
              </a:r>
            </a:p>
          </p:txBody>
        </p:sp>
      </p:grpSp>
      <p:sp>
        <p:nvSpPr>
          <p:cNvPr id="60" name="Oval 59"/>
          <p:cNvSpPr/>
          <p:nvPr/>
        </p:nvSpPr>
        <p:spPr bwMode="auto">
          <a:xfrm>
            <a:off x="7044928" y="3670120"/>
            <a:ext cx="76200" cy="698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044928" y="3800394"/>
            <a:ext cx="76200" cy="698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619671" y="3684381"/>
            <a:ext cx="1171529" cy="276999"/>
            <a:chOff x="4603557" y="3655717"/>
            <a:chExt cx="1171529" cy="276999"/>
          </a:xfrm>
        </p:grpSpPr>
        <p:cxnSp>
          <p:nvCxnSpPr>
            <p:cNvPr id="70" name="Straight Connector 69"/>
            <p:cNvCxnSpPr/>
            <p:nvPr/>
          </p:nvCxnSpPr>
          <p:spPr bwMode="auto">
            <a:xfrm flipH="1">
              <a:off x="5013086" y="3879850"/>
              <a:ext cx="762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 flipH="1">
              <a:off x="4698760" y="3908420"/>
              <a:ext cx="1066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TextBox 71"/>
            <p:cNvSpPr txBox="1"/>
            <p:nvPr/>
          </p:nvSpPr>
          <p:spPr>
            <a:xfrm>
              <a:off x="4603557" y="3655717"/>
              <a:ext cx="1156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>
                      <a:lumMod val="65000"/>
                    </a:schemeClr>
                  </a:solidFill>
                </a:rPr>
                <a:t>0x14008638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01763" y="4672027"/>
            <a:ext cx="2574131" cy="400110"/>
            <a:chOff x="692943" y="5065752"/>
            <a:chExt cx="2574131" cy="400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13208" y="5065752"/>
              <a:ext cx="220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 err="1"/>
                <a:t>actual_function</a:t>
              </a:r>
              <a:endParaRPr lang="nl-NL" sz="2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626814" y="4467918"/>
            <a:ext cx="1171529" cy="276999"/>
            <a:chOff x="4603557" y="3655717"/>
            <a:chExt cx="1171529" cy="276999"/>
          </a:xfrm>
        </p:grpSpPr>
        <p:cxnSp>
          <p:nvCxnSpPr>
            <p:cNvPr id="78" name="Straight Connector 77"/>
            <p:cNvCxnSpPr/>
            <p:nvPr/>
          </p:nvCxnSpPr>
          <p:spPr bwMode="auto">
            <a:xfrm flipH="1">
              <a:off x="5013086" y="3879850"/>
              <a:ext cx="762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4698760" y="3908420"/>
              <a:ext cx="1066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TextBox 79"/>
            <p:cNvSpPr txBox="1"/>
            <p:nvPr/>
          </p:nvSpPr>
          <p:spPr>
            <a:xfrm>
              <a:off x="4603557" y="3655717"/>
              <a:ext cx="11641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>
                      <a:lumMod val="65000"/>
                    </a:schemeClr>
                  </a:solidFill>
                </a:rPr>
                <a:t>0x1400883A</a:t>
              </a:r>
            </a:p>
          </p:txBody>
        </p:sp>
      </p:grpSp>
      <p:sp>
        <p:nvSpPr>
          <p:cNvPr id="84" name="Freeform 83"/>
          <p:cNvSpPr/>
          <p:nvPr/>
        </p:nvSpPr>
        <p:spPr bwMode="auto">
          <a:xfrm>
            <a:off x="5409258" y="4043363"/>
            <a:ext cx="390585" cy="698677"/>
          </a:xfrm>
          <a:custGeom>
            <a:avLst/>
            <a:gdLst>
              <a:gd name="connsiteX0" fmla="*/ 381942 w 390585"/>
              <a:gd name="connsiteY0" fmla="*/ 0 h 698677"/>
              <a:gd name="connsiteX1" fmla="*/ 942 w 390585"/>
              <a:gd name="connsiteY1" fmla="*/ 257175 h 698677"/>
              <a:gd name="connsiteX2" fmla="*/ 277167 w 390585"/>
              <a:gd name="connsiteY2" fmla="*/ 423862 h 698677"/>
              <a:gd name="connsiteX3" fmla="*/ 381942 w 390585"/>
              <a:gd name="connsiteY3" fmla="*/ 671512 h 698677"/>
              <a:gd name="connsiteX4" fmla="*/ 377180 w 390585"/>
              <a:gd name="connsiteY4" fmla="*/ 681037 h 69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85" h="698677">
                <a:moveTo>
                  <a:pt x="381942" y="0"/>
                </a:moveTo>
                <a:cubicBezTo>
                  <a:pt x="200173" y="93265"/>
                  <a:pt x="18404" y="186531"/>
                  <a:pt x="942" y="257175"/>
                </a:cubicBezTo>
                <a:cubicBezTo>
                  <a:pt x="-16521" y="327819"/>
                  <a:pt x="213667" y="354806"/>
                  <a:pt x="277167" y="423862"/>
                </a:cubicBezTo>
                <a:cubicBezTo>
                  <a:pt x="340667" y="492918"/>
                  <a:pt x="365273" y="628650"/>
                  <a:pt x="381942" y="671512"/>
                </a:cubicBezTo>
                <a:cubicBezTo>
                  <a:pt x="398611" y="714374"/>
                  <a:pt x="387895" y="697705"/>
                  <a:pt x="377180" y="681037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62000" y="4419600"/>
            <a:ext cx="1447800" cy="14284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0" grpId="0" animBg="1"/>
      <p:bldP spid="60" grpId="0" animBg="1"/>
      <p:bldP spid="63" grpId="0" animBg="1"/>
      <p:bldP spid="84" grpId="0" animBg="1"/>
      <p:bldP spid="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Static</a:t>
            </a:r>
            <a:r>
              <a:rPr lang="nl-NL" dirty="0"/>
              <a:t> </a:t>
            </a:r>
            <a:r>
              <a:rPr lang="nl-NL" dirty="0" err="1"/>
              <a:t>reversing</a:t>
            </a:r>
            <a:r>
              <a:rPr lang="nl-NL" dirty="0"/>
              <a:t> – </a:t>
            </a:r>
            <a:r>
              <a:rPr lang="nl-NL" dirty="0" err="1"/>
              <a:t>actual</a:t>
            </a:r>
            <a:r>
              <a:rPr lang="nl-NL" dirty="0"/>
              <a:t> memory state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91200" y="1905000"/>
            <a:ext cx="2590800" cy="419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98343" y="2057400"/>
            <a:ext cx="2574131" cy="400110"/>
            <a:chOff x="692943" y="5065752"/>
            <a:chExt cx="2574131" cy="400110"/>
          </a:xfrm>
        </p:grpSpPr>
        <p:sp>
          <p:nvSpPr>
            <p:cNvPr id="7" name="Rectangle 6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/>
                <a:t>?????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01812"/>
            <a:ext cx="3916119" cy="429418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 flipH="1">
            <a:off x="5029200" y="2105055"/>
            <a:ext cx="762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4724400" y="2105055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625588" y="1856601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65000"/>
                  </a:schemeClr>
                </a:solidFill>
              </a:rPr>
              <a:t>0x14003680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5715000" y="4113258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1676400" y="2105056"/>
            <a:ext cx="4121943" cy="2324099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/>
          <p:cNvCxnSpPr/>
          <p:nvPr/>
        </p:nvCxnSpPr>
        <p:spPr bwMode="auto">
          <a:xfrm flipH="1">
            <a:off x="5019674" y="2971800"/>
            <a:ext cx="762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4714874" y="3019455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4625588" y="2791289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65000"/>
                  </a:schemeClr>
                </a:solidFill>
              </a:rPr>
              <a:t>?????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5795963" y="2971800"/>
            <a:ext cx="2574131" cy="400110"/>
            <a:chOff x="692943" y="5065752"/>
            <a:chExt cx="2574131" cy="40011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/>
                <a:t>?????</a:t>
              </a:r>
            </a:p>
          </p:txBody>
        </p:sp>
      </p:grpSp>
      <p:sp>
        <p:nvSpPr>
          <p:cNvPr id="50" name="Freeform 49"/>
          <p:cNvSpPr/>
          <p:nvPr/>
        </p:nvSpPr>
        <p:spPr bwMode="auto">
          <a:xfrm>
            <a:off x="5428119" y="2238375"/>
            <a:ext cx="364668" cy="786956"/>
          </a:xfrm>
          <a:custGeom>
            <a:avLst/>
            <a:gdLst>
              <a:gd name="connsiteX0" fmla="*/ 358319 w 364668"/>
              <a:gd name="connsiteY0" fmla="*/ 0 h 786956"/>
              <a:gd name="connsiteX1" fmla="*/ 1131 w 364668"/>
              <a:gd name="connsiteY1" fmla="*/ 328613 h 786956"/>
              <a:gd name="connsiteX2" fmla="*/ 248781 w 364668"/>
              <a:gd name="connsiteY2" fmla="*/ 523875 h 786956"/>
              <a:gd name="connsiteX3" fmla="*/ 348794 w 364668"/>
              <a:gd name="connsiteY3" fmla="*/ 757238 h 786956"/>
              <a:gd name="connsiteX4" fmla="*/ 363081 w 364668"/>
              <a:gd name="connsiteY4" fmla="*/ 776288 h 78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68" h="786956">
                <a:moveTo>
                  <a:pt x="358319" y="0"/>
                </a:moveTo>
                <a:cubicBezTo>
                  <a:pt x="188853" y="120650"/>
                  <a:pt x="19387" y="241300"/>
                  <a:pt x="1131" y="328613"/>
                </a:cubicBezTo>
                <a:cubicBezTo>
                  <a:pt x="-17125" y="415926"/>
                  <a:pt x="190837" y="452438"/>
                  <a:pt x="248781" y="523875"/>
                </a:cubicBezTo>
                <a:cubicBezTo>
                  <a:pt x="306725" y="595312"/>
                  <a:pt x="329744" y="715169"/>
                  <a:pt x="348794" y="757238"/>
                </a:cubicBezTo>
                <a:cubicBezTo>
                  <a:pt x="367844" y="799307"/>
                  <a:pt x="365462" y="787797"/>
                  <a:pt x="363081" y="776288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795963" y="3286060"/>
            <a:ext cx="2574131" cy="400110"/>
            <a:chOff x="692943" y="5065752"/>
            <a:chExt cx="2574131" cy="40011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/>
                <a:t>?????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95963" y="3886200"/>
            <a:ext cx="2574131" cy="400110"/>
            <a:chOff x="692943" y="5065752"/>
            <a:chExt cx="2574131" cy="40011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/>
                <a:t>?????</a:t>
              </a:r>
            </a:p>
          </p:txBody>
        </p:sp>
      </p:grpSp>
      <p:cxnSp>
        <p:nvCxnSpPr>
          <p:cNvPr id="57" name="Straight Connector 56"/>
          <p:cNvCxnSpPr/>
          <p:nvPr/>
        </p:nvCxnSpPr>
        <p:spPr bwMode="auto">
          <a:xfrm flipH="1">
            <a:off x="5029200" y="3305145"/>
            <a:ext cx="7620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4714874" y="3333715"/>
            <a:ext cx="1066800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TextBox 58"/>
          <p:cNvSpPr txBox="1"/>
          <p:nvPr/>
        </p:nvSpPr>
        <p:spPr>
          <a:xfrm>
            <a:off x="4619671" y="3081012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chemeClr val="bg1">
                    <a:lumMod val="65000"/>
                  </a:schemeClr>
                </a:solidFill>
              </a:rPr>
              <a:t>?????</a:t>
            </a:r>
          </a:p>
        </p:txBody>
      </p:sp>
      <p:sp>
        <p:nvSpPr>
          <p:cNvPr id="60" name="Oval 59"/>
          <p:cNvSpPr/>
          <p:nvPr/>
        </p:nvSpPr>
        <p:spPr bwMode="auto">
          <a:xfrm>
            <a:off x="7044928" y="3670120"/>
            <a:ext cx="76200" cy="698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3" name="Oval 62"/>
          <p:cNvSpPr/>
          <p:nvPr/>
        </p:nvSpPr>
        <p:spPr bwMode="auto">
          <a:xfrm>
            <a:off x="7044928" y="3800394"/>
            <a:ext cx="76200" cy="6985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619671" y="3684381"/>
            <a:ext cx="1171529" cy="276999"/>
            <a:chOff x="4603557" y="3655717"/>
            <a:chExt cx="1171529" cy="276999"/>
          </a:xfrm>
        </p:grpSpPr>
        <p:cxnSp>
          <p:nvCxnSpPr>
            <p:cNvPr id="70" name="Straight Connector 69"/>
            <p:cNvCxnSpPr/>
            <p:nvPr/>
          </p:nvCxnSpPr>
          <p:spPr bwMode="auto">
            <a:xfrm flipH="1">
              <a:off x="5013086" y="3879850"/>
              <a:ext cx="762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 flipH="1">
              <a:off x="4698760" y="3908420"/>
              <a:ext cx="1066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2" name="TextBox 71"/>
            <p:cNvSpPr txBox="1"/>
            <p:nvPr/>
          </p:nvSpPr>
          <p:spPr>
            <a:xfrm>
              <a:off x="4603557" y="3655717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>
                      <a:lumMod val="65000"/>
                    </a:schemeClr>
                  </a:solidFill>
                </a:rPr>
                <a:t>?????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801763" y="4672027"/>
            <a:ext cx="2574131" cy="400110"/>
            <a:chOff x="692943" y="5065752"/>
            <a:chExt cx="2574131" cy="400110"/>
          </a:xfrm>
        </p:grpSpPr>
        <p:sp>
          <p:nvSpPr>
            <p:cNvPr id="75" name="Rectangle 74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913208" y="5065752"/>
              <a:ext cx="2206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 err="1"/>
                <a:t>actual_function</a:t>
              </a:r>
              <a:endParaRPr lang="nl-NL" sz="2000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626814" y="4467918"/>
            <a:ext cx="1171529" cy="276999"/>
            <a:chOff x="4603557" y="3655717"/>
            <a:chExt cx="1171529" cy="276999"/>
          </a:xfrm>
        </p:grpSpPr>
        <p:cxnSp>
          <p:nvCxnSpPr>
            <p:cNvPr id="78" name="Straight Connector 77"/>
            <p:cNvCxnSpPr/>
            <p:nvPr/>
          </p:nvCxnSpPr>
          <p:spPr bwMode="auto">
            <a:xfrm flipH="1">
              <a:off x="5013086" y="3879850"/>
              <a:ext cx="762000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>
              <a:off x="4698760" y="3908420"/>
              <a:ext cx="1066800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6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0" name="TextBox 79"/>
            <p:cNvSpPr txBox="1"/>
            <p:nvPr/>
          </p:nvSpPr>
          <p:spPr>
            <a:xfrm>
              <a:off x="4603557" y="3655717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200" dirty="0">
                  <a:solidFill>
                    <a:schemeClr val="bg1">
                      <a:lumMod val="65000"/>
                    </a:schemeClr>
                  </a:solidFill>
                </a:rPr>
                <a:t>?????</a:t>
              </a:r>
            </a:p>
          </p:txBody>
        </p:sp>
      </p:grpSp>
      <p:sp>
        <p:nvSpPr>
          <p:cNvPr id="84" name="Freeform 83"/>
          <p:cNvSpPr/>
          <p:nvPr/>
        </p:nvSpPr>
        <p:spPr bwMode="auto">
          <a:xfrm>
            <a:off x="5409258" y="4043363"/>
            <a:ext cx="390585" cy="698677"/>
          </a:xfrm>
          <a:custGeom>
            <a:avLst/>
            <a:gdLst>
              <a:gd name="connsiteX0" fmla="*/ 381942 w 390585"/>
              <a:gd name="connsiteY0" fmla="*/ 0 h 698677"/>
              <a:gd name="connsiteX1" fmla="*/ 942 w 390585"/>
              <a:gd name="connsiteY1" fmla="*/ 257175 h 698677"/>
              <a:gd name="connsiteX2" fmla="*/ 277167 w 390585"/>
              <a:gd name="connsiteY2" fmla="*/ 423862 h 698677"/>
              <a:gd name="connsiteX3" fmla="*/ 381942 w 390585"/>
              <a:gd name="connsiteY3" fmla="*/ 671512 h 698677"/>
              <a:gd name="connsiteX4" fmla="*/ 377180 w 390585"/>
              <a:gd name="connsiteY4" fmla="*/ 681037 h 69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585" h="698677">
                <a:moveTo>
                  <a:pt x="381942" y="0"/>
                </a:moveTo>
                <a:cubicBezTo>
                  <a:pt x="200173" y="93265"/>
                  <a:pt x="18404" y="186531"/>
                  <a:pt x="942" y="257175"/>
                </a:cubicBezTo>
                <a:cubicBezTo>
                  <a:pt x="-16521" y="327819"/>
                  <a:pt x="213667" y="354806"/>
                  <a:pt x="277167" y="423862"/>
                </a:cubicBezTo>
                <a:cubicBezTo>
                  <a:pt x="340667" y="492918"/>
                  <a:pt x="365273" y="628650"/>
                  <a:pt x="381942" y="671512"/>
                </a:cubicBezTo>
                <a:cubicBezTo>
                  <a:pt x="398611" y="714374"/>
                  <a:pt x="387895" y="697705"/>
                  <a:pt x="377180" y="681037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762000" y="4419600"/>
            <a:ext cx="1447800" cy="142845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reversing</a:t>
            </a:r>
            <a:r>
              <a:rPr lang="nl-NL" dirty="0"/>
              <a:t> - </a:t>
            </a:r>
            <a:r>
              <a:rPr lang="nl-NL" dirty="0" err="1"/>
              <a:t>solutions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Nothing</a:t>
            </a:r>
            <a:r>
              <a:rPr lang="nl-NL" dirty="0"/>
              <a:t> runs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PBL, </a:t>
            </a:r>
            <a:r>
              <a:rPr lang="nl-NL" dirty="0" err="1"/>
              <a:t>so</a:t>
            </a:r>
            <a:r>
              <a:rPr lang="nl-NL" dirty="0"/>
              <a:t> 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assume</a:t>
            </a:r>
            <a:r>
              <a:rPr lang="nl-NL" dirty="0"/>
              <a:t> a </a:t>
            </a:r>
            <a:r>
              <a:rPr lang="nl-NL" dirty="0" err="1"/>
              <a:t>zeroed</a:t>
            </a:r>
            <a:r>
              <a:rPr lang="nl-NL" dirty="0"/>
              <a:t> out memory state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All</a:t>
            </a:r>
            <a:r>
              <a:rPr lang="nl-NL" dirty="0"/>
              <a:t> state is setup </a:t>
            </a:r>
            <a:r>
              <a:rPr lang="nl-NL" dirty="0" err="1"/>
              <a:t>inside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emulator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Structs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their</a:t>
            </a:r>
            <a:r>
              <a:rPr lang="nl-NL" dirty="0"/>
              <a:t> </a:t>
            </a:r>
            <a:r>
              <a:rPr lang="nl-NL" dirty="0" err="1"/>
              <a:t>initialization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</a:t>
            </a:r>
            <a:r>
              <a:rPr lang="nl-NL" dirty="0" err="1"/>
              <a:t>visible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understandable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Complex logic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single-</a:t>
            </a:r>
            <a:r>
              <a:rPr lang="nl-NL" dirty="0" err="1"/>
              <a:t>stepped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understood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77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reversing</a:t>
            </a:r>
            <a:r>
              <a:rPr lang="nl-NL" dirty="0"/>
              <a:t> – 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emulate</a:t>
            </a:r>
            <a:r>
              <a:rPr lang="nl-NL" dirty="0"/>
              <a:t> firmware?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287" y="1916113"/>
            <a:ext cx="6587402" cy="42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Emulation</a:t>
            </a:r>
            <a:r>
              <a:rPr lang="nl-NL" dirty="0"/>
              <a:t> </a:t>
            </a:r>
            <a:r>
              <a:rPr lang="nl-NL" dirty="0" err="1"/>
              <a:t>problems</a:t>
            </a:r>
            <a:r>
              <a:rPr lang="nl-NL" dirty="0"/>
              <a:t> – memory map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91200" y="1905000"/>
            <a:ext cx="2590800" cy="419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08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  <a:cs typeface="Arial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98343" y="2133600"/>
            <a:ext cx="2574131" cy="2667000"/>
            <a:chOff x="692943" y="2133600"/>
            <a:chExt cx="2574131" cy="2667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692943" y="2133600"/>
              <a:ext cx="2574131" cy="2667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13208" y="3265557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/>
                <a:t>DRAM</a:t>
              </a:r>
            </a:p>
            <a:p>
              <a:pPr algn="ctr"/>
              <a:r>
                <a:rPr lang="nl-NL" sz="2000" dirty="0"/>
                <a:t>(</a:t>
              </a:r>
              <a:r>
                <a:rPr lang="nl-NL" sz="2000" dirty="0" err="1"/>
                <a:t>uninitialized</a:t>
              </a:r>
              <a:r>
                <a:rPr lang="nl-NL" sz="2000" dirty="0"/>
                <a:t>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98343" y="4876800"/>
            <a:ext cx="2574131" cy="400110"/>
            <a:chOff x="692943" y="5065752"/>
            <a:chExt cx="2574131" cy="400110"/>
          </a:xfrm>
        </p:grpSpPr>
        <p:sp>
          <p:nvSpPr>
            <p:cNvPr id="7" name="Rectangle 6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/>
                <a:t>SRAM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798343" y="5257800"/>
            <a:ext cx="2574131" cy="400110"/>
            <a:chOff x="692943" y="5065752"/>
            <a:chExt cx="2574131" cy="40011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 err="1"/>
                <a:t>Peripheral</a:t>
              </a:r>
              <a:r>
                <a:rPr lang="nl-NL" sz="2000" dirty="0"/>
                <a:t> 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98343" y="5562600"/>
            <a:ext cx="2574131" cy="400110"/>
            <a:chOff x="692943" y="5065752"/>
            <a:chExt cx="2574131" cy="40011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92943" y="5113407"/>
              <a:ext cx="2574131" cy="30480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80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6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3208" y="5065752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dirty="0" err="1"/>
                <a:t>Peripheral</a:t>
              </a:r>
              <a:r>
                <a:rPr lang="nl-NL" sz="2000" dirty="0"/>
                <a:t> 2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4572000"/>
            <a:ext cx="48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chemeClr val="tx1"/>
                </a:solidFill>
              </a:rPr>
              <a:t>Uninitialized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and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unpowered</a:t>
            </a:r>
            <a:endParaRPr lang="nl-NL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Offset is </a:t>
            </a:r>
            <a:r>
              <a:rPr lang="nl-NL" dirty="0" err="1">
                <a:solidFill>
                  <a:schemeClr val="tx1"/>
                </a:solidFill>
              </a:rPr>
              <a:t>known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150" y="2680781"/>
            <a:ext cx="480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Offset is </a:t>
            </a:r>
            <a:r>
              <a:rPr lang="nl-NL" dirty="0" err="1">
                <a:solidFill>
                  <a:schemeClr val="tx1"/>
                </a:solidFill>
              </a:rPr>
              <a:t>somewhat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known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by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reversing</a:t>
            </a:r>
            <a:endParaRPr lang="nl-NL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Status is </a:t>
            </a:r>
            <a:r>
              <a:rPr lang="nl-NL" dirty="0" err="1">
                <a:solidFill>
                  <a:schemeClr val="tx1"/>
                </a:solidFill>
              </a:rPr>
              <a:t>known</a:t>
            </a:r>
            <a:r>
              <a:rPr lang="nl-NL" dirty="0">
                <a:solidFill>
                  <a:schemeClr val="tx1"/>
                </a:solidFill>
              </a:rPr>
              <a:t>, </a:t>
            </a:r>
            <a:r>
              <a:rPr lang="nl-NL" dirty="0" err="1">
                <a:solidFill>
                  <a:schemeClr val="tx1"/>
                </a:solidFill>
              </a:rPr>
              <a:t>all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zeroes</a:t>
            </a:r>
            <a:endParaRPr lang="nl-NL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No logic or “</a:t>
            </a:r>
            <a:r>
              <a:rPr lang="nl-NL" dirty="0" err="1">
                <a:solidFill>
                  <a:schemeClr val="tx1"/>
                </a:solidFill>
              </a:rPr>
              <a:t>asynchronous</a:t>
            </a:r>
            <a:r>
              <a:rPr lang="nl-NL" dirty="0">
                <a:solidFill>
                  <a:schemeClr val="tx1"/>
                </a:solidFill>
              </a:rPr>
              <a:t> state”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2896612"/>
            <a:ext cx="4800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Offset is </a:t>
            </a:r>
            <a:r>
              <a:rPr lang="nl-NL" dirty="0" err="1">
                <a:solidFill>
                  <a:schemeClr val="tx1"/>
                </a:solidFill>
              </a:rPr>
              <a:t>usually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unknown</a:t>
            </a:r>
            <a:endParaRPr lang="nl-NL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Status is </a:t>
            </a:r>
            <a:r>
              <a:rPr lang="nl-NL" dirty="0" err="1">
                <a:solidFill>
                  <a:schemeClr val="tx1"/>
                </a:solidFill>
              </a:rPr>
              <a:t>unknown</a:t>
            </a:r>
            <a:endParaRPr lang="nl-NL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State </a:t>
            </a:r>
            <a:r>
              <a:rPr lang="nl-NL" dirty="0" err="1">
                <a:solidFill>
                  <a:schemeClr val="tx1"/>
                </a:solidFill>
              </a:rPr>
              <a:t>based</a:t>
            </a:r>
            <a:r>
              <a:rPr lang="nl-NL" dirty="0">
                <a:solidFill>
                  <a:schemeClr val="tx1"/>
                </a:solidFill>
              </a:rPr>
              <a:t> on </a:t>
            </a:r>
            <a:r>
              <a:rPr lang="nl-NL" dirty="0" err="1">
                <a:solidFill>
                  <a:schemeClr val="tx1"/>
                </a:solidFill>
              </a:rPr>
              <a:t>unknown</a:t>
            </a:r>
            <a:r>
              <a:rPr lang="nl-NL" dirty="0">
                <a:solidFill>
                  <a:schemeClr val="tx1"/>
                </a:solidFill>
              </a:rPr>
              <a:t> logic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State changes </a:t>
            </a:r>
            <a:r>
              <a:rPr lang="nl-NL" dirty="0" err="1">
                <a:solidFill>
                  <a:schemeClr val="tx1"/>
                </a:solidFill>
              </a:rPr>
              <a:t>asynchrously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from</a:t>
            </a:r>
            <a:r>
              <a:rPr lang="nl-NL" dirty="0">
                <a:solidFill>
                  <a:schemeClr val="tx1"/>
                </a:solidFill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4090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58316 -0.04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316 -0.04746 L 2.71322E-17 -2.49366E-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240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58316 -0.4069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316 -0.40695 L 2.71322E-17 2.22222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5915 -0.4958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-2479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5915 -0.4493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-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7" grpId="1" build="allAtOnce"/>
      <p:bldP spid="18" grpId="0" uiExpand="1" build="p"/>
      <p:bldP spid="18" grpId="1" build="allAtOnce"/>
      <p:bldP spid="19" grpId="0" uiExpand="1" build="p"/>
      <p:bldP spid="19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Emulation</a:t>
            </a:r>
            <a:r>
              <a:rPr lang="nl-NL" dirty="0"/>
              <a:t> </a:t>
            </a:r>
            <a:r>
              <a:rPr lang="nl-NL" dirty="0" err="1"/>
              <a:t>problems</a:t>
            </a:r>
            <a:r>
              <a:rPr lang="nl-NL" dirty="0"/>
              <a:t> - </a:t>
            </a:r>
            <a:r>
              <a:rPr lang="nl-NL" dirty="0" err="1"/>
              <a:t>peripherals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905000"/>
            <a:ext cx="8229600" cy="4287837"/>
          </a:xfrm>
        </p:spPr>
        <p:txBody>
          <a:bodyPr/>
          <a:lstStyle/>
          <a:p>
            <a:pPr marL="0" indent="0"/>
            <a:r>
              <a:rPr lang="nl-NL" dirty="0"/>
              <a:t>How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emulate</a:t>
            </a:r>
            <a:r>
              <a:rPr lang="nl-NL" dirty="0"/>
              <a:t> </a:t>
            </a:r>
            <a:r>
              <a:rPr lang="nl-NL" dirty="0" err="1"/>
              <a:t>unknown</a:t>
            </a:r>
            <a:r>
              <a:rPr lang="nl-NL" dirty="0"/>
              <a:t> </a:t>
            </a:r>
            <a:r>
              <a:rPr lang="nl-NL" dirty="0" err="1"/>
              <a:t>peripherals</a:t>
            </a:r>
            <a:r>
              <a:rPr lang="nl-NL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Write </a:t>
            </a:r>
            <a:r>
              <a:rPr lang="nl-NL" dirty="0" err="1"/>
              <a:t>simple</a:t>
            </a:r>
            <a:r>
              <a:rPr lang="nl-NL" dirty="0"/>
              <a:t> </a:t>
            </a:r>
            <a:r>
              <a:rPr lang="nl-NL" dirty="0" err="1"/>
              <a:t>hooks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How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peripherals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Start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stub</a:t>
            </a:r>
            <a:r>
              <a:rPr lang="nl-NL" dirty="0"/>
              <a:t> </a:t>
            </a:r>
            <a:r>
              <a:rPr lang="nl-NL" dirty="0" err="1"/>
              <a:t>hooks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implement</a:t>
            </a:r>
            <a:r>
              <a:rPr lang="nl-NL" dirty="0"/>
              <a:t> </a:t>
            </a:r>
            <a:r>
              <a:rPr lang="nl-NL" dirty="0" err="1"/>
              <a:t>simple</a:t>
            </a:r>
            <a:r>
              <a:rPr lang="nl-NL" dirty="0"/>
              <a:t> logic </a:t>
            </a:r>
            <a:r>
              <a:rPr lang="nl-NL" dirty="0" err="1"/>
              <a:t>afterwards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needed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086600"/>
            <a:ext cx="6681787" cy="1996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0973 -3.97801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9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617AC5C-C448-78F1-93F2-FAC5F9D7F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Peripheral</a:t>
            </a:r>
            <a:r>
              <a:rPr lang="nl-NL" dirty="0"/>
              <a:t> </a:t>
            </a:r>
            <a:r>
              <a:rPr lang="nl-NL" dirty="0" err="1"/>
              <a:t>Emulation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A5E54BCE-1D05-B63B-5FDE-4FD299AEA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67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50FE272-8571-8B16-EF53-B17C01ED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Peripheral</a:t>
            </a:r>
            <a:r>
              <a:rPr lang="nl-NL" dirty="0"/>
              <a:t> </a:t>
            </a:r>
            <a:r>
              <a:rPr lang="nl-NL" dirty="0" err="1"/>
              <a:t>Emulation</a:t>
            </a:r>
            <a:r>
              <a:rPr lang="nl-NL" dirty="0"/>
              <a:t>: Goals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3E3A1EE-10DB-2B17-E839-02DAA5BDC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Automatic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Realistic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Generic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49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50FE272-8571-8B16-EF53-B17C01ED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Peripheral</a:t>
            </a:r>
            <a:r>
              <a:rPr lang="nl-NL" dirty="0"/>
              <a:t> </a:t>
            </a:r>
            <a:r>
              <a:rPr lang="nl-NL" dirty="0" err="1"/>
              <a:t>Emulation</a:t>
            </a:r>
            <a:r>
              <a:rPr lang="nl-NL" dirty="0"/>
              <a:t>: Solutions in </a:t>
            </a:r>
            <a:r>
              <a:rPr lang="nl-NL" dirty="0" err="1"/>
              <a:t>Literature</a:t>
            </a:r>
            <a:endParaRPr lang="nl-NL" dirty="0"/>
          </a:p>
        </p:txBody>
      </p:sp>
      <p:pic>
        <p:nvPicPr>
          <p:cNvPr id="5" name="Picture 6" descr="Table&#10;&#10;Description automatically generated">
            <a:extLst>
              <a:ext uri="{FF2B5EF4-FFF2-40B4-BE49-F238E27FC236}">
                <a16:creationId xmlns="" xmlns:a16="http://schemas.microsoft.com/office/drawing/2014/main" id="{15618012-5080-5BFE-E5BF-5A27C54F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20736"/>
            <a:ext cx="7129345" cy="36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7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6B5E574-7059-569B-2683-EBC8AD54DE45}"/>
              </a:ext>
            </a:extLst>
          </p:cNvPr>
          <p:cNvSpPr txBox="1"/>
          <p:nvPr/>
        </p:nvSpPr>
        <p:spPr>
          <a:xfrm>
            <a:off x="3602559" y="3155694"/>
            <a:ext cx="1126800" cy="969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a = 11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b = 5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c =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F725DE5-A21D-5EF0-A178-08DC4D1BE8C8}"/>
              </a:ext>
            </a:extLst>
          </p:cNvPr>
          <p:cNvSpPr txBox="1"/>
          <p:nvPr/>
        </p:nvSpPr>
        <p:spPr>
          <a:xfrm>
            <a:off x="800728" y="2360082"/>
            <a:ext cx="3638294" cy="25622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dirty="0">
                <a:solidFill>
                  <a:srgbClr val="0066A2"/>
                </a:solidFill>
                <a:latin typeface="Consolas" panose="020B0609020204030204" pitchFamily="49" charset="0"/>
              </a:rPr>
              <a:t>int</a:t>
            </a:r>
            <a:r>
              <a:rPr lang="en-GB" sz="1800" dirty="0">
                <a:latin typeface="Consolas"/>
                <a:cs typeface="Calibri Light"/>
              </a:rPr>
              <a:t> </a:t>
            </a:r>
            <a:r>
              <a:rPr lang="en-GB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func</a:t>
            </a:r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(</a:t>
            </a:r>
            <a:r>
              <a:rPr lang="en-GB" sz="1800" dirty="0">
                <a:solidFill>
                  <a:srgbClr val="0066A2"/>
                </a:solidFill>
                <a:latin typeface="Consolas" panose="020B0609020204030204" pitchFamily="49" charset="0"/>
              </a:rPr>
              <a:t>int</a:t>
            </a:r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 a, </a:t>
            </a:r>
            <a:r>
              <a:rPr lang="en-GB" sz="1800" dirty="0">
                <a:solidFill>
                  <a:srgbClr val="0066A2"/>
                </a:solidFill>
                <a:latin typeface="Consolas" panose="020B0609020204030204" pitchFamily="49" charset="0"/>
              </a:rPr>
              <a:t>int</a:t>
            </a:r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 b) {</a:t>
            </a:r>
          </a:p>
          <a:p>
            <a:r>
              <a:rPr lang="en-GB" sz="1800" dirty="0">
                <a:latin typeface="Consolas"/>
                <a:cs typeface="Calibri Light"/>
              </a:rPr>
              <a:t>    </a:t>
            </a:r>
            <a:r>
              <a:rPr lang="en-GB" sz="1800" dirty="0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 (a == 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</a:rPr>
              <a:t>0</a:t>
            </a:r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) {</a:t>
            </a:r>
          </a:p>
          <a:p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        b = 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</a:rPr>
              <a:t>9</a:t>
            </a:r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;</a:t>
            </a:r>
          </a:p>
          <a:p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    } </a:t>
            </a:r>
            <a:r>
              <a:rPr lang="en-GB" sz="1800" dirty="0">
                <a:solidFill>
                  <a:srgbClr val="7030A0"/>
                </a:solidFill>
                <a:latin typeface="Consolas" panose="020B0609020204030204" pitchFamily="49" charset="0"/>
              </a:rPr>
              <a:t>else</a:t>
            </a:r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 {</a:t>
            </a:r>
          </a:p>
          <a:p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        a = </a:t>
            </a:r>
            <a:r>
              <a:rPr lang="en-GB" sz="1800" dirty="0">
                <a:solidFill>
                  <a:schemeClr val="accent6"/>
                </a:solidFill>
                <a:latin typeface="Consolas" panose="020B0609020204030204" pitchFamily="49" charset="0"/>
              </a:rPr>
              <a:t>4</a:t>
            </a:r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;</a:t>
            </a:r>
          </a:p>
          <a:p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    }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    c = a + b;</a:t>
            </a:r>
          </a:p>
          <a:p>
            <a:r>
              <a:rPr lang="en-GB" sz="1800" dirty="0">
                <a:latin typeface="Consolas"/>
                <a:cs typeface="Calibri Light"/>
              </a:rPr>
              <a:t>    </a:t>
            </a:r>
            <a:r>
              <a:rPr lang="en-GB" sz="1800" dirty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 c;</a:t>
            </a:r>
          </a:p>
          <a:p>
            <a:r>
              <a:rPr lang="en-GB" sz="1800" dirty="0">
                <a:solidFill>
                  <a:schemeClr val="tx1"/>
                </a:solidFill>
                <a:latin typeface="Consolas"/>
                <a:cs typeface="Calibri Light"/>
              </a:rPr>
              <a:t>}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F9142E81-8DFD-4577-E031-DE94D80A96F7}"/>
              </a:ext>
            </a:extLst>
          </p:cNvPr>
          <p:cNvSpPr/>
          <p:nvPr/>
        </p:nvSpPr>
        <p:spPr>
          <a:xfrm>
            <a:off x="6165302" y="2145856"/>
            <a:ext cx="1041678" cy="7971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a = </a:t>
            </a:r>
            <a:r>
              <a:rPr lang="en" sz="1950" dirty="0">
                <a:solidFill>
                  <a:schemeClr val="tx1"/>
                </a:solidFill>
                <a:latin typeface="Consolas"/>
                <a:cs typeface="Calibri Light"/>
              </a:rPr>
              <a:t>α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b = </a:t>
            </a:r>
            <a:r>
              <a:rPr lang="en-GB" sz="1950" dirty="0">
                <a:solidFill>
                  <a:schemeClr val="tx1"/>
                </a:solidFill>
                <a:latin typeface="Consolas"/>
                <a:ea typeface="+mn-lt"/>
                <a:cs typeface="+mn-lt"/>
              </a:rPr>
              <a:t>β</a:t>
            </a:r>
            <a:endParaRPr lang="en-US" sz="1950" b="1" u="sng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c = 0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</a:pPr>
            <a:endParaRPr lang="en-GB" sz="195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9EF969C9-1B15-B484-0306-4F80E40D9112}"/>
              </a:ext>
            </a:extLst>
          </p:cNvPr>
          <p:cNvSpPr/>
          <p:nvPr/>
        </p:nvSpPr>
        <p:spPr>
          <a:xfrm>
            <a:off x="5682378" y="3223828"/>
            <a:ext cx="915884" cy="7956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a = </a:t>
            </a:r>
            <a:r>
              <a:rPr lang="en" sz="1950" dirty="0">
                <a:solidFill>
                  <a:schemeClr val="tx1"/>
                </a:solidFill>
                <a:latin typeface="Consolas"/>
                <a:cs typeface="Calibri Light"/>
              </a:rPr>
              <a:t>4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b = β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c = 0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8F5DCB0F-6B6D-D639-7E57-9378A422CB27}"/>
              </a:ext>
            </a:extLst>
          </p:cNvPr>
          <p:cNvSpPr/>
          <p:nvPr/>
        </p:nvSpPr>
        <p:spPr>
          <a:xfrm>
            <a:off x="6901194" y="3225329"/>
            <a:ext cx="934045" cy="7956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a = </a:t>
            </a:r>
            <a:r>
              <a:rPr lang="en" sz="1950" dirty="0">
                <a:solidFill>
                  <a:schemeClr val="tx1"/>
                </a:solidFill>
                <a:latin typeface="Consolas"/>
                <a:cs typeface="Calibri Light"/>
              </a:rPr>
              <a:t>0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b = 9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c = 0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58AF6A1B-AE74-9A77-3549-DDE8E74121F2}"/>
              </a:ext>
            </a:extLst>
          </p:cNvPr>
          <p:cNvSpPr/>
          <p:nvPr/>
        </p:nvSpPr>
        <p:spPr>
          <a:xfrm>
            <a:off x="5212697" y="4191756"/>
            <a:ext cx="1388196" cy="79563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a = </a:t>
            </a:r>
            <a:r>
              <a:rPr lang="en" sz="1950" dirty="0">
                <a:solidFill>
                  <a:schemeClr val="tx1"/>
                </a:solidFill>
                <a:latin typeface="Consolas"/>
                <a:cs typeface="Calibri Light"/>
              </a:rPr>
              <a:t>4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b = β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c</a:t>
            </a:r>
            <a:r>
              <a:rPr lang="en-GB" sz="1950" spc="-300" dirty="0">
                <a:solidFill>
                  <a:schemeClr val="tx1"/>
                </a:solidFill>
                <a:latin typeface="Consolas"/>
                <a:cs typeface="Calibri Light"/>
              </a:rPr>
              <a:t> </a:t>
            </a: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=</a:t>
            </a:r>
            <a:r>
              <a:rPr lang="en-GB" sz="1950" spc="-300" dirty="0">
                <a:solidFill>
                  <a:schemeClr val="tx1"/>
                </a:solidFill>
                <a:latin typeface="Consolas"/>
                <a:cs typeface="Calibri Light"/>
              </a:rPr>
              <a:t> </a:t>
            </a:r>
            <a:r>
              <a:rPr lang="en" sz="1950" dirty="0">
                <a:solidFill>
                  <a:schemeClr val="tx1"/>
                </a:solidFill>
                <a:latin typeface="Consolas"/>
                <a:cs typeface="Calibri Light"/>
              </a:rPr>
              <a:t>4</a:t>
            </a:r>
            <a:r>
              <a:rPr lang="en" sz="1950" spc="-300" dirty="0">
                <a:solidFill>
                  <a:schemeClr val="tx1"/>
                </a:solidFill>
                <a:latin typeface="Consolas"/>
                <a:cs typeface="Calibri Light"/>
              </a:rPr>
              <a:t> </a:t>
            </a:r>
            <a:r>
              <a:rPr lang="en" sz="1950" dirty="0">
                <a:solidFill>
                  <a:schemeClr val="tx1"/>
                </a:solidFill>
                <a:latin typeface="Consolas"/>
                <a:cs typeface="Calibri Light"/>
              </a:rPr>
              <a:t>+</a:t>
            </a:r>
            <a:r>
              <a:rPr lang="en" sz="1950" spc="-300" dirty="0">
                <a:solidFill>
                  <a:schemeClr val="tx1"/>
                </a:solidFill>
                <a:latin typeface="Consolas"/>
                <a:cs typeface="Calibri Light"/>
              </a:rPr>
              <a:t> </a:t>
            </a: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β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14A73544-CDB6-E0AF-4654-FFFC2ACD9109}"/>
              </a:ext>
            </a:extLst>
          </p:cNvPr>
          <p:cNvSpPr/>
          <p:nvPr/>
        </p:nvSpPr>
        <p:spPr>
          <a:xfrm>
            <a:off x="6901194" y="4190890"/>
            <a:ext cx="1260048" cy="79563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a = </a:t>
            </a:r>
            <a:r>
              <a:rPr lang="en" sz="1950" dirty="0">
                <a:solidFill>
                  <a:schemeClr val="tx1"/>
                </a:solidFill>
                <a:latin typeface="Consolas"/>
                <a:cs typeface="Calibri Light"/>
              </a:rPr>
              <a:t>0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b = 9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pPr algn="ctr">
              <a:lnSpc>
                <a:spcPts val="1800"/>
              </a:lnSpc>
            </a:pPr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c = 9</a:t>
            </a:r>
            <a:endParaRPr lang="en" sz="1950" dirty="0">
              <a:solidFill>
                <a:schemeClr val="tx1"/>
              </a:solidFill>
              <a:latin typeface="Consolas"/>
              <a:cs typeface="Calibri Light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2978888F-F0EC-8508-B501-03B6C4C7EB55}"/>
              </a:ext>
            </a:extLst>
          </p:cNvPr>
          <p:cNvCxnSpPr/>
          <p:nvPr/>
        </p:nvCxnSpPr>
        <p:spPr>
          <a:xfrm flipH="1">
            <a:off x="5125965" y="1916659"/>
            <a:ext cx="4454" cy="342454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="" xmlns:a16="http://schemas.microsoft.com/office/drawing/2014/main" id="{5FF3C958-E02F-B4E5-25E9-4BBFE0E12520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 flipH="1">
            <a:off x="6140320" y="2942988"/>
            <a:ext cx="545821" cy="2808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5ACD0433-510A-87E5-EB19-EB9D5897995C}"/>
              </a:ext>
            </a:extLst>
          </p:cNvPr>
          <p:cNvCxnSpPr>
            <a:cxnSpLocks/>
            <a:stCxn id="45" idx="2"/>
            <a:endCxn id="47" idx="0"/>
          </p:cNvCxnSpPr>
          <p:nvPr/>
        </p:nvCxnSpPr>
        <p:spPr>
          <a:xfrm>
            <a:off x="6686141" y="2942988"/>
            <a:ext cx="682076" cy="28234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FF194B-B3B4-D851-5043-F9EF13F50249}"/>
              </a:ext>
            </a:extLst>
          </p:cNvPr>
          <p:cNvSpPr txBox="1"/>
          <p:nvPr/>
        </p:nvSpPr>
        <p:spPr>
          <a:xfrm>
            <a:off x="7292791" y="2855877"/>
            <a:ext cx="1314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950" dirty="0">
                <a:solidFill>
                  <a:schemeClr val="tx1"/>
                </a:solidFill>
                <a:latin typeface="Consolas"/>
              </a:rPr>
              <a:t>α == 0</a:t>
            </a:r>
            <a:endParaRPr lang="en-US" sz="1950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91E0ABC-2704-45F1-749E-F1FD77ECC214}"/>
              </a:ext>
            </a:extLst>
          </p:cNvPr>
          <p:cNvSpPr txBox="1"/>
          <p:nvPr/>
        </p:nvSpPr>
        <p:spPr>
          <a:xfrm>
            <a:off x="5164048" y="2855877"/>
            <a:ext cx="12148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 sz="1950" dirty="0">
                <a:solidFill>
                  <a:schemeClr val="tx1"/>
                </a:solidFill>
                <a:latin typeface="Consolas"/>
              </a:rPr>
              <a:t>α != 0</a:t>
            </a:r>
            <a:endParaRPr lang="en-US" sz="1950" dirty="0">
              <a:solidFill>
                <a:schemeClr val="tx1"/>
              </a:solidFill>
              <a:cs typeface="Calibri Ligh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EC4759A-C4F3-8826-103B-741355711A1E}"/>
              </a:ext>
            </a:extLst>
          </p:cNvPr>
          <p:cNvCxnSpPr>
            <a:cxnSpLocks/>
          </p:cNvCxnSpPr>
          <p:nvPr/>
        </p:nvCxnSpPr>
        <p:spPr>
          <a:xfrm flipH="1">
            <a:off x="6140320" y="4019459"/>
            <a:ext cx="0" cy="17229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F5AD37A1-7950-1DEC-BF2A-030F72950784}"/>
              </a:ext>
            </a:extLst>
          </p:cNvPr>
          <p:cNvCxnSpPr>
            <a:cxnSpLocks/>
            <a:stCxn id="47" idx="2"/>
            <a:endCxn id="50" idx="0"/>
          </p:cNvCxnSpPr>
          <p:nvPr/>
        </p:nvCxnSpPr>
        <p:spPr>
          <a:xfrm>
            <a:off x="7368217" y="4020960"/>
            <a:ext cx="0" cy="16993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2946B367-DD43-0CBC-8AC4-FB084B4117BE}"/>
              </a:ext>
            </a:extLst>
          </p:cNvPr>
          <p:cNvSpPr/>
          <p:nvPr/>
        </p:nvSpPr>
        <p:spPr>
          <a:xfrm>
            <a:off x="4009804" y="952944"/>
            <a:ext cx="459859" cy="180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1350"/>
          </a:p>
        </p:txBody>
      </p:sp>
      <p:sp>
        <p:nvSpPr>
          <p:cNvPr id="13" name="Pijl: rechts 12">
            <a:extLst>
              <a:ext uri="{FF2B5EF4-FFF2-40B4-BE49-F238E27FC236}">
                <a16:creationId xmlns="" xmlns:a16="http://schemas.microsoft.com/office/drawing/2014/main" id="{B8918D8E-18E2-8330-5A14-7215444AE35A}"/>
              </a:ext>
            </a:extLst>
          </p:cNvPr>
          <p:cNvSpPr/>
          <p:nvPr/>
        </p:nvSpPr>
        <p:spPr>
          <a:xfrm>
            <a:off x="462644" y="2677569"/>
            <a:ext cx="332012" cy="2499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5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2415ECA-1C4D-8131-75BC-D9FB45909CE2}"/>
              </a:ext>
            </a:extLst>
          </p:cNvPr>
          <p:cNvSpPr txBox="1"/>
          <p:nvPr/>
        </p:nvSpPr>
        <p:spPr>
          <a:xfrm>
            <a:off x="3602559" y="3155694"/>
            <a:ext cx="1127088" cy="969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a = 4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b = 5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c = 0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="" xmlns:a16="http://schemas.microsoft.com/office/drawing/2014/main" id="{2232EBC8-B3AD-E9BA-0AC6-7FB79FF68F35}"/>
              </a:ext>
            </a:extLst>
          </p:cNvPr>
          <p:cNvSpPr txBox="1"/>
          <p:nvPr/>
        </p:nvSpPr>
        <p:spPr>
          <a:xfrm>
            <a:off x="3602559" y="3155694"/>
            <a:ext cx="1126800" cy="969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a = 4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b = 5</a:t>
            </a:r>
            <a:endParaRPr lang="en-US" sz="1950" dirty="0">
              <a:solidFill>
                <a:schemeClr val="tx1"/>
              </a:solidFill>
              <a:latin typeface="Consolas"/>
              <a:cs typeface="Calibri Light"/>
            </a:endParaRPr>
          </a:p>
          <a:p>
            <a:r>
              <a:rPr lang="en-GB" sz="1950" dirty="0">
                <a:solidFill>
                  <a:schemeClr val="tx1"/>
                </a:solidFill>
                <a:latin typeface="Consolas"/>
                <a:cs typeface="Calibri Light"/>
              </a:rPr>
              <a:t>c = 9</a:t>
            </a:r>
          </a:p>
        </p:txBody>
      </p:sp>
      <p:sp>
        <p:nvSpPr>
          <p:cNvPr id="24" name="Pijl: rechts 23">
            <a:extLst>
              <a:ext uri="{FF2B5EF4-FFF2-40B4-BE49-F238E27FC236}">
                <a16:creationId xmlns="" xmlns:a16="http://schemas.microsoft.com/office/drawing/2014/main" id="{E5EF58CF-ECAA-6441-0236-32E89AA3931B}"/>
              </a:ext>
            </a:extLst>
          </p:cNvPr>
          <p:cNvSpPr/>
          <p:nvPr/>
        </p:nvSpPr>
        <p:spPr>
          <a:xfrm>
            <a:off x="458311" y="2676602"/>
            <a:ext cx="332012" cy="24990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950"/>
          </a:p>
        </p:txBody>
      </p:sp>
      <p:sp>
        <p:nvSpPr>
          <p:cNvPr id="14" name="Titel 1">
            <a:extLst>
              <a:ext uri="{FF2B5EF4-FFF2-40B4-BE49-F238E27FC236}">
                <a16:creationId xmlns="" xmlns:a16="http://schemas.microsoft.com/office/drawing/2014/main" id="{EEAFD23E-B4B0-1619-3376-A1E35847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263650"/>
            <a:ext cx="8229600" cy="571500"/>
          </a:xfrm>
        </p:spPr>
        <p:txBody>
          <a:bodyPr/>
          <a:lstStyle/>
          <a:p>
            <a:pPr algn="l"/>
            <a:r>
              <a:rPr lang="nl-NL" sz="2600" b="0" dirty="0"/>
              <a:t>Intermezzo: </a:t>
            </a:r>
            <a:r>
              <a:rPr lang="nl-NL" sz="2600" b="0" dirty="0" err="1"/>
              <a:t>Symbolic</a:t>
            </a:r>
            <a:r>
              <a:rPr lang="nl-NL" sz="2600" b="0" dirty="0"/>
              <a:t> </a:t>
            </a:r>
            <a:r>
              <a:rPr lang="nl-NL" sz="2600" b="0" dirty="0" err="1"/>
              <a:t>Execution</a:t>
            </a:r>
            <a:endParaRPr lang="nl-NL" sz="2600" b="0" dirty="0"/>
          </a:p>
        </p:txBody>
      </p:sp>
    </p:spTree>
    <p:extLst>
      <p:ext uri="{BB962C8B-B14F-4D97-AF65-F5344CB8AC3E}">
        <p14:creationId xmlns:p14="http://schemas.microsoft.com/office/powerpoint/2010/main" val="24434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7.40741E-7 L 1.38778E-17 0.083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838 L 1.38778E-17 0.12176 " pathEditMode="relative" rAng="0" ptsTypes="AA">
                                      <p:cBhvr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12176 L 1.38778E-17 0.208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2081 L 1.38778E-17 0.24445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" presetClass="exit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0052 0.04143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4143 L 0.00052 0.2083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0833 L 0.00052 0.24074 " pathEditMode="relative" rAng="0" ptsTypes="AA">
                                      <p:cBhvr>
                                        <p:cTn id="8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35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4468 L -0.09531 0.24329 " pathEditMode="relative" rAng="0" ptsTypes="AA">
                                      <p:cBhvr>
                                        <p:cTn id="8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8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90" dur="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9 0.08334 L 0.00052 0.08403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2" presetClass="path" presetSubtype="0" accel="50000" decel="50000" fill="hold" grpId="7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52 0.08403 L 0.00052 0.12199 " pathEditMode="relative" rAng="0" ptsTypes="AA">
                                      <p:cBhvr>
                                        <p:cTn id="10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20833 " pathEditMode="relative" rAng="0" ptsTypes="AA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20833 L 0.00052 0.24468 " pathEditMode="relative" rAng="0" ptsTypes="AA">
                                      <p:cBhvr>
                                        <p:cTn id="1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"/>
                            </p:stCondLst>
                            <p:childTnLst>
                              <p:par>
                                <p:cTn id="121" presetID="8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" presetClass="exit" presetSubtype="8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7" grpId="0"/>
      <p:bldP spid="8" grpId="0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9" grpId="0" animBg="1"/>
      <p:bldP spid="20" grpId="0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4" grpId="7" animBg="1"/>
      <p:bldP spid="24" grpId="8" animBg="1"/>
      <p:bldP spid="24" grpId="9" animBg="1"/>
      <p:bldP spid="24" grpId="10" animBg="1"/>
      <p:bldP spid="24" grpId="11" animBg="1"/>
      <p:bldP spid="24" grpId="1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Lead scientist of the exploitation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Worked at the NFI for ~10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Favorite area of study is the overlap between hard- &amp; software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Expertise in reverse engineering, exploitation, emulation and non-invasive hardware attacks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nl-NL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 err="1">
                <a:solidFill>
                  <a:srgbClr val="00B050"/>
                </a:solidFill>
              </a:rPr>
              <a:t>jeffrey@NFI</a:t>
            </a:r>
            <a:r>
              <a:rPr lang="en-US" altLang="en-US" dirty="0">
                <a:solidFill>
                  <a:srgbClr val="00B050"/>
                </a:solidFill>
              </a:rPr>
              <a:t>:~$ </a:t>
            </a:r>
            <a:r>
              <a:rPr lang="en-US" altLang="en-US" dirty="0" err="1">
                <a:solidFill>
                  <a:srgbClr val="00B050"/>
                </a:solidFill>
              </a:rPr>
              <a:t>whoami</a:t>
            </a:r>
            <a:endParaRPr lang="en-US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EB8BB5-9637-6FDA-2A2F-0CB43D23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Symbolic</a:t>
            </a:r>
            <a:r>
              <a:rPr lang="nl-NL" dirty="0"/>
              <a:t> </a:t>
            </a:r>
            <a:r>
              <a:rPr lang="nl-NL" dirty="0" err="1"/>
              <a:t>Peripheral</a:t>
            </a:r>
            <a:r>
              <a:rPr lang="nl-NL" dirty="0"/>
              <a:t> </a:t>
            </a:r>
            <a:r>
              <a:rPr lang="nl-NL" dirty="0" err="1"/>
              <a:t>Emulation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A8536F9-E49B-238D-4424-887A8CFB8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Multiple (</a:t>
            </a:r>
            <a:r>
              <a:rPr lang="nl-NL" dirty="0" err="1"/>
              <a:t>many</a:t>
            </a:r>
            <a:r>
              <a:rPr lang="nl-NL" dirty="0"/>
              <a:t>) </a:t>
            </a:r>
            <a:r>
              <a:rPr lang="nl-NL" dirty="0" err="1"/>
              <a:t>states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Some</a:t>
            </a:r>
            <a:r>
              <a:rPr lang="nl-NL" dirty="0"/>
              <a:t> lead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successful</a:t>
            </a:r>
            <a:r>
              <a:rPr lang="nl-NL" dirty="0"/>
              <a:t> </a:t>
            </a:r>
            <a:r>
              <a:rPr lang="nl-NL" dirty="0" err="1"/>
              <a:t>emulation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 err="1"/>
              <a:t>Others</a:t>
            </a:r>
            <a:r>
              <a:rPr lang="nl-NL" dirty="0"/>
              <a:t> lead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infinite</a:t>
            </a:r>
            <a:r>
              <a:rPr lang="nl-NL" dirty="0"/>
              <a:t> loops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Too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states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keep in memory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temporarily</a:t>
            </a:r>
            <a:r>
              <a:rPr lang="nl-NL" dirty="0"/>
              <a:t> run </a:t>
            </a:r>
            <a:r>
              <a:rPr lang="nl-NL" dirty="0" err="1"/>
              <a:t>symbolic</a:t>
            </a:r>
            <a:r>
              <a:rPr lang="nl-NL" dirty="0"/>
              <a:t> </a:t>
            </a:r>
            <a:r>
              <a:rPr lang="nl-NL" dirty="0" err="1"/>
              <a:t>execution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Concretise</a:t>
            </a:r>
            <a:r>
              <a:rPr lang="nl-NL" dirty="0"/>
              <a:t> </a:t>
            </a:r>
            <a:r>
              <a:rPr lang="nl-NL" dirty="0" err="1"/>
              <a:t>symbolic</a:t>
            </a:r>
            <a:r>
              <a:rPr lang="nl-NL" dirty="0"/>
              <a:t> </a:t>
            </a:r>
            <a:r>
              <a:rPr lang="nl-NL" dirty="0" err="1"/>
              <a:t>values</a:t>
            </a:r>
            <a:r>
              <a:rPr lang="nl-NL" dirty="0"/>
              <a:t> “</a:t>
            </a:r>
            <a:r>
              <a:rPr lang="nl-NL" dirty="0" err="1"/>
              <a:t>after</a:t>
            </a:r>
            <a:r>
              <a:rPr lang="nl-NL" dirty="0"/>
              <a:t> a </a:t>
            </a:r>
            <a:r>
              <a:rPr lang="nl-NL" dirty="0" err="1"/>
              <a:t>while</a:t>
            </a:r>
            <a:r>
              <a:rPr lang="nl-NL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Concrete + </a:t>
            </a:r>
            <a:r>
              <a:rPr lang="nl-NL" dirty="0" err="1"/>
              <a:t>Symbolic</a:t>
            </a:r>
            <a:r>
              <a:rPr lang="nl-NL" dirty="0"/>
              <a:t> </a:t>
            </a:r>
            <a:r>
              <a:rPr lang="en-US" dirty="0">
                <a:ea typeface="+mn-lt"/>
                <a:cs typeface="+mn-lt"/>
              </a:rPr>
              <a:t>➔</a:t>
            </a:r>
            <a:r>
              <a:rPr lang="nl-NL" dirty="0"/>
              <a:t> </a:t>
            </a:r>
            <a:r>
              <a:rPr lang="nl-NL" dirty="0" err="1"/>
              <a:t>Concolic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988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EB8BB5-9637-6FDA-2A2F-0CB43D23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Symbolic</a:t>
            </a:r>
            <a:r>
              <a:rPr lang="nl-NL" dirty="0"/>
              <a:t> </a:t>
            </a:r>
            <a:r>
              <a:rPr lang="nl-NL" dirty="0" err="1"/>
              <a:t>Peripheral</a:t>
            </a:r>
            <a:r>
              <a:rPr lang="nl-NL" dirty="0"/>
              <a:t> </a:t>
            </a:r>
            <a:r>
              <a:rPr lang="nl-NL" dirty="0" err="1"/>
              <a:t>Emulation</a:t>
            </a:r>
            <a:r>
              <a:rPr lang="nl-NL" dirty="0"/>
              <a:t> – </a:t>
            </a:r>
            <a:r>
              <a:rPr lang="nl-NL" dirty="0" err="1"/>
              <a:t>Concretisation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A8536F9-E49B-238D-4424-887A8CFB8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Use</a:t>
            </a:r>
            <a:r>
              <a:rPr lang="nl-NL" dirty="0"/>
              <a:t> different heuristics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constraints</a:t>
            </a:r>
            <a:r>
              <a:rPr lang="nl-NL" dirty="0"/>
              <a:t> – “</a:t>
            </a:r>
            <a:r>
              <a:rPr lang="nl-NL" dirty="0" err="1"/>
              <a:t>Tactics</a:t>
            </a:r>
            <a:r>
              <a:rPr lang="nl-NL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Nice property (i.e. “return 1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function</a:t>
            </a:r>
            <a:r>
              <a:rPr lang="nl-NL" dirty="0"/>
              <a:t>”)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several</a:t>
            </a:r>
            <a:r>
              <a:rPr lang="nl-NL" dirty="0"/>
              <a:t> different </a:t>
            </a:r>
            <a:r>
              <a:rPr lang="nl-NL" dirty="0" err="1"/>
              <a:t>tactics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alternate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them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53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EB8BB5-9637-6FDA-2A2F-0CB43D23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Symbolic</a:t>
            </a:r>
            <a:r>
              <a:rPr lang="nl-NL" dirty="0"/>
              <a:t> </a:t>
            </a:r>
            <a:r>
              <a:rPr lang="nl-NL" dirty="0" err="1"/>
              <a:t>Peripheral</a:t>
            </a:r>
            <a:r>
              <a:rPr lang="nl-NL" dirty="0"/>
              <a:t> </a:t>
            </a:r>
            <a:r>
              <a:rPr lang="nl-NL" dirty="0" err="1"/>
              <a:t>Emulation</a:t>
            </a:r>
            <a:r>
              <a:rPr lang="nl-NL" dirty="0"/>
              <a:t> – </a:t>
            </a:r>
            <a:r>
              <a:rPr lang="nl-NL" dirty="0" err="1"/>
              <a:t>Tactics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A8536F9-E49B-238D-4424-887A8CFB8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ea typeface="+mj-ea"/>
                <a:cs typeface="+mj-cs"/>
              </a:rPr>
              <a:t>DummyTactic</a:t>
            </a:r>
            <a:endParaRPr lang="en-US" dirty="0">
              <a:latin typeface="+mj-lt"/>
              <a:ea typeface="+mj-ea"/>
              <a:cs typeface="+mj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Continue to next instruction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ea typeface="+mj-ea"/>
                <a:cs typeface="+mj-cs"/>
              </a:rPr>
              <a:t>ReturnTactic</a:t>
            </a:r>
            <a:r>
              <a:rPr lang="en-US" dirty="0">
                <a:latin typeface="+mj-lt"/>
                <a:ea typeface="+mj-ea"/>
                <a:cs typeface="+mj-cs"/>
              </a:rPr>
              <a:t>(n)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Return the value n from the current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ea typeface="+mj-ea"/>
                <a:cs typeface="+mj-cs"/>
              </a:rPr>
              <a:t>StepTactic</a:t>
            </a:r>
            <a:r>
              <a:rPr lang="en-US" dirty="0">
                <a:latin typeface="+mj-lt"/>
                <a:ea typeface="+mj-ea"/>
                <a:cs typeface="+mj-cs"/>
              </a:rPr>
              <a:t>(n)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Step n states and pick a state that did not end up in a loop</a:t>
            </a:r>
          </a:p>
        </p:txBody>
      </p:sp>
    </p:spTree>
    <p:extLst>
      <p:ext uri="{BB962C8B-B14F-4D97-AF65-F5344CB8AC3E}">
        <p14:creationId xmlns:p14="http://schemas.microsoft.com/office/powerpoint/2010/main" val="12837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EB8BB5-9637-6FDA-2A2F-0CB43D23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Peripheral</a:t>
            </a:r>
            <a:r>
              <a:rPr lang="nl-NL" dirty="0"/>
              <a:t> </a:t>
            </a:r>
            <a:r>
              <a:rPr lang="nl-NL" dirty="0" err="1"/>
              <a:t>Emulation</a:t>
            </a:r>
            <a:r>
              <a:rPr lang="nl-NL" dirty="0"/>
              <a:t> – System</a:t>
            </a:r>
          </a:p>
        </p:txBody>
      </p:sp>
      <p:pic>
        <p:nvPicPr>
          <p:cNvPr id="5" name="Picture 7" descr="Diagram&#10;&#10;Description automatically generated">
            <a:extLst>
              <a:ext uri="{FF2B5EF4-FFF2-40B4-BE49-F238E27FC236}">
                <a16:creationId xmlns="" xmlns:a16="http://schemas.microsoft.com/office/drawing/2014/main" id="{9A761EA7-46BF-9F83-3C27-90C2B2197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white">
          <a:xfrm>
            <a:off x="4969144" y="1824609"/>
            <a:ext cx="4022456" cy="393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ED969DC-F59A-0859-4AEF-AB0A6270A744}"/>
              </a:ext>
            </a:extLst>
          </p:cNvPr>
          <p:cNvSpPr txBox="1">
            <a:spLocks/>
          </p:cNvSpPr>
          <p:nvPr/>
        </p:nvSpPr>
        <p:spPr>
          <a:xfrm>
            <a:off x="323850" y="1816368"/>
            <a:ext cx="5124325" cy="4486507"/>
          </a:xfrm>
          <a:prstGeom prst="rect">
            <a:avLst/>
          </a:prstGeom>
        </p:spPr>
        <p:txBody>
          <a:bodyPr lIns="91440" tIns="45720" rIns="91440" bIns="45720" rtlCol="0" anchor="t"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Calibri Light"/>
              </a:rPr>
              <a:t>Analysis Tool (</a:t>
            </a:r>
            <a:r>
              <a:rPr lang="en-US" dirty="0" err="1">
                <a:solidFill>
                  <a:schemeClr val="tx1"/>
                </a:solidFill>
                <a:cs typeface="Calibri Light"/>
              </a:rPr>
              <a:t>Ghidra</a:t>
            </a:r>
            <a:r>
              <a:rPr lang="en-US" dirty="0">
                <a:solidFill>
                  <a:schemeClr val="tx1"/>
                </a:solidFill>
                <a:cs typeface="Calibri Light"/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 Light"/>
              </a:rPr>
              <a:t>Provides the binary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Emulator (</a:t>
            </a:r>
            <a:r>
              <a:rPr lang="en-US" dirty="0" err="1">
                <a:solidFill>
                  <a:schemeClr val="tx1"/>
                </a:solidFill>
                <a:cs typeface="Calibri Light"/>
              </a:rPr>
              <a:t>qiling</a:t>
            </a:r>
            <a:r>
              <a:rPr lang="en-US" dirty="0">
                <a:solidFill>
                  <a:schemeClr val="tx1"/>
                </a:solidFill>
                <a:cs typeface="Calibri Light"/>
              </a:rPr>
              <a:t> – unicorn – QEMU)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 Light"/>
              </a:rPr>
              <a:t>Uses hooks to detect Peripheral Reads / Bad States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Read Resolver (</a:t>
            </a:r>
            <a:r>
              <a:rPr lang="en-US" dirty="0" err="1">
                <a:solidFill>
                  <a:schemeClr val="tx1"/>
                </a:solidFill>
                <a:cs typeface="Calibri Light"/>
              </a:rPr>
              <a:t>angr</a:t>
            </a:r>
            <a:r>
              <a:rPr lang="en-US" dirty="0">
                <a:solidFill>
                  <a:schemeClr val="tx1"/>
                </a:solidFill>
                <a:cs typeface="Calibri Light"/>
              </a:rPr>
              <a:t> – z3)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 Light"/>
              </a:rPr>
              <a:t>Layer between emulator and symbolic execution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 Light"/>
              </a:rPr>
              <a:t>Chooses a Tactic and saves the result to History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History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 Light"/>
              </a:rPr>
              <a:t>A stack (LIFO queue)</a:t>
            </a:r>
          </a:p>
          <a:p>
            <a:r>
              <a:rPr lang="en-US" dirty="0">
                <a:solidFill>
                  <a:schemeClr val="tx1"/>
                </a:solidFill>
                <a:cs typeface="Calibri Light"/>
              </a:rPr>
              <a:t>Backtracker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 Light"/>
              </a:rPr>
              <a:t>Pops from History and resets Emulator</a:t>
            </a:r>
          </a:p>
        </p:txBody>
      </p:sp>
    </p:spTree>
    <p:extLst>
      <p:ext uri="{BB962C8B-B14F-4D97-AF65-F5344CB8AC3E}">
        <p14:creationId xmlns:p14="http://schemas.microsoft.com/office/powerpoint/2010/main" val="5857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EB8BB5-9637-6FDA-2A2F-0CB43D23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Peripheral</a:t>
            </a:r>
            <a:r>
              <a:rPr lang="nl-NL" dirty="0"/>
              <a:t> </a:t>
            </a:r>
            <a:r>
              <a:rPr lang="nl-NL" dirty="0" err="1"/>
              <a:t>Emulation</a:t>
            </a:r>
            <a:r>
              <a:rPr lang="nl-NL" dirty="0"/>
              <a:t> – </a:t>
            </a:r>
            <a:r>
              <a:rPr lang="nl-NL" dirty="0" err="1"/>
              <a:t>Tactic</a:t>
            </a:r>
            <a:r>
              <a:rPr lang="nl-NL" dirty="0"/>
              <a:t> </a:t>
            </a:r>
            <a:r>
              <a:rPr lang="nl-NL" dirty="0" err="1"/>
              <a:t>Selection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A8536F9-E49B-238D-4424-887A8CFB8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Keep a list of usable tactics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Pick the first 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Pick next one if: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No solutions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10 consecutive reads from the same address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Backtracking attempt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Backtrack if no tactics left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01A9165E-E15D-18B5-9896-13F273B88C26}"/>
              </a:ext>
            </a:extLst>
          </p:cNvPr>
          <p:cNvSpPr txBox="1"/>
          <p:nvPr/>
        </p:nvSpPr>
        <p:spPr>
          <a:xfrm>
            <a:off x="6172199" y="3886200"/>
            <a:ext cx="2409825" cy="132343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000" dirty="0" err="1">
                <a:solidFill>
                  <a:schemeClr val="tx1"/>
                </a:solidFill>
                <a:cs typeface="Calibri Light"/>
              </a:rPr>
              <a:t>DummyTactic</a:t>
            </a:r>
            <a:endParaRPr lang="en-GB" sz="2000" dirty="0">
              <a:solidFill>
                <a:schemeClr val="tx1"/>
              </a:solidFill>
              <a:cs typeface="Calibri Light"/>
            </a:endParaRPr>
          </a:p>
          <a:p>
            <a:r>
              <a:rPr lang="en-GB" sz="2000" dirty="0" err="1">
                <a:solidFill>
                  <a:schemeClr val="tx1"/>
                </a:solidFill>
                <a:cs typeface="Calibri Light"/>
              </a:rPr>
              <a:t>ReturnTactic</a:t>
            </a:r>
            <a:r>
              <a:rPr lang="en-GB" sz="2000" dirty="0">
                <a:solidFill>
                  <a:schemeClr val="tx1"/>
                </a:solidFill>
                <a:cs typeface="Calibri Light"/>
              </a:rPr>
              <a:t>(0)</a:t>
            </a:r>
          </a:p>
          <a:p>
            <a:r>
              <a:rPr lang="en-GB" sz="2000" dirty="0" err="1">
                <a:solidFill>
                  <a:schemeClr val="tx1"/>
                </a:solidFill>
                <a:cs typeface="Calibri Light"/>
              </a:rPr>
              <a:t>ReturnTactic</a:t>
            </a:r>
            <a:r>
              <a:rPr lang="en-GB" sz="2000" dirty="0">
                <a:solidFill>
                  <a:schemeClr val="tx1"/>
                </a:solidFill>
                <a:cs typeface="Calibri Light"/>
              </a:rPr>
              <a:t>(1)</a:t>
            </a:r>
          </a:p>
          <a:p>
            <a:r>
              <a:rPr lang="en-GB" sz="2000" dirty="0" err="1">
                <a:solidFill>
                  <a:schemeClr val="tx1"/>
                </a:solidFill>
                <a:cs typeface="Calibri Light"/>
              </a:rPr>
              <a:t>StepTactic</a:t>
            </a:r>
            <a:r>
              <a:rPr lang="en-GB" sz="2000" dirty="0">
                <a:solidFill>
                  <a:schemeClr val="tx1"/>
                </a:solidFill>
                <a:cs typeface="Calibri Light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7976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5B3F6969-C147-40E6-8185-2079EF1C3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9" t="22798" r="19031" b="19171"/>
          <a:stretch/>
        </p:blipFill>
        <p:spPr>
          <a:xfrm>
            <a:off x="453288" y="5200650"/>
            <a:ext cx="1230379" cy="762796"/>
          </a:xfrm>
          <a:prstGeom prst="rect">
            <a:avLst/>
          </a:prstGeom>
        </p:spPr>
      </p:pic>
      <p:sp>
        <p:nvSpPr>
          <p:cNvPr id="8" name="Tekstvak 1">
            <a:extLst>
              <a:ext uri="{FF2B5EF4-FFF2-40B4-BE49-F238E27FC236}">
                <a16:creationId xmlns="" xmlns:a16="http://schemas.microsoft.com/office/drawing/2014/main" id="{2EE220E2-87C1-2619-88F8-654B00FFBDBA}"/>
              </a:ext>
            </a:extLst>
          </p:cNvPr>
          <p:cNvSpPr txBox="1"/>
          <p:nvPr/>
        </p:nvSpPr>
        <p:spPr>
          <a:xfrm>
            <a:off x="230625" y="1371600"/>
            <a:ext cx="4429126" cy="47782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66A2"/>
                </a:solidFill>
                <a:latin typeface="Consolas"/>
              </a:rPr>
              <a:t>int</a:t>
            </a:r>
            <a:r>
              <a:rPr lang="nl-NL" sz="1800" dirty="0">
                <a:latin typeface="Consolas"/>
              </a:rPr>
              <a:t> </a:t>
            </a:r>
            <a:r>
              <a:rPr lang="nl-NL" sz="1800" dirty="0" err="1">
                <a:solidFill>
                  <a:srgbClr val="FFC000"/>
                </a:solidFill>
                <a:latin typeface="Consolas"/>
              </a:rPr>
              <a:t>get_val</a:t>
            </a:r>
            <a:r>
              <a:rPr lang="nl-NL" sz="1800" dirty="0">
                <a:latin typeface="Consolas"/>
              </a:rPr>
              <a:t>() 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nl-NL" sz="1800" dirty="0">
                <a:latin typeface="Consolas" panose="020B0609020204030204" pitchFamily="49" charset="0"/>
              </a:rPr>
              <a:t> *</a:t>
            </a:r>
            <a:r>
              <a:rPr lang="nl-NL" sz="1800" dirty="0" err="1">
                <a:latin typeface="Consolas" panose="020B0609020204030204" pitchFamily="49" charset="0"/>
              </a:rPr>
              <a:t>peripheral_value</a:t>
            </a:r>
            <a:r>
              <a:rPr lang="nl-NL" sz="1800" dirty="0"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}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 err="1">
                <a:solidFill>
                  <a:srgbClr val="0066A2"/>
                </a:solidFill>
                <a:latin typeface="Consolas" panose="020B0609020204030204" pitchFamily="49" charset="0"/>
              </a:rPr>
              <a:t>void</a:t>
            </a:r>
            <a:r>
              <a:rPr lang="nl-NL" sz="1800" dirty="0">
                <a:latin typeface="Consolas" panose="020B0609020204030204" pitchFamily="49" charset="0"/>
              </a:rPr>
              <a:t> 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init_peripheral</a:t>
            </a:r>
            <a:r>
              <a:rPr lang="nl-NL" sz="1800" dirty="0">
                <a:latin typeface="Consolas" panose="020B0609020204030204" pitchFamily="49" charset="0"/>
              </a:rPr>
              <a:t>() 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 *</a:t>
            </a:r>
            <a:r>
              <a:rPr lang="nl-NL" sz="1800" dirty="0" err="1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peripheral_status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|=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1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(*</a:t>
            </a:r>
            <a:r>
              <a:rPr lang="nl-NL" sz="1800" dirty="0" err="1">
                <a:latin typeface="Consolas" panose="020B0609020204030204" pitchFamily="49" charset="0"/>
              </a:rPr>
              <a:t>peripheral_status</a:t>
            </a:r>
            <a:r>
              <a:rPr lang="nl-NL" sz="1800" dirty="0">
                <a:latin typeface="Consolas" panose="020B0609020204030204" pitchFamily="49" charset="0"/>
              </a:rPr>
              <a:t> &amp;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2</a:t>
            </a:r>
            <a:r>
              <a:rPr lang="nl-NL" sz="1800" dirty="0">
                <a:latin typeface="Consolas" panose="020B0609020204030204" pitchFamily="49" charset="0"/>
              </a:rPr>
              <a:t> == 0)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 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while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</a:t>
            </a:r>
            <a:r>
              <a:rPr lang="nl-NL" sz="1800" dirty="0">
                <a:latin typeface="Consolas" panose="020B0609020204030204" pitchFamily="49" charset="0"/>
              </a:rPr>
              <a:t>(</a:t>
            </a:r>
            <a:r>
              <a:rPr lang="nl-NL" sz="1800" dirty="0" err="1">
                <a:solidFill>
                  <a:schemeClr val="accent6"/>
                </a:solidFill>
                <a:latin typeface="Consolas" panose="020B0609020204030204" pitchFamily="49" charset="0"/>
              </a:rPr>
              <a:t>true</a:t>
            </a:r>
            <a:r>
              <a:rPr lang="nl-NL" sz="1800" dirty="0">
                <a:latin typeface="Consolas" panose="020B0609020204030204" pitchFamily="49" charset="0"/>
              </a:rPr>
              <a:t>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get_val</a:t>
            </a:r>
            <a:r>
              <a:rPr lang="nl-NL" sz="1800" dirty="0">
                <a:latin typeface="Consolas" panose="020B0609020204030204" pitchFamily="49" charset="0"/>
              </a:rPr>
              <a:t>() &lt;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5</a:t>
            </a:r>
            <a:r>
              <a:rPr lang="nl-NL" sz="1800" dirty="0">
                <a:latin typeface="Consolas" panose="020B0609020204030204" pitchFamily="49" charset="0"/>
              </a:rPr>
              <a:t>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panic</a:t>
            </a:r>
            <a:r>
              <a:rPr lang="nl-NL" sz="1800" dirty="0">
                <a:latin typeface="Consolas" panose="020B0609020204030204" pitchFamily="49" charset="0"/>
              </a:rPr>
              <a:t>(</a:t>
            </a:r>
            <a:r>
              <a:rPr lang="nl-NL" sz="1800" dirty="0">
                <a:solidFill>
                  <a:srgbClr val="00B050"/>
                </a:solidFill>
                <a:latin typeface="Consolas" panose="020B0609020204030204" pitchFamily="49" charset="0"/>
              </a:rPr>
              <a:t>“Error </a:t>
            </a:r>
            <a:r>
              <a:rPr lang="en-GB" sz="1800" dirty="0">
                <a:solidFill>
                  <a:srgbClr val="00B050"/>
                </a:solidFill>
                <a:latin typeface="Consolas" panose="020B0609020204030204" pitchFamily="49" charset="0"/>
              </a:rPr>
              <a:t>occurred</a:t>
            </a:r>
            <a:r>
              <a:rPr lang="nl-NL" sz="1800" dirty="0">
                <a:solidFill>
                  <a:srgbClr val="00B050"/>
                </a:solidFill>
                <a:latin typeface="Consolas" panose="020B0609020204030204" pitchFamily="49" charset="0"/>
              </a:rPr>
              <a:t>!”</a:t>
            </a:r>
            <a:r>
              <a:rPr lang="nl-NL" sz="1800" dirty="0">
                <a:latin typeface="Consolas" panose="020B0609020204030204" pitchFamily="49" charset="0"/>
              </a:rPr>
              <a:t>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srgbClr val="000000"/>
              </a:solidFill>
              <a:latin typeface="Consolas" panose="020B0609020204030204" pitchFamily="49" charset="0"/>
              <a:sym typeface="Arial"/>
            </a:endParaRPr>
          </a:p>
          <a:p>
            <a:pPr hangingPunct="0"/>
            <a:r>
              <a:rPr lang="nl-NL" sz="1800" dirty="0">
                <a:latin typeface="Consolas"/>
              </a:rPr>
              <a:t>  </a:t>
            </a:r>
            <a:r>
              <a:rPr lang="nl-NL" sz="1800" dirty="0" err="1">
                <a:solidFill>
                  <a:srgbClr val="7030A0"/>
                </a:solidFill>
                <a:latin typeface="Consolas"/>
              </a:rPr>
              <a:t>while</a:t>
            </a:r>
            <a:r>
              <a:rPr lang="nl-NL" sz="1800" dirty="0">
                <a:latin typeface="Consolas"/>
              </a:rPr>
              <a:t> (</a:t>
            </a:r>
            <a:r>
              <a:rPr lang="nl-NL" sz="1800" dirty="0" err="1">
                <a:solidFill>
                  <a:schemeClr val="accent6"/>
                </a:solidFill>
                <a:latin typeface="Consolas"/>
              </a:rPr>
              <a:t>true</a:t>
            </a:r>
            <a:r>
              <a:rPr lang="nl-NL" sz="1800" dirty="0">
                <a:latin typeface="Consolas"/>
              </a:rPr>
              <a:t>) 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(*</a:t>
            </a:r>
            <a:r>
              <a:rPr lang="nl-NL" sz="1800" dirty="0" err="1">
                <a:latin typeface="Consolas" panose="020B0609020204030204" pitchFamily="49" charset="0"/>
              </a:rPr>
              <a:t>peripheral_status</a:t>
            </a:r>
            <a:r>
              <a:rPr lang="nl-NL" sz="1800" dirty="0">
                <a:latin typeface="Consolas" panose="020B0609020204030204" pitchFamily="49" charset="0"/>
              </a:rPr>
              <a:t> &amp;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1</a:t>
            </a:r>
            <a:r>
              <a:rPr lang="nl-NL" sz="1800" dirty="0">
                <a:latin typeface="Consolas" panose="020B0609020204030204" pitchFamily="49" charset="0"/>
              </a:rPr>
              <a:t>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  </a:t>
            </a:r>
            <a:r>
              <a:rPr lang="nl-NL" sz="1800" dirty="0">
                <a:solidFill>
                  <a:srgbClr val="7030A0"/>
                </a:solidFill>
                <a:latin typeface="Consolas" panose="020B0609020204030204" pitchFamily="49" charset="0"/>
              </a:rPr>
              <a:t>break</a:t>
            </a:r>
            <a:r>
              <a:rPr lang="nl-NL" sz="1800" dirty="0"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}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}</a:t>
            </a:r>
          </a:p>
        </p:txBody>
      </p:sp>
      <p:sp>
        <p:nvSpPr>
          <p:cNvPr id="12" name="Rechthoek 6">
            <a:extLst>
              <a:ext uri="{FF2B5EF4-FFF2-40B4-BE49-F238E27FC236}">
                <a16:creationId xmlns="" xmlns:a16="http://schemas.microsoft.com/office/drawing/2014/main" id="{DA3917CC-BDE2-3781-AEEF-443C46752587}"/>
              </a:ext>
            </a:extLst>
          </p:cNvPr>
          <p:cNvSpPr/>
          <p:nvPr/>
        </p:nvSpPr>
        <p:spPr>
          <a:xfrm>
            <a:off x="223104" y="1368755"/>
            <a:ext cx="4429126" cy="992507"/>
          </a:xfrm>
          <a:prstGeom prst="rect">
            <a:avLst/>
          </a:prstGeom>
          <a:solidFill>
            <a:srgbClr val="000000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hthoek 10">
            <a:extLst>
              <a:ext uri="{FF2B5EF4-FFF2-40B4-BE49-F238E27FC236}">
                <a16:creationId xmlns="" xmlns:a16="http://schemas.microsoft.com/office/drawing/2014/main" id="{F62E029F-62F1-0958-D30D-A2723E170D16}"/>
              </a:ext>
            </a:extLst>
          </p:cNvPr>
          <p:cNvSpPr/>
          <p:nvPr/>
        </p:nvSpPr>
        <p:spPr>
          <a:xfrm>
            <a:off x="240150" y="3070873"/>
            <a:ext cx="4412080" cy="3078956"/>
          </a:xfrm>
          <a:prstGeom prst="rect">
            <a:avLst/>
          </a:prstGeom>
          <a:solidFill>
            <a:srgbClr val="000000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kstvak 7">
            <a:extLst>
              <a:ext uri="{FF2B5EF4-FFF2-40B4-BE49-F238E27FC236}">
                <a16:creationId xmlns="" xmlns:a16="http://schemas.microsoft.com/office/drawing/2014/main" id="{268AC544-7DB0-BA47-1CDD-DF139C9C2084}"/>
              </a:ext>
            </a:extLst>
          </p:cNvPr>
          <p:cNvSpPr txBox="1"/>
          <p:nvPr/>
        </p:nvSpPr>
        <p:spPr>
          <a:xfrm>
            <a:off x="4999927" y="1208247"/>
            <a:ext cx="791273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 err="1">
                <a:solidFill>
                  <a:srgbClr val="000000"/>
                </a:solidFill>
                <a:latin typeface="Calibri"/>
                <a:cs typeface="Calibri Light"/>
              </a:rPr>
              <a:t>Tactic</a:t>
            </a:r>
            <a:endParaRPr lang="nl-NL" sz="24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18" name="Tekstvak 8">
            <a:extLst>
              <a:ext uri="{FF2B5EF4-FFF2-40B4-BE49-F238E27FC236}">
                <a16:creationId xmlns="" xmlns:a16="http://schemas.microsoft.com/office/drawing/2014/main" id="{EFFDAC9F-0360-392F-D511-E1F40CF16338}"/>
              </a:ext>
            </a:extLst>
          </p:cNvPr>
          <p:cNvSpPr txBox="1"/>
          <p:nvPr/>
        </p:nvSpPr>
        <p:spPr>
          <a:xfrm>
            <a:off x="4999927" y="1726185"/>
            <a:ext cx="999516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Dummy</a:t>
            </a:r>
          </a:p>
        </p:txBody>
      </p:sp>
      <p:sp>
        <p:nvSpPr>
          <p:cNvPr id="20" name="Tekstvak 15">
            <a:extLst>
              <a:ext uri="{FF2B5EF4-FFF2-40B4-BE49-F238E27FC236}">
                <a16:creationId xmlns="" xmlns:a16="http://schemas.microsoft.com/office/drawing/2014/main" id="{2814D3D0-2299-B7E4-30C0-97AD5C9209F7}"/>
              </a:ext>
            </a:extLst>
          </p:cNvPr>
          <p:cNvSpPr txBox="1"/>
          <p:nvPr/>
        </p:nvSpPr>
        <p:spPr>
          <a:xfrm>
            <a:off x="6172200" y="1726185"/>
            <a:ext cx="11430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alibri Light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22" name="Tekstvak 16">
            <a:extLst>
              <a:ext uri="{FF2B5EF4-FFF2-40B4-BE49-F238E27FC236}">
                <a16:creationId xmlns="" xmlns:a16="http://schemas.microsoft.com/office/drawing/2014/main" id="{1B2C1835-3E74-205A-C0C7-7E4C36677E79}"/>
              </a:ext>
            </a:extLst>
          </p:cNvPr>
          <p:cNvSpPr txBox="1"/>
          <p:nvPr/>
        </p:nvSpPr>
        <p:spPr>
          <a:xfrm>
            <a:off x="7960176" y="1726185"/>
            <a:ext cx="70311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</a:rPr>
              <a:t>0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7">
            <a:extLst>
              <a:ext uri="{FF2B5EF4-FFF2-40B4-BE49-F238E27FC236}">
                <a16:creationId xmlns="" xmlns:a16="http://schemas.microsoft.com/office/drawing/2014/main" id="{0390BA83-6571-6ADE-24F6-A7247403D8D8}"/>
              </a:ext>
            </a:extLst>
          </p:cNvPr>
          <p:cNvSpPr txBox="1"/>
          <p:nvPr/>
        </p:nvSpPr>
        <p:spPr>
          <a:xfrm>
            <a:off x="6172200" y="1208247"/>
            <a:ext cx="1447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 err="1">
                <a:solidFill>
                  <a:srgbClr val="000000"/>
                </a:solidFill>
                <a:latin typeface="Calibri"/>
                <a:cs typeface="Calibri Light"/>
              </a:rPr>
              <a:t>Constraint</a:t>
            </a:r>
            <a:endParaRPr lang="nl-NL" sz="18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3" name="Tekstvak 7">
            <a:extLst>
              <a:ext uri="{FF2B5EF4-FFF2-40B4-BE49-F238E27FC236}">
                <a16:creationId xmlns="" xmlns:a16="http://schemas.microsoft.com/office/drawing/2014/main" id="{BD8F198C-4D54-8D75-C35C-65F43CE07765}"/>
              </a:ext>
            </a:extLst>
          </p:cNvPr>
          <p:cNvSpPr txBox="1"/>
          <p:nvPr/>
        </p:nvSpPr>
        <p:spPr>
          <a:xfrm>
            <a:off x="7960176" y="1208247"/>
            <a:ext cx="879024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>
                <a:solidFill>
                  <a:srgbClr val="000000"/>
                </a:solidFill>
                <a:latin typeface="Calibri"/>
                <a:cs typeface="Calibri Light"/>
              </a:rPr>
              <a:t>Value</a:t>
            </a:r>
            <a:endParaRPr lang="nl-NL" sz="18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907E83C9-A5C5-0A97-B255-E109E2D91FBA}"/>
              </a:ext>
            </a:extLst>
          </p:cNvPr>
          <p:cNvSpPr txBox="1">
            <a:spLocks/>
          </p:cNvSpPr>
          <p:nvPr/>
        </p:nvSpPr>
        <p:spPr bwMode="auto">
          <a:xfrm>
            <a:off x="244440" y="422421"/>
            <a:ext cx="20397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kern="0" dirty="0" err="1"/>
              <a:t>Example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86235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20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5B3F6969-C147-40E6-8185-2079EF1C3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9" t="22798" r="19031" b="19171"/>
          <a:stretch/>
        </p:blipFill>
        <p:spPr>
          <a:xfrm>
            <a:off x="453288" y="5200650"/>
            <a:ext cx="1230379" cy="762796"/>
          </a:xfrm>
          <a:prstGeom prst="rect">
            <a:avLst/>
          </a:prstGeom>
        </p:spPr>
      </p:pic>
      <p:sp>
        <p:nvSpPr>
          <p:cNvPr id="8" name="Tekstvak 1">
            <a:extLst>
              <a:ext uri="{FF2B5EF4-FFF2-40B4-BE49-F238E27FC236}">
                <a16:creationId xmlns="" xmlns:a16="http://schemas.microsoft.com/office/drawing/2014/main" id="{2EE220E2-87C1-2619-88F8-654B00FFBDBA}"/>
              </a:ext>
            </a:extLst>
          </p:cNvPr>
          <p:cNvSpPr txBox="1"/>
          <p:nvPr/>
        </p:nvSpPr>
        <p:spPr>
          <a:xfrm>
            <a:off x="230625" y="1371600"/>
            <a:ext cx="4429126" cy="47782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66A2"/>
                </a:solidFill>
                <a:latin typeface="Consolas"/>
              </a:rPr>
              <a:t>int</a:t>
            </a:r>
            <a:r>
              <a:rPr lang="nl-NL" sz="1800" dirty="0">
                <a:latin typeface="Consolas"/>
              </a:rPr>
              <a:t> </a:t>
            </a:r>
            <a:r>
              <a:rPr lang="nl-NL" sz="1800" dirty="0" err="1">
                <a:solidFill>
                  <a:srgbClr val="FFC000"/>
                </a:solidFill>
                <a:latin typeface="Consolas"/>
              </a:rPr>
              <a:t>get_val</a:t>
            </a:r>
            <a:r>
              <a:rPr lang="nl-NL" sz="1800" dirty="0">
                <a:latin typeface="Consolas"/>
              </a:rPr>
              <a:t>() 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nl-NL" sz="1800" dirty="0">
                <a:latin typeface="Consolas" panose="020B0609020204030204" pitchFamily="49" charset="0"/>
              </a:rPr>
              <a:t> *</a:t>
            </a:r>
            <a:r>
              <a:rPr lang="nl-NL" sz="1800" dirty="0" err="1">
                <a:latin typeface="Consolas" panose="020B0609020204030204" pitchFamily="49" charset="0"/>
              </a:rPr>
              <a:t>peripheral_value</a:t>
            </a:r>
            <a:r>
              <a:rPr lang="nl-NL" sz="1800" dirty="0"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}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 err="1">
                <a:solidFill>
                  <a:srgbClr val="0066A2"/>
                </a:solidFill>
                <a:latin typeface="Consolas" panose="020B0609020204030204" pitchFamily="49" charset="0"/>
              </a:rPr>
              <a:t>void</a:t>
            </a:r>
            <a:r>
              <a:rPr lang="nl-NL" sz="1800" dirty="0">
                <a:latin typeface="Consolas" panose="020B0609020204030204" pitchFamily="49" charset="0"/>
              </a:rPr>
              <a:t> 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init_peripheral</a:t>
            </a:r>
            <a:r>
              <a:rPr lang="nl-NL" sz="1800" dirty="0">
                <a:latin typeface="Consolas" panose="020B0609020204030204" pitchFamily="49" charset="0"/>
              </a:rPr>
              <a:t>() 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 *</a:t>
            </a:r>
            <a:r>
              <a:rPr lang="nl-NL" sz="1800" dirty="0" err="1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peripheral_status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|=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1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(*</a:t>
            </a:r>
            <a:r>
              <a:rPr lang="nl-NL" sz="1800" dirty="0" err="1">
                <a:latin typeface="Consolas" panose="020B0609020204030204" pitchFamily="49" charset="0"/>
              </a:rPr>
              <a:t>peripheral_status</a:t>
            </a:r>
            <a:r>
              <a:rPr lang="nl-NL" sz="1800" dirty="0">
                <a:latin typeface="Consolas" panose="020B0609020204030204" pitchFamily="49" charset="0"/>
              </a:rPr>
              <a:t> &amp;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2</a:t>
            </a:r>
            <a:r>
              <a:rPr lang="nl-NL" sz="1800" dirty="0">
                <a:latin typeface="Consolas" panose="020B0609020204030204" pitchFamily="49" charset="0"/>
              </a:rPr>
              <a:t> == 0)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 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while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</a:t>
            </a:r>
            <a:r>
              <a:rPr lang="nl-NL" sz="1800" dirty="0">
                <a:latin typeface="Consolas" panose="020B0609020204030204" pitchFamily="49" charset="0"/>
              </a:rPr>
              <a:t>(</a:t>
            </a:r>
            <a:r>
              <a:rPr lang="nl-NL" sz="1800" dirty="0" err="1">
                <a:solidFill>
                  <a:schemeClr val="accent6"/>
                </a:solidFill>
                <a:latin typeface="Consolas" panose="020B0609020204030204" pitchFamily="49" charset="0"/>
              </a:rPr>
              <a:t>true</a:t>
            </a:r>
            <a:r>
              <a:rPr lang="nl-NL" sz="1800" dirty="0">
                <a:latin typeface="Consolas" panose="020B0609020204030204" pitchFamily="49" charset="0"/>
              </a:rPr>
              <a:t>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get_val</a:t>
            </a:r>
            <a:r>
              <a:rPr lang="nl-NL" sz="1800" dirty="0">
                <a:latin typeface="Consolas" panose="020B0609020204030204" pitchFamily="49" charset="0"/>
              </a:rPr>
              <a:t>() &lt;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5</a:t>
            </a:r>
            <a:r>
              <a:rPr lang="nl-NL" sz="1800" dirty="0">
                <a:latin typeface="Consolas" panose="020B0609020204030204" pitchFamily="49" charset="0"/>
              </a:rPr>
              <a:t>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panic</a:t>
            </a:r>
            <a:r>
              <a:rPr lang="nl-NL" sz="1800" dirty="0">
                <a:latin typeface="Consolas" panose="020B0609020204030204" pitchFamily="49" charset="0"/>
              </a:rPr>
              <a:t>(</a:t>
            </a:r>
            <a:r>
              <a:rPr lang="nl-NL" sz="1800" dirty="0">
                <a:solidFill>
                  <a:srgbClr val="00B050"/>
                </a:solidFill>
                <a:latin typeface="Consolas" panose="020B0609020204030204" pitchFamily="49" charset="0"/>
              </a:rPr>
              <a:t>“Error </a:t>
            </a:r>
            <a:r>
              <a:rPr lang="en-GB" sz="1800" dirty="0">
                <a:solidFill>
                  <a:srgbClr val="00B050"/>
                </a:solidFill>
                <a:latin typeface="Consolas" panose="020B0609020204030204" pitchFamily="49" charset="0"/>
              </a:rPr>
              <a:t>occurred</a:t>
            </a:r>
            <a:r>
              <a:rPr lang="nl-NL" sz="1800" dirty="0">
                <a:solidFill>
                  <a:srgbClr val="00B050"/>
                </a:solidFill>
                <a:latin typeface="Consolas" panose="020B0609020204030204" pitchFamily="49" charset="0"/>
              </a:rPr>
              <a:t>!”</a:t>
            </a:r>
            <a:r>
              <a:rPr lang="nl-NL" sz="1800" dirty="0">
                <a:latin typeface="Consolas" panose="020B0609020204030204" pitchFamily="49" charset="0"/>
              </a:rPr>
              <a:t>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srgbClr val="000000"/>
              </a:solidFill>
              <a:latin typeface="Consolas" panose="020B0609020204030204" pitchFamily="49" charset="0"/>
              <a:sym typeface="Arial"/>
            </a:endParaRPr>
          </a:p>
          <a:p>
            <a:pPr hangingPunct="0"/>
            <a:r>
              <a:rPr lang="nl-NL" sz="1800" dirty="0">
                <a:latin typeface="Consolas"/>
              </a:rPr>
              <a:t>  </a:t>
            </a:r>
            <a:r>
              <a:rPr lang="nl-NL" sz="1800" dirty="0" err="1">
                <a:solidFill>
                  <a:srgbClr val="7030A0"/>
                </a:solidFill>
                <a:latin typeface="Consolas"/>
              </a:rPr>
              <a:t>while</a:t>
            </a:r>
            <a:r>
              <a:rPr lang="nl-NL" sz="1800" dirty="0">
                <a:latin typeface="Consolas"/>
              </a:rPr>
              <a:t> (</a:t>
            </a:r>
            <a:r>
              <a:rPr lang="nl-NL" sz="1800" dirty="0" err="1">
                <a:solidFill>
                  <a:schemeClr val="accent6"/>
                </a:solidFill>
                <a:latin typeface="Consolas"/>
              </a:rPr>
              <a:t>true</a:t>
            </a:r>
            <a:r>
              <a:rPr lang="nl-NL" sz="1800" dirty="0">
                <a:latin typeface="Consolas"/>
              </a:rPr>
              <a:t>) 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(*</a:t>
            </a:r>
            <a:r>
              <a:rPr lang="nl-NL" sz="1800" dirty="0" err="1">
                <a:latin typeface="Consolas" panose="020B0609020204030204" pitchFamily="49" charset="0"/>
              </a:rPr>
              <a:t>peripheral_status</a:t>
            </a:r>
            <a:r>
              <a:rPr lang="nl-NL" sz="1800" dirty="0">
                <a:latin typeface="Consolas" panose="020B0609020204030204" pitchFamily="49" charset="0"/>
              </a:rPr>
              <a:t> &amp;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1</a:t>
            </a:r>
            <a:r>
              <a:rPr lang="nl-NL" sz="1800" dirty="0">
                <a:latin typeface="Consolas" panose="020B0609020204030204" pitchFamily="49" charset="0"/>
              </a:rPr>
              <a:t>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  </a:t>
            </a:r>
            <a:r>
              <a:rPr lang="nl-NL" sz="1800" dirty="0">
                <a:solidFill>
                  <a:srgbClr val="7030A0"/>
                </a:solidFill>
                <a:latin typeface="Consolas" panose="020B0609020204030204" pitchFamily="49" charset="0"/>
              </a:rPr>
              <a:t>break</a:t>
            </a:r>
            <a:r>
              <a:rPr lang="nl-NL" sz="1800" dirty="0"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}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}</a:t>
            </a:r>
          </a:p>
        </p:txBody>
      </p:sp>
      <p:sp>
        <p:nvSpPr>
          <p:cNvPr id="12" name="Rechthoek 6">
            <a:extLst>
              <a:ext uri="{FF2B5EF4-FFF2-40B4-BE49-F238E27FC236}">
                <a16:creationId xmlns="" xmlns:a16="http://schemas.microsoft.com/office/drawing/2014/main" id="{DA3917CC-BDE2-3781-AEEF-443C46752587}"/>
              </a:ext>
            </a:extLst>
          </p:cNvPr>
          <p:cNvSpPr/>
          <p:nvPr/>
        </p:nvSpPr>
        <p:spPr>
          <a:xfrm>
            <a:off x="223104" y="1368755"/>
            <a:ext cx="4429126" cy="992507"/>
          </a:xfrm>
          <a:prstGeom prst="rect">
            <a:avLst/>
          </a:prstGeom>
          <a:solidFill>
            <a:srgbClr val="000000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Rechthoek 10">
            <a:extLst>
              <a:ext uri="{FF2B5EF4-FFF2-40B4-BE49-F238E27FC236}">
                <a16:creationId xmlns="" xmlns:a16="http://schemas.microsoft.com/office/drawing/2014/main" id="{F62E029F-62F1-0958-D30D-A2723E170D16}"/>
              </a:ext>
            </a:extLst>
          </p:cNvPr>
          <p:cNvSpPr/>
          <p:nvPr/>
        </p:nvSpPr>
        <p:spPr>
          <a:xfrm>
            <a:off x="240150" y="3886200"/>
            <a:ext cx="4412080" cy="22680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kstvak 7">
            <a:extLst>
              <a:ext uri="{FF2B5EF4-FFF2-40B4-BE49-F238E27FC236}">
                <a16:creationId xmlns="" xmlns:a16="http://schemas.microsoft.com/office/drawing/2014/main" id="{268AC544-7DB0-BA47-1CDD-DF139C9C2084}"/>
              </a:ext>
            </a:extLst>
          </p:cNvPr>
          <p:cNvSpPr txBox="1"/>
          <p:nvPr/>
        </p:nvSpPr>
        <p:spPr>
          <a:xfrm>
            <a:off x="4999927" y="1208247"/>
            <a:ext cx="791273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 err="1">
                <a:solidFill>
                  <a:srgbClr val="000000"/>
                </a:solidFill>
                <a:latin typeface="Calibri"/>
                <a:cs typeface="Calibri Light"/>
              </a:rPr>
              <a:t>Tactic</a:t>
            </a:r>
            <a:endParaRPr lang="nl-NL" sz="24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18" name="Tekstvak 8">
            <a:extLst>
              <a:ext uri="{FF2B5EF4-FFF2-40B4-BE49-F238E27FC236}">
                <a16:creationId xmlns="" xmlns:a16="http://schemas.microsoft.com/office/drawing/2014/main" id="{EFFDAC9F-0360-392F-D511-E1F40CF16338}"/>
              </a:ext>
            </a:extLst>
          </p:cNvPr>
          <p:cNvSpPr txBox="1"/>
          <p:nvPr/>
        </p:nvSpPr>
        <p:spPr>
          <a:xfrm>
            <a:off x="4999927" y="1726185"/>
            <a:ext cx="999516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Dummy</a:t>
            </a:r>
          </a:p>
        </p:txBody>
      </p:sp>
      <p:sp>
        <p:nvSpPr>
          <p:cNvPr id="20" name="Tekstvak 15">
            <a:extLst>
              <a:ext uri="{FF2B5EF4-FFF2-40B4-BE49-F238E27FC236}">
                <a16:creationId xmlns="" xmlns:a16="http://schemas.microsoft.com/office/drawing/2014/main" id="{2814D3D0-2299-B7E4-30C0-97AD5C9209F7}"/>
              </a:ext>
            </a:extLst>
          </p:cNvPr>
          <p:cNvSpPr txBox="1"/>
          <p:nvPr/>
        </p:nvSpPr>
        <p:spPr>
          <a:xfrm>
            <a:off x="6172200" y="1726185"/>
            <a:ext cx="11430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alibri Light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22" name="Tekstvak 16">
            <a:extLst>
              <a:ext uri="{FF2B5EF4-FFF2-40B4-BE49-F238E27FC236}">
                <a16:creationId xmlns="" xmlns:a16="http://schemas.microsoft.com/office/drawing/2014/main" id="{1B2C1835-3E74-205A-C0C7-7E4C36677E79}"/>
              </a:ext>
            </a:extLst>
          </p:cNvPr>
          <p:cNvSpPr txBox="1"/>
          <p:nvPr/>
        </p:nvSpPr>
        <p:spPr>
          <a:xfrm>
            <a:off x="7960176" y="1726185"/>
            <a:ext cx="70311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</a:rPr>
              <a:t>0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7">
            <a:extLst>
              <a:ext uri="{FF2B5EF4-FFF2-40B4-BE49-F238E27FC236}">
                <a16:creationId xmlns="" xmlns:a16="http://schemas.microsoft.com/office/drawing/2014/main" id="{0390BA83-6571-6ADE-24F6-A7247403D8D8}"/>
              </a:ext>
            </a:extLst>
          </p:cNvPr>
          <p:cNvSpPr txBox="1"/>
          <p:nvPr/>
        </p:nvSpPr>
        <p:spPr>
          <a:xfrm>
            <a:off x="6172200" y="1208247"/>
            <a:ext cx="1447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 err="1">
                <a:solidFill>
                  <a:srgbClr val="000000"/>
                </a:solidFill>
                <a:latin typeface="Calibri"/>
                <a:cs typeface="Calibri Light"/>
              </a:rPr>
              <a:t>Constraint</a:t>
            </a:r>
            <a:endParaRPr lang="nl-NL" sz="18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3" name="Tekstvak 7">
            <a:extLst>
              <a:ext uri="{FF2B5EF4-FFF2-40B4-BE49-F238E27FC236}">
                <a16:creationId xmlns="" xmlns:a16="http://schemas.microsoft.com/office/drawing/2014/main" id="{BD8F198C-4D54-8D75-C35C-65F43CE07765}"/>
              </a:ext>
            </a:extLst>
          </p:cNvPr>
          <p:cNvSpPr txBox="1"/>
          <p:nvPr/>
        </p:nvSpPr>
        <p:spPr>
          <a:xfrm>
            <a:off x="7960176" y="1208247"/>
            <a:ext cx="879024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>
                <a:solidFill>
                  <a:srgbClr val="000000"/>
                </a:solidFill>
                <a:latin typeface="Calibri"/>
                <a:cs typeface="Calibri Light"/>
              </a:rPr>
              <a:t>Value</a:t>
            </a:r>
            <a:endParaRPr lang="nl-NL" sz="18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907E83C9-A5C5-0A97-B255-E109E2D91FBA}"/>
              </a:ext>
            </a:extLst>
          </p:cNvPr>
          <p:cNvSpPr txBox="1">
            <a:spLocks/>
          </p:cNvSpPr>
          <p:nvPr/>
        </p:nvSpPr>
        <p:spPr bwMode="auto">
          <a:xfrm>
            <a:off x="244440" y="422421"/>
            <a:ext cx="20397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kern="0" dirty="0" err="1"/>
              <a:t>Example</a:t>
            </a:r>
            <a:endParaRPr lang="nl-NL" kern="0" dirty="0"/>
          </a:p>
        </p:txBody>
      </p:sp>
      <p:sp>
        <p:nvSpPr>
          <p:cNvPr id="4" name="Tekstvak 8">
            <a:extLst>
              <a:ext uri="{FF2B5EF4-FFF2-40B4-BE49-F238E27FC236}">
                <a16:creationId xmlns="" xmlns:a16="http://schemas.microsoft.com/office/drawing/2014/main" id="{43A5FE46-32B7-5F74-0923-A501184104F3}"/>
              </a:ext>
            </a:extLst>
          </p:cNvPr>
          <p:cNvSpPr txBox="1"/>
          <p:nvPr/>
        </p:nvSpPr>
        <p:spPr>
          <a:xfrm>
            <a:off x="4999927" y="2072432"/>
            <a:ext cx="1253313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Return(0)</a:t>
            </a:r>
          </a:p>
        </p:txBody>
      </p:sp>
      <p:sp>
        <p:nvSpPr>
          <p:cNvPr id="5" name="Tekstvak 8">
            <a:extLst>
              <a:ext uri="{FF2B5EF4-FFF2-40B4-BE49-F238E27FC236}">
                <a16:creationId xmlns="" xmlns:a16="http://schemas.microsoft.com/office/drawing/2014/main" id="{4B82F413-97E8-A738-C07E-C3BBFEAC9F87}"/>
              </a:ext>
            </a:extLst>
          </p:cNvPr>
          <p:cNvSpPr txBox="1"/>
          <p:nvPr/>
        </p:nvSpPr>
        <p:spPr>
          <a:xfrm>
            <a:off x="4999927" y="2418679"/>
            <a:ext cx="1296501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Return(1)</a:t>
            </a:r>
          </a:p>
        </p:txBody>
      </p:sp>
      <p:sp>
        <p:nvSpPr>
          <p:cNvPr id="6" name="Tekstvak 8">
            <a:extLst>
              <a:ext uri="{FF2B5EF4-FFF2-40B4-BE49-F238E27FC236}">
                <a16:creationId xmlns="" xmlns:a16="http://schemas.microsoft.com/office/drawing/2014/main" id="{07A785C0-27CB-B950-CDFB-A6032C0D7440}"/>
              </a:ext>
            </a:extLst>
          </p:cNvPr>
          <p:cNvSpPr txBox="1"/>
          <p:nvPr/>
        </p:nvSpPr>
        <p:spPr>
          <a:xfrm>
            <a:off x="4999927" y="2764926"/>
            <a:ext cx="1172273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Step(5)</a:t>
            </a:r>
          </a:p>
        </p:txBody>
      </p:sp>
      <p:sp>
        <p:nvSpPr>
          <p:cNvPr id="15" name="Tekstvak 8">
            <a:extLst>
              <a:ext uri="{FF2B5EF4-FFF2-40B4-BE49-F238E27FC236}">
                <a16:creationId xmlns="" xmlns:a16="http://schemas.microsoft.com/office/drawing/2014/main" id="{134506BC-536A-F426-5715-00700CAC3023}"/>
              </a:ext>
            </a:extLst>
          </p:cNvPr>
          <p:cNvSpPr txBox="1"/>
          <p:nvPr/>
        </p:nvSpPr>
        <p:spPr>
          <a:xfrm>
            <a:off x="6172200" y="2764926"/>
            <a:ext cx="1600199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(x &amp; 2 != 0) &amp;&amp; (x != 0)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="" xmlns:a16="http://schemas.microsoft.com/office/drawing/2014/main" id="{FFFB771E-BF32-0D46-55D1-806090309F8F}"/>
              </a:ext>
            </a:extLst>
          </p:cNvPr>
          <p:cNvSpPr txBox="1"/>
          <p:nvPr/>
        </p:nvSpPr>
        <p:spPr>
          <a:xfrm>
            <a:off x="7960176" y="2764926"/>
            <a:ext cx="70311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</a:rPr>
              <a:t>2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kstvak 15">
            <a:extLst>
              <a:ext uri="{FF2B5EF4-FFF2-40B4-BE49-F238E27FC236}">
                <a16:creationId xmlns="" xmlns:a16="http://schemas.microsoft.com/office/drawing/2014/main" id="{7449FBAF-EDA8-7C88-4777-FCF16E178DDD}"/>
              </a:ext>
            </a:extLst>
          </p:cNvPr>
          <p:cNvSpPr txBox="1"/>
          <p:nvPr/>
        </p:nvSpPr>
        <p:spPr>
          <a:xfrm>
            <a:off x="6172200" y="2072222"/>
            <a:ext cx="11430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C00000"/>
                </a:solidFill>
                <a:cs typeface="Calibri Light"/>
                <a:sym typeface="Arial"/>
              </a:rPr>
              <a:t>ERROR</a:t>
            </a:r>
          </a:p>
        </p:txBody>
      </p:sp>
      <p:sp>
        <p:nvSpPr>
          <p:cNvPr id="21" name="Tekstvak 15">
            <a:extLst>
              <a:ext uri="{FF2B5EF4-FFF2-40B4-BE49-F238E27FC236}">
                <a16:creationId xmlns="" xmlns:a16="http://schemas.microsoft.com/office/drawing/2014/main" id="{5497E050-1C66-B83F-7096-A330EF869474}"/>
              </a:ext>
            </a:extLst>
          </p:cNvPr>
          <p:cNvSpPr txBox="1"/>
          <p:nvPr/>
        </p:nvSpPr>
        <p:spPr>
          <a:xfrm>
            <a:off x="6172200" y="2418679"/>
            <a:ext cx="11430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C00000"/>
                </a:solidFill>
                <a:cs typeface="Calibri Light"/>
                <a:sym typeface="Arial"/>
              </a:rPr>
              <a:t>ERROR</a:t>
            </a:r>
          </a:p>
        </p:txBody>
      </p:sp>
      <p:sp>
        <p:nvSpPr>
          <p:cNvPr id="23" name="Rechthoek 6">
            <a:extLst>
              <a:ext uri="{FF2B5EF4-FFF2-40B4-BE49-F238E27FC236}">
                <a16:creationId xmlns="" xmlns:a16="http://schemas.microsoft.com/office/drawing/2014/main" id="{7CFF8E50-26E4-F1B2-F698-FB628C1761F0}"/>
              </a:ext>
            </a:extLst>
          </p:cNvPr>
          <p:cNvSpPr/>
          <p:nvPr/>
        </p:nvSpPr>
        <p:spPr>
          <a:xfrm>
            <a:off x="230625" y="2812551"/>
            <a:ext cx="4429126" cy="2520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1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20" grpId="0"/>
      <p:bldP spid="22" grpId="0"/>
      <p:bldP spid="4" grpId="0"/>
      <p:bldP spid="5" grpId="0"/>
      <p:bldP spid="6" grpId="0"/>
      <p:bldP spid="15" grpId="0"/>
      <p:bldP spid="17" grpId="0"/>
      <p:bldP spid="19" grpId="0"/>
      <p:bldP spid="21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5B3F6969-C147-40E6-8185-2079EF1C3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9" t="22798" r="19031" b="19171"/>
          <a:stretch/>
        </p:blipFill>
        <p:spPr>
          <a:xfrm>
            <a:off x="453288" y="5200650"/>
            <a:ext cx="1230379" cy="762796"/>
          </a:xfrm>
          <a:prstGeom prst="rect">
            <a:avLst/>
          </a:prstGeom>
        </p:spPr>
      </p:pic>
      <p:sp>
        <p:nvSpPr>
          <p:cNvPr id="8" name="Tekstvak 1">
            <a:extLst>
              <a:ext uri="{FF2B5EF4-FFF2-40B4-BE49-F238E27FC236}">
                <a16:creationId xmlns="" xmlns:a16="http://schemas.microsoft.com/office/drawing/2014/main" id="{2EE220E2-87C1-2619-88F8-654B00FFBDBA}"/>
              </a:ext>
            </a:extLst>
          </p:cNvPr>
          <p:cNvSpPr txBox="1"/>
          <p:nvPr/>
        </p:nvSpPr>
        <p:spPr>
          <a:xfrm>
            <a:off x="230625" y="1371600"/>
            <a:ext cx="4429126" cy="47782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66A2"/>
                </a:solidFill>
                <a:latin typeface="Consolas"/>
              </a:rPr>
              <a:t>int</a:t>
            </a:r>
            <a:r>
              <a:rPr lang="nl-NL" sz="1800" dirty="0">
                <a:latin typeface="Consolas"/>
              </a:rPr>
              <a:t> </a:t>
            </a:r>
            <a:r>
              <a:rPr lang="nl-NL" sz="1800" dirty="0" err="1">
                <a:solidFill>
                  <a:srgbClr val="FFC000"/>
                </a:solidFill>
                <a:latin typeface="Consolas"/>
              </a:rPr>
              <a:t>get_val</a:t>
            </a:r>
            <a:r>
              <a:rPr lang="nl-NL" sz="1800" dirty="0">
                <a:latin typeface="Consolas"/>
              </a:rPr>
              <a:t>() 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nl-NL" sz="1800" dirty="0">
                <a:latin typeface="Consolas" panose="020B0609020204030204" pitchFamily="49" charset="0"/>
              </a:rPr>
              <a:t> *</a:t>
            </a:r>
            <a:r>
              <a:rPr lang="nl-NL" sz="1800" dirty="0" err="1">
                <a:latin typeface="Consolas" panose="020B0609020204030204" pitchFamily="49" charset="0"/>
              </a:rPr>
              <a:t>peripheral_value</a:t>
            </a:r>
            <a:r>
              <a:rPr lang="nl-NL" sz="1800" dirty="0"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}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 err="1">
                <a:solidFill>
                  <a:srgbClr val="0066A2"/>
                </a:solidFill>
                <a:latin typeface="Consolas" panose="020B0609020204030204" pitchFamily="49" charset="0"/>
              </a:rPr>
              <a:t>void</a:t>
            </a:r>
            <a:r>
              <a:rPr lang="nl-NL" sz="1800" dirty="0">
                <a:latin typeface="Consolas" panose="020B0609020204030204" pitchFamily="49" charset="0"/>
              </a:rPr>
              <a:t> 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init_peripheral</a:t>
            </a:r>
            <a:r>
              <a:rPr lang="nl-NL" sz="1800" dirty="0">
                <a:latin typeface="Consolas" panose="020B0609020204030204" pitchFamily="49" charset="0"/>
              </a:rPr>
              <a:t>() 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 *</a:t>
            </a:r>
            <a:r>
              <a:rPr lang="nl-NL" sz="1800" dirty="0" err="1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peripheral_status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|=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1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(*</a:t>
            </a:r>
            <a:r>
              <a:rPr lang="nl-NL" sz="1800" dirty="0" err="1">
                <a:latin typeface="Consolas" panose="020B0609020204030204" pitchFamily="49" charset="0"/>
              </a:rPr>
              <a:t>peripheral_status</a:t>
            </a:r>
            <a:r>
              <a:rPr lang="nl-NL" sz="1800" dirty="0">
                <a:latin typeface="Consolas" panose="020B0609020204030204" pitchFamily="49" charset="0"/>
              </a:rPr>
              <a:t> &amp;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2</a:t>
            </a:r>
            <a:r>
              <a:rPr lang="nl-NL" sz="1800" dirty="0">
                <a:latin typeface="Consolas" panose="020B0609020204030204" pitchFamily="49" charset="0"/>
              </a:rPr>
              <a:t> == 0)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 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while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</a:t>
            </a:r>
            <a:r>
              <a:rPr lang="nl-NL" sz="1800" dirty="0">
                <a:latin typeface="Consolas" panose="020B0609020204030204" pitchFamily="49" charset="0"/>
              </a:rPr>
              <a:t>(</a:t>
            </a:r>
            <a:r>
              <a:rPr lang="nl-NL" sz="1800" dirty="0" err="1">
                <a:solidFill>
                  <a:schemeClr val="accent6"/>
                </a:solidFill>
                <a:latin typeface="Consolas" panose="020B0609020204030204" pitchFamily="49" charset="0"/>
              </a:rPr>
              <a:t>true</a:t>
            </a:r>
            <a:r>
              <a:rPr lang="nl-NL" sz="1800" dirty="0">
                <a:latin typeface="Consolas" panose="020B0609020204030204" pitchFamily="49" charset="0"/>
              </a:rPr>
              <a:t>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get_val</a:t>
            </a:r>
            <a:r>
              <a:rPr lang="nl-NL" sz="1800" dirty="0">
                <a:latin typeface="Consolas" panose="020B0609020204030204" pitchFamily="49" charset="0"/>
              </a:rPr>
              <a:t>() &lt;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5</a:t>
            </a:r>
            <a:r>
              <a:rPr lang="nl-NL" sz="1800" dirty="0">
                <a:latin typeface="Consolas" panose="020B0609020204030204" pitchFamily="49" charset="0"/>
              </a:rPr>
              <a:t>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panic</a:t>
            </a:r>
            <a:r>
              <a:rPr lang="nl-NL" sz="1800" dirty="0">
                <a:latin typeface="Consolas" panose="020B0609020204030204" pitchFamily="49" charset="0"/>
              </a:rPr>
              <a:t>(</a:t>
            </a:r>
            <a:r>
              <a:rPr lang="nl-NL" sz="1800" dirty="0">
                <a:solidFill>
                  <a:srgbClr val="00B050"/>
                </a:solidFill>
                <a:latin typeface="Consolas" panose="020B0609020204030204" pitchFamily="49" charset="0"/>
              </a:rPr>
              <a:t>“Error </a:t>
            </a:r>
            <a:r>
              <a:rPr lang="en-GB" sz="1800" dirty="0">
                <a:solidFill>
                  <a:srgbClr val="00B050"/>
                </a:solidFill>
                <a:latin typeface="Consolas" panose="020B0609020204030204" pitchFamily="49" charset="0"/>
              </a:rPr>
              <a:t>occurred</a:t>
            </a:r>
            <a:r>
              <a:rPr lang="nl-NL" sz="1800" dirty="0">
                <a:solidFill>
                  <a:srgbClr val="00B050"/>
                </a:solidFill>
                <a:latin typeface="Consolas" panose="020B0609020204030204" pitchFamily="49" charset="0"/>
              </a:rPr>
              <a:t>!”</a:t>
            </a:r>
            <a:r>
              <a:rPr lang="nl-NL" sz="1800" dirty="0">
                <a:latin typeface="Consolas" panose="020B0609020204030204" pitchFamily="49" charset="0"/>
              </a:rPr>
              <a:t>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srgbClr val="000000"/>
              </a:solidFill>
              <a:latin typeface="Consolas" panose="020B0609020204030204" pitchFamily="49" charset="0"/>
              <a:sym typeface="Arial"/>
            </a:endParaRPr>
          </a:p>
          <a:p>
            <a:pPr hangingPunct="0"/>
            <a:r>
              <a:rPr lang="nl-NL" sz="1800" dirty="0">
                <a:latin typeface="Consolas"/>
              </a:rPr>
              <a:t>  </a:t>
            </a:r>
            <a:r>
              <a:rPr lang="nl-NL" sz="1800" dirty="0" err="1">
                <a:solidFill>
                  <a:srgbClr val="7030A0"/>
                </a:solidFill>
                <a:latin typeface="Consolas"/>
              </a:rPr>
              <a:t>while</a:t>
            </a:r>
            <a:r>
              <a:rPr lang="nl-NL" sz="1800" dirty="0">
                <a:latin typeface="Consolas"/>
              </a:rPr>
              <a:t> (</a:t>
            </a:r>
            <a:r>
              <a:rPr lang="nl-NL" sz="1800" dirty="0" err="1">
                <a:solidFill>
                  <a:schemeClr val="accent6"/>
                </a:solidFill>
                <a:latin typeface="Consolas"/>
              </a:rPr>
              <a:t>true</a:t>
            </a:r>
            <a:r>
              <a:rPr lang="nl-NL" sz="1800" dirty="0">
                <a:latin typeface="Consolas"/>
              </a:rPr>
              <a:t>) 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(*</a:t>
            </a:r>
            <a:r>
              <a:rPr lang="nl-NL" sz="1800" dirty="0" err="1">
                <a:latin typeface="Consolas" panose="020B0609020204030204" pitchFamily="49" charset="0"/>
              </a:rPr>
              <a:t>peripheral_status</a:t>
            </a:r>
            <a:r>
              <a:rPr lang="nl-NL" sz="1800" dirty="0">
                <a:latin typeface="Consolas" panose="020B0609020204030204" pitchFamily="49" charset="0"/>
              </a:rPr>
              <a:t> &amp;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1</a:t>
            </a:r>
            <a:r>
              <a:rPr lang="nl-NL" sz="1800" dirty="0">
                <a:latin typeface="Consolas" panose="020B0609020204030204" pitchFamily="49" charset="0"/>
              </a:rPr>
              <a:t>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  </a:t>
            </a:r>
            <a:r>
              <a:rPr lang="nl-NL" sz="1800" dirty="0">
                <a:solidFill>
                  <a:srgbClr val="7030A0"/>
                </a:solidFill>
                <a:latin typeface="Consolas" panose="020B0609020204030204" pitchFamily="49" charset="0"/>
              </a:rPr>
              <a:t>break</a:t>
            </a:r>
            <a:r>
              <a:rPr lang="nl-NL" sz="1800" dirty="0"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}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}</a:t>
            </a:r>
          </a:p>
        </p:txBody>
      </p:sp>
      <p:sp>
        <p:nvSpPr>
          <p:cNvPr id="14" name="Rechthoek 10">
            <a:extLst>
              <a:ext uri="{FF2B5EF4-FFF2-40B4-BE49-F238E27FC236}">
                <a16:creationId xmlns="" xmlns:a16="http://schemas.microsoft.com/office/drawing/2014/main" id="{F62E029F-62F1-0958-D30D-A2723E170D16}"/>
              </a:ext>
            </a:extLst>
          </p:cNvPr>
          <p:cNvSpPr/>
          <p:nvPr/>
        </p:nvSpPr>
        <p:spPr>
          <a:xfrm>
            <a:off x="240150" y="4648200"/>
            <a:ext cx="4412080" cy="14940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kstvak 7">
            <a:extLst>
              <a:ext uri="{FF2B5EF4-FFF2-40B4-BE49-F238E27FC236}">
                <a16:creationId xmlns="" xmlns:a16="http://schemas.microsoft.com/office/drawing/2014/main" id="{268AC544-7DB0-BA47-1CDD-DF139C9C2084}"/>
              </a:ext>
            </a:extLst>
          </p:cNvPr>
          <p:cNvSpPr txBox="1"/>
          <p:nvPr/>
        </p:nvSpPr>
        <p:spPr>
          <a:xfrm>
            <a:off x="4999927" y="1208247"/>
            <a:ext cx="791273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 err="1">
                <a:solidFill>
                  <a:srgbClr val="000000"/>
                </a:solidFill>
                <a:latin typeface="Calibri"/>
                <a:cs typeface="Calibri Light"/>
              </a:rPr>
              <a:t>Tactic</a:t>
            </a:r>
            <a:endParaRPr lang="nl-NL" sz="24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18" name="Tekstvak 8">
            <a:extLst>
              <a:ext uri="{FF2B5EF4-FFF2-40B4-BE49-F238E27FC236}">
                <a16:creationId xmlns="" xmlns:a16="http://schemas.microsoft.com/office/drawing/2014/main" id="{EFFDAC9F-0360-392F-D511-E1F40CF16338}"/>
              </a:ext>
            </a:extLst>
          </p:cNvPr>
          <p:cNvSpPr txBox="1"/>
          <p:nvPr/>
        </p:nvSpPr>
        <p:spPr>
          <a:xfrm>
            <a:off x="4999927" y="1726185"/>
            <a:ext cx="999516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Dummy</a:t>
            </a:r>
          </a:p>
        </p:txBody>
      </p:sp>
      <p:sp>
        <p:nvSpPr>
          <p:cNvPr id="20" name="Tekstvak 15">
            <a:extLst>
              <a:ext uri="{FF2B5EF4-FFF2-40B4-BE49-F238E27FC236}">
                <a16:creationId xmlns="" xmlns:a16="http://schemas.microsoft.com/office/drawing/2014/main" id="{2814D3D0-2299-B7E4-30C0-97AD5C9209F7}"/>
              </a:ext>
            </a:extLst>
          </p:cNvPr>
          <p:cNvSpPr txBox="1"/>
          <p:nvPr/>
        </p:nvSpPr>
        <p:spPr>
          <a:xfrm>
            <a:off x="6172200" y="1726185"/>
            <a:ext cx="11430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alibri Light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22" name="Tekstvak 16">
            <a:extLst>
              <a:ext uri="{FF2B5EF4-FFF2-40B4-BE49-F238E27FC236}">
                <a16:creationId xmlns="" xmlns:a16="http://schemas.microsoft.com/office/drawing/2014/main" id="{1B2C1835-3E74-205A-C0C7-7E4C36677E79}"/>
              </a:ext>
            </a:extLst>
          </p:cNvPr>
          <p:cNvSpPr txBox="1"/>
          <p:nvPr/>
        </p:nvSpPr>
        <p:spPr>
          <a:xfrm>
            <a:off x="7960176" y="1726185"/>
            <a:ext cx="70311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</a:rPr>
              <a:t>0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7">
            <a:extLst>
              <a:ext uri="{FF2B5EF4-FFF2-40B4-BE49-F238E27FC236}">
                <a16:creationId xmlns="" xmlns:a16="http://schemas.microsoft.com/office/drawing/2014/main" id="{0390BA83-6571-6ADE-24F6-A7247403D8D8}"/>
              </a:ext>
            </a:extLst>
          </p:cNvPr>
          <p:cNvSpPr txBox="1"/>
          <p:nvPr/>
        </p:nvSpPr>
        <p:spPr>
          <a:xfrm>
            <a:off x="6172200" y="1208247"/>
            <a:ext cx="1447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 err="1">
                <a:solidFill>
                  <a:srgbClr val="000000"/>
                </a:solidFill>
                <a:latin typeface="Calibri"/>
                <a:cs typeface="Calibri Light"/>
              </a:rPr>
              <a:t>Constraint</a:t>
            </a:r>
            <a:endParaRPr lang="nl-NL" sz="18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3" name="Tekstvak 7">
            <a:extLst>
              <a:ext uri="{FF2B5EF4-FFF2-40B4-BE49-F238E27FC236}">
                <a16:creationId xmlns="" xmlns:a16="http://schemas.microsoft.com/office/drawing/2014/main" id="{BD8F198C-4D54-8D75-C35C-65F43CE07765}"/>
              </a:ext>
            </a:extLst>
          </p:cNvPr>
          <p:cNvSpPr txBox="1"/>
          <p:nvPr/>
        </p:nvSpPr>
        <p:spPr>
          <a:xfrm>
            <a:off x="7960176" y="1208247"/>
            <a:ext cx="879024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>
                <a:solidFill>
                  <a:srgbClr val="000000"/>
                </a:solidFill>
                <a:latin typeface="Calibri"/>
                <a:cs typeface="Calibri Light"/>
              </a:rPr>
              <a:t>Value</a:t>
            </a:r>
            <a:endParaRPr lang="nl-NL" sz="18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907E83C9-A5C5-0A97-B255-E109E2D91FBA}"/>
              </a:ext>
            </a:extLst>
          </p:cNvPr>
          <p:cNvSpPr txBox="1">
            <a:spLocks/>
          </p:cNvSpPr>
          <p:nvPr/>
        </p:nvSpPr>
        <p:spPr bwMode="auto">
          <a:xfrm>
            <a:off x="244440" y="422421"/>
            <a:ext cx="20397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kern="0" dirty="0" err="1"/>
              <a:t>Example</a:t>
            </a:r>
            <a:endParaRPr lang="nl-NL" kern="0" dirty="0"/>
          </a:p>
        </p:txBody>
      </p:sp>
      <p:sp>
        <p:nvSpPr>
          <p:cNvPr id="4" name="Tekstvak 8">
            <a:extLst>
              <a:ext uri="{FF2B5EF4-FFF2-40B4-BE49-F238E27FC236}">
                <a16:creationId xmlns="" xmlns:a16="http://schemas.microsoft.com/office/drawing/2014/main" id="{43A5FE46-32B7-5F74-0923-A501184104F3}"/>
              </a:ext>
            </a:extLst>
          </p:cNvPr>
          <p:cNvSpPr txBox="1"/>
          <p:nvPr/>
        </p:nvSpPr>
        <p:spPr>
          <a:xfrm>
            <a:off x="4999927" y="2058889"/>
            <a:ext cx="1253313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Return(0)</a:t>
            </a:r>
          </a:p>
        </p:txBody>
      </p:sp>
      <p:sp>
        <p:nvSpPr>
          <p:cNvPr id="5" name="Tekstvak 8">
            <a:extLst>
              <a:ext uri="{FF2B5EF4-FFF2-40B4-BE49-F238E27FC236}">
                <a16:creationId xmlns="" xmlns:a16="http://schemas.microsoft.com/office/drawing/2014/main" id="{4B82F413-97E8-A738-C07E-C3BBFEAC9F87}"/>
              </a:ext>
            </a:extLst>
          </p:cNvPr>
          <p:cNvSpPr txBox="1"/>
          <p:nvPr/>
        </p:nvSpPr>
        <p:spPr>
          <a:xfrm>
            <a:off x="4999927" y="2647511"/>
            <a:ext cx="1296501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Return(1)</a:t>
            </a:r>
          </a:p>
        </p:txBody>
      </p:sp>
      <p:sp>
        <p:nvSpPr>
          <p:cNvPr id="6" name="Tekstvak 8">
            <a:extLst>
              <a:ext uri="{FF2B5EF4-FFF2-40B4-BE49-F238E27FC236}">
                <a16:creationId xmlns="" xmlns:a16="http://schemas.microsoft.com/office/drawing/2014/main" id="{07A785C0-27CB-B950-CDFB-A6032C0D7440}"/>
              </a:ext>
            </a:extLst>
          </p:cNvPr>
          <p:cNvSpPr txBox="1"/>
          <p:nvPr/>
        </p:nvSpPr>
        <p:spPr>
          <a:xfrm>
            <a:off x="4999927" y="3270757"/>
            <a:ext cx="1172273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Step(5)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="" xmlns:a16="http://schemas.microsoft.com/office/drawing/2014/main" id="{FFFB771E-BF32-0D46-55D1-806090309F8F}"/>
              </a:ext>
            </a:extLst>
          </p:cNvPr>
          <p:cNvSpPr txBox="1"/>
          <p:nvPr/>
        </p:nvSpPr>
        <p:spPr>
          <a:xfrm>
            <a:off x="7960176" y="2647511"/>
            <a:ext cx="70311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</a:rPr>
              <a:t>1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kstvak 15">
            <a:extLst>
              <a:ext uri="{FF2B5EF4-FFF2-40B4-BE49-F238E27FC236}">
                <a16:creationId xmlns="" xmlns:a16="http://schemas.microsoft.com/office/drawing/2014/main" id="{7449FBAF-EDA8-7C88-4777-FCF16E178DDD}"/>
              </a:ext>
            </a:extLst>
          </p:cNvPr>
          <p:cNvSpPr txBox="1"/>
          <p:nvPr/>
        </p:nvSpPr>
        <p:spPr>
          <a:xfrm>
            <a:off x="7960176" y="2058889"/>
            <a:ext cx="11430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  <a:t>ERROR</a:t>
            </a:r>
          </a:p>
        </p:txBody>
      </p:sp>
      <p:sp>
        <p:nvSpPr>
          <p:cNvPr id="23" name="Rechthoek 6">
            <a:extLst>
              <a:ext uri="{FF2B5EF4-FFF2-40B4-BE49-F238E27FC236}">
                <a16:creationId xmlns="" xmlns:a16="http://schemas.microsoft.com/office/drawing/2014/main" id="{7CFF8E50-26E4-F1B2-F698-FB628C1761F0}"/>
              </a:ext>
            </a:extLst>
          </p:cNvPr>
          <p:cNvSpPr/>
          <p:nvPr/>
        </p:nvSpPr>
        <p:spPr>
          <a:xfrm>
            <a:off x="230625" y="2812551"/>
            <a:ext cx="4429126" cy="7920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kstvak 8">
            <a:extLst>
              <a:ext uri="{FF2B5EF4-FFF2-40B4-BE49-F238E27FC236}">
                <a16:creationId xmlns="" xmlns:a16="http://schemas.microsoft.com/office/drawing/2014/main" id="{DDE71413-BE34-F2D5-9E58-C6EF623F17C0}"/>
              </a:ext>
            </a:extLst>
          </p:cNvPr>
          <p:cNvSpPr txBox="1"/>
          <p:nvPr/>
        </p:nvSpPr>
        <p:spPr>
          <a:xfrm>
            <a:off x="6172200" y="2058889"/>
            <a:ext cx="1447800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(x == 0) &amp;&amp; (x != 0)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134506BC-536A-F426-5715-00700CAC3023}"/>
              </a:ext>
            </a:extLst>
          </p:cNvPr>
          <p:cNvSpPr txBox="1"/>
          <p:nvPr/>
        </p:nvSpPr>
        <p:spPr>
          <a:xfrm>
            <a:off x="6172200" y="2647511"/>
            <a:ext cx="1447800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(x == 1) &amp;&amp; (x != 0)</a:t>
            </a:r>
          </a:p>
        </p:txBody>
      </p:sp>
      <p:sp>
        <p:nvSpPr>
          <p:cNvPr id="13" name="Tekstvak 8">
            <a:extLst>
              <a:ext uri="{FF2B5EF4-FFF2-40B4-BE49-F238E27FC236}">
                <a16:creationId xmlns="" xmlns:a16="http://schemas.microsoft.com/office/drawing/2014/main" id="{6CBBA6CF-AF6C-58F5-FF4B-526A42B0BD2E}"/>
              </a:ext>
            </a:extLst>
          </p:cNvPr>
          <p:cNvSpPr txBox="1"/>
          <p:nvPr/>
        </p:nvSpPr>
        <p:spPr>
          <a:xfrm>
            <a:off x="6172200" y="3270757"/>
            <a:ext cx="1447800" cy="9002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(x &gt;= 5) &amp;&amp; (x != 0)</a:t>
            </a:r>
            <a:b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</a:b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&amp;&amp; (x != 1)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="" xmlns:a16="http://schemas.microsoft.com/office/drawing/2014/main" id="{088A7417-BFFB-C0E2-3525-440C27A1D17C}"/>
              </a:ext>
            </a:extLst>
          </p:cNvPr>
          <p:cNvSpPr txBox="1"/>
          <p:nvPr/>
        </p:nvSpPr>
        <p:spPr>
          <a:xfrm>
            <a:off x="7960176" y="3270757"/>
            <a:ext cx="70311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</a:rPr>
              <a:t>5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4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/>
      <p:bldP spid="22" grpId="0"/>
      <p:bldP spid="4" grpId="0"/>
      <p:bldP spid="5" grpId="0"/>
      <p:bldP spid="6" grpId="0"/>
      <p:bldP spid="17" grpId="0"/>
      <p:bldP spid="19" grpId="0"/>
      <p:bldP spid="23" grpId="0" animBg="1"/>
      <p:bldP spid="7" grpId="0"/>
      <p:bldP spid="9" grpId="0"/>
      <p:bldP spid="1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="" xmlns:a16="http://schemas.microsoft.com/office/drawing/2014/main" id="{5B3F6969-C147-40E6-8185-2079EF1C3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9" t="22798" r="19031" b="19171"/>
          <a:stretch/>
        </p:blipFill>
        <p:spPr>
          <a:xfrm>
            <a:off x="453288" y="5200650"/>
            <a:ext cx="1230379" cy="762796"/>
          </a:xfrm>
          <a:prstGeom prst="rect">
            <a:avLst/>
          </a:prstGeom>
        </p:spPr>
      </p:pic>
      <p:sp>
        <p:nvSpPr>
          <p:cNvPr id="8" name="Tekstvak 1">
            <a:extLst>
              <a:ext uri="{FF2B5EF4-FFF2-40B4-BE49-F238E27FC236}">
                <a16:creationId xmlns="" xmlns:a16="http://schemas.microsoft.com/office/drawing/2014/main" id="{2EE220E2-87C1-2619-88F8-654B00FFBDBA}"/>
              </a:ext>
            </a:extLst>
          </p:cNvPr>
          <p:cNvSpPr txBox="1"/>
          <p:nvPr/>
        </p:nvSpPr>
        <p:spPr>
          <a:xfrm>
            <a:off x="230625" y="1371600"/>
            <a:ext cx="4429126" cy="47782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66A2"/>
                </a:solidFill>
                <a:latin typeface="Consolas"/>
              </a:rPr>
              <a:t>int</a:t>
            </a:r>
            <a:r>
              <a:rPr lang="nl-NL" sz="1800" dirty="0">
                <a:latin typeface="Consolas"/>
              </a:rPr>
              <a:t> </a:t>
            </a:r>
            <a:r>
              <a:rPr lang="nl-NL" sz="1800" dirty="0" err="1">
                <a:solidFill>
                  <a:srgbClr val="FFC000"/>
                </a:solidFill>
                <a:latin typeface="Consolas"/>
              </a:rPr>
              <a:t>get_val</a:t>
            </a:r>
            <a:r>
              <a:rPr lang="nl-NL" sz="1800" dirty="0">
                <a:latin typeface="Consolas"/>
              </a:rPr>
              <a:t>() 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>
                <a:solidFill>
                  <a:srgbClr val="7030A0"/>
                </a:solidFill>
                <a:latin typeface="Consolas" panose="020B0609020204030204" pitchFamily="49" charset="0"/>
              </a:rPr>
              <a:t>return</a:t>
            </a:r>
            <a:r>
              <a:rPr lang="nl-NL" sz="1800" dirty="0">
                <a:latin typeface="Consolas" panose="020B0609020204030204" pitchFamily="49" charset="0"/>
              </a:rPr>
              <a:t> *</a:t>
            </a:r>
            <a:r>
              <a:rPr lang="nl-NL" sz="1800" dirty="0" err="1">
                <a:latin typeface="Consolas" panose="020B0609020204030204" pitchFamily="49" charset="0"/>
              </a:rPr>
              <a:t>peripheral_value</a:t>
            </a:r>
            <a:r>
              <a:rPr lang="nl-NL" sz="1800" dirty="0"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}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 err="1">
                <a:solidFill>
                  <a:srgbClr val="0066A2"/>
                </a:solidFill>
                <a:latin typeface="Consolas" panose="020B0609020204030204" pitchFamily="49" charset="0"/>
              </a:rPr>
              <a:t>void</a:t>
            </a:r>
            <a:r>
              <a:rPr lang="nl-NL" sz="1800" dirty="0">
                <a:latin typeface="Consolas" panose="020B0609020204030204" pitchFamily="49" charset="0"/>
              </a:rPr>
              <a:t> 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init_peripheral</a:t>
            </a:r>
            <a:r>
              <a:rPr lang="nl-NL" sz="1800" dirty="0">
                <a:latin typeface="Consolas" panose="020B0609020204030204" pitchFamily="49" charset="0"/>
              </a:rPr>
              <a:t>() 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 *</a:t>
            </a:r>
            <a:r>
              <a:rPr lang="nl-NL" sz="1800" dirty="0" err="1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peripheral_status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|=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1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(*</a:t>
            </a:r>
            <a:r>
              <a:rPr lang="nl-NL" sz="1800" dirty="0" err="1">
                <a:latin typeface="Consolas" panose="020B0609020204030204" pitchFamily="49" charset="0"/>
              </a:rPr>
              <a:t>peripheral_status</a:t>
            </a:r>
            <a:r>
              <a:rPr lang="nl-NL" sz="1800" dirty="0">
                <a:latin typeface="Consolas" panose="020B0609020204030204" pitchFamily="49" charset="0"/>
              </a:rPr>
              <a:t> &amp;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2</a:t>
            </a:r>
            <a:r>
              <a:rPr lang="nl-NL" sz="1800" dirty="0">
                <a:latin typeface="Consolas" panose="020B0609020204030204" pitchFamily="49" charset="0"/>
              </a:rPr>
              <a:t> == 0)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 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while</a:t>
            </a: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 </a:t>
            </a:r>
            <a:r>
              <a:rPr lang="nl-NL" sz="1800" dirty="0">
                <a:latin typeface="Consolas" panose="020B0609020204030204" pitchFamily="49" charset="0"/>
              </a:rPr>
              <a:t>(</a:t>
            </a:r>
            <a:r>
              <a:rPr lang="nl-NL" sz="1800" dirty="0" err="1">
                <a:solidFill>
                  <a:schemeClr val="accent6"/>
                </a:solidFill>
                <a:latin typeface="Consolas" panose="020B0609020204030204" pitchFamily="49" charset="0"/>
              </a:rPr>
              <a:t>true</a:t>
            </a:r>
            <a:r>
              <a:rPr lang="nl-NL" sz="1800" dirty="0">
                <a:latin typeface="Consolas" panose="020B0609020204030204" pitchFamily="49" charset="0"/>
              </a:rPr>
              <a:t>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latin typeface="Consolas" panose="020B0609020204030204" pitchFamily="49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get_val</a:t>
            </a:r>
            <a:r>
              <a:rPr lang="nl-NL" sz="1800" dirty="0">
                <a:latin typeface="Consolas" panose="020B0609020204030204" pitchFamily="49" charset="0"/>
              </a:rPr>
              <a:t>() &lt;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5</a:t>
            </a:r>
            <a:r>
              <a:rPr lang="nl-NL" sz="1800" dirty="0">
                <a:latin typeface="Consolas" panose="020B0609020204030204" pitchFamily="49" charset="0"/>
              </a:rPr>
              <a:t>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</a:t>
            </a:r>
            <a:r>
              <a:rPr lang="nl-NL" sz="1800" dirty="0" err="1">
                <a:solidFill>
                  <a:srgbClr val="FFC000"/>
                </a:solidFill>
                <a:latin typeface="Consolas" panose="020B0609020204030204" pitchFamily="49" charset="0"/>
              </a:rPr>
              <a:t>panic</a:t>
            </a:r>
            <a:r>
              <a:rPr lang="nl-NL" sz="1800" dirty="0">
                <a:latin typeface="Consolas" panose="020B0609020204030204" pitchFamily="49" charset="0"/>
              </a:rPr>
              <a:t>(</a:t>
            </a:r>
            <a:r>
              <a:rPr lang="nl-NL" sz="1800" dirty="0">
                <a:solidFill>
                  <a:srgbClr val="00B050"/>
                </a:solidFill>
                <a:latin typeface="Consolas" panose="020B0609020204030204" pitchFamily="49" charset="0"/>
              </a:rPr>
              <a:t>“Error </a:t>
            </a:r>
            <a:r>
              <a:rPr lang="en-GB" sz="1800" dirty="0">
                <a:solidFill>
                  <a:srgbClr val="00B050"/>
                </a:solidFill>
                <a:latin typeface="Consolas" panose="020B0609020204030204" pitchFamily="49" charset="0"/>
              </a:rPr>
              <a:t>occurred</a:t>
            </a:r>
            <a:r>
              <a:rPr lang="nl-NL" sz="1800" dirty="0">
                <a:solidFill>
                  <a:srgbClr val="00B050"/>
                </a:solidFill>
                <a:latin typeface="Consolas" panose="020B0609020204030204" pitchFamily="49" charset="0"/>
              </a:rPr>
              <a:t>!”</a:t>
            </a:r>
            <a:r>
              <a:rPr lang="nl-NL" sz="1800" dirty="0">
                <a:latin typeface="Consolas" panose="020B0609020204030204" pitchFamily="49" charset="0"/>
              </a:rPr>
              <a:t>);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800" dirty="0">
              <a:solidFill>
                <a:srgbClr val="000000"/>
              </a:solidFill>
              <a:latin typeface="Consolas" panose="020B0609020204030204" pitchFamily="49" charset="0"/>
              <a:sym typeface="Arial"/>
            </a:endParaRPr>
          </a:p>
          <a:p>
            <a:pPr hangingPunct="0"/>
            <a:r>
              <a:rPr lang="nl-NL" sz="1800" dirty="0">
                <a:latin typeface="Consolas"/>
              </a:rPr>
              <a:t>  </a:t>
            </a:r>
            <a:r>
              <a:rPr lang="nl-NL" sz="1800" dirty="0" err="1">
                <a:solidFill>
                  <a:srgbClr val="7030A0"/>
                </a:solidFill>
                <a:latin typeface="Consolas"/>
              </a:rPr>
              <a:t>while</a:t>
            </a:r>
            <a:r>
              <a:rPr lang="nl-NL" sz="1800" dirty="0">
                <a:latin typeface="Consolas"/>
              </a:rPr>
              <a:t> (</a:t>
            </a:r>
            <a:r>
              <a:rPr lang="nl-NL" sz="1800" dirty="0" err="1">
                <a:solidFill>
                  <a:schemeClr val="accent6"/>
                </a:solidFill>
                <a:latin typeface="Consolas"/>
              </a:rPr>
              <a:t>true</a:t>
            </a:r>
            <a:r>
              <a:rPr lang="nl-NL" sz="1800" dirty="0">
                <a:latin typeface="Consolas"/>
              </a:rPr>
              <a:t>) {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</a:t>
            </a:r>
            <a:r>
              <a:rPr lang="nl-NL" sz="1800" dirty="0" err="1">
                <a:solidFill>
                  <a:srgbClr val="7030A0"/>
                </a:solidFill>
                <a:latin typeface="Consolas" panose="020B0609020204030204" pitchFamily="49" charset="0"/>
              </a:rPr>
              <a:t>if</a:t>
            </a:r>
            <a:r>
              <a:rPr lang="nl-NL" sz="1800" dirty="0">
                <a:latin typeface="Consolas" panose="020B0609020204030204" pitchFamily="49" charset="0"/>
              </a:rPr>
              <a:t> (*</a:t>
            </a:r>
            <a:r>
              <a:rPr lang="nl-NL" sz="1800" dirty="0" err="1">
                <a:latin typeface="Consolas" panose="020B0609020204030204" pitchFamily="49" charset="0"/>
              </a:rPr>
              <a:t>peripheral_status</a:t>
            </a:r>
            <a:r>
              <a:rPr lang="nl-NL" sz="1800" dirty="0">
                <a:latin typeface="Consolas" panose="020B0609020204030204" pitchFamily="49" charset="0"/>
              </a:rPr>
              <a:t> &amp; </a:t>
            </a:r>
            <a:r>
              <a:rPr lang="nl-NL" sz="1800" dirty="0">
                <a:solidFill>
                  <a:schemeClr val="accent6"/>
                </a:solidFill>
                <a:latin typeface="Consolas" panose="020B0609020204030204" pitchFamily="49" charset="0"/>
              </a:rPr>
              <a:t>1</a:t>
            </a:r>
            <a:r>
              <a:rPr lang="nl-NL" sz="1800" dirty="0">
                <a:latin typeface="Consolas" panose="020B0609020204030204" pitchFamily="49" charset="0"/>
              </a:rPr>
              <a:t>)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    </a:t>
            </a:r>
            <a:r>
              <a:rPr lang="nl-NL" sz="1800" dirty="0">
                <a:solidFill>
                  <a:srgbClr val="7030A0"/>
                </a:solidFill>
                <a:latin typeface="Consolas" panose="020B0609020204030204" pitchFamily="49" charset="0"/>
              </a:rPr>
              <a:t>break</a:t>
            </a:r>
            <a:r>
              <a:rPr lang="nl-NL" sz="1800" dirty="0">
                <a:latin typeface="Consolas" panose="020B0609020204030204" pitchFamily="49" charset="0"/>
              </a:rPr>
              <a:t>;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latin typeface="Consolas" panose="020B0609020204030204" pitchFamily="49" charset="0"/>
              </a:rPr>
              <a:t>  }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}</a:t>
            </a:r>
          </a:p>
        </p:txBody>
      </p:sp>
      <p:sp>
        <p:nvSpPr>
          <p:cNvPr id="16" name="Tekstvak 7">
            <a:extLst>
              <a:ext uri="{FF2B5EF4-FFF2-40B4-BE49-F238E27FC236}">
                <a16:creationId xmlns="" xmlns:a16="http://schemas.microsoft.com/office/drawing/2014/main" id="{268AC544-7DB0-BA47-1CDD-DF139C9C2084}"/>
              </a:ext>
            </a:extLst>
          </p:cNvPr>
          <p:cNvSpPr txBox="1"/>
          <p:nvPr/>
        </p:nvSpPr>
        <p:spPr>
          <a:xfrm>
            <a:off x="4999927" y="1208247"/>
            <a:ext cx="791273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 err="1">
                <a:solidFill>
                  <a:srgbClr val="000000"/>
                </a:solidFill>
                <a:latin typeface="Calibri"/>
                <a:cs typeface="Calibri Light"/>
              </a:rPr>
              <a:t>Tactic</a:t>
            </a:r>
            <a:endParaRPr lang="nl-NL" sz="24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18" name="Tekstvak 8">
            <a:extLst>
              <a:ext uri="{FF2B5EF4-FFF2-40B4-BE49-F238E27FC236}">
                <a16:creationId xmlns="" xmlns:a16="http://schemas.microsoft.com/office/drawing/2014/main" id="{EFFDAC9F-0360-392F-D511-E1F40CF16338}"/>
              </a:ext>
            </a:extLst>
          </p:cNvPr>
          <p:cNvSpPr txBox="1"/>
          <p:nvPr/>
        </p:nvSpPr>
        <p:spPr>
          <a:xfrm>
            <a:off x="4999927" y="1726185"/>
            <a:ext cx="999516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Dummy</a:t>
            </a:r>
          </a:p>
        </p:txBody>
      </p:sp>
      <p:sp>
        <p:nvSpPr>
          <p:cNvPr id="20" name="Tekstvak 15">
            <a:extLst>
              <a:ext uri="{FF2B5EF4-FFF2-40B4-BE49-F238E27FC236}">
                <a16:creationId xmlns="" xmlns:a16="http://schemas.microsoft.com/office/drawing/2014/main" id="{2814D3D0-2299-B7E4-30C0-97AD5C9209F7}"/>
              </a:ext>
            </a:extLst>
          </p:cNvPr>
          <p:cNvSpPr txBox="1"/>
          <p:nvPr/>
        </p:nvSpPr>
        <p:spPr>
          <a:xfrm>
            <a:off x="6172200" y="1726185"/>
            <a:ext cx="11430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alibri Light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22" name="Tekstvak 16">
            <a:extLst>
              <a:ext uri="{FF2B5EF4-FFF2-40B4-BE49-F238E27FC236}">
                <a16:creationId xmlns="" xmlns:a16="http://schemas.microsoft.com/office/drawing/2014/main" id="{1B2C1835-3E74-205A-C0C7-7E4C36677E79}"/>
              </a:ext>
            </a:extLst>
          </p:cNvPr>
          <p:cNvSpPr txBox="1"/>
          <p:nvPr/>
        </p:nvSpPr>
        <p:spPr>
          <a:xfrm>
            <a:off x="7960176" y="1726185"/>
            <a:ext cx="70311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</a:rPr>
              <a:t>0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kstvak 7">
            <a:extLst>
              <a:ext uri="{FF2B5EF4-FFF2-40B4-BE49-F238E27FC236}">
                <a16:creationId xmlns="" xmlns:a16="http://schemas.microsoft.com/office/drawing/2014/main" id="{0390BA83-6571-6ADE-24F6-A7247403D8D8}"/>
              </a:ext>
            </a:extLst>
          </p:cNvPr>
          <p:cNvSpPr txBox="1"/>
          <p:nvPr/>
        </p:nvSpPr>
        <p:spPr>
          <a:xfrm>
            <a:off x="6172200" y="1208247"/>
            <a:ext cx="1447800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 err="1">
                <a:solidFill>
                  <a:srgbClr val="000000"/>
                </a:solidFill>
                <a:latin typeface="Calibri"/>
                <a:cs typeface="Calibri Light"/>
              </a:rPr>
              <a:t>Constraint</a:t>
            </a:r>
            <a:endParaRPr lang="nl-NL" sz="18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3" name="Tekstvak 7">
            <a:extLst>
              <a:ext uri="{FF2B5EF4-FFF2-40B4-BE49-F238E27FC236}">
                <a16:creationId xmlns="" xmlns:a16="http://schemas.microsoft.com/office/drawing/2014/main" id="{BD8F198C-4D54-8D75-C35C-65F43CE07765}"/>
              </a:ext>
            </a:extLst>
          </p:cNvPr>
          <p:cNvSpPr txBox="1"/>
          <p:nvPr/>
        </p:nvSpPr>
        <p:spPr>
          <a:xfrm>
            <a:off x="7960176" y="1208247"/>
            <a:ext cx="879024" cy="438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hangingPunct="0"/>
            <a:r>
              <a:rPr lang="nl-NL" sz="2400" b="1" dirty="0">
                <a:solidFill>
                  <a:srgbClr val="000000"/>
                </a:solidFill>
                <a:latin typeface="Calibri"/>
                <a:cs typeface="Calibri Light"/>
              </a:rPr>
              <a:t>Value</a:t>
            </a:r>
            <a:endParaRPr lang="nl-NL" sz="1800" b="1" dirty="0">
              <a:solidFill>
                <a:srgbClr val="000000"/>
              </a:solidFill>
              <a:latin typeface="Calibri"/>
              <a:cs typeface="Calibri Light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="" xmlns:a16="http://schemas.microsoft.com/office/drawing/2014/main" id="{907E83C9-A5C5-0A97-B255-E109E2D91FBA}"/>
              </a:ext>
            </a:extLst>
          </p:cNvPr>
          <p:cNvSpPr txBox="1">
            <a:spLocks/>
          </p:cNvSpPr>
          <p:nvPr/>
        </p:nvSpPr>
        <p:spPr bwMode="auto">
          <a:xfrm>
            <a:off x="244440" y="422421"/>
            <a:ext cx="20397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nl-NL" kern="0" dirty="0" err="1"/>
              <a:t>Example</a:t>
            </a:r>
            <a:endParaRPr lang="nl-NL" kern="0" dirty="0"/>
          </a:p>
        </p:txBody>
      </p:sp>
      <p:sp>
        <p:nvSpPr>
          <p:cNvPr id="4" name="Tekstvak 8">
            <a:extLst>
              <a:ext uri="{FF2B5EF4-FFF2-40B4-BE49-F238E27FC236}">
                <a16:creationId xmlns="" xmlns:a16="http://schemas.microsoft.com/office/drawing/2014/main" id="{43A5FE46-32B7-5F74-0923-A501184104F3}"/>
              </a:ext>
            </a:extLst>
          </p:cNvPr>
          <p:cNvSpPr txBox="1"/>
          <p:nvPr/>
        </p:nvSpPr>
        <p:spPr>
          <a:xfrm>
            <a:off x="4999927" y="3082753"/>
            <a:ext cx="1253313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Return(0)</a:t>
            </a:r>
          </a:p>
        </p:txBody>
      </p:sp>
      <p:sp>
        <p:nvSpPr>
          <p:cNvPr id="5" name="Tekstvak 8">
            <a:extLst>
              <a:ext uri="{FF2B5EF4-FFF2-40B4-BE49-F238E27FC236}">
                <a16:creationId xmlns="" xmlns:a16="http://schemas.microsoft.com/office/drawing/2014/main" id="{4B82F413-97E8-A738-C07E-C3BBFEAC9F87}"/>
              </a:ext>
            </a:extLst>
          </p:cNvPr>
          <p:cNvSpPr txBox="1"/>
          <p:nvPr/>
        </p:nvSpPr>
        <p:spPr>
          <a:xfrm>
            <a:off x="4999927" y="3424543"/>
            <a:ext cx="1296501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Return(1)</a:t>
            </a:r>
          </a:p>
        </p:txBody>
      </p:sp>
      <p:sp>
        <p:nvSpPr>
          <p:cNvPr id="6" name="Tekstvak 8">
            <a:extLst>
              <a:ext uri="{FF2B5EF4-FFF2-40B4-BE49-F238E27FC236}">
                <a16:creationId xmlns="" xmlns:a16="http://schemas.microsoft.com/office/drawing/2014/main" id="{07A785C0-27CB-B950-CDFB-A6032C0D7440}"/>
              </a:ext>
            </a:extLst>
          </p:cNvPr>
          <p:cNvSpPr txBox="1"/>
          <p:nvPr/>
        </p:nvSpPr>
        <p:spPr>
          <a:xfrm>
            <a:off x="4999927" y="3752790"/>
            <a:ext cx="1172273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Step(5)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="" xmlns:a16="http://schemas.microsoft.com/office/drawing/2014/main" id="{FFFB771E-BF32-0D46-55D1-806090309F8F}"/>
              </a:ext>
            </a:extLst>
          </p:cNvPr>
          <p:cNvSpPr txBox="1"/>
          <p:nvPr/>
        </p:nvSpPr>
        <p:spPr>
          <a:xfrm>
            <a:off x="6172200" y="3424543"/>
            <a:ext cx="953199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C00000"/>
                </a:solidFill>
                <a:ea typeface="Arial"/>
                <a:cs typeface="Arial"/>
                <a:sym typeface="Arial"/>
              </a:rPr>
              <a:t>ERROR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ekstvak 15">
            <a:extLst>
              <a:ext uri="{FF2B5EF4-FFF2-40B4-BE49-F238E27FC236}">
                <a16:creationId xmlns="" xmlns:a16="http://schemas.microsoft.com/office/drawing/2014/main" id="{7449FBAF-EDA8-7C88-4777-FCF16E178DDD}"/>
              </a:ext>
            </a:extLst>
          </p:cNvPr>
          <p:cNvSpPr txBox="1"/>
          <p:nvPr/>
        </p:nvSpPr>
        <p:spPr>
          <a:xfrm>
            <a:off x="6172200" y="3082753"/>
            <a:ext cx="11430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C00000"/>
                </a:solidFill>
                <a:latin typeface="+mn-lt"/>
                <a:ea typeface="Arial"/>
                <a:cs typeface="Arial"/>
                <a:sym typeface="Arial"/>
              </a:rPr>
              <a:t>ERROR</a:t>
            </a:r>
          </a:p>
        </p:txBody>
      </p:sp>
      <p:sp>
        <p:nvSpPr>
          <p:cNvPr id="23" name="Rechthoek 6">
            <a:extLst>
              <a:ext uri="{FF2B5EF4-FFF2-40B4-BE49-F238E27FC236}">
                <a16:creationId xmlns="" xmlns:a16="http://schemas.microsoft.com/office/drawing/2014/main" id="{7CFF8E50-26E4-F1B2-F698-FB628C1761F0}"/>
              </a:ext>
            </a:extLst>
          </p:cNvPr>
          <p:cNvSpPr/>
          <p:nvPr/>
        </p:nvSpPr>
        <p:spPr>
          <a:xfrm>
            <a:off x="230625" y="1371600"/>
            <a:ext cx="4429126" cy="3060000"/>
          </a:xfrm>
          <a:prstGeom prst="rect">
            <a:avLst/>
          </a:prstGeom>
          <a:solidFill>
            <a:srgbClr val="000000">
              <a:alpha val="69804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nl-NL"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Tekstvak 8">
            <a:extLst>
              <a:ext uri="{FF2B5EF4-FFF2-40B4-BE49-F238E27FC236}">
                <a16:creationId xmlns="" xmlns:a16="http://schemas.microsoft.com/office/drawing/2014/main" id="{6CBBA6CF-AF6C-58F5-FF4B-526A42B0BD2E}"/>
              </a:ext>
            </a:extLst>
          </p:cNvPr>
          <p:cNvSpPr txBox="1"/>
          <p:nvPr/>
        </p:nvSpPr>
        <p:spPr>
          <a:xfrm>
            <a:off x="6172200" y="3752790"/>
            <a:ext cx="1524000" cy="623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(x &amp; 1 != 0) &amp;&amp; (x != 0)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="" xmlns:a16="http://schemas.microsoft.com/office/drawing/2014/main" id="{088A7417-BFFB-C0E2-3525-440C27A1D17C}"/>
              </a:ext>
            </a:extLst>
          </p:cNvPr>
          <p:cNvSpPr txBox="1"/>
          <p:nvPr/>
        </p:nvSpPr>
        <p:spPr>
          <a:xfrm>
            <a:off x="7960176" y="3752790"/>
            <a:ext cx="70311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</a:rPr>
              <a:t>1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kstvak 8">
            <a:extLst>
              <a:ext uri="{FF2B5EF4-FFF2-40B4-BE49-F238E27FC236}">
                <a16:creationId xmlns="" xmlns:a16="http://schemas.microsoft.com/office/drawing/2014/main" id="{7E7999A9-A2F2-CA5A-5B55-6857FF2F7592}"/>
              </a:ext>
            </a:extLst>
          </p:cNvPr>
          <p:cNvSpPr txBox="1"/>
          <p:nvPr/>
        </p:nvSpPr>
        <p:spPr>
          <a:xfrm>
            <a:off x="4999927" y="2018542"/>
            <a:ext cx="999516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Dummy</a:t>
            </a:r>
          </a:p>
        </p:txBody>
      </p:sp>
      <p:sp>
        <p:nvSpPr>
          <p:cNvPr id="15" name="Tekstvak 15">
            <a:extLst>
              <a:ext uri="{FF2B5EF4-FFF2-40B4-BE49-F238E27FC236}">
                <a16:creationId xmlns="" xmlns:a16="http://schemas.microsoft.com/office/drawing/2014/main" id="{9A4596D3-A376-68ED-3CBB-AE1382A2A06B}"/>
              </a:ext>
            </a:extLst>
          </p:cNvPr>
          <p:cNvSpPr txBox="1"/>
          <p:nvPr/>
        </p:nvSpPr>
        <p:spPr>
          <a:xfrm>
            <a:off x="6172200" y="2018542"/>
            <a:ext cx="11430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alibri Light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21" name="Tekstvak 16">
            <a:extLst>
              <a:ext uri="{FF2B5EF4-FFF2-40B4-BE49-F238E27FC236}">
                <a16:creationId xmlns="" xmlns:a16="http://schemas.microsoft.com/office/drawing/2014/main" id="{9D1AAC59-45D5-8B69-FBE1-1293ACC1B0BA}"/>
              </a:ext>
            </a:extLst>
          </p:cNvPr>
          <p:cNvSpPr txBox="1"/>
          <p:nvPr/>
        </p:nvSpPr>
        <p:spPr>
          <a:xfrm>
            <a:off x="7960176" y="2018542"/>
            <a:ext cx="70311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</a:rPr>
              <a:t>0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Tekstvak 8">
            <a:extLst>
              <a:ext uri="{FF2B5EF4-FFF2-40B4-BE49-F238E27FC236}">
                <a16:creationId xmlns="" xmlns:a16="http://schemas.microsoft.com/office/drawing/2014/main" id="{A06DA382-D5EF-408D-06E7-C652E72576D7}"/>
              </a:ext>
            </a:extLst>
          </p:cNvPr>
          <p:cNvSpPr txBox="1"/>
          <p:nvPr/>
        </p:nvSpPr>
        <p:spPr>
          <a:xfrm>
            <a:off x="4999927" y="2328891"/>
            <a:ext cx="999516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cs typeface="Calibri Light"/>
                <a:sym typeface="Arial"/>
              </a:rPr>
              <a:t>Dummy</a:t>
            </a:r>
          </a:p>
        </p:txBody>
      </p:sp>
      <p:sp>
        <p:nvSpPr>
          <p:cNvPr id="26" name="Tekstvak 15">
            <a:extLst>
              <a:ext uri="{FF2B5EF4-FFF2-40B4-BE49-F238E27FC236}">
                <a16:creationId xmlns="" xmlns:a16="http://schemas.microsoft.com/office/drawing/2014/main" id="{8925E41A-01A2-D4AE-2092-972BB0FBF707}"/>
              </a:ext>
            </a:extLst>
          </p:cNvPr>
          <p:cNvSpPr txBox="1"/>
          <p:nvPr/>
        </p:nvSpPr>
        <p:spPr>
          <a:xfrm>
            <a:off x="6172200" y="2328891"/>
            <a:ext cx="1143000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alibri Light"/>
                <a:ea typeface="Arial"/>
                <a:cs typeface="Arial"/>
                <a:sym typeface="Arial"/>
              </a:rPr>
              <a:t>…</a:t>
            </a:r>
          </a:p>
        </p:txBody>
      </p:sp>
      <p:sp>
        <p:nvSpPr>
          <p:cNvPr id="27" name="Tekstvak 16">
            <a:extLst>
              <a:ext uri="{FF2B5EF4-FFF2-40B4-BE49-F238E27FC236}">
                <a16:creationId xmlns="" xmlns:a16="http://schemas.microsoft.com/office/drawing/2014/main" id="{5F82D97C-A832-1C30-AB01-73C6742494F7}"/>
              </a:ext>
            </a:extLst>
          </p:cNvPr>
          <p:cNvSpPr txBox="1"/>
          <p:nvPr/>
        </p:nvSpPr>
        <p:spPr>
          <a:xfrm>
            <a:off x="7960176" y="2328891"/>
            <a:ext cx="703118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</a:rPr>
              <a:t>0</a:t>
            </a:r>
            <a:endParaRPr lang="nl-NL" sz="1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Tekstvak 15">
            <a:extLst>
              <a:ext uri="{FF2B5EF4-FFF2-40B4-BE49-F238E27FC236}">
                <a16:creationId xmlns="" xmlns:a16="http://schemas.microsoft.com/office/drawing/2014/main" id="{0B17E242-82D5-1D13-BBBE-3CC57058178C}"/>
              </a:ext>
            </a:extLst>
          </p:cNvPr>
          <p:cNvSpPr txBox="1"/>
          <p:nvPr/>
        </p:nvSpPr>
        <p:spPr>
          <a:xfrm rot="5400000">
            <a:off x="5293859" y="2791665"/>
            <a:ext cx="411651" cy="3462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nl-NL" sz="1800" dirty="0">
                <a:solidFill>
                  <a:srgbClr val="000000"/>
                </a:solidFill>
                <a:latin typeface="Calibri Light"/>
                <a:ea typeface="Arial"/>
                <a:cs typeface="Arial"/>
                <a:sym typeface="Arial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772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4" grpId="0"/>
      <p:bldP spid="5" grpId="0"/>
      <p:bldP spid="6" grpId="0"/>
      <p:bldP spid="17" grpId="0"/>
      <p:bldP spid="19" grpId="0"/>
      <p:bldP spid="23" grpId="0" animBg="1"/>
      <p:bldP spid="13" grpId="0"/>
      <p:bldP spid="24" grpId="0"/>
      <p:bldP spid="12" grpId="0"/>
      <p:bldP spid="15" grpId="0"/>
      <p:bldP spid="21" grpId="0"/>
      <p:bldP spid="25" grpId="0"/>
      <p:bldP spid="26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D6EB8BB5-9637-6FDA-2A2F-0CB43D23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Evaluation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AA8536F9-E49B-238D-4424-887A8CFB8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What combination of tactics is “best”?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Execution time and number of peripheral reads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Accuracy: Compare against real hardware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Run sample programs on Raspberry Pi 4B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Compare memory, registers and instruction trace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Compare against </a:t>
            </a:r>
            <a:r>
              <a:rPr lang="en-US" dirty="0" err="1">
                <a:latin typeface="+mj-lt"/>
                <a:ea typeface="+mj-ea"/>
                <a:cs typeface="+mj-cs"/>
              </a:rPr>
              <a:t>Jetset</a:t>
            </a:r>
            <a:endParaRPr lang="en-US" dirty="0">
              <a:latin typeface="+mj-lt"/>
              <a:ea typeface="+mj-ea"/>
              <a:cs typeface="+mj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State of the art – pure symbolic approach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Run samples in </a:t>
            </a:r>
            <a:r>
              <a:rPr lang="en-US" dirty="0" err="1">
                <a:latin typeface="+mj-lt"/>
                <a:ea typeface="+mj-ea"/>
                <a:cs typeface="+mj-cs"/>
              </a:rPr>
              <a:t>Jetset</a:t>
            </a:r>
            <a:endParaRPr lang="en-US" dirty="0">
              <a:latin typeface="+mj-lt"/>
              <a:ea typeface="+mj-ea"/>
              <a:cs typeface="+mj-c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ea typeface="+mj-ea"/>
                <a:cs typeface="+mj-cs"/>
              </a:rPr>
              <a:t>Compare execution time and data</a:t>
            </a:r>
          </a:p>
        </p:txBody>
      </p:sp>
    </p:spTree>
    <p:extLst>
      <p:ext uri="{BB962C8B-B14F-4D97-AF65-F5344CB8AC3E}">
        <p14:creationId xmlns:p14="http://schemas.microsoft.com/office/powerpoint/2010/main" val="212114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nl-NL" dirty="0"/>
              <a:t>Member of the exploitation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NL" dirty="0"/>
              <a:t>Worked at the NFI for almost a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nl-NL" dirty="0"/>
              <a:t>Conducted this research as part of Master Thesis at TU Delft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en-US" dirty="0" err="1">
                <a:solidFill>
                  <a:srgbClr val="00B050"/>
                </a:solidFill>
              </a:rPr>
              <a:t>luke@NFI</a:t>
            </a:r>
            <a:r>
              <a:rPr lang="en-US" altLang="en-US" dirty="0">
                <a:solidFill>
                  <a:srgbClr val="00B050"/>
                </a:solidFill>
              </a:rPr>
              <a:t>:~$ </a:t>
            </a:r>
            <a:r>
              <a:rPr lang="en-US" altLang="en-US" dirty="0" err="1">
                <a:solidFill>
                  <a:srgbClr val="00B050"/>
                </a:solidFill>
              </a:rPr>
              <a:t>whoami</a:t>
            </a:r>
            <a:endParaRPr lang="en-US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7AA253E-BA93-AFF9-EE1C-377D2AED02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2425" y="2386794"/>
            <a:ext cx="3665877" cy="355680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cs typeface="Calibri Light"/>
              </a:rPr>
              <a:t>Compare different combinations of tactics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>
                <a:cs typeface="Calibri Light"/>
              </a:rPr>
              <a:t>Different paths are taken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>
                <a:cs typeface="Calibri Light"/>
              </a:rPr>
              <a:t>More tactics is not always</a:t>
            </a:r>
            <a:br>
              <a:rPr lang="en-GB" sz="1600" dirty="0">
                <a:cs typeface="Calibri Light"/>
              </a:rPr>
            </a:br>
            <a:r>
              <a:rPr lang="en-GB" sz="1600" dirty="0">
                <a:cs typeface="Calibri Light"/>
              </a:rPr>
              <a:t>faster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dirty="0">
                <a:cs typeface="Calibri Light"/>
              </a:rPr>
              <a:t>Some combinations lead to errors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cs typeface="Calibri Light"/>
              </a:rPr>
              <a:t>Multiple tactics are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cs typeface="Calibri Light"/>
              </a:rPr>
              <a:t>DummyTactic</a:t>
            </a:r>
            <a:r>
              <a:rPr lang="en-GB" dirty="0">
                <a:cs typeface="Calibri Light"/>
              </a:rPr>
              <a:t>, </a:t>
            </a:r>
            <a:r>
              <a:rPr lang="en-GB" dirty="0" err="1">
                <a:cs typeface="Calibri Light"/>
              </a:rPr>
              <a:t>StepTactic</a:t>
            </a:r>
            <a:r>
              <a:rPr lang="en-GB" dirty="0">
                <a:cs typeface="Calibri Light"/>
              </a:rPr>
              <a:t>(5), </a:t>
            </a:r>
            <a:r>
              <a:rPr lang="en-GB" dirty="0" err="1">
                <a:cs typeface="Calibri Light"/>
              </a:rPr>
              <a:t>ReturnTactic</a:t>
            </a:r>
            <a:r>
              <a:rPr lang="en-GB" dirty="0">
                <a:cs typeface="Calibri Light"/>
              </a:rPr>
              <a:t>(0)</a:t>
            </a: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="" xmlns:a16="http://schemas.microsoft.com/office/drawing/2014/main" id="{59A0997F-4C46-846F-E116-C9ABA6827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12" y="1908700"/>
            <a:ext cx="5027326" cy="369641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4743EBC9-F245-9E5E-C856-3C1D051784F8}"/>
              </a:ext>
            </a:extLst>
          </p:cNvPr>
          <p:cNvSpPr/>
          <p:nvPr/>
        </p:nvSpPr>
        <p:spPr>
          <a:xfrm>
            <a:off x="3886200" y="3303476"/>
            <a:ext cx="284458" cy="36347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50"/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5C3A9E2B-8DE0-E9B5-7CBD-CFF6C206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263650"/>
            <a:ext cx="8229600" cy="571500"/>
          </a:xfrm>
        </p:spPr>
        <p:txBody>
          <a:bodyPr/>
          <a:lstStyle/>
          <a:p>
            <a:pPr algn="l"/>
            <a:r>
              <a:rPr lang="nl-NL" sz="2600" b="0" dirty="0"/>
              <a:t>Evaluation – </a:t>
            </a:r>
            <a:r>
              <a:rPr lang="nl-NL" sz="2600" b="0" dirty="0" err="1"/>
              <a:t>Tactic</a:t>
            </a:r>
            <a:r>
              <a:rPr lang="nl-NL" sz="2600" b="0" dirty="0"/>
              <a:t> </a:t>
            </a:r>
            <a:r>
              <a:rPr lang="nl-NL" sz="2600" b="0" dirty="0" err="1"/>
              <a:t>Combinations</a:t>
            </a:r>
            <a:endParaRPr lang="nl-NL" sz="2600" b="0" dirty="0"/>
          </a:p>
        </p:txBody>
      </p:sp>
    </p:spTree>
    <p:extLst>
      <p:ext uri="{BB962C8B-B14F-4D97-AF65-F5344CB8AC3E}">
        <p14:creationId xmlns:p14="http://schemas.microsoft.com/office/powerpoint/2010/main" val="7073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7AA253E-BA93-AFF9-EE1C-377D2AED02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2425" y="2386794"/>
            <a:ext cx="3665877" cy="355680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cs typeface="Calibri Light"/>
              </a:rPr>
              <a:t>Data is nearly identical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cs typeface="Calibri Light"/>
              </a:rPr>
              <a:t>Fewer 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cs typeface="Calibri Light"/>
              </a:rPr>
              <a:t>Much slower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cs typeface="Calibri Ligh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cs typeface="Calibri Ligh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5C3A9E2B-8DE0-E9B5-7CBD-CFF6C206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263650"/>
            <a:ext cx="8229600" cy="571500"/>
          </a:xfrm>
        </p:spPr>
        <p:txBody>
          <a:bodyPr/>
          <a:lstStyle/>
          <a:p>
            <a:pPr algn="l"/>
            <a:r>
              <a:rPr lang="nl-NL" sz="2600" b="0" dirty="0"/>
              <a:t>Evaluation – </a:t>
            </a:r>
            <a:r>
              <a:rPr lang="nl-NL" sz="2600" b="0" dirty="0" err="1"/>
              <a:t>Accuracy</a:t>
            </a:r>
            <a:endParaRPr lang="nl-NL" sz="2600" b="0" dirty="0"/>
          </a:p>
        </p:txBody>
      </p:sp>
      <p:pic>
        <p:nvPicPr>
          <p:cNvPr id="4" name="Picture 2" descr="Table&#10;&#10;Description automatically generated">
            <a:extLst>
              <a:ext uri="{FF2B5EF4-FFF2-40B4-BE49-F238E27FC236}">
                <a16:creationId xmlns="" xmlns:a16="http://schemas.microsoft.com/office/drawing/2014/main" id="{945D30D1-F676-49CD-DE51-A2F25783A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317551"/>
            <a:ext cx="6095375" cy="25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7AA253E-BA93-AFF9-EE1C-377D2AED02B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2425" y="2386794"/>
            <a:ext cx="5286375" cy="3556806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cs typeface="Calibri Light"/>
              </a:rPr>
              <a:t>Data is nearly identical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cs typeface="Calibri Light"/>
              </a:rPr>
              <a:t>Same number of 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cs typeface="Calibri Light"/>
              </a:rPr>
              <a:t>A little slower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cs typeface="Calibri Ligh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cs typeface="Calibri Light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5C3A9E2B-8DE0-E9B5-7CBD-CFF6C206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263650"/>
            <a:ext cx="8229600" cy="571500"/>
          </a:xfrm>
        </p:spPr>
        <p:txBody>
          <a:bodyPr/>
          <a:lstStyle/>
          <a:p>
            <a:pPr algn="l"/>
            <a:r>
              <a:rPr lang="nl-NL" sz="2600" b="0" dirty="0"/>
              <a:t>Evaluation – </a:t>
            </a:r>
            <a:r>
              <a:rPr lang="nl-NL" sz="2600" b="0" dirty="0" err="1"/>
              <a:t>Comparison</a:t>
            </a:r>
            <a:r>
              <a:rPr lang="nl-NL" sz="2600" b="0" dirty="0"/>
              <a:t> Jetset</a:t>
            </a:r>
            <a:r>
              <a:rPr lang="en-US" sz="2800" b="0" baseline="30000" dirty="0">
                <a:solidFill>
                  <a:schemeClr val="tx1"/>
                </a:solidFill>
              </a:rPr>
              <a:t>1</a:t>
            </a:r>
            <a:r>
              <a:rPr lang="nl-NL" sz="2600" b="0" baseline="30000" dirty="0">
                <a:solidFill>
                  <a:schemeClr val="tx1"/>
                </a:solidFill>
              </a:rPr>
              <a:t> </a:t>
            </a:r>
            <a:r>
              <a:rPr lang="nl-NL" sz="2600" b="0" dirty="0"/>
              <a:t>vs. CONFEDSS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="" xmlns:a16="http://schemas.microsoft.com/office/drawing/2014/main" id="{93F2BE06-60CD-8150-5CEF-8E7D6408ACA9}"/>
              </a:ext>
            </a:extLst>
          </p:cNvPr>
          <p:cNvSpPr txBox="1"/>
          <p:nvPr/>
        </p:nvSpPr>
        <p:spPr>
          <a:xfrm>
            <a:off x="120486" y="5991267"/>
            <a:ext cx="882929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baseline="30000" dirty="0">
                <a:solidFill>
                  <a:schemeClr val="tx1"/>
                </a:solidFill>
              </a:rPr>
              <a:t>1</a:t>
            </a:r>
            <a:r>
              <a:rPr lang="en-US" sz="1050" b="1" dirty="0">
                <a:solidFill>
                  <a:schemeClr val="tx1"/>
                </a:solidFill>
              </a:rPr>
              <a:t> 2021, Johnson, E. et al.: </a:t>
            </a:r>
            <a:r>
              <a:rPr lang="en-US" sz="1050" b="1" i="1" dirty="0" err="1">
                <a:solidFill>
                  <a:schemeClr val="tx1"/>
                </a:solidFill>
              </a:rPr>
              <a:t>Jetset</a:t>
            </a:r>
            <a:r>
              <a:rPr lang="en-US" sz="1050" b="1" i="1" dirty="0">
                <a:solidFill>
                  <a:schemeClr val="tx1"/>
                </a:solidFill>
              </a:rPr>
              <a:t>: Targeted Firmware Rehosting for Embedded Systems </a:t>
            </a:r>
            <a:r>
              <a:rPr lang="en-US" sz="1050" b="1" dirty="0">
                <a:solidFill>
                  <a:schemeClr val="tx1"/>
                </a:solidFill>
              </a:rPr>
              <a:t>in 30</a:t>
            </a:r>
            <a:r>
              <a:rPr lang="en-US" sz="1050" b="1" baseline="30000" dirty="0">
                <a:solidFill>
                  <a:schemeClr val="tx1"/>
                </a:solidFill>
              </a:rPr>
              <a:t>th</a:t>
            </a:r>
            <a:r>
              <a:rPr lang="en-US" sz="1050" b="1" dirty="0">
                <a:solidFill>
                  <a:schemeClr val="tx1"/>
                </a:solidFill>
              </a:rPr>
              <a:t> USENIX Proceedings</a:t>
            </a:r>
            <a:endParaRPr lang="nl-NL" sz="1050" b="1" dirty="0">
              <a:solidFill>
                <a:schemeClr val="tx1"/>
              </a:solidFill>
            </a:endParaRPr>
          </a:p>
        </p:txBody>
      </p:sp>
      <p:pic>
        <p:nvPicPr>
          <p:cNvPr id="3" name="Picture 7" descr="Table&#10;&#10;Description automatically generated">
            <a:extLst>
              <a:ext uri="{FF2B5EF4-FFF2-40B4-BE49-F238E27FC236}">
                <a16:creationId xmlns="" xmlns:a16="http://schemas.microsoft.com/office/drawing/2014/main" id="{3DC31D30-F131-21A3-5743-9BFC68AB1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996" y="3230880"/>
            <a:ext cx="6587582" cy="236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EE290D-E8F6-A2C1-E994-ED4F883079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cs typeface="Calibri Light"/>
              </a:rPr>
              <a:t>Wrongly </a:t>
            </a:r>
            <a:r>
              <a:rPr lang="en-US" dirty="0" err="1">
                <a:cs typeface="Calibri Light"/>
              </a:rPr>
              <a:t>concretised</a:t>
            </a:r>
            <a:r>
              <a:rPr lang="en-US" dirty="0">
                <a:cs typeface="Calibri Light"/>
              </a:rPr>
              <a:t> values</a:t>
            </a:r>
          </a:p>
          <a:p>
            <a:pPr lvl="2"/>
            <a:r>
              <a:rPr lang="en-US" sz="1500" dirty="0">
                <a:cs typeface="Calibri Light"/>
              </a:rPr>
              <a:t>Values that are used long after they have been </a:t>
            </a:r>
            <a:r>
              <a:rPr lang="en-US" sz="1500" dirty="0" err="1">
                <a:cs typeface="Calibri Light"/>
              </a:rPr>
              <a:t>concretised</a:t>
            </a:r>
            <a:endParaRPr lang="en-US" sz="1500" dirty="0">
              <a:cs typeface="Calibri Light"/>
            </a:endParaRPr>
          </a:p>
          <a:p>
            <a:r>
              <a:rPr lang="en-US" dirty="0">
                <a:cs typeface="Calibri Light"/>
              </a:rPr>
              <a:t>Communication overhead</a:t>
            </a:r>
          </a:p>
          <a:p>
            <a:endParaRPr lang="en-US" dirty="0">
              <a:cs typeface="Calibri Light"/>
            </a:endParaRPr>
          </a:p>
          <a:p>
            <a:endParaRPr lang="en-US" dirty="0"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7533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31ACAF0-2371-8FAA-B3E8-CF341F60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Wrongly </a:t>
            </a:r>
            <a:r>
              <a:rPr lang="en-US" dirty="0" err="1"/>
              <a:t>concretised</a:t>
            </a:r>
            <a:r>
              <a:rPr lang="en-US" dirty="0"/>
              <a:t>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Values that are used long after they have been </a:t>
            </a:r>
            <a:r>
              <a:rPr lang="en-US" dirty="0" err="1"/>
              <a:t>concretised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Communication overhead</a:t>
            </a:r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9FCEE776-E4EB-6F15-8364-9D088B4B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263650"/>
            <a:ext cx="8229600" cy="571500"/>
          </a:xfrm>
        </p:spPr>
        <p:txBody>
          <a:bodyPr/>
          <a:lstStyle/>
          <a:p>
            <a:pPr algn="l"/>
            <a:r>
              <a:rPr lang="nl-NL" sz="2600" b="0" dirty="0" err="1"/>
              <a:t>Limitations</a:t>
            </a:r>
            <a:r>
              <a:rPr lang="nl-NL" sz="26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820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31ACAF0-2371-8FAA-B3E8-CF341F60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Delayed </a:t>
            </a:r>
            <a:r>
              <a:rPr lang="en-US" dirty="0" err="1"/>
              <a:t>concretisation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 values symbolic for longer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</a:t>
            </a:r>
            <a:r>
              <a:rPr lang="en-US" dirty="0" err="1"/>
              <a:t>concretised</a:t>
            </a:r>
            <a:r>
              <a:rPr lang="en-US" dirty="0"/>
              <a:t> values to symbolic versions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Tighter integration with emulator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Implement symbolic execution-related hooks in 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 communication with emulator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Parallel evaluation of tactics</a:t>
            </a:r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9FCEE776-E4EB-6F15-8364-9D088B4B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263650"/>
            <a:ext cx="8229600" cy="571500"/>
          </a:xfrm>
        </p:spPr>
        <p:txBody>
          <a:bodyPr/>
          <a:lstStyle/>
          <a:p>
            <a:pPr algn="l"/>
            <a:r>
              <a:rPr lang="nl-NL" sz="2600" b="0" dirty="0" err="1"/>
              <a:t>Future</a:t>
            </a:r>
            <a:r>
              <a:rPr lang="nl-NL" sz="2600" b="0" dirty="0"/>
              <a:t> </a:t>
            </a:r>
            <a:r>
              <a:rPr lang="nl-NL" sz="2600" b="0" dirty="0" err="1"/>
              <a:t>Work</a:t>
            </a:r>
            <a:r>
              <a:rPr lang="nl-NL" sz="2600" b="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736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31ACAF0-2371-8FAA-B3E8-CF341F60E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Automatic, generic and realistic peripheral emulation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built CONFEDSS, which implements this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Available</a:t>
            </a:r>
            <a:r>
              <a:rPr lang="nl-NL" dirty="0"/>
              <a:t> at github.com/</a:t>
            </a:r>
            <a:r>
              <a:rPr lang="nl-NL" dirty="0" err="1"/>
              <a:t>NetherlandsForensicInstitute</a:t>
            </a:r>
            <a:r>
              <a:rPr lang="nl-NL" dirty="0"/>
              <a:t>/CONFEDSS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9FCEE776-E4EB-6F15-8364-9D088B4B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1263650"/>
            <a:ext cx="8229600" cy="571500"/>
          </a:xfrm>
        </p:spPr>
        <p:txBody>
          <a:bodyPr/>
          <a:lstStyle/>
          <a:p>
            <a:pPr algn="l"/>
            <a:r>
              <a:rPr lang="nl-NL" sz="2600" b="0" dirty="0"/>
              <a:t>Summary	</a:t>
            </a:r>
          </a:p>
        </p:txBody>
      </p:sp>
    </p:spTree>
    <p:extLst>
      <p:ext uri="{BB962C8B-B14F-4D97-AF65-F5344CB8AC3E}">
        <p14:creationId xmlns:p14="http://schemas.microsoft.com/office/powerpoint/2010/main" val="339156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does </a:t>
            </a:r>
            <a:r>
              <a:rPr lang="nl-NL" dirty="0" err="1"/>
              <a:t>the</a:t>
            </a:r>
            <a:r>
              <a:rPr lang="nl-NL" dirty="0"/>
              <a:t> NFI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NL" dirty="0" err="1"/>
              <a:t>Almost</a:t>
            </a:r>
            <a:r>
              <a:rPr lang="nl-NL" dirty="0"/>
              <a:t>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forensic</a:t>
            </a:r>
            <a:r>
              <a:rPr lang="nl-NL" dirty="0"/>
              <a:t> </a:t>
            </a:r>
            <a:r>
              <a:rPr lang="nl-NL" dirty="0" err="1"/>
              <a:t>principles</a:t>
            </a:r>
            <a:r>
              <a:rPr lang="nl-NL" dirty="0"/>
              <a:t> in </a:t>
            </a:r>
            <a:r>
              <a:rPr lang="nl-NL" dirty="0" err="1"/>
              <a:t>one</a:t>
            </a:r>
            <a:r>
              <a:rPr lang="nl-NL" dirty="0"/>
              <a:t> building: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Biological</a:t>
            </a:r>
            <a:r>
              <a:rPr lang="nl-NL" dirty="0"/>
              <a:t> </a:t>
            </a:r>
            <a:r>
              <a:rPr lang="nl-NL" dirty="0" err="1"/>
              <a:t>traces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Chemical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physcial</a:t>
            </a:r>
            <a:r>
              <a:rPr lang="nl-NL" dirty="0"/>
              <a:t> </a:t>
            </a:r>
            <a:r>
              <a:rPr lang="nl-NL" dirty="0" err="1"/>
              <a:t>traces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Digital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biometric</a:t>
            </a:r>
            <a:r>
              <a:rPr lang="nl-NL" dirty="0"/>
              <a:t> </a:t>
            </a:r>
            <a:r>
              <a:rPr lang="nl-NL" dirty="0" err="1"/>
              <a:t>traces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29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do we do at </a:t>
            </a:r>
            <a:r>
              <a:rPr lang="nl-NL" dirty="0" err="1"/>
              <a:t>the</a:t>
            </a:r>
            <a:r>
              <a:rPr lang="nl-NL" dirty="0"/>
              <a:t> NFI?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Team exploitation, part of </a:t>
            </a:r>
            <a:r>
              <a:rPr lang="nl-NL" dirty="0" err="1"/>
              <a:t>the</a:t>
            </a:r>
            <a:r>
              <a:rPr lang="nl-NL" dirty="0"/>
              <a:t> device </a:t>
            </a:r>
            <a:r>
              <a:rPr lang="nl-NL" dirty="0" err="1"/>
              <a:t>forensics</a:t>
            </a:r>
            <a:r>
              <a:rPr lang="nl-NL" dirty="0"/>
              <a:t> team.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Extracting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decrypting</a:t>
            </a:r>
            <a:r>
              <a:rPr lang="nl-NL" dirty="0"/>
              <a:t>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digital </a:t>
            </a:r>
            <a:r>
              <a:rPr lang="nl-NL" dirty="0" err="1"/>
              <a:t>devices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b="1" dirty="0"/>
              <a:t>offline</a:t>
            </a:r>
            <a:r>
              <a:rPr lang="nl-NL" dirty="0"/>
              <a:t> </a:t>
            </a:r>
            <a:r>
              <a:rPr lang="nl-NL" dirty="0" err="1"/>
              <a:t>methods</a:t>
            </a:r>
            <a:r>
              <a:rPr lang="nl-NL" dirty="0"/>
              <a:t> </a:t>
            </a:r>
            <a:r>
              <a:rPr lang="nl-NL" dirty="0" err="1"/>
              <a:t>allowed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Evidence</a:t>
            </a:r>
            <a:r>
              <a:rPr lang="nl-NL" dirty="0"/>
              <a:t> takes </a:t>
            </a:r>
            <a:r>
              <a:rPr lang="nl-NL" dirty="0" err="1"/>
              <a:t>many</a:t>
            </a:r>
            <a:r>
              <a:rPr lang="nl-NL" dirty="0"/>
              <a:t> </a:t>
            </a:r>
            <a:r>
              <a:rPr lang="nl-NL" dirty="0" err="1"/>
              <a:t>forms</a:t>
            </a:r>
            <a:r>
              <a:rPr lang="nl-NL" dirty="0"/>
              <a:t>,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phones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USB-sticks </a:t>
            </a:r>
            <a:r>
              <a:rPr lang="nl-NL" dirty="0" err="1"/>
              <a:t>to</a:t>
            </a:r>
            <a:r>
              <a:rPr lang="nl-NL" dirty="0"/>
              <a:t> crypto </a:t>
            </a:r>
            <a:r>
              <a:rPr lang="nl-NL" dirty="0" err="1"/>
              <a:t>wallets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cars</a:t>
            </a:r>
            <a:endParaRPr lang="nl-NL" dirty="0"/>
          </a:p>
          <a:p>
            <a:pPr marL="0" indent="0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How do we do </a:t>
            </a:r>
            <a:r>
              <a:rPr lang="nl-NL" dirty="0" err="1"/>
              <a:t>this</a:t>
            </a:r>
            <a:r>
              <a:rPr lang="nl-NL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Reverse engineering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Fuzzing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/>
              <a:t>Various</a:t>
            </a:r>
            <a:r>
              <a:rPr lang="nl-NL" dirty="0"/>
              <a:t> hardware 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methods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72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Reverse engineering – </a:t>
            </a:r>
            <a:r>
              <a:rPr lang="nl-NL" dirty="0" err="1"/>
              <a:t>Abstraction</a:t>
            </a:r>
            <a:r>
              <a:rPr lang="nl-NL" dirty="0"/>
              <a:t> </a:t>
            </a:r>
            <a:r>
              <a:rPr lang="nl-NL" dirty="0" err="1"/>
              <a:t>layers</a:t>
            </a:r>
            <a:endParaRPr lang="nl-NL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225362" y="4767783"/>
            <a:ext cx="2441637" cy="5126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608013"/>
            <a:r>
              <a:rPr lang="nl-NL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Linux </a:t>
            </a:r>
            <a:r>
              <a:rPr lang="nl-NL" sz="200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Kernel</a:t>
            </a:r>
            <a:endParaRPr lang="nl-NL" sz="20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" y="1835150"/>
            <a:ext cx="2438400" cy="5126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608013"/>
            <a:r>
              <a:rPr lang="nl-NL" sz="140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Primary</a:t>
            </a:r>
            <a:r>
              <a:rPr lang="nl-NL" sz="14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bootloader</a:t>
            </a:r>
            <a:r>
              <a:rPr lang="nl-NL" sz="14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(PBL)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" y="2541747"/>
            <a:ext cx="2438400" cy="5126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608013"/>
            <a:r>
              <a:rPr lang="nl-NL" sz="140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Secondary</a:t>
            </a:r>
            <a:r>
              <a:rPr lang="nl-NL" sz="14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</a:t>
            </a:r>
            <a:r>
              <a:rPr lang="nl-NL" sz="140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bootloader</a:t>
            </a:r>
            <a:r>
              <a:rPr lang="nl-NL" sz="14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 (SBL)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3654765"/>
            <a:ext cx="2438400" cy="5126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608013"/>
            <a:r>
              <a:rPr lang="nl-NL" sz="2000" dirty="0" err="1">
                <a:solidFill>
                  <a:schemeClr val="tx1"/>
                </a:solidFill>
                <a:latin typeface="Verdana" pitchFamily="34" charset="0"/>
                <a:cs typeface="Arial" charset="0"/>
              </a:rPr>
              <a:t>Aboot</a:t>
            </a:r>
            <a:endParaRPr lang="nl-NL" sz="2000" dirty="0">
              <a:solidFill>
                <a:schemeClr val="tx1"/>
              </a:solidFill>
              <a:latin typeface="Verdana" pitchFamily="34" charset="0"/>
              <a:cs typeface="Arial" charset="0"/>
            </a:endParaRPr>
          </a:p>
        </p:txBody>
      </p:sp>
      <p:cxnSp>
        <p:nvCxnSpPr>
          <p:cNvPr id="9" name="Straight Arrow Connector 8"/>
          <p:cNvCxnSpPr>
            <a:stCxn id="5" idx="2"/>
            <a:endCxn id="6" idx="0"/>
          </p:cNvCxnSpPr>
          <p:nvPr/>
        </p:nvCxnSpPr>
        <p:spPr>
          <a:xfrm>
            <a:off x="1447800" y="2347763"/>
            <a:ext cx="0" cy="193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1447800" y="3054360"/>
            <a:ext cx="0" cy="60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  <a:endCxn id="4" idx="0"/>
          </p:cNvCxnSpPr>
          <p:nvPr/>
        </p:nvCxnSpPr>
        <p:spPr>
          <a:xfrm flipH="1">
            <a:off x="1446181" y="4167378"/>
            <a:ext cx="1619" cy="600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152400" y="2444754"/>
            <a:ext cx="87630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152400" y="3276600"/>
            <a:ext cx="87630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152400" y="4343400"/>
            <a:ext cx="87630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152400" y="5534136"/>
            <a:ext cx="8763000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3048000" y="1835150"/>
            <a:ext cx="0" cy="448945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ounded Rectangle 47"/>
          <p:cNvSpPr/>
          <p:nvPr/>
        </p:nvSpPr>
        <p:spPr bwMode="auto">
          <a:xfrm>
            <a:off x="225362" y="5702211"/>
            <a:ext cx="2441637" cy="51261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defTabSz="608013"/>
            <a:r>
              <a:rPr lang="nl-NL" sz="2000" dirty="0">
                <a:solidFill>
                  <a:schemeClr val="tx1"/>
                </a:solidFill>
                <a:latin typeface="Verdana" pitchFamily="34" charset="0"/>
                <a:cs typeface="Arial" charset="0"/>
              </a:rPr>
              <a:t>Userland</a:t>
            </a:r>
          </a:p>
        </p:txBody>
      </p:sp>
      <p:cxnSp>
        <p:nvCxnSpPr>
          <p:cNvPr id="49" name="Straight Arrow Connector 48"/>
          <p:cNvCxnSpPr>
            <a:stCxn id="4" idx="2"/>
            <a:endCxn id="48" idx="0"/>
          </p:cNvCxnSpPr>
          <p:nvPr/>
        </p:nvCxnSpPr>
        <p:spPr>
          <a:xfrm>
            <a:off x="1446181" y="5280396"/>
            <a:ext cx="0" cy="421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124200" y="5638800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ysClr val="windowText" lastClr="000000"/>
                </a:solidFill>
              </a:rPr>
              <a:t>Lots of </a:t>
            </a:r>
            <a:r>
              <a:rPr lang="nl-NL" sz="1200" dirty="0" err="1">
                <a:solidFill>
                  <a:sysClr val="windowText" lastClr="000000"/>
                </a:solidFill>
              </a:rPr>
              <a:t>library</a:t>
            </a:r>
            <a:r>
              <a:rPr lang="nl-NL" sz="1200" dirty="0">
                <a:solidFill>
                  <a:sysClr val="windowText" lastClr="000000"/>
                </a:solidFill>
              </a:rPr>
              <a:t> calls, strings, </a:t>
            </a:r>
            <a:r>
              <a:rPr lang="nl-NL" sz="1200" dirty="0" err="1">
                <a:solidFill>
                  <a:sysClr val="windowText" lastClr="000000"/>
                </a:solidFill>
              </a:rPr>
              <a:t>symbols</a:t>
            </a:r>
            <a:r>
              <a:rPr lang="nl-NL" sz="1200" dirty="0">
                <a:solidFill>
                  <a:sysClr val="windowText" lastClr="000000"/>
                </a:solidFill>
              </a:rPr>
              <a:t>, well </a:t>
            </a:r>
            <a:r>
              <a:rPr lang="nl-NL" sz="1200" dirty="0" err="1">
                <a:solidFill>
                  <a:sysClr val="windowText" lastClr="000000"/>
                </a:solidFill>
              </a:rPr>
              <a:t>defined</a:t>
            </a:r>
            <a:r>
              <a:rPr lang="nl-NL" sz="1200" dirty="0">
                <a:solidFill>
                  <a:sysClr val="windowText" lastClr="000000"/>
                </a:solidFill>
              </a:rPr>
              <a:t> interfaces.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124200" y="4448064"/>
            <a:ext cx="5791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5" name="TextBox 54"/>
          <p:cNvSpPr txBox="1"/>
          <p:nvPr/>
        </p:nvSpPr>
        <p:spPr>
          <a:xfrm>
            <a:off x="3150220" y="3694853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ysClr val="windowText" lastClr="000000"/>
                </a:solidFill>
              </a:rPr>
              <a:t>Some</a:t>
            </a:r>
            <a:r>
              <a:rPr lang="nl-NL" sz="1200" dirty="0">
                <a:solidFill>
                  <a:sysClr val="windowText" lastClr="000000"/>
                </a:solidFill>
              </a:rPr>
              <a:t> strings, </a:t>
            </a:r>
            <a:r>
              <a:rPr lang="nl-NL" sz="1200" dirty="0" err="1">
                <a:solidFill>
                  <a:sysClr val="windowText" lastClr="000000"/>
                </a:solidFill>
              </a:rPr>
              <a:t>known</a:t>
            </a:r>
            <a:r>
              <a:rPr lang="nl-NL" sz="1200" dirty="0">
                <a:solidFill>
                  <a:sysClr val="windowText" lastClr="000000"/>
                </a:solidFill>
              </a:rPr>
              <a:t> interfaces, </a:t>
            </a:r>
            <a:r>
              <a:rPr lang="nl-NL" sz="1200" dirty="0" err="1">
                <a:solidFill>
                  <a:sysClr val="windowText" lastClr="000000"/>
                </a:solidFill>
              </a:rPr>
              <a:t>maybe</a:t>
            </a:r>
            <a:r>
              <a:rPr lang="nl-NL" sz="1200" dirty="0">
                <a:solidFill>
                  <a:sysClr val="windowText" lastClr="000000"/>
                </a:solidFill>
              </a:rPr>
              <a:t> </a:t>
            </a:r>
            <a:r>
              <a:rPr lang="nl-NL" sz="1200" dirty="0" err="1">
                <a:solidFill>
                  <a:sysClr val="windowText" lastClr="000000"/>
                </a:solidFill>
              </a:rPr>
              <a:t>some</a:t>
            </a:r>
            <a:r>
              <a:rPr lang="nl-NL" sz="1200" dirty="0">
                <a:solidFill>
                  <a:sysClr val="windowText" lastClr="000000"/>
                </a:solidFill>
              </a:rPr>
              <a:t> </a:t>
            </a:r>
            <a:r>
              <a:rPr lang="nl-NL" sz="1200" dirty="0" err="1">
                <a:solidFill>
                  <a:sysClr val="windowText" lastClr="000000"/>
                </a:solidFill>
              </a:rPr>
              <a:t>known</a:t>
            </a:r>
            <a:r>
              <a:rPr lang="nl-NL" sz="1200" dirty="0">
                <a:solidFill>
                  <a:sysClr val="windowText" lastClr="000000"/>
                </a:solidFill>
              </a:rPr>
              <a:t> device registers.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24200" y="2549418"/>
            <a:ext cx="5791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8" name="TextBox 57"/>
          <p:cNvSpPr txBox="1"/>
          <p:nvPr/>
        </p:nvSpPr>
        <p:spPr>
          <a:xfrm>
            <a:off x="3124200" y="4756796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ysClr val="windowText" lastClr="000000"/>
                </a:solidFill>
              </a:rPr>
              <a:t>Lots of strings, </a:t>
            </a:r>
            <a:r>
              <a:rPr lang="nl-NL" sz="1200" dirty="0" err="1">
                <a:solidFill>
                  <a:sysClr val="windowText" lastClr="000000"/>
                </a:solidFill>
              </a:rPr>
              <a:t>symbols</a:t>
            </a:r>
            <a:r>
              <a:rPr lang="nl-NL" sz="1200" dirty="0">
                <a:solidFill>
                  <a:sysClr val="windowText" lastClr="000000"/>
                </a:solidFill>
              </a:rPr>
              <a:t>, well </a:t>
            </a:r>
            <a:r>
              <a:rPr lang="nl-NL" sz="1200" dirty="0" err="1">
                <a:solidFill>
                  <a:sysClr val="windowText" lastClr="000000"/>
                </a:solidFill>
              </a:rPr>
              <a:t>defined</a:t>
            </a:r>
            <a:r>
              <a:rPr lang="nl-NL" sz="1200" dirty="0">
                <a:solidFill>
                  <a:sysClr val="windowText" lastClr="000000"/>
                </a:solidFill>
              </a:rPr>
              <a:t> interfaces </a:t>
            </a:r>
            <a:r>
              <a:rPr lang="nl-NL" sz="1200" dirty="0" err="1">
                <a:solidFill>
                  <a:sysClr val="windowText" lastClr="000000"/>
                </a:solidFill>
              </a:rPr>
              <a:t>and</a:t>
            </a:r>
            <a:r>
              <a:rPr lang="nl-NL" sz="1200" dirty="0">
                <a:solidFill>
                  <a:sysClr val="windowText" lastClr="000000"/>
                </a:solidFill>
              </a:rPr>
              <a:t> </a:t>
            </a:r>
            <a:r>
              <a:rPr lang="nl-NL" sz="1200" dirty="0" err="1">
                <a:solidFill>
                  <a:sysClr val="windowText" lastClr="000000"/>
                </a:solidFill>
              </a:rPr>
              <a:t>known</a:t>
            </a:r>
            <a:r>
              <a:rPr lang="nl-NL" sz="1200" dirty="0">
                <a:solidFill>
                  <a:sysClr val="windowText" lastClr="000000"/>
                </a:solidFill>
              </a:rPr>
              <a:t> </a:t>
            </a:r>
            <a:r>
              <a:rPr lang="nl-NL" sz="1200" dirty="0" err="1">
                <a:solidFill>
                  <a:sysClr val="windowText" lastClr="000000"/>
                </a:solidFill>
              </a:rPr>
              <a:t>structures</a:t>
            </a:r>
            <a:r>
              <a:rPr lang="nl-NL" sz="1200" dirty="0">
                <a:solidFill>
                  <a:sysClr val="windowText" lastClr="000000"/>
                </a:solidFill>
              </a:rPr>
              <a:t>.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50220" y="2683987"/>
            <a:ext cx="579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ysClr val="windowText" lastClr="000000"/>
                </a:solidFill>
              </a:rPr>
              <a:t>Some</a:t>
            </a:r>
            <a:r>
              <a:rPr lang="nl-NL" sz="1200" dirty="0">
                <a:solidFill>
                  <a:sysClr val="windowText" lastClr="000000"/>
                </a:solidFill>
              </a:rPr>
              <a:t> </a:t>
            </a:r>
            <a:r>
              <a:rPr lang="nl-NL" sz="1200" dirty="0" err="1">
                <a:solidFill>
                  <a:sysClr val="windowText" lastClr="000000"/>
                </a:solidFill>
              </a:rPr>
              <a:t>known</a:t>
            </a:r>
            <a:r>
              <a:rPr lang="nl-NL" sz="1200" dirty="0">
                <a:solidFill>
                  <a:sysClr val="windowText" lastClr="000000"/>
                </a:solidFill>
              </a:rPr>
              <a:t> </a:t>
            </a:r>
            <a:r>
              <a:rPr lang="nl-NL" sz="1200" dirty="0" err="1">
                <a:solidFill>
                  <a:sysClr val="windowText" lastClr="000000"/>
                </a:solidFill>
              </a:rPr>
              <a:t>protocols</a:t>
            </a:r>
            <a:r>
              <a:rPr lang="nl-NL" sz="1200" dirty="0">
                <a:solidFill>
                  <a:sysClr val="windowText" lastClr="000000"/>
                </a:solidFill>
              </a:rPr>
              <a:t>, </a:t>
            </a:r>
            <a:r>
              <a:rPr lang="nl-NL" sz="1200" dirty="0" err="1">
                <a:solidFill>
                  <a:sysClr val="windowText" lastClr="000000"/>
                </a:solidFill>
              </a:rPr>
              <a:t>maybe</a:t>
            </a:r>
            <a:r>
              <a:rPr lang="nl-NL" sz="1200" dirty="0">
                <a:solidFill>
                  <a:sysClr val="windowText" lastClr="000000"/>
                </a:solidFill>
              </a:rPr>
              <a:t> </a:t>
            </a:r>
            <a:r>
              <a:rPr lang="nl-NL" sz="1200" dirty="0" err="1">
                <a:solidFill>
                  <a:sysClr val="windowText" lastClr="000000"/>
                </a:solidFill>
              </a:rPr>
              <a:t>some</a:t>
            </a:r>
            <a:r>
              <a:rPr lang="nl-NL" sz="1200" dirty="0">
                <a:solidFill>
                  <a:sysClr val="windowText" lastClr="000000"/>
                </a:solidFill>
              </a:rPr>
              <a:t> strings?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27" y="1707287"/>
            <a:ext cx="1346029" cy="74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48" grpId="0" animBg="1"/>
      <p:bldP spid="53" grpId="0"/>
      <p:bldP spid="55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Reverse engineering - </a:t>
            </a:r>
            <a:r>
              <a:rPr lang="nl-NL" dirty="0" err="1"/>
              <a:t>examples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" y="1905000"/>
            <a:ext cx="5208119" cy="4287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9050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1"/>
                </a:solidFill>
              </a:rPr>
              <a:t>Example</a:t>
            </a:r>
            <a:r>
              <a:rPr lang="nl-NL" dirty="0">
                <a:solidFill>
                  <a:schemeClr val="tx1"/>
                </a:solidFill>
              </a:rPr>
              <a:t>:</a:t>
            </a:r>
          </a:p>
          <a:p>
            <a:r>
              <a:rPr lang="nl-NL" dirty="0">
                <a:solidFill>
                  <a:srgbClr val="FF0000"/>
                </a:solidFill>
              </a:rPr>
              <a:t>Library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1905000"/>
            <a:ext cx="2616274" cy="418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1200" y="19050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1"/>
                </a:solidFill>
              </a:rPr>
              <a:t>Example</a:t>
            </a:r>
            <a:r>
              <a:rPr lang="nl-NL" dirty="0">
                <a:solidFill>
                  <a:schemeClr val="tx1"/>
                </a:solidFill>
              </a:rPr>
              <a:t>:</a:t>
            </a:r>
          </a:p>
          <a:p>
            <a:r>
              <a:rPr lang="nl-NL" dirty="0" err="1">
                <a:solidFill>
                  <a:srgbClr val="FF0000"/>
                </a:solidFill>
              </a:rPr>
              <a:t>Kernel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5" y="1906589"/>
            <a:ext cx="3161173" cy="4287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19050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1"/>
                </a:solidFill>
              </a:rPr>
              <a:t>Example</a:t>
            </a:r>
            <a:r>
              <a:rPr lang="nl-NL" dirty="0">
                <a:solidFill>
                  <a:schemeClr val="tx1"/>
                </a:solidFill>
              </a:rPr>
              <a:t>:</a:t>
            </a:r>
          </a:p>
          <a:p>
            <a:r>
              <a:rPr lang="nl-NL" dirty="0" err="1">
                <a:solidFill>
                  <a:srgbClr val="FF0000"/>
                </a:solidFill>
              </a:rPr>
              <a:t>Aboot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4" y="1905000"/>
            <a:ext cx="3826131" cy="42886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1200" y="19050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1"/>
                </a:solidFill>
              </a:rPr>
              <a:t>Example</a:t>
            </a:r>
            <a:r>
              <a:rPr lang="nl-NL" dirty="0">
                <a:solidFill>
                  <a:schemeClr val="tx1"/>
                </a:solidFill>
              </a:rPr>
              <a:t>:</a:t>
            </a:r>
          </a:p>
          <a:p>
            <a:r>
              <a:rPr lang="nl-NL" dirty="0">
                <a:solidFill>
                  <a:srgbClr val="FF0000"/>
                </a:solidFill>
              </a:rPr>
              <a:t>SBL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23" y="1904206"/>
            <a:ext cx="3826132" cy="42622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1200" y="19050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tx1"/>
                </a:solidFill>
              </a:rPr>
              <a:t>Example</a:t>
            </a:r>
            <a:r>
              <a:rPr lang="nl-NL" dirty="0">
                <a:solidFill>
                  <a:schemeClr val="tx1"/>
                </a:solidFill>
              </a:rPr>
              <a:t>:</a:t>
            </a:r>
          </a:p>
          <a:p>
            <a:r>
              <a:rPr lang="nl-NL" dirty="0">
                <a:solidFill>
                  <a:srgbClr val="FF0000"/>
                </a:solidFill>
              </a:rPr>
              <a:t>PBL</a:t>
            </a:r>
          </a:p>
        </p:txBody>
      </p:sp>
    </p:spTree>
    <p:extLst>
      <p:ext uri="{BB962C8B-B14F-4D97-AF65-F5344CB8AC3E}">
        <p14:creationId xmlns:p14="http://schemas.microsoft.com/office/powerpoint/2010/main" val="33615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Normal</a:t>
            </a:r>
            <a:r>
              <a:rPr lang="nl-NL" dirty="0"/>
              <a:t> </a:t>
            </a:r>
            <a:r>
              <a:rPr lang="nl-NL" dirty="0" err="1"/>
              <a:t>solutions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Kernels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emulated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debugged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QEMU or KGDB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Userspace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debugged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normal</a:t>
            </a:r>
            <a:r>
              <a:rPr lang="nl-NL" dirty="0"/>
              <a:t> GDB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 err="1"/>
              <a:t>Everything</a:t>
            </a:r>
            <a:r>
              <a:rPr lang="nl-NL" dirty="0"/>
              <a:t> </a:t>
            </a:r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is </a:t>
            </a:r>
            <a:r>
              <a:rPr lang="nl-NL" dirty="0" err="1"/>
              <a:t>signed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hard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emulate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State is </a:t>
            </a:r>
            <a:r>
              <a:rPr lang="nl-NL" dirty="0" err="1"/>
              <a:t>unknown</a:t>
            </a:r>
            <a:endParaRPr lang="nl-NL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Lots of </a:t>
            </a:r>
            <a:r>
              <a:rPr lang="nl-NL" dirty="0" err="1"/>
              <a:t>unknown</a:t>
            </a:r>
            <a:r>
              <a:rPr lang="nl-NL" dirty="0"/>
              <a:t> hardware is </a:t>
            </a:r>
            <a:r>
              <a:rPr lang="nl-NL" dirty="0" err="1"/>
              <a:t>still</a:t>
            </a:r>
            <a:r>
              <a:rPr lang="nl-NL" dirty="0"/>
              <a:t> </a:t>
            </a:r>
            <a:r>
              <a:rPr lang="nl-NL" dirty="0" err="1"/>
              <a:t>being</a:t>
            </a:r>
            <a:r>
              <a:rPr lang="nl-NL" dirty="0"/>
              <a:t> </a:t>
            </a:r>
            <a:r>
              <a:rPr lang="nl-NL" dirty="0" err="1"/>
              <a:t>initialized</a:t>
            </a:r>
            <a:r>
              <a:rPr lang="nl-NL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Lots of memory </a:t>
            </a:r>
            <a:r>
              <a:rPr lang="nl-NL" dirty="0" err="1"/>
              <a:t>mapped</a:t>
            </a:r>
            <a:r>
              <a:rPr lang="nl-NL" dirty="0"/>
              <a:t> </a:t>
            </a:r>
            <a:r>
              <a:rPr lang="nl-NL" dirty="0" err="1"/>
              <a:t>peripherals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07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CC003D"/>
      </a:dk2>
      <a:lt2>
        <a:srgbClr val="47145C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608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608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CC003D"/>
        </a:dk2>
        <a:lt2>
          <a:srgbClr val="47145C"/>
        </a:lt2>
        <a:accent1>
          <a:srgbClr val="046F96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ABBC9"/>
        </a:accent5>
        <a:accent6>
          <a:srgbClr val="8BB9C0"/>
        </a:accent6>
        <a:hlink>
          <a:srgbClr val="ED8FBB"/>
        </a:hlink>
        <a:folHlink>
          <a:srgbClr val="90007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NFI_EN_Powerpoint_Sjabloon_leeg</Template>
  <TotalTime>459</TotalTime>
  <Words>1344</Words>
  <Application>Microsoft Office PowerPoint</Application>
  <PresentationFormat>Diavoorstelling (4:3)</PresentationFormat>
  <Paragraphs>375</Paragraphs>
  <Slides>36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37" baseType="lpstr">
      <vt:lpstr>presentation</vt:lpstr>
      <vt:lpstr>CONFEDSS</vt:lpstr>
      <vt:lpstr>jeffrey@NFI:~$ whoami</vt:lpstr>
      <vt:lpstr>luke@NFI:~$ whoami</vt:lpstr>
      <vt:lpstr>What does the NFI do?</vt:lpstr>
      <vt:lpstr>What do we do at the NFI?</vt:lpstr>
      <vt:lpstr>How do we do this?</vt:lpstr>
      <vt:lpstr>Reverse engineering – Abstraction layers</vt:lpstr>
      <vt:lpstr>Reverse engineering - examples</vt:lpstr>
      <vt:lpstr>Normal solutions</vt:lpstr>
      <vt:lpstr>Static reversing – memory state</vt:lpstr>
      <vt:lpstr>Static reversing – actual memory state</vt:lpstr>
      <vt:lpstr>Dynamic reversing - solutions</vt:lpstr>
      <vt:lpstr>Dynamic reversing – How to emulate firmware?</vt:lpstr>
      <vt:lpstr>Emulation problems – memory map</vt:lpstr>
      <vt:lpstr>Emulation problems - peripherals</vt:lpstr>
      <vt:lpstr>Peripheral Emulation</vt:lpstr>
      <vt:lpstr>Peripheral Emulation: Goals</vt:lpstr>
      <vt:lpstr>Peripheral Emulation: Solutions in Literature</vt:lpstr>
      <vt:lpstr>Intermezzo: Symbolic Execution</vt:lpstr>
      <vt:lpstr>Symbolic Peripheral Emulation</vt:lpstr>
      <vt:lpstr>Symbolic Peripheral Emulation – Concretisation</vt:lpstr>
      <vt:lpstr>Symbolic Peripheral Emulation – Tactics</vt:lpstr>
      <vt:lpstr>Peripheral Emulation – System</vt:lpstr>
      <vt:lpstr>Peripheral Emulation – Tactic Selection</vt:lpstr>
      <vt:lpstr>PowerPoint-presentatie</vt:lpstr>
      <vt:lpstr>PowerPoint-presentatie</vt:lpstr>
      <vt:lpstr>PowerPoint-presentatie</vt:lpstr>
      <vt:lpstr>PowerPoint-presentatie</vt:lpstr>
      <vt:lpstr>Evaluation</vt:lpstr>
      <vt:lpstr>Evaluation – Tactic Combinations</vt:lpstr>
      <vt:lpstr>Evaluation – Accuracy</vt:lpstr>
      <vt:lpstr>Evaluation – Comparison Jetset1 vs. CONFEDSS</vt:lpstr>
      <vt:lpstr>PowerPoint-presentatie</vt:lpstr>
      <vt:lpstr>Limitations </vt:lpstr>
      <vt:lpstr>Future Work </vt:lpstr>
      <vt:lpstr>Summary </vt:lpstr>
    </vt:vector>
  </TitlesOfParts>
  <Company>Nederlands Forensisch Instituut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CONFEDSS</dc:title>
  <dc:creator>Jeffrey Rongen (DBS)</dc:creator>
  <cp:lastModifiedBy>Jeffrey Rongen</cp:lastModifiedBy>
  <cp:revision>31</cp:revision>
  <dcterms:created xsi:type="dcterms:W3CDTF">2024-01-31T12:14:24Z</dcterms:created>
  <dcterms:modified xsi:type="dcterms:W3CDTF">2024-02-03T23:18:26Z</dcterms:modified>
</cp:coreProperties>
</file>