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6" r:id="rId5"/>
    <p:sldId id="259" r:id="rId6"/>
    <p:sldId id="260" r:id="rId7"/>
    <p:sldId id="261" r:id="rId8"/>
    <p:sldId id="273" r:id="rId9"/>
    <p:sldId id="268" r:id="rId10"/>
    <p:sldId id="271" r:id="rId11"/>
    <p:sldId id="272" r:id="rId12"/>
    <p:sldId id="276" r:id="rId13"/>
    <p:sldId id="277" r:id="rId14"/>
    <p:sldId id="278" r:id="rId15"/>
    <p:sldId id="280" r:id="rId16"/>
    <p:sldId id="279" r:id="rId17"/>
    <p:sldId id="262" r:id="rId18"/>
    <p:sldId id="284" r:id="rId19"/>
    <p:sldId id="265" r:id="rId20"/>
    <p:sldId id="274" r:id="rId21"/>
    <p:sldId id="269" r:id="rId22"/>
    <p:sldId id="275" r:id="rId23"/>
    <p:sldId id="267" r:id="rId24"/>
    <p:sldId id="283" r:id="rId25"/>
    <p:sldId id="282"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CE4"/>
    <a:srgbClr val="53B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9"/>
    <p:restoredTop sz="94674"/>
  </p:normalViewPr>
  <p:slideViewPr>
    <p:cSldViewPr snapToGrid="0" snapToObjects="1">
      <p:cViewPr varScale="1">
        <p:scale>
          <a:sx n="112" d="100"/>
          <a:sy n="112" d="100"/>
        </p:scale>
        <p:origin x="15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368D5-92FC-460D-959B-C9E7F3CC8BE9}" type="datetimeFigureOut">
              <a:rPr lang="en-AT" smtClean="0"/>
              <a:t>02/04/2024</a:t>
            </a:fld>
            <a:endParaRPr lang="en-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F861B-B6CB-4756-A4A2-B3871AEBCC62}" type="slidenum">
              <a:rPr lang="en-AT" smtClean="0"/>
              <a:t>‹Nr.›</a:t>
            </a:fld>
            <a:endParaRPr lang="en-AT"/>
          </a:p>
        </p:txBody>
      </p:sp>
    </p:spTree>
    <p:extLst>
      <p:ext uri="{BB962C8B-B14F-4D97-AF65-F5344CB8AC3E}">
        <p14:creationId xmlns:p14="http://schemas.microsoft.com/office/powerpoint/2010/main" val="322711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E9CF861B-B6CB-4756-A4A2-B3871AEBCC62}" type="slidenum">
              <a:rPr lang="en-AT" smtClean="0"/>
              <a:t>15</a:t>
            </a:fld>
            <a:endParaRPr lang="en-AT"/>
          </a:p>
        </p:txBody>
      </p:sp>
    </p:spTree>
    <p:extLst>
      <p:ext uri="{BB962C8B-B14F-4D97-AF65-F5344CB8AC3E}">
        <p14:creationId xmlns:p14="http://schemas.microsoft.com/office/powerpoint/2010/main" val="417834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E9CF861B-B6CB-4756-A4A2-B3871AEBCC62}" type="slidenum">
              <a:rPr lang="en-AT" smtClean="0"/>
              <a:t>16</a:t>
            </a:fld>
            <a:endParaRPr lang="en-AT"/>
          </a:p>
        </p:txBody>
      </p:sp>
    </p:spTree>
    <p:extLst>
      <p:ext uri="{BB962C8B-B14F-4D97-AF65-F5344CB8AC3E}">
        <p14:creationId xmlns:p14="http://schemas.microsoft.com/office/powerpoint/2010/main" val="177652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E9CF861B-B6CB-4756-A4A2-B3871AEBCC62}" type="slidenum">
              <a:rPr lang="en-AT" smtClean="0"/>
              <a:t>18</a:t>
            </a:fld>
            <a:endParaRPr lang="en-AT"/>
          </a:p>
        </p:txBody>
      </p:sp>
    </p:spTree>
    <p:extLst>
      <p:ext uri="{BB962C8B-B14F-4D97-AF65-F5344CB8AC3E}">
        <p14:creationId xmlns:p14="http://schemas.microsoft.com/office/powerpoint/2010/main" val="122424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E9CF861B-B6CB-4756-A4A2-B3871AEBCC62}" type="slidenum">
              <a:rPr lang="en-AT" smtClean="0"/>
              <a:t>19</a:t>
            </a:fld>
            <a:endParaRPr lang="en-AT"/>
          </a:p>
        </p:txBody>
      </p:sp>
    </p:spTree>
    <p:extLst>
      <p:ext uri="{BB962C8B-B14F-4D97-AF65-F5344CB8AC3E}">
        <p14:creationId xmlns:p14="http://schemas.microsoft.com/office/powerpoint/2010/main" val="274490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E9CF861B-B6CB-4756-A4A2-B3871AEBCC62}" type="slidenum">
              <a:rPr lang="en-AT" smtClean="0"/>
              <a:t>20</a:t>
            </a:fld>
            <a:endParaRPr lang="en-AT"/>
          </a:p>
        </p:txBody>
      </p:sp>
    </p:spTree>
    <p:extLst>
      <p:ext uri="{BB962C8B-B14F-4D97-AF65-F5344CB8AC3E}">
        <p14:creationId xmlns:p14="http://schemas.microsoft.com/office/powerpoint/2010/main" val="227578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T" dirty="0"/>
          </a:p>
        </p:txBody>
      </p:sp>
      <p:sp>
        <p:nvSpPr>
          <p:cNvPr id="4" name="Foliennummernplatzhalter 3"/>
          <p:cNvSpPr>
            <a:spLocks noGrp="1"/>
          </p:cNvSpPr>
          <p:nvPr>
            <p:ph type="sldNum" sz="quarter" idx="5"/>
          </p:nvPr>
        </p:nvSpPr>
        <p:spPr/>
        <p:txBody>
          <a:bodyPr/>
          <a:lstStyle/>
          <a:p>
            <a:fld id="{E9CF861B-B6CB-4756-A4A2-B3871AEBCC62}" type="slidenum">
              <a:rPr lang="en-AT" smtClean="0"/>
              <a:t>21</a:t>
            </a:fld>
            <a:endParaRPr lang="en-AT"/>
          </a:p>
        </p:txBody>
      </p:sp>
    </p:spTree>
    <p:extLst>
      <p:ext uri="{BB962C8B-B14F-4D97-AF65-F5344CB8AC3E}">
        <p14:creationId xmlns:p14="http://schemas.microsoft.com/office/powerpoint/2010/main" val="1084200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6E9CA2A-F6BD-DD47-3B72-5EE296E2DB1C}"/>
              </a:ext>
            </a:extLst>
          </p:cNvPr>
          <p:cNvPicPr>
            <a:picLocks noChangeAspect="1"/>
          </p:cNvPicPr>
          <p:nvPr userDrawn="1"/>
        </p:nvPicPr>
        <p:blipFill rotWithShape="1">
          <a:blip r:embed="rId2"/>
          <a:srcRect t="7999" b="17835"/>
          <a:stretch/>
        </p:blipFill>
        <p:spPr>
          <a:xfrm>
            <a:off x="0" y="96459"/>
            <a:ext cx="9144000" cy="4521200"/>
          </a:xfrm>
          <a:prstGeom prst="rect">
            <a:avLst/>
          </a:prstGeom>
        </p:spPr>
      </p:pic>
      <p:sp>
        <p:nvSpPr>
          <p:cNvPr id="12" name="Flussdiagramm: Manuelle Eingabe 11">
            <a:extLst>
              <a:ext uri="{FF2B5EF4-FFF2-40B4-BE49-F238E27FC236}">
                <a16:creationId xmlns:a16="http://schemas.microsoft.com/office/drawing/2014/main" id="{C3EC6AF6-1253-0866-4B9B-84C7DF3D36A7}"/>
              </a:ext>
            </a:extLst>
          </p:cNvPr>
          <p:cNvSpPr/>
          <p:nvPr userDrawn="1"/>
        </p:nvSpPr>
        <p:spPr>
          <a:xfrm flipH="1">
            <a:off x="1532" y="3854015"/>
            <a:ext cx="9144000" cy="2239686"/>
          </a:xfrm>
          <a:prstGeom prst="flowChartManualIn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7" name="Flussdiagramm: Manuelle Eingabe 10">
            <a:extLst>
              <a:ext uri="{FF2B5EF4-FFF2-40B4-BE49-F238E27FC236}">
                <a16:creationId xmlns:a16="http://schemas.microsoft.com/office/drawing/2014/main" id="{BDBEF10C-CD86-258E-D486-57C89D34C628}"/>
              </a:ext>
            </a:extLst>
          </p:cNvPr>
          <p:cNvSpPr/>
          <p:nvPr userDrawn="1"/>
        </p:nvSpPr>
        <p:spPr>
          <a:xfrm rot="10800000" flipH="1">
            <a:off x="-1532" y="137016"/>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8" name="Rechteck 7">
            <a:extLst>
              <a:ext uri="{FF2B5EF4-FFF2-40B4-BE49-F238E27FC236}">
                <a16:creationId xmlns:a16="http://schemas.microsoft.com/office/drawing/2014/main" id="{85A31783-7058-072A-537F-04BFDF5626F4}"/>
              </a:ext>
            </a:extLst>
          </p:cNvPr>
          <p:cNvSpPr/>
          <p:nvPr userDrawn="1"/>
        </p:nvSpPr>
        <p:spPr>
          <a:xfrm>
            <a:off x="0" y="6563118"/>
            <a:ext cx="9144000" cy="29488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 name="Flussdiagramm: Manuelle Eingabe 5">
            <a:extLst>
              <a:ext uri="{FF2B5EF4-FFF2-40B4-BE49-F238E27FC236}">
                <a16:creationId xmlns:a16="http://schemas.microsoft.com/office/drawing/2014/main" id="{B0C3B5D1-4B7D-A619-0B39-1D70829902B7}"/>
              </a:ext>
            </a:extLst>
          </p:cNvPr>
          <p:cNvSpPr/>
          <p:nvPr userDrawn="1"/>
        </p:nvSpPr>
        <p:spPr>
          <a:xfrm flipH="1">
            <a:off x="0" y="3978234"/>
            <a:ext cx="9144000" cy="2584884"/>
          </a:xfrm>
          <a:prstGeom prst="flowChartManualInp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 name="Title 1"/>
          <p:cNvSpPr>
            <a:spLocks noGrp="1"/>
          </p:cNvSpPr>
          <p:nvPr>
            <p:ph type="ctrTitle"/>
          </p:nvPr>
        </p:nvSpPr>
        <p:spPr>
          <a:xfrm>
            <a:off x="182880" y="4540129"/>
            <a:ext cx="7772400" cy="1792481"/>
          </a:xfrm>
        </p:spPr>
        <p:txBody>
          <a:bodyPr anchor="ctr">
            <a:noAutofit/>
          </a:bodyPr>
          <a:lstStyle>
            <a:lvl1pPr algn="l">
              <a:defRPr sz="4400">
                <a:solidFill>
                  <a:schemeClr val="bg1"/>
                </a:solidFill>
              </a:defRPr>
            </a:lvl1pPr>
          </a:lstStyle>
          <a:p>
            <a:endParaRPr lang="en-GB" noProof="0" dirty="0"/>
          </a:p>
        </p:txBody>
      </p:sp>
      <p:sp>
        <p:nvSpPr>
          <p:cNvPr id="9" name="Textfeld 8">
            <a:extLst>
              <a:ext uri="{FF2B5EF4-FFF2-40B4-BE49-F238E27FC236}">
                <a16:creationId xmlns:a16="http://schemas.microsoft.com/office/drawing/2014/main" id="{650A4F94-6760-9299-97A3-1DAE1B5B53AE}"/>
              </a:ext>
            </a:extLst>
          </p:cNvPr>
          <p:cNvSpPr txBox="1"/>
          <p:nvPr userDrawn="1"/>
        </p:nvSpPr>
        <p:spPr>
          <a:xfrm>
            <a:off x="182880" y="6522598"/>
            <a:ext cx="2458720" cy="375920"/>
          </a:xfrm>
          <a:prstGeom prst="rect">
            <a:avLst/>
          </a:prstGeom>
          <a:noFill/>
        </p:spPr>
        <p:txBody>
          <a:bodyPr wrap="square" rtlCol="0">
            <a:spAutoFit/>
          </a:bodyPr>
          <a:lstStyle/>
          <a:p>
            <a:r>
              <a:rPr lang="de-AT" dirty="0">
                <a:solidFill>
                  <a:schemeClr val="bg1"/>
                </a:solidFill>
              </a:rPr>
              <a:t>WWW.SKILLDISPLAY.EU</a:t>
            </a:r>
            <a:endParaRPr lang="en-AT" dirty="0">
              <a:solidFill>
                <a:schemeClr val="bg1"/>
              </a:solidFill>
            </a:endParaRPr>
          </a:p>
        </p:txBody>
      </p:sp>
      <p:sp>
        <p:nvSpPr>
          <p:cNvPr id="11" name="Flussdiagramm: Manuelle Eingabe 10">
            <a:extLst>
              <a:ext uri="{FF2B5EF4-FFF2-40B4-BE49-F238E27FC236}">
                <a16:creationId xmlns:a16="http://schemas.microsoft.com/office/drawing/2014/main" id="{4512CFEA-6B43-76A7-40D8-A33105EE3657}"/>
              </a:ext>
            </a:extLst>
          </p:cNvPr>
          <p:cNvSpPr/>
          <p:nvPr userDrawn="1"/>
        </p:nvSpPr>
        <p:spPr>
          <a:xfrm rot="10800000" flipH="1">
            <a:off x="-5765" y="0"/>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0" name="Grafik 9">
            <a:extLst>
              <a:ext uri="{FF2B5EF4-FFF2-40B4-BE49-F238E27FC236}">
                <a16:creationId xmlns:a16="http://schemas.microsoft.com/office/drawing/2014/main" id="{6872C70A-7445-77AD-5E57-D989C5E4E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10402" y="131200"/>
            <a:ext cx="2711984" cy="66030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127183"/>
            <a:ext cx="7886700" cy="1559293"/>
          </a:xfrm>
        </p:spPr>
        <p:txBody>
          <a:bodyPr anchor="ctr">
            <a:normAutofit/>
          </a:bodyPr>
          <a:lstStyle>
            <a:lvl1pPr>
              <a:defRPr sz="8000"/>
            </a:lvl1pPr>
          </a:lstStyle>
          <a:p>
            <a:r>
              <a:rPr lang="en-GB" noProof="0" dirty="0"/>
              <a:t>Title</a:t>
            </a:r>
          </a:p>
        </p:txBody>
      </p:sp>
      <p:sp>
        <p:nvSpPr>
          <p:cNvPr id="3" name="Text Placeholder 2"/>
          <p:cNvSpPr>
            <a:spLocks noGrp="1"/>
          </p:cNvSpPr>
          <p:nvPr>
            <p:ph type="body" idx="1" hasCustomPrompt="1"/>
          </p:nvPr>
        </p:nvSpPr>
        <p:spPr>
          <a:xfrm>
            <a:off x="623888" y="3867570"/>
            <a:ext cx="7886700" cy="569676"/>
          </a:xfrm>
        </p:spPr>
        <p:txBody>
          <a:bodyPr anchor="ctr">
            <a:normAutofit/>
          </a:bodyPr>
          <a:lstStyle>
            <a:lvl1pPr marL="0" indent="0">
              <a:buNone/>
              <a:defRPr sz="4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Subtitle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Slide Title</a:t>
            </a:r>
          </a:p>
        </p:txBody>
      </p:sp>
      <p:sp>
        <p:nvSpPr>
          <p:cNvPr id="3" name="Content Placeholder 2"/>
          <p:cNvSpPr>
            <a:spLocks noGrp="1"/>
          </p:cNvSpPr>
          <p:nvPr>
            <p:ph idx="1" hasCustomPrompt="1"/>
          </p:nvPr>
        </p:nvSpPr>
        <p:spPr/>
        <p:txBody>
          <a:bodyPr/>
          <a:lstStyle>
            <a:lvl1pPr>
              <a:defRPr sz="3200"/>
            </a:lvl1pPr>
            <a:lvl2pPr>
              <a:defRPr sz="2800"/>
            </a:lvl2pPr>
            <a:lvl3pPr>
              <a:defRPr sz="2400"/>
            </a:lvl3pPr>
          </a:lstStyle>
          <a:p>
            <a:pPr lvl="0"/>
            <a:r>
              <a:rPr lang="en-GB" noProof="0" dirty="0" err="1"/>
              <a:t>Listitem</a:t>
            </a:r>
            <a:endParaRPr lang="en-GB" noProof="0" dirty="0"/>
          </a:p>
          <a:p>
            <a:pPr lvl="1"/>
            <a:r>
              <a:rPr lang="en-GB" noProof="0" dirty="0" err="1"/>
              <a:t>Listitem</a:t>
            </a:r>
            <a:endParaRPr lang="en-GB" noProof="0" dirty="0"/>
          </a:p>
          <a:p>
            <a:pPr lvl="2"/>
            <a:r>
              <a:rPr lang="en-GB" noProof="0" dirty="0" err="1"/>
              <a:t>Listitem</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0F00B2A-6311-C2B7-01D5-D5F2FC7BFB97}"/>
              </a:ext>
            </a:extLst>
          </p:cNvPr>
          <p:cNvSpPr/>
          <p:nvPr userDrawn="1"/>
        </p:nvSpPr>
        <p:spPr>
          <a:xfrm>
            <a:off x="0" y="0"/>
            <a:ext cx="9144000" cy="685800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T"/>
          </a:p>
        </p:txBody>
      </p:sp>
      <p:pic>
        <p:nvPicPr>
          <p:cNvPr id="5" name="Grafik 4">
            <a:extLst>
              <a:ext uri="{FF2B5EF4-FFF2-40B4-BE49-F238E27FC236}">
                <a16:creationId xmlns:a16="http://schemas.microsoft.com/office/drawing/2014/main" id="{708E6F7D-A40D-1915-8B82-9692ADD055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4716" y="6327832"/>
            <a:ext cx="1752224" cy="426627"/>
          </a:xfrm>
          <a:prstGeom prst="rect">
            <a:avLst/>
          </a:prstGeom>
        </p:spPr>
      </p:pic>
      <p:sp>
        <p:nvSpPr>
          <p:cNvPr id="6" name="Title 1">
            <a:extLst>
              <a:ext uri="{FF2B5EF4-FFF2-40B4-BE49-F238E27FC236}">
                <a16:creationId xmlns:a16="http://schemas.microsoft.com/office/drawing/2014/main" id="{9197A78D-F12C-A853-7F4A-4CAA059A075D}"/>
              </a:ext>
            </a:extLst>
          </p:cNvPr>
          <p:cNvSpPr>
            <a:spLocks noGrp="1"/>
          </p:cNvSpPr>
          <p:nvPr>
            <p:ph type="title" hasCustomPrompt="1"/>
          </p:nvPr>
        </p:nvSpPr>
        <p:spPr>
          <a:xfrm>
            <a:off x="628650" y="365126"/>
            <a:ext cx="7886700" cy="748057"/>
          </a:xfrm>
        </p:spPr>
        <p:txBody>
          <a:bodyPr/>
          <a:lstStyle>
            <a:lvl1pPr>
              <a:defRPr>
                <a:solidFill>
                  <a:schemeClr val="bg1"/>
                </a:solidFill>
              </a:defRPr>
            </a:lvl1pPr>
          </a:lstStyle>
          <a:p>
            <a:r>
              <a:rPr lang="en-GB" noProof="0" dirty="0" err="1"/>
              <a:t>Slidetitle</a:t>
            </a:r>
            <a:endParaRPr lang="en-GB" noProof="0" dirty="0"/>
          </a:p>
        </p:txBody>
      </p:sp>
      <p:sp>
        <p:nvSpPr>
          <p:cNvPr id="7" name="Content Placeholder 2">
            <a:extLst>
              <a:ext uri="{FF2B5EF4-FFF2-40B4-BE49-F238E27FC236}">
                <a16:creationId xmlns:a16="http://schemas.microsoft.com/office/drawing/2014/main" id="{00856B73-EC4E-E3AA-A206-C6A50CC79EE2}"/>
              </a:ext>
            </a:extLst>
          </p:cNvPr>
          <p:cNvSpPr>
            <a:spLocks noGrp="1"/>
          </p:cNvSpPr>
          <p:nvPr>
            <p:ph idx="1" hasCustomPrompt="1"/>
          </p:nvPr>
        </p:nvSpPr>
        <p:spPr>
          <a:xfrm>
            <a:off x="628650" y="1717482"/>
            <a:ext cx="7886700" cy="4157332"/>
          </a:xfrm>
        </p:spPr>
        <p:txBody>
          <a:bodyPr/>
          <a:lstStyle>
            <a:lvl1pPr marL="0" indent="0">
              <a:buFontTx/>
              <a:buNone/>
              <a:defRPr sz="3200">
                <a:solidFill>
                  <a:schemeClr val="bg1"/>
                </a:solidFill>
              </a:defRPr>
            </a:lvl1pPr>
            <a:lvl2pPr marL="457200" indent="0">
              <a:buFontTx/>
              <a:buNone/>
              <a:defRPr sz="2800"/>
            </a:lvl2pPr>
            <a:lvl3pPr marL="914400" indent="0">
              <a:buFontTx/>
              <a:buNone/>
              <a:defRPr sz="2400"/>
            </a:lvl3pPr>
          </a:lstStyle>
          <a:p>
            <a:pPr lvl="0"/>
            <a:r>
              <a:rPr lang="en-GB" noProof="0" dirty="0"/>
              <a:t>Content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err="1"/>
              <a:t>Slidetitle</a:t>
            </a:r>
            <a:endParaRPr lang="en-GB" noProof="0" dirty="0"/>
          </a:p>
        </p:txBody>
      </p:sp>
      <p:sp>
        <p:nvSpPr>
          <p:cNvPr id="3" name="Content Placeholder 2"/>
          <p:cNvSpPr>
            <a:spLocks noGrp="1"/>
          </p:cNvSpPr>
          <p:nvPr>
            <p:ph idx="1" hasCustomPrompt="1"/>
          </p:nvPr>
        </p:nvSpPr>
        <p:spPr/>
        <p:txBody>
          <a:bodyPr/>
          <a:lstStyle>
            <a:lvl1pPr marL="0" indent="0">
              <a:buFontTx/>
              <a:buNone/>
              <a:defRPr sz="3200"/>
            </a:lvl1pPr>
            <a:lvl2pPr marL="457200" indent="0">
              <a:buFontTx/>
              <a:buNone/>
              <a:defRPr sz="2800"/>
            </a:lvl2pPr>
            <a:lvl3pPr marL="914400" indent="0">
              <a:buFontTx/>
              <a:buNone/>
              <a:defRPr sz="2400"/>
            </a:lvl3pPr>
          </a:lstStyle>
          <a:p>
            <a:pPr lvl="0"/>
            <a:r>
              <a:rPr lang="en-GB" noProof="0" dirty="0"/>
              <a:t>Content</a:t>
            </a:r>
          </a:p>
        </p:txBody>
      </p:sp>
    </p:spTree>
    <p:extLst>
      <p:ext uri="{BB962C8B-B14F-4D97-AF65-F5344CB8AC3E}">
        <p14:creationId xmlns:p14="http://schemas.microsoft.com/office/powerpoint/2010/main" val="7491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err="1"/>
              <a:t>Slidetitle</a:t>
            </a:r>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48057"/>
          </a:xfrm>
          <a:prstGeom prst="rect">
            <a:avLst/>
          </a:prstGeom>
        </p:spPr>
        <p:txBody>
          <a:bodyPr vert="horz" lIns="91440" tIns="45720" rIns="91440" bIns="45720" rtlCol="0" anchor="ctr">
            <a:normAutofit/>
          </a:bodyPr>
          <a:lstStyle/>
          <a:p>
            <a:endParaRPr lang="en-GB" noProof="0" dirty="0"/>
          </a:p>
        </p:txBody>
      </p:sp>
      <p:sp>
        <p:nvSpPr>
          <p:cNvPr id="3" name="Text Placeholder 2"/>
          <p:cNvSpPr>
            <a:spLocks noGrp="1"/>
          </p:cNvSpPr>
          <p:nvPr>
            <p:ph type="body" idx="1"/>
          </p:nvPr>
        </p:nvSpPr>
        <p:spPr>
          <a:xfrm>
            <a:off x="628650" y="1717482"/>
            <a:ext cx="7886700" cy="4157332"/>
          </a:xfrm>
          <a:prstGeom prst="rect">
            <a:avLst/>
          </a:prstGeom>
        </p:spPr>
        <p:txBody>
          <a:bodyPr vert="horz" lIns="91440" tIns="45720" rIns="91440" bIns="45720" rtlCol="0">
            <a:normAutofit/>
          </a:bodyPr>
          <a:lstStyle/>
          <a:p>
            <a:pPr lvl="0"/>
            <a:r>
              <a:rPr lang="en-GB" noProof="0" dirty="0" err="1"/>
              <a:t>Listitem</a:t>
            </a:r>
            <a:endParaRPr lang="en-GB" noProof="0" dirty="0"/>
          </a:p>
          <a:p>
            <a:pPr lvl="1"/>
            <a:r>
              <a:rPr lang="en-GB" noProof="0" dirty="0" err="1"/>
              <a:t>Listitem</a:t>
            </a:r>
            <a:endParaRPr lang="en-GB" noProof="0" dirty="0"/>
          </a:p>
          <a:p>
            <a:pPr lvl="2"/>
            <a:r>
              <a:rPr lang="en-GB" noProof="0" dirty="0" err="1"/>
              <a:t>Listitem</a:t>
            </a:r>
            <a:endParaRPr lang="en-GB" noProof="0" dirty="0"/>
          </a:p>
        </p:txBody>
      </p:sp>
      <p:sp>
        <p:nvSpPr>
          <p:cNvPr id="9" name="Textfeld 8"/>
          <p:cNvSpPr txBox="1"/>
          <p:nvPr userDrawn="1"/>
        </p:nvSpPr>
        <p:spPr>
          <a:xfrm>
            <a:off x="628650" y="6432923"/>
            <a:ext cx="3327333" cy="307777"/>
          </a:xfrm>
          <a:prstGeom prst="rect">
            <a:avLst/>
          </a:prstGeom>
          <a:noFill/>
        </p:spPr>
        <p:txBody>
          <a:bodyPr wrap="square" rtlCol="0">
            <a:spAutoFit/>
          </a:bodyPr>
          <a:lstStyle/>
          <a:p>
            <a:r>
              <a:rPr lang="en-GB" sz="1400" noProof="0" dirty="0">
                <a:solidFill>
                  <a:schemeClr val="bg1"/>
                </a:solidFill>
                <a:latin typeface="Lato Light" panose="020F0302020204030203" pitchFamily="34" charset="0"/>
                <a:ea typeface="Lato" charset="0"/>
                <a:cs typeface="Lato" charset="0"/>
              </a:rPr>
              <a:t>Show what you can</a:t>
            </a:r>
            <a:r>
              <a:rPr lang="en-GB" sz="1400" baseline="0" noProof="0" dirty="0">
                <a:solidFill>
                  <a:schemeClr val="bg1"/>
                </a:solidFill>
                <a:latin typeface="Lato Light" panose="020F0302020204030203" pitchFamily="34" charset="0"/>
                <a:ea typeface="Lato" charset="0"/>
                <a:cs typeface="Lato" charset="0"/>
              </a:rPr>
              <a:t> do!</a:t>
            </a:r>
            <a:endParaRPr lang="en-GB" sz="1400" noProof="0" dirty="0">
              <a:solidFill>
                <a:schemeClr val="bg1"/>
              </a:solidFill>
              <a:latin typeface="Lato Light" panose="020F0302020204030203" pitchFamily="34" charset="0"/>
              <a:ea typeface="Lato" charset="0"/>
              <a:cs typeface="Lato" charset="0"/>
            </a:endParaRPr>
          </a:p>
        </p:txBody>
      </p:sp>
      <p:pic>
        <p:nvPicPr>
          <p:cNvPr id="6" name="Grafik 5">
            <a:extLst>
              <a:ext uri="{FF2B5EF4-FFF2-40B4-BE49-F238E27FC236}">
                <a16:creationId xmlns:a16="http://schemas.microsoft.com/office/drawing/2014/main" id="{F14B834B-C82E-D373-11F8-5848874D80D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297506" y="6329548"/>
            <a:ext cx="1752234" cy="426627"/>
          </a:xfrm>
          <a:prstGeom prst="rect">
            <a:avLst/>
          </a:prstGeom>
        </p:spPr>
      </p:pic>
    </p:spTree>
    <p:extLst>
      <p:ext uri="{BB962C8B-B14F-4D97-AF65-F5344CB8AC3E}">
        <p14:creationId xmlns:p14="http://schemas.microsoft.com/office/powerpoint/2010/main" val="1680586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7" r:id="rId4"/>
    <p:sldLayoutId id="2147483671" r:id="rId5"/>
    <p:sldLayoutId id="2147483666" r:id="rId6"/>
  </p:sldLayoutIdLst>
  <p:txStyles>
    <p:titleStyle>
      <a:lvl1pPr algn="l" defTabSz="914400" rtl="0" eaLnBrk="1" latinLnBrk="0" hangingPunct="1">
        <a:lnSpc>
          <a:spcPct val="90000"/>
        </a:lnSpc>
        <a:spcBef>
          <a:spcPct val="0"/>
        </a:spcBef>
        <a:buNone/>
        <a:defRPr sz="36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charset="0"/>
          <a:ea typeface="Lato" charset="0"/>
          <a:cs typeface="Lat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64495B4-BB44-1C95-DF16-2579F0167838}"/>
              </a:ext>
            </a:extLst>
          </p:cNvPr>
          <p:cNvPicPr>
            <a:picLocks noChangeAspect="1"/>
          </p:cNvPicPr>
          <p:nvPr/>
        </p:nvPicPr>
        <p:blipFill rotWithShape="1">
          <a:blip r:embed="rId2"/>
          <a:srcRect t="7999" b="17835"/>
          <a:stretch/>
        </p:blipFill>
        <p:spPr>
          <a:xfrm>
            <a:off x="0" y="96459"/>
            <a:ext cx="9144000" cy="4521200"/>
          </a:xfrm>
          <a:prstGeom prst="rect">
            <a:avLst/>
          </a:prstGeom>
        </p:spPr>
      </p:pic>
      <p:sp>
        <p:nvSpPr>
          <p:cNvPr id="7" name="Flussdiagramm: Manuelle Eingabe 6">
            <a:extLst>
              <a:ext uri="{FF2B5EF4-FFF2-40B4-BE49-F238E27FC236}">
                <a16:creationId xmlns:a16="http://schemas.microsoft.com/office/drawing/2014/main" id="{213D2FB4-B50C-20BF-3D7C-C89829495BF7}"/>
              </a:ext>
            </a:extLst>
          </p:cNvPr>
          <p:cNvSpPr/>
          <p:nvPr/>
        </p:nvSpPr>
        <p:spPr>
          <a:xfrm flipH="1">
            <a:off x="1532" y="3854015"/>
            <a:ext cx="9144000" cy="2239686"/>
          </a:xfrm>
          <a:prstGeom prst="flowChartManualIn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Flussdiagramm: Manuelle Eingabe 10">
            <a:extLst>
              <a:ext uri="{FF2B5EF4-FFF2-40B4-BE49-F238E27FC236}">
                <a16:creationId xmlns:a16="http://schemas.microsoft.com/office/drawing/2014/main" id="{650163C9-4034-A532-874A-AD2939194DF7}"/>
              </a:ext>
            </a:extLst>
          </p:cNvPr>
          <p:cNvSpPr/>
          <p:nvPr/>
        </p:nvSpPr>
        <p:spPr>
          <a:xfrm rot="10800000" flipH="1">
            <a:off x="-1532" y="137016"/>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 name="Rechteck 8">
            <a:extLst>
              <a:ext uri="{FF2B5EF4-FFF2-40B4-BE49-F238E27FC236}">
                <a16:creationId xmlns:a16="http://schemas.microsoft.com/office/drawing/2014/main" id="{C6DB138B-AA24-0036-0274-024554CCD48A}"/>
              </a:ext>
            </a:extLst>
          </p:cNvPr>
          <p:cNvSpPr/>
          <p:nvPr/>
        </p:nvSpPr>
        <p:spPr>
          <a:xfrm>
            <a:off x="0" y="6563118"/>
            <a:ext cx="9144000" cy="29488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Flussdiagramm: Manuelle Eingabe 9">
            <a:extLst>
              <a:ext uri="{FF2B5EF4-FFF2-40B4-BE49-F238E27FC236}">
                <a16:creationId xmlns:a16="http://schemas.microsoft.com/office/drawing/2014/main" id="{232E32F7-B40F-8F1A-201C-C4E98E308348}"/>
              </a:ext>
            </a:extLst>
          </p:cNvPr>
          <p:cNvSpPr/>
          <p:nvPr/>
        </p:nvSpPr>
        <p:spPr>
          <a:xfrm flipH="1">
            <a:off x="0" y="3978234"/>
            <a:ext cx="9144000" cy="2584884"/>
          </a:xfrm>
          <a:prstGeom prst="flowChartManualInp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1" name="Textfeld 10">
            <a:extLst>
              <a:ext uri="{FF2B5EF4-FFF2-40B4-BE49-F238E27FC236}">
                <a16:creationId xmlns:a16="http://schemas.microsoft.com/office/drawing/2014/main" id="{0169D260-44D7-D52D-EBCF-39B352871075}"/>
              </a:ext>
            </a:extLst>
          </p:cNvPr>
          <p:cNvSpPr txBox="1"/>
          <p:nvPr/>
        </p:nvSpPr>
        <p:spPr>
          <a:xfrm>
            <a:off x="182880" y="6572448"/>
            <a:ext cx="8839506" cy="461665"/>
          </a:xfrm>
          <a:prstGeom prst="rect">
            <a:avLst/>
          </a:prstGeom>
          <a:noFill/>
        </p:spPr>
        <p:txBody>
          <a:bodyPr wrap="square" rtlCol="0">
            <a:spAutoFit/>
          </a:bodyPr>
          <a:lstStyle/>
          <a:p>
            <a:r>
              <a:rPr lang="de-AT" sz="1200" dirty="0">
                <a:solidFill>
                  <a:schemeClr val="bg1"/>
                </a:solidFill>
                <a:latin typeface="Lato" panose="020F0502020204030203" pitchFamily="34" charset="0"/>
                <a:cs typeface="Lato" panose="020F0502020204030203" pitchFamily="34" charset="0"/>
              </a:rPr>
              <a:t>WWW.SKILLDISPLAY.EU  |  </a:t>
            </a:r>
            <a:r>
              <a:rPr lang="de-AT" sz="1200" dirty="0">
                <a:solidFill>
                  <a:schemeClr val="bg1"/>
                </a:solidFill>
                <a:latin typeface="Lato" panose="020F0502020204030203" pitchFamily="34" charset="0"/>
              </a:rPr>
              <a:t>FOSDEM 2024 - </a:t>
            </a:r>
            <a:r>
              <a:rPr lang="en-US" sz="1200" dirty="0">
                <a:solidFill>
                  <a:schemeClr val="bg1"/>
                </a:solidFill>
                <a:latin typeface="Lato" panose="020F0502020204030203" pitchFamily="34" charset="0"/>
              </a:rPr>
              <a:t>Designing Futures of FOSS Content Management with the Open Website Alliance</a:t>
            </a:r>
          </a:p>
          <a:p>
            <a:endParaRPr lang="en-AT" sz="1200" dirty="0">
              <a:solidFill>
                <a:schemeClr val="bg1"/>
              </a:solidFill>
              <a:latin typeface="Lato" panose="020F0502020204030203" pitchFamily="34" charset="0"/>
              <a:cs typeface="Lato" panose="020F0502020204030203" pitchFamily="34" charset="0"/>
            </a:endParaRPr>
          </a:p>
        </p:txBody>
      </p:sp>
      <p:sp>
        <p:nvSpPr>
          <p:cNvPr id="12" name="Flussdiagramm: Manuelle Eingabe 10">
            <a:extLst>
              <a:ext uri="{FF2B5EF4-FFF2-40B4-BE49-F238E27FC236}">
                <a16:creationId xmlns:a16="http://schemas.microsoft.com/office/drawing/2014/main" id="{D3D94369-6F4A-287B-8565-C81148F0405C}"/>
              </a:ext>
            </a:extLst>
          </p:cNvPr>
          <p:cNvSpPr/>
          <p:nvPr/>
        </p:nvSpPr>
        <p:spPr>
          <a:xfrm rot="10800000" flipH="1">
            <a:off x="-5765" y="0"/>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3" name="Grafik 12">
            <a:extLst>
              <a:ext uri="{FF2B5EF4-FFF2-40B4-BE49-F238E27FC236}">
                <a16:creationId xmlns:a16="http://schemas.microsoft.com/office/drawing/2014/main" id="{385302D1-604C-EF43-A7BB-B48DF4376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0402" y="131200"/>
            <a:ext cx="2711984" cy="660307"/>
          </a:xfrm>
          <a:prstGeom prst="rect">
            <a:avLst/>
          </a:prstGeom>
        </p:spPr>
      </p:pic>
      <p:sp>
        <p:nvSpPr>
          <p:cNvPr id="14" name="Textfeld 13">
            <a:extLst>
              <a:ext uri="{FF2B5EF4-FFF2-40B4-BE49-F238E27FC236}">
                <a16:creationId xmlns:a16="http://schemas.microsoft.com/office/drawing/2014/main" id="{6468ECA7-E18D-E9DC-2BD0-3DE3F3294C38}"/>
              </a:ext>
            </a:extLst>
          </p:cNvPr>
          <p:cNvSpPr txBox="1"/>
          <p:nvPr/>
        </p:nvSpPr>
        <p:spPr>
          <a:xfrm>
            <a:off x="181347" y="4820438"/>
            <a:ext cx="8670045" cy="1077218"/>
          </a:xfrm>
          <a:prstGeom prst="rect">
            <a:avLst/>
          </a:prstGeom>
          <a:noFill/>
        </p:spPr>
        <p:txBody>
          <a:bodyPr wrap="square" rtlCol="0">
            <a:spAutoFit/>
          </a:bodyPr>
          <a:lstStyle/>
          <a:p>
            <a:r>
              <a:rPr lang="en-US" sz="3200" b="1" dirty="0">
                <a:solidFill>
                  <a:schemeClr val="bg1"/>
                </a:solidFill>
                <a:effectLst/>
                <a:latin typeface="Lato" panose="020F0502020204030203" pitchFamily="34" charset="0"/>
              </a:rPr>
              <a:t>MAKING FOSS EASIER TO TEACH</a:t>
            </a:r>
            <a:br>
              <a:rPr lang="de-AT" sz="3200" dirty="0">
                <a:solidFill>
                  <a:schemeClr val="bg1"/>
                </a:solidFill>
                <a:latin typeface="Lato Black" panose="020F0A02020204030203" pitchFamily="34" charset="0"/>
                <a:cs typeface="Lato" panose="020F0502020204030203" pitchFamily="34" charset="0"/>
              </a:rPr>
            </a:br>
            <a:r>
              <a:rPr lang="en-US" sz="3200" b="1" dirty="0">
                <a:solidFill>
                  <a:schemeClr val="accent6"/>
                </a:solidFill>
                <a:effectLst/>
                <a:latin typeface="Lato" panose="020F0502020204030203" pitchFamily="34" charset="0"/>
              </a:rPr>
              <a:t>WITH SHARED COMPETENCY STANDARDS</a:t>
            </a:r>
            <a:endParaRPr lang="en-AT" sz="3200" dirty="0">
              <a:solidFill>
                <a:schemeClr val="accent6"/>
              </a:solidFill>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203820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1. A COMMON LANGUAGE FOR</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„WHAT CAN I DO“</a:t>
            </a:r>
            <a:endParaRPr lang="en-AT" sz="4000" dirty="0">
              <a:solidFill>
                <a:schemeClr val="accent6"/>
              </a:solidFill>
              <a:latin typeface="Lato Black" panose="020F0A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4979030" y="2341311"/>
            <a:ext cx="3781909" cy="4093428"/>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effectLst/>
                <a:latin typeface="Lato" panose="020F0502020204030203" pitchFamily="34" charset="0"/>
                <a:cs typeface="Lato" panose="020F0502020204030203" pitchFamily="34" charset="0"/>
              </a:rPr>
              <a:t>School grades are </a:t>
            </a:r>
            <a:r>
              <a:rPr lang="en-US" sz="2000" b="1" dirty="0" err="1">
                <a:effectLst/>
                <a:latin typeface="Lato" panose="020F0502020204030203" pitchFamily="34" charset="0"/>
                <a:cs typeface="Lato" panose="020F0502020204030203" pitchFamily="34" charset="0"/>
              </a:rPr>
              <a:t>intransparent</a:t>
            </a:r>
            <a:r>
              <a:rPr lang="en-US" sz="2000" b="1" dirty="0">
                <a:effectLst/>
                <a:latin typeface="Lato" panose="020F0502020204030203" pitchFamily="34" charset="0"/>
                <a:cs typeface="Lato" panose="020F0502020204030203" pitchFamily="34" charset="0"/>
              </a:rPr>
              <a:t> </a:t>
            </a:r>
            <a:r>
              <a:rPr lang="en-US" sz="2000" b="0" dirty="0">
                <a:effectLst/>
                <a:latin typeface="Lato" panose="020F0502020204030203" pitchFamily="34" charset="0"/>
                <a:cs typeface="Lato" panose="020F0502020204030203" pitchFamily="34" charset="0"/>
              </a:rPr>
              <a:t>– a “Web Development C” or “4“ does not tell much.</a:t>
            </a:r>
          </a:p>
          <a:p>
            <a:pPr marL="342900" indent="-342900">
              <a:buFont typeface="Wingdings" panose="05000000000000000000" pitchFamily="2" charset="2"/>
              <a:buChar char="v"/>
            </a:pPr>
            <a:r>
              <a:rPr lang="en-US" sz="2000" b="0" dirty="0">
                <a:effectLst/>
                <a:latin typeface="Lato" panose="020F0502020204030203" pitchFamily="34" charset="0"/>
                <a:cs typeface="Lato" panose="020F0502020204030203" pitchFamily="34" charset="0"/>
              </a:rPr>
              <a:t>A job resume or </a:t>
            </a:r>
            <a:r>
              <a:rPr lang="en-US" sz="2000" b="1" dirty="0">
                <a:effectLst/>
                <a:latin typeface="Lato" panose="020F0502020204030203" pitchFamily="34" charset="0"/>
                <a:cs typeface="Lato" panose="020F0502020204030203" pitchFamily="34" charset="0"/>
              </a:rPr>
              <a:t>CV covers experience to varying detail </a:t>
            </a:r>
            <a:r>
              <a:rPr lang="en-US" sz="2000" b="0" dirty="0">
                <a:effectLst/>
                <a:latin typeface="Lato" panose="020F0502020204030203" pitchFamily="34" charset="0"/>
                <a:cs typeface="Lato" panose="020F0502020204030203" pitchFamily="34" charset="0"/>
              </a:rPr>
              <a:t>– “5 years work as a Joomla dev” isn‘t that exact either.</a:t>
            </a:r>
          </a:p>
          <a:p>
            <a:pPr marL="342900" indent="-342900">
              <a:buFont typeface="Wingdings" panose="05000000000000000000" pitchFamily="2" charset="2"/>
              <a:buChar char="v"/>
            </a:pPr>
            <a:r>
              <a:rPr lang="en-US" sz="2000" b="0" dirty="0">
                <a:effectLst/>
                <a:latin typeface="Lato" panose="020F0502020204030203" pitchFamily="34" charset="0"/>
                <a:cs typeface="Lato" panose="020F0502020204030203" pitchFamily="34" charset="0"/>
              </a:rPr>
              <a:t>Hard </a:t>
            </a:r>
            <a:r>
              <a:rPr lang="en-US" sz="2000" b="1" dirty="0">
                <a:effectLst/>
                <a:latin typeface="Lato" panose="020F0502020204030203" pitchFamily="34" charset="0"/>
                <a:cs typeface="Lato" panose="020F0502020204030203" pitchFamily="34" charset="0"/>
              </a:rPr>
              <a:t>skill definitions provide a common language</a:t>
            </a:r>
          </a:p>
          <a:p>
            <a:r>
              <a:rPr lang="en-US" sz="2000" b="0" dirty="0">
                <a:effectLst/>
                <a:latin typeface="Lato" panose="020F0502020204030203" pitchFamily="34" charset="0"/>
                <a:cs typeface="Lato" panose="020F0502020204030203" pitchFamily="34" charset="0"/>
              </a:rPr>
              <a:t>     - what I can do</a:t>
            </a:r>
          </a:p>
          <a:p>
            <a:r>
              <a:rPr lang="en-US" sz="2000" dirty="0">
                <a:latin typeface="Lato" panose="020F0502020204030203" pitchFamily="34" charset="0"/>
                <a:cs typeface="Lato" panose="020F0502020204030203" pitchFamily="34" charset="0"/>
              </a:rPr>
              <a:t>     </a:t>
            </a:r>
            <a:r>
              <a:rPr lang="en-US" sz="2000" b="0" dirty="0">
                <a:effectLst/>
                <a:latin typeface="Lato" panose="020F0502020204030203" pitchFamily="34" charset="0"/>
                <a:cs typeface="Lato" panose="020F0502020204030203" pitchFamily="34" charset="0"/>
              </a:rPr>
              <a:t>- who made that definition</a:t>
            </a:r>
          </a:p>
          <a:p>
            <a:pPr marL="342900" indent="-342900">
              <a:buFont typeface="Wingdings" panose="05000000000000000000" pitchFamily="2" charset="2"/>
              <a:buChar char="v"/>
            </a:pPr>
            <a:endParaRPr lang="en-AT" sz="2000" dirty="0">
              <a:latin typeface="Lato" panose="020F0502020204030203" pitchFamily="34" charset="0"/>
              <a:cs typeface="Lato" panose="020F0502020204030203" pitchFamily="34" charset="0"/>
            </a:endParaRPr>
          </a:p>
        </p:txBody>
      </p:sp>
      <p:pic>
        <p:nvPicPr>
          <p:cNvPr id="2" name="Grafik 1" descr="Ein Bild, das Text, Screenshot, Schrift enthält.&#10;&#10;Automatisch generierte Beschreibung">
            <a:extLst>
              <a:ext uri="{FF2B5EF4-FFF2-40B4-BE49-F238E27FC236}">
                <a16:creationId xmlns:a16="http://schemas.microsoft.com/office/drawing/2014/main" id="{D3F5C5A1-E7CB-11F9-858E-45D5C9E35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 y="2341311"/>
            <a:ext cx="3893788" cy="5310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51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2. REDUCED</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REDUNDANCY</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40" y="2288723"/>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FOR SHARED TECHNOLOGIES</a:t>
            </a:r>
            <a:endParaRPr lang="en-AT" sz="3200" dirty="0">
              <a:latin typeface="Lato" panose="020F05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0" y="2873498"/>
            <a:ext cx="7868920" cy="707886"/>
          </a:xfrm>
          <a:prstGeom prst="rect">
            <a:avLst/>
          </a:prstGeom>
          <a:noFill/>
        </p:spPr>
        <p:txBody>
          <a:bodyPr wrap="square" rtlCol="0">
            <a:spAutoFit/>
          </a:bodyPr>
          <a:lstStyle/>
          <a:p>
            <a:r>
              <a:rPr lang="de-AT" sz="2000" dirty="0" err="1">
                <a:latin typeface="Lato" panose="020F0502020204030203" pitchFamily="34" charset="0"/>
                <a:cs typeface="Lato" panose="020F0502020204030203" pitchFamily="34" charset="0"/>
              </a:rPr>
              <a:t>Suddenly</a:t>
            </a:r>
            <a:r>
              <a:rPr lang="de-AT" sz="2000" dirty="0">
                <a:latin typeface="Lato" panose="020F0502020204030203" pitchFamily="34" charset="0"/>
                <a:cs typeface="Lato" panose="020F0502020204030203" pitchFamily="34" charset="0"/>
              </a:rPr>
              <a:t> I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track </a:t>
            </a:r>
            <a:r>
              <a:rPr lang="de-AT" sz="2000" dirty="0" err="1">
                <a:latin typeface="Lato" panose="020F0502020204030203" pitchFamily="34" charset="0"/>
                <a:cs typeface="Lato" panose="020F0502020204030203" pitchFamily="34" charset="0"/>
              </a:rPr>
              <a:t>which</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projects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could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profit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from</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Doctrine </a:t>
            </a:r>
            <a:r>
              <a:rPr lang="de-AT" sz="2000" dirty="0" err="1">
                <a:latin typeface="Lato" panose="020F0502020204030203" pitchFamily="34" charset="0"/>
                <a:cs typeface="Lato" panose="020F0502020204030203" pitchFamily="34" charset="0"/>
              </a:rPr>
              <a:t>skills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Based</a:t>
            </a:r>
            <a:r>
              <a:rPr lang="de-AT" sz="2000" dirty="0">
                <a:latin typeface="Lato" panose="020F0502020204030203" pitchFamily="34" charset="0"/>
                <a:cs typeface="Lato" panose="020F0502020204030203" pitchFamily="34" charset="0"/>
              </a:rPr>
              <a:t> on </a:t>
            </a:r>
            <a:r>
              <a:rPr lang="de-AT" sz="2000" dirty="0" err="1">
                <a:latin typeface="Lato" panose="020F0502020204030203" pitchFamily="34" charset="0"/>
                <a:cs typeface="Lato" panose="020F0502020204030203" pitchFamily="34" charset="0"/>
              </a:rPr>
              <a:t>the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existing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skill</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definitions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provided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by</a:t>
            </a:r>
            <a:r>
              <a:rPr lang="de-AT" sz="2000" dirty="0">
                <a:latin typeface="Lato" panose="020F0502020204030203" pitchFamily="34" charset="0"/>
                <a:cs typeface="Lato" panose="020F0502020204030203" pitchFamily="34" charset="0"/>
              </a:rPr>
              <a:t> Doctrine.</a:t>
            </a:r>
            <a:endParaRPr lang="en-AT" sz="2000" b="1" dirty="0">
              <a:latin typeface="Lato" panose="020F05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2E01C14C-119B-DB37-F9FC-C3B43BB458E9}"/>
              </a:ext>
            </a:extLst>
          </p:cNvPr>
          <p:cNvSpPr txBox="1"/>
          <p:nvPr/>
        </p:nvSpPr>
        <p:spPr>
          <a:xfrm>
            <a:off x="637540" y="4209954"/>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FOR SHARED PRINCIPLES</a:t>
            </a:r>
            <a:endParaRPr lang="en-AT" sz="3200" dirty="0">
              <a:latin typeface="Lato" panose="020F05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637540" y="4794729"/>
            <a:ext cx="7868920" cy="1015663"/>
          </a:xfrm>
          <a:prstGeom prst="rect">
            <a:avLst/>
          </a:prstGeom>
          <a:noFill/>
        </p:spPr>
        <p:txBody>
          <a:bodyPr wrap="square" rtlCol="0">
            <a:spAutoFit/>
          </a:bodyPr>
          <a:lstStyle/>
          <a:p>
            <a:r>
              <a:rPr lang="de-AT" sz="2000" dirty="0">
                <a:latin typeface="Lato" panose="020F0502020204030203" pitchFamily="34" charset="0"/>
                <a:cs typeface="Lato" panose="020F0502020204030203" pitchFamily="34" charset="0"/>
              </a:rPr>
              <a:t>Common </a:t>
            </a:r>
            <a:r>
              <a:rPr lang="de-AT" sz="2000" dirty="0" err="1">
                <a:latin typeface="Lato" panose="020F0502020204030203" pitchFamily="34" charset="0"/>
                <a:cs typeface="Lato" panose="020F0502020204030203" pitchFamily="34" charset="0"/>
              </a:rPr>
              <a:t>principles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shared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across</a:t>
            </a:r>
            <a:r>
              <a:rPr lang="de-AT" sz="2000" dirty="0">
                <a:latin typeface="Lato" panose="020F0502020204030203" pitchFamily="34" charset="0"/>
                <a:cs typeface="Lato" panose="020F0502020204030203" pitchFamily="34" charset="0"/>
              </a:rPr>
              <a:t> CMS </a:t>
            </a:r>
            <a:r>
              <a:rPr lang="de-AT" sz="2000" dirty="0" err="1">
                <a:latin typeface="Lato" panose="020F0502020204030203" pitchFamily="34" charset="0"/>
                <a:cs typeface="Lato" panose="020F0502020204030203" pitchFamily="34" charset="0"/>
              </a:rPr>
              <a:t>projects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pooled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as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prerequisites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If</a:t>
            </a:r>
            <a:r>
              <a:rPr lang="de-AT" sz="2000" dirty="0">
                <a:latin typeface="Lato" panose="020F0502020204030203" pitchFamily="34" charset="0"/>
                <a:cs typeface="Lato" panose="020F0502020204030203" pitchFamily="34" charset="0"/>
              </a:rPr>
              <a:t> I </a:t>
            </a:r>
            <a:r>
              <a:rPr lang="de-AT" sz="2000" dirty="0" err="1">
                <a:latin typeface="Lato" panose="020F0502020204030203" pitchFamily="34" charset="0"/>
                <a:cs typeface="Lato" panose="020F0502020204030203" pitchFamily="34" charset="0"/>
              </a:rPr>
              <a:t>understand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image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metadata</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handle a </a:t>
            </a:r>
            <a:r>
              <a:rPr lang="de-AT" sz="2000" dirty="0" err="1">
                <a:latin typeface="Lato" panose="020F0502020204030203" pitchFamily="34" charset="0"/>
                <a:cs typeface="Lato" panose="020F0502020204030203" pitchFamily="34" charset="0"/>
              </a:rPr>
              <a:t>richtext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editor</a:t>
            </a:r>
            <a:r>
              <a:rPr lang="de-AT" sz="2000" dirty="0">
                <a:latin typeface="Lato" panose="020F0502020204030203" pitchFamily="34" charset="0"/>
                <a:cs typeface="Lato" panose="020F0502020204030203" pitchFamily="34" charset="0"/>
              </a:rPr>
              <a:t>, and </a:t>
            </a:r>
            <a:r>
              <a:rPr lang="de-AT" sz="2000" dirty="0" err="1">
                <a:latin typeface="Lato" panose="020F0502020204030203" pitchFamily="34" charset="0"/>
                <a:cs typeface="Lato" panose="020F0502020204030203" pitchFamily="34" charset="0"/>
              </a:rPr>
              <a:t>understand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caching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approaches</a:t>
            </a:r>
            <a:r>
              <a:rPr lang="de-AT" sz="2000" dirty="0">
                <a:latin typeface="Lato" panose="020F0502020204030203" pitchFamily="34" charset="0"/>
                <a:cs typeface="Lato" panose="020F0502020204030203" pitchFamily="34" charset="0"/>
              </a:rPr>
              <a:t>, I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do so in </a:t>
            </a:r>
            <a:r>
              <a:rPr lang="de-AT" sz="2000" dirty="0" err="1">
                <a:latin typeface="Lato" panose="020F0502020204030203" pitchFamily="34" charset="0"/>
                <a:cs typeface="Lato" panose="020F0502020204030203" pitchFamily="34" charset="0"/>
              </a:rPr>
              <a:t>any</a:t>
            </a:r>
            <a:r>
              <a:rPr lang="de-AT" sz="2000" dirty="0">
                <a:latin typeface="Lato" panose="020F0502020204030203" pitchFamily="34" charset="0"/>
                <a:cs typeface="Lato" panose="020F0502020204030203" pitchFamily="34" charset="0"/>
              </a:rPr>
              <a:t> CMS.</a:t>
            </a:r>
            <a:endParaRPr lang="en-AT" sz="2000" dirty="0">
              <a:latin typeface="Lato" panose="020F0502020204030203" pitchFamily="34" charset="0"/>
              <a:cs typeface="Lato" panose="020F0502020204030203" pitchFamily="34" charset="0"/>
            </a:endParaRP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753533" y="4089400"/>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89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3. HIGHER</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COMPARABILITY</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39" y="2288723"/>
            <a:ext cx="8358179"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WHEN CHOOSING LEARNING RESOURCES</a:t>
            </a:r>
            <a:endParaRPr lang="en-AT" sz="3200" dirty="0">
              <a:latin typeface="Lato" panose="020F05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0" y="2873498"/>
            <a:ext cx="7868920" cy="1323439"/>
          </a:xfrm>
          <a:prstGeom prst="rect">
            <a:avLst/>
          </a:prstGeom>
          <a:noFill/>
        </p:spPr>
        <p:txBody>
          <a:bodyPr wrap="square" rtlCol="0">
            <a:spAutoFit/>
          </a:bodyPr>
          <a:lstStyle/>
          <a:p>
            <a:pPr marL="0" indent="0">
              <a:buNone/>
            </a:pPr>
            <a:r>
              <a:rPr lang="de-AT" sz="2000" dirty="0">
                <a:latin typeface="Lato" panose="020F0502020204030203" pitchFamily="34" charset="0"/>
                <a:cs typeface="Lato" panose="020F0502020204030203" pitchFamily="34" charset="0"/>
              </a:rPr>
              <a:t>By </a:t>
            </a:r>
            <a:r>
              <a:rPr lang="de-AT" sz="2000" dirty="0" err="1">
                <a:latin typeface="Lato" panose="020F0502020204030203" pitchFamily="34" charset="0"/>
                <a:cs typeface="Lato" panose="020F0502020204030203" pitchFamily="34" charset="0"/>
              </a:rPr>
              <a:t>defining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competencies</a:t>
            </a:r>
            <a:r>
              <a:rPr lang="de-AT" sz="2000" dirty="0">
                <a:latin typeface="Lato" panose="020F0502020204030203" pitchFamily="34" charset="0"/>
                <a:cs typeface="Lato" panose="020F0502020204030203" pitchFamily="34" charset="0"/>
              </a:rPr>
              <a:t> and </a:t>
            </a:r>
            <a:r>
              <a:rPr lang="de-AT" sz="2000" dirty="0" err="1">
                <a:latin typeface="Lato" panose="020F0502020204030203" pitchFamily="34" charset="0"/>
                <a:cs typeface="Lato" panose="020F0502020204030203" pitchFamily="34" charset="0"/>
              </a:rPr>
              <a:t>linking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resources</a:t>
            </a:r>
            <a:r>
              <a:rPr lang="de-AT" sz="2000" dirty="0">
                <a:latin typeface="Lato" panose="020F0502020204030203" pitchFamily="34" charset="0"/>
                <a:cs typeface="Lato" panose="020F0502020204030203" pitchFamily="34" charset="0"/>
              </a:rPr>
              <a:t> and </a:t>
            </a:r>
            <a:r>
              <a:rPr lang="de-AT" sz="2000" dirty="0" err="1">
                <a:latin typeface="Lato" panose="020F0502020204030203" pitchFamily="34" charset="0"/>
                <a:cs typeface="Lato" panose="020F0502020204030203" pitchFamily="34" charset="0"/>
              </a:rPr>
              <a:t>trainings</a:t>
            </a:r>
            <a:endParaRPr lang="de-AT"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I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compare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them</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based</a:t>
            </a:r>
            <a:r>
              <a:rPr lang="de-AT" sz="2000" dirty="0">
                <a:latin typeface="Lato" panose="020F0502020204030203" pitchFamily="34" charset="0"/>
                <a:cs typeface="Lato" panose="020F0502020204030203" pitchFamily="34" charset="0"/>
              </a:rPr>
              <a:t> on </a:t>
            </a:r>
            <a:r>
              <a:rPr lang="de-AT" sz="2000" b="1" dirty="0" err="1">
                <a:latin typeface="Lato" panose="020F0502020204030203" pitchFamily="34" charset="0"/>
                <a:cs typeface="Lato" panose="020F0502020204030203" pitchFamily="34" charset="0"/>
              </a:rPr>
              <a:t>which</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skills</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they</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cover</a:t>
            </a:r>
            <a:endParaRPr lang="de-AT" sz="2000" b="1"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I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choose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which</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resource</a:t>
            </a:r>
            <a:r>
              <a:rPr lang="de-AT" sz="2000"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helps</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the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most</a:t>
            </a:r>
            <a:r>
              <a:rPr lang="de-AT" sz="2000" b="1" dirty="0">
                <a:latin typeface="Lato" panose="020F0502020204030203" pitchFamily="34" charset="0"/>
                <a:cs typeface="Lato" panose="020F0502020204030203" pitchFamily="34" charset="0"/>
              </a:rPr>
              <a:t> on </a:t>
            </a:r>
            <a:r>
              <a:rPr lang="de-AT" sz="2000" b="1" dirty="0" err="1">
                <a:latin typeface="Lato" panose="020F0502020204030203" pitchFamily="34" charset="0"/>
                <a:cs typeface="Lato" panose="020F0502020204030203" pitchFamily="34" charset="0"/>
              </a:rPr>
              <a:t>my</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learning</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path</a:t>
            </a:r>
            <a:endParaRPr lang="de-AT" sz="2000" b="1"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I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see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if</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is</a:t>
            </a:r>
            <a:r>
              <a:rPr lang="de-AT" sz="2000" dirty="0">
                <a:latin typeface="Lato" panose="020F0502020204030203" pitchFamily="34" charset="0"/>
                <a:cs typeface="Lato" panose="020F0502020204030203" pitchFamily="34" charset="0"/>
              </a:rPr>
              <a:t> still </a:t>
            </a:r>
            <a:r>
              <a:rPr lang="de-AT" sz="2000" b="1" dirty="0">
                <a:latin typeface="Lato" panose="020F0502020204030203" pitchFamily="34" charset="0"/>
                <a:cs typeface="Lato" panose="020F0502020204030203" pitchFamily="34" charset="0"/>
              </a:rPr>
              <a:t>relevant </a:t>
            </a:r>
            <a:r>
              <a:rPr lang="de-AT" sz="2000" b="1" dirty="0" err="1">
                <a:latin typeface="Lato" panose="020F0502020204030203" pitchFamily="34" charset="0"/>
                <a:cs typeface="Lato" panose="020F0502020204030203" pitchFamily="34" charset="0"/>
              </a:rPr>
              <a:t>or</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outdated</a:t>
            </a:r>
            <a:endParaRPr lang="de-AT" sz="2000" b="1" dirty="0">
              <a:latin typeface="Lato" panose="020F05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2E01C14C-119B-DB37-F9FC-C3B43BB458E9}"/>
              </a:ext>
            </a:extLst>
          </p:cNvPr>
          <p:cNvSpPr txBox="1"/>
          <p:nvPr/>
        </p:nvSpPr>
        <p:spPr>
          <a:xfrm>
            <a:off x="637540" y="4407666"/>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WHEN CHOOSING WHAT TO LEARN</a:t>
            </a:r>
            <a:endParaRPr lang="en-AT" sz="3200" dirty="0">
              <a:latin typeface="Lato" panose="020F05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637540" y="4992441"/>
            <a:ext cx="7868920" cy="1323439"/>
          </a:xfrm>
          <a:prstGeom prst="rect">
            <a:avLst/>
          </a:prstGeom>
          <a:noFill/>
        </p:spPr>
        <p:txBody>
          <a:bodyPr wrap="square" rtlCol="0">
            <a:spAutoFit/>
          </a:bodyPr>
          <a:lstStyle/>
          <a:p>
            <a:pPr marL="0" indent="0">
              <a:buNone/>
            </a:pPr>
            <a:r>
              <a:rPr lang="de-AT" sz="2000" dirty="0" err="1">
                <a:latin typeface="Lato" panose="020F0502020204030203" pitchFamily="34" charset="0"/>
                <a:cs typeface="Lato" panose="020F0502020204030203" pitchFamily="34" charset="0"/>
              </a:rPr>
              <a:t>With</a:t>
            </a:r>
            <a:r>
              <a:rPr lang="de-AT" sz="2000" dirty="0">
                <a:latin typeface="Lato" panose="020F0502020204030203" pitchFamily="34" charset="0"/>
                <a:cs typeface="Lato" panose="020F0502020204030203" pitchFamily="34" charset="0"/>
              </a:rPr>
              <a:t> a </a:t>
            </a:r>
            <a:r>
              <a:rPr lang="de-AT" sz="2000" dirty="0" err="1">
                <a:latin typeface="Lato" panose="020F0502020204030203" pitchFamily="34" charset="0"/>
                <a:cs typeface="Lato" panose="020F0502020204030203" pitchFamily="34" charset="0"/>
              </a:rPr>
              <a:t>shared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language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between</a:t>
            </a:r>
            <a:r>
              <a:rPr lang="de-AT" sz="2000" dirty="0">
                <a:latin typeface="Lato" panose="020F0502020204030203" pitchFamily="34" charset="0"/>
                <a:cs typeface="Lato" panose="020F0502020204030203" pitchFamily="34" charset="0"/>
              </a:rPr>
              <a:t> FOSS </a:t>
            </a:r>
            <a:r>
              <a:rPr lang="de-AT" sz="2000" dirty="0" err="1">
                <a:latin typeface="Lato" panose="020F0502020204030203" pitchFamily="34" charset="0"/>
                <a:cs typeface="Lato" panose="020F0502020204030203" pitchFamily="34" charset="0"/>
              </a:rPr>
              <a:t>projects</a:t>
            </a:r>
            <a:endParaRPr lang="de-AT"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I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choose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the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one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best</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suited</a:t>
            </a:r>
            <a:r>
              <a:rPr lang="de-AT" sz="2000" b="1" dirty="0">
                <a:latin typeface="Lato" panose="020F0502020204030203" pitchFamily="34" charset="0"/>
                <a:cs typeface="Lato" panose="020F0502020204030203" pitchFamily="34" charset="0"/>
              </a:rPr>
              <a:t> </a:t>
            </a:r>
            <a:r>
              <a:rPr lang="de-AT" sz="2000" dirty="0">
                <a:latin typeface="Lato" panose="020F0502020204030203" pitchFamily="34" charset="0"/>
                <a:cs typeface="Lato" panose="020F0502020204030203" pitchFamily="34" charset="0"/>
              </a:rPr>
              <a:t>for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needs</a:t>
            </a:r>
            <a:r>
              <a:rPr lang="de-AT" sz="2000" dirty="0">
                <a:latin typeface="Lato" panose="020F0502020204030203" pitchFamily="34" charset="0"/>
                <a:cs typeface="Lato" panose="020F0502020204030203" pitchFamily="34" charset="0"/>
              </a:rPr>
              <a:t> and </a:t>
            </a:r>
            <a:r>
              <a:rPr lang="de-AT" sz="2000" dirty="0" err="1">
                <a:latin typeface="Lato" panose="020F0502020204030203" pitchFamily="34" charset="0"/>
                <a:cs typeface="Lato" panose="020F0502020204030203" pitchFamily="34" charset="0"/>
              </a:rPr>
              <a:t>capabilities</a:t>
            </a:r>
            <a:endParaRPr lang="de-AT"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I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search</a:t>
            </a:r>
            <a:r>
              <a:rPr lang="de-AT" sz="2000" dirty="0">
                <a:latin typeface="Lato" panose="020F0502020204030203" pitchFamily="34" charset="0"/>
                <a:cs typeface="Lato" panose="020F0502020204030203" pitchFamily="34" charset="0"/>
              </a:rPr>
              <a:t> for </a:t>
            </a:r>
            <a:r>
              <a:rPr lang="de-AT" sz="2000" dirty="0" err="1">
                <a:latin typeface="Lato" panose="020F0502020204030203" pitchFamily="34" charset="0"/>
                <a:cs typeface="Lato" panose="020F0502020204030203" pitchFamily="34" charset="0"/>
              </a:rPr>
              <a:t>similarities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expand</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my</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knowledge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effectively</a:t>
            </a:r>
            <a:r>
              <a:rPr lang="de-AT" sz="2000" dirty="0">
                <a:latin typeface="Lato" panose="020F0502020204030203" pitchFamily="34" charset="0"/>
                <a:cs typeface="Lato" panose="020F0502020204030203" pitchFamily="34" charset="0"/>
              </a:rPr>
              <a:t>… and </a:t>
            </a:r>
            <a:r>
              <a:rPr lang="de-AT" sz="2000" dirty="0" err="1">
                <a:latin typeface="Lato" panose="020F0502020204030203" pitchFamily="34" charset="0"/>
                <a:cs typeface="Lato" panose="020F0502020204030203" pitchFamily="34" charset="0"/>
              </a:rPr>
              <a:t>take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look</a:t>
            </a:r>
            <a:r>
              <a:rPr lang="de-AT" sz="2000" dirty="0">
                <a:latin typeface="Lato" panose="020F0502020204030203" pitchFamily="34" charset="0"/>
                <a:cs typeface="Lato" panose="020F0502020204030203" pitchFamily="34" charset="0"/>
              </a:rPr>
              <a:t> outside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box</a:t>
            </a: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753533" y="4336540"/>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6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4. PROMOTING OUR</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SHARED VALUES</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39" y="2288723"/>
            <a:ext cx="8358179"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COLLABORATION &amp; SYNERGIES</a:t>
            </a:r>
            <a:endParaRPr lang="en-AT" sz="3200" dirty="0">
              <a:latin typeface="Lato" panose="020F05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2E01C14C-119B-DB37-F9FC-C3B43BB458E9}"/>
              </a:ext>
            </a:extLst>
          </p:cNvPr>
          <p:cNvSpPr txBox="1"/>
          <p:nvPr/>
        </p:nvSpPr>
        <p:spPr>
          <a:xfrm>
            <a:off x="637540" y="4407666"/>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INCENTIVISE FOSS USAGE</a:t>
            </a:r>
            <a:endParaRPr lang="en-AT" sz="3200" dirty="0">
              <a:latin typeface="Lato" panose="020F0502020204030203" pitchFamily="34" charset="0"/>
              <a:cs typeface="Lato" panose="020F0502020204030203" pitchFamily="34" charset="0"/>
            </a:endParaRP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753533" y="4336540"/>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9325D1E9-F3B1-5E9D-9684-F7A0275355D9}"/>
              </a:ext>
            </a:extLst>
          </p:cNvPr>
          <p:cNvSpPr txBox="1"/>
          <p:nvPr/>
        </p:nvSpPr>
        <p:spPr>
          <a:xfrm>
            <a:off x="637540" y="2873498"/>
            <a:ext cx="7868920" cy="1323439"/>
          </a:xfrm>
          <a:prstGeom prst="rect">
            <a:avLst/>
          </a:prstGeom>
          <a:noFill/>
        </p:spPr>
        <p:txBody>
          <a:bodyPr wrap="square" rtlCol="0">
            <a:spAutoFit/>
          </a:bodyPr>
          <a:lstStyle/>
          <a:p>
            <a:pPr marL="0" indent="0">
              <a:buNone/>
            </a:pPr>
            <a:r>
              <a:rPr lang="de-AT" sz="2000" dirty="0">
                <a:latin typeface="Lato" panose="020F0502020204030203" pitchFamily="34" charset="0"/>
                <a:cs typeface="Lato" panose="020F0502020204030203" pitchFamily="34" charset="0"/>
              </a:rPr>
              <a:t>Open Source </a:t>
            </a:r>
            <a:r>
              <a:rPr lang="de-AT" sz="2000" dirty="0" err="1">
                <a:latin typeface="Lato" panose="020F0502020204030203" pitchFamily="34" charset="0"/>
                <a:cs typeface="Lato" panose="020F0502020204030203" pitchFamily="34" charset="0"/>
              </a:rPr>
              <a:t>is</a:t>
            </a:r>
            <a:r>
              <a:rPr lang="de-AT" sz="2000" dirty="0">
                <a:latin typeface="Lato" panose="020F0502020204030203" pitchFamily="34" charset="0"/>
                <a:cs typeface="Lato" panose="020F0502020204030203" pitchFamily="34" charset="0"/>
              </a:rPr>
              <a:t> a </a:t>
            </a:r>
            <a:r>
              <a:rPr lang="de-AT" sz="2000" b="1" dirty="0" err="1">
                <a:latin typeface="Lato" panose="020F0502020204030203" pitchFamily="34" charset="0"/>
                <a:cs typeface="Lato" panose="020F0502020204030203" pitchFamily="34" charset="0"/>
              </a:rPr>
              <a:t>collaborative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effort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Within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each</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project</a:t>
            </a:r>
            <a:r>
              <a:rPr lang="de-AT" sz="2000" dirty="0">
                <a:latin typeface="Lato" panose="020F0502020204030203" pitchFamily="34" charset="0"/>
                <a:cs typeface="Lato" panose="020F0502020204030203" pitchFamily="34" charset="0"/>
              </a:rPr>
              <a:t>, and </a:t>
            </a:r>
            <a:r>
              <a:rPr lang="de-AT" sz="2000" dirty="0" err="1">
                <a:latin typeface="Lato" panose="020F0502020204030203" pitchFamily="34" charset="0"/>
                <a:cs typeface="Lato" panose="020F0502020204030203" pitchFamily="34" charset="0"/>
              </a:rPr>
              <a:t>across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projects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With</a:t>
            </a:r>
            <a:r>
              <a:rPr lang="de-AT" sz="2000" dirty="0">
                <a:latin typeface="Lato" panose="020F0502020204030203" pitchFamily="34" charset="0"/>
                <a:cs typeface="Lato" panose="020F0502020204030203" pitchFamily="34" charset="0"/>
              </a:rPr>
              <a:t> a </a:t>
            </a:r>
            <a:r>
              <a:rPr lang="de-AT" sz="2000" dirty="0" err="1">
                <a:latin typeface="Lato" panose="020F0502020204030203" pitchFamily="34" charset="0"/>
                <a:cs typeface="Lato" panose="020F0502020204030203" pitchFamily="34" charset="0"/>
              </a:rPr>
              <a:t>shared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competency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standard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emphasize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this</a:t>
            </a:r>
            <a:r>
              <a:rPr lang="de-AT" sz="2000"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right</a:t>
            </a:r>
            <a:r>
              <a:rPr lang="de-AT" sz="2000" b="1" dirty="0">
                <a:latin typeface="Lato" panose="020F0502020204030203" pitchFamily="34" charset="0"/>
                <a:cs typeface="Lato" panose="020F0502020204030203" pitchFamily="34" charset="0"/>
              </a:rPr>
              <a:t> at </a:t>
            </a:r>
            <a:r>
              <a:rPr lang="de-AT" sz="2000" b="1" dirty="0" err="1">
                <a:latin typeface="Lato" panose="020F0502020204030203" pitchFamily="34" charset="0"/>
                <a:cs typeface="Lato" panose="020F0502020204030203" pitchFamily="34" charset="0"/>
              </a:rPr>
              <a:t>the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moment</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people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start</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to</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engage</a:t>
            </a:r>
            <a:r>
              <a:rPr lang="de-AT" sz="2000" b="1"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with</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one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or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more</a:t>
            </a:r>
            <a:r>
              <a:rPr lang="de-AT" sz="2000" dirty="0">
                <a:latin typeface="Lato" panose="020F0502020204030203" pitchFamily="34" charset="0"/>
                <a:cs typeface="Lato" panose="020F0502020204030203" pitchFamily="34" charset="0"/>
              </a:rPr>
              <a:t> FOSS </a:t>
            </a:r>
            <a:r>
              <a:rPr lang="de-AT" sz="2000" dirty="0" err="1">
                <a:latin typeface="Lato" panose="020F0502020204030203" pitchFamily="34" charset="0"/>
                <a:cs typeface="Lato" panose="020F0502020204030203" pitchFamily="34" charset="0"/>
              </a:rPr>
              <a:t>projects</a:t>
            </a:r>
            <a:r>
              <a:rPr lang="de-AT" sz="2000" dirty="0">
                <a:latin typeface="Lato" panose="020F0502020204030203" pitchFamily="34" charset="0"/>
                <a:cs typeface="Lato" panose="020F0502020204030203" pitchFamily="34" charset="0"/>
              </a:rPr>
              <a:t>.</a:t>
            </a:r>
          </a:p>
        </p:txBody>
      </p:sp>
      <p:sp>
        <p:nvSpPr>
          <p:cNvPr id="6" name="Textfeld 5">
            <a:extLst>
              <a:ext uri="{FF2B5EF4-FFF2-40B4-BE49-F238E27FC236}">
                <a16:creationId xmlns:a16="http://schemas.microsoft.com/office/drawing/2014/main" id="{B392FC55-EA8E-C8BE-E2F1-8D01AEF7E836}"/>
              </a:ext>
            </a:extLst>
          </p:cNvPr>
          <p:cNvSpPr txBox="1"/>
          <p:nvPr/>
        </p:nvSpPr>
        <p:spPr>
          <a:xfrm>
            <a:off x="637539" y="4992441"/>
            <a:ext cx="7868920" cy="1323439"/>
          </a:xfrm>
          <a:prstGeom prst="rect">
            <a:avLst/>
          </a:prstGeom>
          <a:noFill/>
        </p:spPr>
        <p:txBody>
          <a:bodyPr wrap="square" rtlCol="0">
            <a:spAutoFit/>
          </a:bodyPr>
          <a:lstStyle/>
          <a:p>
            <a:pPr marL="0" indent="0">
              <a:buNone/>
            </a:pPr>
            <a:r>
              <a:rPr lang="de-AT" sz="2000" dirty="0">
                <a:latin typeface="Lato" panose="020F0502020204030203" pitchFamily="34" charset="0"/>
                <a:cs typeface="Lato" panose="020F0502020204030203" pitchFamily="34" charset="0"/>
              </a:rPr>
              <a:t>By </a:t>
            </a:r>
            <a:r>
              <a:rPr lang="de-AT" sz="2000" dirty="0" err="1">
                <a:latin typeface="Lato" panose="020F0502020204030203" pitchFamily="34" charset="0"/>
                <a:cs typeface="Lato" panose="020F0502020204030203" pitchFamily="34" charset="0"/>
              </a:rPr>
              <a:t>bringing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this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mindest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our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learning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resources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make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our</a:t>
            </a:r>
            <a:r>
              <a:rPr lang="de-AT" sz="2000"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projects</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more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accessible</a:t>
            </a:r>
            <a:r>
              <a:rPr lang="de-AT" sz="2000" b="1" dirty="0">
                <a:latin typeface="Lato" panose="020F0502020204030203" pitchFamily="34" charset="0"/>
                <a:cs typeface="Lato" panose="020F0502020204030203" pitchFamily="34" charset="0"/>
              </a:rPr>
              <a:t> for </a:t>
            </a:r>
            <a:r>
              <a:rPr lang="de-AT" sz="2000" b="1" dirty="0" err="1">
                <a:latin typeface="Lato" panose="020F0502020204030203" pitchFamily="34" charset="0"/>
                <a:cs typeface="Lato" panose="020F0502020204030203" pitchFamily="34" charset="0"/>
              </a:rPr>
              <a:t>learners</a:t>
            </a:r>
            <a:r>
              <a:rPr lang="de-AT" sz="2000" dirty="0">
                <a:latin typeface="Lato" panose="020F0502020204030203" pitchFamily="34" charset="0"/>
                <a:cs typeface="Lato" panose="020F0502020204030203" pitchFamily="34" charset="0"/>
              </a:rPr>
              <a:t>, and </a:t>
            </a:r>
            <a:r>
              <a:rPr lang="de-AT" sz="2000" b="1" dirty="0" err="1">
                <a:latin typeface="Lato" panose="020F0502020204030203" pitchFamily="34" charset="0"/>
                <a:cs typeface="Lato" panose="020F0502020204030203" pitchFamily="34" charset="0"/>
              </a:rPr>
              <a:t>incentivise</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teachers</a:t>
            </a:r>
            <a:r>
              <a:rPr lang="de-AT" sz="2000" b="1"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integrate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projects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into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their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curricula</a:t>
            </a:r>
            <a:r>
              <a:rPr lang="de-AT" sz="2000" dirty="0">
                <a:latin typeface="Lato" panose="020F0502020204030203" pitchFamily="34" charset="0"/>
                <a:cs typeface="Lato" panose="020F0502020204030203" pitchFamily="34" charset="0"/>
              </a:rPr>
              <a:t> – </a:t>
            </a:r>
            <a:r>
              <a:rPr lang="de-AT" sz="2000" b="1" dirty="0" err="1">
                <a:latin typeface="Lato" panose="020F0502020204030203" pitchFamily="34" charset="0"/>
                <a:cs typeface="Lato" panose="020F0502020204030203" pitchFamily="34" charset="0"/>
              </a:rPr>
              <a:t>promoting</a:t>
            </a:r>
            <a:r>
              <a:rPr lang="de-AT" sz="2000" b="1" dirty="0">
                <a:latin typeface="Lato" panose="020F0502020204030203" pitchFamily="34" charset="0"/>
                <a:cs typeface="Lato" panose="020F0502020204030203" pitchFamily="34" charset="0"/>
              </a:rPr>
              <a:t> FOSS at an </a:t>
            </a:r>
            <a:r>
              <a:rPr lang="de-AT" sz="2000" b="1" dirty="0" err="1">
                <a:latin typeface="Lato" panose="020F0502020204030203" pitchFamily="34" charset="0"/>
                <a:cs typeface="Lato" panose="020F0502020204030203" pitchFamily="34" charset="0"/>
              </a:rPr>
              <a:t>educational</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level</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beyond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monetary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reasons</a:t>
            </a:r>
            <a:r>
              <a:rPr lang="de-AT" sz="2000" dirty="0">
                <a:latin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104625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descr="Ein Bild, das Text, Screenshot, Diagramm, Schrift enthält.&#10;&#10;Automatisch generierte Beschreibung">
            <a:extLst>
              <a:ext uri="{FF2B5EF4-FFF2-40B4-BE49-F238E27FC236}">
                <a16:creationId xmlns:a16="http://schemas.microsoft.com/office/drawing/2014/main" id="{E2F6450B-7C15-B939-7DDE-83B9C7C44095}"/>
              </a:ext>
            </a:extLst>
          </p:cNvPr>
          <p:cNvPicPr>
            <a:picLocks noChangeAspect="1"/>
          </p:cNvPicPr>
          <p:nvPr/>
        </p:nvPicPr>
        <p:blipFill>
          <a:blip r:embed="rId2"/>
          <a:stretch>
            <a:fillRect/>
          </a:stretch>
        </p:blipFill>
        <p:spPr>
          <a:xfrm>
            <a:off x="306448" y="435219"/>
            <a:ext cx="9144000" cy="4160162"/>
          </a:xfrm>
          <a:prstGeom prst="rect">
            <a:avLst/>
          </a:prstGeom>
          <a:ln>
            <a:noFill/>
          </a:ln>
          <a:effectLst>
            <a:outerShdw blurRad="292100" dist="139700" dir="2700000" algn="tl" rotWithShape="0">
              <a:srgbClr val="333333">
                <a:alpha val="65000"/>
              </a:srgbClr>
            </a:outerShdw>
          </a:effectLst>
        </p:spPr>
      </p:pic>
      <p:sp>
        <p:nvSpPr>
          <p:cNvPr id="7" name="Flussdiagramm: Manuelle Eingabe 6">
            <a:extLst>
              <a:ext uri="{FF2B5EF4-FFF2-40B4-BE49-F238E27FC236}">
                <a16:creationId xmlns:a16="http://schemas.microsoft.com/office/drawing/2014/main" id="{213D2FB4-B50C-20BF-3D7C-C89829495BF7}"/>
              </a:ext>
            </a:extLst>
          </p:cNvPr>
          <p:cNvSpPr/>
          <p:nvPr/>
        </p:nvSpPr>
        <p:spPr>
          <a:xfrm flipH="1">
            <a:off x="1532" y="3854015"/>
            <a:ext cx="9144000" cy="2239686"/>
          </a:xfrm>
          <a:prstGeom prst="flowChartManualIn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Flussdiagramm: Manuelle Eingabe 10">
            <a:extLst>
              <a:ext uri="{FF2B5EF4-FFF2-40B4-BE49-F238E27FC236}">
                <a16:creationId xmlns:a16="http://schemas.microsoft.com/office/drawing/2014/main" id="{650163C9-4034-A532-874A-AD2939194DF7}"/>
              </a:ext>
            </a:extLst>
          </p:cNvPr>
          <p:cNvSpPr/>
          <p:nvPr/>
        </p:nvSpPr>
        <p:spPr>
          <a:xfrm rot="10800000" flipH="1">
            <a:off x="-1532" y="137016"/>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 name="Rechteck 8">
            <a:extLst>
              <a:ext uri="{FF2B5EF4-FFF2-40B4-BE49-F238E27FC236}">
                <a16:creationId xmlns:a16="http://schemas.microsoft.com/office/drawing/2014/main" id="{C6DB138B-AA24-0036-0274-024554CCD48A}"/>
              </a:ext>
            </a:extLst>
          </p:cNvPr>
          <p:cNvSpPr/>
          <p:nvPr/>
        </p:nvSpPr>
        <p:spPr>
          <a:xfrm>
            <a:off x="0" y="6563118"/>
            <a:ext cx="9144000" cy="29488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Flussdiagramm: Manuelle Eingabe 9">
            <a:extLst>
              <a:ext uri="{FF2B5EF4-FFF2-40B4-BE49-F238E27FC236}">
                <a16:creationId xmlns:a16="http://schemas.microsoft.com/office/drawing/2014/main" id="{232E32F7-B40F-8F1A-201C-C4E98E308348}"/>
              </a:ext>
            </a:extLst>
          </p:cNvPr>
          <p:cNvSpPr/>
          <p:nvPr/>
        </p:nvSpPr>
        <p:spPr>
          <a:xfrm flipH="1">
            <a:off x="0" y="3978234"/>
            <a:ext cx="9144000" cy="2584884"/>
          </a:xfrm>
          <a:prstGeom prst="flowChartManualInp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1" name="Textfeld 10">
            <a:extLst>
              <a:ext uri="{FF2B5EF4-FFF2-40B4-BE49-F238E27FC236}">
                <a16:creationId xmlns:a16="http://schemas.microsoft.com/office/drawing/2014/main" id="{0169D260-44D7-D52D-EBCF-39B352871075}"/>
              </a:ext>
            </a:extLst>
          </p:cNvPr>
          <p:cNvSpPr txBox="1"/>
          <p:nvPr/>
        </p:nvSpPr>
        <p:spPr>
          <a:xfrm>
            <a:off x="182880" y="6572448"/>
            <a:ext cx="2458720" cy="276999"/>
          </a:xfrm>
          <a:prstGeom prst="rect">
            <a:avLst/>
          </a:prstGeom>
          <a:noFill/>
        </p:spPr>
        <p:txBody>
          <a:bodyPr wrap="square" rtlCol="0">
            <a:spAutoFit/>
          </a:bodyPr>
          <a:lstStyle/>
          <a:p>
            <a:r>
              <a:rPr lang="de-AT" sz="1200" dirty="0">
                <a:solidFill>
                  <a:schemeClr val="bg1"/>
                </a:solidFill>
                <a:latin typeface="Lato" panose="020F0502020204030203" pitchFamily="34" charset="0"/>
                <a:cs typeface="Lato" panose="020F0502020204030203" pitchFamily="34" charset="0"/>
              </a:rPr>
              <a:t>WWW.SKILLDISPLAY.EU</a:t>
            </a:r>
            <a:endParaRPr lang="en-AT" sz="1200" dirty="0">
              <a:solidFill>
                <a:schemeClr val="bg1"/>
              </a:solidFill>
              <a:latin typeface="Lato" panose="020F0502020204030203" pitchFamily="34" charset="0"/>
              <a:cs typeface="Lato" panose="020F0502020204030203" pitchFamily="34" charset="0"/>
            </a:endParaRPr>
          </a:p>
        </p:txBody>
      </p:sp>
      <p:sp>
        <p:nvSpPr>
          <p:cNvPr id="12" name="Flussdiagramm: Manuelle Eingabe 10">
            <a:extLst>
              <a:ext uri="{FF2B5EF4-FFF2-40B4-BE49-F238E27FC236}">
                <a16:creationId xmlns:a16="http://schemas.microsoft.com/office/drawing/2014/main" id="{D3D94369-6F4A-287B-8565-C81148F0405C}"/>
              </a:ext>
            </a:extLst>
          </p:cNvPr>
          <p:cNvSpPr/>
          <p:nvPr/>
        </p:nvSpPr>
        <p:spPr>
          <a:xfrm rot="10800000" flipH="1">
            <a:off x="-5765" y="0"/>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3" name="Grafik 12">
            <a:extLst>
              <a:ext uri="{FF2B5EF4-FFF2-40B4-BE49-F238E27FC236}">
                <a16:creationId xmlns:a16="http://schemas.microsoft.com/office/drawing/2014/main" id="{385302D1-604C-EF43-A7BB-B48DF4376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0402" y="131200"/>
            <a:ext cx="2711984" cy="660307"/>
          </a:xfrm>
          <a:prstGeom prst="rect">
            <a:avLst/>
          </a:prstGeom>
        </p:spPr>
      </p:pic>
      <p:sp>
        <p:nvSpPr>
          <p:cNvPr id="14" name="Textfeld 13">
            <a:extLst>
              <a:ext uri="{FF2B5EF4-FFF2-40B4-BE49-F238E27FC236}">
                <a16:creationId xmlns:a16="http://schemas.microsoft.com/office/drawing/2014/main" id="{6468ECA7-E18D-E9DC-2BD0-3DE3F3294C38}"/>
              </a:ext>
            </a:extLst>
          </p:cNvPr>
          <p:cNvSpPr txBox="1"/>
          <p:nvPr/>
        </p:nvSpPr>
        <p:spPr>
          <a:xfrm>
            <a:off x="181348" y="4710710"/>
            <a:ext cx="8841038" cy="1323439"/>
          </a:xfrm>
          <a:prstGeom prst="rect">
            <a:avLst/>
          </a:prstGeom>
          <a:noFill/>
        </p:spPr>
        <p:txBody>
          <a:bodyPr wrap="square" rtlCol="0">
            <a:spAutoFit/>
          </a:bodyPr>
          <a:lstStyle/>
          <a:p>
            <a:r>
              <a:rPr lang="de-AT" sz="4000" dirty="0">
                <a:solidFill>
                  <a:schemeClr val="bg1"/>
                </a:solidFill>
                <a:latin typeface="Lato Black" panose="020F0A02020204030203" pitchFamily="34" charset="0"/>
                <a:cs typeface="Lato" panose="020F0502020204030203" pitchFamily="34" charset="0"/>
              </a:rPr>
              <a:t>A (PRIMER ON A)</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SHARED COMPETENCY STANDARD</a:t>
            </a:r>
            <a:endParaRPr lang="en-AT" sz="4000" dirty="0">
              <a:solidFill>
                <a:schemeClr val="accent6"/>
              </a:solidFill>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201315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CMS BASICS</a:t>
            </a:r>
          </a:p>
          <a:p>
            <a:r>
              <a:rPr lang="de-AT" sz="4000" dirty="0">
                <a:solidFill>
                  <a:schemeClr val="accent6"/>
                </a:solidFill>
                <a:latin typeface="Lato Black" panose="020F0A02020204030203" pitchFamily="34" charset="0"/>
                <a:cs typeface="Lato" panose="020F0502020204030203" pitchFamily="34" charset="0"/>
              </a:rPr>
              <a:t>SKILL TREE</a:t>
            </a:r>
            <a:endParaRPr lang="en-AT" sz="4000" dirty="0">
              <a:solidFill>
                <a:schemeClr val="accent6"/>
              </a:solidFill>
              <a:latin typeface="Lato Black" panose="020F0A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2E01C14C-119B-DB37-F9FC-C3B43BB458E9}"/>
              </a:ext>
            </a:extLst>
          </p:cNvPr>
          <p:cNvSpPr txBox="1"/>
          <p:nvPr/>
        </p:nvSpPr>
        <p:spPr>
          <a:xfrm>
            <a:off x="637540" y="4019636"/>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ENDORSE – EXPAND – BRAND – LINK</a:t>
            </a:r>
            <a:endParaRPr lang="en-AT" sz="3200" dirty="0">
              <a:latin typeface="Lato" panose="020F05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637540" y="4702131"/>
            <a:ext cx="7868920" cy="1631216"/>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Created as part of an EU Erasmus+ </a:t>
            </a:r>
            <a:r>
              <a:rPr lang="en-US" sz="2000" dirty="0" err="1">
                <a:latin typeface="Lato" panose="020F0502020204030203" pitchFamily="34" charset="0"/>
                <a:cs typeface="Lato" panose="020F0502020204030203" pitchFamily="34" charset="0"/>
              </a:rPr>
              <a:t>Programme</a:t>
            </a:r>
            <a:r>
              <a:rPr lang="en-US" sz="2000" dirty="0">
                <a:latin typeface="Lato" panose="020F0502020204030203" pitchFamily="34" charset="0"/>
                <a:cs typeface="Lato" panose="020F0502020204030203" pitchFamily="34" charset="0"/>
              </a:rPr>
              <a:t> project with contributions from TYPO3 GmbH and HTL </a:t>
            </a:r>
            <a:r>
              <a:rPr lang="en-US" sz="2000" dirty="0" err="1">
                <a:latin typeface="Lato" panose="020F0502020204030203" pitchFamily="34" charset="0"/>
                <a:cs typeface="Lato" panose="020F0502020204030203" pitchFamily="34" charset="0"/>
              </a:rPr>
              <a:t>Rennweg</a:t>
            </a:r>
            <a:r>
              <a:rPr lang="en-US" sz="2000" dirty="0">
                <a:latin typeface="Lato" panose="020F0502020204030203" pitchFamily="34" charset="0"/>
                <a:cs typeface="Lato" panose="020F0502020204030203" pitchFamily="34" charset="0"/>
              </a:rPr>
              <a:t> Vienna.</a:t>
            </a:r>
          </a:p>
          <a:p>
            <a:r>
              <a:rPr lang="en-US" sz="2000" dirty="0">
                <a:latin typeface="Lato" panose="020F0502020204030203" pitchFamily="34" charset="0"/>
                <a:cs typeface="Lato" panose="020F0502020204030203" pitchFamily="34" charset="0"/>
              </a:rPr>
              <a:t>By adopting and expanding its skill definitions, it could serve as a ready-to-use baseline for a shared standard – and gateway to existing material.</a:t>
            </a:r>
            <a:endParaRPr lang="en-AT" sz="2000" dirty="0">
              <a:latin typeface="Lato" panose="020F0502020204030203" pitchFamily="34" charset="0"/>
              <a:cs typeface="Lato" panose="020F0502020204030203" pitchFamily="34" charset="0"/>
            </a:endParaRP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797983" y="3823698"/>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C9AC4024-D095-C014-4ED0-164068647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888" y="1011283"/>
            <a:ext cx="6123008" cy="2785729"/>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47D445BF-B977-0BDA-19AE-AB57932D2CDC}"/>
              </a:ext>
            </a:extLst>
          </p:cNvPr>
          <p:cNvSpPr txBox="1"/>
          <p:nvPr/>
        </p:nvSpPr>
        <p:spPr>
          <a:xfrm>
            <a:off x="4080664" y="2249207"/>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
        <p:nvSpPr>
          <p:cNvPr id="7" name="Textfeld 6">
            <a:extLst>
              <a:ext uri="{FF2B5EF4-FFF2-40B4-BE49-F238E27FC236}">
                <a16:creationId xmlns:a16="http://schemas.microsoft.com/office/drawing/2014/main" id="{F841D8F8-1056-3D44-3FAD-6087828A87D6}"/>
              </a:ext>
            </a:extLst>
          </p:cNvPr>
          <p:cNvSpPr txBox="1"/>
          <p:nvPr/>
        </p:nvSpPr>
        <p:spPr>
          <a:xfrm>
            <a:off x="5344314" y="1844747"/>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
        <p:nvSpPr>
          <p:cNvPr id="9" name="Textfeld 8">
            <a:extLst>
              <a:ext uri="{FF2B5EF4-FFF2-40B4-BE49-F238E27FC236}">
                <a16:creationId xmlns:a16="http://schemas.microsoft.com/office/drawing/2014/main" id="{5C820FF3-1A4E-3FB6-3A14-4C226ABD6F35}"/>
              </a:ext>
            </a:extLst>
          </p:cNvPr>
          <p:cNvSpPr txBox="1"/>
          <p:nvPr/>
        </p:nvSpPr>
        <p:spPr>
          <a:xfrm>
            <a:off x="4246403" y="3138422"/>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
        <p:nvSpPr>
          <p:cNvPr id="10" name="Textfeld 9">
            <a:extLst>
              <a:ext uri="{FF2B5EF4-FFF2-40B4-BE49-F238E27FC236}">
                <a16:creationId xmlns:a16="http://schemas.microsoft.com/office/drawing/2014/main" id="{01E23C0D-8994-0280-2030-E096CABAF1EA}"/>
              </a:ext>
            </a:extLst>
          </p:cNvPr>
          <p:cNvSpPr txBox="1"/>
          <p:nvPr/>
        </p:nvSpPr>
        <p:spPr>
          <a:xfrm>
            <a:off x="6293639" y="3141668"/>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
        <p:nvSpPr>
          <p:cNvPr id="11" name="Textfeld 10">
            <a:extLst>
              <a:ext uri="{FF2B5EF4-FFF2-40B4-BE49-F238E27FC236}">
                <a16:creationId xmlns:a16="http://schemas.microsoft.com/office/drawing/2014/main" id="{C01ED6E5-4D07-53EF-D850-F4CFB4DD07AE}"/>
              </a:ext>
            </a:extLst>
          </p:cNvPr>
          <p:cNvSpPr txBox="1"/>
          <p:nvPr/>
        </p:nvSpPr>
        <p:spPr>
          <a:xfrm>
            <a:off x="7020714" y="1840401"/>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
        <p:nvSpPr>
          <p:cNvPr id="12" name="Textfeld 11">
            <a:extLst>
              <a:ext uri="{FF2B5EF4-FFF2-40B4-BE49-F238E27FC236}">
                <a16:creationId xmlns:a16="http://schemas.microsoft.com/office/drawing/2014/main" id="{5CC74317-7CC4-4362-20C5-AD279D5F733E}"/>
              </a:ext>
            </a:extLst>
          </p:cNvPr>
          <p:cNvSpPr txBox="1"/>
          <p:nvPr/>
        </p:nvSpPr>
        <p:spPr>
          <a:xfrm>
            <a:off x="8281584" y="1281047"/>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
        <p:nvSpPr>
          <p:cNvPr id="13" name="Textfeld 12">
            <a:extLst>
              <a:ext uri="{FF2B5EF4-FFF2-40B4-BE49-F238E27FC236}">
                <a16:creationId xmlns:a16="http://schemas.microsoft.com/office/drawing/2014/main" id="{F55C59E2-2F72-7E33-48B3-6C4518C31933}"/>
              </a:ext>
            </a:extLst>
          </p:cNvPr>
          <p:cNvSpPr txBox="1"/>
          <p:nvPr/>
        </p:nvSpPr>
        <p:spPr>
          <a:xfrm>
            <a:off x="8271664" y="2308563"/>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
        <p:nvSpPr>
          <p:cNvPr id="14" name="Textfeld 13">
            <a:extLst>
              <a:ext uri="{FF2B5EF4-FFF2-40B4-BE49-F238E27FC236}">
                <a16:creationId xmlns:a16="http://schemas.microsoft.com/office/drawing/2014/main" id="{BBCF4D55-097C-C1C5-81F0-AFDA2A2D6AB4}"/>
              </a:ext>
            </a:extLst>
          </p:cNvPr>
          <p:cNvSpPr txBox="1"/>
          <p:nvPr/>
        </p:nvSpPr>
        <p:spPr>
          <a:xfrm>
            <a:off x="8283725" y="3166802"/>
            <a:ext cx="536894" cy="33855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AT" sz="800" dirty="0"/>
              <a:t>FOSS</a:t>
            </a:r>
          </a:p>
          <a:p>
            <a:pPr algn="ctr"/>
            <a:r>
              <a:rPr lang="de-AT" sz="800" dirty="0"/>
              <a:t>BRAND</a:t>
            </a:r>
            <a:endParaRPr lang="en-AT" sz="800" dirty="0"/>
          </a:p>
        </p:txBody>
      </p:sp>
    </p:spTree>
    <p:extLst>
      <p:ext uri="{BB962C8B-B14F-4D97-AF65-F5344CB8AC3E}">
        <p14:creationId xmlns:p14="http://schemas.microsoft.com/office/powerpoint/2010/main" val="35135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A BROAD</a:t>
            </a:r>
          </a:p>
          <a:p>
            <a:r>
              <a:rPr lang="de-AT" sz="4000" dirty="0">
                <a:solidFill>
                  <a:schemeClr val="accent6"/>
                </a:solidFill>
                <a:latin typeface="Lato Black" panose="020F0A02020204030203" pitchFamily="34" charset="0"/>
                <a:cs typeface="Lato" panose="020F0502020204030203" pitchFamily="34" charset="0"/>
              </a:rPr>
              <a:t>COMPETENCY STANDARD</a:t>
            </a:r>
            <a:endParaRPr lang="en-AT" sz="4000" dirty="0">
              <a:solidFill>
                <a:schemeClr val="accent6"/>
              </a:solidFill>
              <a:latin typeface="Lato Black" panose="020F0A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B1E4A7D0-05A9-F265-1ABE-15F81403685B}"/>
              </a:ext>
            </a:extLst>
          </p:cNvPr>
          <p:cNvSpPr txBox="1"/>
          <p:nvPr/>
        </p:nvSpPr>
        <p:spPr>
          <a:xfrm>
            <a:off x="637540" y="2288723"/>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FOR COACHING &amp; LEARNING </a:t>
            </a:r>
            <a:endParaRPr lang="en-AT" sz="3200" dirty="0">
              <a:latin typeface="Lato" panose="020F05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E3766E80-A232-53B6-A38D-033868E7D48B}"/>
              </a:ext>
            </a:extLst>
          </p:cNvPr>
          <p:cNvSpPr txBox="1"/>
          <p:nvPr/>
        </p:nvSpPr>
        <p:spPr>
          <a:xfrm>
            <a:off x="637540" y="2873498"/>
            <a:ext cx="7868920" cy="1015663"/>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By expanding on the basics, we can provide teachers and trainers with structures to teach CMS and provide learners with their individual entry points for their learning journey.</a:t>
            </a:r>
            <a:endParaRPr lang="en-AT" sz="2000" dirty="0">
              <a:latin typeface="Lato" panose="020F0502020204030203" pitchFamily="34" charset="0"/>
              <a:cs typeface="Lato" panose="020F0502020204030203" pitchFamily="34" charset="0"/>
            </a:endParaRPr>
          </a:p>
        </p:txBody>
      </p:sp>
      <p:sp>
        <p:nvSpPr>
          <p:cNvPr id="4" name="Textfeld 3">
            <a:extLst>
              <a:ext uri="{FF2B5EF4-FFF2-40B4-BE49-F238E27FC236}">
                <a16:creationId xmlns:a16="http://schemas.microsoft.com/office/drawing/2014/main" id="{0EB5EECB-0729-4187-B3A9-00F6DD87F275}"/>
              </a:ext>
            </a:extLst>
          </p:cNvPr>
          <p:cNvSpPr txBox="1"/>
          <p:nvPr/>
        </p:nvSpPr>
        <p:spPr>
          <a:xfrm>
            <a:off x="637540" y="4209954"/>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UNDER A SHARED BRAND</a:t>
            </a:r>
            <a:endParaRPr lang="en-AT" sz="3200" dirty="0">
              <a:latin typeface="Lato" panose="020F0502020204030203" pitchFamily="34" charset="0"/>
              <a:cs typeface="Lato" panose="020F0502020204030203" pitchFamily="34" charset="0"/>
            </a:endParaRPr>
          </a:p>
        </p:txBody>
      </p:sp>
      <p:sp>
        <p:nvSpPr>
          <p:cNvPr id="5" name="Textfeld 4">
            <a:extLst>
              <a:ext uri="{FF2B5EF4-FFF2-40B4-BE49-F238E27FC236}">
                <a16:creationId xmlns:a16="http://schemas.microsoft.com/office/drawing/2014/main" id="{1D6E5084-29A7-7E1C-49C3-40F4E26DDDC0}"/>
              </a:ext>
            </a:extLst>
          </p:cNvPr>
          <p:cNvSpPr txBox="1"/>
          <p:nvPr/>
        </p:nvSpPr>
        <p:spPr>
          <a:xfrm>
            <a:off x="637540" y="4794729"/>
            <a:ext cx="7868920" cy="1323439"/>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With a shared brand we can ensure the quality of skill definitions, build trust and cooperations to expand and maintain a shared competency standard. For autonomous learning, school education, and certification.</a:t>
            </a:r>
            <a:endParaRPr lang="en-AT" sz="2000" dirty="0">
              <a:latin typeface="Lato" panose="020F0502020204030203" pitchFamily="34" charset="0"/>
              <a:cs typeface="Lato" panose="020F0502020204030203" pitchFamily="34" charset="0"/>
            </a:endParaRPr>
          </a:p>
        </p:txBody>
      </p:sp>
      <p:cxnSp>
        <p:nvCxnSpPr>
          <p:cNvPr id="6" name="Gerader Verbinder 5">
            <a:extLst>
              <a:ext uri="{FF2B5EF4-FFF2-40B4-BE49-F238E27FC236}">
                <a16:creationId xmlns:a16="http://schemas.microsoft.com/office/drawing/2014/main" id="{A6AB013F-B03C-7D75-5C90-EC0A76DAB3E8}"/>
              </a:ext>
            </a:extLst>
          </p:cNvPr>
          <p:cNvCxnSpPr/>
          <p:nvPr/>
        </p:nvCxnSpPr>
        <p:spPr>
          <a:xfrm>
            <a:off x="753533" y="4089400"/>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92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20000" r="-6000"/>
          </a:stretch>
        </a:blipFill>
        <a:effectLst/>
      </p:bgPr>
    </p:bg>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213D2FB4-B50C-20BF-3D7C-C89829495BF7}"/>
              </a:ext>
            </a:extLst>
          </p:cNvPr>
          <p:cNvSpPr/>
          <p:nvPr/>
        </p:nvSpPr>
        <p:spPr>
          <a:xfrm flipH="1">
            <a:off x="1532" y="3854015"/>
            <a:ext cx="9144000" cy="2239686"/>
          </a:xfrm>
          <a:prstGeom prst="flowChartManualIn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Flussdiagramm: Manuelle Eingabe 10">
            <a:extLst>
              <a:ext uri="{FF2B5EF4-FFF2-40B4-BE49-F238E27FC236}">
                <a16:creationId xmlns:a16="http://schemas.microsoft.com/office/drawing/2014/main" id="{650163C9-4034-A532-874A-AD2939194DF7}"/>
              </a:ext>
            </a:extLst>
          </p:cNvPr>
          <p:cNvSpPr/>
          <p:nvPr/>
        </p:nvSpPr>
        <p:spPr>
          <a:xfrm rot="10800000" flipH="1">
            <a:off x="-1532" y="137016"/>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 name="Rechteck 8">
            <a:extLst>
              <a:ext uri="{FF2B5EF4-FFF2-40B4-BE49-F238E27FC236}">
                <a16:creationId xmlns:a16="http://schemas.microsoft.com/office/drawing/2014/main" id="{C6DB138B-AA24-0036-0274-024554CCD48A}"/>
              </a:ext>
            </a:extLst>
          </p:cNvPr>
          <p:cNvSpPr/>
          <p:nvPr/>
        </p:nvSpPr>
        <p:spPr>
          <a:xfrm>
            <a:off x="0" y="6563118"/>
            <a:ext cx="9144000" cy="29488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Flussdiagramm: Manuelle Eingabe 9">
            <a:extLst>
              <a:ext uri="{FF2B5EF4-FFF2-40B4-BE49-F238E27FC236}">
                <a16:creationId xmlns:a16="http://schemas.microsoft.com/office/drawing/2014/main" id="{232E32F7-B40F-8F1A-201C-C4E98E308348}"/>
              </a:ext>
            </a:extLst>
          </p:cNvPr>
          <p:cNvSpPr/>
          <p:nvPr/>
        </p:nvSpPr>
        <p:spPr>
          <a:xfrm flipH="1">
            <a:off x="0" y="3978234"/>
            <a:ext cx="9144000" cy="2584884"/>
          </a:xfrm>
          <a:prstGeom prst="flowChartManualInp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1" name="Textfeld 10">
            <a:extLst>
              <a:ext uri="{FF2B5EF4-FFF2-40B4-BE49-F238E27FC236}">
                <a16:creationId xmlns:a16="http://schemas.microsoft.com/office/drawing/2014/main" id="{0169D260-44D7-D52D-EBCF-39B352871075}"/>
              </a:ext>
            </a:extLst>
          </p:cNvPr>
          <p:cNvSpPr txBox="1"/>
          <p:nvPr/>
        </p:nvSpPr>
        <p:spPr>
          <a:xfrm>
            <a:off x="182880" y="6572448"/>
            <a:ext cx="2458720" cy="276999"/>
          </a:xfrm>
          <a:prstGeom prst="rect">
            <a:avLst/>
          </a:prstGeom>
          <a:noFill/>
        </p:spPr>
        <p:txBody>
          <a:bodyPr wrap="square" rtlCol="0">
            <a:spAutoFit/>
          </a:bodyPr>
          <a:lstStyle/>
          <a:p>
            <a:r>
              <a:rPr lang="de-AT" sz="1200" dirty="0">
                <a:solidFill>
                  <a:schemeClr val="bg1"/>
                </a:solidFill>
                <a:latin typeface="Lato" panose="020F0502020204030203" pitchFamily="34" charset="0"/>
                <a:cs typeface="Lato" panose="020F0502020204030203" pitchFamily="34" charset="0"/>
              </a:rPr>
              <a:t>WWW.SKILLDISPLAY.EU</a:t>
            </a:r>
            <a:endParaRPr lang="en-AT" sz="1200" dirty="0">
              <a:solidFill>
                <a:schemeClr val="bg1"/>
              </a:solidFill>
              <a:latin typeface="Lato" panose="020F0502020204030203" pitchFamily="34" charset="0"/>
              <a:cs typeface="Lato" panose="020F0502020204030203" pitchFamily="34" charset="0"/>
            </a:endParaRPr>
          </a:p>
        </p:txBody>
      </p:sp>
      <p:sp>
        <p:nvSpPr>
          <p:cNvPr id="12" name="Flussdiagramm: Manuelle Eingabe 10">
            <a:extLst>
              <a:ext uri="{FF2B5EF4-FFF2-40B4-BE49-F238E27FC236}">
                <a16:creationId xmlns:a16="http://schemas.microsoft.com/office/drawing/2014/main" id="{D3D94369-6F4A-287B-8565-C81148F0405C}"/>
              </a:ext>
            </a:extLst>
          </p:cNvPr>
          <p:cNvSpPr/>
          <p:nvPr/>
        </p:nvSpPr>
        <p:spPr>
          <a:xfrm rot="10800000" flipH="1">
            <a:off x="-5765" y="0"/>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3" name="Grafik 12">
            <a:extLst>
              <a:ext uri="{FF2B5EF4-FFF2-40B4-BE49-F238E27FC236}">
                <a16:creationId xmlns:a16="http://schemas.microsoft.com/office/drawing/2014/main" id="{385302D1-604C-EF43-A7BB-B48DF4376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0402" y="131200"/>
            <a:ext cx="2711984" cy="660307"/>
          </a:xfrm>
          <a:prstGeom prst="rect">
            <a:avLst/>
          </a:prstGeom>
        </p:spPr>
      </p:pic>
      <p:sp>
        <p:nvSpPr>
          <p:cNvPr id="14" name="Textfeld 13">
            <a:extLst>
              <a:ext uri="{FF2B5EF4-FFF2-40B4-BE49-F238E27FC236}">
                <a16:creationId xmlns:a16="http://schemas.microsoft.com/office/drawing/2014/main" id="{6468ECA7-E18D-E9DC-2BD0-3DE3F3294C38}"/>
              </a:ext>
            </a:extLst>
          </p:cNvPr>
          <p:cNvSpPr txBox="1"/>
          <p:nvPr/>
        </p:nvSpPr>
        <p:spPr>
          <a:xfrm>
            <a:off x="181348" y="4710710"/>
            <a:ext cx="8841038" cy="1323439"/>
          </a:xfrm>
          <a:prstGeom prst="rect">
            <a:avLst/>
          </a:prstGeom>
          <a:noFill/>
        </p:spPr>
        <p:txBody>
          <a:bodyPr wrap="square" rtlCol="0">
            <a:spAutoFit/>
          </a:bodyPr>
          <a:lstStyle/>
          <a:p>
            <a:r>
              <a:rPr lang="de-AT" sz="4000" dirty="0">
                <a:solidFill>
                  <a:schemeClr val="bg1"/>
                </a:solidFill>
                <a:latin typeface="Lato Black" panose="020F0A02020204030203" pitchFamily="34" charset="0"/>
                <a:cs typeface="Lato" panose="020F0502020204030203" pitchFamily="34" charset="0"/>
              </a:rPr>
              <a:t>PUT THE POWER INTO</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THE HANDS OF THE COMMUNITY</a:t>
            </a:r>
            <a:endParaRPr lang="en-AT" sz="4000" dirty="0">
              <a:solidFill>
                <a:schemeClr val="accent6"/>
              </a:solidFill>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27207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OPEN SOURCE SKILLS</a:t>
            </a:r>
          </a:p>
          <a:p>
            <a:r>
              <a:rPr lang="de-AT" sz="4000" dirty="0">
                <a:solidFill>
                  <a:schemeClr val="accent6"/>
                </a:solidFill>
                <a:latin typeface="Lato Black" panose="020F0A02020204030203" pitchFamily="34" charset="0"/>
                <a:cs typeface="Lato" panose="020F0502020204030203" pitchFamily="34" charset="0"/>
              </a:rPr>
              <a:t>AS OPEN DATA</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40" y="2189867"/>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OPEN LEARNING</a:t>
            </a:r>
            <a:endParaRPr lang="en-AT" sz="3200" dirty="0">
              <a:latin typeface="Lato" panose="020F05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0" y="2774642"/>
            <a:ext cx="7664027" cy="1323439"/>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By offering skill definitions as open data we provide learners with individual learning goals, gateways to matching learning content right when they need it, and a standard to represent their competencies.</a:t>
            </a:r>
            <a:endParaRPr lang="en-AT" sz="2000" dirty="0">
              <a:latin typeface="Lato" panose="020F05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2E01C14C-119B-DB37-F9FC-C3B43BB458E9}"/>
              </a:ext>
            </a:extLst>
          </p:cNvPr>
          <p:cNvSpPr txBox="1"/>
          <p:nvPr/>
        </p:nvSpPr>
        <p:spPr>
          <a:xfrm>
            <a:off x="637540" y="4209954"/>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OPEN TEACHING</a:t>
            </a:r>
            <a:endParaRPr lang="en-AT" sz="3200" dirty="0">
              <a:latin typeface="Lato" panose="020F05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637540" y="4794729"/>
            <a:ext cx="7868920" cy="1323439"/>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With an open standard we allow content creators to link their resources to the skills they cover, connecting them directly to learners. Personalized open learning paths save time when designing curricula, allowing teachers to comply with real industry standards.</a:t>
            </a:r>
            <a:endParaRPr lang="en-AT" sz="2000" dirty="0">
              <a:latin typeface="Lato" panose="020F0502020204030203" pitchFamily="34" charset="0"/>
              <a:cs typeface="Lato" panose="020F0502020204030203" pitchFamily="34" charset="0"/>
            </a:endParaRP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753533" y="4163542"/>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4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BUT ALSO</a:t>
            </a:r>
          </a:p>
          <a:p>
            <a:r>
              <a:rPr lang="de-AT" sz="4000" dirty="0">
                <a:solidFill>
                  <a:schemeClr val="accent6"/>
                </a:solidFill>
                <a:latin typeface="Lato Black" panose="020F0A02020204030203" pitchFamily="34" charset="0"/>
                <a:cs typeface="Lato" panose="020F0502020204030203" pitchFamily="34" charset="0"/>
              </a:rPr>
              <a:t>CERTIFICATION</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40" y="2189867"/>
            <a:ext cx="8356558"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INTEGRATE INTO EXISTING CERTIFICATES</a:t>
            </a:r>
            <a:endParaRPr lang="en-AT" sz="3200" dirty="0">
              <a:latin typeface="Lato" panose="020F05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0" y="2774642"/>
            <a:ext cx="7664027" cy="1015663"/>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By defining which skills are required for which certificate we boost accessibility and make use of the competency structure to improve and maintain certifications.</a:t>
            </a:r>
            <a:endParaRPr lang="en-AT" sz="2000" dirty="0">
              <a:latin typeface="Lato" panose="020F05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2E01C14C-119B-DB37-F9FC-C3B43BB458E9}"/>
              </a:ext>
            </a:extLst>
          </p:cNvPr>
          <p:cNvSpPr txBox="1"/>
          <p:nvPr/>
        </p:nvSpPr>
        <p:spPr>
          <a:xfrm>
            <a:off x="637540" y="4209954"/>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CREATE NEW CERTIFICATION</a:t>
            </a:r>
            <a:endParaRPr lang="en-AT" sz="3200" dirty="0">
              <a:latin typeface="Lato" panose="020F05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637540" y="4794729"/>
            <a:ext cx="7868920" cy="1323439"/>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We can cooperate on a certification for shared concepts, especially on entry level skills. Why not train Open CMS Content Creators, who are ready to dig into not only one project, but hone their skills across various CMS?</a:t>
            </a:r>
            <a:endParaRPr lang="en-AT" sz="2000" dirty="0">
              <a:latin typeface="Lato" panose="020F0502020204030203" pitchFamily="34" charset="0"/>
              <a:cs typeface="Lato" panose="020F0502020204030203" pitchFamily="34" charset="0"/>
            </a:endParaRP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753533" y="4163542"/>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18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OPEN</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TO THE PEOPLE</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40" y="2288723"/>
            <a:ext cx="7868920" cy="1569660"/>
          </a:xfrm>
          <a:prstGeom prst="rect">
            <a:avLst/>
          </a:prstGeom>
          <a:noFill/>
        </p:spPr>
        <p:txBody>
          <a:bodyPr wrap="square" rtlCol="0">
            <a:spAutoFit/>
          </a:bodyPr>
          <a:lstStyle/>
          <a:p>
            <a:r>
              <a:rPr lang="de-AT" sz="3200" dirty="0" err="1">
                <a:latin typeface="Lato" panose="020F0502020204030203" pitchFamily="34" charset="0"/>
                <a:cs typeface="Lato" panose="020F0502020204030203" pitchFamily="34" charset="0"/>
              </a:rPr>
              <a:t>There</a:t>
            </a:r>
            <a:r>
              <a:rPr lang="de-AT" sz="3200" dirty="0">
                <a:latin typeface="Lato" panose="020F0502020204030203" pitchFamily="34" charset="0"/>
                <a:cs typeface="Lato" panose="020F0502020204030203" pitchFamily="34" charset="0"/>
              </a:rPr>
              <a:t> </a:t>
            </a:r>
            <a:r>
              <a:rPr lang="de-AT" sz="3200" dirty="0" err="1">
                <a:latin typeface="Lato" panose="020F0502020204030203" pitchFamily="34" charset="0"/>
                <a:cs typeface="Lato" panose="020F0502020204030203" pitchFamily="34" charset="0"/>
              </a:rPr>
              <a:t>are</a:t>
            </a:r>
            <a:r>
              <a:rPr lang="de-AT" sz="3200" dirty="0">
                <a:latin typeface="Lato" panose="020F0502020204030203" pitchFamily="34" charset="0"/>
                <a:cs typeface="Lato" panose="020F0502020204030203" pitchFamily="34" charset="0"/>
              </a:rPr>
              <a:t> lots </a:t>
            </a:r>
            <a:r>
              <a:rPr lang="de-AT" sz="3200" dirty="0" err="1">
                <a:latin typeface="Lato" panose="020F0502020204030203" pitchFamily="34" charset="0"/>
                <a:cs typeface="Lato" panose="020F0502020204030203" pitchFamily="34" charset="0"/>
              </a:rPr>
              <a:t>of</a:t>
            </a:r>
            <a:r>
              <a:rPr lang="de-AT" sz="3200" dirty="0">
                <a:latin typeface="Lato" panose="020F0502020204030203" pitchFamily="34" charset="0"/>
                <a:cs typeface="Lato" panose="020F0502020204030203" pitchFamily="34" charset="0"/>
              </a:rPr>
              <a:t> </a:t>
            </a:r>
            <a:r>
              <a:rPr lang="de-AT" sz="3200" dirty="0" err="1">
                <a:latin typeface="Lato" panose="020F0502020204030203" pitchFamily="34" charset="0"/>
                <a:cs typeface="Lato" panose="020F0502020204030203" pitchFamily="34" charset="0"/>
              </a:rPr>
              <a:t>reasons</a:t>
            </a:r>
            <a:r>
              <a:rPr lang="de-AT" sz="3200" dirty="0">
                <a:latin typeface="Lato" panose="020F0502020204030203" pitchFamily="34" charset="0"/>
                <a:cs typeface="Lato" panose="020F0502020204030203" pitchFamily="34" charset="0"/>
              </a:rPr>
              <a:t> </a:t>
            </a:r>
            <a:r>
              <a:rPr lang="de-AT" sz="3200" dirty="0" err="1">
                <a:latin typeface="Lato" panose="020F0502020204030203" pitchFamily="34" charset="0"/>
                <a:cs typeface="Lato" panose="020F0502020204030203" pitchFamily="34" charset="0"/>
              </a:rPr>
              <a:t>to</a:t>
            </a:r>
            <a:r>
              <a:rPr lang="de-AT" sz="3200" dirty="0">
                <a:latin typeface="Lato" panose="020F0502020204030203" pitchFamily="34" charset="0"/>
                <a:cs typeface="Lato" panose="020F0502020204030203" pitchFamily="34" charset="0"/>
              </a:rPr>
              <a:t> </a:t>
            </a:r>
            <a:r>
              <a:rPr lang="de-AT" sz="3200" dirty="0" err="1">
                <a:latin typeface="Lato" panose="020F0502020204030203" pitchFamily="34" charset="0"/>
                <a:cs typeface="Lato" panose="020F0502020204030203" pitchFamily="34" charset="0"/>
              </a:rPr>
              <a:t>get</a:t>
            </a:r>
            <a:r>
              <a:rPr lang="de-AT" sz="3200" dirty="0">
                <a:latin typeface="Lato" panose="020F0502020204030203" pitchFamily="34" charset="0"/>
                <a:cs typeface="Lato" panose="020F0502020204030203" pitchFamily="34" charset="0"/>
              </a:rPr>
              <a:t> </a:t>
            </a:r>
            <a:r>
              <a:rPr lang="de-AT" sz="3200" dirty="0" err="1">
                <a:latin typeface="Lato" panose="020F0502020204030203" pitchFamily="34" charset="0"/>
                <a:cs typeface="Lato" panose="020F0502020204030203" pitchFamily="34" charset="0"/>
              </a:rPr>
              <a:t>started</a:t>
            </a:r>
            <a:r>
              <a:rPr lang="de-AT" sz="3200" dirty="0">
                <a:latin typeface="Lato" panose="020F0502020204030203" pitchFamily="34" charset="0"/>
                <a:cs typeface="Lato" panose="020F0502020204030203" pitchFamily="34" charset="0"/>
              </a:rPr>
              <a:t> </a:t>
            </a:r>
            <a:r>
              <a:rPr lang="de-AT" sz="3200" dirty="0" err="1">
                <a:latin typeface="Lato" panose="020F0502020204030203" pitchFamily="34" charset="0"/>
                <a:cs typeface="Lato" panose="020F0502020204030203" pitchFamily="34" charset="0"/>
              </a:rPr>
              <a:t>with</a:t>
            </a:r>
            <a:r>
              <a:rPr lang="de-AT" sz="3200" dirty="0">
                <a:latin typeface="Lato" panose="020F0502020204030203" pitchFamily="34" charset="0"/>
                <a:cs typeface="Lato" panose="020F0502020204030203" pitchFamily="34" charset="0"/>
              </a:rPr>
              <a:t> a FOSS CMS</a:t>
            </a:r>
          </a:p>
          <a:p>
            <a:endParaRPr lang="en-AT" sz="3200" dirty="0">
              <a:latin typeface="Lato" panose="020F05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0" y="3642880"/>
            <a:ext cx="7868920" cy="1938992"/>
          </a:xfrm>
          <a:prstGeom prst="rect">
            <a:avLst/>
          </a:prstGeom>
          <a:noFill/>
        </p:spPr>
        <p:txBody>
          <a:bodyPr wrap="square" rtlCol="0">
            <a:spAutoFit/>
          </a:bodyPr>
          <a:lstStyle/>
          <a:p>
            <a:endParaRPr lang="de-AT"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err="1">
                <a:latin typeface="Lato" panose="020F0502020204030203" pitchFamily="34" charset="0"/>
                <a:cs typeface="Lato" panose="020F0502020204030203" pitchFamily="34" charset="0"/>
              </a:rPr>
              <a:t>No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or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low</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entry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cost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barrier</a:t>
            </a:r>
            <a:endParaRPr lang="en-US"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err="1">
                <a:latin typeface="Lato" panose="020F0502020204030203" pitchFamily="34" charset="0"/>
                <a:cs typeface="Lato" panose="020F0502020204030203" pitchFamily="34" charset="0"/>
              </a:rPr>
              <a:t>Vast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amounts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of</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resources</a:t>
            </a:r>
            <a:endParaRPr lang="en-US"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Trainings, </a:t>
            </a:r>
            <a:r>
              <a:rPr lang="de-AT" sz="2000" dirty="0" err="1">
                <a:latin typeface="Lato" panose="020F0502020204030203" pitchFamily="34" charset="0"/>
                <a:cs typeface="Lato" panose="020F0502020204030203" pitchFamily="34" charset="0"/>
              </a:rPr>
              <a:t>courses</a:t>
            </a:r>
            <a:endParaRPr lang="en-US"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Events, </a:t>
            </a:r>
            <a:r>
              <a:rPr lang="de-AT" sz="2000" dirty="0" err="1">
                <a:latin typeface="Lato" panose="020F0502020204030203" pitchFamily="34" charset="0"/>
                <a:cs typeface="Lato" panose="020F0502020204030203" pitchFamily="34" charset="0"/>
              </a:rPr>
              <a:t>dev</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days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camps</a:t>
            </a:r>
            <a:r>
              <a:rPr lang="de-AT" sz="2000" dirty="0">
                <a:latin typeface="Lato" panose="020F0502020204030203" pitchFamily="34" charset="0"/>
                <a:cs typeface="Lato" panose="020F0502020204030203" pitchFamily="34" charset="0"/>
              </a:rPr>
              <a:t>, …</a:t>
            </a:r>
            <a:endParaRPr lang="en-US"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dirty="0">
                <a:latin typeface="Lato" panose="020F0502020204030203" pitchFamily="34" charset="0"/>
                <a:cs typeface="Lato" panose="020F0502020204030203" pitchFamily="34" charset="0"/>
              </a:rPr>
              <a:t>A </a:t>
            </a:r>
            <a:r>
              <a:rPr lang="de-AT" sz="2000" dirty="0" err="1">
                <a:latin typeface="Lato" panose="020F0502020204030203" pitchFamily="34" charset="0"/>
                <a:cs typeface="Lato" panose="020F0502020204030203" pitchFamily="34" charset="0"/>
              </a:rPr>
              <a:t>community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turn </a:t>
            </a:r>
            <a:r>
              <a:rPr lang="de-AT" sz="2000" dirty="0" err="1">
                <a:latin typeface="Lato" panose="020F0502020204030203" pitchFamily="34" charset="0"/>
                <a:cs typeface="Lato" panose="020F0502020204030203" pitchFamily="34" charset="0"/>
              </a:rPr>
              <a:t>to</a:t>
            </a:r>
            <a:endParaRPr lang="en-US" sz="2000" dirty="0">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34247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56911A-C389-9FC8-6D05-EA1A50874104}"/>
              </a:ext>
            </a:extLst>
          </p:cNvPr>
          <p:cNvSpPr txBox="1"/>
          <p:nvPr/>
        </p:nvSpPr>
        <p:spPr>
          <a:xfrm>
            <a:off x="0" y="0"/>
            <a:ext cx="9144000" cy="6858000"/>
          </a:xfrm>
          <a:prstGeom prst="rect">
            <a:avLst/>
          </a:prstGeom>
          <a:solidFill>
            <a:schemeClr val="tx1"/>
          </a:solidFill>
        </p:spPr>
        <p:txBody>
          <a:bodyPr wrap="square" rtlCol="0">
            <a:spAutoFit/>
          </a:bodyPr>
          <a:lstStyle/>
          <a:p>
            <a:endParaRPr lang="en-AT" dirty="0"/>
          </a:p>
        </p:txBody>
      </p:sp>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solidFill>
                  <a:schemeClr val="bg1"/>
                </a:solidFill>
                <a:latin typeface="Lato Black" panose="020F0A02020204030203" pitchFamily="34" charset="0"/>
                <a:cs typeface="Lato" panose="020F0502020204030203" pitchFamily="34" charset="0"/>
              </a:rPr>
              <a:t>OVERCOMING</a:t>
            </a:r>
          </a:p>
          <a:p>
            <a:r>
              <a:rPr lang="de-AT" sz="4000" dirty="0">
                <a:solidFill>
                  <a:schemeClr val="accent6"/>
                </a:solidFill>
                <a:latin typeface="Lato Black" panose="020F0A02020204030203" pitchFamily="34" charset="0"/>
                <a:cs typeface="Lato" panose="020F0502020204030203" pitchFamily="34" charset="0"/>
              </a:rPr>
              <a:t>OUR CHALLENGES</a:t>
            </a:r>
            <a:endParaRPr lang="en-AT" sz="4000" dirty="0">
              <a:solidFill>
                <a:schemeClr val="accent6"/>
              </a:solidFill>
              <a:latin typeface="Lato Black" panose="020F0A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0" y="2111439"/>
            <a:ext cx="7868920" cy="3785652"/>
          </a:xfrm>
          <a:prstGeom prst="rect">
            <a:avLst/>
          </a:prstGeom>
          <a:noFill/>
        </p:spPr>
        <p:txBody>
          <a:bodyPr wrap="square" rtlCol="0">
            <a:spAutoFit/>
          </a:bodyPr>
          <a:lstStyle/>
          <a:p>
            <a:r>
              <a:rPr lang="en-US" sz="2000" strike="sngStrike" dirty="0">
                <a:solidFill>
                  <a:schemeClr val="accent6"/>
                </a:solidFill>
                <a:latin typeface="Lato" panose="020F0502020204030203" pitchFamily="34" charset="0"/>
                <a:cs typeface="Lato" panose="020F0502020204030203" pitchFamily="34" charset="0"/>
              </a:rPr>
              <a:t>No</a:t>
            </a:r>
            <a:r>
              <a:rPr lang="en-US" sz="2000" dirty="0">
                <a:solidFill>
                  <a:schemeClr val="accent6"/>
                </a:solidFill>
                <a:latin typeface="Lato" panose="020F0502020204030203" pitchFamily="34" charset="0"/>
                <a:cs typeface="Lato" panose="020F0502020204030203" pitchFamily="34" charset="0"/>
              </a:rPr>
              <a:t> Comparability</a:t>
            </a:r>
          </a:p>
          <a:p>
            <a:pPr marL="342900" indent="-342900">
              <a:buFont typeface="Wingdings" panose="05000000000000000000" pitchFamily="2" charset="2"/>
              <a:buChar char="ü"/>
            </a:pPr>
            <a:r>
              <a:rPr lang="en-US" sz="2000">
                <a:solidFill>
                  <a:schemeClr val="bg1"/>
                </a:solidFill>
                <a:latin typeface="Lato" panose="020F0502020204030203" pitchFamily="34" charset="0"/>
                <a:cs typeface="Lato" panose="020F0502020204030203" pitchFamily="34" charset="0"/>
              </a:rPr>
              <a:t>Plan </a:t>
            </a:r>
            <a:r>
              <a:rPr lang="en-US" sz="2000" dirty="0">
                <a:solidFill>
                  <a:schemeClr val="bg1"/>
                </a:solidFill>
                <a:latin typeface="Lato" panose="020F0502020204030203" pitchFamily="34" charset="0"/>
                <a:cs typeface="Lato" panose="020F0502020204030203" pitchFamily="34" charset="0"/>
              </a:rPr>
              <a:t>and track my progress on a grander scheme</a:t>
            </a:r>
            <a:br>
              <a:rPr lang="en-US" sz="2000" dirty="0">
                <a:solidFill>
                  <a:schemeClr val="bg1"/>
                </a:solidFill>
                <a:latin typeface="Lato" panose="020F0502020204030203" pitchFamily="34" charset="0"/>
                <a:cs typeface="Lato" panose="020F0502020204030203" pitchFamily="34" charset="0"/>
              </a:rPr>
            </a:br>
            <a:endParaRPr lang="en-US" sz="2000" dirty="0">
              <a:solidFill>
                <a:schemeClr val="bg1"/>
              </a:solidFill>
              <a:latin typeface="Lato" panose="020F0502020204030203" pitchFamily="34" charset="0"/>
              <a:cs typeface="Lato" panose="020F0502020204030203" pitchFamily="34" charset="0"/>
            </a:endParaRPr>
          </a:p>
          <a:p>
            <a:r>
              <a:rPr lang="en-US" sz="2000" strike="sngStrike" dirty="0">
                <a:solidFill>
                  <a:schemeClr val="accent6"/>
                </a:solidFill>
                <a:latin typeface="Lato" panose="020F0502020204030203" pitchFamily="34" charset="0"/>
                <a:cs typeface="Lato" panose="020F0502020204030203" pitchFamily="34" charset="0"/>
              </a:rPr>
              <a:t>Redundancy</a:t>
            </a:r>
            <a:r>
              <a:rPr lang="en-US" sz="2000" dirty="0">
                <a:solidFill>
                  <a:schemeClr val="accent6"/>
                </a:solidFill>
                <a:latin typeface="Lato" panose="020F0502020204030203" pitchFamily="34" charset="0"/>
                <a:cs typeface="Lato" panose="020F0502020204030203" pitchFamily="34" charset="0"/>
              </a:rPr>
              <a:t> Efficiency</a:t>
            </a:r>
          </a:p>
          <a:p>
            <a:pPr marL="342900" indent="-342900">
              <a:buFont typeface="Wingdings" panose="05000000000000000000" pitchFamily="2" charset="2"/>
              <a:buChar char="ü"/>
            </a:pPr>
            <a:r>
              <a:rPr lang="en-US" sz="2000" dirty="0">
                <a:solidFill>
                  <a:schemeClr val="bg1"/>
                </a:solidFill>
                <a:latin typeface="Lato" panose="020F0502020204030203" pitchFamily="34" charset="0"/>
                <a:cs typeface="Lato" panose="020F0502020204030203" pitchFamily="34" charset="0"/>
              </a:rPr>
              <a:t>Identify shared skills to prevent redundant learning and content creation</a:t>
            </a:r>
          </a:p>
          <a:p>
            <a:endParaRPr lang="en-US" sz="2000" dirty="0">
              <a:solidFill>
                <a:schemeClr val="accent6"/>
              </a:solidFill>
              <a:latin typeface="Lato" panose="020F0502020204030203" pitchFamily="34" charset="0"/>
              <a:cs typeface="Lato" panose="020F0502020204030203" pitchFamily="34" charset="0"/>
            </a:endParaRPr>
          </a:p>
          <a:p>
            <a:r>
              <a:rPr lang="en-US" sz="2000" strike="sngStrike" dirty="0">
                <a:solidFill>
                  <a:schemeClr val="accent6"/>
                </a:solidFill>
                <a:latin typeface="Lato" panose="020F0502020204030203" pitchFamily="34" charset="0"/>
                <a:cs typeface="Lato" panose="020F0502020204030203" pitchFamily="34" charset="0"/>
              </a:rPr>
              <a:t>Obsolescence</a:t>
            </a:r>
            <a:r>
              <a:rPr lang="en-US" sz="2000" dirty="0">
                <a:solidFill>
                  <a:schemeClr val="accent6"/>
                </a:solidFill>
                <a:latin typeface="Lato" panose="020F0502020204030203" pitchFamily="34" charset="0"/>
                <a:cs typeface="Lato" panose="020F0502020204030203" pitchFamily="34" charset="0"/>
              </a:rPr>
              <a:t> Transparency</a:t>
            </a:r>
          </a:p>
          <a:p>
            <a:pPr marL="342900" indent="-342900">
              <a:buFont typeface="Wingdings" panose="05000000000000000000" pitchFamily="2" charset="2"/>
              <a:buChar char="ü"/>
            </a:pPr>
            <a:r>
              <a:rPr lang="en-US" sz="2000" dirty="0">
                <a:solidFill>
                  <a:schemeClr val="bg1"/>
                </a:solidFill>
                <a:latin typeface="Lato" panose="020F0502020204030203" pitchFamily="34" charset="0"/>
                <a:cs typeface="Lato" panose="020F0502020204030203" pitchFamily="34" charset="0"/>
              </a:rPr>
              <a:t>Living index through maintained skill definitions</a:t>
            </a:r>
          </a:p>
          <a:p>
            <a:pPr marL="342900" indent="-342900">
              <a:buFont typeface="Wingdings" panose="05000000000000000000" pitchFamily="2" charset="2"/>
              <a:buChar char="ü"/>
            </a:pPr>
            <a:endParaRPr lang="en-US" sz="2000" dirty="0">
              <a:solidFill>
                <a:schemeClr val="bg1"/>
              </a:solidFill>
              <a:latin typeface="Lato" panose="020F0502020204030203" pitchFamily="34" charset="0"/>
              <a:cs typeface="Lato" panose="020F0502020204030203" pitchFamily="34" charset="0"/>
            </a:endParaRPr>
          </a:p>
          <a:p>
            <a:r>
              <a:rPr lang="en-US" sz="2000" strike="sngStrike" dirty="0">
                <a:solidFill>
                  <a:schemeClr val="accent6"/>
                </a:solidFill>
                <a:latin typeface="Lato" panose="020F0502020204030203" pitchFamily="34" charset="0"/>
                <a:cs typeface="Lato" panose="020F0502020204030203" pitchFamily="34" charset="0"/>
              </a:rPr>
              <a:t>Ambiguity</a:t>
            </a:r>
            <a:r>
              <a:rPr lang="en-US" sz="2000" dirty="0">
                <a:solidFill>
                  <a:schemeClr val="accent6"/>
                </a:solidFill>
                <a:latin typeface="Lato" panose="020F0502020204030203" pitchFamily="34" charset="0"/>
                <a:cs typeface="Lato" panose="020F0502020204030203" pitchFamily="34" charset="0"/>
              </a:rPr>
              <a:t> Versatility</a:t>
            </a:r>
          </a:p>
          <a:p>
            <a:pPr marL="342900" indent="-342900">
              <a:buFont typeface="Wingdings" panose="05000000000000000000" pitchFamily="2" charset="2"/>
              <a:buChar char="ü"/>
            </a:pPr>
            <a:r>
              <a:rPr lang="en-US" sz="2000" dirty="0">
                <a:solidFill>
                  <a:schemeClr val="bg1"/>
                </a:solidFill>
                <a:latin typeface="Lato" panose="020F0502020204030203" pitchFamily="34" charset="0"/>
                <a:cs typeface="Lato" panose="020F0502020204030203" pitchFamily="34" charset="0"/>
              </a:rPr>
              <a:t>By linking trainings and resources to skill definitions</a:t>
            </a:r>
          </a:p>
        </p:txBody>
      </p:sp>
    </p:spTree>
    <p:extLst>
      <p:ext uri="{BB962C8B-B14F-4D97-AF65-F5344CB8AC3E}">
        <p14:creationId xmlns:p14="http://schemas.microsoft.com/office/powerpoint/2010/main" val="4055938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WHO WE ARE</a:t>
            </a:r>
          </a:p>
          <a:p>
            <a:r>
              <a:rPr lang="de-AT" sz="4000" dirty="0">
                <a:solidFill>
                  <a:schemeClr val="accent6"/>
                </a:solidFill>
                <a:latin typeface="Lato Black" panose="020F0A02020204030203" pitchFamily="34" charset="0"/>
                <a:cs typeface="Lato" panose="020F0502020204030203" pitchFamily="34" charset="0"/>
              </a:rPr>
              <a:t>SKILLDISPLAY</a:t>
            </a:r>
            <a:endParaRPr lang="en-AT" sz="4000" dirty="0">
              <a:solidFill>
                <a:schemeClr val="accent6"/>
              </a:solidFill>
              <a:latin typeface="Lato Black" panose="020F0A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03984" y="2301950"/>
            <a:ext cx="7868920" cy="400110"/>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E-Mail: 		office@skilldisplay.eu</a:t>
            </a:r>
            <a:endParaRPr lang="en-AT" sz="2000" dirty="0">
              <a:latin typeface="Lato" panose="020F0502020204030203" pitchFamily="34" charset="0"/>
              <a:cs typeface="Lato" panose="020F0502020204030203" pitchFamily="34" charset="0"/>
            </a:endParaRP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686422" y="3317613"/>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220C112-07A6-22C8-AC84-993D92920AAB}"/>
              </a:ext>
            </a:extLst>
          </p:cNvPr>
          <p:cNvSpPr txBox="1"/>
          <p:nvPr/>
        </p:nvSpPr>
        <p:spPr>
          <a:xfrm>
            <a:off x="637540" y="2679198"/>
            <a:ext cx="7868920" cy="400110"/>
          </a:xfrm>
          <a:prstGeom prst="rect">
            <a:avLst/>
          </a:prstGeom>
          <a:noFill/>
        </p:spPr>
        <p:txBody>
          <a:bodyPr wrap="square" rtlCol="0">
            <a:spAutoFit/>
          </a:bodyPr>
          <a:lstStyle/>
          <a:p>
            <a:endParaRPr lang="en-AT" sz="2000" dirty="0">
              <a:latin typeface="Lato" panose="020F0502020204030203" pitchFamily="34" charset="0"/>
              <a:cs typeface="Lato" panose="020F0502020204030203" pitchFamily="34" charset="0"/>
            </a:endParaRPr>
          </a:p>
        </p:txBody>
      </p:sp>
      <p:sp>
        <p:nvSpPr>
          <p:cNvPr id="6" name="Textfeld 5">
            <a:extLst>
              <a:ext uri="{FF2B5EF4-FFF2-40B4-BE49-F238E27FC236}">
                <a16:creationId xmlns:a16="http://schemas.microsoft.com/office/drawing/2014/main" id="{534D3654-5E53-B55C-EC60-C00C92F8C916}"/>
              </a:ext>
            </a:extLst>
          </p:cNvPr>
          <p:cNvSpPr txBox="1"/>
          <p:nvPr/>
        </p:nvSpPr>
        <p:spPr>
          <a:xfrm>
            <a:off x="603984" y="2637591"/>
            <a:ext cx="7868920" cy="400110"/>
          </a:xfrm>
          <a:prstGeom prst="rect">
            <a:avLst/>
          </a:prstGeom>
          <a:noFill/>
        </p:spPr>
        <p:txBody>
          <a:bodyPr wrap="square" rtlCol="0">
            <a:spAutoFit/>
          </a:bodyPr>
          <a:lstStyle/>
          <a:p>
            <a:r>
              <a:rPr lang="en-US" sz="2000" dirty="0">
                <a:latin typeface="Lato" panose="020F0502020204030203" pitchFamily="34" charset="0"/>
                <a:cs typeface="Lato" panose="020F0502020204030203" pitchFamily="34" charset="0"/>
              </a:rPr>
              <a:t>Website:	www.skilldisplay.eu</a:t>
            </a:r>
            <a:endParaRPr lang="en-AT" sz="2000" dirty="0">
              <a:latin typeface="Lato" panose="020F0502020204030203" pitchFamily="34" charset="0"/>
              <a:cs typeface="Lato" panose="020F0502020204030203" pitchFamily="34" charset="0"/>
            </a:endParaRPr>
          </a:p>
        </p:txBody>
      </p:sp>
      <p:sp>
        <p:nvSpPr>
          <p:cNvPr id="7" name="Textfeld 6">
            <a:extLst>
              <a:ext uri="{FF2B5EF4-FFF2-40B4-BE49-F238E27FC236}">
                <a16:creationId xmlns:a16="http://schemas.microsoft.com/office/drawing/2014/main" id="{3287021B-3445-1506-C017-FC4798C2203A}"/>
              </a:ext>
            </a:extLst>
          </p:cNvPr>
          <p:cNvSpPr txBox="1"/>
          <p:nvPr/>
        </p:nvSpPr>
        <p:spPr>
          <a:xfrm>
            <a:off x="603984" y="3571166"/>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SKILL MATRIX 2.0</a:t>
            </a:r>
            <a:endParaRPr lang="en-AT" sz="3200" dirty="0">
              <a:latin typeface="Lato" panose="020F05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4DE6B91E-E02B-9520-709C-508EAA99F3E6}"/>
              </a:ext>
            </a:extLst>
          </p:cNvPr>
          <p:cNvSpPr txBox="1"/>
          <p:nvPr/>
        </p:nvSpPr>
        <p:spPr>
          <a:xfrm>
            <a:off x="603984" y="4155941"/>
            <a:ext cx="7868920" cy="1938992"/>
          </a:xfrm>
          <a:prstGeom prst="rect">
            <a:avLst/>
          </a:prstGeom>
          <a:noFill/>
        </p:spPr>
        <p:txBody>
          <a:bodyPr wrap="square" rtlCol="0">
            <a:spAutoFit/>
          </a:bodyPr>
          <a:lstStyle/>
          <a:p>
            <a:r>
              <a:rPr lang="de-AT" sz="2000" dirty="0" err="1">
                <a:latin typeface="Lato" panose="020F0502020204030203" pitchFamily="34" charset="0"/>
                <a:cs typeface="Lato" panose="020F0502020204030203" pitchFamily="34" charset="0"/>
              </a:rPr>
              <a:t>We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provide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customized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individualized</a:t>
            </a:r>
            <a:r>
              <a:rPr lang="de-AT" sz="2000"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learning</a:t>
            </a:r>
            <a:r>
              <a:rPr lang="de-AT" sz="2000" b="1" dirty="0">
                <a:latin typeface="Lato" panose="020F0502020204030203" pitchFamily="34" charset="0"/>
                <a:cs typeface="Lato" panose="020F0502020204030203" pitchFamily="34" charset="0"/>
              </a:rPr>
              <a:t> and </a:t>
            </a:r>
            <a:r>
              <a:rPr lang="de-AT" sz="2000" b="1" dirty="0" err="1">
                <a:latin typeface="Lato" panose="020F0502020204030203" pitchFamily="34" charset="0"/>
                <a:cs typeface="Lato" panose="020F0502020204030203" pitchFamily="34" charset="0"/>
              </a:rPr>
              <a:t>development</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strategies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based</a:t>
            </a:r>
            <a:r>
              <a:rPr lang="de-AT" sz="2000" dirty="0">
                <a:latin typeface="Lato" panose="020F0502020204030203" pitchFamily="34" charset="0"/>
                <a:cs typeface="Lato" panose="020F0502020204030203" pitchFamily="34" charset="0"/>
              </a:rPr>
              <a:t> on a </a:t>
            </a:r>
            <a:r>
              <a:rPr lang="de-AT" sz="2000" b="1" dirty="0" err="1">
                <a:latin typeface="Lato" panose="020F0502020204030203" pitchFamily="34" charset="0"/>
                <a:cs typeface="Lato" panose="020F0502020204030203" pitchFamily="34" charset="0"/>
              </a:rPr>
              <a:t>proven</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methodology</a:t>
            </a:r>
            <a:r>
              <a:rPr lang="de-AT" sz="2000" dirty="0">
                <a:latin typeface="Lato" panose="020F0502020204030203" pitchFamily="34" charset="0"/>
                <a:cs typeface="Lato" panose="020F0502020204030203" pitchFamily="34" charset="0"/>
              </a:rPr>
              <a:t>.</a:t>
            </a:r>
          </a:p>
          <a:p>
            <a:endParaRPr lang="de-AT" sz="2000" dirty="0">
              <a:latin typeface="Lato" panose="020F0502020204030203" pitchFamily="34" charset="0"/>
              <a:cs typeface="Lato" panose="020F0502020204030203" pitchFamily="34" charset="0"/>
            </a:endParaRPr>
          </a:p>
          <a:p>
            <a:r>
              <a:rPr lang="de-AT" sz="2000" dirty="0" err="1">
                <a:latin typeface="Lato" panose="020F0502020204030203" pitchFamily="34" charset="0"/>
                <a:cs typeface="Lato" panose="020F0502020204030203" pitchFamily="34" charset="0"/>
              </a:rPr>
              <a:t>SkillDisplay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helps</a:t>
            </a:r>
            <a:r>
              <a:rPr lang="de-AT" sz="2000" dirty="0">
                <a:latin typeface="Lato" panose="020F0502020204030203" pitchFamily="34" charset="0"/>
                <a:cs typeface="Lato" panose="020F0502020204030203" pitchFamily="34" charset="0"/>
              </a:rPr>
              <a:t> you </a:t>
            </a:r>
            <a:r>
              <a:rPr lang="de-AT" sz="2000" dirty="0" err="1">
                <a:latin typeface="Lato" panose="020F0502020204030203" pitchFamily="34" charset="0"/>
                <a:cs typeface="Lato" panose="020F0502020204030203" pitchFamily="34" charset="0"/>
              </a:rPr>
              <a:t>build</a:t>
            </a:r>
            <a:r>
              <a:rPr lang="de-AT" sz="2000" dirty="0">
                <a:latin typeface="Lato" panose="020F0502020204030203" pitchFamily="34" charset="0"/>
                <a:cs typeface="Lato" panose="020F0502020204030203" pitchFamily="34" charset="0"/>
              </a:rPr>
              <a:t> a </a:t>
            </a:r>
            <a:r>
              <a:rPr lang="de-AT" sz="2000" b="1" dirty="0">
                <a:latin typeface="Lato" panose="020F0502020204030203" pitchFamily="34" charset="0"/>
                <a:cs typeface="Lato" panose="020F0502020204030203" pitchFamily="34" charset="0"/>
              </a:rPr>
              <a:t>maintainable </a:t>
            </a:r>
            <a:r>
              <a:rPr lang="de-AT" sz="2000" b="1" dirty="0" err="1">
                <a:latin typeface="Lato" panose="020F0502020204030203" pitchFamily="34" charset="0"/>
                <a:cs typeface="Lato" panose="020F0502020204030203" pitchFamily="34" charset="0"/>
              </a:rPr>
              <a:t>quality</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competency</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structure</a:t>
            </a:r>
            <a:r>
              <a:rPr lang="de-AT" sz="2000" b="1"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as</a:t>
            </a:r>
            <a:r>
              <a:rPr lang="de-AT" sz="2000" dirty="0">
                <a:latin typeface="Lato" panose="020F0502020204030203" pitchFamily="34" charset="0"/>
                <a:cs typeface="Lato" panose="020F0502020204030203" pitchFamily="34" charset="0"/>
              </a:rPr>
              <a:t> a </a:t>
            </a:r>
            <a:r>
              <a:rPr lang="de-AT" sz="2000" dirty="0" err="1">
                <a:latin typeface="Lato" panose="020F0502020204030203" pitchFamily="34" charset="0"/>
                <a:cs typeface="Lato" panose="020F0502020204030203" pitchFamily="34" charset="0"/>
              </a:rPr>
              <a:t>base</a:t>
            </a:r>
            <a:r>
              <a:rPr lang="de-AT" sz="2000" dirty="0">
                <a:latin typeface="Lato" panose="020F0502020204030203" pitchFamily="34" charset="0"/>
                <a:cs typeface="Lato" panose="020F0502020204030203" pitchFamily="34" charset="0"/>
              </a:rPr>
              <a:t> for </a:t>
            </a:r>
            <a:r>
              <a:rPr lang="de-AT" sz="2000" dirty="0" err="1">
                <a:latin typeface="Lato" panose="020F0502020204030203" pitchFamily="34" charset="0"/>
                <a:cs typeface="Lato" panose="020F0502020204030203" pitchFamily="34" charset="0"/>
              </a:rPr>
              <a:t>training</a:t>
            </a:r>
            <a:r>
              <a:rPr lang="de-AT" sz="2000" dirty="0">
                <a:latin typeface="Lato" panose="020F0502020204030203" pitchFamily="34" charset="0"/>
                <a:cs typeface="Lato" panose="020F0502020204030203" pitchFamily="34" charset="0"/>
              </a:rPr>
              <a:t> and </a:t>
            </a:r>
            <a:r>
              <a:rPr lang="de-AT" sz="2000" dirty="0" err="1">
                <a:latin typeface="Lato" panose="020F0502020204030203" pitchFamily="34" charset="0"/>
                <a:cs typeface="Lato" panose="020F0502020204030203" pitchFamily="34" charset="0"/>
              </a:rPr>
              <a:t>development</a:t>
            </a:r>
            <a:r>
              <a:rPr lang="de-AT" sz="2000" dirty="0">
                <a:latin typeface="Lato" panose="020F0502020204030203" pitchFamily="34" charset="0"/>
                <a:cs typeface="Lato" panose="020F0502020204030203" pitchFamily="34" charset="0"/>
              </a:rPr>
              <a:t>, for </a:t>
            </a:r>
            <a:r>
              <a:rPr lang="de-AT" sz="2000" dirty="0" err="1">
                <a:latin typeface="Lato" panose="020F0502020204030203" pitchFamily="34" charset="0"/>
                <a:cs typeface="Lato" panose="020F0502020204030203" pitchFamily="34" charset="0"/>
              </a:rPr>
              <a:t>use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with</a:t>
            </a:r>
            <a:r>
              <a:rPr lang="de-AT" sz="2000" dirty="0">
                <a:latin typeface="Lato" panose="020F0502020204030203" pitchFamily="34" charset="0"/>
                <a:cs typeface="Lato" panose="020F0502020204030203" pitchFamily="34" charset="0"/>
              </a:rPr>
              <a:t> your </a:t>
            </a:r>
            <a:r>
              <a:rPr lang="de-AT" sz="2000" b="1" dirty="0" err="1">
                <a:latin typeface="Lato" panose="020F0502020204030203" pitchFamily="34" charset="0"/>
                <a:cs typeface="Lato" panose="020F0502020204030203" pitchFamily="34" charset="0"/>
              </a:rPr>
              <a:t>existing</a:t>
            </a:r>
            <a:r>
              <a:rPr lang="de-AT" sz="2000" b="1" dirty="0">
                <a:latin typeface="Lato" panose="020F0502020204030203" pitchFamily="34" charset="0"/>
                <a:cs typeface="Lato" panose="020F0502020204030203" pitchFamily="34" charset="0"/>
              </a:rPr>
              <a:t> </a:t>
            </a:r>
            <a:r>
              <a:rPr lang="de-AT" sz="2000" b="1" dirty="0" err="1">
                <a:latin typeface="Lato" panose="020F0502020204030203" pitchFamily="34" charset="0"/>
                <a:cs typeface="Lato" panose="020F0502020204030203" pitchFamily="34" charset="0"/>
              </a:rPr>
              <a:t>tools</a:t>
            </a:r>
            <a:r>
              <a:rPr lang="de-AT" sz="2000" b="1" dirty="0">
                <a:latin typeface="Lato" panose="020F0502020204030203" pitchFamily="34" charset="0"/>
                <a:cs typeface="Lato" panose="020F0502020204030203" pitchFamily="34" charset="0"/>
              </a:rPr>
              <a:t> </a:t>
            </a:r>
            <a:r>
              <a:rPr lang="de-AT" sz="2000" dirty="0">
                <a:latin typeface="Lato" panose="020F0502020204030203" pitchFamily="34" charset="0"/>
                <a:cs typeface="Lato" panose="020F0502020204030203" pitchFamily="34" charset="0"/>
              </a:rPr>
              <a:t>(LMS, </a:t>
            </a:r>
            <a:r>
              <a:rPr lang="de-AT" sz="2000" dirty="0" err="1">
                <a:latin typeface="Lato" panose="020F0502020204030203" pitchFamily="34" charset="0"/>
                <a:cs typeface="Lato" panose="020F0502020204030203" pitchFamily="34" charset="0"/>
              </a:rPr>
              <a:t>knowledge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base</a:t>
            </a:r>
            <a:r>
              <a:rPr lang="de-AT" sz="2000" dirty="0">
                <a:latin typeface="Lato" panose="020F0502020204030203" pitchFamily="34" charset="0"/>
                <a:cs typeface="Lato" panose="020F0502020204030203" pitchFamily="34" charset="0"/>
              </a:rPr>
              <a:t>, etc.)</a:t>
            </a:r>
            <a:endParaRPr lang="en-AT" sz="2000" dirty="0">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0573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64495B4-BB44-1C95-DF16-2579F0167838}"/>
              </a:ext>
            </a:extLst>
          </p:cNvPr>
          <p:cNvPicPr>
            <a:picLocks noChangeAspect="1"/>
          </p:cNvPicPr>
          <p:nvPr/>
        </p:nvPicPr>
        <p:blipFill rotWithShape="1">
          <a:blip r:embed="rId2"/>
          <a:srcRect t="7999" b="17835"/>
          <a:stretch/>
        </p:blipFill>
        <p:spPr>
          <a:xfrm>
            <a:off x="0" y="96459"/>
            <a:ext cx="9144000" cy="4521200"/>
          </a:xfrm>
          <a:prstGeom prst="rect">
            <a:avLst/>
          </a:prstGeom>
        </p:spPr>
      </p:pic>
      <p:sp>
        <p:nvSpPr>
          <p:cNvPr id="7" name="Flussdiagramm: Manuelle Eingabe 6">
            <a:extLst>
              <a:ext uri="{FF2B5EF4-FFF2-40B4-BE49-F238E27FC236}">
                <a16:creationId xmlns:a16="http://schemas.microsoft.com/office/drawing/2014/main" id="{213D2FB4-B50C-20BF-3D7C-C89829495BF7}"/>
              </a:ext>
            </a:extLst>
          </p:cNvPr>
          <p:cNvSpPr/>
          <p:nvPr/>
        </p:nvSpPr>
        <p:spPr>
          <a:xfrm flipH="1">
            <a:off x="1532" y="3854015"/>
            <a:ext cx="9144000" cy="2239686"/>
          </a:xfrm>
          <a:prstGeom prst="flowChartManualIn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Flussdiagramm: Manuelle Eingabe 10">
            <a:extLst>
              <a:ext uri="{FF2B5EF4-FFF2-40B4-BE49-F238E27FC236}">
                <a16:creationId xmlns:a16="http://schemas.microsoft.com/office/drawing/2014/main" id="{650163C9-4034-A532-874A-AD2939194DF7}"/>
              </a:ext>
            </a:extLst>
          </p:cNvPr>
          <p:cNvSpPr/>
          <p:nvPr/>
        </p:nvSpPr>
        <p:spPr>
          <a:xfrm rot="10800000" flipH="1">
            <a:off x="-1532" y="137016"/>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 name="Rechteck 8">
            <a:extLst>
              <a:ext uri="{FF2B5EF4-FFF2-40B4-BE49-F238E27FC236}">
                <a16:creationId xmlns:a16="http://schemas.microsoft.com/office/drawing/2014/main" id="{C6DB138B-AA24-0036-0274-024554CCD48A}"/>
              </a:ext>
            </a:extLst>
          </p:cNvPr>
          <p:cNvSpPr/>
          <p:nvPr/>
        </p:nvSpPr>
        <p:spPr>
          <a:xfrm>
            <a:off x="0" y="6563118"/>
            <a:ext cx="9144000" cy="29488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Flussdiagramm: Manuelle Eingabe 9">
            <a:extLst>
              <a:ext uri="{FF2B5EF4-FFF2-40B4-BE49-F238E27FC236}">
                <a16:creationId xmlns:a16="http://schemas.microsoft.com/office/drawing/2014/main" id="{232E32F7-B40F-8F1A-201C-C4E98E308348}"/>
              </a:ext>
            </a:extLst>
          </p:cNvPr>
          <p:cNvSpPr/>
          <p:nvPr/>
        </p:nvSpPr>
        <p:spPr>
          <a:xfrm flipH="1">
            <a:off x="0" y="3978234"/>
            <a:ext cx="9144000" cy="2584884"/>
          </a:xfrm>
          <a:prstGeom prst="flowChartManualInp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1" name="Textfeld 10">
            <a:extLst>
              <a:ext uri="{FF2B5EF4-FFF2-40B4-BE49-F238E27FC236}">
                <a16:creationId xmlns:a16="http://schemas.microsoft.com/office/drawing/2014/main" id="{0169D260-44D7-D52D-EBCF-39B352871075}"/>
              </a:ext>
            </a:extLst>
          </p:cNvPr>
          <p:cNvSpPr txBox="1"/>
          <p:nvPr/>
        </p:nvSpPr>
        <p:spPr>
          <a:xfrm>
            <a:off x="182880" y="6572448"/>
            <a:ext cx="8839506" cy="461665"/>
          </a:xfrm>
          <a:prstGeom prst="rect">
            <a:avLst/>
          </a:prstGeom>
          <a:noFill/>
        </p:spPr>
        <p:txBody>
          <a:bodyPr wrap="square" rtlCol="0">
            <a:spAutoFit/>
          </a:bodyPr>
          <a:lstStyle/>
          <a:p>
            <a:r>
              <a:rPr lang="de-AT" sz="1200" dirty="0">
                <a:solidFill>
                  <a:schemeClr val="bg1"/>
                </a:solidFill>
                <a:latin typeface="Lato" panose="020F0502020204030203" pitchFamily="34" charset="0"/>
                <a:cs typeface="Lato" panose="020F0502020204030203" pitchFamily="34" charset="0"/>
              </a:rPr>
              <a:t>WWW.SKILLDISPLAY.EU  |  </a:t>
            </a:r>
            <a:r>
              <a:rPr lang="de-AT" sz="1200" dirty="0">
                <a:solidFill>
                  <a:schemeClr val="bg1"/>
                </a:solidFill>
                <a:latin typeface="Lato" panose="020F0502020204030203" pitchFamily="34" charset="0"/>
              </a:rPr>
              <a:t>FOSDEM 2024 - </a:t>
            </a:r>
            <a:r>
              <a:rPr lang="en-US" sz="1200" dirty="0">
                <a:solidFill>
                  <a:schemeClr val="bg1"/>
                </a:solidFill>
                <a:latin typeface="Lato" panose="020F0502020204030203" pitchFamily="34" charset="0"/>
              </a:rPr>
              <a:t>Designing Futures of FOSS Content Management with the Open Website Alliance</a:t>
            </a:r>
          </a:p>
          <a:p>
            <a:endParaRPr lang="en-AT" sz="1200" dirty="0">
              <a:solidFill>
                <a:schemeClr val="bg1"/>
              </a:solidFill>
              <a:latin typeface="Lato" panose="020F0502020204030203" pitchFamily="34" charset="0"/>
              <a:cs typeface="Lato" panose="020F0502020204030203" pitchFamily="34" charset="0"/>
            </a:endParaRPr>
          </a:p>
        </p:txBody>
      </p:sp>
      <p:sp>
        <p:nvSpPr>
          <p:cNvPr id="12" name="Flussdiagramm: Manuelle Eingabe 10">
            <a:extLst>
              <a:ext uri="{FF2B5EF4-FFF2-40B4-BE49-F238E27FC236}">
                <a16:creationId xmlns:a16="http://schemas.microsoft.com/office/drawing/2014/main" id="{D3D94369-6F4A-287B-8565-C81148F0405C}"/>
              </a:ext>
            </a:extLst>
          </p:cNvPr>
          <p:cNvSpPr/>
          <p:nvPr/>
        </p:nvSpPr>
        <p:spPr>
          <a:xfrm rot="10800000" flipH="1">
            <a:off x="-5765" y="0"/>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3" name="Grafik 12">
            <a:extLst>
              <a:ext uri="{FF2B5EF4-FFF2-40B4-BE49-F238E27FC236}">
                <a16:creationId xmlns:a16="http://schemas.microsoft.com/office/drawing/2014/main" id="{385302D1-604C-EF43-A7BB-B48DF4376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0402" y="131200"/>
            <a:ext cx="2711984" cy="660307"/>
          </a:xfrm>
          <a:prstGeom prst="rect">
            <a:avLst/>
          </a:prstGeom>
        </p:spPr>
      </p:pic>
      <p:sp>
        <p:nvSpPr>
          <p:cNvPr id="14" name="Textfeld 13">
            <a:extLst>
              <a:ext uri="{FF2B5EF4-FFF2-40B4-BE49-F238E27FC236}">
                <a16:creationId xmlns:a16="http://schemas.microsoft.com/office/drawing/2014/main" id="{6468ECA7-E18D-E9DC-2BD0-3DE3F3294C38}"/>
              </a:ext>
            </a:extLst>
          </p:cNvPr>
          <p:cNvSpPr txBox="1"/>
          <p:nvPr/>
        </p:nvSpPr>
        <p:spPr>
          <a:xfrm>
            <a:off x="181347" y="4820438"/>
            <a:ext cx="8670045" cy="1077218"/>
          </a:xfrm>
          <a:prstGeom prst="rect">
            <a:avLst/>
          </a:prstGeom>
          <a:noFill/>
        </p:spPr>
        <p:txBody>
          <a:bodyPr wrap="square" rtlCol="0">
            <a:spAutoFit/>
          </a:bodyPr>
          <a:lstStyle/>
          <a:p>
            <a:r>
              <a:rPr lang="en-US" sz="3200" b="1" dirty="0">
                <a:solidFill>
                  <a:schemeClr val="bg1"/>
                </a:solidFill>
                <a:effectLst/>
                <a:latin typeface="Lato" panose="020F0502020204030203" pitchFamily="34" charset="0"/>
              </a:rPr>
              <a:t>MAKING FOSS EASIER TO TEACH</a:t>
            </a:r>
            <a:br>
              <a:rPr lang="de-AT" sz="3200" dirty="0">
                <a:solidFill>
                  <a:schemeClr val="bg1"/>
                </a:solidFill>
                <a:latin typeface="Lato Black" panose="020F0A02020204030203" pitchFamily="34" charset="0"/>
                <a:cs typeface="Lato" panose="020F0502020204030203" pitchFamily="34" charset="0"/>
              </a:rPr>
            </a:br>
            <a:r>
              <a:rPr lang="en-US" sz="3200" b="1" dirty="0">
                <a:solidFill>
                  <a:schemeClr val="accent6"/>
                </a:solidFill>
                <a:effectLst/>
                <a:latin typeface="Lato" panose="020F0502020204030203" pitchFamily="34" charset="0"/>
              </a:rPr>
              <a:t>WITH SHARED COMPETENCY STANDARDS</a:t>
            </a:r>
            <a:endParaRPr lang="en-AT" sz="3200" dirty="0">
              <a:solidFill>
                <a:schemeClr val="accent6"/>
              </a:solidFill>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52498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CHALLENGES FOR</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COACHING AND LEARNING</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40" y="2466039"/>
            <a:ext cx="4154409"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NO COMPARABILITY</a:t>
            </a:r>
            <a:endParaRPr lang="en-AT" sz="3200" dirty="0">
              <a:latin typeface="Lato" panose="020F05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1" y="3050814"/>
            <a:ext cx="3729567" cy="1015663"/>
          </a:xfrm>
          <a:prstGeom prst="rect">
            <a:avLst/>
          </a:prstGeom>
          <a:noFill/>
        </p:spPr>
        <p:txBody>
          <a:bodyPr wrap="square" rtlCol="0">
            <a:spAutoFit/>
          </a:bodyPr>
          <a:lstStyle/>
          <a:p>
            <a:pPr marL="342900" indent="-342900">
              <a:buFont typeface="Wingdings" panose="05000000000000000000" pitchFamily="2" charset="2"/>
              <a:buChar char="v"/>
            </a:pPr>
            <a:r>
              <a:rPr lang="de-AT" sz="2000" dirty="0" err="1">
                <a:latin typeface="Lato" panose="020F0502020204030203" pitchFamily="34" charset="0"/>
                <a:cs typeface="Lato" panose="020F0502020204030203" pitchFamily="34" charset="0"/>
              </a:rPr>
              <a:t>Did</a:t>
            </a:r>
            <a:r>
              <a:rPr lang="de-AT" sz="2000" dirty="0">
                <a:latin typeface="Lato" panose="020F0502020204030203" pitchFamily="34" charset="0"/>
                <a:cs typeface="Lato" panose="020F0502020204030203" pitchFamily="34" charset="0"/>
              </a:rPr>
              <a:t> I </a:t>
            </a:r>
            <a:r>
              <a:rPr lang="de-AT" sz="2000" dirty="0" err="1">
                <a:latin typeface="Lato" panose="020F0502020204030203" pitchFamily="34" charset="0"/>
                <a:cs typeface="Lato" panose="020F0502020204030203" pitchFamily="34" charset="0"/>
              </a:rPr>
              <a:t>come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closer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dream</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job</a:t>
            </a:r>
            <a:r>
              <a:rPr lang="de-AT" sz="2000" dirty="0">
                <a:latin typeface="Lato" panose="020F0502020204030203" pitchFamily="34" charset="0"/>
                <a:cs typeface="Lato" panose="020F0502020204030203" pitchFamily="34" charset="0"/>
              </a:rPr>
              <a:t>?</a:t>
            </a:r>
          </a:p>
          <a:p>
            <a:pPr marL="342900" indent="-342900">
              <a:buFont typeface="Wingdings" panose="05000000000000000000" pitchFamily="2" charset="2"/>
              <a:buChar char="v"/>
            </a:pPr>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do I </a:t>
            </a:r>
            <a:r>
              <a:rPr lang="de-AT" sz="2000" dirty="0" err="1">
                <a:latin typeface="Lato" panose="020F0502020204030203" pitchFamily="34" charset="0"/>
                <a:cs typeface="Lato" panose="020F0502020204030203" pitchFamily="34" charset="0"/>
              </a:rPr>
              <a:t>need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learn</a:t>
            </a:r>
            <a:r>
              <a:rPr lang="de-AT" sz="2000" dirty="0">
                <a:latin typeface="Lato" panose="020F0502020204030203" pitchFamily="34" charset="0"/>
                <a:cs typeface="Lato" panose="020F0502020204030203" pitchFamily="34" charset="0"/>
              </a:rPr>
              <a:t>?</a:t>
            </a:r>
          </a:p>
        </p:txBody>
      </p:sp>
      <p:sp>
        <p:nvSpPr>
          <p:cNvPr id="2" name="Textfeld 1">
            <a:extLst>
              <a:ext uri="{FF2B5EF4-FFF2-40B4-BE49-F238E27FC236}">
                <a16:creationId xmlns:a16="http://schemas.microsoft.com/office/drawing/2014/main" id="{2E01C14C-119B-DB37-F9FC-C3B43BB458E9}"/>
              </a:ext>
            </a:extLst>
          </p:cNvPr>
          <p:cNvSpPr txBox="1"/>
          <p:nvPr/>
        </p:nvSpPr>
        <p:spPr>
          <a:xfrm>
            <a:off x="637541" y="4251225"/>
            <a:ext cx="393446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REDUNDANCY</a:t>
            </a:r>
            <a:endParaRPr lang="en-AT" sz="3200" dirty="0">
              <a:latin typeface="Lato" panose="020F0502020204030203" pitchFamily="34" charset="0"/>
              <a:cs typeface="Lato" panose="020F0502020204030203" pitchFamily="34" charset="0"/>
            </a:endParaRPr>
          </a:p>
        </p:txBody>
      </p:sp>
      <p:sp>
        <p:nvSpPr>
          <p:cNvPr id="4" name="Textfeld 3">
            <a:extLst>
              <a:ext uri="{FF2B5EF4-FFF2-40B4-BE49-F238E27FC236}">
                <a16:creationId xmlns:a16="http://schemas.microsoft.com/office/drawing/2014/main" id="{62AEFC9E-AE7C-5395-2723-EABE53D66718}"/>
              </a:ext>
            </a:extLst>
          </p:cNvPr>
          <p:cNvSpPr txBox="1"/>
          <p:nvPr/>
        </p:nvSpPr>
        <p:spPr>
          <a:xfrm>
            <a:off x="4996842" y="2469850"/>
            <a:ext cx="393446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OBSOLESCENCE</a:t>
            </a:r>
            <a:endParaRPr lang="en-AT" sz="3200" dirty="0">
              <a:latin typeface="Lato" panose="020F0502020204030203" pitchFamily="34" charset="0"/>
              <a:cs typeface="Lato" panose="020F0502020204030203" pitchFamily="34" charset="0"/>
            </a:endParaRPr>
          </a:p>
        </p:txBody>
      </p:sp>
      <p:sp>
        <p:nvSpPr>
          <p:cNvPr id="7" name="Textfeld 6">
            <a:extLst>
              <a:ext uri="{FF2B5EF4-FFF2-40B4-BE49-F238E27FC236}">
                <a16:creationId xmlns:a16="http://schemas.microsoft.com/office/drawing/2014/main" id="{D1361642-3FF9-B677-234E-F48E20FCE44F}"/>
              </a:ext>
            </a:extLst>
          </p:cNvPr>
          <p:cNvSpPr txBox="1"/>
          <p:nvPr/>
        </p:nvSpPr>
        <p:spPr>
          <a:xfrm>
            <a:off x="4996842" y="3050814"/>
            <a:ext cx="3729567" cy="707886"/>
          </a:xfrm>
          <a:prstGeom prst="rect">
            <a:avLst/>
          </a:prstGeom>
          <a:noFill/>
        </p:spPr>
        <p:txBody>
          <a:bodyPr wrap="square" rtlCol="0">
            <a:spAutoFit/>
          </a:bodyPr>
          <a:lstStyle/>
          <a:p>
            <a:pPr marL="342900" indent="-342900">
              <a:buFont typeface="Wingdings" panose="05000000000000000000" pitchFamily="2" charset="2"/>
              <a:buChar char="v"/>
            </a:pPr>
            <a:r>
              <a:rPr lang="de-AT" sz="2000" dirty="0" err="1">
                <a:latin typeface="Lato" panose="020F0502020204030203" pitchFamily="34" charset="0"/>
                <a:cs typeface="Lato" panose="020F0502020204030203" pitchFamily="34" charset="0"/>
              </a:rPr>
              <a:t>Is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learning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resource</a:t>
            </a:r>
            <a:r>
              <a:rPr lang="de-AT" sz="2000" dirty="0">
                <a:latin typeface="Lato" panose="020F0502020204030203" pitchFamily="34" charset="0"/>
                <a:cs typeface="Lato" panose="020F0502020204030203" pitchFamily="34" charset="0"/>
              </a:rPr>
              <a:t> still </a:t>
            </a:r>
            <a:r>
              <a:rPr lang="de-AT" sz="2000" dirty="0" err="1">
                <a:latin typeface="Lato" panose="020F0502020204030203" pitchFamily="34" charset="0"/>
                <a:cs typeface="Lato" panose="020F0502020204030203" pitchFamily="34" charset="0"/>
              </a:rPr>
              <a:t>up</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date?</a:t>
            </a:r>
          </a:p>
        </p:txBody>
      </p:sp>
      <p:sp>
        <p:nvSpPr>
          <p:cNvPr id="12" name="Textfeld 11">
            <a:extLst>
              <a:ext uri="{FF2B5EF4-FFF2-40B4-BE49-F238E27FC236}">
                <a16:creationId xmlns:a16="http://schemas.microsoft.com/office/drawing/2014/main" id="{2A3895B5-6035-E7D4-1E13-BD940C6C7B00}"/>
              </a:ext>
            </a:extLst>
          </p:cNvPr>
          <p:cNvSpPr txBox="1"/>
          <p:nvPr/>
        </p:nvSpPr>
        <p:spPr>
          <a:xfrm>
            <a:off x="4996842" y="4251224"/>
            <a:ext cx="393446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AMBIGUITY</a:t>
            </a:r>
            <a:endParaRPr lang="en-AT" sz="3200" dirty="0">
              <a:latin typeface="Lato" panose="020F0502020204030203" pitchFamily="34" charset="0"/>
              <a:cs typeface="Lato" panose="020F0502020204030203" pitchFamily="34" charset="0"/>
            </a:endParaRPr>
          </a:p>
        </p:txBody>
      </p:sp>
      <p:sp>
        <p:nvSpPr>
          <p:cNvPr id="17" name="Textfeld 16">
            <a:extLst>
              <a:ext uri="{FF2B5EF4-FFF2-40B4-BE49-F238E27FC236}">
                <a16:creationId xmlns:a16="http://schemas.microsoft.com/office/drawing/2014/main" id="{D02690F7-E041-95A1-7DF4-1A0357AA2CD3}"/>
              </a:ext>
            </a:extLst>
          </p:cNvPr>
          <p:cNvSpPr txBox="1"/>
          <p:nvPr/>
        </p:nvSpPr>
        <p:spPr>
          <a:xfrm>
            <a:off x="637540" y="4794728"/>
            <a:ext cx="3899577" cy="1323439"/>
          </a:xfrm>
          <a:prstGeom prst="rect">
            <a:avLst/>
          </a:prstGeom>
          <a:noFill/>
        </p:spPr>
        <p:txBody>
          <a:bodyPr wrap="square" rtlCol="0">
            <a:spAutoFit/>
          </a:bodyPr>
          <a:lstStyle/>
          <a:p>
            <a:pPr marL="342900" indent="-342900">
              <a:buFont typeface="Wingdings" panose="05000000000000000000" pitchFamily="2" charset="2"/>
              <a:buChar char="v"/>
            </a:pPr>
            <a:r>
              <a:rPr lang="de-AT" sz="2000" dirty="0" err="1">
                <a:latin typeface="Lato" panose="020F0502020204030203" pitchFamily="34" charset="0"/>
                <a:cs typeface="Lato" panose="020F0502020204030203" pitchFamily="34" charset="0"/>
              </a:rPr>
              <a:t>How</a:t>
            </a:r>
            <a:r>
              <a:rPr lang="de-AT" sz="2000" dirty="0">
                <a:latin typeface="Lato" panose="020F0502020204030203" pitchFamily="34" charset="0"/>
                <a:cs typeface="Lato" panose="020F0502020204030203" pitchFamily="34" charset="0"/>
              </a:rPr>
              <a:t> do I not </a:t>
            </a:r>
            <a:r>
              <a:rPr lang="de-AT" sz="2000" dirty="0" err="1">
                <a:latin typeface="Lato" panose="020F0502020204030203" pitchFamily="34" charset="0"/>
                <a:cs typeface="Lato" panose="020F0502020204030203" pitchFamily="34" charset="0"/>
              </a:rPr>
              <a:t>bore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trainees</a:t>
            </a:r>
            <a:r>
              <a:rPr lang="de-AT" sz="2000" dirty="0">
                <a:latin typeface="Lato" panose="020F0502020204030203" pitchFamily="34" charset="0"/>
                <a:cs typeface="Lato" panose="020F0502020204030203" pitchFamily="34" charset="0"/>
              </a:rPr>
              <a:t>?</a:t>
            </a:r>
          </a:p>
          <a:p>
            <a:pPr marL="342900" indent="-342900">
              <a:buFont typeface="Wingdings" panose="05000000000000000000" pitchFamily="2" charset="2"/>
              <a:buChar char="v"/>
            </a:pPr>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the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most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effective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training</a:t>
            </a:r>
            <a:r>
              <a:rPr lang="de-AT" sz="2000" dirty="0">
                <a:latin typeface="Lato" panose="020F0502020204030203" pitchFamily="34" charset="0"/>
                <a:cs typeface="Lato" panose="020F0502020204030203" pitchFamily="34" charset="0"/>
              </a:rPr>
              <a:t>?</a:t>
            </a:r>
          </a:p>
        </p:txBody>
      </p:sp>
      <p:sp>
        <p:nvSpPr>
          <p:cNvPr id="18" name="Textfeld 17">
            <a:extLst>
              <a:ext uri="{FF2B5EF4-FFF2-40B4-BE49-F238E27FC236}">
                <a16:creationId xmlns:a16="http://schemas.microsoft.com/office/drawing/2014/main" id="{FC61FBE8-B284-3CC7-FBA4-9AAD522BFB51}"/>
              </a:ext>
            </a:extLst>
          </p:cNvPr>
          <p:cNvSpPr txBox="1"/>
          <p:nvPr/>
        </p:nvSpPr>
        <p:spPr>
          <a:xfrm>
            <a:off x="4996841" y="4788394"/>
            <a:ext cx="3729567" cy="707886"/>
          </a:xfrm>
          <a:prstGeom prst="rect">
            <a:avLst/>
          </a:prstGeom>
          <a:noFill/>
        </p:spPr>
        <p:txBody>
          <a:bodyPr wrap="square" rtlCol="0">
            <a:spAutoFit/>
          </a:bodyPr>
          <a:lstStyle/>
          <a:p>
            <a:pPr marL="342900" indent="-342900">
              <a:buFont typeface="Wingdings" panose="05000000000000000000" pitchFamily="2" charset="2"/>
              <a:buChar char="v"/>
            </a:pPr>
            <a:r>
              <a:rPr lang="de-AT" sz="2000" dirty="0">
                <a:latin typeface="Lato" panose="020F0502020204030203" pitchFamily="34" charset="0"/>
                <a:cs typeface="Lato" panose="020F0502020204030203" pitchFamily="34" charset="0"/>
              </a:rPr>
              <a:t>On </a:t>
            </a:r>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do I </a:t>
            </a:r>
            <a:r>
              <a:rPr lang="de-AT" sz="2000" dirty="0" err="1">
                <a:latin typeface="Lato" panose="020F0502020204030203" pitchFamily="34" charset="0"/>
                <a:cs typeface="Lato" panose="020F0502020204030203" pitchFamily="34" charset="0"/>
              </a:rPr>
              <a:t>build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learning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resource</a:t>
            </a:r>
            <a:r>
              <a:rPr lang="de-AT" sz="2000" dirty="0">
                <a:latin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74470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A GAP</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IN TEACHING</a:t>
            </a:r>
            <a:endParaRPr lang="en-AT" sz="4000" dirty="0">
              <a:solidFill>
                <a:schemeClr val="accent6"/>
              </a:solidFill>
              <a:latin typeface="Lato Black" panose="020F0A02020204030203" pitchFamily="34" charset="0"/>
              <a:cs typeface="Lato" panose="020F0502020204030203" pitchFamily="34" charset="0"/>
            </a:endParaRPr>
          </a:p>
        </p:txBody>
      </p:sp>
      <p:sp>
        <p:nvSpPr>
          <p:cNvPr id="9" name="Textfeld 8">
            <a:extLst>
              <a:ext uri="{FF2B5EF4-FFF2-40B4-BE49-F238E27FC236}">
                <a16:creationId xmlns:a16="http://schemas.microsoft.com/office/drawing/2014/main" id="{3CF1582F-35CD-C95E-5903-1091F49F2067}"/>
              </a:ext>
            </a:extLst>
          </p:cNvPr>
          <p:cNvSpPr txBox="1"/>
          <p:nvPr/>
        </p:nvSpPr>
        <p:spPr>
          <a:xfrm>
            <a:off x="637540" y="2288723"/>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WHEN CREATING TRAININGS</a:t>
            </a:r>
            <a:endParaRPr lang="en-AT" sz="3200" dirty="0">
              <a:latin typeface="Lato" panose="020F0502020204030203" pitchFamily="34" charset="0"/>
              <a:cs typeface="Lato" panose="020F0502020204030203" pitchFamily="34" charset="0"/>
            </a:endParaRPr>
          </a:p>
        </p:txBody>
      </p:sp>
      <p:sp>
        <p:nvSpPr>
          <p:cNvPr id="10" name="Textfeld 9">
            <a:extLst>
              <a:ext uri="{FF2B5EF4-FFF2-40B4-BE49-F238E27FC236}">
                <a16:creationId xmlns:a16="http://schemas.microsoft.com/office/drawing/2014/main" id="{106136A8-D82B-EF31-0931-7B3D74F771C8}"/>
              </a:ext>
            </a:extLst>
          </p:cNvPr>
          <p:cNvSpPr txBox="1"/>
          <p:nvPr/>
        </p:nvSpPr>
        <p:spPr>
          <a:xfrm>
            <a:off x="637540" y="2873498"/>
            <a:ext cx="7868920" cy="1015663"/>
          </a:xfrm>
          <a:prstGeom prst="rect">
            <a:avLst/>
          </a:prstGeom>
          <a:noFill/>
        </p:spPr>
        <p:txBody>
          <a:bodyPr wrap="square" rtlCol="0">
            <a:spAutoFit/>
          </a:bodyPr>
          <a:lstStyle/>
          <a:p>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do I </a:t>
            </a:r>
            <a:r>
              <a:rPr lang="de-AT" sz="2000" dirty="0" err="1">
                <a:latin typeface="Lato" panose="020F0502020204030203" pitchFamily="34" charset="0"/>
                <a:cs typeface="Lato" panose="020F0502020204030203" pitchFamily="34" charset="0"/>
              </a:rPr>
              <a:t>need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cover</a:t>
            </a:r>
            <a:r>
              <a:rPr lang="de-AT" sz="2000" dirty="0">
                <a:latin typeface="Lato" panose="020F0502020204030203" pitchFamily="34" charset="0"/>
                <a:cs typeface="Lato" panose="020F0502020204030203" pitchFamily="34" charset="0"/>
              </a:rPr>
              <a:t> in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training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How</a:t>
            </a:r>
            <a:r>
              <a:rPr lang="de-AT" sz="2000" dirty="0">
                <a:latin typeface="Lato" panose="020F0502020204030203" pitchFamily="34" charset="0"/>
                <a:cs typeface="Lato" panose="020F0502020204030203" pitchFamily="34" charset="0"/>
              </a:rPr>
              <a:t> do I </a:t>
            </a:r>
            <a:r>
              <a:rPr lang="de-AT" sz="2000" dirty="0" err="1">
                <a:latin typeface="Lato" panose="020F0502020204030203" pitchFamily="34" charset="0"/>
                <a:cs typeface="Lato" panose="020F0502020204030203" pitchFamily="34" charset="0"/>
              </a:rPr>
              <a:t>guarantee</a:t>
            </a:r>
            <a:r>
              <a:rPr lang="de-AT" sz="2000" dirty="0">
                <a:latin typeface="Lato" panose="020F0502020204030203" pitchFamily="34" charset="0"/>
                <a:cs typeface="Lato" panose="020F0502020204030203" pitchFamily="34" charset="0"/>
              </a:rPr>
              <a:t> not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skip</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something</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important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knowledge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trainees</a:t>
            </a:r>
            <a:r>
              <a:rPr lang="de-AT" sz="2000" dirty="0">
                <a:latin typeface="Lato" panose="020F0502020204030203" pitchFamily="34" charset="0"/>
                <a:cs typeface="Lato" panose="020F0502020204030203" pitchFamily="34" charset="0"/>
              </a:rPr>
              <a:t> carry </a:t>
            </a:r>
            <a:r>
              <a:rPr lang="de-AT" sz="2000" dirty="0" err="1">
                <a:latin typeface="Lato" panose="020F0502020204030203" pitchFamily="34" charset="0"/>
                <a:cs typeface="Lato" panose="020F0502020204030203" pitchFamily="34" charset="0"/>
              </a:rPr>
              <a:t>over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from</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experience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with</a:t>
            </a:r>
            <a:r>
              <a:rPr lang="de-AT" sz="2000" dirty="0">
                <a:latin typeface="Lato" panose="020F0502020204030203" pitchFamily="34" charset="0"/>
                <a:cs typeface="Lato" panose="020F0502020204030203" pitchFamily="34" charset="0"/>
              </a:rPr>
              <a:t> a different CMS?</a:t>
            </a:r>
            <a:endParaRPr lang="en-AT" sz="2000" b="1" dirty="0">
              <a:latin typeface="Lato" panose="020F0502020204030203" pitchFamily="34" charset="0"/>
              <a:cs typeface="Lato" panose="020F0502020204030203" pitchFamily="34" charset="0"/>
            </a:endParaRPr>
          </a:p>
        </p:txBody>
      </p:sp>
      <p:sp>
        <p:nvSpPr>
          <p:cNvPr id="2" name="Textfeld 1">
            <a:extLst>
              <a:ext uri="{FF2B5EF4-FFF2-40B4-BE49-F238E27FC236}">
                <a16:creationId xmlns:a16="http://schemas.microsoft.com/office/drawing/2014/main" id="{2E01C14C-119B-DB37-F9FC-C3B43BB458E9}"/>
              </a:ext>
            </a:extLst>
          </p:cNvPr>
          <p:cNvSpPr txBox="1"/>
          <p:nvPr/>
        </p:nvSpPr>
        <p:spPr>
          <a:xfrm>
            <a:off x="637540" y="4209954"/>
            <a:ext cx="7868920" cy="584775"/>
          </a:xfrm>
          <a:prstGeom prst="rect">
            <a:avLst/>
          </a:prstGeom>
          <a:noFill/>
        </p:spPr>
        <p:txBody>
          <a:bodyPr wrap="square" rtlCol="0">
            <a:spAutoFit/>
          </a:bodyPr>
          <a:lstStyle/>
          <a:p>
            <a:r>
              <a:rPr lang="de-AT" sz="3200" dirty="0">
                <a:latin typeface="Lato" panose="020F0502020204030203" pitchFamily="34" charset="0"/>
                <a:cs typeface="Lato" panose="020F0502020204030203" pitchFamily="34" charset="0"/>
              </a:rPr>
              <a:t>WHEN GOING FOR CERTIFICATION</a:t>
            </a:r>
            <a:endParaRPr lang="en-AT" sz="3200" dirty="0">
              <a:latin typeface="Lato" panose="020F05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637540" y="4794729"/>
            <a:ext cx="7868920" cy="707886"/>
          </a:xfrm>
          <a:prstGeom prst="rect">
            <a:avLst/>
          </a:prstGeom>
          <a:noFill/>
        </p:spPr>
        <p:txBody>
          <a:bodyPr wrap="square" rtlCol="0">
            <a:spAutoFit/>
          </a:bodyPr>
          <a:lstStyle/>
          <a:p>
            <a:r>
              <a:rPr lang="de-AT" sz="2000" dirty="0">
                <a:latin typeface="Lato" panose="020F0502020204030203" pitchFamily="34" charset="0"/>
                <a:cs typeface="Lato" panose="020F0502020204030203" pitchFamily="34" charset="0"/>
              </a:rPr>
              <a:t>Am I </a:t>
            </a:r>
            <a:r>
              <a:rPr lang="de-AT" sz="2000" dirty="0" err="1">
                <a:latin typeface="Lato" panose="020F0502020204030203" pitchFamily="34" charset="0"/>
                <a:cs typeface="Lato" panose="020F0502020204030203" pitchFamily="34" charset="0"/>
              </a:rPr>
              <a:t>ready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for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certification</a:t>
            </a:r>
            <a:r>
              <a:rPr lang="de-AT" sz="2000" dirty="0">
                <a:latin typeface="Lato" panose="020F0502020204030203" pitchFamily="34" charset="0"/>
                <a:cs typeface="Lato" panose="020F0502020204030203" pitchFamily="34" charset="0"/>
              </a:rPr>
              <a:t>? Who in </a:t>
            </a:r>
            <a:r>
              <a:rPr lang="de-AT" sz="2000" dirty="0" err="1">
                <a:latin typeface="Lato" panose="020F0502020204030203" pitchFamily="34" charset="0"/>
                <a:cs typeface="Lato" panose="020F0502020204030203" pitchFamily="34" charset="0"/>
              </a:rPr>
              <a:t>my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company</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can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be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enabled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with</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little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effort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Where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are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our</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deficiencies</a:t>
            </a:r>
            <a:r>
              <a:rPr lang="de-AT" sz="2000" dirty="0">
                <a:latin typeface="Lato" panose="020F0502020204030203" pitchFamily="34" charset="0"/>
                <a:cs typeface="Lato" panose="020F0502020204030203" pitchFamily="34" charset="0"/>
              </a:rPr>
              <a:t>?</a:t>
            </a:r>
            <a:endParaRPr lang="en-AT" sz="2000" dirty="0">
              <a:latin typeface="Lato" panose="020F0502020204030203" pitchFamily="34" charset="0"/>
              <a:cs typeface="Lato" panose="020F0502020204030203" pitchFamily="34" charset="0"/>
            </a:endParaRPr>
          </a:p>
        </p:txBody>
      </p:sp>
      <p:cxnSp>
        <p:nvCxnSpPr>
          <p:cNvPr id="5" name="Gerader Verbinder 4">
            <a:extLst>
              <a:ext uri="{FF2B5EF4-FFF2-40B4-BE49-F238E27FC236}">
                <a16:creationId xmlns:a16="http://schemas.microsoft.com/office/drawing/2014/main" id="{ED18E923-2756-C12F-F111-45E46FE832E9}"/>
              </a:ext>
            </a:extLst>
          </p:cNvPr>
          <p:cNvCxnSpPr/>
          <p:nvPr/>
        </p:nvCxnSpPr>
        <p:spPr>
          <a:xfrm>
            <a:off x="753533" y="4089400"/>
            <a:ext cx="754803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85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213D2FB4-B50C-20BF-3D7C-C89829495BF7}"/>
              </a:ext>
            </a:extLst>
          </p:cNvPr>
          <p:cNvSpPr/>
          <p:nvPr/>
        </p:nvSpPr>
        <p:spPr>
          <a:xfrm flipH="1">
            <a:off x="1532" y="3854015"/>
            <a:ext cx="9144000" cy="2239686"/>
          </a:xfrm>
          <a:prstGeom prst="flowChartManualIn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Flussdiagramm: Manuelle Eingabe 10">
            <a:extLst>
              <a:ext uri="{FF2B5EF4-FFF2-40B4-BE49-F238E27FC236}">
                <a16:creationId xmlns:a16="http://schemas.microsoft.com/office/drawing/2014/main" id="{650163C9-4034-A532-874A-AD2939194DF7}"/>
              </a:ext>
            </a:extLst>
          </p:cNvPr>
          <p:cNvSpPr/>
          <p:nvPr/>
        </p:nvSpPr>
        <p:spPr>
          <a:xfrm rot="10800000" flipH="1">
            <a:off x="-1532" y="137016"/>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 name="Rechteck 8">
            <a:extLst>
              <a:ext uri="{FF2B5EF4-FFF2-40B4-BE49-F238E27FC236}">
                <a16:creationId xmlns:a16="http://schemas.microsoft.com/office/drawing/2014/main" id="{C6DB138B-AA24-0036-0274-024554CCD48A}"/>
              </a:ext>
            </a:extLst>
          </p:cNvPr>
          <p:cNvSpPr/>
          <p:nvPr/>
        </p:nvSpPr>
        <p:spPr>
          <a:xfrm>
            <a:off x="0" y="6563118"/>
            <a:ext cx="9144000" cy="29488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Flussdiagramm: Manuelle Eingabe 9">
            <a:extLst>
              <a:ext uri="{FF2B5EF4-FFF2-40B4-BE49-F238E27FC236}">
                <a16:creationId xmlns:a16="http://schemas.microsoft.com/office/drawing/2014/main" id="{232E32F7-B40F-8F1A-201C-C4E98E308348}"/>
              </a:ext>
            </a:extLst>
          </p:cNvPr>
          <p:cNvSpPr/>
          <p:nvPr/>
        </p:nvSpPr>
        <p:spPr>
          <a:xfrm flipH="1">
            <a:off x="0" y="3978234"/>
            <a:ext cx="9144000" cy="2584884"/>
          </a:xfrm>
          <a:prstGeom prst="flowChartManualInp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1" name="Textfeld 10">
            <a:extLst>
              <a:ext uri="{FF2B5EF4-FFF2-40B4-BE49-F238E27FC236}">
                <a16:creationId xmlns:a16="http://schemas.microsoft.com/office/drawing/2014/main" id="{0169D260-44D7-D52D-EBCF-39B352871075}"/>
              </a:ext>
            </a:extLst>
          </p:cNvPr>
          <p:cNvSpPr txBox="1"/>
          <p:nvPr/>
        </p:nvSpPr>
        <p:spPr>
          <a:xfrm>
            <a:off x="182880" y="6572448"/>
            <a:ext cx="2458720" cy="276999"/>
          </a:xfrm>
          <a:prstGeom prst="rect">
            <a:avLst/>
          </a:prstGeom>
          <a:noFill/>
        </p:spPr>
        <p:txBody>
          <a:bodyPr wrap="square" rtlCol="0">
            <a:spAutoFit/>
          </a:bodyPr>
          <a:lstStyle/>
          <a:p>
            <a:r>
              <a:rPr lang="de-AT" sz="1200" dirty="0">
                <a:solidFill>
                  <a:schemeClr val="bg1"/>
                </a:solidFill>
                <a:latin typeface="Lato" panose="020F0502020204030203" pitchFamily="34" charset="0"/>
                <a:cs typeface="Lato" panose="020F0502020204030203" pitchFamily="34" charset="0"/>
              </a:rPr>
              <a:t>WWW.SKILLDISPLAY.EU</a:t>
            </a:r>
            <a:endParaRPr lang="en-AT" sz="1200" dirty="0">
              <a:solidFill>
                <a:schemeClr val="bg1"/>
              </a:solidFill>
              <a:latin typeface="Lato" panose="020F0502020204030203" pitchFamily="34" charset="0"/>
              <a:cs typeface="Lato" panose="020F0502020204030203" pitchFamily="34" charset="0"/>
            </a:endParaRPr>
          </a:p>
        </p:txBody>
      </p:sp>
      <p:sp>
        <p:nvSpPr>
          <p:cNvPr id="12" name="Flussdiagramm: Manuelle Eingabe 10">
            <a:extLst>
              <a:ext uri="{FF2B5EF4-FFF2-40B4-BE49-F238E27FC236}">
                <a16:creationId xmlns:a16="http://schemas.microsoft.com/office/drawing/2014/main" id="{D3D94369-6F4A-287B-8565-C81148F0405C}"/>
              </a:ext>
            </a:extLst>
          </p:cNvPr>
          <p:cNvSpPr/>
          <p:nvPr/>
        </p:nvSpPr>
        <p:spPr>
          <a:xfrm rot="10800000" flipH="1">
            <a:off x="-5765" y="0"/>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3" name="Grafik 12">
            <a:extLst>
              <a:ext uri="{FF2B5EF4-FFF2-40B4-BE49-F238E27FC236}">
                <a16:creationId xmlns:a16="http://schemas.microsoft.com/office/drawing/2014/main" id="{385302D1-604C-EF43-A7BB-B48DF4376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0402" y="131200"/>
            <a:ext cx="2711984" cy="660307"/>
          </a:xfrm>
          <a:prstGeom prst="rect">
            <a:avLst/>
          </a:prstGeom>
        </p:spPr>
      </p:pic>
      <p:sp>
        <p:nvSpPr>
          <p:cNvPr id="14" name="Textfeld 13">
            <a:extLst>
              <a:ext uri="{FF2B5EF4-FFF2-40B4-BE49-F238E27FC236}">
                <a16:creationId xmlns:a16="http://schemas.microsoft.com/office/drawing/2014/main" id="{6468ECA7-E18D-E9DC-2BD0-3DE3F3294C38}"/>
              </a:ext>
            </a:extLst>
          </p:cNvPr>
          <p:cNvSpPr txBox="1"/>
          <p:nvPr/>
        </p:nvSpPr>
        <p:spPr>
          <a:xfrm>
            <a:off x="181348" y="4710710"/>
            <a:ext cx="7868920" cy="1323439"/>
          </a:xfrm>
          <a:prstGeom prst="rect">
            <a:avLst/>
          </a:prstGeom>
          <a:noFill/>
        </p:spPr>
        <p:txBody>
          <a:bodyPr wrap="square" rtlCol="0">
            <a:spAutoFit/>
          </a:bodyPr>
          <a:lstStyle/>
          <a:p>
            <a:r>
              <a:rPr lang="de-AT" sz="4000" dirty="0">
                <a:solidFill>
                  <a:schemeClr val="bg1"/>
                </a:solidFill>
                <a:latin typeface="Lato Black" panose="020F0A02020204030203" pitchFamily="34" charset="0"/>
                <a:cs typeface="Lato" panose="020F0502020204030203" pitchFamily="34" charset="0"/>
              </a:rPr>
              <a:t>BUILDING A QUALITY</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COMPETENCY STRUCTURE</a:t>
            </a:r>
            <a:endParaRPr lang="en-AT" sz="4000" dirty="0">
              <a:solidFill>
                <a:schemeClr val="accent6"/>
              </a:solidFill>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217611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DEFINING A</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COMPETENCY</a:t>
            </a:r>
            <a:endParaRPr lang="en-AT" sz="4000" dirty="0">
              <a:solidFill>
                <a:schemeClr val="accent6"/>
              </a:solidFill>
              <a:latin typeface="Lato Black" panose="020F0A02020204030203" pitchFamily="34" charset="0"/>
              <a:cs typeface="Lato" panose="020F0502020204030203" pitchFamily="34" charset="0"/>
            </a:endParaRPr>
          </a:p>
        </p:txBody>
      </p:sp>
      <p:sp>
        <p:nvSpPr>
          <p:cNvPr id="3" name="Textfeld 2">
            <a:extLst>
              <a:ext uri="{FF2B5EF4-FFF2-40B4-BE49-F238E27FC236}">
                <a16:creationId xmlns:a16="http://schemas.microsoft.com/office/drawing/2014/main" id="{58D07A81-578D-307B-EDAA-9C73C68578AB}"/>
              </a:ext>
            </a:extLst>
          </p:cNvPr>
          <p:cNvSpPr txBox="1"/>
          <p:nvPr/>
        </p:nvSpPr>
        <p:spPr>
          <a:xfrm>
            <a:off x="5312664" y="2215185"/>
            <a:ext cx="2956052" cy="3477875"/>
          </a:xfrm>
          <a:prstGeom prst="rect">
            <a:avLst/>
          </a:prstGeom>
          <a:noFill/>
        </p:spPr>
        <p:txBody>
          <a:bodyPr wrap="square" rtlCol="0">
            <a:spAutoFit/>
          </a:bodyPr>
          <a:lstStyle/>
          <a:p>
            <a:r>
              <a:rPr lang="de-AT" sz="2000" dirty="0">
                <a:latin typeface="Lato" panose="020F0502020204030203" pitchFamily="34" charset="0"/>
                <a:cs typeface="Lato" panose="020F0502020204030203" pitchFamily="34" charset="0"/>
              </a:rPr>
              <a:t>A SKILL NEEDS TO BE</a:t>
            </a:r>
            <a:br>
              <a:rPr lang="de-AT" sz="2000" dirty="0">
                <a:latin typeface="Lato" panose="020F0502020204030203" pitchFamily="34" charset="0"/>
                <a:cs typeface="Lato" panose="020F0502020204030203" pitchFamily="34" charset="0"/>
              </a:rPr>
            </a:br>
            <a:endParaRPr lang="de-AT" sz="2000" dirty="0">
              <a:latin typeface="Lato" panose="020F0502020204030203" pitchFamily="34" charset="0"/>
              <a:cs typeface="Lato" panose="020F0502020204030203" pitchFamily="34" charset="0"/>
            </a:endParaRPr>
          </a:p>
          <a:p>
            <a:pPr marL="342900" indent="-342900">
              <a:buFont typeface="Wingdings" panose="05000000000000000000" pitchFamily="2" charset="2"/>
              <a:buChar char="ü"/>
            </a:pPr>
            <a:r>
              <a:rPr lang="de-AT" sz="2000" b="1" dirty="0" err="1">
                <a:latin typeface="Lato" panose="020F0502020204030203" pitchFamily="34" charset="0"/>
                <a:cs typeface="Lato" panose="020F0502020204030203" pitchFamily="34" charset="0"/>
              </a:rPr>
              <a:t>Identifiable</a:t>
            </a:r>
            <a:br>
              <a:rPr lang="de-AT" sz="2000" dirty="0">
                <a:latin typeface="Lato" panose="020F0502020204030203" pitchFamily="34" charset="0"/>
                <a:cs typeface="Lato" panose="020F0502020204030203" pitchFamily="34" charset="0"/>
              </a:rPr>
            </a:br>
            <a:r>
              <a:rPr lang="de-AT" sz="2000" dirty="0">
                <a:latin typeface="Lato" panose="020F0502020204030203" pitchFamily="34" charset="0"/>
                <a:cs typeface="Lato" panose="020F0502020204030203" pitchFamily="34" charset="0"/>
              </a:rPr>
              <a:t>„</a:t>
            </a:r>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am I </a:t>
            </a:r>
            <a:r>
              <a:rPr lang="de-AT" sz="2000" dirty="0" err="1">
                <a:latin typeface="Lato" panose="020F0502020204030203" pitchFamily="34" charset="0"/>
                <a:cs typeface="Lato" panose="020F0502020204030203" pitchFamily="34" charset="0"/>
              </a:rPr>
              <a:t>learning</a:t>
            </a:r>
            <a:r>
              <a:rPr lang="de-AT" sz="2000" dirty="0">
                <a:latin typeface="Lato" panose="020F0502020204030203" pitchFamily="34" charset="0"/>
                <a:cs typeface="Lato" panose="020F0502020204030203" pitchFamily="34" charset="0"/>
              </a:rPr>
              <a:t>“</a:t>
            </a:r>
          </a:p>
          <a:p>
            <a:pPr marL="342900" indent="-342900">
              <a:buFont typeface="Wingdings" panose="05000000000000000000" pitchFamily="2" charset="2"/>
              <a:buChar char="ü"/>
            </a:pPr>
            <a:r>
              <a:rPr lang="de-AT" sz="2000" b="1" dirty="0">
                <a:latin typeface="Lato" panose="020F0502020204030203" pitchFamily="34" charset="0"/>
                <a:cs typeface="Lato" panose="020F0502020204030203" pitchFamily="34" charset="0"/>
              </a:rPr>
              <a:t>Tangible</a:t>
            </a:r>
            <a:br>
              <a:rPr lang="de-AT" sz="2000" dirty="0">
                <a:latin typeface="Lato" panose="020F0502020204030203" pitchFamily="34" charset="0"/>
                <a:cs typeface="Lato" panose="020F0502020204030203" pitchFamily="34" charset="0"/>
              </a:rPr>
            </a:br>
            <a:r>
              <a:rPr lang="de-AT" sz="2000" dirty="0">
                <a:latin typeface="Lato" panose="020F0502020204030203" pitchFamily="34" charset="0"/>
                <a:cs typeface="Lato" panose="020F0502020204030203" pitchFamily="34" charset="0"/>
              </a:rPr>
              <a:t>„</a:t>
            </a:r>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will </a:t>
            </a:r>
            <a:r>
              <a:rPr lang="de-AT" sz="2000" dirty="0" err="1">
                <a:latin typeface="Lato" panose="020F0502020204030203" pitchFamily="34" charset="0"/>
                <a:cs typeface="Lato" panose="020F0502020204030203" pitchFamily="34" charset="0"/>
              </a:rPr>
              <a:t>it</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take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learn</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the</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skill</a:t>
            </a:r>
            <a:r>
              <a:rPr lang="de-AT" sz="2000" dirty="0">
                <a:latin typeface="Lato" panose="020F0502020204030203" pitchFamily="34" charset="0"/>
                <a:cs typeface="Lato" panose="020F0502020204030203" pitchFamily="34" charset="0"/>
              </a:rPr>
              <a:t>“</a:t>
            </a:r>
          </a:p>
          <a:p>
            <a:pPr marL="342900" indent="-342900">
              <a:buFont typeface="Wingdings" panose="05000000000000000000" pitchFamily="2" charset="2"/>
              <a:buChar char="ü"/>
            </a:pPr>
            <a:r>
              <a:rPr lang="de-AT" sz="2000" b="1" dirty="0">
                <a:latin typeface="Lato" panose="020F0502020204030203" pitchFamily="34" charset="0"/>
                <a:cs typeface="Lato" panose="020F0502020204030203" pitchFamily="34" charset="0"/>
              </a:rPr>
              <a:t>Transparent</a:t>
            </a:r>
            <a:br>
              <a:rPr lang="de-AT" sz="2000" dirty="0">
                <a:latin typeface="Lato" panose="020F0502020204030203" pitchFamily="34" charset="0"/>
                <a:cs typeface="Lato" panose="020F0502020204030203" pitchFamily="34" charset="0"/>
              </a:rPr>
            </a:br>
            <a:r>
              <a:rPr lang="de-AT" sz="2000" dirty="0">
                <a:latin typeface="Lato" panose="020F0502020204030203" pitchFamily="34" charset="0"/>
                <a:cs typeface="Lato" panose="020F0502020204030203" pitchFamily="34" charset="0"/>
              </a:rPr>
              <a:t>„Who </a:t>
            </a:r>
            <a:r>
              <a:rPr lang="de-AT" sz="2000" dirty="0" err="1">
                <a:latin typeface="Lato" panose="020F0502020204030203" pitchFamily="34" charset="0"/>
                <a:cs typeface="Lato" panose="020F0502020204030203" pitchFamily="34" charset="0"/>
              </a:rPr>
              <a:t>says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this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is</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what</a:t>
            </a:r>
            <a:r>
              <a:rPr lang="de-AT" sz="2000" dirty="0">
                <a:latin typeface="Lato" panose="020F0502020204030203" pitchFamily="34" charset="0"/>
                <a:cs typeface="Lato" panose="020F0502020204030203" pitchFamily="34" charset="0"/>
              </a:rPr>
              <a:t> I </a:t>
            </a:r>
            <a:r>
              <a:rPr lang="de-AT" sz="2000" dirty="0" err="1">
                <a:latin typeface="Lato" panose="020F0502020204030203" pitchFamily="34" charset="0"/>
                <a:cs typeface="Lato" panose="020F0502020204030203" pitchFamily="34" charset="0"/>
              </a:rPr>
              <a:t>need</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to</a:t>
            </a:r>
            <a:r>
              <a:rPr lang="de-AT" sz="2000" dirty="0">
                <a:latin typeface="Lato" panose="020F0502020204030203" pitchFamily="34" charset="0"/>
                <a:cs typeface="Lato" panose="020F0502020204030203" pitchFamily="34" charset="0"/>
              </a:rPr>
              <a:t> </a:t>
            </a:r>
            <a:r>
              <a:rPr lang="de-AT" sz="2000" dirty="0" err="1">
                <a:latin typeface="Lato" panose="020F0502020204030203" pitchFamily="34" charset="0"/>
                <a:cs typeface="Lato" panose="020F0502020204030203" pitchFamily="34" charset="0"/>
              </a:rPr>
              <a:t>learn</a:t>
            </a:r>
            <a:r>
              <a:rPr lang="de-AT" sz="2000" dirty="0">
                <a:latin typeface="Lato" panose="020F0502020204030203" pitchFamily="34" charset="0"/>
                <a:cs typeface="Lato" panose="020F0502020204030203" pitchFamily="34" charset="0"/>
              </a:rPr>
              <a:t>“</a:t>
            </a:r>
          </a:p>
          <a:p>
            <a:pPr marL="342900" indent="-342900">
              <a:buFont typeface="Wingdings" panose="05000000000000000000" pitchFamily="2" charset="2"/>
              <a:buChar char="ü"/>
            </a:pPr>
            <a:endParaRPr lang="en-AT" sz="2000" dirty="0">
              <a:latin typeface="Lato" panose="020F0502020204030203" pitchFamily="34" charset="0"/>
              <a:cs typeface="Lato" panose="020F0502020204030203" pitchFamily="34" charset="0"/>
            </a:endParaRPr>
          </a:p>
        </p:txBody>
      </p:sp>
      <p:graphicFrame>
        <p:nvGraphicFramePr>
          <p:cNvPr id="6" name="Tabelle 5">
            <a:extLst>
              <a:ext uri="{FF2B5EF4-FFF2-40B4-BE49-F238E27FC236}">
                <a16:creationId xmlns:a16="http://schemas.microsoft.com/office/drawing/2014/main" id="{70463293-1B6A-D5E8-00E6-C83E05F8FBF3}"/>
              </a:ext>
            </a:extLst>
          </p:cNvPr>
          <p:cNvGraphicFramePr>
            <a:graphicFrameLocks noGrp="1"/>
          </p:cNvGraphicFramePr>
          <p:nvPr>
            <p:extLst>
              <p:ext uri="{D42A27DB-BD31-4B8C-83A1-F6EECF244321}">
                <p14:modId xmlns:p14="http://schemas.microsoft.com/office/powerpoint/2010/main" val="1997714886"/>
              </p:ext>
            </p:extLst>
          </p:nvPr>
        </p:nvGraphicFramePr>
        <p:xfrm>
          <a:off x="710692" y="2215185"/>
          <a:ext cx="4163060" cy="3775378"/>
        </p:xfrm>
        <a:graphic>
          <a:graphicData uri="http://schemas.openxmlformats.org/drawingml/2006/table">
            <a:tbl>
              <a:tblPr bandRow="1">
                <a:tableStyleId>{5202B0CA-FC54-4496-8BCA-5EF66A818D29}</a:tableStyleId>
              </a:tblPr>
              <a:tblGrid>
                <a:gridCol w="1774715">
                  <a:extLst>
                    <a:ext uri="{9D8B030D-6E8A-4147-A177-3AD203B41FA5}">
                      <a16:colId xmlns:a16="http://schemas.microsoft.com/office/drawing/2014/main" val="2185856117"/>
                    </a:ext>
                  </a:extLst>
                </a:gridCol>
                <a:gridCol w="2388345">
                  <a:extLst>
                    <a:ext uri="{9D8B030D-6E8A-4147-A177-3AD203B41FA5}">
                      <a16:colId xmlns:a16="http://schemas.microsoft.com/office/drawing/2014/main" val="3698073458"/>
                    </a:ext>
                  </a:extLst>
                </a:gridCol>
              </a:tblGrid>
              <a:tr h="384579">
                <a:tc>
                  <a:txBody>
                    <a:bodyPr/>
                    <a:lstStyle/>
                    <a:p>
                      <a:r>
                        <a:rPr lang="de-AT" sz="1600" dirty="0">
                          <a:latin typeface="Lato" panose="020F0502020204030203" pitchFamily="34" charset="0"/>
                          <a:cs typeface="Lato" panose="020F0502020204030203" pitchFamily="34" charset="0"/>
                        </a:rPr>
                        <a:t>A </a:t>
                      </a:r>
                      <a:r>
                        <a:rPr lang="de-AT" sz="1600" b="1" dirty="0" err="1">
                          <a:latin typeface="Lato" panose="020F0502020204030203" pitchFamily="34" charset="0"/>
                          <a:cs typeface="Lato" panose="020F0502020204030203" pitchFamily="34" charset="0"/>
                        </a:rPr>
                        <a:t>denomination</a:t>
                      </a:r>
                      <a:endParaRPr lang="de-AT" sz="1600" b="1" dirty="0">
                        <a:latin typeface="Lato" panose="020F0502020204030203" pitchFamily="34" charset="0"/>
                        <a:cs typeface="Lato" panose="020F0502020204030203" pitchFamily="34" charset="0"/>
                      </a:endParaRPr>
                    </a:p>
                  </a:txBody>
                  <a:tcPr>
                    <a:solidFill>
                      <a:schemeClr val="tx2">
                        <a:lumMod val="10000"/>
                        <a:lumOff val="90000"/>
                      </a:schemeClr>
                    </a:solidFill>
                  </a:tcPr>
                </a:tc>
                <a:tc>
                  <a:txBody>
                    <a:bodyPr/>
                    <a:lstStyle/>
                    <a:p>
                      <a:r>
                        <a:rPr lang="de-AT" sz="1600" dirty="0">
                          <a:latin typeface="Lato" panose="020F0502020204030203" pitchFamily="34" charset="0"/>
                          <a:cs typeface="Lato" panose="020F0502020204030203" pitchFamily="34" charset="0"/>
                        </a:rPr>
                        <a:t>ABOUT A CMS</a:t>
                      </a:r>
                    </a:p>
                  </a:txBody>
                  <a:tcPr>
                    <a:solidFill>
                      <a:schemeClr val="tx2">
                        <a:lumMod val="10000"/>
                        <a:lumOff val="90000"/>
                      </a:schemeClr>
                    </a:solidFill>
                  </a:tcPr>
                </a:tc>
                <a:extLst>
                  <a:ext uri="{0D108BD9-81ED-4DB2-BD59-A6C34878D82A}">
                    <a16:rowId xmlns:a16="http://schemas.microsoft.com/office/drawing/2014/main" val="3756023678"/>
                  </a:ext>
                </a:extLst>
              </a:tr>
              <a:tr h="1077367">
                <a:tc>
                  <a:txBody>
                    <a:bodyPr/>
                    <a:lstStyle/>
                    <a:p>
                      <a:r>
                        <a:rPr lang="de-AT" sz="1600" dirty="0">
                          <a:latin typeface="Lato" panose="020F0502020204030203" pitchFamily="34" charset="0"/>
                          <a:cs typeface="Lato" panose="020F0502020204030203" pitchFamily="34" charset="0"/>
                        </a:rPr>
                        <a:t>A </a:t>
                      </a:r>
                      <a:r>
                        <a:rPr lang="de-AT" sz="1600" b="1" dirty="0" err="1">
                          <a:latin typeface="Lato" panose="020F0502020204030203" pitchFamily="34" charset="0"/>
                          <a:cs typeface="Lato" panose="020F0502020204030203" pitchFamily="34" charset="0"/>
                        </a:rPr>
                        <a:t>description</a:t>
                      </a:r>
                      <a:endParaRPr lang="de-AT" sz="1600" b="1" dirty="0">
                        <a:latin typeface="Lato" panose="020F0502020204030203" pitchFamily="34" charset="0"/>
                        <a:cs typeface="Lato" panose="020F0502020204030203" pitchFamily="34" charset="0"/>
                      </a:endParaRPr>
                    </a:p>
                  </a:txBody>
                  <a:tcPr>
                    <a:solidFill>
                      <a:schemeClr val="bg1"/>
                    </a:solidFill>
                  </a:tcPr>
                </a:tc>
                <a:tc>
                  <a:txBody>
                    <a:bodyPr/>
                    <a:lstStyle/>
                    <a:p>
                      <a:r>
                        <a:rPr lang="en-US" sz="1400" kern="1200" dirty="0">
                          <a:solidFill>
                            <a:schemeClr val="tx1"/>
                          </a:solidFill>
                          <a:effectLst/>
                          <a:latin typeface="Lato" panose="020F0502020204030203" pitchFamily="34" charset="0"/>
                          <a:cs typeface="Lato" panose="020F0502020204030203" pitchFamily="34" charset="0"/>
                        </a:rPr>
                        <a:t>A content management system is a software application for the collaborative creation, …</a:t>
                      </a:r>
                      <a:endParaRPr lang="de-AT" sz="1400" dirty="0">
                        <a:latin typeface="Lato" panose="020F0502020204030203" pitchFamily="34" charset="0"/>
                        <a:cs typeface="Lato" panose="020F0502020204030203" pitchFamily="34" charset="0"/>
                      </a:endParaRPr>
                    </a:p>
                  </a:txBody>
                  <a:tcPr>
                    <a:solidFill>
                      <a:schemeClr val="bg1"/>
                    </a:solidFill>
                  </a:tcPr>
                </a:tc>
                <a:extLst>
                  <a:ext uri="{0D108BD9-81ED-4DB2-BD59-A6C34878D82A}">
                    <a16:rowId xmlns:a16="http://schemas.microsoft.com/office/drawing/2014/main" val="2285638634"/>
                  </a:ext>
                </a:extLst>
              </a:tr>
              <a:tr h="1758552">
                <a:tc>
                  <a:txBody>
                    <a:bodyPr/>
                    <a:lstStyle/>
                    <a:p>
                      <a:r>
                        <a:rPr lang="de-AT" sz="1600" b="1" dirty="0">
                          <a:latin typeface="Lato" panose="020F0502020204030203" pitchFamily="34" charset="0"/>
                          <a:cs typeface="Lato" panose="020F0502020204030203" pitchFamily="34" charset="0"/>
                        </a:rPr>
                        <a:t>Learning </a:t>
                      </a:r>
                      <a:r>
                        <a:rPr lang="de-AT" sz="1600" b="1" dirty="0" err="1">
                          <a:latin typeface="Lato" panose="020F0502020204030203" pitchFamily="34" charset="0"/>
                          <a:cs typeface="Lato" panose="020F0502020204030203" pitchFamily="34" charset="0"/>
                        </a:rPr>
                        <a:t>goals</a:t>
                      </a:r>
                      <a:endParaRPr lang="de-AT" sz="1600" b="1" dirty="0">
                        <a:latin typeface="Lato" panose="020F0502020204030203" pitchFamily="34" charset="0"/>
                        <a:cs typeface="Lato" panose="020F0502020204030203" pitchFamily="34" charset="0"/>
                      </a:endParaRP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US" sz="1400" kern="1200" dirty="0">
                          <a:solidFill>
                            <a:schemeClr val="tx1"/>
                          </a:solidFill>
                          <a:effectLst/>
                          <a:latin typeface="Lato" panose="020F0502020204030203" pitchFamily="34" charset="0"/>
                          <a:cs typeface="Lato" panose="020F0502020204030203" pitchFamily="34" charset="0"/>
                        </a:rPr>
                        <a:t>I can explain what a CMS is.</a:t>
                      </a:r>
                    </a:p>
                    <a:p>
                      <a:pPr marL="285750" indent="-285750">
                        <a:buFont typeface="Arial" panose="020B0604020202020204" pitchFamily="34" charset="0"/>
                        <a:buChar char="•"/>
                      </a:pPr>
                      <a:r>
                        <a:rPr lang="en-US" sz="1400" kern="1200" dirty="0">
                          <a:solidFill>
                            <a:schemeClr val="tx1"/>
                          </a:solidFill>
                          <a:effectLst/>
                          <a:latin typeface="Lato" panose="020F0502020204030203" pitchFamily="34" charset="0"/>
                          <a:cs typeface="Lato" panose="020F0502020204030203" pitchFamily="34" charset="0"/>
                        </a:rPr>
                        <a:t>I can explain how content and design are separated in a CMS.</a:t>
                      </a:r>
                    </a:p>
                    <a:p>
                      <a:pPr marL="285750" indent="-285750">
                        <a:buFont typeface="Arial" panose="020B0604020202020204" pitchFamily="34" charset="0"/>
                        <a:buChar char="•"/>
                      </a:pPr>
                      <a:r>
                        <a:rPr lang="en-US" sz="1400" kern="1200" dirty="0">
                          <a:solidFill>
                            <a:schemeClr val="tx1"/>
                          </a:solidFill>
                          <a:effectLst/>
                          <a:latin typeface="Lato" panose="020F0502020204030203" pitchFamily="34" charset="0"/>
                          <a:cs typeface="Lato" panose="020F0502020204030203" pitchFamily="34" charset="0"/>
                        </a:rPr>
                        <a:t>I know about features and advantages using a CMS.</a:t>
                      </a:r>
                      <a:endParaRPr lang="de-AT" sz="1400" dirty="0">
                        <a:latin typeface="Lato" panose="020F0502020204030203" pitchFamily="34" charset="0"/>
                        <a:cs typeface="Lato" panose="020F0502020204030203" pitchFamily="34" charset="0"/>
                      </a:endParaRPr>
                    </a:p>
                  </a:txBody>
                  <a:tcPr>
                    <a:solidFill>
                      <a:schemeClr val="bg2">
                        <a:lumMod val="20000"/>
                        <a:lumOff val="80000"/>
                      </a:schemeClr>
                    </a:solidFill>
                  </a:tcPr>
                </a:tc>
                <a:extLst>
                  <a:ext uri="{0D108BD9-81ED-4DB2-BD59-A6C34878D82A}">
                    <a16:rowId xmlns:a16="http://schemas.microsoft.com/office/drawing/2014/main" val="2539163475"/>
                  </a:ext>
                </a:extLst>
              </a:tr>
              <a:tr h="515112">
                <a:tc>
                  <a:txBody>
                    <a:bodyPr/>
                    <a:lstStyle/>
                    <a:p>
                      <a:r>
                        <a:rPr lang="de-AT" sz="1600" dirty="0">
                          <a:latin typeface="Lato" panose="020F0502020204030203" pitchFamily="34" charset="0"/>
                          <a:cs typeface="Lato" panose="020F0502020204030203" pitchFamily="34" charset="0"/>
                        </a:rPr>
                        <a:t>A </a:t>
                      </a:r>
                      <a:r>
                        <a:rPr lang="de-AT" sz="1600" b="1" dirty="0" err="1">
                          <a:latin typeface="Lato" panose="020F0502020204030203" pitchFamily="34" charset="0"/>
                          <a:cs typeface="Lato" panose="020F0502020204030203" pitchFamily="34" charset="0"/>
                        </a:rPr>
                        <a:t>maintainer</a:t>
                      </a:r>
                      <a:endParaRPr lang="de-AT" sz="1600" b="1" dirty="0">
                        <a:latin typeface="Lato" panose="020F0502020204030203" pitchFamily="34" charset="0"/>
                        <a:cs typeface="Lato" panose="020F0502020204030203" pitchFamily="34" charset="0"/>
                      </a:endParaRPr>
                    </a:p>
                  </a:txBody>
                  <a:tcPr>
                    <a:solidFill>
                      <a:schemeClr val="bg1"/>
                    </a:solidFill>
                  </a:tcPr>
                </a:tc>
                <a:tc>
                  <a:txBody>
                    <a:bodyPr/>
                    <a:lstStyle/>
                    <a:p>
                      <a:r>
                        <a:rPr lang="de-AT" sz="1400" kern="1200" dirty="0">
                          <a:solidFill>
                            <a:schemeClr val="tx1"/>
                          </a:solidFill>
                          <a:effectLst/>
                          <a:latin typeface="Lato" panose="020F0502020204030203" pitchFamily="34" charset="0"/>
                          <a:cs typeface="Lato" panose="020F0502020204030203" pitchFamily="34" charset="0"/>
                        </a:rPr>
                        <a:t>TYPO3 (Oliver Thiele)</a:t>
                      </a:r>
                      <a:endParaRPr lang="de-AT" sz="1400" dirty="0">
                        <a:latin typeface="Lato" panose="020F0502020204030203" pitchFamily="34" charset="0"/>
                        <a:cs typeface="Lato" panose="020F0502020204030203" pitchFamily="34" charset="0"/>
                      </a:endParaRPr>
                    </a:p>
                  </a:txBody>
                  <a:tcPr>
                    <a:solidFill>
                      <a:schemeClr val="bg1"/>
                    </a:solidFill>
                  </a:tcPr>
                </a:tc>
                <a:extLst>
                  <a:ext uri="{0D108BD9-81ED-4DB2-BD59-A6C34878D82A}">
                    <a16:rowId xmlns:a16="http://schemas.microsoft.com/office/drawing/2014/main" val="305385209"/>
                  </a:ext>
                </a:extLst>
              </a:tr>
            </a:tbl>
          </a:graphicData>
        </a:graphic>
      </p:graphicFrame>
    </p:spTree>
    <p:extLst>
      <p:ext uri="{BB962C8B-B14F-4D97-AF65-F5344CB8AC3E}">
        <p14:creationId xmlns:p14="http://schemas.microsoft.com/office/powerpoint/2010/main" val="250743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CONNECTING</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COMPETENCIES</a:t>
            </a:r>
            <a:endParaRPr lang="en-AT" sz="4000" dirty="0">
              <a:solidFill>
                <a:schemeClr val="accent6"/>
              </a:solidFill>
              <a:latin typeface="Lato Black" panose="020F0A02020204030203" pitchFamily="34" charset="0"/>
              <a:cs typeface="Lato" panose="020F0502020204030203" pitchFamily="34" charset="0"/>
            </a:endParaRPr>
          </a:p>
        </p:txBody>
      </p:sp>
      <p:graphicFrame>
        <p:nvGraphicFramePr>
          <p:cNvPr id="6" name="Tabelle 5">
            <a:extLst>
              <a:ext uri="{FF2B5EF4-FFF2-40B4-BE49-F238E27FC236}">
                <a16:creationId xmlns:a16="http://schemas.microsoft.com/office/drawing/2014/main" id="{70463293-1B6A-D5E8-00E6-C83E05F8FBF3}"/>
              </a:ext>
            </a:extLst>
          </p:cNvPr>
          <p:cNvGraphicFramePr>
            <a:graphicFrameLocks noGrp="1"/>
          </p:cNvGraphicFramePr>
          <p:nvPr>
            <p:extLst>
              <p:ext uri="{D42A27DB-BD31-4B8C-83A1-F6EECF244321}">
                <p14:modId xmlns:p14="http://schemas.microsoft.com/office/powerpoint/2010/main" val="2540074846"/>
              </p:ext>
            </p:extLst>
          </p:nvPr>
        </p:nvGraphicFramePr>
        <p:xfrm>
          <a:off x="710692" y="2215185"/>
          <a:ext cx="4163060" cy="3902029"/>
        </p:xfrm>
        <a:graphic>
          <a:graphicData uri="http://schemas.openxmlformats.org/drawingml/2006/table">
            <a:tbl>
              <a:tblPr bandRow="1">
                <a:tableStyleId>{5202B0CA-FC54-4496-8BCA-5EF66A818D29}</a:tableStyleId>
              </a:tblPr>
              <a:tblGrid>
                <a:gridCol w="1774715">
                  <a:extLst>
                    <a:ext uri="{9D8B030D-6E8A-4147-A177-3AD203B41FA5}">
                      <a16:colId xmlns:a16="http://schemas.microsoft.com/office/drawing/2014/main" val="2185856117"/>
                    </a:ext>
                  </a:extLst>
                </a:gridCol>
                <a:gridCol w="2388345">
                  <a:extLst>
                    <a:ext uri="{9D8B030D-6E8A-4147-A177-3AD203B41FA5}">
                      <a16:colId xmlns:a16="http://schemas.microsoft.com/office/drawing/2014/main" val="3698073458"/>
                    </a:ext>
                  </a:extLst>
                </a:gridCol>
              </a:tblGrid>
              <a:tr h="402198">
                <a:tc>
                  <a:txBody>
                    <a:bodyPr/>
                    <a:lstStyle/>
                    <a:p>
                      <a:r>
                        <a:rPr lang="de-AT" sz="1600" dirty="0">
                          <a:latin typeface="Lato" panose="020F0502020204030203" pitchFamily="34" charset="0"/>
                          <a:cs typeface="Lato" panose="020F0502020204030203" pitchFamily="34" charset="0"/>
                        </a:rPr>
                        <a:t>A </a:t>
                      </a:r>
                      <a:r>
                        <a:rPr lang="de-AT" sz="1600" b="1" dirty="0" err="1">
                          <a:latin typeface="Lato" panose="020F0502020204030203" pitchFamily="34" charset="0"/>
                          <a:cs typeface="Lato" panose="020F0502020204030203" pitchFamily="34" charset="0"/>
                        </a:rPr>
                        <a:t>denomination</a:t>
                      </a:r>
                      <a:endParaRPr lang="de-AT" sz="1600" b="1" dirty="0">
                        <a:latin typeface="Lato" panose="020F0502020204030203" pitchFamily="34" charset="0"/>
                        <a:cs typeface="Lato" panose="020F0502020204030203" pitchFamily="34" charset="0"/>
                      </a:endParaRPr>
                    </a:p>
                  </a:txBody>
                  <a:tcPr>
                    <a:solidFill>
                      <a:schemeClr val="tx2">
                        <a:lumMod val="10000"/>
                        <a:lumOff val="90000"/>
                      </a:schemeClr>
                    </a:solidFill>
                  </a:tcPr>
                </a:tc>
                <a:tc>
                  <a:txBody>
                    <a:bodyPr/>
                    <a:lstStyle/>
                    <a:p>
                      <a:r>
                        <a:rPr lang="en-US" sz="1600" kern="1200" dirty="0">
                          <a:solidFill>
                            <a:schemeClr val="dk1"/>
                          </a:solidFill>
                          <a:effectLst/>
                          <a:latin typeface="Lato" panose="020F0502020204030203" pitchFamily="34" charset="0"/>
                          <a:ea typeface="+mn-ea"/>
                          <a:cs typeface="Lato" panose="020F0502020204030203" pitchFamily="34" charset="0"/>
                        </a:rPr>
                        <a:t>CONTENT EDITING</a:t>
                      </a:r>
                      <a:endParaRPr lang="de-AT" sz="1600" dirty="0">
                        <a:latin typeface="Lato" panose="020F0502020204030203" pitchFamily="34" charset="0"/>
                        <a:cs typeface="Lato" panose="020F0502020204030203" pitchFamily="34" charset="0"/>
                      </a:endParaRPr>
                    </a:p>
                  </a:txBody>
                  <a:tcPr>
                    <a:solidFill>
                      <a:schemeClr val="tx2">
                        <a:lumMod val="10000"/>
                        <a:lumOff val="90000"/>
                      </a:schemeClr>
                    </a:solidFill>
                  </a:tcPr>
                </a:tc>
                <a:extLst>
                  <a:ext uri="{0D108BD9-81ED-4DB2-BD59-A6C34878D82A}">
                    <a16:rowId xmlns:a16="http://schemas.microsoft.com/office/drawing/2014/main" val="3756023678"/>
                  </a:ext>
                </a:extLst>
              </a:tr>
              <a:tr h="602198">
                <a:tc>
                  <a:txBody>
                    <a:bodyPr/>
                    <a:lstStyle/>
                    <a:p>
                      <a:r>
                        <a:rPr lang="de-AT" sz="1600" dirty="0">
                          <a:latin typeface="Lato" panose="020F0502020204030203" pitchFamily="34" charset="0"/>
                          <a:cs typeface="Lato" panose="020F0502020204030203" pitchFamily="34" charset="0"/>
                        </a:rPr>
                        <a:t>A </a:t>
                      </a:r>
                      <a:r>
                        <a:rPr lang="de-AT" sz="1600" b="1" dirty="0" err="1">
                          <a:latin typeface="Lato" panose="020F0502020204030203" pitchFamily="34" charset="0"/>
                          <a:cs typeface="Lato" panose="020F0502020204030203" pitchFamily="34" charset="0"/>
                        </a:rPr>
                        <a:t>description</a:t>
                      </a:r>
                      <a:endParaRPr lang="de-AT" sz="1600" b="1" dirty="0">
                        <a:latin typeface="Lato" panose="020F0502020204030203" pitchFamily="34" charset="0"/>
                        <a:cs typeface="Lato" panose="020F0502020204030203" pitchFamily="34" charset="0"/>
                      </a:endParaRPr>
                    </a:p>
                  </a:txBody>
                  <a:tcPr>
                    <a:solidFill>
                      <a:schemeClr val="bg1"/>
                    </a:solidFill>
                  </a:tcPr>
                </a:tc>
                <a:tc>
                  <a:txBody>
                    <a:bodyPr/>
                    <a:lstStyle/>
                    <a:p>
                      <a:r>
                        <a:rPr lang="en-US" sz="1400" kern="1200" dirty="0">
                          <a:solidFill>
                            <a:schemeClr val="dk1"/>
                          </a:solidFill>
                          <a:effectLst/>
                          <a:latin typeface="Lato" panose="020F0502020204030203" pitchFamily="34" charset="0"/>
                          <a:ea typeface="+mn-ea"/>
                          <a:cs typeface="Lato" panose="020F0502020204030203" pitchFamily="34" charset="0"/>
                        </a:rPr>
                        <a:t>Introduction to the possibilities of content editing.</a:t>
                      </a:r>
                      <a:endParaRPr lang="de-AT" sz="1400" dirty="0">
                        <a:latin typeface="Lato" panose="020F0502020204030203" pitchFamily="34" charset="0"/>
                        <a:cs typeface="Lato" panose="020F0502020204030203" pitchFamily="34" charset="0"/>
                      </a:endParaRPr>
                    </a:p>
                  </a:txBody>
                  <a:tcPr>
                    <a:solidFill>
                      <a:schemeClr val="bg1"/>
                    </a:solidFill>
                  </a:tcPr>
                </a:tc>
                <a:extLst>
                  <a:ext uri="{0D108BD9-81ED-4DB2-BD59-A6C34878D82A}">
                    <a16:rowId xmlns:a16="http://schemas.microsoft.com/office/drawing/2014/main" val="2285638634"/>
                  </a:ext>
                </a:extLst>
              </a:tr>
              <a:tr h="1647516">
                <a:tc>
                  <a:txBody>
                    <a:bodyPr/>
                    <a:lstStyle/>
                    <a:p>
                      <a:r>
                        <a:rPr lang="de-AT" sz="1600" b="1" dirty="0">
                          <a:latin typeface="Lato" panose="020F0502020204030203" pitchFamily="34" charset="0"/>
                          <a:cs typeface="Lato" panose="020F0502020204030203" pitchFamily="34" charset="0"/>
                        </a:rPr>
                        <a:t>Learning </a:t>
                      </a:r>
                      <a:r>
                        <a:rPr lang="de-AT" sz="1600" b="1" dirty="0" err="1">
                          <a:latin typeface="Lato" panose="020F0502020204030203" pitchFamily="34" charset="0"/>
                          <a:cs typeface="Lato" panose="020F0502020204030203" pitchFamily="34" charset="0"/>
                        </a:rPr>
                        <a:t>goals</a:t>
                      </a:r>
                      <a:endParaRPr lang="de-AT" sz="1600" b="1" dirty="0">
                        <a:latin typeface="Lato" panose="020F0502020204030203" pitchFamily="34" charset="0"/>
                        <a:cs typeface="Lato" panose="020F0502020204030203" pitchFamily="34" charset="0"/>
                      </a:endParaRPr>
                    </a:p>
                  </a:txBody>
                  <a:tcPr>
                    <a:solidFill>
                      <a:schemeClr val="bg2">
                        <a:lumMod val="20000"/>
                        <a:lumOff val="80000"/>
                      </a:schemeClr>
                    </a:solidFill>
                  </a:tcPr>
                </a:tc>
                <a:tc>
                  <a:txBody>
                    <a:bodyPr/>
                    <a:lstStyle/>
                    <a:p>
                      <a:r>
                        <a:rPr lang="en-US" sz="1400" kern="1200" dirty="0">
                          <a:solidFill>
                            <a:schemeClr val="dk1"/>
                          </a:solidFill>
                          <a:effectLst/>
                          <a:latin typeface="Lato" panose="020F0502020204030203" pitchFamily="34" charset="0"/>
                          <a:ea typeface="+mn-ea"/>
                          <a:cs typeface="Lato" panose="020F0502020204030203" pitchFamily="34" charset="0"/>
                        </a:rPr>
                        <a:t>I can explain the difference between a simple text editor and a WYSIWYG-editor.</a:t>
                      </a:r>
                      <a:br>
                        <a:rPr lang="en-US" sz="1400" dirty="0">
                          <a:latin typeface="Lato" panose="020F0502020204030203" pitchFamily="34" charset="0"/>
                          <a:cs typeface="Lato" panose="020F0502020204030203" pitchFamily="34" charset="0"/>
                        </a:rPr>
                      </a:br>
                      <a:r>
                        <a:rPr lang="en-US" sz="1400" kern="1200" dirty="0">
                          <a:solidFill>
                            <a:schemeClr val="dk1"/>
                          </a:solidFill>
                          <a:effectLst/>
                          <a:latin typeface="Lato" panose="020F0502020204030203" pitchFamily="34" charset="0"/>
                          <a:ea typeface="+mn-ea"/>
                          <a:cs typeface="Lato" panose="020F0502020204030203" pitchFamily="34" charset="0"/>
                        </a:rPr>
                        <a:t>I know what frontend editing means.</a:t>
                      </a:r>
                      <a:endParaRPr lang="de-AT" sz="1400" dirty="0">
                        <a:latin typeface="Lato" panose="020F0502020204030203" pitchFamily="34" charset="0"/>
                        <a:cs typeface="Lato" panose="020F0502020204030203" pitchFamily="34" charset="0"/>
                      </a:endParaRPr>
                    </a:p>
                  </a:txBody>
                  <a:tcPr>
                    <a:solidFill>
                      <a:schemeClr val="bg2">
                        <a:lumMod val="20000"/>
                        <a:lumOff val="80000"/>
                      </a:schemeClr>
                    </a:solidFill>
                  </a:tcPr>
                </a:tc>
                <a:extLst>
                  <a:ext uri="{0D108BD9-81ED-4DB2-BD59-A6C34878D82A}">
                    <a16:rowId xmlns:a16="http://schemas.microsoft.com/office/drawing/2014/main" val="2539163475"/>
                  </a:ext>
                </a:extLst>
              </a:tr>
              <a:tr h="1120795">
                <a:tc>
                  <a:txBody>
                    <a:bodyPr/>
                    <a:lstStyle/>
                    <a:p>
                      <a:r>
                        <a:rPr lang="de-AT" sz="1600" b="1" dirty="0" err="1">
                          <a:solidFill>
                            <a:schemeClr val="bg1"/>
                          </a:solidFill>
                          <a:latin typeface="Lato" panose="020F0502020204030203" pitchFamily="34" charset="0"/>
                          <a:cs typeface="Lato" panose="020F0502020204030203" pitchFamily="34" charset="0"/>
                        </a:rPr>
                        <a:t>Prerequisites</a:t>
                      </a:r>
                      <a:endParaRPr lang="de-AT" sz="1600" b="1" dirty="0">
                        <a:solidFill>
                          <a:schemeClr val="bg1"/>
                        </a:solidFill>
                        <a:latin typeface="Lato" panose="020F0502020204030203" pitchFamily="34" charset="0"/>
                        <a:cs typeface="Lato" panose="020F0502020204030203" pitchFamily="34" charset="0"/>
                      </a:endParaRPr>
                    </a:p>
                  </a:txBody>
                  <a:tcPr>
                    <a:solidFill>
                      <a:schemeClr val="accent6"/>
                    </a:solidFill>
                  </a:tcPr>
                </a:tc>
                <a:tc>
                  <a:txBody>
                    <a:bodyPr/>
                    <a:lstStyle/>
                    <a:p>
                      <a:r>
                        <a:rPr lang="de-AT" sz="1400" dirty="0">
                          <a:solidFill>
                            <a:schemeClr val="bg1"/>
                          </a:solidFill>
                          <a:latin typeface="Lato" panose="020F0502020204030203" pitchFamily="34" charset="0"/>
                          <a:cs typeface="Lato" panose="020F0502020204030203" pitchFamily="34" charset="0"/>
                        </a:rPr>
                        <a:t>ABOUT A CMS</a:t>
                      </a:r>
                    </a:p>
                  </a:txBody>
                  <a:tcPr>
                    <a:solidFill>
                      <a:schemeClr val="accent6"/>
                    </a:solidFill>
                  </a:tcPr>
                </a:tc>
                <a:extLst>
                  <a:ext uri="{0D108BD9-81ED-4DB2-BD59-A6C34878D82A}">
                    <a16:rowId xmlns:a16="http://schemas.microsoft.com/office/drawing/2014/main" val="2137020291"/>
                  </a:ext>
                </a:extLst>
              </a:tr>
            </a:tbl>
          </a:graphicData>
        </a:graphic>
      </p:graphicFrame>
      <p:pic>
        <p:nvPicPr>
          <p:cNvPr id="7" name="Grafik 6" descr="Ein Bild, das Text, Screenshot, Schrift, Design enthält.&#10;&#10;Automatisch generierte Beschreibung">
            <a:extLst>
              <a:ext uri="{FF2B5EF4-FFF2-40B4-BE49-F238E27FC236}">
                <a16:creationId xmlns:a16="http://schemas.microsoft.com/office/drawing/2014/main" id="{365150F6-87AC-B326-F9C7-2920F1C6C819}"/>
              </a:ext>
            </a:extLst>
          </p:cNvPr>
          <p:cNvPicPr>
            <a:picLocks noChangeAspect="1"/>
          </p:cNvPicPr>
          <p:nvPr/>
        </p:nvPicPr>
        <p:blipFill>
          <a:blip r:embed="rId2"/>
          <a:stretch>
            <a:fillRect/>
          </a:stretch>
        </p:blipFill>
        <p:spPr>
          <a:xfrm>
            <a:off x="5474525" y="1292448"/>
            <a:ext cx="3233464" cy="4892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98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1225BA9-2624-674F-F117-4A5DABEDFFBC}"/>
              </a:ext>
            </a:extLst>
          </p:cNvPr>
          <p:cNvSpPr txBox="1"/>
          <p:nvPr/>
        </p:nvSpPr>
        <p:spPr>
          <a:xfrm>
            <a:off x="637540" y="672896"/>
            <a:ext cx="7868920" cy="1323439"/>
          </a:xfrm>
          <a:prstGeom prst="rect">
            <a:avLst/>
          </a:prstGeom>
          <a:noFill/>
        </p:spPr>
        <p:txBody>
          <a:bodyPr wrap="square" rtlCol="0">
            <a:spAutoFit/>
          </a:bodyPr>
          <a:lstStyle/>
          <a:p>
            <a:r>
              <a:rPr lang="de-AT" sz="4000" dirty="0">
                <a:latin typeface="Lato Black" panose="020F0A02020204030203" pitchFamily="34" charset="0"/>
                <a:cs typeface="Lato" panose="020F0502020204030203" pitchFamily="34" charset="0"/>
              </a:rPr>
              <a:t>SKILL TREES</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WE‘VE SEEN THOSE BEFORE</a:t>
            </a:r>
            <a:endParaRPr lang="en-AT" sz="4000" dirty="0">
              <a:solidFill>
                <a:schemeClr val="accent6"/>
              </a:solidFill>
              <a:latin typeface="Lato Black" panose="020F0A02020204030203" pitchFamily="34" charset="0"/>
              <a:cs typeface="Lato" panose="020F0502020204030203" pitchFamily="34" charset="0"/>
            </a:endParaRPr>
          </a:p>
        </p:txBody>
      </p:sp>
      <p:pic>
        <p:nvPicPr>
          <p:cNvPr id="2" name="Grafik 1" descr="Ein Bild, das Screenshot, Text enthält.&#10;&#10;Automatisch generierte Beschreibung">
            <a:extLst>
              <a:ext uri="{FF2B5EF4-FFF2-40B4-BE49-F238E27FC236}">
                <a16:creationId xmlns:a16="http://schemas.microsoft.com/office/drawing/2014/main" id="{78218D5B-4320-BDBA-AA4B-155BE3DD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 y="2125797"/>
            <a:ext cx="3241877" cy="4404060"/>
          </a:xfrm>
          <a:prstGeom prst="rect">
            <a:avLst/>
          </a:prstGeom>
          <a:ln>
            <a:noFill/>
          </a:ln>
          <a:effectLst>
            <a:softEdge rad="112500"/>
          </a:effectLst>
        </p:spPr>
      </p:pic>
      <p:pic>
        <p:nvPicPr>
          <p:cNvPr id="3" name="Grafik 2" descr="Ein Bild, das Text, Screenshot, Design enthält.">
            <a:extLst>
              <a:ext uri="{FF2B5EF4-FFF2-40B4-BE49-F238E27FC236}">
                <a16:creationId xmlns:a16="http://schemas.microsoft.com/office/drawing/2014/main" id="{9874C489-ABB6-B2A8-D8E8-449639CA2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047" y="2396606"/>
            <a:ext cx="4242532" cy="3607486"/>
          </a:xfrm>
          <a:prstGeom prst="rect">
            <a:avLst/>
          </a:prstGeom>
          <a:ln>
            <a:noFill/>
          </a:ln>
          <a:effectLst>
            <a:outerShdw blurRad="292100" dist="139700" dir="2700000" algn="tl" rotWithShape="0">
              <a:srgbClr val="333333">
                <a:alpha val="65000"/>
              </a:srgbClr>
            </a:outerShdw>
          </a:effectLst>
        </p:spPr>
      </p:pic>
      <p:sp>
        <p:nvSpPr>
          <p:cNvPr id="4" name="Textfeld 3">
            <a:extLst>
              <a:ext uri="{FF2B5EF4-FFF2-40B4-BE49-F238E27FC236}">
                <a16:creationId xmlns:a16="http://schemas.microsoft.com/office/drawing/2014/main" id="{D7942505-F934-331B-B897-0D930FD36F53}"/>
              </a:ext>
            </a:extLst>
          </p:cNvPr>
          <p:cNvSpPr txBox="1"/>
          <p:nvPr/>
        </p:nvSpPr>
        <p:spPr>
          <a:xfrm>
            <a:off x="637540" y="6459400"/>
            <a:ext cx="3688830" cy="253916"/>
          </a:xfrm>
          <a:prstGeom prst="rect">
            <a:avLst/>
          </a:prstGeom>
          <a:noFill/>
        </p:spPr>
        <p:txBody>
          <a:bodyPr wrap="none" rtlCol="0">
            <a:spAutoFit/>
          </a:bodyPr>
          <a:lstStyle/>
          <a:p>
            <a:r>
              <a:rPr lang="de-AT" sz="1050" dirty="0">
                <a:latin typeface="Lato" panose="020F0502020204030203" pitchFamily="34" charset="0"/>
                <a:cs typeface="Lato" panose="020F0502020204030203" pitchFamily="34" charset="0"/>
              </a:rPr>
              <a:t>Diablo2 </a:t>
            </a:r>
            <a:r>
              <a:rPr lang="de-AT" sz="1050" dirty="0" err="1">
                <a:latin typeface="Lato" panose="020F0502020204030203" pitchFamily="34" charset="0"/>
                <a:cs typeface="Lato" panose="020F0502020204030203" pitchFamily="34" charset="0"/>
              </a:rPr>
              <a:t>Druid</a:t>
            </a:r>
            <a:r>
              <a:rPr lang="de-AT" sz="1050" dirty="0">
                <a:latin typeface="Lato" panose="020F0502020204030203" pitchFamily="34" charset="0"/>
                <a:cs typeface="Lato" panose="020F0502020204030203" pitchFamily="34" charset="0"/>
              </a:rPr>
              <a:t> Shape Shifting Skills, Blizzard Entertainment </a:t>
            </a:r>
          </a:p>
        </p:txBody>
      </p:sp>
    </p:spTree>
    <p:extLst>
      <p:ext uri="{BB962C8B-B14F-4D97-AF65-F5344CB8AC3E}">
        <p14:creationId xmlns:p14="http://schemas.microsoft.com/office/powerpoint/2010/main" val="303945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213D2FB4-B50C-20BF-3D7C-C89829495BF7}"/>
              </a:ext>
            </a:extLst>
          </p:cNvPr>
          <p:cNvSpPr/>
          <p:nvPr/>
        </p:nvSpPr>
        <p:spPr>
          <a:xfrm flipH="1">
            <a:off x="1532" y="3854015"/>
            <a:ext cx="9144000" cy="2239686"/>
          </a:xfrm>
          <a:prstGeom prst="flowChartManualInp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Flussdiagramm: Manuelle Eingabe 10">
            <a:extLst>
              <a:ext uri="{FF2B5EF4-FFF2-40B4-BE49-F238E27FC236}">
                <a16:creationId xmlns:a16="http://schemas.microsoft.com/office/drawing/2014/main" id="{650163C9-4034-A532-874A-AD2939194DF7}"/>
              </a:ext>
            </a:extLst>
          </p:cNvPr>
          <p:cNvSpPr/>
          <p:nvPr/>
        </p:nvSpPr>
        <p:spPr>
          <a:xfrm rot="10800000" flipH="1">
            <a:off x="-1532" y="137016"/>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9" name="Rechteck 8">
            <a:extLst>
              <a:ext uri="{FF2B5EF4-FFF2-40B4-BE49-F238E27FC236}">
                <a16:creationId xmlns:a16="http://schemas.microsoft.com/office/drawing/2014/main" id="{C6DB138B-AA24-0036-0274-024554CCD48A}"/>
              </a:ext>
            </a:extLst>
          </p:cNvPr>
          <p:cNvSpPr/>
          <p:nvPr/>
        </p:nvSpPr>
        <p:spPr>
          <a:xfrm>
            <a:off x="0" y="6563118"/>
            <a:ext cx="9144000" cy="29488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Flussdiagramm: Manuelle Eingabe 9">
            <a:extLst>
              <a:ext uri="{FF2B5EF4-FFF2-40B4-BE49-F238E27FC236}">
                <a16:creationId xmlns:a16="http://schemas.microsoft.com/office/drawing/2014/main" id="{232E32F7-B40F-8F1A-201C-C4E98E308348}"/>
              </a:ext>
            </a:extLst>
          </p:cNvPr>
          <p:cNvSpPr/>
          <p:nvPr/>
        </p:nvSpPr>
        <p:spPr>
          <a:xfrm flipH="1">
            <a:off x="0" y="3978234"/>
            <a:ext cx="9144000" cy="2584884"/>
          </a:xfrm>
          <a:prstGeom prst="flowChartManualInp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11" name="Textfeld 10">
            <a:extLst>
              <a:ext uri="{FF2B5EF4-FFF2-40B4-BE49-F238E27FC236}">
                <a16:creationId xmlns:a16="http://schemas.microsoft.com/office/drawing/2014/main" id="{0169D260-44D7-D52D-EBCF-39B352871075}"/>
              </a:ext>
            </a:extLst>
          </p:cNvPr>
          <p:cNvSpPr txBox="1"/>
          <p:nvPr/>
        </p:nvSpPr>
        <p:spPr>
          <a:xfrm>
            <a:off x="182880" y="6572448"/>
            <a:ext cx="2458720" cy="276999"/>
          </a:xfrm>
          <a:prstGeom prst="rect">
            <a:avLst/>
          </a:prstGeom>
          <a:noFill/>
        </p:spPr>
        <p:txBody>
          <a:bodyPr wrap="square" rtlCol="0">
            <a:spAutoFit/>
          </a:bodyPr>
          <a:lstStyle/>
          <a:p>
            <a:r>
              <a:rPr lang="de-AT" sz="1200" dirty="0">
                <a:solidFill>
                  <a:schemeClr val="bg1"/>
                </a:solidFill>
                <a:latin typeface="Lato" panose="020F0502020204030203" pitchFamily="34" charset="0"/>
                <a:cs typeface="Lato" panose="020F0502020204030203" pitchFamily="34" charset="0"/>
              </a:rPr>
              <a:t>WWW.SKILLDISPLAY.EU</a:t>
            </a:r>
            <a:endParaRPr lang="en-AT" sz="1200" dirty="0">
              <a:solidFill>
                <a:schemeClr val="bg1"/>
              </a:solidFill>
              <a:latin typeface="Lato" panose="020F0502020204030203" pitchFamily="34" charset="0"/>
              <a:cs typeface="Lato" panose="020F0502020204030203" pitchFamily="34" charset="0"/>
            </a:endParaRPr>
          </a:p>
        </p:txBody>
      </p:sp>
      <p:sp>
        <p:nvSpPr>
          <p:cNvPr id="12" name="Flussdiagramm: Manuelle Eingabe 10">
            <a:extLst>
              <a:ext uri="{FF2B5EF4-FFF2-40B4-BE49-F238E27FC236}">
                <a16:creationId xmlns:a16="http://schemas.microsoft.com/office/drawing/2014/main" id="{D3D94369-6F4A-287B-8565-C81148F0405C}"/>
              </a:ext>
            </a:extLst>
          </p:cNvPr>
          <p:cNvSpPr/>
          <p:nvPr/>
        </p:nvSpPr>
        <p:spPr>
          <a:xfrm rot="10800000" flipH="1">
            <a:off x="-5765" y="0"/>
            <a:ext cx="9144000" cy="10840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3770 h 11770"/>
              <a:gd name="connsiteX1" fmla="*/ 10002 w 10002"/>
              <a:gd name="connsiteY1" fmla="*/ 0 h 11770"/>
              <a:gd name="connsiteX2" fmla="*/ 10000 w 10002"/>
              <a:gd name="connsiteY2" fmla="*/ 11770 h 11770"/>
              <a:gd name="connsiteX3" fmla="*/ 0 w 10002"/>
              <a:gd name="connsiteY3" fmla="*/ 11770 h 11770"/>
              <a:gd name="connsiteX4" fmla="*/ 0 w 10002"/>
              <a:gd name="connsiteY4" fmla="*/ 3770 h 11770"/>
              <a:gd name="connsiteX0" fmla="*/ 0 w 10005"/>
              <a:gd name="connsiteY0" fmla="*/ 3770 h 11770"/>
              <a:gd name="connsiteX1" fmla="*/ 10005 w 10005"/>
              <a:gd name="connsiteY1" fmla="*/ 0 h 11770"/>
              <a:gd name="connsiteX2" fmla="*/ 10000 w 10005"/>
              <a:gd name="connsiteY2" fmla="*/ 11770 h 11770"/>
              <a:gd name="connsiteX3" fmla="*/ 0 w 10005"/>
              <a:gd name="connsiteY3" fmla="*/ 11770 h 11770"/>
              <a:gd name="connsiteX4" fmla="*/ 0 w 10005"/>
              <a:gd name="connsiteY4" fmla="*/ 3770 h 11770"/>
              <a:gd name="connsiteX0" fmla="*/ 0 w 10000"/>
              <a:gd name="connsiteY0" fmla="*/ 3758 h 11758"/>
              <a:gd name="connsiteX1" fmla="*/ 9991 w 10000"/>
              <a:gd name="connsiteY1" fmla="*/ 0 h 11758"/>
              <a:gd name="connsiteX2" fmla="*/ 10000 w 10000"/>
              <a:gd name="connsiteY2" fmla="*/ 11758 h 11758"/>
              <a:gd name="connsiteX3" fmla="*/ 0 w 10000"/>
              <a:gd name="connsiteY3" fmla="*/ 11758 h 11758"/>
              <a:gd name="connsiteX4" fmla="*/ 0 w 10000"/>
              <a:gd name="connsiteY4" fmla="*/ 3758 h 11758"/>
              <a:gd name="connsiteX0" fmla="*/ 0 w 10000"/>
              <a:gd name="connsiteY0" fmla="*/ 3711 h 11711"/>
              <a:gd name="connsiteX1" fmla="*/ 10000 w 10000"/>
              <a:gd name="connsiteY1" fmla="*/ 0 h 11711"/>
              <a:gd name="connsiteX2" fmla="*/ 10000 w 10000"/>
              <a:gd name="connsiteY2" fmla="*/ 11711 h 11711"/>
              <a:gd name="connsiteX3" fmla="*/ 0 w 10000"/>
              <a:gd name="connsiteY3" fmla="*/ 11711 h 11711"/>
              <a:gd name="connsiteX4" fmla="*/ 0 w 10000"/>
              <a:gd name="connsiteY4" fmla="*/ 3711 h 11711"/>
              <a:gd name="connsiteX0" fmla="*/ 0 w 10000"/>
              <a:gd name="connsiteY0" fmla="*/ 3827 h 11827"/>
              <a:gd name="connsiteX1" fmla="*/ 10000 w 10000"/>
              <a:gd name="connsiteY1" fmla="*/ 0 h 11827"/>
              <a:gd name="connsiteX2" fmla="*/ 10000 w 10000"/>
              <a:gd name="connsiteY2" fmla="*/ 11827 h 11827"/>
              <a:gd name="connsiteX3" fmla="*/ 0 w 10000"/>
              <a:gd name="connsiteY3" fmla="*/ 11827 h 11827"/>
              <a:gd name="connsiteX4" fmla="*/ 0 w 10000"/>
              <a:gd name="connsiteY4" fmla="*/ 3827 h 11827"/>
              <a:gd name="connsiteX0" fmla="*/ 0 w 10005"/>
              <a:gd name="connsiteY0" fmla="*/ 5190 h 13190"/>
              <a:gd name="connsiteX1" fmla="*/ 10005 w 10005"/>
              <a:gd name="connsiteY1" fmla="*/ 0 h 13190"/>
              <a:gd name="connsiteX2" fmla="*/ 10000 w 10005"/>
              <a:gd name="connsiteY2" fmla="*/ 13190 h 13190"/>
              <a:gd name="connsiteX3" fmla="*/ 0 w 10005"/>
              <a:gd name="connsiteY3" fmla="*/ 13190 h 13190"/>
              <a:gd name="connsiteX4" fmla="*/ 0 w 10005"/>
              <a:gd name="connsiteY4" fmla="*/ 5190 h 13190"/>
              <a:gd name="connsiteX0" fmla="*/ 0 w 10000"/>
              <a:gd name="connsiteY0" fmla="*/ 3596 h 11596"/>
              <a:gd name="connsiteX1" fmla="*/ 9972 w 10000"/>
              <a:gd name="connsiteY1" fmla="*/ 0 h 11596"/>
              <a:gd name="connsiteX2" fmla="*/ 10000 w 10000"/>
              <a:gd name="connsiteY2" fmla="*/ 11596 h 11596"/>
              <a:gd name="connsiteX3" fmla="*/ 0 w 10000"/>
              <a:gd name="connsiteY3" fmla="*/ 11596 h 11596"/>
              <a:gd name="connsiteX4" fmla="*/ 0 w 10000"/>
              <a:gd name="connsiteY4" fmla="*/ 3596 h 11596"/>
              <a:gd name="connsiteX0" fmla="*/ 0 w 10002"/>
              <a:gd name="connsiteY0" fmla="*/ 5171 h 13171"/>
              <a:gd name="connsiteX1" fmla="*/ 10002 w 10002"/>
              <a:gd name="connsiteY1" fmla="*/ 0 h 13171"/>
              <a:gd name="connsiteX2" fmla="*/ 10000 w 10002"/>
              <a:gd name="connsiteY2" fmla="*/ 13171 h 13171"/>
              <a:gd name="connsiteX3" fmla="*/ 0 w 10002"/>
              <a:gd name="connsiteY3" fmla="*/ 13171 h 13171"/>
              <a:gd name="connsiteX4" fmla="*/ 0 w 10002"/>
              <a:gd name="connsiteY4" fmla="*/ 5171 h 13171"/>
              <a:gd name="connsiteX0" fmla="*/ 0 w 10009"/>
              <a:gd name="connsiteY0" fmla="*/ 4979 h 12979"/>
              <a:gd name="connsiteX1" fmla="*/ 10009 w 10009"/>
              <a:gd name="connsiteY1" fmla="*/ 0 h 12979"/>
              <a:gd name="connsiteX2" fmla="*/ 10000 w 10009"/>
              <a:gd name="connsiteY2" fmla="*/ 12979 h 12979"/>
              <a:gd name="connsiteX3" fmla="*/ 0 w 10009"/>
              <a:gd name="connsiteY3" fmla="*/ 12979 h 12979"/>
              <a:gd name="connsiteX4" fmla="*/ 0 w 10009"/>
              <a:gd name="connsiteY4" fmla="*/ 4979 h 12979"/>
              <a:gd name="connsiteX0" fmla="*/ 0 w 10000"/>
              <a:gd name="connsiteY0" fmla="*/ 5113 h 13113"/>
              <a:gd name="connsiteX1" fmla="*/ 9992 w 10000"/>
              <a:gd name="connsiteY1" fmla="*/ 0 h 13113"/>
              <a:gd name="connsiteX2" fmla="*/ 10000 w 10000"/>
              <a:gd name="connsiteY2" fmla="*/ 13113 h 13113"/>
              <a:gd name="connsiteX3" fmla="*/ 0 w 10000"/>
              <a:gd name="connsiteY3" fmla="*/ 13113 h 13113"/>
              <a:gd name="connsiteX4" fmla="*/ 0 w 10000"/>
              <a:gd name="connsiteY4" fmla="*/ 5113 h 13113"/>
              <a:gd name="connsiteX0" fmla="*/ 0 w 10000"/>
              <a:gd name="connsiteY0" fmla="*/ 5113 h 13113"/>
              <a:gd name="connsiteX1" fmla="*/ 9999 w 10000"/>
              <a:gd name="connsiteY1" fmla="*/ 0 h 13113"/>
              <a:gd name="connsiteX2" fmla="*/ 10000 w 10000"/>
              <a:gd name="connsiteY2" fmla="*/ 13113 h 13113"/>
              <a:gd name="connsiteX3" fmla="*/ 0 w 10000"/>
              <a:gd name="connsiteY3" fmla="*/ 13113 h 13113"/>
              <a:gd name="connsiteX4" fmla="*/ 0 w 10000"/>
              <a:gd name="connsiteY4" fmla="*/ 5113 h 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13">
                <a:moveTo>
                  <a:pt x="0" y="5113"/>
                </a:moveTo>
                <a:cubicBezTo>
                  <a:pt x="3333" y="3837"/>
                  <a:pt x="6666" y="1276"/>
                  <a:pt x="9999" y="0"/>
                </a:cubicBezTo>
                <a:cubicBezTo>
                  <a:pt x="9998" y="3923"/>
                  <a:pt x="10001" y="9190"/>
                  <a:pt x="10000" y="13113"/>
                </a:cubicBezTo>
                <a:lnTo>
                  <a:pt x="0" y="13113"/>
                </a:lnTo>
                <a:lnTo>
                  <a:pt x="0" y="5113"/>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3" name="Grafik 12">
            <a:extLst>
              <a:ext uri="{FF2B5EF4-FFF2-40B4-BE49-F238E27FC236}">
                <a16:creationId xmlns:a16="http://schemas.microsoft.com/office/drawing/2014/main" id="{385302D1-604C-EF43-A7BB-B48DF4376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0402" y="131200"/>
            <a:ext cx="2711984" cy="660307"/>
          </a:xfrm>
          <a:prstGeom prst="rect">
            <a:avLst/>
          </a:prstGeom>
        </p:spPr>
      </p:pic>
      <p:sp>
        <p:nvSpPr>
          <p:cNvPr id="14" name="Textfeld 13">
            <a:extLst>
              <a:ext uri="{FF2B5EF4-FFF2-40B4-BE49-F238E27FC236}">
                <a16:creationId xmlns:a16="http://schemas.microsoft.com/office/drawing/2014/main" id="{6468ECA7-E18D-E9DC-2BD0-3DE3F3294C38}"/>
              </a:ext>
            </a:extLst>
          </p:cNvPr>
          <p:cNvSpPr txBox="1"/>
          <p:nvPr/>
        </p:nvSpPr>
        <p:spPr>
          <a:xfrm>
            <a:off x="181348" y="4710710"/>
            <a:ext cx="7868920" cy="1323439"/>
          </a:xfrm>
          <a:prstGeom prst="rect">
            <a:avLst/>
          </a:prstGeom>
          <a:noFill/>
        </p:spPr>
        <p:txBody>
          <a:bodyPr wrap="square" rtlCol="0">
            <a:spAutoFit/>
          </a:bodyPr>
          <a:lstStyle/>
          <a:p>
            <a:r>
              <a:rPr lang="de-AT" sz="4000" dirty="0">
                <a:solidFill>
                  <a:schemeClr val="bg1"/>
                </a:solidFill>
                <a:latin typeface="Lato Black" panose="020F0A02020204030203" pitchFamily="34" charset="0"/>
                <a:cs typeface="Lato" panose="020F0502020204030203" pitchFamily="34" charset="0"/>
              </a:rPr>
              <a:t>COMPETENCY STANDARD</a:t>
            </a:r>
            <a:br>
              <a:rPr lang="de-AT" sz="4000" dirty="0">
                <a:solidFill>
                  <a:schemeClr val="bg1"/>
                </a:solidFill>
                <a:latin typeface="Lato Black" panose="020F0A02020204030203" pitchFamily="34" charset="0"/>
                <a:cs typeface="Lato" panose="020F0502020204030203" pitchFamily="34" charset="0"/>
              </a:rPr>
            </a:br>
            <a:r>
              <a:rPr lang="de-AT" sz="4000" dirty="0">
                <a:solidFill>
                  <a:schemeClr val="accent6"/>
                </a:solidFill>
                <a:latin typeface="Lato Black" panose="020F0A02020204030203" pitchFamily="34" charset="0"/>
                <a:cs typeface="Lato" panose="020F0502020204030203" pitchFamily="34" charset="0"/>
              </a:rPr>
              <a:t>WHAT ARE THE BENEFITS?</a:t>
            </a:r>
            <a:endParaRPr lang="en-AT" sz="4000" dirty="0">
              <a:solidFill>
                <a:schemeClr val="accent6"/>
              </a:solidFill>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581724835"/>
      </p:ext>
    </p:extLst>
  </p:cSld>
  <p:clrMapOvr>
    <a:masterClrMapping/>
  </p:clrMapOvr>
</p:sld>
</file>

<file path=ppt/theme/theme1.xml><?xml version="1.0" encoding="utf-8"?>
<a:theme xmlns:a="http://schemas.openxmlformats.org/drawingml/2006/main" name="Office-Design">
  <a:themeElements>
    <a:clrScheme name="SkillDisplay New">
      <a:dk1>
        <a:srgbClr val="444444"/>
      </a:dk1>
      <a:lt1>
        <a:sysClr val="window" lastClr="FFFFFF"/>
      </a:lt1>
      <a:dk2>
        <a:srgbClr val="0A0A0A"/>
      </a:dk2>
      <a:lt2>
        <a:srgbClr val="BFBFBF"/>
      </a:lt2>
      <a:accent1>
        <a:srgbClr val="E04C5D"/>
      </a:accent1>
      <a:accent2>
        <a:srgbClr val="4A89C4"/>
      </a:accent2>
      <a:accent3>
        <a:srgbClr val="31BF8E"/>
      </a:accent3>
      <a:accent4>
        <a:srgbClr val="F7BE5E"/>
      </a:accent4>
      <a:accent5>
        <a:srgbClr val="A5A5A5"/>
      </a:accent5>
      <a:accent6>
        <a:srgbClr val="2FB4BC"/>
      </a:accent6>
      <a:hlink>
        <a:srgbClr val="AEABAB"/>
      </a:hlink>
      <a:folHlink>
        <a:srgbClr val="7F7F7F"/>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_template_presentation_en" id="{CA4DC6A2-303D-F64C-9FE8-FDFE9E7E3A2A}" vid="{7DF00C48-7A56-BF48-B3AB-35A4A06521E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3FD5AB7DB1624FBEA8B160E28E0E49" ma:contentTypeVersion="18" ma:contentTypeDescription="Create a new document." ma:contentTypeScope="" ma:versionID="7fc790d11f3b6fa12ac7c7421e6c902f">
  <xsd:schema xmlns:xsd="http://www.w3.org/2001/XMLSchema" xmlns:xs="http://www.w3.org/2001/XMLSchema" xmlns:p="http://schemas.microsoft.com/office/2006/metadata/properties" xmlns:ns2="ba51a925-5425-4b0e-b7d4-9b53e708f7ea" xmlns:ns3="d20487e9-e2e6-4087-bd57-5c6d49779380" targetNamespace="http://schemas.microsoft.com/office/2006/metadata/properties" ma:root="true" ma:fieldsID="22e11e3b1a6df75dd6fb1e3db939905e" ns2:_="" ns3:_="">
    <xsd:import namespace="ba51a925-5425-4b0e-b7d4-9b53e708f7ea"/>
    <xsd:import namespace="d20487e9-e2e6-4087-bd57-5c6d497793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1a925-5425-4b0e-b7d4-9b53e708f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c31fe2-1ce2-4b77-80b8-b0a928ea5c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0487e9-e2e6-4087-bd57-5c6d4977938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4f756c5-b96e-4d0d-a4aa-cc38c64f9edb}" ma:internalName="TaxCatchAll" ma:showField="CatchAllData" ma:web="d20487e9-e2e6-4087-bd57-5c6d497793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0487e9-e2e6-4087-bd57-5c6d49779380" xsi:nil="true"/>
    <lcf76f155ced4ddcb4097134ff3c332f xmlns="ba51a925-5425-4b0e-b7d4-9b53e708f7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4267B7-47FE-4980-A309-F0F2DDCA4C3B}">
  <ds:schemaRefs>
    <ds:schemaRef ds:uri="http://schemas.microsoft.com/sharepoint/v3/contenttype/forms"/>
  </ds:schemaRefs>
</ds:datastoreItem>
</file>

<file path=customXml/itemProps2.xml><?xml version="1.0" encoding="utf-8"?>
<ds:datastoreItem xmlns:ds="http://schemas.openxmlformats.org/officeDocument/2006/customXml" ds:itemID="{1BFF50EA-EF76-4032-864A-D635A2B45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51a925-5425-4b0e-b7d4-9b53e708f7ea"/>
    <ds:schemaRef ds:uri="d20487e9-e2e6-4087-bd57-5c6d497793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51FD6-2F82-421B-93BB-4A5F129C401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51a925-5425-4b0e-b7d4-9b53e708f7ea"/>
    <ds:schemaRef ds:uri="http://www.w3.org/XML/1998/namespace"/>
    <ds:schemaRef ds:uri="http://purl.org/dc/dcmitype/"/>
    <ds:schemaRef ds:uri="d20487e9-e2e6-4087-bd57-5c6d49779380"/>
  </ds:schemaRefs>
</ds:datastoreItem>
</file>

<file path=docProps/app.xml><?xml version="1.0" encoding="utf-8"?>
<Properties xmlns="http://schemas.openxmlformats.org/officeDocument/2006/extended-properties" xmlns:vt="http://schemas.openxmlformats.org/officeDocument/2006/docPropsVTypes">
  <Template>sd_template_presentation_en</Template>
  <TotalTime>0</TotalTime>
  <Words>1217</Words>
  <Application>Microsoft Office PowerPoint</Application>
  <PresentationFormat>Bildschirmpräsentation (4:3)</PresentationFormat>
  <Paragraphs>153</Paragraphs>
  <Slides>22</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Arial</vt:lpstr>
      <vt:lpstr>Calibri</vt:lpstr>
      <vt:lpstr>Lato</vt:lpstr>
      <vt:lpstr>Lato Black</vt:lpstr>
      <vt:lpstr>Lato Light</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SKiLLDiSPLAY</dc:title>
  <dc:creator>Florian Weiss</dc:creator>
  <cp:lastModifiedBy>Florian</cp:lastModifiedBy>
  <cp:revision>32</cp:revision>
  <dcterms:created xsi:type="dcterms:W3CDTF">2017-11-22T07:33:29Z</dcterms:created>
  <dcterms:modified xsi:type="dcterms:W3CDTF">2024-02-04T06:46:40Z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0x010100043FD5AB7DB1624FBEA8B160E28E0E49</vt:lpwstr>
  </property>
  <property fmtid="{D5CDD505-2E9C-101B-9397-08002B2CF9AE}" pid="3" name="AuthorIds_UIVersion_1024">
    <vt:lpwstr>10</vt:lpwstr>
  </property>
</Properties>
</file>