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9" r:id="rId3"/>
    <p:sldId id="271" r:id="rId4"/>
    <p:sldId id="272" r:id="rId5"/>
    <p:sldId id="257" r:id="rId6"/>
    <p:sldId id="273" r:id="rId7"/>
    <p:sldId id="274" r:id="rId8"/>
    <p:sldId id="262" r:id="rId9"/>
    <p:sldId id="278" r:id="rId10"/>
    <p:sldId id="275" r:id="rId11"/>
    <p:sldId id="276" r:id="rId12"/>
    <p:sldId id="277" r:id="rId13"/>
    <p:sldId id="265" r:id="rId14"/>
    <p:sldId id="264" r:id="rId15"/>
    <p:sldId id="279" r:id="rId16"/>
    <p:sldId id="266" r:id="rId17"/>
    <p:sldId id="270" r:id="rId18"/>
    <p:sldId id="267" r:id="rId19"/>
    <p:sldId id="281" r:id="rId20"/>
    <p:sldId id="282" r:id="rId21"/>
    <p:sldId id="283" r:id="rId22"/>
    <p:sldId id="284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5709" autoAdjust="0"/>
  </p:normalViewPr>
  <p:slideViewPr>
    <p:cSldViewPr snapToGrid="0">
      <p:cViewPr varScale="1">
        <p:scale>
          <a:sx n="122" d="100"/>
          <a:sy n="122" d="100"/>
        </p:scale>
        <p:origin x="1724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pl-PL" dirty="0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r>
            <a:rPr lang="pl-PL" sz="2000" dirty="0"/>
            <a:t>PC BIOS </a:t>
          </a:r>
          <a:r>
            <a:rPr lang="pl-PL" sz="2000" dirty="0" err="1"/>
            <a:t>interrupts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pl-PL" dirty="0"/>
            <a:t>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r>
            <a:rPr lang="pl-PL" sz="2000" dirty="0"/>
            <a:t>Video </a:t>
          </a:r>
          <a:r>
            <a:rPr lang="pl-PL" sz="2000" dirty="0" err="1"/>
            <a:t>memory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pl-PL" dirty="0"/>
            <a:t>3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r>
            <a:rPr lang="pl-PL" sz="2000" dirty="0"/>
            <a:t>Virtual I/O devices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PC BIOS </a:t>
          </a:r>
          <a:r>
            <a:rPr lang="pl-PL" sz="2000" kern="1200" dirty="0" err="1"/>
            <a:t>interrupts</a:t>
          </a:r>
          <a:endParaRPr lang="en-US" sz="2000" kern="1200" dirty="0"/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/>
            <a:t>1</a:t>
          </a:r>
          <a:endParaRPr lang="en-US" sz="6000" kern="1200" dirty="0"/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Video </a:t>
          </a:r>
          <a:r>
            <a:rPr lang="pl-PL" sz="2000" kern="1200" dirty="0" err="1"/>
            <a:t>memory</a:t>
          </a:r>
          <a:endParaRPr lang="en-US" sz="2000" kern="1200" dirty="0"/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/>
            <a:t>2</a:t>
          </a:r>
          <a:endParaRPr lang="en-US" sz="6000" kern="1200" dirty="0"/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Virtual I/O devices</a:t>
          </a:r>
          <a:endParaRPr lang="en-US" sz="2000" kern="1200" dirty="0"/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/>
            <a:t>3</a:t>
          </a:r>
          <a:endParaRPr lang="en-US" sz="6000" kern="1200" dirty="0"/>
        </a:p>
      </dsp:txBody>
      <dsp:txXfrm>
        <a:off x="6683625" y="1467422"/>
        <a:ext cx="875154" cy="87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8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4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7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4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5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1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It’s</a:t>
            </a:r>
            <a:r>
              <a:rPr lang="pl-PL" dirty="0"/>
              <a:t> a </a:t>
            </a:r>
            <a:r>
              <a:rPr lang="pl-PL" dirty="0" err="1"/>
              <a:t>great</a:t>
            </a:r>
            <a:r>
              <a:rPr lang="pl-PL" dirty="0"/>
              <a:t> </a:t>
            </a:r>
            <a:r>
              <a:rPr lang="pl-PL" dirty="0" err="1"/>
              <a:t>machine</a:t>
            </a:r>
            <a:r>
              <a:rPr lang="pl-PL" dirty="0"/>
              <a:t>, but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rare</a:t>
            </a:r>
            <a:r>
              <a:rPr lang="pl-PL" dirty="0"/>
              <a:t>.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was </a:t>
            </a:r>
            <a:r>
              <a:rPr lang="pl-PL" dirty="0" err="1"/>
              <a:t>canceled</a:t>
            </a:r>
            <a:r>
              <a:rPr lang="pl-PL" dirty="0"/>
              <a:t>, </a:t>
            </a:r>
            <a:r>
              <a:rPr lang="pl-PL" dirty="0" err="1"/>
              <a:t>only</a:t>
            </a:r>
            <a:r>
              <a:rPr lang="pl-PL" dirty="0"/>
              <a:t> a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dozen</a:t>
            </a:r>
            <a:r>
              <a:rPr lang="pl-PL" dirty="0"/>
              <a:t> </a:t>
            </a:r>
            <a:r>
              <a:rPr lang="pl-PL" dirty="0" err="1"/>
              <a:t>prototypes</a:t>
            </a:r>
            <a:r>
              <a:rPr lang="pl-PL" dirty="0"/>
              <a:t> </a:t>
            </a:r>
            <a:r>
              <a:rPr lang="pl-PL" dirty="0" err="1"/>
              <a:t>exist</a:t>
            </a:r>
            <a:r>
              <a:rPr lang="pl-PL" dirty="0"/>
              <a:t>.</a:t>
            </a:r>
          </a:p>
          <a:p>
            <a:r>
              <a:rPr lang="pl-PL" dirty="0" err="1"/>
              <a:t>Unless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lucky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rich</a:t>
            </a:r>
            <a:r>
              <a:rPr lang="pl-PL" dirty="0"/>
              <a:t>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one.</a:t>
            </a:r>
          </a:p>
          <a:p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we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, and </a:t>
            </a:r>
            <a:r>
              <a:rPr lang="pl-PL" dirty="0" err="1"/>
              <a:t>put</a:t>
            </a:r>
            <a:r>
              <a:rPr lang="pl-PL" dirty="0"/>
              <a:t> a Z8000 procesor in the CBM-II to </a:t>
            </a:r>
            <a:r>
              <a:rPr lang="pl-PL" dirty="0" err="1"/>
              <a:t>create</a:t>
            </a:r>
            <a:r>
              <a:rPr lang="pl-PL" dirty="0"/>
              <a:t> a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Commodore</a:t>
            </a:r>
            <a:r>
              <a:rPr lang="pl-PL" dirty="0"/>
              <a:t> 900!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1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1/30/2024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1/30/2024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1/30/2024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 err="1"/>
              <a:t>Running</a:t>
            </a:r>
            <a:r>
              <a:rPr lang="pl-PL" sz="6600" dirty="0"/>
              <a:t> DOS &amp; Unix</a:t>
            </a:r>
            <a:br>
              <a:rPr lang="pl-PL" sz="6600" dirty="0"/>
            </a:br>
            <a:r>
              <a:rPr lang="pl-PL" sz="6600" dirty="0"/>
              <a:t>on </a:t>
            </a:r>
            <a:r>
              <a:rPr lang="pl-PL" sz="6600" dirty="0" err="1"/>
              <a:t>an</a:t>
            </a:r>
            <a:r>
              <a:rPr lang="pl-PL" sz="6600" dirty="0"/>
              <a:t> 8-bit </a:t>
            </a:r>
            <a:r>
              <a:rPr lang="pl-PL" sz="6600" dirty="0" err="1"/>
              <a:t>Commodore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Michał Pleban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2939-42A4-EBAF-1E9D-D4448441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pl-PL" sz="4400" dirty="0"/>
              <a:t>MS-DOS </a:t>
            </a:r>
            <a:r>
              <a:rPr lang="pl-PL" sz="4400" dirty="0" err="1"/>
              <a:t>today</a:t>
            </a:r>
            <a:endParaRPr lang="LID4096" sz="4400" dirty="0"/>
          </a:p>
        </p:txBody>
      </p:sp>
      <p:pic>
        <p:nvPicPr>
          <p:cNvPr id="5" name="Content Placeholder 4" descr="A computer with a keyboard and a monitor&#10;&#10;Description automatically generated">
            <a:extLst>
              <a:ext uri="{FF2B5EF4-FFF2-40B4-BE49-F238E27FC236}">
                <a16:creationId xmlns:a16="http://schemas.microsoft.com/office/drawing/2014/main" id="{FCA2882E-0ED7-48F2-C76C-B979F9347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797" b="-3"/>
          <a:stretch/>
        </p:blipFill>
        <p:spPr>
          <a:xfrm>
            <a:off x="1014606" y="994875"/>
            <a:ext cx="5192800" cy="4868250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77056F-8808-A3A3-A1AA-08E46423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pl-PL" sz="3200" dirty="0"/>
              <a:t>The PC platform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56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2939-42A4-EBAF-1E9D-D4448441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pl-PL" sz="4400" dirty="0"/>
              <a:t>MS-DOS in 1982</a:t>
            </a:r>
            <a:endParaRPr lang="LID4096" sz="4400" dirty="0"/>
          </a:p>
        </p:txBody>
      </p:sp>
      <p:pic>
        <p:nvPicPr>
          <p:cNvPr id="5" name="Content Placeholder 4" descr="A computer with a keyboard and a monitor&#10;&#10;Description automatically generated">
            <a:extLst>
              <a:ext uri="{FF2B5EF4-FFF2-40B4-BE49-F238E27FC236}">
                <a16:creationId xmlns:a16="http://schemas.microsoft.com/office/drawing/2014/main" id="{FCA2882E-0ED7-48F2-C76C-B979F9347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797" b="-3"/>
          <a:stretch/>
        </p:blipFill>
        <p:spPr>
          <a:xfrm>
            <a:off x="692388" y="839398"/>
            <a:ext cx="1114640" cy="1044975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77056F-8808-A3A3-A1AA-08E46423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1589" y="2999232"/>
            <a:ext cx="4188821" cy="2286000"/>
          </a:xfrm>
        </p:spPr>
        <p:txBody>
          <a:bodyPr>
            <a:normAutofit/>
          </a:bodyPr>
          <a:lstStyle/>
          <a:p>
            <a:r>
              <a:rPr lang="pl-PL" sz="2800" dirty="0"/>
              <a:t>(</a:t>
            </a:r>
            <a:r>
              <a:rPr lang="pl-PL" sz="2800" dirty="0" err="1"/>
              <a:t>according</a:t>
            </a:r>
            <a:r>
              <a:rPr lang="pl-PL" sz="2800" dirty="0"/>
              <a:t> to Microsoft)</a:t>
            </a:r>
            <a:endParaRPr lang="en-US" sz="2800" dirty="0"/>
          </a:p>
        </p:txBody>
      </p:sp>
      <p:pic>
        <p:nvPicPr>
          <p:cNvPr id="4" name="Picture 3" descr="A computer with a screen and keyboard&#10;&#10;Description automatically generated">
            <a:extLst>
              <a:ext uri="{FF2B5EF4-FFF2-40B4-BE49-F238E27FC236}">
                <a16:creationId xmlns:a16="http://schemas.microsoft.com/office/drawing/2014/main" id="{52C10454-0415-61C3-02D8-226A07714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14" y="2658321"/>
            <a:ext cx="1072896" cy="1161288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">
            <a:extLst>
              <a:ext uri="{FF2B5EF4-FFF2-40B4-BE49-F238E27FC236}">
                <a16:creationId xmlns:a16="http://schemas.microsoft.com/office/drawing/2014/main" id="{BBF76DEC-8081-2B54-775C-EA94DE199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58" y="4576474"/>
            <a:ext cx="1264969" cy="1449293"/>
          </a:xfrm>
          <a:prstGeom prst="rect">
            <a:avLst/>
          </a:prstGeom>
        </p:spPr>
      </p:pic>
      <p:pic>
        <p:nvPicPr>
          <p:cNvPr id="9" name="Picture 8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6A7048FA-2B33-CFAE-4BA9-6060FE369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891" y="2739880"/>
            <a:ext cx="1199699" cy="1079729"/>
          </a:xfrm>
          <a:prstGeom prst="rect">
            <a:avLst/>
          </a:prstGeom>
        </p:spPr>
      </p:pic>
      <p:pic>
        <p:nvPicPr>
          <p:cNvPr id="12" name="Picture 11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9B3BD704-EAE0-A732-067C-634D0545B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038" y="4660270"/>
            <a:ext cx="1263647" cy="1281699"/>
          </a:xfrm>
          <a:prstGeom prst="rect">
            <a:avLst/>
          </a:prstGeom>
        </p:spPr>
      </p:pic>
      <p:pic>
        <p:nvPicPr>
          <p:cNvPr id="14" name="Picture 13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7A47072D-DD4D-2888-53CB-3E6EBF151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421" y="2757194"/>
            <a:ext cx="864573" cy="1103195"/>
          </a:xfrm>
          <a:prstGeom prst="rect">
            <a:avLst/>
          </a:prstGeom>
        </p:spPr>
      </p:pic>
      <p:pic>
        <p:nvPicPr>
          <p:cNvPr id="16" name="Picture 15" descr="A computer and keyboard&#10;&#10;Description automatically generated">
            <a:extLst>
              <a:ext uri="{FF2B5EF4-FFF2-40B4-BE49-F238E27FC236}">
                <a16:creationId xmlns:a16="http://schemas.microsoft.com/office/drawing/2014/main" id="{8CFA240D-9B2B-B3B8-3D0F-73601AAAC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266" y="824079"/>
            <a:ext cx="1189276" cy="997240"/>
          </a:xfrm>
          <a:prstGeom prst="rect">
            <a:avLst/>
          </a:prstGeom>
        </p:spPr>
      </p:pic>
      <p:pic>
        <p:nvPicPr>
          <p:cNvPr id="18" name="Picture 17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4BEC5A92-6FAA-6FC9-AA85-5CF6F1638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88" y="4733210"/>
            <a:ext cx="1188970" cy="1104044"/>
          </a:xfrm>
          <a:prstGeom prst="rect">
            <a:avLst/>
          </a:prstGeom>
        </p:spPr>
      </p:pic>
      <p:pic>
        <p:nvPicPr>
          <p:cNvPr id="20" name="Picture 19" descr="A close-up of a computer&#10;&#10;Description automatically generated">
            <a:extLst>
              <a:ext uri="{FF2B5EF4-FFF2-40B4-BE49-F238E27FC236}">
                <a16:creationId xmlns:a16="http://schemas.microsoft.com/office/drawing/2014/main" id="{F13AAD08-DAF5-7D38-327F-779C6D6589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8806" y="761026"/>
            <a:ext cx="1272400" cy="11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2939-42A4-EBAF-1E9D-D4448441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pl-PL" sz="4400" dirty="0"/>
              <a:t>MS-DOS in 1982</a:t>
            </a:r>
            <a:endParaRPr lang="LID4096" sz="4400" dirty="0"/>
          </a:p>
        </p:txBody>
      </p:sp>
      <p:pic>
        <p:nvPicPr>
          <p:cNvPr id="5" name="Content Placeholder 4" descr="A computer with a keyboard and a monitor&#10;&#10;Description automatically generated">
            <a:extLst>
              <a:ext uri="{FF2B5EF4-FFF2-40B4-BE49-F238E27FC236}">
                <a16:creationId xmlns:a16="http://schemas.microsoft.com/office/drawing/2014/main" id="{FCA2882E-0ED7-48F2-C76C-B979F9347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797" b="-3"/>
          <a:stretch/>
        </p:blipFill>
        <p:spPr>
          <a:xfrm>
            <a:off x="531640" y="2078266"/>
            <a:ext cx="2762242" cy="2589602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77056F-8808-A3A3-A1AA-08E46423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8246" y="2999232"/>
            <a:ext cx="4052164" cy="2286000"/>
          </a:xfrm>
        </p:spPr>
        <p:txBody>
          <a:bodyPr>
            <a:normAutofit/>
          </a:bodyPr>
          <a:lstStyle/>
          <a:p>
            <a:r>
              <a:rPr lang="pl-PL" sz="2800" dirty="0"/>
              <a:t>(in </a:t>
            </a:r>
            <a:r>
              <a:rPr lang="pl-PL" sz="2800" dirty="0" err="1"/>
              <a:t>reality</a:t>
            </a:r>
            <a:r>
              <a:rPr lang="pl-PL" sz="2800" dirty="0"/>
              <a:t>)</a:t>
            </a:r>
            <a:endParaRPr lang="en-US" sz="2800" dirty="0"/>
          </a:p>
        </p:txBody>
      </p:sp>
      <p:pic>
        <p:nvPicPr>
          <p:cNvPr id="4" name="Picture 3" descr="A computer with a screen and keyboard&#10;&#10;Description automatically generated">
            <a:extLst>
              <a:ext uri="{FF2B5EF4-FFF2-40B4-BE49-F238E27FC236}">
                <a16:creationId xmlns:a16="http://schemas.microsoft.com/office/drawing/2014/main" id="{52C10454-0415-61C3-02D8-226A07714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280" y="3004072"/>
            <a:ext cx="351972" cy="380970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">
            <a:extLst>
              <a:ext uri="{FF2B5EF4-FFF2-40B4-BE49-F238E27FC236}">
                <a16:creationId xmlns:a16="http://schemas.microsoft.com/office/drawing/2014/main" id="{BBF76DEC-8081-2B54-775C-EA94DE199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15" y="3471713"/>
            <a:ext cx="385533" cy="441711"/>
          </a:xfrm>
          <a:prstGeom prst="rect">
            <a:avLst/>
          </a:prstGeom>
        </p:spPr>
      </p:pic>
      <p:pic>
        <p:nvPicPr>
          <p:cNvPr id="9" name="Picture 8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6A7048FA-2B33-CFAE-4BA9-6060FE369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515" y="3518072"/>
            <a:ext cx="390737" cy="351663"/>
          </a:xfrm>
          <a:prstGeom prst="rect">
            <a:avLst/>
          </a:prstGeom>
        </p:spPr>
      </p:pic>
      <p:pic>
        <p:nvPicPr>
          <p:cNvPr id="12" name="Picture 11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9B3BD704-EAE0-A732-067C-634D0545B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295" y="2999232"/>
            <a:ext cx="387327" cy="392860"/>
          </a:xfrm>
          <a:prstGeom prst="rect">
            <a:avLst/>
          </a:prstGeom>
        </p:spPr>
      </p:pic>
      <p:pic>
        <p:nvPicPr>
          <p:cNvPr id="14" name="Picture 13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7A47072D-DD4D-2888-53CB-3E6EBF151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92" y="2981329"/>
            <a:ext cx="319048" cy="407105"/>
          </a:xfrm>
          <a:prstGeom prst="rect">
            <a:avLst/>
          </a:prstGeom>
        </p:spPr>
      </p:pic>
      <p:pic>
        <p:nvPicPr>
          <p:cNvPr id="16" name="Picture 15" descr="A computer and keyboard&#10;&#10;Description automatically generated">
            <a:extLst>
              <a:ext uri="{FF2B5EF4-FFF2-40B4-BE49-F238E27FC236}">
                <a16:creationId xmlns:a16="http://schemas.microsoft.com/office/drawing/2014/main" id="{8CFA240D-9B2B-B3B8-3D0F-73601AAAC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4073" y="3518072"/>
            <a:ext cx="416199" cy="348994"/>
          </a:xfrm>
          <a:prstGeom prst="rect">
            <a:avLst/>
          </a:prstGeom>
        </p:spPr>
      </p:pic>
      <p:pic>
        <p:nvPicPr>
          <p:cNvPr id="18" name="Picture 17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4BEC5A92-6FAA-6FC9-AA85-5CF6F1638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737" y="3496497"/>
            <a:ext cx="422309" cy="392144"/>
          </a:xfrm>
          <a:prstGeom prst="rect">
            <a:avLst/>
          </a:prstGeom>
        </p:spPr>
      </p:pic>
      <p:pic>
        <p:nvPicPr>
          <p:cNvPr id="20" name="Picture 19" descr="A close-up of a computer&#10;&#10;Description automatically generated">
            <a:extLst>
              <a:ext uri="{FF2B5EF4-FFF2-40B4-BE49-F238E27FC236}">
                <a16:creationId xmlns:a16="http://schemas.microsoft.com/office/drawing/2014/main" id="{F13AAD08-DAF5-7D38-327F-779C6D6589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9407" y="2999232"/>
            <a:ext cx="405530" cy="358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629FF-D7DA-99BB-DF12-194C951B7BD5}"/>
              </a:ext>
            </a:extLst>
          </p:cNvPr>
          <p:cNvSpPr txBox="1"/>
          <p:nvPr/>
        </p:nvSpPr>
        <p:spPr>
          <a:xfrm>
            <a:off x="3472666" y="2487020"/>
            <a:ext cx="112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800" dirty="0"/>
              <a:t>&gt;</a:t>
            </a:r>
            <a:endParaRPr lang="LID4096" sz="1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A0D6B-0EBB-B4B5-BB17-6CBD466F93D0}"/>
              </a:ext>
            </a:extLst>
          </p:cNvPr>
          <p:cNvSpPr txBox="1"/>
          <p:nvPr/>
        </p:nvSpPr>
        <p:spPr>
          <a:xfrm>
            <a:off x="4732773" y="5166527"/>
            <a:ext cx="219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Not PC </a:t>
            </a:r>
            <a:r>
              <a:rPr lang="pl-PL" dirty="0" err="1"/>
              <a:t>compatible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024B1-9282-9BC5-1CB0-382FA39D5218}"/>
              </a:ext>
            </a:extLst>
          </p:cNvPr>
          <p:cNvSpPr txBox="1"/>
          <p:nvPr/>
        </p:nvSpPr>
        <p:spPr>
          <a:xfrm>
            <a:off x="860809" y="5166527"/>
            <a:ext cx="219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PC </a:t>
            </a:r>
            <a:r>
              <a:rPr lang="pl-PL" dirty="0" err="1"/>
              <a:t>compatible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449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564817"/>
          </a:xfrm>
        </p:spPr>
        <p:txBody>
          <a:bodyPr>
            <a:noAutofit/>
          </a:bodyPr>
          <a:lstStyle/>
          <a:p>
            <a:pPr algn="ctr"/>
            <a:r>
              <a:rPr lang="pl-PL" sz="12800" dirty="0" err="1"/>
              <a:t>Can</a:t>
            </a:r>
            <a:r>
              <a:rPr lang="pl-PL" sz="12800" dirty="0"/>
              <a:t> we do </a:t>
            </a:r>
            <a:r>
              <a:rPr lang="pl-PL" sz="12800" dirty="0" err="1"/>
              <a:t>better</a:t>
            </a:r>
            <a:r>
              <a:rPr lang="pl-PL" sz="12800" dirty="0"/>
              <a:t>?</a:t>
            </a:r>
            <a:endParaRPr lang="en-US" sz="12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067FB9-832F-4C2D-0FB3-9201CF8A2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/>
          <a:lstStyle/>
          <a:p>
            <a:pPr algn="ctr"/>
            <a:r>
              <a:rPr lang="pl-PL" dirty="0" err="1"/>
              <a:t>Yes</a:t>
            </a:r>
            <a:r>
              <a:rPr lang="pl-PL" dirty="0"/>
              <a:t>, we </a:t>
            </a:r>
            <a:r>
              <a:rPr lang="pl-PL" dirty="0" err="1"/>
              <a:t>can</a:t>
            </a:r>
            <a:r>
              <a:rPr lang="pl-PL" dirty="0"/>
              <a:t>™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PC-</a:t>
            </a:r>
            <a:r>
              <a:rPr lang="pl-PL" dirty="0" err="1"/>
              <a:t>compatible</a:t>
            </a:r>
            <a:endParaRPr lang="en-US" dirty="0"/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49363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2B22-2B51-ABCF-F180-EDD378D9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Implementing</a:t>
            </a:r>
            <a:r>
              <a:rPr lang="pl-PL" dirty="0"/>
              <a:t> the PC BIOS on the </a:t>
            </a:r>
            <a:r>
              <a:rPr lang="pl-PL" dirty="0" err="1"/>
              <a:t>Commodore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E7A35F-38D3-53D9-C433-927D863C7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05928"/>
              </p:ext>
            </p:extLst>
          </p:nvPr>
        </p:nvGraphicFramePr>
        <p:xfrm>
          <a:off x="2458051" y="1793507"/>
          <a:ext cx="7275897" cy="4079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2806">
                  <a:extLst>
                    <a:ext uri="{9D8B030D-6E8A-4147-A177-3AD203B41FA5}">
                      <a16:colId xmlns:a16="http://schemas.microsoft.com/office/drawing/2014/main" val="2584149280"/>
                    </a:ext>
                  </a:extLst>
                </a:gridCol>
                <a:gridCol w="6113091">
                  <a:extLst>
                    <a:ext uri="{9D8B030D-6E8A-4147-A177-3AD203B41FA5}">
                      <a16:colId xmlns:a16="http://schemas.microsoft.com/office/drawing/2014/main" val="3770375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Interrupt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Functions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2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02, 03, 05, 06, 07, 09, 0A, 0E, 0F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3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11h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12h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4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13h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01, 02, 03, 04, 08, 0C, 0D, 10, 15, 16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8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14h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00, 01, 02, 03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0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16h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00, 01, 02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5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17h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00, 01, 02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7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18h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9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19h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5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1Ah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00, 01, 02, 03, 04, 05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3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Implementing</a:t>
            </a:r>
            <a:r>
              <a:rPr lang="pl-PL" dirty="0"/>
              <a:t> PC video </a:t>
            </a:r>
            <a:r>
              <a:rPr lang="pl-PL" dirty="0" err="1"/>
              <a:t>memory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97FCA6-CDB2-67F0-2034-CF96F6EEC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Video </a:t>
            </a:r>
            <a:r>
              <a:rPr lang="pl-PL" dirty="0" err="1"/>
              <a:t>memory</a:t>
            </a:r>
            <a:r>
              <a:rPr lang="pl-PL" dirty="0"/>
              <a:t> on the PC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F86E8-5534-6EBF-A13E-21D41BFF15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RAM </a:t>
            </a:r>
            <a:r>
              <a:rPr lang="pl-PL" dirty="0" err="1"/>
              <a:t>at</a:t>
            </a:r>
            <a:r>
              <a:rPr lang="pl-PL" dirty="0"/>
              <a:t> B800:0000</a:t>
            </a:r>
            <a:endParaRPr lang="LID4096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B4BF7A-ADC0-942B-6AD0-43AF18FC1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Video </a:t>
            </a:r>
            <a:r>
              <a:rPr lang="pl-PL" dirty="0" err="1"/>
              <a:t>memory</a:t>
            </a:r>
            <a:r>
              <a:rPr lang="pl-PL" dirty="0"/>
              <a:t> on the </a:t>
            </a:r>
            <a:r>
              <a:rPr lang="pl-PL" dirty="0" err="1"/>
              <a:t>Commodore</a:t>
            </a:r>
            <a:endParaRPr lang="LID4096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A795B2-01D7-8EC5-DB8B-0570A53546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RAM </a:t>
            </a:r>
            <a:r>
              <a:rPr lang="pl-PL" dirty="0" err="1"/>
              <a:t>at</a:t>
            </a:r>
            <a:r>
              <a:rPr lang="pl-PL" dirty="0"/>
              <a:t> $FD000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area</a:t>
            </a:r>
            <a:r>
              <a:rPr lang="pl-PL" dirty="0"/>
              <a:t> for the 6509 CPU)</a:t>
            </a:r>
            <a:endParaRPr lang="LID4096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A51A799-C0D2-63EA-011F-AB704B2548EC}"/>
              </a:ext>
            </a:extLst>
          </p:cNvPr>
          <p:cNvSpPr/>
          <p:nvPr/>
        </p:nvSpPr>
        <p:spPr>
          <a:xfrm rot="8118632">
            <a:off x="3888606" y="850016"/>
            <a:ext cx="2844265" cy="2685448"/>
          </a:xfrm>
          <a:prstGeom prst="arc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25B92-CB76-9D8A-50F4-D97D60C203BD}"/>
              </a:ext>
            </a:extLst>
          </p:cNvPr>
          <p:cNvSpPr txBox="1"/>
          <p:nvPr/>
        </p:nvSpPr>
        <p:spPr>
          <a:xfrm>
            <a:off x="4225088" y="3778124"/>
            <a:ext cx="21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Copy</a:t>
            </a:r>
            <a:r>
              <a:rPr lang="pl-PL" dirty="0"/>
              <a:t> on </a:t>
            </a:r>
            <a:r>
              <a:rPr lang="pl-PL" dirty="0" err="1"/>
              <a:t>timer</a:t>
            </a:r>
            <a:r>
              <a:rPr lang="pl-PL" dirty="0"/>
              <a:t> IRQ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Virtual hardware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Using a </a:t>
            </a:r>
            <a:r>
              <a:rPr lang="pl-PL" sz="2800" dirty="0" err="1"/>
              <a:t>virtualization</a:t>
            </a:r>
            <a:r>
              <a:rPr lang="pl-PL" sz="2800" dirty="0"/>
              <a:t> environment</a:t>
            </a:r>
            <a:endParaRPr lang="en-US" sz="2800" dirty="0"/>
          </a:p>
        </p:txBody>
      </p:sp>
      <p:pic>
        <p:nvPicPr>
          <p:cNvPr id="14" name="Picture Placeholder 13" descr="A red and black wire&#10;&#10;Description automatically generated">
            <a:extLst>
              <a:ext uri="{FF2B5EF4-FFF2-40B4-BE49-F238E27FC236}">
                <a16:creationId xmlns:a16="http://schemas.microsoft.com/office/drawing/2014/main" id="{7353E438-66FF-FD10-C464-B6D49EE0E0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125" b="3125"/>
          <a:stretch>
            <a:fillRect/>
          </a:stretch>
        </p:blipFill>
        <p:spPr>
          <a:xfrm>
            <a:off x="1718109" y="1540258"/>
            <a:ext cx="4465721" cy="4186613"/>
          </a:xfrm>
        </p:spPr>
      </p:pic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3" descr="A red and black wire&#10;&#10;Description automatically generated">
            <a:extLst>
              <a:ext uri="{FF2B5EF4-FFF2-40B4-BE49-F238E27FC236}">
                <a16:creationId xmlns:a16="http://schemas.microsoft.com/office/drawing/2014/main" id="{D9C97BAA-A968-6271-F98C-FE76CBA1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5" b="3125"/>
          <a:stretch>
            <a:fillRect/>
          </a:stretch>
        </p:blipFill>
        <p:spPr>
          <a:xfrm rot="21447270">
            <a:off x="3540398" y="1365625"/>
            <a:ext cx="4952062" cy="4642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Virtualization</a:t>
            </a:r>
            <a:r>
              <a:rPr lang="pl-PL" dirty="0"/>
              <a:t> environment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80E6C0B-D75F-F97B-7F58-22DE4CF44E02}"/>
              </a:ext>
            </a:extLst>
          </p:cNvPr>
          <p:cNvSpPr txBox="1"/>
          <p:nvPr/>
        </p:nvSpPr>
        <p:spPr>
          <a:xfrm>
            <a:off x="3375949" y="1646238"/>
            <a:ext cx="544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as A Piece Of </a:t>
            </a:r>
            <a:r>
              <a:rPr lang="pl-PL" dirty="0" err="1"/>
              <a:t>Wire</a:t>
            </a:r>
            <a:r>
              <a:rPr lang="pl-PL" dirty="0"/>
              <a:t>™</a:t>
            </a:r>
            <a:endParaRPr lang="en-US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207E153A-70A7-0EEC-72BA-C75E1AD13057}"/>
              </a:ext>
            </a:extLst>
          </p:cNvPr>
          <p:cNvCxnSpPr/>
          <p:nvPr/>
        </p:nvCxnSpPr>
        <p:spPr>
          <a:xfrm>
            <a:off x="3495554" y="2696901"/>
            <a:ext cx="0" cy="2176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94DD1D3-8B05-DC4F-AD3F-85211A1E130B}"/>
              </a:ext>
            </a:extLst>
          </p:cNvPr>
          <p:cNvCxnSpPr/>
          <p:nvPr/>
        </p:nvCxnSpPr>
        <p:spPr>
          <a:xfrm>
            <a:off x="8601919" y="2673751"/>
            <a:ext cx="0" cy="2176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wal 7">
            <a:extLst>
              <a:ext uri="{FF2B5EF4-FFF2-40B4-BE49-F238E27FC236}">
                <a16:creationId xmlns:a16="http://schemas.microsoft.com/office/drawing/2014/main" id="{0BD19671-B211-1153-64C2-339B3BD1D707}"/>
              </a:ext>
            </a:extLst>
          </p:cNvPr>
          <p:cNvSpPr/>
          <p:nvPr/>
        </p:nvSpPr>
        <p:spPr>
          <a:xfrm>
            <a:off x="3356657" y="3657600"/>
            <a:ext cx="138897" cy="1388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5DADEFE-2CA5-BBBA-CD7F-754F90CA341E}"/>
              </a:ext>
            </a:extLst>
          </p:cNvPr>
          <p:cNvCxnSpPr/>
          <p:nvPr/>
        </p:nvCxnSpPr>
        <p:spPr>
          <a:xfrm>
            <a:off x="3495554" y="3727049"/>
            <a:ext cx="2893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BB0F77F3-C920-02BE-4564-A215280D7A27}"/>
              </a:ext>
            </a:extLst>
          </p:cNvPr>
          <p:cNvSpPr/>
          <p:nvPr/>
        </p:nvSpPr>
        <p:spPr>
          <a:xfrm>
            <a:off x="8601918" y="3657600"/>
            <a:ext cx="138897" cy="1388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AA8FF2E-C8A1-7B85-F450-82AD4B4E32AC}"/>
              </a:ext>
            </a:extLst>
          </p:cNvPr>
          <p:cNvCxnSpPr/>
          <p:nvPr/>
        </p:nvCxnSpPr>
        <p:spPr>
          <a:xfrm>
            <a:off x="8312551" y="3728977"/>
            <a:ext cx="2893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AD8A39-BD4A-84B8-C03F-2CA18188F40D}"/>
              </a:ext>
            </a:extLst>
          </p:cNvPr>
          <p:cNvSpPr txBox="1"/>
          <p:nvPr/>
        </p:nvSpPr>
        <p:spPr>
          <a:xfrm>
            <a:off x="1701485" y="3403883"/>
            <a:ext cx="16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/IOREAD</a:t>
            </a:r>
          </a:p>
          <a:p>
            <a:pPr algn="r"/>
            <a:r>
              <a:rPr lang="pl-PL" dirty="0"/>
              <a:t>/IOWRITE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0B88BF0-940E-B157-664E-C0565E39D86B}"/>
              </a:ext>
            </a:extLst>
          </p:cNvPr>
          <p:cNvSpPr txBox="1"/>
          <p:nvPr/>
        </p:nvSpPr>
        <p:spPr>
          <a:xfrm>
            <a:off x="8740815" y="3542382"/>
            <a:ext cx="169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/NMI</a:t>
            </a:r>
            <a:endParaRPr lang="en-US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0927322-6487-83A0-CBBB-0DB37E110312}"/>
              </a:ext>
            </a:extLst>
          </p:cNvPr>
          <p:cNvSpPr txBox="1"/>
          <p:nvPr/>
        </p:nvSpPr>
        <p:spPr>
          <a:xfrm>
            <a:off x="1975552" y="5230580"/>
            <a:ext cx="292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chemeClr val="accent1"/>
                </a:solidFill>
              </a:rPr>
              <a:t>Address</a:t>
            </a:r>
            <a:r>
              <a:rPr lang="pl-PL" sz="2400" dirty="0">
                <a:solidFill>
                  <a:schemeClr val="accent1"/>
                </a:solidFill>
              </a:rPr>
              <a:t> </a:t>
            </a:r>
            <a:r>
              <a:rPr lang="pl-PL" sz="2400" dirty="0" err="1">
                <a:solidFill>
                  <a:schemeClr val="accent1"/>
                </a:solidFill>
              </a:rPr>
              <a:t>decoder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98A3D98-E514-012F-5B59-5B1905BF2999}"/>
              </a:ext>
            </a:extLst>
          </p:cNvPr>
          <p:cNvSpPr txBox="1"/>
          <p:nvPr/>
        </p:nvSpPr>
        <p:spPr>
          <a:xfrm>
            <a:off x="7128918" y="5277139"/>
            <a:ext cx="292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</a:rPr>
              <a:t>CPU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3272C9-AB06-7BD3-7221-AD26F8D0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err="1"/>
              <a:t>Commodore</a:t>
            </a:r>
            <a:r>
              <a:rPr lang="pl-PL" sz="4400" dirty="0"/>
              <a:t> 900</a:t>
            </a:r>
            <a:endParaRPr lang="en-US" sz="4400" dirty="0"/>
          </a:p>
        </p:txBody>
      </p:sp>
      <p:pic>
        <p:nvPicPr>
          <p:cNvPr id="6" name="Symbol zastępczy obrazu 5" descr="Obraz zawierający w pomieszczeniu, tekst, Urządzenie wyjściowe, Sprzęt biurowy&#10;&#10;Opis wygenerowany automatycznie">
            <a:extLst>
              <a:ext uri="{FF2B5EF4-FFF2-40B4-BE49-F238E27FC236}">
                <a16:creationId xmlns:a16="http://schemas.microsoft.com/office/drawing/2014/main" id="{4DA78DEA-C6F0-FB65-BAD4-3B876B9887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93" b="2593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74C9D1-5A8F-367A-7914-D30BBD3B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1984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1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pl-PL" sz="4400" dirty="0" err="1"/>
              <a:t>Commodore</a:t>
            </a:r>
            <a:r>
              <a:rPr lang="pl-PL" sz="4400" dirty="0"/>
              <a:t> PET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F8DBC-420F-BE0F-EA63-6B4E03E2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" r="400"/>
          <a:stretch/>
        </p:blipFill>
        <p:spPr>
          <a:xfrm>
            <a:off x="4412" y="-159"/>
            <a:ext cx="7315200" cy="685800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C408CCF-FC66-4B93-9507-1064F706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pl-PL" sz="3200" dirty="0"/>
              <a:t>1977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C880F51-6EBF-F865-4EAF-054AB681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Commodore</a:t>
            </a:r>
            <a:r>
              <a:rPr lang="pl-PL" dirty="0"/>
              <a:t> 900 </a:t>
            </a:r>
            <a:r>
              <a:rPr lang="pl-PL" dirty="0" err="1"/>
              <a:t>specs</a:t>
            </a:r>
            <a:endParaRPr lang="en-US" dirty="0"/>
          </a:p>
        </p:txBody>
      </p:sp>
      <p:pic>
        <p:nvPicPr>
          <p:cNvPr id="10" name="Symbol zastępczy zawartości 9" descr="Obraz zawierający w pomieszczeniu, tekst, Urządzenie wyjściowe, Sprzęt biurowy&#10;&#10;Opis wygenerowany automatycznie">
            <a:extLst>
              <a:ext uri="{FF2B5EF4-FFF2-40B4-BE49-F238E27FC236}">
                <a16:creationId xmlns:a16="http://schemas.microsoft.com/office/drawing/2014/main" id="{52D5B403-F3B8-1B40-E689-186E634F8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5400" y="1981200"/>
            <a:ext cx="3853274" cy="3810000"/>
          </a:xfr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AB8C9039-5FF4-79F4-DC89-EE4F10BBD2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9564378"/>
              </p:ext>
            </p:extLst>
          </p:nvPr>
        </p:nvGraphicFramePr>
        <p:xfrm>
          <a:off x="6096000" y="1981200"/>
          <a:ext cx="4706074" cy="38635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3037">
                  <a:extLst>
                    <a:ext uri="{9D8B030D-6E8A-4147-A177-3AD203B41FA5}">
                      <a16:colId xmlns:a16="http://schemas.microsoft.com/office/drawing/2014/main" val="3172392300"/>
                    </a:ext>
                  </a:extLst>
                </a:gridCol>
                <a:gridCol w="2353037">
                  <a:extLst>
                    <a:ext uri="{9D8B030D-6E8A-4147-A177-3AD203B41FA5}">
                      <a16:colId xmlns:a16="http://schemas.microsoft.com/office/drawing/2014/main" val="3855781027"/>
                    </a:ext>
                  </a:extLst>
                </a:gridCol>
              </a:tblGrid>
              <a:tr h="516681">
                <a:tc>
                  <a:txBody>
                    <a:bodyPr/>
                    <a:lstStyle/>
                    <a:p>
                      <a:r>
                        <a:rPr lang="pl-PL" dirty="0"/>
                        <a:t>CPU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0" dirty="0"/>
                        <a:t>Z8001 @ 6 MHz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413650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MMU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Z8010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898129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Memory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512 – 1024 </a:t>
                      </a:r>
                      <a:r>
                        <a:rPr lang="pl-PL" dirty="0" err="1"/>
                        <a:t>kB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43475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Graphics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80 x 25 </a:t>
                      </a:r>
                      <a:r>
                        <a:rPr lang="pl-PL" dirty="0" err="1"/>
                        <a:t>text</a:t>
                      </a:r>
                      <a:endParaRPr lang="pl-PL" dirty="0"/>
                    </a:p>
                    <a:p>
                      <a:r>
                        <a:rPr lang="pl-PL" dirty="0"/>
                        <a:t>1280 x 800 bitmap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118097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Storage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20MB MFM </a:t>
                      </a:r>
                      <a:r>
                        <a:rPr lang="pl-PL" dirty="0" err="1"/>
                        <a:t>drive</a:t>
                      </a:r>
                      <a:endParaRPr lang="pl-PL" dirty="0"/>
                    </a:p>
                    <a:p>
                      <a:r>
                        <a:rPr lang="pl-PL" dirty="0"/>
                        <a:t>1 MB </a:t>
                      </a:r>
                      <a:r>
                        <a:rPr lang="pl-PL" dirty="0" err="1"/>
                        <a:t>floppy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225790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Operating 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Coherent</a:t>
                      </a:r>
                      <a:r>
                        <a:rPr lang="pl-PL" dirty="0"/>
                        <a:t> 0.7.3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468499"/>
                  </a:ext>
                </a:extLst>
              </a:tr>
              <a:tr h="516681">
                <a:tc>
                  <a:txBody>
                    <a:bodyPr/>
                    <a:lstStyle/>
                    <a:p>
                      <a:r>
                        <a:rPr lang="pl-PL" b="1" dirty="0"/>
                        <a:t>Connectivity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up</a:t>
                      </a:r>
                      <a:r>
                        <a:rPr lang="pl-PL" dirty="0"/>
                        <a:t> to 6 RS-232 </a:t>
                      </a:r>
                      <a:r>
                        <a:rPr lang="pl-PL" dirty="0" err="1"/>
                        <a:t>ports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64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94B82BA-FD0C-9A66-2652-61A5FE2A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57807"/>
            <a:ext cx="9601200" cy="1142385"/>
          </a:xfrm>
        </p:spPr>
        <p:txBody>
          <a:bodyPr>
            <a:noAutofit/>
          </a:bodyPr>
          <a:lstStyle/>
          <a:p>
            <a:pPr algn="ctr"/>
            <a:r>
              <a:rPr lang="pl-PL" sz="9600" dirty="0" err="1"/>
              <a:t>Let’s</a:t>
            </a:r>
            <a:r>
              <a:rPr lang="pl-PL" sz="9600" dirty="0"/>
              <a:t> </a:t>
            </a:r>
            <a:r>
              <a:rPr lang="pl-PL" sz="9600" dirty="0" err="1"/>
              <a:t>emulate</a:t>
            </a:r>
            <a:r>
              <a:rPr lang="pl-PL" sz="9600" dirty="0"/>
              <a:t>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429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ECE2F24-14E3-9E1C-B0BD-C8FF390B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What</a:t>
            </a:r>
            <a:r>
              <a:rPr lang="pl-PL" dirty="0"/>
              <a:t> we </a:t>
            </a:r>
            <a:r>
              <a:rPr lang="pl-PL" dirty="0" err="1"/>
              <a:t>need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60D7B1-CB98-C232-469A-58AFC927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46476"/>
            <a:ext cx="9601200" cy="4083933"/>
          </a:xfrm>
        </p:spPr>
        <p:txBody>
          <a:bodyPr>
            <a:normAutofit/>
          </a:bodyPr>
          <a:lstStyle/>
          <a:p>
            <a:r>
              <a:rPr lang="pl-PL" dirty="0"/>
              <a:t>A Z8001 CPU + Z8010 MMU </a:t>
            </a:r>
            <a:r>
              <a:rPr lang="pl-PL" i="1" dirty="0"/>
              <a:t>($20 on Ebay) </a:t>
            </a:r>
          </a:p>
          <a:p>
            <a:r>
              <a:rPr lang="pl-PL" dirty="0"/>
              <a:t>1 MB of RAM</a:t>
            </a:r>
          </a:p>
          <a:p>
            <a:r>
              <a:rPr lang="pl-PL" dirty="0"/>
              <a:t>16-to-8 bit </a:t>
            </a:r>
            <a:r>
              <a:rPr lang="pl-PL" dirty="0" err="1"/>
              <a:t>memory</a:t>
            </a:r>
            <a:r>
              <a:rPr lang="pl-PL" dirty="0"/>
              <a:t> </a:t>
            </a:r>
            <a:r>
              <a:rPr lang="pl-PL" dirty="0" err="1"/>
              <a:t>interface</a:t>
            </a:r>
            <a:endParaRPr lang="pl-PL" dirty="0"/>
          </a:p>
          <a:p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Commodore</a:t>
            </a:r>
            <a:r>
              <a:rPr lang="pl-PL" dirty="0"/>
              <a:t> 900 BIOS</a:t>
            </a:r>
          </a:p>
          <a:p>
            <a:r>
              <a:rPr lang="pl-PL" dirty="0"/>
              <a:t>A Piece Of </a:t>
            </a:r>
            <a:r>
              <a:rPr lang="pl-PL" dirty="0" err="1"/>
              <a:t>Wire</a:t>
            </a:r>
            <a:r>
              <a:rPr lang="pl-PL" dirty="0"/>
              <a:t>™</a:t>
            </a:r>
          </a:p>
          <a:p>
            <a:r>
              <a:rPr lang="pl-PL" dirty="0"/>
              <a:t>SD </a:t>
            </a:r>
            <a:r>
              <a:rPr lang="pl-PL" dirty="0" err="1"/>
              <a:t>card</a:t>
            </a:r>
            <a:r>
              <a:rPr lang="pl-PL" dirty="0"/>
              <a:t> to </a:t>
            </a:r>
            <a:r>
              <a:rPr lang="pl-PL" dirty="0" err="1"/>
              <a:t>emulate</a:t>
            </a:r>
            <a:r>
              <a:rPr lang="pl-PL" dirty="0"/>
              <a:t> the hard </a:t>
            </a:r>
            <a:r>
              <a:rPr lang="pl-PL" dirty="0" err="1"/>
              <a:t>disk</a:t>
            </a:r>
            <a:endParaRPr lang="pl-PL" dirty="0"/>
          </a:p>
          <a:p>
            <a:r>
              <a:rPr lang="pl-PL" dirty="0" err="1"/>
              <a:t>Coherent</a:t>
            </a:r>
            <a:r>
              <a:rPr lang="pl-PL" dirty="0"/>
              <a:t> OS </a:t>
            </a:r>
            <a:r>
              <a:rPr lang="pl-PL" dirty="0" err="1"/>
              <a:t>disk</a:t>
            </a:r>
            <a:r>
              <a:rPr lang="pl-PL" dirty="0"/>
              <a:t> image.</a:t>
            </a:r>
          </a:p>
          <a:p>
            <a:r>
              <a:rPr lang="pl-PL" dirty="0"/>
              <a:t>A lot of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priceless</a:t>
            </a:r>
            <a:r>
              <a:rPr lang="pl-PL" i="1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49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FBCF6-13AB-3FEF-2BE2-9C7B5CB0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The Z8001 </a:t>
            </a:r>
            <a:r>
              <a:rPr lang="pl-PL" dirty="0" err="1"/>
              <a:t>card</a:t>
            </a:r>
            <a:endParaRPr lang="en-US" dirty="0"/>
          </a:p>
        </p:txBody>
      </p:sp>
      <p:pic>
        <p:nvPicPr>
          <p:cNvPr id="5" name="Content Placeholder 4" descr="A close up of a circuit board&#10;&#10;Description automatically generated">
            <a:extLst>
              <a:ext uri="{FF2B5EF4-FFF2-40B4-BE49-F238E27FC236}">
                <a16:creationId xmlns:a16="http://schemas.microsoft.com/office/drawing/2014/main" id="{78140332-B3F6-703E-AA52-0E2B1668D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5922" y="1855797"/>
            <a:ext cx="5060156" cy="3810000"/>
          </a:xfrm>
        </p:spPr>
      </p:pic>
    </p:spTree>
    <p:extLst>
      <p:ext uri="{BB962C8B-B14F-4D97-AF65-F5344CB8AC3E}">
        <p14:creationId xmlns:p14="http://schemas.microsoft.com/office/powerpoint/2010/main" val="2216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C8C1-A4AC-FE2F-B153-F4DAAECE8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!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01EED-1583-A9F9-9845-160B29A72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https://github.com/MichalPleban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51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99EBD4-472C-31B0-0C49-E4262C41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pPr algn="ctr"/>
            <a:r>
              <a:rPr lang="pl-PL" dirty="0" err="1"/>
              <a:t>Commodore</a:t>
            </a:r>
            <a:r>
              <a:rPr lang="pl-PL" dirty="0"/>
              <a:t> CBM-II – the PET </a:t>
            </a:r>
            <a:r>
              <a:rPr lang="pl-PL" dirty="0" err="1"/>
              <a:t>successor</a:t>
            </a:r>
            <a:endParaRPr lang="en-US" dirty="0"/>
          </a:p>
        </p:txBody>
      </p:sp>
      <p:pic>
        <p:nvPicPr>
          <p:cNvPr id="6" name="Content Placeholder 5" descr="A white computer with a small screen&#10;&#10;Description automatically generated">
            <a:extLst>
              <a:ext uri="{FF2B5EF4-FFF2-40B4-BE49-F238E27FC236}">
                <a16:creationId xmlns:a16="http://schemas.microsoft.com/office/drawing/2014/main" id="{176563BC-9CC2-D881-E3E1-504EF55F9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3013" y="1981200"/>
            <a:ext cx="4096774" cy="3810000"/>
          </a:xfrm>
        </p:spPr>
      </p:pic>
      <p:pic>
        <p:nvPicPr>
          <p:cNvPr id="8" name="Content Placeholder 7" descr="A white computer with a screen&#10;&#10;Description automatically generated">
            <a:extLst>
              <a:ext uri="{FF2B5EF4-FFF2-40B4-BE49-F238E27FC236}">
                <a16:creationId xmlns:a16="http://schemas.microsoft.com/office/drawing/2014/main" id="{462B62F0-88F9-D0A5-CCA8-0DCD14424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75139" y="1981200"/>
            <a:ext cx="3470922" cy="3810000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436B7F0-013B-9B79-A8A7-4CA83A8A94D7}"/>
              </a:ext>
            </a:extLst>
          </p:cNvPr>
          <p:cNvSpPr/>
          <p:nvPr/>
        </p:nvSpPr>
        <p:spPr>
          <a:xfrm>
            <a:off x="5508613" y="3317173"/>
            <a:ext cx="1174774" cy="696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150A0-A072-5808-B870-58B8A539BEC6}"/>
              </a:ext>
            </a:extLst>
          </p:cNvPr>
          <p:cNvSpPr txBox="1"/>
          <p:nvPr/>
        </p:nvSpPr>
        <p:spPr>
          <a:xfrm>
            <a:off x="1497724" y="5318949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1977</a:t>
            </a:r>
            <a:endParaRPr lang="LID4096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CB31D-BD90-E813-1749-94AFB6A462AA}"/>
              </a:ext>
            </a:extLst>
          </p:cNvPr>
          <p:cNvSpPr txBox="1"/>
          <p:nvPr/>
        </p:nvSpPr>
        <p:spPr>
          <a:xfrm>
            <a:off x="9407057" y="532735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1982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739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83B091-BE2B-7553-624B-07AF436F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Commodore</a:t>
            </a:r>
            <a:r>
              <a:rPr lang="pl-PL" dirty="0"/>
              <a:t> CBM-II – the PET </a:t>
            </a:r>
            <a:r>
              <a:rPr lang="pl-PL" dirty="0" err="1"/>
              <a:t>successor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688F3C-616D-29FE-E396-46FD0F88D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9042"/>
              </p:ext>
            </p:extLst>
          </p:nvPr>
        </p:nvGraphicFramePr>
        <p:xfrm>
          <a:off x="2660073" y="2476005"/>
          <a:ext cx="6871854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87781">
                  <a:extLst>
                    <a:ext uri="{9D8B030D-6E8A-4147-A177-3AD203B41FA5}">
                      <a16:colId xmlns:a16="http://schemas.microsoft.com/office/drawing/2014/main" val="2140840621"/>
                    </a:ext>
                  </a:extLst>
                </a:gridCol>
                <a:gridCol w="1397996">
                  <a:extLst>
                    <a:ext uri="{9D8B030D-6E8A-4147-A177-3AD203B41FA5}">
                      <a16:colId xmlns:a16="http://schemas.microsoft.com/office/drawing/2014/main" val="2266327368"/>
                    </a:ext>
                  </a:extLst>
                </a:gridCol>
                <a:gridCol w="2786077">
                  <a:extLst>
                    <a:ext uri="{9D8B030D-6E8A-4147-A177-3AD203B41FA5}">
                      <a16:colId xmlns:a16="http://schemas.microsoft.com/office/drawing/2014/main" val="4215570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PET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CBM-II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6502 @ 1 MHz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CPU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6509 @ 2 MHz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25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 – 128 </a:t>
                      </a:r>
                      <a:r>
                        <a:rPr lang="pl-PL" dirty="0" err="1"/>
                        <a:t>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RAM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128 – 1024 </a:t>
                      </a:r>
                      <a:r>
                        <a:rPr lang="pl-PL" dirty="0" err="1"/>
                        <a:t>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40x25 </a:t>
                      </a:r>
                      <a:r>
                        <a:rPr lang="pl-PL" dirty="0" err="1"/>
                        <a:t>or</a:t>
                      </a:r>
                      <a:r>
                        <a:rPr lang="pl-PL" dirty="0"/>
                        <a:t> 80x25 </a:t>
                      </a:r>
                      <a:r>
                        <a:rPr lang="pl-PL" dirty="0" err="1"/>
                        <a:t>text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Graphics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80x25 </a:t>
                      </a:r>
                      <a:r>
                        <a:rPr lang="pl-PL" dirty="0" err="1"/>
                        <a:t>text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0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IEE-488 </a:t>
                      </a:r>
                      <a:r>
                        <a:rPr lang="pl-PL" dirty="0" err="1"/>
                        <a:t>disk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interface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Storage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IEE-488 </a:t>
                      </a:r>
                      <a:r>
                        <a:rPr lang="pl-PL" dirty="0" err="1"/>
                        <a:t>disk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interface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8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Sound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SID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4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Expansion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Second CPU </a:t>
                      </a:r>
                      <a:r>
                        <a:rPr lang="pl-PL" dirty="0" err="1"/>
                        <a:t>interface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131805"/>
                  </a:ext>
                </a:extLst>
              </a:tr>
            </a:tbl>
          </a:graphicData>
        </a:graphic>
      </p:graphicFrame>
      <p:pic>
        <p:nvPicPr>
          <p:cNvPr id="8" name="Content Placeholder 5" descr="A white computer with a small screen&#10;&#10;Description automatically generated">
            <a:extLst>
              <a:ext uri="{FF2B5EF4-FFF2-40B4-BE49-F238E27FC236}">
                <a16:creationId xmlns:a16="http://schemas.microsoft.com/office/drawing/2014/main" id="{556B1314-AF5C-33D0-CD6B-C53DA018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5" y="2923309"/>
            <a:ext cx="1503112" cy="1397894"/>
          </a:xfrm>
          <a:prstGeom prst="rect">
            <a:avLst/>
          </a:prstGeom>
        </p:spPr>
      </p:pic>
      <p:pic>
        <p:nvPicPr>
          <p:cNvPr id="9" name="Content Placeholder 7" descr="A white computer with a screen&#10;&#10;Description automatically generated">
            <a:extLst>
              <a:ext uri="{FF2B5EF4-FFF2-40B4-BE49-F238E27FC236}">
                <a16:creationId xmlns:a16="http://schemas.microsoft.com/office/drawing/2014/main" id="{CA680C49-1A25-8716-98EC-FA07ABF5D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023" y="3032727"/>
            <a:ext cx="1350504" cy="1482436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149FE62-C053-E56D-D053-AC2AB4A147AE}"/>
              </a:ext>
            </a:extLst>
          </p:cNvPr>
          <p:cNvSpPr/>
          <p:nvPr/>
        </p:nvSpPr>
        <p:spPr>
          <a:xfrm>
            <a:off x="7746670" y="5019303"/>
            <a:ext cx="641268" cy="10806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55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52B309E-5F20-210E-9A57-F2A53C7F0FD7}"/>
              </a:ext>
            </a:extLst>
          </p:cNvPr>
          <p:cNvSpPr/>
          <p:nvPr/>
        </p:nvSpPr>
        <p:spPr>
          <a:xfrm>
            <a:off x="3675414" y="4412179"/>
            <a:ext cx="1425038" cy="1365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813912"/>
          </a:xfrm>
        </p:spPr>
        <p:txBody>
          <a:bodyPr/>
          <a:lstStyle/>
          <a:p>
            <a:pPr algn="ctr"/>
            <a:r>
              <a:rPr lang="pl-PL" dirty="0"/>
              <a:t>Multi-CPU </a:t>
            </a:r>
            <a:r>
              <a:rPr lang="pl-PL" dirty="0" err="1"/>
              <a:t>architecture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7C968-1CCD-0634-8C5E-DA8EA2E29D07}"/>
              </a:ext>
            </a:extLst>
          </p:cNvPr>
          <p:cNvSpPr/>
          <p:nvPr/>
        </p:nvSpPr>
        <p:spPr>
          <a:xfrm>
            <a:off x="2000993" y="1973815"/>
            <a:ext cx="1425038" cy="1365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44AF5-B8D9-3AEC-9FB8-21B4096B98AE}"/>
              </a:ext>
            </a:extLst>
          </p:cNvPr>
          <p:cNvSpPr/>
          <p:nvPr/>
        </p:nvSpPr>
        <p:spPr>
          <a:xfrm>
            <a:off x="5386448" y="2025274"/>
            <a:ext cx="1425038" cy="1365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AE85E-92B3-7EF3-A6D6-A7E70A699885}"/>
              </a:ext>
            </a:extLst>
          </p:cNvPr>
          <p:cNvSpPr/>
          <p:nvPr/>
        </p:nvSpPr>
        <p:spPr>
          <a:xfrm>
            <a:off x="8756073" y="1973815"/>
            <a:ext cx="1425038" cy="1365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FAD33-95EE-9171-B9B2-21D1BCC83F45}"/>
              </a:ext>
            </a:extLst>
          </p:cNvPr>
          <p:cNvSpPr txBox="1"/>
          <p:nvPr/>
        </p:nvSpPr>
        <p:spPr>
          <a:xfrm>
            <a:off x="2010889" y="2025274"/>
            <a:ext cx="142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Second CPU</a:t>
            </a:r>
            <a:endParaRPr lang="LID4096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FA7C7-DBF4-A949-DA57-E5710AD4ED02}"/>
              </a:ext>
            </a:extLst>
          </p:cNvPr>
          <p:cNvSpPr txBox="1"/>
          <p:nvPr/>
        </p:nvSpPr>
        <p:spPr>
          <a:xfrm>
            <a:off x="5383481" y="2025274"/>
            <a:ext cx="142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Main</a:t>
            </a:r>
            <a:r>
              <a:rPr lang="pl-PL" sz="1600" dirty="0"/>
              <a:t> CPU</a:t>
            </a:r>
            <a:endParaRPr lang="LID4096" sz="1600" dirty="0"/>
          </a:p>
        </p:txBody>
      </p:sp>
      <p:pic>
        <p:nvPicPr>
          <p:cNvPr id="13" name="Graphic 12" descr="Processor outline">
            <a:extLst>
              <a:ext uri="{FF2B5EF4-FFF2-40B4-BE49-F238E27FC236}">
                <a16:creationId xmlns:a16="http://schemas.microsoft.com/office/drawing/2014/main" id="{DF7C3D44-B544-8519-37C3-F5870F94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1232" y="4892245"/>
            <a:ext cx="5334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2042A2-ED2D-B8B0-1E70-80F66D79E7BB}"/>
              </a:ext>
            </a:extLst>
          </p:cNvPr>
          <p:cNvSpPr txBox="1"/>
          <p:nvPr/>
        </p:nvSpPr>
        <p:spPr>
          <a:xfrm>
            <a:off x="5383481" y="3019878"/>
            <a:ext cx="1425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6509</a:t>
            </a:r>
            <a:endParaRPr lang="LID4096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74E447-815E-2A82-52E6-4F591B73DD06}"/>
              </a:ext>
            </a:extLst>
          </p:cNvPr>
          <p:cNvSpPr txBox="1"/>
          <p:nvPr/>
        </p:nvSpPr>
        <p:spPr>
          <a:xfrm>
            <a:off x="2010889" y="3019878"/>
            <a:ext cx="1425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Z80, 8088, 6809, …</a:t>
            </a:r>
            <a:endParaRPr lang="LID4096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BDD19-93DF-64F4-98F8-443EFD2A1893}"/>
              </a:ext>
            </a:extLst>
          </p:cNvPr>
          <p:cNvSpPr txBox="1"/>
          <p:nvPr/>
        </p:nvSpPr>
        <p:spPr>
          <a:xfrm>
            <a:off x="8756073" y="2025274"/>
            <a:ext cx="142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I/O</a:t>
            </a:r>
            <a:endParaRPr lang="LID4096" sz="1600" dirty="0"/>
          </a:p>
        </p:txBody>
      </p:sp>
      <p:pic>
        <p:nvPicPr>
          <p:cNvPr id="19" name="Graphic 18" descr="Monitor outline">
            <a:extLst>
              <a:ext uri="{FF2B5EF4-FFF2-40B4-BE49-F238E27FC236}">
                <a16:creationId xmlns:a16="http://schemas.microsoft.com/office/drawing/2014/main" id="{D208B3A5-7768-0C88-376D-4621A3649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117" y="2354867"/>
            <a:ext cx="496784" cy="496784"/>
          </a:xfrm>
          <a:prstGeom prst="rect">
            <a:avLst/>
          </a:prstGeom>
        </p:spPr>
      </p:pic>
      <p:pic>
        <p:nvPicPr>
          <p:cNvPr id="21" name="Graphic 20" descr="Keyboard outline">
            <a:extLst>
              <a:ext uri="{FF2B5EF4-FFF2-40B4-BE49-F238E27FC236}">
                <a16:creationId xmlns:a16="http://schemas.microsoft.com/office/drawing/2014/main" id="{EEEC17B9-709A-51D1-47A5-783D4CC3C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4305" y="2354867"/>
            <a:ext cx="496785" cy="496785"/>
          </a:xfrm>
          <a:prstGeom prst="rect">
            <a:avLst/>
          </a:prstGeom>
        </p:spPr>
      </p:pic>
      <p:pic>
        <p:nvPicPr>
          <p:cNvPr id="23" name="Graphic 22" descr="Database outline">
            <a:extLst>
              <a:ext uri="{FF2B5EF4-FFF2-40B4-BE49-F238E27FC236}">
                <a16:creationId xmlns:a16="http://schemas.microsoft.com/office/drawing/2014/main" id="{DF4B4754-0F78-8EA3-23E4-25C3739D5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40143" y="2771486"/>
            <a:ext cx="496784" cy="496784"/>
          </a:xfrm>
          <a:prstGeom prst="rect">
            <a:avLst/>
          </a:prstGeom>
        </p:spPr>
      </p:pic>
      <p:pic>
        <p:nvPicPr>
          <p:cNvPr id="25" name="Graphic 24" descr="Plugged Unplugged outline">
            <a:extLst>
              <a:ext uri="{FF2B5EF4-FFF2-40B4-BE49-F238E27FC236}">
                <a16:creationId xmlns:a16="http://schemas.microsoft.com/office/drawing/2014/main" id="{BFF7AC26-3921-BF69-8744-BE3F4D9F6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22035" y="2799195"/>
            <a:ext cx="469075" cy="4690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6E923C-1074-271E-BC6C-0443877FEB1C}"/>
              </a:ext>
            </a:extLst>
          </p:cNvPr>
          <p:cNvSpPr txBox="1"/>
          <p:nvPr/>
        </p:nvSpPr>
        <p:spPr>
          <a:xfrm>
            <a:off x="3675414" y="4482935"/>
            <a:ext cx="142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Shared</a:t>
            </a:r>
            <a:r>
              <a:rPr lang="pl-PL" sz="1600" dirty="0"/>
              <a:t> RAM</a:t>
            </a:r>
            <a:endParaRPr lang="LID4096" sz="1600" dirty="0"/>
          </a:p>
        </p:txBody>
      </p:sp>
      <p:pic>
        <p:nvPicPr>
          <p:cNvPr id="29" name="Graphic 28" descr="Processor with solid fill">
            <a:extLst>
              <a:ext uri="{FF2B5EF4-FFF2-40B4-BE49-F238E27FC236}">
                <a16:creationId xmlns:a16="http://schemas.microsoft.com/office/drawing/2014/main" id="{916C3F81-8E17-8629-F36B-A40BF39DA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24051" y="2379631"/>
            <a:ext cx="578922" cy="578922"/>
          </a:xfrm>
          <a:prstGeom prst="rect">
            <a:avLst/>
          </a:prstGeom>
        </p:spPr>
      </p:pic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2E88F36E-75E0-1579-4020-19562910946B}"/>
              </a:ext>
            </a:extLst>
          </p:cNvPr>
          <p:cNvSpPr/>
          <p:nvPr/>
        </p:nvSpPr>
        <p:spPr>
          <a:xfrm>
            <a:off x="3435927" y="2220790"/>
            <a:ext cx="1947554" cy="26815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A67348F6-127B-2C65-ED0F-8BB5A8468A32}"/>
              </a:ext>
            </a:extLst>
          </p:cNvPr>
          <p:cNvSpPr/>
          <p:nvPr/>
        </p:nvSpPr>
        <p:spPr>
          <a:xfrm>
            <a:off x="6820399" y="2557776"/>
            <a:ext cx="1933696" cy="26815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E1E98AB-8C81-E338-64AE-AE57B8DA03AA}"/>
              </a:ext>
            </a:extLst>
          </p:cNvPr>
          <p:cNvSpPr/>
          <p:nvPr/>
        </p:nvSpPr>
        <p:spPr>
          <a:xfrm>
            <a:off x="3950525" y="3430521"/>
            <a:ext cx="918358" cy="397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Bus </a:t>
            </a:r>
            <a:r>
              <a:rPr lang="pl-PL" sz="1200" dirty="0" err="1"/>
              <a:t>arbitrator</a:t>
            </a:r>
            <a:endParaRPr lang="LID4096" sz="1200" dirty="0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3FEA8937-4B88-1A71-8FB8-545A8A705879}"/>
              </a:ext>
            </a:extLst>
          </p:cNvPr>
          <p:cNvSpPr/>
          <p:nvPr/>
        </p:nvSpPr>
        <p:spPr>
          <a:xfrm rot="5400000">
            <a:off x="4093524" y="3983694"/>
            <a:ext cx="588816" cy="26815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Arrow: Left-Up 35">
            <a:extLst>
              <a:ext uri="{FF2B5EF4-FFF2-40B4-BE49-F238E27FC236}">
                <a16:creationId xmlns:a16="http://schemas.microsoft.com/office/drawing/2014/main" id="{6EC4E706-68D0-31E0-20E6-46D58B6F0F02}"/>
              </a:ext>
            </a:extLst>
          </p:cNvPr>
          <p:cNvSpPr/>
          <p:nvPr/>
        </p:nvSpPr>
        <p:spPr>
          <a:xfrm rot="10800000">
            <a:off x="4633355" y="2958553"/>
            <a:ext cx="732312" cy="469075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Arrow: Left-Up 36">
            <a:extLst>
              <a:ext uri="{FF2B5EF4-FFF2-40B4-BE49-F238E27FC236}">
                <a16:creationId xmlns:a16="http://schemas.microsoft.com/office/drawing/2014/main" id="{11894471-C23A-AEDA-17D4-E48D3DC68FD0}"/>
              </a:ext>
            </a:extLst>
          </p:cNvPr>
          <p:cNvSpPr/>
          <p:nvPr/>
        </p:nvSpPr>
        <p:spPr>
          <a:xfrm rot="10800000" flipH="1">
            <a:off x="3435927" y="2958553"/>
            <a:ext cx="732312" cy="469075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8" name="Graphic 37" descr="Processor with solid fill">
            <a:extLst>
              <a:ext uri="{FF2B5EF4-FFF2-40B4-BE49-F238E27FC236}">
                <a16:creationId xmlns:a16="http://schemas.microsoft.com/office/drawing/2014/main" id="{22DC79A6-E1EC-5F1A-3C69-AFB46C5A37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06539" y="2402392"/>
            <a:ext cx="578922" cy="5789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78FA0A-0388-F131-5818-EBE406E41F0C}"/>
              </a:ext>
            </a:extLst>
          </p:cNvPr>
          <p:cNvSpPr txBox="1"/>
          <p:nvPr/>
        </p:nvSpPr>
        <p:spPr>
          <a:xfrm>
            <a:off x="3744686" y="2025274"/>
            <a:ext cx="14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Message </a:t>
            </a:r>
            <a:r>
              <a:rPr lang="pl-PL" sz="1200" dirty="0" err="1"/>
              <a:t>passing</a:t>
            </a:r>
            <a:endParaRPr lang="LID4096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552333-6C8C-C4F5-D7A5-93FBEC194E39}"/>
              </a:ext>
            </a:extLst>
          </p:cNvPr>
          <p:cNvSpPr txBox="1"/>
          <p:nvPr/>
        </p:nvSpPr>
        <p:spPr>
          <a:xfrm>
            <a:off x="3715494" y="2735562"/>
            <a:ext cx="14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Memory </a:t>
            </a:r>
            <a:r>
              <a:rPr lang="pl-PL" sz="1200" dirty="0" err="1"/>
              <a:t>access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38D1-660F-9EA5-3FCD-9A372524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Multi-CPU </a:t>
            </a:r>
            <a:r>
              <a:rPr lang="pl-PL" sz="4400" dirty="0" err="1"/>
              <a:t>architecture</a:t>
            </a:r>
            <a:endParaRPr lang="LID4096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35352-70D6-C23C-F6D8-AA96B615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30" y="1488375"/>
            <a:ext cx="6217920" cy="51227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CPU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any</a:t>
            </a:r>
            <a:r>
              <a:rPr lang="pl-PL" dirty="0"/>
              <a:t> 8-bit CPU.</a:t>
            </a:r>
            <a:endParaRPr lang="LID4096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/>
              <a:t>Both </a:t>
            </a:r>
            <a:r>
              <a:rPr lang="pl-PL" dirty="0" err="1"/>
              <a:t>CPUs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the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 err="1"/>
              <a:t>Only</a:t>
            </a:r>
            <a:r>
              <a:rPr lang="pl-PL" dirty="0"/>
              <a:t> the </a:t>
            </a:r>
            <a:r>
              <a:rPr lang="pl-PL" dirty="0" err="1"/>
              <a:t>main</a:t>
            </a:r>
            <a:r>
              <a:rPr lang="pl-PL" dirty="0"/>
              <a:t> CPU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I/O.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/>
              <a:t>One CPU </a:t>
            </a:r>
            <a:r>
              <a:rPr lang="pl-PL" dirty="0" err="1"/>
              <a:t>executes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 from the </a:t>
            </a:r>
            <a:r>
              <a:rPr lang="pl-PL" dirty="0" err="1"/>
              <a:t>main</a:t>
            </a:r>
            <a:r>
              <a:rPr lang="pl-PL" dirty="0"/>
              <a:t> RAM, </a:t>
            </a:r>
            <a:br>
              <a:rPr lang="pl-PL" dirty="0"/>
            </a:br>
            <a:r>
              <a:rPr lang="pl-PL" dirty="0"/>
              <a:t>the </a:t>
            </a:r>
            <a:r>
              <a:rPr lang="pl-PL" dirty="0" err="1"/>
              <a:t>other</a:t>
            </a:r>
            <a:r>
              <a:rPr lang="pl-PL" dirty="0"/>
              <a:t> one </a:t>
            </a:r>
            <a:r>
              <a:rPr lang="pl-PL" dirty="0" err="1"/>
              <a:t>runs</a:t>
            </a:r>
            <a:r>
              <a:rPr lang="pl-PL" dirty="0"/>
              <a:t> from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/>
              <a:t>The </a:t>
            </a:r>
            <a:r>
              <a:rPr lang="pl-PL" dirty="0" err="1"/>
              <a:t>CPUs</a:t>
            </a:r>
            <a:r>
              <a:rPr lang="pl-PL" dirty="0"/>
              <a:t> </a:t>
            </a:r>
            <a:r>
              <a:rPr lang="pl-PL" dirty="0" err="1"/>
              <a:t>communicate</a:t>
            </a:r>
            <a:r>
              <a:rPr lang="pl-PL" dirty="0"/>
              <a:t> by </a:t>
            </a:r>
            <a:r>
              <a:rPr lang="pl-PL" dirty="0" err="1"/>
              <a:t>inter-processor</a:t>
            </a:r>
            <a:r>
              <a:rPr lang="pl-PL" dirty="0"/>
              <a:t> </a:t>
            </a:r>
            <a:r>
              <a:rPr lang="pl-PL" dirty="0" err="1"/>
              <a:t>calls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l-PL" dirty="0" err="1"/>
              <a:t>An</a:t>
            </a:r>
            <a:r>
              <a:rPr lang="pl-PL" dirty="0"/>
              <a:t> IPC </a:t>
            </a:r>
            <a:r>
              <a:rPr lang="pl-PL" dirty="0" err="1"/>
              <a:t>call</a:t>
            </a:r>
            <a:r>
              <a:rPr lang="pl-PL" dirty="0"/>
              <a:t> </a:t>
            </a:r>
            <a:r>
              <a:rPr lang="pl-PL" dirty="0" err="1"/>
              <a:t>alerts</a:t>
            </a:r>
            <a:r>
              <a:rPr lang="pl-PL" dirty="0"/>
              <a:t> the </a:t>
            </a:r>
            <a:r>
              <a:rPr lang="pl-PL" dirty="0" err="1"/>
              <a:t>second</a:t>
            </a:r>
            <a:r>
              <a:rPr lang="pl-PL" dirty="0"/>
              <a:t> CPU to proces the </a:t>
            </a:r>
            <a:r>
              <a:rPr lang="pl-PL" dirty="0" err="1"/>
              <a:t>call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IRQ.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4CB4-64BF-3067-24A1-9132329D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Design </a:t>
            </a:r>
            <a:r>
              <a:rPr lang="pl-PL" sz="3200" dirty="0" err="1"/>
              <a:t>principles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2719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6E13B-AFA0-E0F4-D50F-48A834C0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Inter-procesor </a:t>
            </a:r>
            <a:r>
              <a:rPr lang="pl-PL" dirty="0" err="1"/>
              <a:t>calls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25AF3-E29D-1595-5790-6C3324BAE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Second CPU → </a:t>
            </a:r>
            <a:r>
              <a:rPr lang="pl-PL" dirty="0" err="1"/>
              <a:t>Main</a:t>
            </a:r>
            <a:r>
              <a:rPr lang="pl-PL" dirty="0"/>
              <a:t> CPU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E0C527-0096-1B57-F9E0-1E49A16BFE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Second CPU (Z80) </a:t>
            </a:r>
            <a:r>
              <a:rPr lang="pl-PL" dirty="0" err="1"/>
              <a:t>runs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operating</a:t>
            </a:r>
            <a:r>
              <a:rPr lang="pl-PL" dirty="0"/>
              <a:t> system (CP/M)</a:t>
            </a:r>
          </a:p>
          <a:p>
            <a:pPr>
              <a:lnSpc>
                <a:spcPct val="100000"/>
              </a:lnSpc>
            </a:pPr>
            <a:r>
              <a:rPr lang="pl-PL" dirty="0"/>
              <a:t>The OS </a:t>
            </a:r>
            <a:r>
              <a:rPr lang="pl-PL" dirty="0" err="1"/>
              <a:t>needs</a:t>
            </a:r>
            <a:r>
              <a:rPr lang="pl-PL" dirty="0"/>
              <a:t> to </a:t>
            </a:r>
            <a:r>
              <a:rPr lang="pl-PL" dirty="0" err="1"/>
              <a:t>read</a:t>
            </a:r>
            <a:r>
              <a:rPr lang="pl-PL" dirty="0"/>
              <a:t> the keyboard.</a:t>
            </a:r>
          </a:p>
          <a:p>
            <a:pPr>
              <a:lnSpc>
                <a:spcPct val="100000"/>
              </a:lnSpc>
            </a:pPr>
            <a:r>
              <a:rPr lang="pl-PL" dirty="0"/>
              <a:t>Second CPU </a:t>
            </a:r>
            <a:r>
              <a:rPr lang="pl-PL" dirty="0" err="1"/>
              <a:t>calls</a:t>
            </a:r>
            <a:r>
              <a:rPr lang="pl-PL" dirty="0"/>
              <a:t> the </a:t>
            </a:r>
            <a:r>
              <a:rPr lang="pl-PL" dirty="0" err="1"/>
              <a:t>main</a:t>
            </a:r>
            <a:r>
              <a:rPr lang="pl-PL" dirty="0"/>
              <a:t> CPU to </a:t>
            </a:r>
            <a:r>
              <a:rPr lang="pl-PL" dirty="0" err="1"/>
              <a:t>scan</a:t>
            </a:r>
            <a:r>
              <a:rPr lang="pl-PL" dirty="0"/>
              <a:t> and </a:t>
            </a:r>
            <a:r>
              <a:rPr lang="pl-PL" dirty="0" err="1"/>
              <a:t>read</a:t>
            </a:r>
            <a:r>
              <a:rPr lang="pl-PL" dirty="0"/>
              <a:t> the keyboard.</a:t>
            </a:r>
          </a:p>
          <a:p>
            <a:pPr>
              <a:lnSpc>
                <a:spcPct val="100000"/>
              </a:lnSpc>
            </a:pPr>
            <a:r>
              <a:rPr lang="pl-PL" dirty="0" err="1"/>
              <a:t>Main</a:t>
            </a:r>
            <a:r>
              <a:rPr lang="pl-PL" dirty="0"/>
              <a:t> CPU </a:t>
            </a:r>
            <a:r>
              <a:rPr lang="pl-PL" dirty="0" err="1"/>
              <a:t>returns</a:t>
            </a:r>
            <a:r>
              <a:rPr lang="pl-PL" dirty="0"/>
              <a:t> the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scancode</a:t>
            </a:r>
            <a:r>
              <a:rPr lang="pl-PL" dirty="0"/>
              <a:t>.</a:t>
            </a:r>
            <a:endParaRPr lang="LID4096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393FA5-B34C-D6D5-14FD-488199F2B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err="1"/>
              <a:t>Main</a:t>
            </a:r>
            <a:r>
              <a:rPr lang="pl-PL" dirty="0"/>
              <a:t> CPU → Second CPU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36EBBF-B56C-20F3-7EFA-1607984FCE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 err="1"/>
              <a:t>Main</a:t>
            </a:r>
            <a:r>
              <a:rPr lang="pl-PL" dirty="0"/>
              <a:t> CPU </a:t>
            </a:r>
            <a:r>
              <a:rPr lang="pl-PL" dirty="0" err="1"/>
              <a:t>runs</a:t>
            </a:r>
            <a:r>
              <a:rPr lang="pl-PL" dirty="0"/>
              <a:t> a </a:t>
            </a: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simulation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</a:pPr>
            <a:r>
              <a:rPr lang="pl-PL" dirty="0"/>
              <a:t>The program </a:t>
            </a:r>
            <a:r>
              <a:rPr lang="pl-PL" dirty="0" err="1"/>
              <a:t>requires</a:t>
            </a:r>
            <a:r>
              <a:rPr lang="pl-PL" dirty="0"/>
              <a:t> </a:t>
            </a:r>
            <a:r>
              <a:rPr lang="pl-PL" dirty="0" err="1"/>
              <a:t>time-consuming</a:t>
            </a:r>
            <a:r>
              <a:rPr lang="pl-PL" dirty="0"/>
              <a:t> </a:t>
            </a:r>
            <a:r>
              <a:rPr lang="pl-PL" dirty="0" err="1"/>
              <a:t>calculations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</a:pPr>
            <a:r>
              <a:rPr lang="pl-PL" dirty="0" err="1"/>
              <a:t>Main</a:t>
            </a:r>
            <a:r>
              <a:rPr lang="pl-PL" dirty="0"/>
              <a:t> CPU </a:t>
            </a:r>
            <a:r>
              <a:rPr lang="pl-PL" dirty="0" err="1"/>
              <a:t>calls</a:t>
            </a:r>
            <a:r>
              <a:rPr lang="pl-PL" dirty="0"/>
              <a:t> the </a:t>
            </a:r>
            <a:r>
              <a:rPr lang="pl-PL" dirty="0" err="1"/>
              <a:t>second</a:t>
            </a:r>
            <a:r>
              <a:rPr lang="pl-PL" dirty="0"/>
              <a:t> CPU (8088+8087) to </a:t>
            </a:r>
            <a:r>
              <a:rPr lang="pl-PL" dirty="0" err="1"/>
              <a:t>perform</a:t>
            </a:r>
            <a:r>
              <a:rPr lang="pl-PL" dirty="0"/>
              <a:t> </a:t>
            </a:r>
            <a:r>
              <a:rPr lang="pl-PL" dirty="0" err="1"/>
              <a:t>calculations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</a:pPr>
            <a:r>
              <a:rPr lang="pl-PL" dirty="0"/>
              <a:t>Second CPU stores the </a:t>
            </a:r>
            <a:r>
              <a:rPr lang="pl-PL" dirty="0" err="1"/>
              <a:t>results</a:t>
            </a:r>
            <a:r>
              <a:rPr lang="pl-PL" dirty="0"/>
              <a:t> in </a:t>
            </a:r>
            <a:r>
              <a:rPr lang="pl-PL" dirty="0" err="1"/>
              <a:t>memory</a:t>
            </a:r>
            <a:r>
              <a:rPr lang="pl-PL" dirty="0"/>
              <a:t> and </a:t>
            </a:r>
            <a:r>
              <a:rPr lang="pl-PL" dirty="0" err="1"/>
              <a:t>exits</a:t>
            </a:r>
            <a:r>
              <a:rPr lang="pl-PL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413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Implementation</a:t>
            </a:r>
            <a:r>
              <a:rPr lang="pl-PL" dirty="0"/>
              <a:t> – the 8088 </a:t>
            </a:r>
            <a:r>
              <a:rPr lang="pl-PL" dirty="0" err="1"/>
              <a:t>card</a:t>
            </a:r>
            <a:endParaRPr lang="en-US" dirty="0"/>
          </a:p>
        </p:txBody>
      </p:sp>
      <p:pic>
        <p:nvPicPr>
          <p:cNvPr id="7" name="Content Placeholder 6" descr="A green circuit board with many small black chips&#10;&#10;Description automatically generated">
            <a:extLst>
              <a:ext uri="{FF2B5EF4-FFF2-40B4-BE49-F238E27FC236}">
                <a16:creationId xmlns:a16="http://schemas.microsoft.com/office/drawing/2014/main" id="{4BDE06EA-99D6-4710-F506-843409188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7527" y="1874321"/>
            <a:ext cx="6243718" cy="38100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82E682-83E9-D9FA-8EC4-F718D7B324FE}"/>
              </a:ext>
            </a:extLst>
          </p:cNvPr>
          <p:cNvSpPr txBox="1">
            <a:spLocks/>
          </p:cNvSpPr>
          <p:nvPr/>
        </p:nvSpPr>
        <p:spPr>
          <a:xfrm>
            <a:off x="836221" y="1913906"/>
            <a:ext cx="45720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8088 @ 5MHz</a:t>
            </a:r>
          </a:p>
          <a:p>
            <a:pPr>
              <a:lnSpc>
                <a:spcPct val="100000"/>
              </a:lnSpc>
            </a:pPr>
            <a:r>
              <a:rPr lang="pl-PL" dirty="0"/>
              <a:t>8087 </a:t>
            </a:r>
            <a:r>
              <a:rPr lang="pl-PL" dirty="0" err="1"/>
              <a:t>socket</a:t>
            </a:r>
            <a:r>
              <a:rPr lang="pl-PL" dirty="0"/>
              <a:t> (not </a:t>
            </a:r>
            <a:r>
              <a:rPr lang="pl-PL" dirty="0" err="1"/>
              <a:t>working</a:t>
            </a:r>
            <a:r>
              <a:rPr lang="pl-PL" dirty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pl-PL" dirty="0"/>
              <a:t>CP/M-86 1.0, CP/M-86 1.1,</a:t>
            </a:r>
            <a:br>
              <a:rPr lang="pl-PL" dirty="0"/>
            </a:br>
            <a:r>
              <a:rPr lang="pl-PL" dirty="0"/>
              <a:t>MS-DOS 1.25</a:t>
            </a:r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275CAAA-3E99-F900-7484-0CCFD633166A}"/>
              </a:ext>
            </a:extLst>
          </p:cNvPr>
          <p:cNvSpPr/>
          <p:nvPr/>
        </p:nvSpPr>
        <p:spPr>
          <a:xfrm>
            <a:off x="1634836" y="3594264"/>
            <a:ext cx="641268" cy="10806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8895-DE50-76AA-EB76-0C69DCEE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Commodore</a:t>
            </a:r>
            <a:r>
              <a:rPr lang="pl-PL" dirty="0"/>
              <a:t> MS-DOS 1.25</a:t>
            </a:r>
            <a:endParaRPr lang="LID4096" dirty="0"/>
          </a:p>
        </p:txBody>
      </p:sp>
      <p:pic>
        <p:nvPicPr>
          <p:cNvPr id="5" name="Content Placeholder 4" descr="A computer screen with green text&#10;&#10;Description automatically generated">
            <a:extLst>
              <a:ext uri="{FF2B5EF4-FFF2-40B4-BE49-F238E27FC236}">
                <a16:creationId xmlns:a16="http://schemas.microsoft.com/office/drawing/2014/main" id="{0E583EA2-B4FA-DC43-960F-A2405542A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4329" y="1820091"/>
            <a:ext cx="5083342" cy="3810000"/>
          </a:xfrm>
        </p:spPr>
      </p:pic>
    </p:spTree>
    <p:extLst>
      <p:ext uri="{BB962C8B-B14F-4D97-AF65-F5344CB8AC3E}">
        <p14:creationId xmlns:p14="http://schemas.microsoft.com/office/powerpoint/2010/main" val="13239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680</Words>
  <Application>Microsoft Office PowerPoint</Application>
  <PresentationFormat>Widescreen</PresentationFormat>
  <Paragraphs>170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Diamond Grid 16x9</vt:lpstr>
      <vt:lpstr>Running DOS &amp; Unix on an 8-bit Commodore</vt:lpstr>
      <vt:lpstr>Commodore PET</vt:lpstr>
      <vt:lpstr>Commodore CBM-II – the PET successor</vt:lpstr>
      <vt:lpstr>Commodore CBM-II – the PET successor</vt:lpstr>
      <vt:lpstr>Multi-CPU architecture</vt:lpstr>
      <vt:lpstr>Multi-CPU architecture</vt:lpstr>
      <vt:lpstr>Inter-procesor calls</vt:lpstr>
      <vt:lpstr>Implementation – the 8088 card</vt:lpstr>
      <vt:lpstr>Commodore MS-DOS 1.25</vt:lpstr>
      <vt:lpstr>MS-DOS today</vt:lpstr>
      <vt:lpstr>MS-DOS in 1982</vt:lpstr>
      <vt:lpstr>MS-DOS in 1982</vt:lpstr>
      <vt:lpstr>Can we do better?</vt:lpstr>
      <vt:lpstr>Making it PC-compatible</vt:lpstr>
      <vt:lpstr>Implementing the PC BIOS on the Commodore</vt:lpstr>
      <vt:lpstr>Implementing PC video memory</vt:lpstr>
      <vt:lpstr>Virtual hardware</vt:lpstr>
      <vt:lpstr>Virtualization environment</vt:lpstr>
      <vt:lpstr>Commodore 900</vt:lpstr>
      <vt:lpstr>Commodore 900 specs</vt:lpstr>
      <vt:lpstr>Let’s emulate!</vt:lpstr>
      <vt:lpstr>What we need:</vt:lpstr>
      <vt:lpstr>The Z8001 card</vt:lpstr>
      <vt:lpstr>Thank you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DOS &amp; Unix on an 8-bit Commodore</dc:title>
  <dc:creator>Michal Pleban</dc:creator>
  <cp:lastModifiedBy>Michal Pleban</cp:lastModifiedBy>
  <cp:revision>58</cp:revision>
  <dcterms:created xsi:type="dcterms:W3CDTF">2024-01-13T18:05:38Z</dcterms:created>
  <dcterms:modified xsi:type="dcterms:W3CDTF">2024-02-03T16:08:54Z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