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84" r:id="rId4"/>
    <p:sldId id="258" r:id="rId5"/>
    <p:sldId id="259" r:id="rId6"/>
    <p:sldId id="260" r:id="rId7"/>
    <p:sldId id="261" r:id="rId8"/>
    <p:sldId id="262" r:id="rId9"/>
    <p:sldId id="263" r:id="rId10"/>
    <p:sldId id="291" r:id="rId11"/>
    <p:sldId id="264" r:id="rId12"/>
    <p:sldId id="285" r:id="rId13"/>
    <p:sldId id="315" r:id="rId14"/>
    <p:sldId id="282" r:id="rId15"/>
    <p:sldId id="267" r:id="rId16"/>
    <p:sldId id="266" r:id="rId17"/>
    <p:sldId id="314" r:id="rId18"/>
    <p:sldId id="268" r:id="rId19"/>
    <p:sldId id="270" r:id="rId20"/>
    <p:sldId id="271" r:id="rId21"/>
    <p:sldId id="273" r:id="rId22"/>
    <p:sldId id="274" r:id="rId23"/>
    <p:sldId id="283" r:id="rId24"/>
    <p:sldId id="301" r:id="rId25"/>
    <p:sldId id="302" r:id="rId26"/>
    <p:sldId id="304" r:id="rId27"/>
    <p:sldId id="303" r:id="rId28"/>
    <p:sldId id="310" r:id="rId29"/>
    <p:sldId id="311" r:id="rId30"/>
    <p:sldId id="306" r:id="rId31"/>
    <p:sldId id="307" r:id="rId32"/>
    <p:sldId id="313" r:id="rId33"/>
    <p:sldId id="312" r:id="rId34"/>
    <p:sldId id="294" r:id="rId35"/>
    <p:sldId id="308" r:id="rId36"/>
    <p:sldId id="275" r:id="rId37"/>
    <p:sldId id="276" r:id="rId38"/>
    <p:sldId id="277" r:id="rId39"/>
    <p:sldId id="278" r:id="rId40"/>
    <p:sldId id="31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75028" autoAdjust="0"/>
  </p:normalViewPr>
  <p:slideViewPr>
    <p:cSldViewPr snapToGrid="0">
      <p:cViewPr varScale="1">
        <p:scale>
          <a:sx n="70" d="100"/>
          <a:sy n="70" d="100"/>
        </p:scale>
        <p:origin x="1111" y="24"/>
      </p:cViewPr>
      <p:guideLst/>
    </p:cSldViewPr>
  </p:slideViewPr>
  <p:outlineViewPr>
    <p:cViewPr>
      <p:scale>
        <a:sx n="33" d="100"/>
        <a:sy n="33" d="100"/>
      </p:scale>
      <p:origin x="0" y="-12096"/>
    </p:cViewPr>
  </p:outlineViewPr>
  <p:notesTextViewPr>
    <p:cViewPr>
      <p:scale>
        <a:sx n="100" d="100"/>
        <a:sy n="100" d="100"/>
      </p:scale>
      <p:origin x="0" y="0"/>
    </p:cViewPr>
  </p:notesTextViewPr>
  <p:notesViewPr>
    <p:cSldViewPr snapToGrid="0">
      <p:cViewPr varScale="1">
        <p:scale>
          <a:sx n="71" d="100"/>
          <a:sy n="71" d="100"/>
        </p:scale>
        <p:origin x="2966" y="2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sz="2000" b="0" i="0" u="none" strike="noStrike" kern="1200" cap="none" spc="0" normalizeH="0" baseline="0" dirty="0" err="1">
                <a:solidFill>
                  <a:prstClr val="black">
                    <a:lumMod val="65000"/>
                    <a:lumOff val="35000"/>
                  </a:prstClr>
                </a:solidFill>
              </a:rPr>
              <a:t>IPerf</a:t>
            </a:r>
            <a:r>
              <a:rPr lang="en-US" sz="2000" b="0" i="0" u="none" strike="noStrike" kern="1200" cap="none" spc="0" normalizeH="0" baseline="0" dirty="0">
                <a:solidFill>
                  <a:prstClr val="black">
                    <a:lumMod val="65000"/>
                    <a:lumOff val="35000"/>
                  </a:prstClr>
                </a:solidFill>
              </a:rPr>
              <a:t> Results (in Gbit/sec)</a:t>
            </a: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Sheet1!$F$10:$F$12</c:f>
              <c:strCache>
                <c:ptCount val="3"/>
                <c:pt idx="0">
                  <c:v>Using two cores only</c:v>
                </c:pt>
                <c:pt idx="1">
                  <c:v>Cross-NUMA</c:v>
                </c:pt>
                <c:pt idx="2">
                  <c:v>Proper Pinning</c:v>
                </c:pt>
              </c:strCache>
            </c:strRef>
          </c:cat>
          <c:val>
            <c:numRef>
              <c:f>Sheet1!$G$10:$G$12</c:f>
              <c:numCache>
                <c:formatCode>General</c:formatCode>
                <c:ptCount val="3"/>
                <c:pt idx="0">
                  <c:v>5.9</c:v>
                </c:pt>
                <c:pt idx="1">
                  <c:v>8.02</c:v>
                </c:pt>
                <c:pt idx="2">
                  <c:v>10.3</c:v>
                </c:pt>
              </c:numCache>
            </c:numRef>
          </c:val>
          <c:extLst>
            <c:ext xmlns:c16="http://schemas.microsoft.com/office/drawing/2014/chart" uri="{C3380CC4-5D6E-409C-BE32-E72D297353CC}">
              <c16:uniqueId val="{00000000-6730-4CE2-B8DA-DC55E745C846}"/>
            </c:ext>
          </c:extLst>
        </c:ser>
        <c:dLbls>
          <c:showLegendKey val="0"/>
          <c:showVal val="0"/>
          <c:showCatName val="0"/>
          <c:showSerName val="0"/>
          <c:showPercent val="0"/>
          <c:showBubbleSize val="0"/>
        </c:dLbls>
        <c:gapWidth val="199"/>
        <c:axId val="898707855"/>
        <c:axId val="905215759"/>
      </c:barChart>
      <c:catAx>
        <c:axId val="898707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lumMod val="65000"/>
                    <a:lumOff val="35000"/>
                  </a:schemeClr>
                </a:solidFill>
                <a:latin typeface="+mn-lt"/>
                <a:ea typeface="+mn-ea"/>
                <a:cs typeface="+mn-cs"/>
              </a:defRPr>
            </a:pPr>
            <a:endParaRPr lang="en-US"/>
          </a:p>
        </c:txPr>
        <c:crossAx val="905215759"/>
        <c:crosses val="autoZero"/>
        <c:auto val="1"/>
        <c:lblAlgn val="ctr"/>
        <c:lblOffset val="100"/>
        <c:noMultiLvlLbl val="0"/>
      </c:catAx>
      <c:valAx>
        <c:axId val="905215759"/>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87078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sz="1600" dirty="0" err="1"/>
              <a:t>IPerf</a:t>
            </a:r>
            <a:r>
              <a:rPr lang="en-US" sz="1600" baseline="0" dirty="0"/>
              <a:t> Results (in Gbit/sec)</a:t>
            </a:r>
            <a:endParaRPr lang="en-US" sz="1600" dirty="0"/>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Sheet1!$F$26:$F$28</c:f>
              <c:strCache>
                <c:ptCount val="3"/>
                <c:pt idx="0">
                  <c:v>Using two cores only</c:v>
                </c:pt>
                <c:pt idx="1">
                  <c:v>Cross-NUMA</c:v>
                </c:pt>
                <c:pt idx="2">
                  <c:v>Proper Pinning</c:v>
                </c:pt>
              </c:strCache>
            </c:strRef>
          </c:cat>
          <c:val>
            <c:numRef>
              <c:f>Sheet1!$G$26:$G$28</c:f>
              <c:numCache>
                <c:formatCode>General</c:formatCode>
                <c:ptCount val="3"/>
                <c:pt idx="0">
                  <c:v>3.93</c:v>
                </c:pt>
                <c:pt idx="1">
                  <c:v>8.1</c:v>
                </c:pt>
                <c:pt idx="2">
                  <c:v>9.08</c:v>
                </c:pt>
              </c:numCache>
            </c:numRef>
          </c:val>
          <c:extLst>
            <c:ext xmlns:c16="http://schemas.microsoft.com/office/drawing/2014/chart" uri="{C3380CC4-5D6E-409C-BE32-E72D297353CC}">
              <c16:uniqueId val="{00000000-EF2C-4E24-AB40-5C802C41E03C}"/>
            </c:ext>
          </c:extLst>
        </c:ser>
        <c:dLbls>
          <c:dLblPos val="outEnd"/>
          <c:showLegendKey val="0"/>
          <c:showVal val="1"/>
          <c:showCatName val="0"/>
          <c:showSerName val="0"/>
          <c:showPercent val="0"/>
          <c:showBubbleSize val="0"/>
        </c:dLbls>
        <c:gapWidth val="199"/>
        <c:axId val="837672383"/>
        <c:axId val="834727903"/>
      </c:barChart>
      <c:catAx>
        <c:axId val="837672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lumMod val="65000"/>
                    <a:lumOff val="35000"/>
                  </a:schemeClr>
                </a:solidFill>
                <a:latin typeface="+mn-lt"/>
                <a:ea typeface="+mn-ea"/>
                <a:cs typeface="+mn-cs"/>
              </a:defRPr>
            </a:pPr>
            <a:endParaRPr lang="en-US"/>
          </a:p>
        </c:txPr>
        <c:crossAx val="834727903"/>
        <c:crosses val="autoZero"/>
        <c:auto val="1"/>
        <c:lblAlgn val="ctr"/>
        <c:lblOffset val="100"/>
        <c:noMultiLvlLbl val="0"/>
      </c:catAx>
      <c:valAx>
        <c:axId val="834727903"/>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76723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C5BB9-0BAE-46C7-8C8C-063DAEB8CD1C}" type="datetimeFigureOut">
              <a:rPr lang="en-US" smtClean="0"/>
              <a:t>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B7DAF9-B07D-4115-B355-C8F5422318F1}" type="slidenum">
              <a:rPr lang="en-US" smtClean="0"/>
              <a:t>‹#›</a:t>
            </a:fld>
            <a:endParaRPr lang="en-US"/>
          </a:p>
        </p:txBody>
      </p:sp>
    </p:spTree>
    <p:extLst>
      <p:ext uri="{BB962C8B-B14F-4D97-AF65-F5344CB8AC3E}">
        <p14:creationId xmlns:p14="http://schemas.microsoft.com/office/powerpoint/2010/main" val="2920676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Members of the Vector Packet Processing (VPP) team at Cisco</a:t>
            </a:r>
          </a:p>
          <a:p>
            <a:r>
              <a:rPr lang="en-US" dirty="0"/>
              <a:t>- Nathan and </a:t>
            </a:r>
            <a:r>
              <a:rPr lang="en-US" dirty="0" err="1"/>
              <a:t>Hedi</a:t>
            </a:r>
            <a:r>
              <a:rPr lang="en-US" dirty="0"/>
              <a:t> are also maintainer of the VPP integration into Calico-VPP. </a:t>
            </a:r>
          </a:p>
          <a:p>
            <a:r>
              <a:rPr lang="en-US" dirty="0"/>
              <a:t>- Hadi Rayan Al-Sandid, halsandi@cisco.com</a:t>
            </a:r>
          </a:p>
          <a:p>
            <a:r>
              <a:rPr lang="en-US" dirty="0"/>
              <a:t>- Nathan Skrzypczak, nskrzypc@cisco.com</a:t>
            </a:r>
          </a:p>
          <a:p>
            <a:r>
              <a:rPr lang="en-US" dirty="0"/>
              <a:t>- </a:t>
            </a:r>
            <a:r>
              <a:rPr lang="en-US" dirty="0" err="1"/>
              <a:t>Hedi</a:t>
            </a:r>
            <a:r>
              <a:rPr lang="en-US" dirty="0"/>
              <a:t> </a:t>
            </a:r>
            <a:r>
              <a:rPr lang="en-US" dirty="0" err="1"/>
              <a:t>Bouattour</a:t>
            </a:r>
            <a:r>
              <a:rPr lang="en-US" dirty="0"/>
              <a:t>, hbouatto@cisco.com</a:t>
            </a:r>
          </a:p>
        </p:txBody>
      </p:sp>
      <p:sp>
        <p:nvSpPr>
          <p:cNvPr id="4" name="Slide Number Placeholder 3"/>
          <p:cNvSpPr>
            <a:spLocks noGrp="1"/>
          </p:cNvSpPr>
          <p:nvPr>
            <p:ph type="sldNum" sz="quarter" idx="5"/>
          </p:nvPr>
        </p:nvSpPr>
        <p:spPr/>
        <p:txBody>
          <a:bodyPr/>
          <a:lstStyle/>
          <a:p>
            <a:fld id="{63B7DAF9-B07D-4115-B355-C8F5422318F1}" type="slidenum">
              <a:rPr lang="en-US" smtClean="0"/>
              <a:t>2</a:t>
            </a:fld>
            <a:endParaRPr lang="en-US"/>
          </a:p>
        </p:txBody>
      </p:sp>
    </p:spTree>
    <p:extLst>
      <p:ext uri="{BB962C8B-B14F-4D97-AF65-F5344CB8AC3E}">
        <p14:creationId xmlns:p14="http://schemas.microsoft.com/office/powerpoint/2010/main" val="2368648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12</a:t>
            </a:fld>
            <a:endParaRPr lang="en-US"/>
          </a:p>
        </p:txBody>
      </p:sp>
    </p:spTree>
    <p:extLst>
      <p:ext uri="{BB962C8B-B14F-4D97-AF65-F5344CB8AC3E}">
        <p14:creationId xmlns:p14="http://schemas.microsoft.com/office/powerpoint/2010/main" val="7477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13</a:t>
            </a:fld>
            <a:endParaRPr lang="en-US"/>
          </a:p>
        </p:txBody>
      </p:sp>
    </p:spTree>
    <p:extLst>
      <p:ext uri="{BB962C8B-B14F-4D97-AF65-F5344CB8AC3E}">
        <p14:creationId xmlns:p14="http://schemas.microsoft.com/office/powerpoint/2010/main" val="2091628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14</a:t>
            </a:fld>
            <a:endParaRPr lang="en-US"/>
          </a:p>
        </p:txBody>
      </p:sp>
    </p:spTree>
    <p:extLst>
      <p:ext uri="{BB962C8B-B14F-4D97-AF65-F5344CB8AC3E}">
        <p14:creationId xmlns:p14="http://schemas.microsoft.com/office/powerpoint/2010/main" val="3963044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15</a:t>
            </a:fld>
            <a:endParaRPr lang="en-US"/>
          </a:p>
        </p:txBody>
      </p:sp>
    </p:spTree>
    <p:extLst>
      <p:ext uri="{BB962C8B-B14F-4D97-AF65-F5344CB8AC3E}">
        <p14:creationId xmlns:p14="http://schemas.microsoft.com/office/powerpoint/2010/main" val="1806095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16</a:t>
            </a:fld>
            <a:endParaRPr lang="en-US"/>
          </a:p>
        </p:txBody>
      </p:sp>
    </p:spTree>
    <p:extLst>
      <p:ext uri="{BB962C8B-B14F-4D97-AF65-F5344CB8AC3E}">
        <p14:creationId xmlns:p14="http://schemas.microsoft.com/office/powerpoint/2010/main" val="3896434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17</a:t>
            </a:fld>
            <a:endParaRPr lang="en-US"/>
          </a:p>
        </p:txBody>
      </p:sp>
    </p:spTree>
    <p:extLst>
      <p:ext uri="{BB962C8B-B14F-4D97-AF65-F5344CB8AC3E}">
        <p14:creationId xmlns:p14="http://schemas.microsoft.com/office/powerpoint/2010/main" val="2741787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63B7DAF9-B07D-4115-B355-C8F5422318F1}" type="slidenum">
              <a:rPr lang="en-US" smtClean="0"/>
              <a:t>19</a:t>
            </a:fld>
            <a:endParaRPr lang="en-US"/>
          </a:p>
        </p:txBody>
      </p:sp>
    </p:spTree>
    <p:extLst>
      <p:ext uri="{BB962C8B-B14F-4D97-AF65-F5344CB8AC3E}">
        <p14:creationId xmlns:p14="http://schemas.microsoft.com/office/powerpoint/2010/main" val="1916009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20</a:t>
            </a:fld>
            <a:endParaRPr lang="en-US"/>
          </a:p>
        </p:txBody>
      </p:sp>
    </p:spTree>
    <p:extLst>
      <p:ext uri="{BB962C8B-B14F-4D97-AF65-F5344CB8AC3E}">
        <p14:creationId xmlns:p14="http://schemas.microsoft.com/office/powerpoint/2010/main" val="909435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21</a:t>
            </a:fld>
            <a:endParaRPr lang="en-US"/>
          </a:p>
        </p:txBody>
      </p:sp>
    </p:spTree>
    <p:extLst>
      <p:ext uri="{BB962C8B-B14F-4D97-AF65-F5344CB8AC3E}">
        <p14:creationId xmlns:p14="http://schemas.microsoft.com/office/powerpoint/2010/main" val="7469404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22</a:t>
            </a:fld>
            <a:endParaRPr lang="en-US"/>
          </a:p>
        </p:txBody>
      </p:sp>
    </p:spTree>
    <p:extLst>
      <p:ext uri="{BB962C8B-B14F-4D97-AF65-F5344CB8AC3E}">
        <p14:creationId xmlns:p14="http://schemas.microsoft.com/office/powerpoint/2010/main" val="342466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63B7DAF9-B07D-4115-B355-C8F5422318F1}" type="slidenum">
              <a:rPr lang="en-US" smtClean="0"/>
              <a:t>3</a:t>
            </a:fld>
            <a:endParaRPr lang="en-US"/>
          </a:p>
        </p:txBody>
      </p:sp>
    </p:spTree>
    <p:extLst>
      <p:ext uri="{BB962C8B-B14F-4D97-AF65-F5344CB8AC3E}">
        <p14:creationId xmlns:p14="http://schemas.microsoft.com/office/powerpoint/2010/main" val="13769564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23</a:t>
            </a:fld>
            <a:endParaRPr lang="en-US"/>
          </a:p>
        </p:txBody>
      </p:sp>
    </p:spTree>
    <p:extLst>
      <p:ext uri="{BB962C8B-B14F-4D97-AF65-F5344CB8AC3E}">
        <p14:creationId xmlns:p14="http://schemas.microsoft.com/office/powerpoint/2010/main" val="21789297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24</a:t>
            </a:fld>
            <a:endParaRPr lang="en-US"/>
          </a:p>
        </p:txBody>
      </p:sp>
    </p:spTree>
    <p:extLst>
      <p:ext uri="{BB962C8B-B14F-4D97-AF65-F5344CB8AC3E}">
        <p14:creationId xmlns:p14="http://schemas.microsoft.com/office/powerpoint/2010/main" val="28384672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25</a:t>
            </a:fld>
            <a:endParaRPr lang="en-US"/>
          </a:p>
        </p:txBody>
      </p:sp>
    </p:spTree>
    <p:extLst>
      <p:ext uri="{BB962C8B-B14F-4D97-AF65-F5344CB8AC3E}">
        <p14:creationId xmlns:p14="http://schemas.microsoft.com/office/powerpoint/2010/main" val="4070574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26</a:t>
            </a:fld>
            <a:endParaRPr lang="en-US"/>
          </a:p>
        </p:txBody>
      </p:sp>
    </p:spTree>
    <p:extLst>
      <p:ext uri="{BB962C8B-B14F-4D97-AF65-F5344CB8AC3E}">
        <p14:creationId xmlns:p14="http://schemas.microsoft.com/office/powerpoint/2010/main" val="32947732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27</a:t>
            </a:fld>
            <a:endParaRPr lang="en-US"/>
          </a:p>
        </p:txBody>
      </p:sp>
    </p:spTree>
    <p:extLst>
      <p:ext uri="{BB962C8B-B14F-4D97-AF65-F5344CB8AC3E}">
        <p14:creationId xmlns:p14="http://schemas.microsoft.com/office/powerpoint/2010/main" val="33972841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28</a:t>
            </a:fld>
            <a:endParaRPr lang="en-US"/>
          </a:p>
        </p:txBody>
      </p:sp>
    </p:spTree>
    <p:extLst>
      <p:ext uri="{BB962C8B-B14F-4D97-AF65-F5344CB8AC3E}">
        <p14:creationId xmlns:p14="http://schemas.microsoft.com/office/powerpoint/2010/main" val="1660033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29</a:t>
            </a:fld>
            <a:endParaRPr lang="en-US"/>
          </a:p>
        </p:txBody>
      </p:sp>
    </p:spTree>
    <p:extLst>
      <p:ext uri="{BB962C8B-B14F-4D97-AF65-F5344CB8AC3E}">
        <p14:creationId xmlns:p14="http://schemas.microsoft.com/office/powerpoint/2010/main" val="1212500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30</a:t>
            </a:fld>
            <a:endParaRPr lang="en-US"/>
          </a:p>
        </p:txBody>
      </p:sp>
    </p:spTree>
    <p:extLst>
      <p:ext uri="{BB962C8B-B14F-4D97-AF65-F5344CB8AC3E}">
        <p14:creationId xmlns:p14="http://schemas.microsoft.com/office/powerpoint/2010/main" val="36512222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31</a:t>
            </a:fld>
            <a:endParaRPr lang="en-US"/>
          </a:p>
        </p:txBody>
      </p:sp>
    </p:spTree>
    <p:extLst>
      <p:ext uri="{BB962C8B-B14F-4D97-AF65-F5344CB8AC3E}">
        <p14:creationId xmlns:p14="http://schemas.microsoft.com/office/powerpoint/2010/main" val="5515733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32</a:t>
            </a:fld>
            <a:endParaRPr lang="en-US"/>
          </a:p>
        </p:txBody>
      </p:sp>
    </p:spTree>
    <p:extLst>
      <p:ext uri="{BB962C8B-B14F-4D97-AF65-F5344CB8AC3E}">
        <p14:creationId xmlns:p14="http://schemas.microsoft.com/office/powerpoint/2010/main" val="3079010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600" dirty="0"/>
          </a:p>
        </p:txBody>
      </p:sp>
      <p:sp>
        <p:nvSpPr>
          <p:cNvPr id="4" name="Slide Number Placeholder 3"/>
          <p:cNvSpPr>
            <a:spLocks noGrp="1"/>
          </p:cNvSpPr>
          <p:nvPr>
            <p:ph type="sldNum" sz="quarter" idx="5"/>
          </p:nvPr>
        </p:nvSpPr>
        <p:spPr/>
        <p:txBody>
          <a:bodyPr/>
          <a:lstStyle/>
          <a:p>
            <a:fld id="{63B7DAF9-B07D-4115-B355-C8F5422318F1}" type="slidenum">
              <a:rPr lang="en-US" smtClean="0"/>
              <a:t>4</a:t>
            </a:fld>
            <a:endParaRPr lang="en-US"/>
          </a:p>
        </p:txBody>
      </p:sp>
    </p:spTree>
    <p:extLst>
      <p:ext uri="{BB962C8B-B14F-4D97-AF65-F5344CB8AC3E}">
        <p14:creationId xmlns:p14="http://schemas.microsoft.com/office/powerpoint/2010/main" val="13677218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33</a:t>
            </a:fld>
            <a:endParaRPr lang="en-US"/>
          </a:p>
        </p:txBody>
      </p:sp>
    </p:spTree>
    <p:extLst>
      <p:ext uri="{BB962C8B-B14F-4D97-AF65-F5344CB8AC3E}">
        <p14:creationId xmlns:p14="http://schemas.microsoft.com/office/powerpoint/2010/main" val="2212126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34</a:t>
            </a:fld>
            <a:endParaRPr lang="en-US"/>
          </a:p>
        </p:txBody>
      </p:sp>
    </p:spTree>
    <p:extLst>
      <p:ext uri="{BB962C8B-B14F-4D97-AF65-F5344CB8AC3E}">
        <p14:creationId xmlns:p14="http://schemas.microsoft.com/office/powerpoint/2010/main" val="1195927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35</a:t>
            </a:fld>
            <a:endParaRPr lang="en-US"/>
          </a:p>
        </p:txBody>
      </p:sp>
    </p:spTree>
    <p:extLst>
      <p:ext uri="{BB962C8B-B14F-4D97-AF65-F5344CB8AC3E}">
        <p14:creationId xmlns:p14="http://schemas.microsoft.com/office/powerpoint/2010/main" val="38026021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36</a:t>
            </a:fld>
            <a:endParaRPr lang="en-US"/>
          </a:p>
        </p:txBody>
      </p:sp>
    </p:spTree>
    <p:extLst>
      <p:ext uri="{BB962C8B-B14F-4D97-AF65-F5344CB8AC3E}">
        <p14:creationId xmlns:p14="http://schemas.microsoft.com/office/powerpoint/2010/main" val="6454943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Be aware of your underlying architecture and virtual environment when configuring and deploying network workloads</a:t>
            </a:r>
          </a:p>
          <a:p>
            <a:endParaRPr lang="en-US" dirty="0"/>
          </a:p>
          <a:p>
            <a:r>
              <a:rPr lang="en-US" dirty="0"/>
              <a:t>- No "one configuration fits all" solution, fine-tuning is needed for your network workloads to go full throttle!</a:t>
            </a:r>
          </a:p>
          <a:p>
            <a:endParaRPr lang="en-US" dirty="0"/>
          </a:p>
          <a:p>
            <a:r>
              <a:rPr lang="en-US" dirty="0"/>
              <a:t>- Thinking of deploying Virtual Network Function in your environment, think VPP/Calico-VPP :)</a:t>
            </a:r>
          </a:p>
          <a:p>
            <a:endParaRPr lang="en-US" dirty="0"/>
          </a:p>
          <a:p>
            <a:r>
              <a:rPr lang="en-US" dirty="0"/>
              <a:t>- If you want another great example of how careful configuration can allow your network workloads to achieve impressive throughputs, stay tuned for this afternoon's presentation by Pim van Pelt, where he'll delve more into VPP and the MPLS support for VPP's Linux Control Plane plugin, and showcase some high-performance routing pushing modest hardware to its limits.</a:t>
            </a:r>
          </a:p>
        </p:txBody>
      </p:sp>
      <p:sp>
        <p:nvSpPr>
          <p:cNvPr id="4" name="Slide Number Placeholder 3"/>
          <p:cNvSpPr>
            <a:spLocks noGrp="1"/>
          </p:cNvSpPr>
          <p:nvPr>
            <p:ph type="sldNum" sz="quarter" idx="5"/>
          </p:nvPr>
        </p:nvSpPr>
        <p:spPr/>
        <p:txBody>
          <a:bodyPr/>
          <a:lstStyle/>
          <a:p>
            <a:fld id="{63B7DAF9-B07D-4115-B355-C8F5422318F1}" type="slidenum">
              <a:rPr lang="en-US" smtClean="0"/>
              <a:t>38</a:t>
            </a:fld>
            <a:endParaRPr lang="en-US"/>
          </a:p>
        </p:txBody>
      </p:sp>
    </p:spTree>
    <p:extLst>
      <p:ext uri="{BB962C8B-B14F-4D97-AF65-F5344CB8AC3E}">
        <p14:creationId xmlns:p14="http://schemas.microsoft.com/office/powerpoint/2010/main" val="3647832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5</a:t>
            </a:fld>
            <a:endParaRPr lang="en-US"/>
          </a:p>
        </p:txBody>
      </p:sp>
    </p:spTree>
    <p:extLst>
      <p:ext uri="{BB962C8B-B14F-4D97-AF65-F5344CB8AC3E}">
        <p14:creationId xmlns:p14="http://schemas.microsoft.com/office/powerpoint/2010/main" val="3846989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6</a:t>
            </a:fld>
            <a:endParaRPr lang="en-US"/>
          </a:p>
        </p:txBody>
      </p:sp>
    </p:spTree>
    <p:extLst>
      <p:ext uri="{BB962C8B-B14F-4D97-AF65-F5344CB8AC3E}">
        <p14:creationId xmlns:p14="http://schemas.microsoft.com/office/powerpoint/2010/main" val="2836966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b="0" i="0" dirty="0">
              <a:solidFill>
                <a:srgbClr val="333333"/>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63B7DAF9-B07D-4115-B355-C8F5422318F1}" type="slidenum">
              <a:rPr lang="en-US" smtClean="0"/>
              <a:t>8</a:t>
            </a:fld>
            <a:endParaRPr lang="en-US"/>
          </a:p>
        </p:txBody>
      </p:sp>
    </p:spTree>
    <p:extLst>
      <p:ext uri="{BB962C8B-B14F-4D97-AF65-F5344CB8AC3E}">
        <p14:creationId xmlns:p14="http://schemas.microsoft.com/office/powerpoint/2010/main" val="3228390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9</a:t>
            </a:fld>
            <a:endParaRPr lang="en-US"/>
          </a:p>
        </p:txBody>
      </p:sp>
    </p:spTree>
    <p:extLst>
      <p:ext uri="{BB962C8B-B14F-4D97-AF65-F5344CB8AC3E}">
        <p14:creationId xmlns:p14="http://schemas.microsoft.com/office/powerpoint/2010/main" val="1740343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10</a:t>
            </a:fld>
            <a:endParaRPr lang="en-US"/>
          </a:p>
        </p:txBody>
      </p:sp>
    </p:spTree>
    <p:extLst>
      <p:ext uri="{BB962C8B-B14F-4D97-AF65-F5344CB8AC3E}">
        <p14:creationId xmlns:p14="http://schemas.microsoft.com/office/powerpoint/2010/main" val="2628221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7DAF9-B07D-4115-B355-C8F5422318F1}" type="slidenum">
              <a:rPr lang="en-US" smtClean="0"/>
              <a:t>11</a:t>
            </a:fld>
            <a:endParaRPr lang="en-US"/>
          </a:p>
        </p:txBody>
      </p:sp>
    </p:spTree>
    <p:extLst>
      <p:ext uri="{BB962C8B-B14F-4D97-AF65-F5344CB8AC3E}">
        <p14:creationId xmlns:p14="http://schemas.microsoft.com/office/powerpoint/2010/main" val="3866854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descr="A white background with a black and white flag&#10;&#10;Description automatically generated with medium confidence">
            <a:extLst>
              <a:ext uri="{FF2B5EF4-FFF2-40B4-BE49-F238E27FC236}">
                <a16:creationId xmlns:a16="http://schemas.microsoft.com/office/drawing/2014/main" id="{C8A6D406-668B-1309-048D-21C99C69DA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4594"/>
            <a:ext cx="12192000" cy="8127187"/>
          </a:xfrm>
          <a:prstGeom prst="rect">
            <a:avLst/>
          </a:prstGeom>
        </p:spPr>
      </p:pic>
      <p:sp>
        <p:nvSpPr>
          <p:cNvPr id="2" name="Title 1">
            <a:extLst>
              <a:ext uri="{FF2B5EF4-FFF2-40B4-BE49-F238E27FC236}">
                <a16:creationId xmlns:a16="http://schemas.microsoft.com/office/drawing/2014/main" id="{4D05E285-4795-B6CC-C7B1-FFEDE92521F8}"/>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33BFB39-DFEB-EF22-C31A-A428D58F7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8F12D60-2EBB-9893-8CF8-27B231352029}"/>
              </a:ext>
            </a:extLst>
          </p:cNvPr>
          <p:cNvSpPr>
            <a:spLocks noGrp="1"/>
          </p:cNvSpPr>
          <p:nvPr>
            <p:ph type="dt" sz="half" idx="10"/>
          </p:nvPr>
        </p:nvSpPr>
        <p:spPr/>
        <p:txBody>
          <a:bodyPr/>
          <a:lstStyle/>
          <a:p>
            <a:fld id="{CE65BB4B-DB03-4CB0-9AE2-5F002EFA236D}" type="datetime1">
              <a:rPr lang="en-US" smtClean="0"/>
              <a:t>2/2/2024</a:t>
            </a:fld>
            <a:endParaRPr lang="en-US"/>
          </a:p>
        </p:txBody>
      </p:sp>
      <p:sp>
        <p:nvSpPr>
          <p:cNvPr id="5" name="Footer Placeholder 4">
            <a:extLst>
              <a:ext uri="{FF2B5EF4-FFF2-40B4-BE49-F238E27FC236}">
                <a16:creationId xmlns:a16="http://schemas.microsoft.com/office/drawing/2014/main" id="{76BC6071-EF42-BF81-848F-3DF8DAAC00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766222-6F52-F2A6-3940-365E0C52539A}"/>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218615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E441D-3B9D-478B-F3E3-4EA4EA5F38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2A1E76-2FF6-DD2B-0EFC-1897326F87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92BE70-CF0B-2EE9-5556-0EBC844C54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58873A-B4AD-955C-A2B4-3C614C49EF41}"/>
              </a:ext>
            </a:extLst>
          </p:cNvPr>
          <p:cNvSpPr>
            <a:spLocks noGrp="1"/>
          </p:cNvSpPr>
          <p:nvPr>
            <p:ph type="dt" sz="half" idx="10"/>
          </p:nvPr>
        </p:nvSpPr>
        <p:spPr/>
        <p:txBody>
          <a:bodyPr/>
          <a:lstStyle/>
          <a:p>
            <a:fld id="{C8550A0A-E71B-461C-A3FA-4026CC27DB39}" type="datetime1">
              <a:rPr lang="en-US" smtClean="0"/>
              <a:t>2/2/2024</a:t>
            </a:fld>
            <a:endParaRPr lang="en-US"/>
          </a:p>
        </p:txBody>
      </p:sp>
      <p:sp>
        <p:nvSpPr>
          <p:cNvPr id="6" name="Footer Placeholder 5">
            <a:extLst>
              <a:ext uri="{FF2B5EF4-FFF2-40B4-BE49-F238E27FC236}">
                <a16:creationId xmlns:a16="http://schemas.microsoft.com/office/drawing/2014/main" id="{FD72FBDD-AA93-A73E-9203-418C4ED480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A639AD-B368-215C-1EC4-C466344286AA}"/>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408588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67804-4A0E-D0A4-6C11-CD3A278EE7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F1D8BE-E037-1676-3FC2-3F56C44861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49932-ED7E-B18F-1005-7265F7A44C8C}"/>
              </a:ext>
            </a:extLst>
          </p:cNvPr>
          <p:cNvSpPr>
            <a:spLocks noGrp="1"/>
          </p:cNvSpPr>
          <p:nvPr>
            <p:ph type="dt" sz="half" idx="10"/>
          </p:nvPr>
        </p:nvSpPr>
        <p:spPr/>
        <p:txBody>
          <a:bodyPr/>
          <a:lstStyle/>
          <a:p>
            <a:fld id="{4B065173-8612-4E27-807D-070FFF544A6F}" type="datetime1">
              <a:rPr lang="en-US" smtClean="0"/>
              <a:t>2/2/2024</a:t>
            </a:fld>
            <a:endParaRPr lang="en-US"/>
          </a:p>
        </p:txBody>
      </p:sp>
      <p:sp>
        <p:nvSpPr>
          <p:cNvPr id="5" name="Footer Placeholder 4">
            <a:extLst>
              <a:ext uri="{FF2B5EF4-FFF2-40B4-BE49-F238E27FC236}">
                <a16:creationId xmlns:a16="http://schemas.microsoft.com/office/drawing/2014/main" id="{E092596F-E012-1378-B4CE-3CD1022099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21393-F3BD-2C52-894F-4EEDF2DC27D2}"/>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4211556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6AF250-6D5B-2434-0869-1AD772CF9E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C07499-3C31-728B-2B38-5C161A1F77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88AA4-7D12-A6AD-4ACC-1FB35C92F840}"/>
              </a:ext>
            </a:extLst>
          </p:cNvPr>
          <p:cNvSpPr>
            <a:spLocks noGrp="1"/>
          </p:cNvSpPr>
          <p:nvPr>
            <p:ph type="dt" sz="half" idx="10"/>
          </p:nvPr>
        </p:nvSpPr>
        <p:spPr/>
        <p:txBody>
          <a:bodyPr/>
          <a:lstStyle/>
          <a:p>
            <a:fld id="{77200714-0AFF-471A-AEF5-52CCBC6BD76B}" type="datetime1">
              <a:rPr lang="en-US" smtClean="0"/>
              <a:t>2/2/2024</a:t>
            </a:fld>
            <a:endParaRPr lang="en-US"/>
          </a:p>
        </p:txBody>
      </p:sp>
      <p:sp>
        <p:nvSpPr>
          <p:cNvPr id="5" name="Footer Placeholder 4">
            <a:extLst>
              <a:ext uri="{FF2B5EF4-FFF2-40B4-BE49-F238E27FC236}">
                <a16:creationId xmlns:a16="http://schemas.microsoft.com/office/drawing/2014/main" id="{3A65D89D-8D45-1AB2-C3ED-B7EE1298F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C0D51-3BB1-D6A7-56D9-01B8ABD36DA5}"/>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97752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25DA-EDFF-6B4C-5A20-6B4C857ADBE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D2FAECD-82C5-BD31-4B15-BD60311C7D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0F898-DEEC-EE25-74BB-0F61E639C988}"/>
              </a:ext>
            </a:extLst>
          </p:cNvPr>
          <p:cNvSpPr>
            <a:spLocks noGrp="1"/>
          </p:cNvSpPr>
          <p:nvPr>
            <p:ph type="dt" sz="half" idx="10"/>
          </p:nvPr>
        </p:nvSpPr>
        <p:spPr/>
        <p:txBody>
          <a:bodyPr/>
          <a:lstStyle/>
          <a:p>
            <a:fld id="{F6612291-5365-413E-AE66-CF812C8FA57A}" type="datetime1">
              <a:rPr lang="en-US" smtClean="0"/>
              <a:t>2/2/2024</a:t>
            </a:fld>
            <a:endParaRPr lang="en-US"/>
          </a:p>
        </p:txBody>
      </p:sp>
      <p:sp>
        <p:nvSpPr>
          <p:cNvPr id="5" name="Footer Placeholder 4">
            <a:extLst>
              <a:ext uri="{FF2B5EF4-FFF2-40B4-BE49-F238E27FC236}">
                <a16:creationId xmlns:a16="http://schemas.microsoft.com/office/drawing/2014/main" id="{4263CC98-7BBF-267F-1A72-00B037FAE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DBC63D-33FA-70EF-1AEC-8ED3A44C86AD}"/>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291601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E285-4795-B6CC-C7B1-FFEDE92521F8}"/>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33BFB39-DFEB-EF22-C31A-A428D58F7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F12D60-2EBB-9893-8CF8-27B231352029}"/>
              </a:ext>
            </a:extLst>
          </p:cNvPr>
          <p:cNvSpPr>
            <a:spLocks noGrp="1"/>
          </p:cNvSpPr>
          <p:nvPr>
            <p:ph type="dt" sz="half" idx="10"/>
          </p:nvPr>
        </p:nvSpPr>
        <p:spPr/>
        <p:txBody>
          <a:bodyPr/>
          <a:lstStyle/>
          <a:p>
            <a:fld id="{3C4D97BB-CAEB-4089-9525-2C85BF5F1696}" type="datetime1">
              <a:rPr lang="en-US" smtClean="0"/>
              <a:t>2/2/2024</a:t>
            </a:fld>
            <a:endParaRPr lang="en-US"/>
          </a:p>
        </p:txBody>
      </p:sp>
      <p:sp>
        <p:nvSpPr>
          <p:cNvPr id="5" name="Footer Placeholder 4">
            <a:extLst>
              <a:ext uri="{FF2B5EF4-FFF2-40B4-BE49-F238E27FC236}">
                <a16:creationId xmlns:a16="http://schemas.microsoft.com/office/drawing/2014/main" id="{76BC6071-EF42-BF81-848F-3DF8DAAC00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766222-6F52-F2A6-3940-365E0C52539A}"/>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3375614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A white background with a black and white flag&#10;&#10;Description automatically generated with medium confidence">
            <a:extLst>
              <a:ext uri="{FF2B5EF4-FFF2-40B4-BE49-F238E27FC236}">
                <a16:creationId xmlns:a16="http://schemas.microsoft.com/office/drawing/2014/main" id="{6D03A5FE-51A2-0A4E-5BCE-CC94D7FF25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4594"/>
            <a:ext cx="12192000" cy="8127187"/>
          </a:xfrm>
          <a:prstGeom prst="rect">
            <a:avLst/>
          </a:prstGeom>
        </p:spPr>
      </p:pic>
      <p:sp>
        <p:nvSpPr>
          <p:cNvPr id="2" name="Title 1">
            <a:extLst>
              <a:ext uri="{FF2B5EF4-FFF2-40B4-BE49-F238E27FC236}">
                <a16:creationId xmlns:a16="http://schemas.microsoft.com/office/drawing/2014/main" id="{055411DB-A734-E4A5-0C9C-D63F725BC4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6E8D50-A881-2424-950D-519494D055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A9AE9D-A539-183A-DFD2-75262EEC1B75}"/>
              </a:ext>
            </a:extLst>
          </p:cNvPr>
          <p:cNvSpPr>
            <a:spLocks noGrp="1"/>
          </p:cNvSpPr>
          <p:nvPr>
            <p:ph type="dt" sz="half" idx="10"/>
          </p:nvPr>
        </p:nvSpPr>
        <p:spPr/>
        <p:txBody>
          <a:bodyPr/>
          <a:lstStyle/>
          <a:p>
            <a:fld id="{B14EAECE-B2BC-4D62-A253-EDB7CFD0E337}" type="datetime1">
              <a:rPr lang="en-US" smtClean="0"/>
              <a:t>2/2/2024</a:t>
            </a:fld>
            <a:endParaRPr lang="en-US"/>
          </a:p>
        </p:txBody>
      </p:sp>
      <p:sp>
        <p:nvSpPr>
          <p:cNvPr id="5" name="Footer Placeholder 4">
            <a:extLst>
              <a:ext uri="{FF2B5EF4-FFF2-40B4-BE49-F238E27FC236}">
                <a16:creationId xmlns:a16="http://schemas.microsoft.com/office/drawing/2014/main" id="{34B7AC48-3C30-7D34-36D1-9474F67CBC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66C7D-DE36-87FC-E032-E591EF77B930}"/>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2168794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9D0CD-E8DE-BAC4-8EB9-54A9EF7229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9A8333-2212-7296-55DD-81484143B3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F03AA8-4000-9B16-38FB-87F243866D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EFBF91-6A1E-7DA0-0FB8-0FC7B268DEBD}"/>
              </a:ext>
            </a:extLst>
          </p:cNvPr>
          <p:cNvSpPr>
            <a:spLocks noGrp="1"/>
          </p:cNvSpPr>
          <p:nvPr>
            <p:ph type="dt" sz="half" idx="10"/>
          </p:nvPr>
        </p:nvSpPr>
        <p:spPr/>
        <p:txBody>
          <a:bodyPr/>
          <a:lstStyle/>
          <a:p>
            <a:fld id="{714DDB00-283E-40F9-BE05-9B1CD19ECB0A}" type="datetime1">
              <a:rPr lang="en-US" smtClean="0"/>
              <a:t>2/2/2024</a:t>
            </a:fld>
            <a:endParaRPr lang="en-US"/>
          </a:p>
        </p:txBody>
      </p:sp>
      <p:sp>
        <p:nvSpPr>
          <p:cNvPr id="6" name="Footer Placeholder 5">
            <a:extLst>
              <a:ext uri="{FF2B5EF4-FFF2-40B4-BE49-F238E27FC236}">
                <a16:creationId xmlns:a16="http://schemas.microsoft.com/office/drawing/2014/main" id="{97860145-A8CD-2D5C-BB1A-B43C19133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842719-250B-D731-98A7-2737F2DB9DBF}"/>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1156225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6E8CD-5D9B-EFC9-C7FE-E923EEDF0C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1145D2-D1AF-61C3-EDBA-FA61D5741D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27CFC3-833B-4742-4190-33E3084D01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4A7CDA-477B-A52C-B01A-257A1599C3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7D4E99-FFB9-EA0C-8169-ADEE6B79B0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AC06DF-B390-CFA5-C890-9BD91F6D2A6B}"/>
              </a:ext>
            </a:extLst>
          </p:cNvPr>
          <p:cNvSpPr>
            <a:spLocks noGrp="1"/>
          </p:cNvSpPr>
          <p:nvPr>
            <p:ph type="dt" sz="half" idx="10"/>
          </p:nvPr>
        </p:nvSpPr>
        <p:spPr/>
        <p:txBody>
          <a:bodyPr/>
          <a:lstStyle/>
          <a:p>
            <a:fld id="{05D901EE-DBFB-4FDF-8FAF-D34AAA010430}" type="datetime1">
              <a:rPr lang="en-US" smtClean="0"/>
              <a:t>2/2/2024</a:t>
            </a:fld>
            <a:endParaRPr lang="en-US"/>
          </a:p>
        </p:txBody>
      </p:sp>
      <p:sp>
        <p:nvSpPr>
          <p:cNvPr id="8" name="Footer Placeholder 7">
            <a:extLst>
              <a:ext uri="{FF2B5EF4-FFF2-40B4-BE49-F238E27FC236}">
                <a16:creationId xmlns:a16="http://schemas.microsoft.com/office/drawing/2014/main" id="{3DE96D34-984F-A975-83D8-D1F5FDDBA8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0B6471-7463-C40E-ECFC-0A61F7216147}"/>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261792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98365-E26A-3549-753B-1004919521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6E9035-73C2-7EA1-1F82-2645B293B88B}"/>
              </a:ext>
            </a:extLst>
          </p:cNvPr>
          <p:cNvSpPr>
            <a:spLocks noGrp="1"/>
          </p:cNvSpPr>
          <p:nvPr>
            <p:ph type="dt" sz="half" idx="10"/>
          </p:nvPr>
        </p:nvSpPr>
        <p:spPr/>
        <p:txBody>
          <a:bodyPr/>
          <a:lstStyle/>
          <a:p>
            <a:fld id="{72D4E3C2-128E-4416-BD4F-F873BF2C7C1C}" type="datetime1">
              <a:rPr lang="en-US" smtClean="0"/>
              <a:t>2/2/2024</a:t>
            </a:fld>
            <a:endParaRPr lang="en-US"/>
          </a:p>
        </p:txBody>
      </p:sp>
      <p:sp>
        <p:nvSpPr>
          <p:cNvPr id="4" name="Footer Placeholder 3">
            <a:extLst>
              <a:ext uri="{FF2B5EF4-FFF2-40B4-BE49-F238E27FC236}">
                <a16:creationId xmlns:a16="http://schemas.microsoft.com/office/drawing/2014/main" id="{3AAA8804-C2A0-1B1A-6EA4-538B6F3F0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BD3C43-5EDE-F6AF-6AB1-C1C63DA1D725}"/>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376211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6F6F0A-8B07-E823-A129-4D038EBABF85}"/>
              </a:ext>
            </a:extLst>
          </p:cNvPr>
          <p:cNvSpPr>
            <a:spLocks noGrp="1"/>
          </p:cNvSpPr>
          <p:nvPr>
            <p:ph type="dt" sz="half" idx="10"/>
          </p:nvPr>
        </p:nvSpPr>
        <p:spPr/>
        <p:txBody>
          <a:bodyPr/>
          <a:lstStyle/>
          <a:p>
            <a:fld id="{8B277AF2-DA4C-4E54-B102-6571C5A0D3D9}" type="datetime1">
              <a:rPr lang="en-US" smtClean="0"/>
              <a:t>2/2/2024</a:t>
            </a:fld>
            <a:endParaRPr lang="en-US"/>
          </a:p>
        </p:txBody>
      </p:sp>
      <p:sp>
        <p:nvSpPr>
          <p:cNvPr id="3" name="Footer Placeholder 2">
            <a:extLst>
              <a:ext uri="{FF2B5EF4-FFF2-40B4-BE49-F238E27FC236}">
                <a16:creationId xmlns:a16="http://schemas.microsoft.com/office/drawing/2014/main" id="{7059A87C-7735-C34C-EC80-1FE2EB65C3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79F9FA-7724-C7F4-547D-E3C30EB5A7FA}"/>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77532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C35E8-51FB-95CD-306C-CFC4ADEAD7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7AF647-F682-DD01-08D6-23BA5624C1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15AE55-529E-739C-E0DD-469AE13C92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E074B-C9D4-8423-7EDC-2AACD33FE7E3}"/>
              </a:ext>
            </a:extLst>
          </p:cNvPr>
          <p:cNvSpPr>
            <a:spLocks noGrp="1"/>
          </p:cNvSpPr>
          <p:nvPr>
            <p:ph type="dt" sz="half" idx="10"/>
          </p:nvPr>
        </p:nvSpPr>
        <p:spPr/>
        <p:txBody>
          <a:bodyPr/>
          <a:lstStyle/>
          <a:p>
            <a:fld id="{AA85F504-4833-427A-9853-92B89C074423}" type="datetime1">
              <a:rPr lang="en-US" smtClean="0"/>
              <a:t>2/2/2024</a:t>
            </a:fld>
            <a:endParaRPr lang="en-US"/>
          </a:p>
        </p:txBody>
      </p:sp>
      <p:sp>
        <p:nvSpPr>
          <p:cNvPr id="6" name="Footer Placeholder 5">
            <a:extLst>
              <a:ext uri="{FF2B5EF4-FFF2-40B4-BE49-F238E27FC236}">
                <a16:creationId xmlns:a16="http://schemas.microsoft.com/office/drawing/2014/main" id="{21189169-8E46-05E0-C89A-3F9C339E19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AF9438-4BBA-E5A1-F555-2D38ACA5B895}"/>
              </a:ext>
            </a:extLst>
          </p:cNvPr>
          <p:cNvSpPr>
            <a:spLocks noGrp="1"/>
          </p:cNvSpPr>
          <p:nvPr>
            <p:ph type="sldNum" sz="quarter" idx="12"/>
          </p:nvPr>
        </p:nvSpPr>
        <p:spPr/>
        <p:txBody>
          <a:bodyPr/>
          <a:lstStyle/>
          <a:p>
            <a:fld id="{5ACA9182-C107-4A65-A3FD-6E47646A96E9}" type="slidenum">
              <a:rPr lang="en-US" smtClean="0"/>
              <a:t>‹#›</a:t>
            </a:fld>
            <a:endParaRPr lang="en-US"/>
          </a:p>
        </p:txBody>
      </p:sp>
    </p:spTree>
    <p:extLst>
      <p:ext uri="{BB962C8B-B14F-4D97-AF65-F5344CB8AC3E}">
        <p14:creationId xmlns:p14="http://schemas.microsoft.com/office/powerpoint/2010/main" val="117308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white background with a black and white flag&#10;&#10;Description automatically generated with medium confidence">
            <a:extLst>
              <a:ext uri="{FF2B5EF4-FFF2-40B4-BE49-F238E27FC236}">
                <a16:creationId xmlns:a16="http://schemas.microsoft.com/office/drawing/2014/main" id="{E4A46974-C0C4-B14A-4B20-726E64D0AACB}"/>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15308" t="16815" r="18494" b="27325"/>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7BFD66A6-F05D-4A00-8B37-8B93854C3F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Test</a:t>
            </a:r>
          </a:p>
        </p:txBody>
      </p:sp>
      <p:sp>
        <p:nvSpPr>
          <p:cNvPr id="3" name="Text Placeholder 2">
            <a:extLst>
              <a:ext uri="{FF2B5EF4-FFF2-40B4-BE49-F238E27FC236}">
                <a16:creationId xmlns:a16="http://schemas.microsoft.com/office/drawing/2014/main" id="{1053CBC0-B5F0-189C-D4A8-76D7751CD3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E9D7FD-3C78-97B7-7907-C4F52D8A50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3F881-C881-45D1-A83E-6605286C766F}" type="datetime1">
              <a:rPr lang="en-US" smtClean="0"/>
              <a:t>2/2/2024</a:t>
            </a:fld>
            <a:endParaRPr lang="en-US"/>
          </a:p>
        </p:txBody>
      </p:sp>
      <p:sp>
        <p:nvSpPr>
          <p:cNvPr id="5" name="Footer Placeholder 4">
            <a:extLst>
              <a:ext uri="{FF2B5EF4-FFF2-40B4-BE49-F238E27FC236}">
                <a16:creationId xmlns:a16="http://schemas.microsoft.com/office/drawing/2014/main" id="{3D5491DE-EFBE-ECA2-E72D-5DE76AB047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B0E0F5-F234-1A3A-E629-9671DE5FFB9B}"/>
              </a:ext>
            </a:extLst>
          </p:cNvPr>
          <p:cNvSpPr>
            <a:spLocks noGrp="1"/>
          </p:cNvSpPr>
          <p:nvPr>
            <p:ph type="sldNum" sz="quarter" idx="4"/>
          </p:nvPr>
        </p:nvSpPr>
        <p:spPr>
          <a:xfrm>
            <a:off x="9370568" y="636066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A9182-C107-4A65-A3FD-6E47646A96E9}" type="slidenum">
              <a:rPr lang="en-US" smtClean="0"/>
              <a:t>‹#›</a:t>
            </a:fld>
            <a:endParaRPr lang="en-US" dirty="0"/>
          </a:p>
        </p:txBody>
      </p:sp>
      <p:cxnSp>
        <p:nvCxnSpPr>
          <p:cNvPr id="12" name="Straight Connector 11">
            <a:extLst>
              <a:ext uri="{FF2B5EF4-FFF2-40B4-BE49-F238E27FC236}">
                <a16:creationId xmlns:a16="http://schemas.microsoft.com/office/drawing/2014/main" id="{B18A7B06-655E-A557-578A-D3EEAF486CD7}"/>
              </a:ext>
            </a:extLst>
          </p:cNvPr>
          <p:cNvCxnSpPr>
            <a:cxnSpLocks/>
          </p:cNvCxnSpPr>
          <p:nvPr userDrawn="1"/>
        </p:nvCxnSpPr>
        <p:spPr>
          <a:xfrm>
            <a:off x="858520" y="1330960"/>
            <a:ext cx="10474960" cy="0"/>
          </a:xfrm>
          <a:prstGeom prst="line">
            <a:avLst/>
          </a:prstGeom>
          <a:ln w="12700">
            <a:solidFill>
              <a:schemeClr val="bg2">
                <a:lumMod val="5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96952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alsandi@cisco.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hbouatto@cisco.com" TargetMode="External"/><Relationship Id="rId4" Type="http://schemas.openxmlformats.org/officeDocument/2006/relationships/hyperlink" Target="mailto:nskrzypc@cisco.co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https://fosdem.org/2024/schedule/event/fosdem-2024-1919-vpp-100mpps-of-mpls-on-a-linux-pc/"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github.com/projectcalico/vpp-dataplan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2">
            <a:extLst>
              <a:ext uri="{FF2B5EF4-FFF2-40B4-BE49-F238E27FC236}">
                <a16:creationId xmlns:a16="http://schemas.microsoft.com/office/drawing/2014/main" id="{A0273B0D-7CC3-C8A9-0173-1AC2C6764801}"/>
              </a:ext>
            </a:extLst>
          </p:cNvPr>
          <p:cNvSpPr txBox="1">
            <a:spLocks/>
          </p:cNvSpPr>
          <p:nvPr/>
        </p:nvSpPr>
        <p:spPr>
          <a:xfrm>
            <a:off x="3048" y="2478903"/>
            <a:ext cx="12188952" cy="2031324"/>
          </a:xfrm>
          <a:prstGeom prst="rect">
            <a:avLst/>
          </a:prstGeom>
          <a:solidFill>
            <a:schemeClr val="tx1">
              <a:lumMod val="65000"/>
              <a:lumOff val="35000"/>
            </a:schemeClr>
          </a:solidFill>
        </p:spPr>
        <p:txBody>
          <a:bodyPr vert="horz" lIns="868680" tIns="91440" rIns="91440" bIns="45720" rtlCol="0" anchor="ctr">
            <a:normAutofit/>
          </a:bodyPr>
          <a:lstStyle>
            <a:lvl1pPr algn="l" defTabSz="914400" rtl="0" eaLnBrk="1" latinLnBrk="0" hangingPunct="1">
              <a:lnSpc>
                <a:spcPct val="90000"/>
              </a:lnSpc>
              <a:spcBef>
                <a:spcPct val="0"/>
              </a:spcBef>
              <a:buNone/>
              <a:defRPr sz="4000" b="1" kern="1200">
                <a:solidFill>
                  <a:schemeClr val="bg1"/>
                </a:solidFill>
                <a:latin typeface="+mj-lt"/>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a:ea typeface="+mj-ea"/>
                <a:cs typeface="Arial" panose="020B0604020202020204" pitchFamily="34" charset="0"/>
              </a:rPr>
              <a:t>Network Function Abstraction</a:t>
            </a:r>
            <a:br>
              <a:rPr kumimoji="0" lang="en-US" sz="4000" b="1" i="0" u="none" strike="noStrike" kern="1200" cap="none" spc="0" normalizeH="0" baseline="0" noProof="0" dirty="0">
                <a:ln>
                  <a:noFill/>
                </a:ln>
                <a:solidFill>
                  <a:srgbClr val="FFFFFF"/>
                </a:solidFill>
                <a:effectLst/>
                <a:uLnTx/>
                <a:uFillTx/>
                <a:latin typeface="Arial" panose="020B0604020202020204"/>
                <a:ea typeface="+mj-ea"/>
                <a:cs typeface="Arial" panose="020B0604020202020204" pitchFamily="34" charset="0"/>
              </a:rPr>
            </a:br>
            <a:r>
              <a:rPr kumimoji="0" lang="en-US" sz="4000" b="0" i="0" u="none" strike="noStrike" kern="1200" cap="none" spc="0" normalizeH="0" baseline="0" noProof="0" dirty="0">
                <a:ln>
                  <a:noFill/>
                </a:ln>
                <a:solidFill>
                  <a:srgbClr val="FFFFFF"/>
                </a:solidFill>
                <a:effectLst/>
                <a:uLnTx/>
                <a:uFillTx/>
                <a:latin typeface="Arial" panose="020B0604020202020204"/>
                <a:ea typeface="+mj-ea"/>
                <a:cs typeface="Arial" panose="020B0604020202020204" pitchFamily="34" charset="0"/>
              </a:rPr>
              <a:t>A delicate question of (CPU) affinity ?</a:t>
            </a:r>
          </a:p>
        </p:txBody>
      </p:sp>
      <p:sp>
        <p:nvSpPr>
          <p:cNvPr id="2" name="Slide Number Placeholder 1">
            <a:extLst>
              <a:ext uri="{FF2B5EF4-FFF2-40B4-BE49-F238E27FC236}">
                <a16:creationId xmlns:a16="http://schemas.microsoft.com/office/drawing/2014/main" id="{9191A3A5-7876-69C9-E4FD-9DA27C085BA0}"/>
              </a:ext>
            </a:extLst>
          </p:cNvPr>
          <p:cNvSpPr>
            <a:spLocks noGrp="1"/>
          </p:cNvSpPr>
          <p:nvPr>
            <p:ph type="sldNum" sz="quarter" idx="12"/>
          </p:nvPr>
        </p:nvSpPr>
        <p:spPr/>
        <p:txBody>
          <a:bodyPr/>
          <a:lstStyle/>
          <a:p>
            <a:fld id="{5ACA9182-C107-4A65-A3FD-6E47646A96E9}" type="slidenum">
              <a:rPr lang="en-US" smtClean="0"/>
              <a:t>1</a:t>
            </a:fld>
            <a:endParaRPr lang="en-US"/>
          </a:p>
        </p:txBody>
      </p:sp>
    </p:spTree>
    <p:extLst>
      <p:ext uri="{BB962C8B-B14F-4D97-AF65-F5344CB8AC3E}">
        <p14:creationId xmlns:p14="http://schemas.microsoft.com/office/powerpoint/2010/main" val="205339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Scheduling &amp; Mem. Architecture Impact</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p:txBody>
          <a:bodyPr>
            <a:normAutofit/>
          </a:bodyPr>
          <a:lstStyle/>
          <a:p>
            <a:r>
              <a:rPr lang="en-US" sz="2000" dirty="0">
                <a:latin typeface="Verdana" panose="020B0604030504040204" pitchFamily="34" charset="0"/>
                <a:ea typeface="Verdana" panose="020B0604030504040204" pitchFamily="34" charset="0"/>
              </a:rPr>
              <a:t>Cache</a:t>
            </a:r>
          </a:p>
          <a:p>
            <a:pPr lvl="1"/>
            <a:r>
              <a:rPr lang="en-US" sz="1600" dirty="0">
                <a:latin typeface="Verdana" panose="020B0604030504040204" pitchFamily="34" charset="0"/>
                <a:ea typeface="Verdana" panose="020B0604030504040204" pitchFamily="34" charset="0"/>
              </a:rPr>
              <a:t>Avoid migration</a:t>
            </a:r>
          </a:p>
          <a:p>
            <a:pPr lvl="1"/>
            <a:r>
              <a:rPr lang="en-US" sz="1600" dirty="0">
                <a:latin typeface="Verdana" panose="020B0604030504040204" pitchFamily="34" charset="0"/>
                <a:ea typeface="Verdana" panose="020B0604030504040204" pitchFamily="34" charset="0"/>
              </a:rPr>
              <a:t>Reduce cache misses</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Context Switching</a:t>
            </a:r>
            <a:endParaRPr lang="en-US" sz="1600" dirty="0">
              <a:latin typeface="Verdana" panose="020B0604030504040204" pitchFamily="34" charset="0"/>
              <a:ea typeface="Verdana" panose="020B0604030504040204" pitchFamily="34" charset="0"/>
            </a:endParaRPr>
          </a:p>
          <a:p>
            <a:pPr lvl="1"/>
            <a:r>
              <a:rPr lang="en-US" sz="1600" dirty="0">
                <a:latin typeface="Verdana" panose="020B0604030504040204" pitchFamily="34" charset="0"/>
                <a:ea typeface="Verdana" panose="020B0604030504040204" pitchFamily="34" charset="0"/>
              </a:rPr>
              <a:t>Reduce context switch cost</a:t>
            </a:r>
          </a:p>
          <a:p>
            <a:pPr lvl="1"/>
            <a:r>
              <a:rPr lang="en-US" sz="1600" dirty="0">
                <a:latin typeface="Verdana" panose="020B0604030504040204" pitchFamily="34" charset="0"/>
                <a:ea typeface="Verdana" panose="020B0604030504040204" pitchFamily="34" charset="0"/>
              </a:rPr>
              <a:t>..depends on scheduled workloads</a:t>
            </a:r>
          </a:p>
        </p:txBody>
      </p:sp>
      <p:sp>
        <p:nvSpPr>
          <p:cNvPr id="4" name="Slide Number Placeholder 3">
            <a:extLst>
              <a:ext uri="{FF2B5EF4-FFF2-40B4-BE49-F238E27FC236}">
                <a16:creationId xmlns:a16="http://schemas.microsoft.com/office/drawing/2014/main" id="{E6709357-4215-E118-4FB5-F2A71E4C6A5D}"/>
              </a:ext>
            </a:extLst>
          </p:cNvPr>
          <p:cNvSpPr>
            <a:spLocks noGrp="1"/>
          </p:cNvSpPr>
          <p:nvPr>
            <p:ph type="sldNum" sz="quarter" idx="12"/>
          </p:nvPr>
        </p:nvSpPr>
        <p:spPr/>
        <p:txBody>
          <a:bodyPr/>
          <a:lstStyle/>
          <a:p>
            <a:fld id="{5ACA9182-C107-4A65-A3FD-6E47646A96E9}" type="slidenum">
              <a:rPr lang="en-US" smtClean="0"/>
              <a:t>10</a:t>
            </a:fld>
            <a:endParaRPr lang="en-US"/>
          </a:p>
        </p:txBody>
      </p:sp>
      <p:grpSp>
        <p:nvGrpSpPr>
          <p:cNvPr id="6" name="Group 5">
            <a:extLst>
              <a:ext uri="{FF2B5EF4-FFF2-40B4-BE49-F238E27FC236}">
                <a16:creationId xmlns:a16="http://schemas.microsoft.com/office/drawing/2014/main" id="{D9AD0062-B496-4E68-39A7-6079A5CBF348}"/>
              </a:ext>
            </a:extLst>
          </p:cNvPr>
          <p:cNvGrpSpPr/>
          <p:nvPr/>
        </p:nvGrpSpPr>
        <p:grpSpPr>
          <a:xfrm>
            <a:off x="5492262" y="2402839"/>
            <a:ext cx="6025661" cy="3042529"/>
            <a:chOff x="5492262" y="2402839"/>
            <a:chExt cx="6025661" cy="3042529"/>
          </a:xfrm>
        </p:grpSpPr>
        <p:sp>
          <p:nvSpPr>
            <p:cNvPr id="7" name="Rectangle 6">
              <a:extLst>
                <a:ext uri="{FF2B5EF4-FFF2-40B4-BE49-F238E27FC236}">
                  <a16:creationId xmlns:a16="http://schemas.microsoft.com/office/drawing/2014/main" id="{6D312203-D10C-8E95-ECE7-7CEFE504CE21}"/>
                </a:ext>
              </a:extLst>
            </p:cNvPr>
            <p:cNvSpPr/>
            <p:nvPr/>
          </p:nvSpPr>
          <p:spPr>
            <a:xfrm>
              <a:off x="5492262" y="2402839"/>
              <a:ext cx="6025661" cy="3042529"/>
            </a:xfrm>
            <a:prstGeom prst="rect">
              <a:avLst/>
            </a:prstGeom>
            <a:solidFill>
              <a:schemeClr val="bg1"/>
            </a:solid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C9CA38-7F1B-83C9-10A3-87EAD3326645}"/>
                </a:ext>
              </a:extLst>
            </p:cNvPr>
            <p:cNvSpPr/>
            <p:nvPr/>
          </p:nvSpPr>
          <p:spPr>
            <a:xfrm>
              <a:off x="5675919" y="2625090"/>
              <a:ext cx="1251159" cy="10945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1" name="Rectangle 10">
              <a:extLst>
                <a:ext uri="{FF2B5EF4-FFF2-40B4-BE49-F238E27FC236}">
                  <a16:creationId xmlns:a16="http://schemas.microsoft.com/office/drawing/2014/main" id="{FFB39C17-0856-01D9-94F8-81D7A19A2B7F}"/>
                </a:ext>
              </a:extLst>
            </p:cNvPr>
            <p:cNvSpPr/>
            <p:nvPr/>
          </p:nvSpPr>
          <p:spPr>
            <a:xfrm>
              <a:off x="5790552" y="3164259"/>
              <a:ext cx="993229" cy="40960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Registers</a:t>
              </a:r>
            </a:p>
          </p:txBody>
        </p:sp>
        <p:sp>
          <p:nvSpPr>
            <p:cNvPr id="12" name="Rectangle 11">
              <a:extLst>
                <a:ext uri="{FF2B5EF4-FFF2-40B4-BE49-F238E27FC236}">
                  <a16:creationId xmlns:a16="http://schemas.microsoft.com/office/drawing/2014/main" id="{0992D0B5-2CE2-3209-9788-4F3199D876C2}"/>
                </a:ext>
              </a:extLst>
            </p:cNvPr>
            <p:cNvSpPr/>
            <p:nvPr/>
          </p:nvSpPr>
          <p:spPr>
            <a:xfrm>
              <a:off x="5675919" y="3801829"/>
              <a:ext cx="1251159" cy="317325"/>
            </a:xfrm>
            <a:prstGeom prst="rect">
              <a:avLst/>
            </a:prstGeom>
            <a:solidFill>
              <a:schemeClr val="accent1">
                <a:lumMod val="5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L1 Cache</a:t>
              </a:r>
            </a:p>
          </p:txBody>
        </p:sp>
        <p:sp>
          <p:nvSpPr>
            <p:cNvPr id="13" name="Rectangle 12">
              <a:extLst>
                <a:ext uri="{FF2B5EF4-FFF2-40B4-BE49-F238E27FC236}">
                  <a16:creationId xmlns:a16="http://schemas.microsoft.com/office/drawing/2014/main" id="{C274181B-CBEA-2C24-345B-CB259BDF8462}"/>
                </a:ext>
              </a:extLst>
            </p:cNvPr>
            <p:cNvSpPr/>
            <p:nvPr/>
          </p:nvSpPr>
          <p:spPr>
            <a:xfrm>
              <a:off x="5675919" y="4177327"/>
              <a:ext cx="2688017" cy="391414"/>
            </a:xfrm>
            <a:prstGeom prst="rect">
              <a:avLst/>
            </a:prstGeom>
            <a:solidFill>
              <a:schemeClr val="accent1">
                <a:lumMod val="5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L2 Cache</a:t>
              </a:r>
            </a:p>
          </p:txBody>
        </p:sp>
        <p:sp>
          <p:nvSpPr>
            <p:cNvPr id="14" name="TextBox 13">
              <a:extLst>
                <a:ext uri="{FF2B5EF4-FFF2-40B4-BE49-F238E27FC236}">
                  <a16:creationId xmlns:a16="http://schemas.microsoft.com/office/drawing/2014/main" id="{28924B8E-27C7-9BEC-3EF8-3B0BEC6AB70A}"/>
                </a:ext>
              </a:extLst>
            </p:cNvPr>
            <p:cNvSpPr txBox="1"/>
            <p:nvPr/>
          </p:nvSpPr>
          <p:spPr>
            <a:xfrm>
              <a:off x="6078520" y="2724080"/>
              <a:ext cx="445955" cy="276999"/>
            </a:xfrm>
            <a:prstGeom prst="rect">
              <a:avLst/>
            </a:prstGeom>
            <a:noFill/>
          </p:spPr>
          <p:txBody>
            <a:bodyPr wrap="none" rtlCol="0">
              <a:spAutoFit/>
            </a:bodyPr>
            <a:lstStyle/>
            <a:p>
              <a:pPr algn="ctr"/>
              <a:r>
                <a:rPr lang="en-US" sz="1200" dirty="0">
                  <a:solidFill>
                    <a:schemeClr val="bg1"/>
                  </a:solidFill>
                </a:rPr>
                <a:t>CPU</a:t>
              </a:r>
              <a:endParaRPr lang="en-US" dirty="0">
                <a:solidFill>
                  <a:schemeClr val="bg1"/>
                </a:solidFill>
              </a:endParaRPr>
            </a:p>
          </p:txBody>
        </p:sp>
        <p:sp>
          <p:nvSpPr>
            <p:cNvPr id="15" name="Rectangle 14">
              <a:extLst>
                <a:ext uri="{FF2B5EF4-FFF2-40B4-BE49-F238E27FC236}">
                  <a16:creationId xmlns:a16="http://schemas.microsoft.com/office/drawing/2014/main" id="{A433CC7E-D8B0-98CC-BDBB-59D90A9BFEBE}"/>
                </a:ext>
              </a:extLst>
            </p:cNvPr>
            <p:cNvSpPr/>
            <p:nvPr/>
          </p:nvSpPr>
          <p:spPr>
            <a:xfrm>
              <a:off x="7112778" y="2625089"/>
              <a:ext cx="1251159" cy="10945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6" name="Rectangle 15">
              <a:extLst>
                <a:ext uri="{FF2B5EF4-FFF2-40B4-BE49-F238E27FC236}">
                  <a16:creationId xmlns:a16="http://schemas.microsoft.com/office/drawing/2014/main" id="{B1A87698-A996-9044-0C44-A6E7370BC2F2}"/>
                </a:ext>
              </a:extLst>
            </p:cNvPr>
            <p:cNvSpPr/>
            <p:nvPr/>
          </p:nvSpPr>
          <p:spPr>
            <a:xfrm>
              <a:off x="7227410" y="3164259"/>
              <a:ext cx="993229" cy="40960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Registers</a:t>
              </a:r>
            </a:p>
          </p:txBody>
        </p:sp>
        <p:sp>
          <p:nvSpPr>
            <p:cNvPr id="17" name="Rectangle 16">
              <a:extLst>
                <a:ext uri="{FF2B5EF4-FFF2-40B4-BE49-F238E27FC236}">
                  <a16:creationId xmlns:a16="http://schemas.microsoft.com/office/drawing/2014/main" id="{D3C923DD-BC3E-CC7F-A8A8-92696EE9E714}"/>
                </a:ext>
              </a:extLst>
            </p:cNvPr>
            <p:cNvSpPr/>
            <p:nvPr/>
          </p:nvSpPr>
          <p:spPr>
            <a:xfrm>
              <a:off x="7112778" y="3801829"/>
              <a:ext cx="1251159" cy="317325"/>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L1 Cache</a:t>
              </a:r>
            </a:p>
          </p:txBody>
        </p:sp>
        <p:sp>
          <p:nvSpPr>
            <p:cNvPr id="19" name="TextBox 18">
              <a:extLst>
                <a:ext uri="{FF2B5EF4-FFF2-40B4-BE49-F238E27FC236}">
                  <a16:creationId xmlns:a16="http://schemas.microsoft.com/office/drawing/2014/main" id="{5B915E21-51CC-E084-A50A-31EA575C4009}"/>
                </a:ext>
              </a:extLst>
            </p:cNvPr>
            <p:cNvSpPr txBox="1"/>
            <p:nvPr/>
          </p:nvSpPr>
          <p:spPr>
            <a:xfrm>
              <a:off x="7515379" y="2734645"/>
              <a:ext cx="445955" cy="276999"/>
            </a:xfrm>
            <a:prstGeom prst="rect">
              <a:avLst/>
            </a:prstGeom>
            <a:noFill/>
          </p:spPr>
          <p:txBody>
            <a:bodyPr wrap="none" rtlCol="0">
              <a:spAutoFit/>
            </a:bodyPr>
            <a:lstStyle/>
            <a:p>
              <a:pPr algn="ctr"/>
              <a:r>
                <a:rPr lang="en-US" sz="1200" dirty="0">
                  <a:solidFill>
                    <a:schemeClr val="bg1"/>
                  </a:solidFill>
                </a:rPr>
                <a:t>CPU</a:t>
              </a:r>
              <a:endParaRPr lang="en-US" dirty="0">
                <a:solidFill>
                  <a:schemeClr val="bg1"/>
                </a:solidFill>
              </a:endParaRPr>
            </a:p>
          </p:txBody>
        </p:sp>
        <p:sp>
          <p:nvSpPr>
            <p:cNvPr id="20" name="Rectangle 19">
              <a:extLst>
                <a:ext uri="{FF2B5EF4-FFF2-40B4-BE49-F238E27FC236}">
                  <a16:creationId xmlns:a16="http://schemas.microsoft.com/office/drawing/2014/main" id="{B8BCFE81-B4C6-7588-7ECC-2D7FCCA99819}"/>
                </a:ext>
              </a:extLst>
            </p:cNvPr>
            <p:cNvSpPr/>
            <p:nvPr/>
          </p:nvSpPr>
          <p:spPr>
            <a:xfrm>
              <a:off x="8549636" y="2625089"/>
              <a:ext cx="1251159" cy="10945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1" name="Rectangle 20">
              <a:extLst>
                <a:ext uri="{FF2B5EF4-FFF2-40B4-BE49-F238E27FC236}">
                  <a16:creationId xmlns:a16="http://schemas.microsoft.com/office/drawing/2014/main" id="{77B40C46-3634-4C08-78BF-A604866B83CA}"/>
                </a:ext>
              </a:extLst>
            </p:cNvPr>
            <p:cNvSpPr/>
            <p:nvPr/>
          </p:nvSpPr>
          <p:spPr>
            <a:xfrm>
              <a:off x="8664269" y="3164259"/>
              <a:ext cx="993229" cy="40960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Registers</a:t>
              </a:r>
            </a:p>
          </p:txBody>
        </p:sp>
        <p:sp>
          <p:nvSpPr>
            <p:cNvPr id="22" name="Rectangle 21">
              <a:extLst>
                <a:ext uri="{FF2B5EF4-FFF2-40B4-BE49-F238E27FC236}">
                  <a16:creationId xmlns:a16="http://schemas.microsoft.com/office/drawing/2014/main" id="{1F4F1528-C352-7A41-AAA4-0E124817F533}"/>
                </a:ext>
              </a:extLst>
            </p:cNvPr>
            <p:cNvSpPr/>
            <p:nvPr/>
          </p:nvSpPr>
          <p:spPr>
            <a:xfrm>
              <a:off x="8549636" y="3801829"/>
              <a:ext cx="1251159" cy="317325"/>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L1 Cache</a:t>
              </a:r>
            </a:p>
          </p:txBody>
        </p:sp>
        <p:sp>
          <p:nvSpPr>
            <p:cNvPr id="23" name="Rectangle 22">
              <a:extLst>
                <a:ext uri="{FF2B5EF4-FFF2-40B4-BE49-F238E27FC236}">
                  <a16:creationId xmlns:a16="http://schemas.microsoft.com/office/drawing/2014/main" id="{376ED805-5607-4A4E-282A-6E71AC03614C}"/>
                </a:ext>
              </a:extLst>
            </p:cNvPr>
            <p:cNvSpPr/>
            <p:nvPr/>
          </p:nvSpPr>
          <p:spPr>
            <a:xfrm>
              <a:off x="8549636" y="4177327"/>
              <a:ext cx="2688017" cy="391414"/>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L2 Cache</a:t>
              </a:r>
            </a:p>
          </p:txBody>
        </p:sp>
        <p:sp>
          <p:nvSpPr>
            <p:cNvPr id="24" name="TextBox 23">
              <a:extLst>
                <a:ext uri="{FF2B5EF4-FFF2-40B4-BE49-F238E27FC236}">
                  <a16:creationId xmlns:a16="http://schemas.microsoft.com/office/drawing/2014/main" id="{6ECD9C60-03D9-6D1F-3310-0B9A189E35CB}"/>
                </a:ext>
              </a:extLst>
            </p:cNvPr>
            <p:cNvSpPr txBox="1"/>
            <p:nvPr/>
          </p:nvSpPr>
          <p:spPr>
            <a:xfrm>
              <a:off x="8952237" y="2727179"/>
              <a:ext cx="445955" cy="276999"/>
            </a:xfrm>
            <a:prstGeom prst="rect">
              <a:avLst/>
            </a:prstGeom>
            <a:noFill/>
          </p:spPr>
          <p:txBody>
            <a:bodyPr wrap="none" rtlCol="0">
              <a:spAutoFit/>
            </a:bodyPr>
            <a:lstStyle/>
            <a:p>
              <a:pPr algn="ctr"/>
              <a:r>
                <a:rPr lang="en-US" sz="1200" dirty="0">
                  <a:solidFill>
                    <a:schemeClr val="bg1"/>
                  </a:solidFill>
                </a:rPr>
                <a:t>CPU</a:t>
              </a:r>
              <a:endParaRPr lang="en-US" dirty="0">
                <a:solidFill>
                  <a:schemeClr val="bg1"/>
                </a:solidFill>
              </a:endParaRPr>
            </a:p>
          </p:txBody>
        </p:sp>
        <p:sp>
          <p:nvSpPr>
            <p:cNvPr id="25" name="Rectangle 24">
              <a:extLst>
                <a:ext uri="{FF2B5EF4-FFF2-40B4-BE49-F238E27FC236}">
                  <a16:creationId xmlns:a16="http://schemas.microsoft.com/office/drawing/2014/main" id="{76C02DE2-2503-A79D-DA16-8DE4F9502978}"/>
                </a:ext>
              </a:extLst>
            </p:cNvPr>
            <p:cNvSpPr/>
            <p:nvPr/>
          </p:nvSpPr>
          <p:spPr>
            <a:xfrm>
              <a:off x="9986495" y="2625089"/>
              <a:ext cx="1251159" cy="10945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6" name="Rectangle 25">
              <a:extLst>
                <a:ext uri="{FF2B5EF4-FFF2-40B4-BE49-F238E27FC236}">
                  <a16:creationId xmlns:a16="http://schemas.microsoft.com/office/drawing/2014/main" id="{D7956C21-F3D2-E66E-B1B8-0E25418F62B9}"/>
                </a:ext>
              </a:extLst>
            </p:cNvPr>
            <p:cNvSpPr/>
            <p:nvPr/>
          </p:nvSpPr>
          <p:spPr>
            <a:xfrm>
              <a:off x="10101128" y="3164259"/>
              <a:ext cx="993229" cy="40960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Registers</a:t>
              </a:r>
            </a:p>
          </p:txBody>
        </p:sp>
        <p:sp>
          <p:nvSpPr>
            <p:cNvPr id="27" name="Rectangle 26">
              <a:extLst>
                <a:ext uri="{FF2B5EF4-FFF2-40B4-BE49-F238E27FC236}">
                  <a16:creationId xmlns:a16="http://schemas.microsoft.com/office/drawing/2014/main" id="{31428A59-64C0-713D-6820-D775D01B299C}"/>
                </a:ext>
              </a:extLst>
            </p:cNvPr>
            <p:cNvSpPr/>
            <p:nvPr/>
          </p:nvSpPr>
          <p:spPr>
            <a:xfrm>
              <a:off x="9986495" y="3801829"/>
              <a:ext cx="1251159" cy="317325"/>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L1 Cache</a:t>
              </a:r>
            </a:p>
          </p:txBody>
        </p:sp>
        <p:sp>
          <p:nvSpPr>
            <p:cNvPr id="28" name="TextBox 27">
              <a:extLst>
                <a:ext uri="{FF2B5EF4-FFF2-40B4-BE49-F238E27FC236}">
                  <a16:creationId xmlns:a16="http://schemas.microsoft.com/office/drawing/2014/main" id="{32C822C3-7C25-21AB-408F-953D5713B8A6}"/>
                </a:ext>
              </a:extLst>
            </p:cNvPr>
            <p:cNvSpPr txBox="1"/>
            <p:nvPr/>
          </p:nvSpPr>
          <p:spPr>
            <a:xfrm>
              <a:off x="10389096" y="2734645"/>
              <a:ext cx="445955" cy="276999"/>
            </a:xfrm>
            <a:prstGeom prst="rect">
              <a:avLst/>
            </a:prstGeom>
            <a:noFill/>
          </p:spPr>
          <p:txBody>
            <a:bodyPr wrap="none" rtlCol="0">
              <a:spAutoFit/>
            </a:bodyPr>
            <a:lstStyle/>
            <a:p>
              <a:pPr algn="ctr"/>
              <a:r>
                <a:rPr lang="en-US" sz="1200" dirty="0">
                  <a:solidFill>
                    <a:schemeClr val="bg1"/>
                  </a:solidFill>
                </a:rPr>
                <a:t>CPU</a:t>
              </a:r>
              <a:endParaRPr lang="en-US" dirty="0">
                <a:solidFill>
                  <a:schemeClr val="bg1"/>
                </a:solidFill>
              </a:endParaRPr>
            </a:p>
          </p:txBody>
        </p:sp>
        <p:sp>
          <p:nvSpPr>
            <p:cNvPr id="29" name="Rectangle 28">
              <a:extLst>
                <a:ext uri="{FF2B5EF4-FFF2-40B4-BE49-F238E27FC236}">
                  <a16:creationId xmlns:a16="http://schemas.microsoft.com/office/drawing/2014/main" id="{832FF3DE-424B-B580-AC2A-E925C2C02D69}"/>
                </a:ext>
              </a:extLst>
            </p:cNvPr>
            <p:cNvSpPr/>
            <p:nvPr/>
          </p:nvSpPr>
          <p:spPr>
            <a:xfrm>
              <a:off x="5675919" y="4701382"/>
              <a:ext cx="5561734" cy="391414"/>
            </a:xfrm>
            <a:prstGeom prst="rect">
              <a:avLst/>
            </a:prstGeom>
            <a:solidFill>
              <a:schemeClr val="accent1">
                <a:lumMod val="5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L3 Cache</a:t>
              </a:r>
            </a:p>
          </p:txBody>
        </p:sp>
      </p:grpSp>
    </p:spTree>
    <p:extLst>
      <p:ext uri="{BB962C8B-B14F-4D97-AF65-F5344CB8AC3E}">
        <p14:creationId xmlns:p14="http://schemas.microsoft.com/office/powerpoint/2010/main" val="2607897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1F40BD-845F-8D0F-3E86-658D42786A70}"/>
              </a:ext>
            </a:extLst>
          </p:cNvPr>
          <p:cNvSpPr/>
          <p:nvPr/>
        </p:nvSpPr>
        <p:spPr>
          <a:xfrm>
            <a:off x="5584371" y="1690688"/>
            <a:ext cx="5840963" cy="4910720"/>
          </a:xfrm>
          <a:prstGeom prst="rect">
            <a:avLst/>
          </a:prstGeom>
          <a:solidFill>
            <a:schemeClr val="tx1"/>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Linux – Pinning Primer</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0" y="1825625"/>
            <a:ext cx="4428931" cy="4351338"/>
          </a:xfrm>
        </p:spPr>
        <p:txBody>
          <a:bodyPr>
            <a:normAutofit/>
          </a:bodyPr>
          <a:lstStyle/>
          <a:p>
            <a:r>
              <a:rPr lang="en-US" sz="2000" dirty="0">
                <a:latin typeface="Verdana" panose="020B0604030504040204" pitchFamily="34" charset="0"/>
                <a:ea typeface="Verdana" panose="020B0604030504040204" pitchFamily="34" charset="0"/>
              </a:rPr>
              <a:t>Taskset</a:t>
            </a:r>
          </a:p>
          <a:p>
            <a:pPr lvl="1"/>
            <a:r>
              <a:rPr lang="en-US" sz="1400" dirty="0">
                <a:latin typeface="Verdana" panose="020B0604030504040204" pitchFamily="34" charset="0"/>
                <a:ea typeface="Verdana" panose="020B0604030504040204" pitchFamily="34" charset="0"/>
              </a:rPr>
              <a:t>Taskset can be used to set/retrieve CPU affinity of processes and threads.</a:t>
            </a:r>
          </a:p>
          <a:p>
            <a:pPr lvl="1"/>
            <a:endParaRPr lang="en-US" sz="14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Library Functions:</a:t>
            </a:r>
          </a:p>
          <a:p>
            <a:pPr lvl="1"/>
            <a:r>
              <a:rPr lang="en-US" sz="1400" dirty="0" err="1">
                <a:latin typeface="Verdana" panose="020B0604030504040204" pitchFamily="34" charset="0"/>
                <a:ea typeface="Verdana" panose="020B0604030504040204" pitchFamily="34" charset="0"/>
              </a:rPr>
              <a:t>pthread_setaffinity_np</a:t>
            </a:r>
            <a:r>
              <a:rPr lang="en-US" sz="1400" dirty="0">
                <a:latin typeface="Verdana" panose="020B0604030504040204" pitchFamily="34" charset="0"/>
                <a:ea typeface="Verdana" panose="020B0604030504040204" pitchFamily="34" charset="0"/>
              </a:rPr>
              <a:t>()</a:t>
            </a:r>
          </a:p>
          <a:p>
            <a:pPr lvl="1"/>
            <a:r>
              <a:rPr lang="en-US" sz="1400" dirty="0" err="1">
                <a:latin typeface="Verdana" panose="020B0604030504040204" pitchFamily="34" charset="0"/>
                <a:ea typeface="Verdana" panose="020B0604030504040204" pitchFamily="34" charset="0"/>
              </a:rPr>
              <a:t>pthread_getaffinity_np</a:t>
            </a:r>
            <a:r>
              <a:rPr lang="en-US" sz="1400" dirty="0">
                <a:latin typeface="Verdana" panose="020B0604030504040204" pitchFamily="34" charset="0"/>
                <a:ea typeface="Verdana" panose="020B0604030504040204" pitchFamily="34" charset="0"/>
              </a:rPr>
              <a:t>()</a:t>
            </a:r>
          </a:p>
          <a:p>
            <a:pPr marL="457200" lvl="1" indent="0">
              <a:buNone/>
            </a:pPr>
            <a:r>
              <a:rPr lang="en-US" sz="1400" dirty="0">
                <a:latin typeface="Verdana" panose="020B0604030504040204" pitchFamily="34" charset="0"/>
                <a:ea typeface="Verdana" panose="020B0604030504040204" pitchFamily="34" charset="0"/>
              </a:rPr>
              <a:t>		</a:t>
            </a:r>
            <a:endParaRPr lang="en-US" sz="18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System Call: </a:t>
            </a:r>
          </a:p>
          <a:p>
            <a:pPr lvl="1"/>
            <a:r>
              <a:rPr lang="en-US" sz="1400" dirty="0" err="1">
                <a:latin typeface="Verdana" panose="020B0604030504040204" pitchFamily="34" charset="0"/>
                <a:ea typeface="Verdana" panose="020B0604030504040204" pitchFamily="34" charset="0"/>
              </a:rPr>
              <a:t>sched_setaffinity</a:t>
            </a:r>
            <a:r>
              <a:rPr lang="en-US" sz="1400" dirty="0">
                <a:latin typeface="Verdana" panose="020B0604030504040204" pitchFamily="34" charset="0"/>
                <a:ea typeface="Verdana" panose="020B0604030504040204" pitchFamily="34" charset="0"/>
              </a:rPr>
              <a:t>()</a:t>
            </a:r>
          </a:p>
          <a:p>
            <a:pPr lvl="1"/>
            <a:r>
              <a:rPr lang="en-US" sz="1400" dirty="0" err="1">
                <a:latin typeface="Verdana" panose="020B0604030504040204" pitchFamily="34" charset="0"/>
                <a:ea typeface="Verdana" panose="020B0604030504040204" pitchFamily="34" charset="0"/>
              </a:rPr>
              <a:t>sched_getaffinity</a:t>
            </a:r>
            <a:r>
              <a:rPr lang="en-US" sz="1400" dirty="0">
                <a:latin typeface="Verdana" panose="020B0604030504040204" pitchFamily="34" charset="0"/>
                <a:ea typeface="Verdana" panose="020B0604030504040204" pitchFamily="34" charset="0"/>
              </a:rPr>
              <a:t>()</a:t>
            </a:r>
          </a:p>
        </p:txBody>
      </p:sp>
      <p:sp>
        <p:nvSpPr>
          <p:cNvPr id="4" name="Rectangle 3">
            <a:extLst>
              <a:ext uri="{FF2B5EF4-FFF2-40B4-BE49-F238E27FC236}">
                <a16:creationId xmlns:a16="http://schemas.microsoft.com/office/drawing/2014/main" id="{02EB737D-50B0-BAD3-E6A0-2E12CE74A000}"/>
              </a:ext>
            </a:extLst>
          </p:cNvPr>
          <p:cNvSpPr/>
          <p:nvPr/>
        </p:nvSpPr>
        <p:spPr>
          <a:xfrm>
            <a:off x="5701004" y="1875452"/>
            <a:ext cx="5575041" cy="4616647"/>
          </a:xfrm>
          <a:prstGeom prst="rect">
            <a:avLst/>
          </a:prstGeom>
          <a:ln>
            <a:solidFill>
              <a:schemeClr val="bg1">
                <a:lumMod val="95000"/>
              </a:schemeClr>
            </a:solidFill>
          </a:ln>
          <a:effectLst>
            <a:outerShdw blurRad="50800" dist="38100" dir="2700000" algn="tl" rotWithShape="0">
              <a:prstClr val="black">
                <a:alpha val="40000"/>
              </a:prstClr>
            </a:outerShdw>
          </a:effectLst>
        </p:spPr>
        <p:style>
          <a:lnRef idx="2">
            <a:schemeClr val="dk1">
              <a:shade val="15000"/>
            </a:schemeClr>
          </a:lnRef>
          <a:fillRef idx="1">
            <a:schemeClr val="dk1"/>
          </a:fillRef>
          <a:effectRef idx="0">
            <a:schemeClr val="dk1"/>
          </a:effectRef>
          <a:fontRef idx="minor">
            <a:schemeClr val="lt1"/>
          </a:fontRef>
        </p:style>
        <p:txBody>
          <a:bodyPr rtlCol="0" anchor="ctr"/>
          <a:lstStyle/>
          <a:p>
            <a:endParaRPr lang="en-US" dirty="0"/>
          </a:p>
        </p:txBody>
      </p:sp>
      <p:sp>
        <p:nvSpPr>
          <p:cNvPr id="6" name="TextBox 5">
            <a:extLst>
              <a:ext uri="{FF2B5EF4-FFF2-40B4-BE49-F238E27FC236}">
                <a16:creationId xmlns:a16="http://schemas.microsoft.com/office/drawing/2014/main" id="{A5567D79-7A90-47A7-E6C2-C0E62319C270}"/>
              </a:ext>
            </a:extLst>
          </p:cNvPr>
          <p:cNvSpPr txBox="1"/>
          <p:nvPr/>
        </p:nvSpPr>
        <p:spPr>
          <a:xfrm>
            <a:off x="5701004" y="1861457"/>
            <a:ext cx="5470932" cy="461664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3">
                    <a:lumMod val="75000"/>
                  </a:schemeClr>
                </a:solidFill>
                <a:latin typeface="Consolas" panose="020B0609020204030204" pitchFamily="49" charset="0"/>
              </a:rPr>
              <a:t># Launching VPP with 2 threads (main + worker)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accent6"/>
              </a:solidFill>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6"/>
                </a:solidFill>
                <a:latin typeface="Consolas" panose="020B0609020204030204" pitchFamily="49" charset="0"/>
              </a:rPr>
              <a:t>~ </a:t>
            </a:r>
            <a:r>
              <a:rPr lang="en-US" sz="1600" dirty="0" err="1">
                <a:solidFill>
                  <a:schemeClr val="bg2"/>
                </a:solidFill>
                <a:latin typeface="Consolas" panose="020B0609020204030204" pitchFamily="49" charset="0"/>
              </a:rPr>
              <a:t>vpp</a:t>
            </a:r>
            <a:r>
              <a:rPr lang="en-US" sz="1600" dirty="0">
                <a:solidFill>
                  <a:schemeClr val="bg2"/>
                </a:solidFill>
                <a:latin typeface="Consolas" panose="020B0609020204030204" pitchFamily="49" charset="0"/>
              </a:rPr>
              <a:t> “..</a:t>
            </a:r>
            <a:r>
              <a:rPr lang="en-US" sz="1600" dirty="0" err="1">
                <a:solidFill>
                  <a:schemeClr val="bg2"/>
                </a:solidFill>
                <a:latin typeface="Consolas" panose="020B0609020204030204" pitchFamily="49" charset="0"/>
              </a:rPr>
              <a:t>cpu</a:t>
            </a:r>
            <a:r>
              <a:rPr lang="en-US" sz="1600" dirty="0">
                <a:solidFill>
                  <a:schemeClr val="bg2"/>
                </a:solidFill>
                <a:latin typeface="Consolas" panose="020B0609020204030204" pitchFamily="49" charset="0"/>
              </a:rPr>
              <a:t> {main-core 0 workers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bg2"/>
              </a:solidFill>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bg2">
                    <a:lumMod val="50000"/>
                  </a:schemeClr>
                </a:solidFill>
                <a:latin typeface="Consolas" panose="020B0609020204030204" pitchFamily="49" charset="0"/>
              </a:rPr>
              <a:t># Get affinity of VPP threads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bg2"/>
              </a:solidFill>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6"/>
                </a:solidFill>
                <a:latin typeface="Consolas" panose="020B0609020204030204" pitchFamily="49" charset="0"/>
              </a:rPr>
              <a:t>~ </a:t>
            </a:r>
            <a:r>
              <a:rPr lang="en-US" sz="1600" dirty="0">
                <a:solidFill>
                  <a:schemeClr val="bg1"/>
                </a:solidFill>
                <a:latin typeface="Consolas" panose="020B0609020204030204" pitchFamily="49" charset="0"/>
              </a:rPr>
              <a:t>taskset –p –a -c &lt;</a:t>
            </a:r>
            <a:r>
              <a:rPr lang="en-US" sz="1600" dirty="0" err="1">
                <a:solidFill>
                  <a:schemeClr val="bg1"/>
                </a:solidFill>
                <a:latin typeface="Consolas" panose="020B0609020204030204" pitchFamily="49" charset="0"/>
              </a:rPr>
              <a:t>vpp</a:t>
            </a:r>
            <a:r>
              <a:rPr lang="en-US" sz="1600" dirty="0">
                <a:solidFill>
                  <a:schemeClr val="bg1"/>
                </a:solidFill>
                <a:latin typeface="Consolas" panose="020B0609020204030204" pitchFamily="49" charset="0"/>
              </a:rPr>
              <a:t> PID&gt;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bg1"/>
                </a:solidFill>
                <a:latin typeface="Consolas" panose="020B0609020204030204" pitchFamily="49" charset="0"/>
              </a:rPr>
              <a:t>pid</a:t>
            </a:r>
            <a:r>
              <a:rPr lang="en-US" sz="1600" dirty="0">
                <a:solidFill>
                  <a:schemeClr val="bg1"/>
                </a:solidFill>
                <a:latin typeface="Consolas" panose="020B0609020204030204" pitchFamily="49" charset="0"/>
              </a:rPr>
              <a:t> &lt;</a:t>
            </a:r>
            <a:r>
              <a:rPr lang="en-US" sz="1600" dirty="0" err="1">
                <a:solidFill>
                  <a:schemeClr val="bg1"/>
                </a:solidFill>
                <a:latin typeface="Consolas" panose="020B0609020204030204" pitchFamily="49" charset="0"/>
              </a:rPr>
              <a:t>vpp_main</a:t>
            </a:r>
            <a:r>
              <a:rPr lang="en-US" sz="1600" dirty="0">
                <a:solidFill>
                  <a:schemeClr val="bg1"/>
                </a:solidFill>
                <a:latin typeface="Consolas" panose="020B0609020204030204" pitchFamily="49" charset="0"/>
              </a:rPr>
              <a:t>&gt;'s current affinity list: 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bg1"/>
                </a:solidFill>
                <a:latin typeface="Consolas" panose="020B0609020204030204" pitchFamily="49" charset="0"/>
              </a:rPr>
              <a:t>pid</a:t>
            </a:r>
            <a:r>
              <a:rPr lang="en-US" sz="1600" dirty="0">
                <a:solidFill>
                  <a:schemeClr val="bg1"/>
                </a:solidFill>
                <a:latin typeface="Consolas" panose="020B0609020204030204" pitchFamily="49" charset="0"/>
              </a:rPr>
              <a:t> &lt;vpp_wk_0&gt;'s current affinity list: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bg1"/>
              </a:solidFill>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3">
                    <a:lumMod val="75000"/>
                  </a:schemeClr>
                </a:solidFill>
                <a:latin typeface="Consolas" panose="020B0609020204030204" pitchFamily="49" charset="0"/>
              </a:rPr>
              <a:t># Modify pinning of VPP worker thread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bg1"/>
              </a:solidFill>
              <a:latin typeface="Consolas" panose="020B0609020204030204" pitchFamily="49" charset="0"/>
            </a:endParaRPr>
          </a:p>
          <a:p>
            <a:pPr>
              <a:defRPr/>
            </a:pPr>
            <a:r>
              <a:rPr lang="en-US" sz="1600" dirty="0">
                <a:solidFill>
                  <a:schemeClr val="accent6"/>
                </a:solidFill>
                <a:latin typeface="Consolas" panose="020B0609020204030204" pitchFamily="49" charset="0"/>
              </a:rPr>
              <a:t>~ </a:t>
            </a:r>
            <a:r>
              <a:rPr lang="en-US" sz="1600" dirty="0">
                <a:solidFill>
                  <a:schemeClr val="bg1"/>
                </a:solidFill>
                <a:latin typeface="Consolas" panose="020B0609020204030204" pitchFamily="49" charset="0"/>
              </a:rPr>
              <a:t>taskset –p –a -c 4 &lt;vpp_wk_0&gt;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bg1"/>
                </a:solidFill>
                <a:latin typeface="Consolas" panose="020B0609020204030204" pitchFamily="49" charset="0"/>
              </a:rPr>
              <a:t>pid</a:t>
            </a:r>
            <a:r>
              <a:rPr lang="en-US" sz="1600" dirty="0">
                <a:solidFill>
                  <a:schemeClr val="bg1"/>
                </a:solidFill>
                <a:latin typeface="Consolas" panose="020B0609020204030204" pitchFamily="49" charset="0"/>
              </a:rPr>
              <a:t> &lt;vpp_wk_0&gt;'s current affinity list: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bg1"/>
                </a:solidFill>
                <a:latin typeface="Consolas" panose="020B0609020204030204" pitchFamily="49" charset="0"/>
              </a:rPr>
              <a:t>pid</a:t>
            </a:r>
            <a:r>
              <a:rPr lang="en-US" sz="1600" dirty="0">
                <a:solidFill>
                  <a:schemeClr val="bg1"/>
                </a:solidFill>
                <a:latin typeface="Consolas" panose="020B0609020204030204" pitchFamily="49" charset="0"/>
              </a:rPr>
              <a:t> &lt;vpp_wk_0&gt;'s new affinity list: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6"/>
              </a:solidFill>
            </a:endParaRPr>
          </a:p>
        </p:txBody>
      </p:sp>
      <p:sp>
        <p:nvSpPr>
          <p:cNvPr id="5" name="Slide Number Placeholder 4">
            <a:extLst>
              <a:ext uri="{FF2B5EF4-FFF2-40B4-BE49-F238E27FC236}">
                <a16:creationId xmlns:a16="http://schemas.microsoft.com/office/drawing/2014/main" id="{1F7B8B06-CCB7-3823-A6C8-4BDFEB578E6C}"/>
              </a:ext>
            </a:extLst>
          </p:cNvPr>
          <p:cNvSpPr>
            <a:spLocks noGrp="1"/>
          </p:cNvSpPr>
          <p:nvPr>
            <p:ph type="sldNum" sz="quarter" idx="12"/>
          </p:nvPr>
        </p:nvSpPr>
        <p:spPr/>
        <p:txBody>
          <a:bodyPr/>
          <a:lstStyle/>
          <a:p>
            <a:fld id="{5ACA9182-C107-4A65-A3FD-6E47646A96E9}" type="slidenum">
              <a:rPr lang="en-US" smtClean="0"/>
              <a:t>11</a:t>
            </a:fld>
            <a:endParaRPr lang="en-US" dirty="0"/>
          </a:p>
        </p:txBody>
      </p:sp>
    </p:spTree>
    <p:extLst>
      <p:ext uri="{BB962C8B-B14F-4D97-AF65-F5344CB8AC3E}">
        <p14:creationId xmlns:p14="http://schemas.microsoft.com/office/powerpoint/2010/main" val="3385890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NUMA Architecture Concerns</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1" y="1825625"/>
            <a:ext cx="5334000" cy="4351338"/>
          </a:xfrm>
        </p:spPr>
        <p:txBody>
          <a:bodyPr>
            <a:normAutofit/>
          </a:bodyPr>
          <a:lstStyle/>
          <a:p>
            <a:r>
              <a:rPr lang="en-US" sz="2000" dirty="0">
                <a:latin typeface="Verdana" panose="020B0604030504040204" pitchFamily="34" charset="0"/>
                <a:ea typeface="Verdana" panose="020B0604030504040204" pitchFamily="34" charset="0"/>
              </a:rPr>
              <a:t>In </a:t>
            </a:r>
            <a:r>
              <a:rPr lang="en-US" sz="2000" b="1" dirty="0">
                <a:latin typeface="Verdana" panose="020B0604030504040204" pitchFamily="34" charset="0"/>
                <a:ea typeface="Verdana" panose="020B0604030504040204" pitchFamily="34" charset="0"/>
              </a:rPr>
              <a:t>NUMA systems</a:t>
            </a:r>
            <a:r>
              <a:rPr lang="en-US" sz="2000" dirty="0">
                <a:latin typeface="Verdana" panose="020B0604030504040204" pitchFamily="34" charset="0"/>
                <a:ea typeface="Verdana" panose="020B0604030504040204" pitchFamily="34" charset="0"/>
              </a:rPr>
              <a:t>, CPUs are distributed into nodes with separate memory.</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Latency penalty with CPU access to..</a:t>
            </a:r>
          </a:p>
          <a:p>
            <a:pPr lvl="1"/>
            <a:r>
              <a:rPr lang="en-US" sz="1600" dirty="0">
                <a:latin typeface="Verdana" panose="020B0604030504040204" pitchFamily="34" charset="0"/>
                <a:ea typeface="Verdana" panose="020B0604030504040204" pitchFamily="34" charset="0"/>
              </a:rPr>
              <a:t>..memory in different NUMA node</a:t>
            </a:r>
          </a:p>
          <a:p>
            <a:pPr lvl="1"/>
            <a:r>
              <a:rPr lang="en-US" sz="1600" dirty="0">
                <a:latin typeface="Verdana" panose="020B0604030504040204" pitchFamily="34" charset="0"/>
                <a:ea typeface="Verdana" panose="020B0604030504040204" pitchFamily="34" charset="0"/>
              </a:rPr>
              <a:t>..NIC in different NUMA node</a:t>
            </a:r>
          </a:p>
          <a:p>
            <a:pPr lvl="1"/>
            <a:endParaRPr lang="en-US" sz="1600" dirty="0">
              <a:latin typeface="Verdana" panose="020B0604030504040204" pitchFamily="34" charset="0"/>
              <a:ea typeface="Verdana" panose="020B0604030504040204" pitchFamily="34" charset="0"/>
            </a:endParaRPr>
          </a:p>
          <a:p>
            <a:pPr marL="0" indent="0">
              <a:buNone/>
            </a:pPr>
            <a:r>
              <a:rPr lang="en-US" sz="2000" dirty="0">
                <a:latin typeface="Verdana" panose="020B0604030504040204" pitchFamily="34" charset="0"/>
                <a:ea typeface="Verdana" panose="020B0604030504040204" pitchFamily="34" charset="0"/>
                <a:sym typeface="Wingdings" panose="05000000000000000000" pitchFamily="2" charset="2"/>
              </a:rPr>
              <a:t> Configuration should be NUMA-aware</a:t>
            </a:r>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0F1573E2-BFCC-523A-E2E6-86406B20C68D}"/>
              </a:ext>
            </a:extLst>
          </p:cNvPr>
          <p:cNvSpPr>
            <a:spLocks noGrp="1"/>
          </p:cNvSpPr>
          <p:nvPr>
            <p:ph type="sldNum" sz="quarter" idx="12"/>
          </p:nvPr>
        </p:nvSpPr>
        <p:spPr/>
        <p:txBody>
          <a:bodyPr/>
          <a:lstStyle/>
          <a:p>
            <a:fld id="{5ACA9182-C107-4A65-A3FD-6E47646A96E9}" type="slidenum">
              <a:rPr lang="en-US" smtClean="0"/>
              <a:t>12</a:t>
            </a:fld>
            <a:endParaRPr lang="en-US"/>
          </a:p>
        </p:txBody>
      </p:sp>
      <p:grpSp>
        <p:nvGrpSpPr>
          <p:cNvPr id="10" name="Group 9">
            <a:extLst>
              <a:ext uri="{FF2B5EF4-FFF2-40B4-BE49-F238E27FC236}">
                <a16:creationId xmlns:a16="http://schemas.microsoft.com/office/drawing/2014/main" id="{6D48C063-1EAA-3C17-EEC4-84F81B46925A}"/>
              </a:ext>
            </a:extLst>
          </p:cNvPr>
          <p:cNvGrpSpPr/>
          <p:nvPr/>
        </p:nvGrpSpPr>
        <p:grpSpPr>
          <a:xfrm>
            <a:off x="7319010" y="1855470"/>
            <a:ext cx="4100104" cy="3897630"/>
            <a:chOff x="7319010" y="1855470"/>
            <a:chExt cx="3512820" cy="3329940"/>
          </a:xfrm>
        </p:grpSpPr>
        <p:sp>
          <p:nvSpPr>
            <p:cNvPr id="53" name="Rectangle 52">
              <a:extLst>
                <a:ext uri="{FF2B5EF4-FFF2-40B4-BE49-F238E27FC236}">
                  <a16:creationId xmlns:a16="http://schemas.microsoft.com/office/drawing/2014/main" id="{E879A7D9-9F70-3F2B-2CC5-5170FE851198}"/>
                </a:ext>
              </a:extLst>
            </p:cNvPr>
            <p:cNvSpPr/>
            <p:nvPr/>
          </p:nvSpPr>
          <p:spPr>
            <a:xfrm>
              <a:off x="7319010" y="1855470"/>
              <a:ext cx="3512820" cy="3329940"/>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5A5BBA4-E9D5-CF6B-61E3-CDA02A730D26}"/>
                </a:ext>
              </a:extLst>
            </p:cNvPr>
            <p:cNvSpPr/>
            <p:nvPr/>
          </p:nvSpPr>
          <p:spPr>
            <a:xfrm>
              <a:off x="7575368" y="2151550"/>
              <a:ext cx="1366402" cy="1277450"/>
            </a:xfrm>
            <a:prstGeom prst="rect">
              <a:avLst/>
            </a:prstGeom>
            <a:solidFill>
              <a:schemeClr val="bg1"/>
            </a:solid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4B0B517-2366-E97E-9467-B096F5E71D2E}"/>
                </a:ext>
              </a:extLst>
            </p:cNvPr>
            <p:cNvSpPr/>
            <p:nvPr/>
          </p:nvSpPr>
          <p:spPr>
            <a:xfrm>
              <a:off x="7654290" y="3120166"/>
              <a:ext cx="1184910" cy="234204"/>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050" dirty="0"/>
                <a:t>Memory</a:t>
              </a:r>
              <a:endParaRPr lang="en-US" sz="900" dirty="0"/>
            </a:p>
          </p:txBody>
        </p:sp>
        <p:cxnSp>
          <p:nvCxnSpPr>
            <p:cNvPr id="33" name="Straight Connector 32">
              <a:extLst>
                <a:ext uri="{FF2B5EF4-FFF2-40B4-BE49-F238E27FC236}">
                  <a16:creationId xmlns:a16="http://schemas.microsoft.com/office/drawing/2014/main" id="{37165EDF-4176-C2A8-3E49-94110D72D1DD}"/>
                </a:ext>
              </a:extLst>
            </p:cNvPr>
            <p:cNvCxnSpPr>
              <a:cxnSpLocks/>
              <a:stCxn id="11" idx="2"/>
              <a:endCxn id="72" idx="0"/>
            </p:cNvCxnSpPr>
            <p:nvPr/>
          </p:nvCxnSpPr>
          <p:spPr>
            <a:xfrm>
              <a:off x="8258569" y="3429000"/>
              <a:ext cx="2862" cy="1689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ACE2D3C-11C0-8E12-2C28-9B2EEC8008F9}"/>
                </a:ext>
              </a:extLst>
            </p:cNvPr>
            <p:cNvCxnSpPr>
              <a:cxnSpLocks/>
            </p:cNvCxnSpPr>
            <p:nvPr/>
          </p:nvCxnSpPr>
          <p:spPr>
            <a:xfrm>
              <a:off x="10220960" y="3760216"/>
              <a:ext cx="0" cy="314611"/>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E1D05883-6E80-E219-3FC8-75C34D5F6F1C}"/>
                </a:ext>
              </a:extLst>
            </p:cNvPr>
            <p:cNvSpPr txBox="1"/>
            <p:nvPr/>
          </p:nvSpPr>
          <p:spPr>
            <a:xfrm>
              <a:off x="7890844" y="1891671"/>
              <a:ext cx="711802" cy="261610"/>
            </a:xfrm>
            <a:prstGeom prst="rect">
              <a:avLst/>
            </a:prstGeom>
            <a:noFill/>
          </p:spPr>
          <p:txBody>
            <a:bodyPr wrap="square" rtlCol="0">
              <a:spAutoFit/>
            </a:bodyPr>
            <a:lstStyle/>
            <a:p>
              <a:pPr algn="ctr"/>
              <a:r>
                <a:rPr lang="en-US" sz="1100" i="1" dirty="0">
                  <a:latin typeface="Verdana" panose="020B0604030504040204" pitchFamily="34" charset="0"/>
                  <a:ea typeface="Verdana" panose="020B0604030504040204" pitchFamily="34" charset="0"/>
                </a:rPr>
                <a:t>Node</a:t>
              </a:r>
              <a:r>
                <a:rPr lang="en-US" sz="1100" i="1" dirty="0"/>
                <a:t> 1</a:t>
              </a:r>
            </a:p>
          </p:txBody>
        </p:sp>
        <p:sp>
          <p:nvSpPr>
            <p:cNvPr id="60" name="Rectangle 59">
              <a:extLst>
                <a:ext uri="{FF2B5EF4-FFF2-40B4-BE49-F238E27FC236}">
                  <a16:creationId xmlns:a16="http://schemas.microsoft.com/office/drawing/2014/main" id="{66202FBA-5D4E-928F-F5B5-ABB52A8AF26F}"/>
                </a:ext>
              </a:extLst>
            </p:cNvPr>
            <p:cNvSpPr/>
            <p:nvPr/>
          </p:nvSpPr>
          <p:spPr>
            <a:xfrm>
              <a:off x="7654290" y="2237773"/>
              <a:ext cx="1184910" cy="828135"/>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0C7FAC71-81B5-D438-1CA1-6D8E3EE33E0B}"/>
                </a:ext>
              </a:extLst>
            </p:cNvPr>
            <p:cNvSpPr/>
            <p:nvPr/>
          </p:nvSpPr>
          <p:spPr>
            <a:xfrm>
              <a:off x="7687056" y="2292031"/>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CPU1</a:t>
              </a:r>
              <a:endParaRPr lang="en-US" sz="700" dirty="0"/>
            </a:p>
          </p:txBody>
        </p:sp>
        <p:sp>
          <p:nvSpPr>
            <p:cNvPr id="57" name="Rectangle: Rounded Corners 56">
              <a:extLst>
                <a:ext uri="{FF2B5EF4-FFF2-40B4-BE49-F238E27FC236}">
                  <a16:creationId xmlns:a16="http://schemas.microsoft.com/office/drawing/2014/main" id="{C356E8A0-57F0-85FB-C913-F7CCE6D1593F}"/>
                </a:ext>
              </a:extLst>
            </p:cNvPr>
            <p:cNvSpPr/>
            <p:nvPr/>
          </p:nvSpPr>
          <p:spPr>
            <a:xfrm>
              <a:off x="8260114" y="2292031"/>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CPU2</a:t>
              </a:r>
              <a:endParaRPr lang="en-US" sz="700" dirty="0"/>
            </a:p>
          </p:txBody>
        </p:sp>
        <p:sp>
          <p:nvSpPr>
            <p:cNvPr id="58" name="Rectangle: Rounded Corners 57">
              <a:extLst>
                <a:ext uri="{FF2B5EF4-FFF2-40B4-BE49-F238E27FC236}">
                  <a16:creationId xmlns:a16="http://schemas.microsoft.com/office/drawing/2014/main" id="{1C5D7AEE-FC9E-E00D-7A72-AF19005D054F}"/>
                </a:ext>
              </a:extLst>
            </p:cNvPr>
            <p:cNvSpPr/>
            <p:nvPr/>
          </p:nvSpPr>
          <p:spPr>
            <a:xfrm>
              <a:off x="7681502" y="2672568"/>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CPU3</a:t>
              </a:r>
              <a:endParaRPr lang="en-US" sz="700" dirty="0"/>
            </a:p>
          </p:txBody>
        </p:sp>
        <p:sp>
          <p:nvSpPr>
            <p:cNvPr id="59" name="Rectangle: Rounded Corners 58">
              <a:extLst>
                <a:ext uri="{FF2B5EF4-FFF2-40B4-BE49-F238E27FC236}">
                  <a16:creationId xmlns:a16="http://schemas.microsoft.com/office/drawing/2014/main" id="{13CD77F3-2EC4-44AD-5F4B-4397B2BA6824}"/>
                </a:ext>
              </a:extLst>
            </p:cNvPr>
            <p:cNvSpPr/>
            <p:nvPr/>
          </p:nvSpPr>
          <p:spPr>
            <a:xfrm>
              <a:off x="8260114" y="2678495"/>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CPU4</a:t>
              </a:r>
              <a:endParaRPr lang="en-US" sz="700" dirty="0"/>
            </a:p>
          </p:txBody>
        </p:sp>
        <p:sp>
          <p:nvSpPr>
            <p:cNvPr id="65" name="Rectangle 64">
              <a:extLst>
                <a:ext uri="{FF2B5EF4-FFF2-40B4-BE49-F238E27FC236}">
                  <a16:creationId xmlns:a16="http://schemas.microsoft.com/office/drawing/2014/main" id="{AF0CEB20-B77E-C40C-0048-4778DA11C2A6}"/>
                </a:ext>
              </a:extLst>
            </p:cNvPr>
            <p:cNvSpPr/>
            <p:nvPr/>
          </p:nvSpPr>
          <p:spPr>
            <a:xfrm>
              <a:off x="9159477" y="2151550"/>
              <a:ext cx="1366402" cy="1277450"/>
            </a:xfrm>
            <a:prstGeom prst="rect">
              <a:avLst/>
            </a:prstGeom>
            <a:solidFill>
              <a:schemeClr val="bg1"/>
            </a:solid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Rounded Corners 65">
              <a:extLst>
                <a:ext uri="{FF2B5EF4-FFF2-40B4-BE49-F238E27FC236}">
                  <a16:creationId xmlns:a16="http://schemas.microsoft.com/office/drawing/2014/main" id="{1819BA2F-48B5-001E-7FA1-55748D0277A5}"/>
                </a:ext>
              </a:extLst>
            </p:cNvPr>
            <p:cNvSpPr/>
            <p:nvPr/>
          </p:nvSpPr>
          <p:spPr>
            <a:xfrm>
              <a:off x="9238399" y="3120166"/>
              <a:ext cx="1184910" cy="234204"/>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050" dirty="0"/>
                <a:t>Memory</a:t>
              </a:r>
              <a:endParaRPr lang="en-US" sz="900" dirty="0"/>
            </a:p>
          </p:txBody>
        </p:sp>
        <p:sp>
          <p:nvSpPr>
            <p:cNvPr id="67" name="Rectangle 66">
              <a:extLst>
                <a:ext uri="{FF2B5EF4-FFF2-40B4-BE49-F238E27FC236}">
                  <a16:creationId xmlns:a16="http://schemas.microsoft.com/office/drawing/2014/main" id="{9F5459E2-5FC4-DA82-7487-E78058A48FA1}"/>
                </a:ext>
              </a:extLst>
            </p:cNvPr>
            <p:cNvSpPr/>
            <p:nvPr/>
          </p:nvSpPr>
          <p:spPr>
            <a:xfrm>
              <a:off x="9238399" y="2237773"/>
              <a:ext cx="1184910" cy="828135"/>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Rounded Corners 67">
              <a:extLst>
                <a:ext uri="{FF2B5EF4-FFF2-40B4-BE49-F238E27FC236}">
                  <a16:creationId xmlns:a16="http://schemas.microsoft.com/office/drawing/2014/main" id="{11A2DDD9-C05E-7B4A-FDCA-9661184CFB4A}"/>
                </a:ext>
              </a:extLst>
            </p:cNvPr>
            <p:cNvSpPr/>
            <p:nvPr/>
          </p:nvSpPr>
          <p:spPr>
            <a:xfrm>
              <a:off x="9271165" y="2292031"/>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CPU1</a:t>
              </a:r>
              <a:endParaRPr lang="en-US" sz="700" dirty="0"/>
            </a:p>
          </p:txBody>
        </p:sp>
        <p:sp>
          <p:nvSpPr>
            <p:cNvPr id="69" name="Rectangle: Rounded Corners 68">
              <a:extLst>
                <a:ext uri="{FF2B5EF4-FFF2-40B4-BE49-F238E27FC236}">
                  <a16:creationId xmlns:a16="http://schemas.microsoft.com/office/drawing/2014/main" id="{C487F1EB-3F2C-3E36-0670-FA521BD8D5A1}"/>
                </a:ext>
              </a:extLst>
            </p:cNvPr>
            <p:cNvSpPr/>
            <p:nvPr/>
          </p:nvSpPr>
          <p:spPr>
            <a:xfrm>
              <a:off x="9844223" y="2292031"/>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CPU2</a:t>
              </a:r>
              <a:endParaRPr lang="en-US" sz="700" dirty="0"/>
            </a:p>
          </p:txBody>
        </p:sp>
        <p:sp>
          <p:nvSpPr>
            <p:cNvPr id="70" name="Rectangle: Rounded Corners 69">
              <a:extLst>
                <a:ext uri="{FF2B5EF4-FFF2-40B4-BE49-F238E27FC236}">
                  <a16:creationId xmlns:a16="http://schemas.microsoft.com/office/drawing/2014/main" id="{9AD9F122-1D63-9B83-F636-73D71E188D61}"/>
                </a:ext>
              </a:extLst>
            </p:cNvPr>
            <p:cNvSpPr/>
            <p:nvPr/>
          </p:nvSpPr>
          <p:spPr>
            <a:xfrm>
              <a:off x="9265611" y="2672568"/>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CPU3</a:t>
              </a:r>
              <a:endParaRPr lang="en-US" sz="700" dirty="0"/>
            </a:p>
          </p:txBody>
        </p:sp>
        <p:sp>
          <p:nvSpPr>
            <p:cNvPr id="71" name="Rectangle: Rounded Corners 70">
              <a:extLst>
                <a:ext uri="{FF2B5EF4-FFF2-40B4-BE49-F238E27FC236}">
                  <a16:creationId xmlns:a16="http://schemas.microsoft.com/office/drawing/2014/main" id="{275A71A6-DF75-E46E-61B5-8F401778B709}"/>
                </a:ext>
              </a:extLst>
            </p:cNvPr>
            <p:cNvSpPr/>
            <p:nvPr/>
          </p:nvSpPr>
          <p:spPr>
            <a:xfrm>
              <a:off x="9844223" y="2678495"/>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CPU4</a:t>
              </a:r>
              <a:endParaRPr lang="en-US" sz="700" dirty="0"/>
            </a:p>
          </p:txBody>
        </p:sp>
        <p:sp>
          <p:nvSpPr>
            <p:cNvPr id="72" name="Rectangle 71">
              <a:extLst>
                <a:ext uri="{FF2B5EF4-FFF2-40B4-BE49-F238E27FC236}">
                  <a16:creationId xmlns:a16="http://schemas.microsoft.com/office/drawing/2014/main" id="{2B84E350-0A6A-0F9F-89CD-3CF1DAD230C6}"/>
                </a:ext>
              </a:extLst>
            </p:cNvPr>
            <p:cNvSpPr/>
            <p:nvPr/>
          </p:nvSpPr>
          <p:spPr>
            <a:xfrm>
              <a:off x="7578230" y="3597984"/>
              <a:ext cx="1366402" cy="1277450"/>
            </a:xfrm>
            <a:prstGeom prst="rect">
              <a:avLst/>
            </a:prstGeom>
            <a:solidFill>
              <a:schemeClr val="bg1"/>
            </a:solid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A3D4F277-0EC9-B695-321F-B14EA3FADFD2}"/>
                </a:ext>
              </a:extLst>
            </p:cNvPr>
            <p:cNvSpPr/>
            <p:nvPr/>
          </p:nvSpPr>
          <p:spPr>
            <a:xfrm>
              <a:off x="7657152" y="4566600"/>
              <a:ext cx="1184910" cy="234204"/>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050" dirty="0"/>
                <a:t>Memory</a:t>
              </a:r>
              <a:endParaRPr lang="en-US" sz="900" dirty="0"/>
            </a:p>
          </p:txBody>
        </p:sp>
        <p:sp>
          <p:nvSpPr>
            <p:cNvPr id="74" name="Rectangle 73">
              <a:extLst>
                <a:ext uri="{FF2B5EF4-FFF2-40B4-BE49-F238E27FC236}">
                  <a16:creationId xmlns:a16="http://schemas.microsoft.com/office/drawing/2014/main" id="{52FA861E-AFE6-9C52-83F9-581A2EC14393}"/>
                </a:ext>
              </a:extLst>
            </p:cNvPr>
            <p:cNvSpPr/>
            <p:nvPr/>
          </p:nvSpPr>
          <p:spPr>
            <a:xfrm>
              <a:off x="7657152" y="3684207"/>
              <a:ext cx="1184910" cy="828135"/>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934740BC-33A0-4C00-5199-FEDF4C9EDFED}"/>
                </a:ext>
              </a:extLst>
            </p:cNvPr>
            <p:cNvSpPr/>
            <p:nvPr/>
          </p:nvSpPr>
          <p:spPr>
            <a:xfrm>
              <a:off x="7689918" y="3738465"/>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CPU1</a:t>
              </a:r>
              <a:endParaRPr lang="en-US" sz="700" dirty="0"/>
            </a:p>
          </p:txBody>
        </p:sp>
        <p:sp>
          <p:nvSpPr>
            <p:cNvPr id="76" name="Rectangle: Rounded Corners 75">
              <a:extLst>
                <a:ext uri="{FF2B5EF4-FFF2-40B4-BE49-F238E27FC236}">
                  <a16:creationId xmlns:a16="http://schemas.microsoft.com/office/drawing/2014/main" id="{41D08140-944F-1C05-6C20-5EA848728E82}"/>
                </a:ext>
              </a:extLst>
            </p:cNvPr>
            <p:cNvSpPr/>
            <p:nvPr/>
          </p:nvSpPr>
          <p:spPr>
            <a:xfrm>
              <a:off x="8262976" y="3738465"/>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CPU2</a:t>
              </a:r>
              <a:endParaRPr lang="en-US" sz="700" dirty="0"/>
            </a:p>
          </p:txBody>
        </p:sp>
        <p:sp>
          <p:nvSpPr>
            <p:cNvPr id="77" name="Rectangle: Rounded Corners 76">
              <a:extLst>
                <a:ext uri="{FF2B5EF4-FFF2-40B4-BE49-F238E27FC236}">
                  <a16:creationId xmlns:a16="http://schemas.microsoft.com/office/drawing/2014/main" id="{72209FD5-842E-F2F2-4612-EB3BC323B997}"/>
                </a:ext>
              </a:extLst>
            </p:cNvPr>
            <p:cNvSpPr/>
            <p:nvPr/>
          </p:nvSpPr>
          <p:spPr>
            <a:xfrm>
              <a:off x="7684364" y="4119002"/>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CPU3</a:t>
              </a:r>
              <a:endParaRPr lang="en-US" sz="700" dirty="0"/>
            </a:p>
          </p:txBody>
        </p:sp>
        <p:sp>
          <p:nvSpPr>
            <p:cNvPr id="78" name="Rectangle: Rounded Corners 77">
              <a:extLst>
                <a:ext uri="{FF2B5EF4-FFF2-40B4-BE49-F238E27FC236}">
                  <a16:creationId xmlns:a16="http://schemas.microsoft.com/office/drawing/2014/main" id="{567A6992-91D1-4EBC-C496-F0F228506F18}"/>
                </a:ext>
              </a:extLst>
            </p:cNvPr>
            <p:cNvSpPr/>
            <p:nvPr/>
          </p:nvSpPr>
          <p:spPr>
            <a:xfrm>
              <a:off x="8262976" y="4124929"/>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CPU4</a:t>
              </a:r>
              <a:endParaRPr lang="en-US" sz="700" dirty="0"/>
            </a:p>
          </p:txBody>
        </p:sp>
        <p:sp>
          <p:nvSpPr>
            <p:cNvPr id="79" name="Rectangle 78">
              <a:extLst>
                <a:ext uri="{FF2B5EF4-FFF2-40B4-BE49-F238E27FC236}">
                  <a16:creationId xmlns:a16="http://schemas.microsoft.com/office/drawing/2014/main" id="{40E7CF5F-B5A2-1EC0-0B25-C168B2369230}"/>
                </a:ext>
              </a:extLst>
            </p:cNvPr>
            <p:cNvSpPr/>
            <p:nvPr/>
          </p:nvSpPr>
          <p:spPr>
            <a:xfrm>
              <a:off x="9154676" y="3593782"/>
              <a:ext cx="1366402" cy="1277450"/>
            </a:xfrm>
            <a:prstGeom prst="rect">
              <a:avLst/>
            </a:prstGeom>
            <a:solidFill>
              <a:schemeClr val="bg1"/>
            </a:solid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Rounded Corners 79">
              <a:extLst>
                <a:ext uri="{FF2B5EF4-FFF2-40B4-BE49-F238E27FC236}">
                  <a16:creationId xmlns:a16="http://schemas.microsoft.com/office/drawing/2014/main" id="{6963DAC6-80E6-F846-079F-A3DE091EA2E1}"/>
                </a:ext>
              </a:extLst>
            </p:cNvPr>
            <p:cNvSpPr/>
            <p:nvPr/>
          </p:nvSpPr>
          <p:spPr>
            <a:xfrm>
              <a:off x="9233598" y="4562398"/>
              <a:ext cx="1184910" cy="234204"/>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050" dirty="0"/>
                <a:t>Memory</a:t>
              </a:r>
              <a:endParaRPr lang="en-US" sz="900" dirty="0"/>
            </a:p>
          </p:txBody>
        </p:sp>
        <p:sp>
          <p:nvSpPr>
            <p:cNvPr id="81" name="Rectangle 80">
              <a:extLst>
                <a:ext uri="{FF2B5EF4-FFF2-40B4-BE49-F238E27FC236}">
                  <a16:creationId xmlns:a16="http://schemas.microsoft.com/office/drawing/2014/main" id="{4178CEC8-1583-96A8-D693-9F597AF21546}"/>
                </a:ext>
              </a:extLst>
            </p:cNvPr>
            <p:cNvSpPr/>
            <p:nvPr/>
          </p:nvSpPr>
          <p:spPr>
            <a:xfrm>
              <a:off x="9233598" y="3680005"/>
              <a:ext cx="1184910" cy="828135"/>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Rounded Corners 81">
              <a:extLst>
                <a:ext uri="{FF2B5EF4-FFF2-40B4-BE49-F238E27FC236}">
                  <a16:creationId xmlns:a16="http://schemas.microsoft.com/office/drawing/2014/main" id="{C6BE4723-E8CD-6DAD-E405-148233576D87}"/>
                </a:ext>
              </a:extLst>
            </p:cNvPr>
            <p:cNvSpPr/>
            <p:nvPr/>
          </p:nvSpPr>
          <p:spPr>
            <a:xfrm>
              <a:off x="9266364" y="3734263"/>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CPU1</a:t>
              </a:r>
              <a:endParaRPr lang="en-US" sz="700" dirty="0"/>
            </a:p>
          </p:txBody>
        </p:sp>
        <p:sp>
          <p:nvSpPr>
            <p:cNvPr id="83" name="Rectangle: Rounded Corners 82">
              <a:extLst>
                <a:ext uri="{FF2B5EF4-FFF2-40B4-BE49-F238E27FC236}">
                  <a16:creationId xmlns:a16="http://schemas.microsoft.com/office/drawing/2014/main" id="{8A932743-08F7-6120-78A5-1E40ED5E47F5}"/>
                </a:ext>
              </a:extLst>
            </p:cNvPr>
            <p:cNvSpPr/>
            <p:nvPr/>
          </p:nvSpPr>
          <p:spPr>
            <a:xfrm>
              <a:off x="9839422" y="3734263"/>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CPU2</a:t>
              </a:r>
              <a:endParaRPr lang="en-US" sz="700" dirty="0"/>
            </a:p>
          </p:txBody>
        </p:sp>
        <p:sp>
          <p:nvSpPr>
            <p:cNvPr id="84" name="Rectangle: Rounded Corners 83">
              <a:extLst>
                <a:ext uri="{FF2B5EF4-FFF2-40B4-BE49-F238E27FC236}">
                  <a16:creationId xmlns:a16="http://schemas.microsoft.com/office/drawing/2014/main" id="{B0F9CDB3-ED49-6C0D-A617-C28C23B0E59B}"/>
                </a:ext>
              </a:extLst>
            </p:cNvPr>
            <p:cNvSpPr/>
            <p:nvPr/>
          </p:nvSpPr>
          <p:spPr>
            <a:xfrm>
              <a:off x="9260810" y="4114800"/>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CPU3</a:t>
              </a:r>
              <a:endParaRPr lang="en-US" sz="700" dirty="0"/>
            </a:p>
          </p:txBody>
        </p:sp>
        <p:sp>
          <p:nvSpPr>
            <p:cNvPr id="85" name="Rectangle: Rounded Corners 84">
              <a:extLst>
                <a:ext uri="{FF2B5EF4-FFF2-40B4-BE49-F238E27FC236}">
                  <a16:creationId xmlns:a16="http://schemas.microsoft.com/office/drawing/2014/main" id="{CAF536DB-FA72-BAA2-C9F5-9C60DE28E25E}"/>
                </a:ext>
              </a:extLst>
            </p:cNvPr>
            <p:cNvSpPr/>
            <p:nvPr/>
          </p:nvSpPr>
          <p:spPr>
            <a:xfrm>
              <a:off x="9839422" y="4120727"/>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CPU4</a:t>
              </a:r>
              <a:endParaRPr lang="en-US" sz="700" dirty="0"/>
            </a:p>
          </p:txBody>
        </p:sp>
        <p:sp>
          <p:nvSpPr>
            <p:cNvPr id="87" name="TextBox 86">
              <a:extLst>
                <a:ext uri="{FF2B5EF4-FFF2-40B4-BE49-F238E27FC236}">
                  <a16:creationId xmlns:a16="http://schemas.microsoft.com/office/drawing/2014/main" id="{DAE64076-C156-0D88-3562-D3A68701551E}"/>
                </a:ext>
              </a:extLst>
            </p:cNvPr>
            <p:cNvSpPr txBox="1"/>
            <p:nvPr/>
          </p:nvSpPr>
          <p:spPr>
            <a:xfrm>
              <a:off x="9486777" y="1891062"/>
              <a:ext cx="711802" cy="261610"/>
            </a:xfrm>
            <a:prstGeom prst="rect">
              <a:avLst/>
            </a:prstGeom>
            <a:noFill/>
          </p:spPr>
          <p:txBody>
            <a:bodyPr wrap="square" rtlCol="0">
              <a:spAutoFit/>
            </a:bodyPr>
            <a:lstStyle/>
            <a:p>
              <a:pPr algn="ctr"/>
              <a:r>
                <a:rPr lang="en-US" sz="1100" i="1" dirty="0">
                  <a:latin typeface="Verdana" panose="020B0604030504040204" pitchFamily="34" charset="0"/>
                  <a:ea typeface="Verdana" panose="020B0604030504040204" pitchFamily="34" charset="0"/>
                </a:rPr>
                <a:t>Node</a:t>
              </a:r>
              <a:r>
                <a:rPr lang="en-US" sz="1100" i="1" dirty="0"/>
                <a:t> 2</a:t>
              </a:r>
            </a:p>
          </p:txBody>
        </p:sp>
        <p:sp>
          <p:nvSpPr>
            <p:cNvPr id="88" name="TextBox 87">
              <a:extLst>
                <a:ext uri="{FF2B5EF4-FFF2-40B4-BE49-F238E27FC236}">
                  <a16:creationId xmlns:a16="http://schemas.microsoft.com/office/drawing/2014/main" id="{A80C4F80-AEC9-BD56-202A-7252895DC8BD}"/>
                </a:ext>
              </a:extLst>
            </p:cNvPr>
            <p:cNvSpPr txBox="1"/>
            <p:nvPr/>
          </p:nvSpPr>
          <p:spPr>
            <a:xfrm>
              <a:off x="7890844" y="4859668"/>
              <a:ext cx="711802" cy="261610"/>
            </a:xfrm>
            <a:prstGeom prst="rect">
              <a:avLst/>
            </a:prstGeom>
            <a:noFill/>
          </p:spPr>
          <p:txBody>
            <a:bodyPr wrap="square" rtlCol="0">
              <a:spAutoFit/>
            </a:bodyPr>
            <a:lstStyle/>
            <a:p>
              <a:pPr algn="ctr"/>
              <a:r>
                <a:rPr lang="en-US" sz="1100" i="1" dirty="0">
                  <a:latin typeface="Verdana" panose="020B0604030504040204" pitchFamily="34" charset="0"/>
                  <a:ea typeface="Verdana" panose="020B0604030504040204" pitchFamily="34" charset="0"/>
                </a:rPr>
                <a:t>Node</a:t>
              </a:r>
              <a:r>
                <a:rPr lang="en-US" sz="1100" i="1" dirty="0"/>
                <a:t> 3</a:t>
              </a:r>
            </a:p>
          </p:txBody>
        </p:sp>
        <p:sp>
          <p:nvSpPr>
            <p:cNvPr id="89" name="TextBox 88">
              <a:extLst>
                <a:ext uri="{FF2B5EF4-FFF2-40B4-BE49-F238E27FC236}">
                  <a16:creationId xmlns:a16="http://schemas.microsoft.com/office/drawing/2014/main" id="{545A0342-EBAF-66A3-B014-EA854911F826}"/>
                </a:ext>
              </a:extLst>
            </p:cNvPr>
            <p:cNvSpPr txBox="1"/>
            <p:nvPr/>
          </p:nvSpPr>
          <p:spPr>
            <a:xfrm>
              <a:off x="9481976" y="4859668"/>
              <a:ext cx="711802" cy="261610"/>
            </a:xfrm>
            <a:prstGeom prst="rect">
              <a:avLst/>
            </a:prstGeom>
            <a:noFill/>
          </p:spPr>
          <p:txBody>
            <a:bodyPr wrap="square" rtlCol="0">
              <a:spAutoFit/>
            </a:bodyPr>
            <a:lstStyle/>
            <a:p>
              <a:pPr algn="ctr"/>
              <a:r>
                <a:rPr lang="en-US" sz="1100" i="1" dirty="0">
                  <a:latin typeface="Verdana" panose="020B0604030504040204" pitchFamily="34" charset="0"/>
                  <a:ea typeface="Verdana" panose="020B0604030504040204" pitchFamily="34" charset="0"/>
                </a:rPr>
                <a:t>Node</a:t>
              </a:r>
              <a:r>
                <a:rPr lang="en-US" sz="1100" i="1" dirty="0"/>
                <a:t> 4</a:t>
              </a:r>
            </a:p>
          </p:txBody>
        </p:sp>
        <p:cxnSp>
          <p:nvCxnSpPr>
            <p:cNvPr id="90" name="Straight Connector 89">
              <a:extLst>
                <a:ext uri="{FF2B5EF4-FFF2-40B4-BE49-F238E27FC236}">
                  <a16:creationId xmlns:a16="http://schemas.microsoft.com/office/drawing/2014/main" id="{BBFF37E4-8F24-B24A-0F1A-D356A8184329}"/>
                </a:ext>
              </a:extLst>
            </p:cNvPr>
            <p:cNvCxnSpPr>
              <a:cxnSpLocks/>
              <a:endCxn id="79" idx="0"/>
            </p:cNvCxnSpPr>
            <p:nvPr/>
          </p:nvCxnSpPr>
          <p:spPr>
            <a:xfrm>
              <a:off x="9837877" y="3440593"/>
              <a:ext cx="0" cy="153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28794C34-C666-F754-A65A-4C46E060F42B}"/>
                </a:ext>
              </a:extLst>
            </p:cNvPr>
            <p:cNvCxnSpPr>
              <a:stCxn id="11" idx="3"/>
              <a:endCxn id="65" idx="1"/>
            </p:cNvCxnSpPr>
            <p:nvPr/>
          </p:nvCxnSpPr>
          <p:spPr>
            <a:xfrm>
              <a:off x="8941770" y="2790275"/>
              <a:ext cx="2177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273F432D-7684-00F6-67DE-261E2D6F286C}"/>
                </a:ext>
              </a:extLst>
            </p:cNvPr>
            <p:cNvCxnSpPr>
              <a:stCxn id="72" idx="3"/>
              <a:endCxn id="79" idx="1"/>
            </p:cNvCxnSpPr>
            <p:nvPr/>
          </p:nvCxnSpPr>
          <p:spPr>
            <a:xfrm flipV="1">
              <a:off x="8944632" y="4232507"/>
              <a:ext cx="210044" cy="42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3324D359-184E-D005-A4CE-15115A5D9533}"/>
                </a:ext>
              </a:extLst>
            </p:cNvPr>
            <p:cNvCxnSpPr>
              <a:cxnSpLocks/>
            </p:cNvCxnSpPr>
            <p:nvPr/>
          </p:nvCxnSpPr>
          <p:spPr>
            <a:xfrm>
              <a:off x="8941770" y="3429000"/>
              <a:ext cx="212906" cy="1647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832FAA5-8303-57A0-C303-C55ADB12971A}"/>
                </a:ext>
              </a:extLst>
            </p:cNvPr>
            <p:cNvCxnSpPr>
              <a:cxnSpLocks/>
            </p:cNvCxnSpPr>
            <p:nvPr/>
          </p:nvCxnSpPr>
          <p:spPr>
            <a:xfrm flipV="1">
              <a:off x="8941770" y="3429000"/>
              <a:ext cx="212906" cy="164782"/>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Diagonal Corners Rounded 6">
              <a:extLst>
                <a:ext uri="{FF2B5EF4-FFF2-40B4-BE49-F238E27FC236}">
                  <a16:creationId xmlns:a16="http://schemas.microsoft.com/office/drawing/2014/main" id="{261F9D6C-006A-29BB-1091-076F9A1C0C5B}"/>
                </a:ext>
              </a:extLst>
            </p:cNvPr>
            <p:cNvSpPr/>
            <p:nvPr/>
          </p:nvSpPr>
          <p:spPr>
            <a:xfrm>
              <a:off x="10458440" y="3834920"/>
              <a:ext cx="247826" cy="619003"/>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PCI</a:t>
              </a:r>
              <a:endParaRPr lang="en-US" sz="1050" dirty="0"/>
            </a:p>
          </p:txBody>
        </p:sp>
      </p:grpSp>
    </p:spTree>
    <p:extLst>
      <p:ext uri="{BB962C8B-B14F-4D97-AF65-F5344CB8AC3E}">
        <p14:creationId xmlns:p14="http://schemas.microsoft.com/office/powerpoint/2010/main" val="2838859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NUMA Architecture Concerns</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1" y="1825625"/>
            <a:ext cx="5334000" cy="4351338"/>
          </a:xfrm>
        </p:spPr>
        <p:txBody>
          <a:bodyPr>
            <a:normAutofit/>
          </a:bodyPr>
          <a:lstStyle/>
          <a:p>
            <a:r>
              <a:rPr lang="en-US" sz="2000" dirty="0">
                <a:latin typeface="Verdana" panose="020B0604030504040204" pitchFamily="34" charset="0"/>
                <a:ea typeface="Verdana" panose="020B0604030504040204" pitchFamily="34" charset="0"/>
              </a:rPr>
              <a:t>In </a:t>
            </a:r>
            <a:r>
              <a:rPr lang="en-US" sz="2000" b="1" dirty="0">
                <a:latin typeface="Verdana" panose="020B0604030504040204" pitchFamily="34" charset="0"/>
                <a:ea typeface="Verdana" panose="020B0604030504040204" pitchFamily="34" charset="0"/>
              </a:rPr>
              <a:t>NUMA systems</a:t>
            </a:r>
            <a:r>
              <a:rPr lang="en-US" sz="2000" dirty="0">
                <a:latin typeface="Verdana" panose="020B0604030504040204" pitchFamily="34" charset="0"/>
                <a:ea typeface="Verdana" panose="020B0604030504040204" pitchFamily="34" charset="0"/>
              </a:rPr>
              <a:t>, CPUs are distributed into nodes with separate memory.</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Latency penalty with CPU access to..</a:t>
            </a:r>
          </a:p>
          <a:p>
            <a:pPr lvl="1"/>
            <a:r>
              <a:rPr lang="en-US" sz="1600" dirty="0">
                <a:latin typeface="Verdana" panose="020B0604030504040204" pitchFamily="34" charset="0"/>
                <a:ea typeface="Verdana" panose="020B0604030504040204" pitchFamily="34" charset="0"/>
              </a:rPr>
              <a:t>..memory in different NUMA node</a:t>
            </a:r>
          </a:p>
          <a:p>
            <a:pPr lvl="1"/>
            <a:r>
              <a:rPr lang="en-US" sz="1600" dirty="0">
                <a:latin typeface="Verdana" panose="020B0604030504040204" pitchFamily="34" charset="0"/>
                <a:ea typeface="Verdana" panose="020B0604030504040204" pitchFamily="34" charset="0"/>
              </a:rPr>
              <a:t>..NIC in different NUMA node</a:t>
            </a:r>
          </a:p>
          <a:p>
            <a:pPr lvl="1"/>
            <a:endParaRPr lang="en-US" sz="1600" dirty="0">
              <a:latin typeface="Verdana" panose="020B0604030504040204" pitchFamily="34" charset="0"/>
              <a:ea typeface="Verdana" panose="020B0604030504040204" pitchFamily="34" charset="0"/>
            </a:endParaRPr>
          </a:p>
          <a:p>
            <a:pPr marL="0" indent="0">
              <a:buNone/>
            </a:pPr>
            <a:r>
              <a:rPr lang="en-US" sz="2000" dirty="0">
                <a:latin typeface="Verdana" panose="020B0604030504040204" pitchFamily="34" charset="0"/>
                <a:ea typeface="Verdana" panose="020B0604030504040204" pitchFamily="34" charset="0"/>
                <a:sym typeface="Wingdings" panose="05000000000000000000" pitchFamily="2" charset="2"/>
              </a:rPr>
              <a:t> Configuration should be NUMA-aware</a:t>
            </a:r>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0F1573E2-BFCC-523A-E2E6-86406B20C68D}"/>
              </a:ext>
            </a:extLst>
          </p:cNvPr>
          <p:cNvSpPr>
            <a:spLocks noGrp="1"/>
          </p:cNvSpPr>
          <p:nvPr>
            <p:ph type="sldNum" sz="quarter" idx="12"/>
          </p:nvPr>
        </p:nvSpPr>
        <p:spPr/>
        <p:txBody>
          <a:bodyPr/>
          <a:lstStyle/>
          <a:p>
            <a:fld id="{5ACA9182-C107-4A65-A3FD-6E47646A96E9}" type="slidenum">
              <a:rPr lang="en-US" smtClean="0"/>
              <a:t>13</a:t>
            </a:fld>
            <a:endParaRPr lang="en-US"/>
          </a:p>
        </p:txBody>
      </p:sp>
      <p:grpSp>
        <p:nvGrpSpPr>
          <p:cNvPr id="5" name="Group 4">
            <a:extLst>
              <a:ext uri="{FF2B5EF4-FFF2-40B4-BE49-F238E27FC236}">
                <a16:creationId xmlns:a16="http://schemas.microsoft.com/office/drawing/2014/main" id="{8F8FE078-A37E-F22F-CCC7-435D80D264D7}"/>
              </a:ext>
            </a:extLst>
          </p:cNvPr>
          <p:cNvGrpSpPr/>
          <p:nvPr/>
        </p:nvGrpSpPr>
        <p:grpSpPr>
          <a:xfrm>
            <a:off x="7319010" y="1855470"/>
            <a:ext cx="4100104" cy="3897630"/>
            <a:chOff x="7319010" y="1855470"/>
            <a:chExt cx="3512820" cy="3329940"/>
          </a:xfrm>
        </p:grpSpPr>
        <p:sp>
          <p:nvSpPr>
            <p:cNvPr id="6" name="Rectangle 5">
              <a:extLst>
                <a:ext uri="{FF2B5EF4-FFF2-40B4-BE49-F238E27FC236}">
                  <a16:creationId xmlns:a16="http://schemas.microsoft.com/office/drawing/2014/main" id="{7B4AB787-A41E-E0FA-A88E-C8AE89BFF295}"/>
                </a:ext>
              </a:extLst>
            </p:cNvPr>
            <p:cNvSpPr/>
            <p:nvPr/>
          </p:nvSpPr>
          <p:spPr>
            <a:xfrm>
              <a:off x="7319010" y="1855470"/>
              <a:ext cx="3512820" cy="3329940"/>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02C7F2A-A29B-F364-3E8A-A17BCEA5C8F0}"/>
                </a:ext>
              </a:extLst>
            </p:cNvPr>
            <p:cNvSpPr/>
            <p:nvPr/>
          </p:nvSpPr>
          <p:spPr>
            <a:xfrm>
              <a:off x="7575368" y="2151550"/>
              <a:ext cx="1366402" cy="1277450"/>
            </a:xfrm>
            <a:prstGeom prst="rect">
              <a:avLst/>
            </a:prstGeom>
            <a:solidFill>
              <a:schemeClr val="bg1"/>
            </a:solid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8F4811E0-1334-C3CE-0B05-AAE1C282F13A}"/>
                </a:ext>
              </a:extLst>
            </p:cNvPr>
            <p:cNvSpPr/>
            <p:nvPr/>
          </p:nvSpPr>
          <p:spPr>
            <a:xfrm>
              <a:off x="7654290" y="3120166"/>
              <a:ext cx="1184910" cy="234204"/>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050" dirty="0"/>
                <a:t>Memory</a:t>
              </a:r>
              <a:endParaRPr lang="en-US" sz="900" dirty="0"/>
            </a:p>
          </p:txBody>
        </p:sp>
        <p:cxnSp>
          <p:nvCxnSpPr>
            <p:cNvPr id="13" name="Straight Connector 12">
              <a:extLst>
                <a:ext uri="{FF2B5EF4-FFF2-40B4-BE49-F238E27FC236}">
                  <a16:creationId xmlns:a16="http://schemas.microsoft.com/office/drawing/2014/main" id="{3E14ECAB-1A1E-61E1-C5D1-49137C1B11F9}"/>
                </a:ext>
              </a:extLst>
            </p:cNvPr>
            <p:cNvCxnSpPr>
              <a:cxnSpLocks/>
              <a:stCxn id="8" idx="2"/>
              <a:endCxn id="28" idx="0"/>
            </p:cNvCxnSpPr>
            <p:nvPr/>
          </p:nvCxnSpPr>
          <p:spPr>
            <a:xfrm>
              <a:off x="8258569" y="3429000"/>
              <a:ext cx="2862" cy="1689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2EA327A-681A-ACEA-80FB-03CD6FED7E44}"/>
                </a:ext>
              </a:extLst>
            </p:cNvPr>
            <p:cNvCxnSpPr>
              <a:cxnSpLocks/>
            </p:cNvCxnSpPr>
            <p:nvPr/>
          </p:nvCxnSpPr>
          <p:spPr>
            <a:xfrm>
              <a:off x="10220960" y="3760216"/>
              <a:ext cx="0" cy="314611"/>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7710AA0-6804-2E65-2230-431B20FE1051}"/>
                </a:ext>
              </a:extLst>
            </p:cNvPr>
            <p:cNvSpPr txBox="1"/>
            <p:nvPr/>
          </p:nvSpPr>
          <p:spPr>
            <a:xfrm>
              <a:off x="7890844" y="1891671"/>
              <a:ext cx="711802" cy="261610"/>
            </a:xfrm>
            <a:prstGeom prst="rect">
              <a:avLst/>
            </a:prstGeom>
            <a:noFill/>
          </p:spPr>
          <p:txBody>
            <a:bodyPr wrap="square" rtlCol="0">
              <a:spAutoFit/>
            </a:bodyPr>
            <a:lstStyle/>
            <a:p>
              <a:pPr algn="ctr"/>
              <a:r>
                <a:rPr lang="en-US" sz="1100" i="1" dirty="0">
                  <a:latin typeface="Verdana" panose="020B0604030504040204" pitchFamily="34" charset="0"/>
                  <a:ea typeface="Verdana" panose="020B0604030504040204" pitchFamily="34" charset="0"/>
                </a:rPr>
                <a:t>Node</a:t>
              </a:r>
              <a:r>
                <a:rPr lang="en-US" sz="1100" i="1" dirty="0"/>
                <a:t> 1</a:t>
              </a:r>
            </a:p>
          </p:txBody>
        </p:sp>
        <p:sp>
          <p:nvSpPr>
            <p:cNvPr id="16" name="Rectangle 15">
              <a:extLst>
                <a:ext uri="{FF2B5EF4-FFF2-40B4-BE49-F238E27FC236}">
                  <a16:creationId xmlns:a16="http://schemas.microsoft.com/office/drawing/2014/main" id="{1FDD9D6A-0CFE-8117-FD8F-A33C6E726599}"/>
                </a:ext>
              </a:extLst>
            </p:cNvPr>
            <p:cNvSpPr/>
            <p:nvPr/>
          </p:nvSpPr>
          <p:spPr>
            <a:xfrm>
              <a:off x="7654290" y="2237773"/>
              <a:ext cx="1184910" cy="828135"/>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63D98E58-0FDC-B229-E77B-AD0D94B6DA8F}"/>
                </a:ext>
              </a:extLst>
            </p:cNvPr>
            <p:cNvSpPr/>
            <p:nvPr/>
          </p:nvSpPr>
          <p:spPr>
            <a:xfrm>
              <a:off x="7687056" y="2292031"/>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CPU1</a:t>
              </a:r>
              <a:endParaRPr lang="en-US" sz="700" dirty="0"/>
            </a:p>
          </p:txBody>
        </p:sp>
        <p:sp>
          <p:nvSpPr>
            <p:cNvPr id="18" name="Rectangle: Rounded Corners 17">
              <a:extLst>
                <a:ext uri="{FF2B5EF4-FFF2-40B4-BE49-F238E27FC236}">
                  <a16:creationId xmlns:a16="http://schemas.microsoft.com/office/drawing/2014/main" id="{6E6B5D55-AA76-D2E4-C407-DDF81BC49B93}"/>
                </a:ext>
              </a:extLst>
            </p:cNvPr>
            <p:cNvSpPr/>
            <p:nvPr/>
          </p:nvSpPr>
          <p:spPr>
            <a:xfrm>
              <a:off x="8260114" y="2292031"/>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CPU2</a:t>
              </a:r>
              <a:endParaRPr lang="en-US" sz="700" dirty="0"/>
            </a:p>
          </p:txBody>
        </p:sp>
        <p:sp>
          <p:nvSpPr>
            <p:cNvPr id="19" name="Rectangle: Rounded Corners 18">
              <a:extLst>
                <a:ext uri="{FF2B5EF4-FFF2-40B4-BE49-F238E27FC236}">
                  <a16:creationId xmlns:a16="http://schemas.microsoft.com/office/drawing/2014/main" id="{1BC055B0-280D-8FE4-AE24-E34574F53D9D}"/>
                </a:ext>
              </a:extLst>
            </p:cNvPr>
            <p:cNvSpPr/>
            <p:nvPr/>
          </p:nvSpPr>
          <p:spPr>
            <a:xfrm>
              <a:off x="7681502" y="2672568"/>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CPU3</a:t>
              </a:r>
              <a:endParaRPr lang="en-US" sz="700" dirty="0"/>
            </a:p>
          </p:txBody>
        </p:sp>
        <p:sp>
          <p:nvSpPr>
            <p:cNvPr id="20" name="Rectangle: Rounded Corners 19">
              <a:extLst>
                <a:ext uri="{FF2B5EF4-FFF2-40B4-BE49-F238E27FC236}">
                  <a16:creationId xmlns:a16="http://schemas.microsoft.com/office/drawing/2014/main" id="{7C0CA298-2575-0A7C-02E9-F572FE75C479}"/>
                </a:ext>
              </a:extLst>
            </p:cNvPr>
            <p:cNvSpPr/>
            <p:nvPr/>
          </p:nvSpPr>
          <p:spPr>
            <a:xfrm>
              <a:off x="8260114" y="2678495"/>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CPU4</a:t>
              </a:r>
              <a:endParaRPr lang="en-US" sz="700" dirty="0"/>
            </a:p>
          </p:txBody>
        </p:sp>
        <p:sp>
          <p:nvSpPr>
            <p:cNvPr id="21" name="Rectangle 20">
              <a:extLst>
                <a:ext uri="{FF2B5EF4-FFF2-40B4-BE49-F238E27FC236}">
                  <a16:creationId xmlns:a16="http://schemas.microsoft.com/office/drawing/2014/main" id="{CF1261A7-D5EF-563D-CB2A-944451ECE1EA}"/>
                </a:ext>
              </a:extLst>
            </p:cNvPr>
            <p:cNvSpPr/>
            <p:nvPr/>
          </p:nvSpPr>
          <p:spPr>
            <a:xfrm>
              <a:off x="9159477" y="2151550"/>
              <a:ext cx="1366402" cy="1277450"/>
            </a:xfrm>
            <a:prstGeom prst="rect">
              <a:avLst/>
            </a:prstGeom>
            <a:solidFill>
              <a:schemeClr val="bg1"/>
            </a:solid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322CCF46-F001-C837-2D9C-E01D656976F5}"/>
                </a:ext>
              </a:extLst>
            </p:cNvPr>
            <p:cNvSpPr/>
            <p:nvPr/>
          </p:nvSpPr>
          <p:spPr>
            <a:xfrm>
              <a:off x="9238399" y="3120166"/>
              <a:ext cx="1184910" cy="234204"/>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050" dirty="0"/>
                <a:t>Memory</a:t>
              </a:r>
              <a:endParaRPr lang="en-US" sz="900" dirty="0"/>
            </a:p>
          </p:txBody>
        </p:sp>
        <p:sp>
          <p:nvSpPr>
            <p:cNvPr id="23" name="Rectangle 22">
              <a:extLst>
                <a:ext uri="{FF2B5EF4-FFF2-40B4-BE49-F238E27FC236}">
                  <a16:creationId xmlns:a16="http://schemas.microsoft.com/office/drawing/2014/main" id="{842E6B20-0621-736E-FC5E-8E7AD1D4CE05}"/>
                </a:ext>
              </a:extLst>
            </p:cNvPr>
            <p:cNvSpPr/>
            <p:nvPr/>
          </p:nvSpPr>
          <p:spPr>
            <a:xfrm>
              <a:off x="9238399" y="2237773"/>
              <a:ext cx="1184910" cy="828135"/>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1263CBC4-C23E-3F90-B4E1-C45C688D8D24}"/>
                </a:ext>
              </a:extLst>
            </p:cNvPr>
            <p:cNvSpPr/>
            <p:nvPr/>
          </p:nvSpPr>
          <p:spPr>
            <a:xfrm>
              <a:off x="9271165" y="2292031"/>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CPU1</a:t>
              </a:r>
              <a:endParaRPr lang="en-US" sz="700" dirty="0"/>
            </a:p>
          </p:txBody>
        </p:sp>
        <p:sp>
          <p:nvSpPr>
            <p:cNvPr id="25" name="Rectangle: Rounded Corners 24">
              <a:extLst>
                <a:ext uri="{FF2B5EF4-FFF2-40B4-BE49-F238E27FC236}">
                  <a16:creationId xmlns:a16="http://schemas.microsoft.com/office/drawing/2014/main" id="{3FD64C5E-856E-264E-C4AF-76A7795F8693}"/>
                </a:ext>
              </a:extLst>
            </p:cNvPr>
            <p:cNvSpPr/>
            <p:nvPr/>
          </p:nvSpPr>
          <p:spPr>
            <a:xfrm>
              <a:off x="9844223" y="2292031"/>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CPU2</a:t>
              </a:r>
              <a:endParaRPr lang="en-US" sz="700" dirty="0"/>
            </a:p>
          </p:txBody>
        </p:sp>
        <p:sp>
          <p:nvSpPr>
            <p:cNvPr id="26" name="Rectangle: Rounded Corners 25">
              <a:extLst>
                <a:ext uri="{FF2B5EF4-FFF2-40B4-BE49-F238E27FC236}">
                  <a16:creationId xmlns:a16="http://schemas.microsoft.com/office/drawing/2014/main" id="{BBB26A46-A48F-680F-0352-7295BF6CCDCF}"/>
                </a:ext>
              </a:extLst>
            </p:cNvPr>
            <p:cNvSpPr/>
            <p:nvPr/>
          </p:nvSpPr>
          <p:spPr>
            <a:xfrm>
              <a:off x="9265611" y="2672568"/>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CPU3</a:t>
              </a:r>
              <a:endParaRPr lang="en-US" sz="700" dirty="0"/>
            </a:p>
          </p:txBody>
        </p:sp>
        <p:sp>
          <p:nvSpPr>
            <p:cNvPr id="27" name="Rectangle: Rounded Corners 26">
              <a:extLst>
                <a:ext uri="{FF2B5EF4-FFF2-40B4-BE49-F238E27FC236}">
                  <a16:creationId xmlns:a16="http://schemas.microsoft.com/office/drawing/2014/main" id="{F67D89AD-AF48-956C-859E-86E22DBAD3B3}"/>
                </a:ext>
              </a:extLst>
            </p:cNvPr>
            <p:cNvSpPr/>
            <p:nvPr/>
          </p:nvSpPr>
          <p:spPr>
            <a:xfrm>
              <a:off x="9844223" y="2678495"/>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CPU4</a:t>
              </a:r>
              <a:endParaRPr lang="en-US" sz="700" dirty="0"/>
            </a:p>
          </p:txBody>
        </p:sp>
        <p:sp>
          <p:nvSpPr>
            <p:cNvPr id="28" name="Rectangle 27">
              <a:extLst>
                <a:ext uri="{FF2B5EF4-FFF2-40B4-BE49-F238E27FC236}">
                  <a16:creationId xmlns:a16="http://schemas.microsoft.com/office/drawing/2014/main" id="{6F477731-14C9-DAFB-E7F1-D4C715400D41}"/>
                </a:ext>
              </a:extLst>
            </p:cNvPr>
            <p:cNvSpPr/>
            <p:nvPr/>
          </p:nvSpPr>
          <p:spPr>
            <a:xfrm>
              <a:off x="7578230" y="3597984"/>
              <a:ext cx="1366402" cy="1277450"/>
            </a:xfrm>
            <a:prstGeom prst="rect">
              <a:avLst/>
            </a:prstGeom>
            <a:solidFill>
              <a:schemeClr val="bg1"/>
            </a:solid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FC66A9C0-9DA0-0A02-BCC9-3FF51726C5EB}"/>
                </a:ext>
              </a:extLst>
            </p:cNvPr>
            <p:cNvSpPr/>
            <p:nvPr/>
          </p:nvSpPr>
          <p:spPr>
            <a:xfrm>
              <a:off x="7657152" y="4566600"/>
              <a:ext cx="1184910" cy="234204"/>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050" dirty="0"/>
                <a:t>Memory</a:t>
              </a:r>
              <a:endParaRPr lang="en-US" sz="900" dirty="0"/>
            </a:p>
          </p:txBody>
        </p:sp>
        <p:sp>
          <p:nvSpPr>
            <p:cNvPr id="30" name="Rectangle 29">
              <a:extLst>
                <a:ext uri="{FF2B5EF4-FFF2-40B4-BE49-F238E27FC236}">
                  <a16:creationId xmlns:a16="http://schemas.microsoft.com/office/drawing/2014/main" id="{D2246E19-3743-7780-EECD-AC1ACD426E5E}"/>
                </a:ext>
              </a:extLst>
            </p:cNvPr>
            <p:cNvSpPr/>
            <p:nvPr/>
          </p:nvSpPr>
          <p:spPr>
            <a:xfrm>
              <a:off x="7657152" y="3684207"/>
              <a:ext cx="1184910" cy="828135"/>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B7E3D8B6-9853-F10F-5B21-92B5D2DD1CEF}"/>
                </a:ext>
              </a:extLst>
            </p:cNvPr>
            <p:cNvSpPr/>
            <p:nvPr/>
          </p:nvSpPr>
          <p:spPr>
            <a:xfrm>
              <a:off x="7689918" y="3738465"/>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CPU1</a:t>
              </a:r>
              <a:endParaRPr lang="en-US" sz="700" dirty="0"/>
            </a:p>
          </p:txBody>
        </p:sp>
        <p:sp>
          <p:nvSpPr>
            <p:cNvPr id="32" name="Rectangle: Rounded Corners 31">
              <a:extLst>
                <a:ext uri="{FF2B5EF4-FFF2-40B4-BE49-F238E27FC236}">
                  <a16:creationId xmlns:a16="http://schemas.microsoft.com/office/drawing/2014/main" id="{CEE23D11-E020-D547-B215-2DF8F249CE71}"/>
                </a:ext>
              </a:extLst>
            </p:cNvPr>
            <p:cNvSpPr/>
            <p:nvPr/>
          </p:nvSpPr>
          <p:spPr>
            <a:xfrm>
              <a:off x="8262976" y="3738465"/>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CPU2</a:t>
              </a:r>
              <a:endParaRPr lang="en-US" sz="700" dirty="0"/>
            </a:p>
          </p:txBody>
        </p:sp>
        <p:sp>
          <p:nvSpPr>
            <p:cNvPr id="34" name="Rectangle: Rounded Corners 33">
              <a:extLst>
                <a:ext uri="{FF2B5EF4-FFF2-40B4-BE49-F238E27FC236}">
                  <a16:creationId xmlns:a16="http://schemas.microsoft.com/office/drawing/2014/main" id="{8597BE11-E28F-3051-6E4B-45121A1AF8DF}"/>
                </a:ext>
              </a:extLst>
            </p:cNvPr>
            <p:cNvSpPr/>
            <p:nvPr/>
          </p:nvSpPr>
          <p:spPr>
            <a:xfrm>
              <a:off x="7684364" y="4119002"/>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CPU3</a:t>
              </a:r>
              <a:endParaRPr lang="en-US" sz="700" dirty="0"/>
            </a:p>
          </p:txBody>
        </p:sp>
        <p:sp>
          <p:nvSpPr>
            <p:cNvPr id="35" name="Rectangle: Rounded Corners 34">
              <a:extLst>
                <a:ext uri="{FF2B5EF4-FFF2-40B4-BE49-F238E27FC236}">
                  <a16:creationId xmlns:a16="http://schemas.microsoft.com/office/drawing/2014/main" id="{3B9A36F0-F334-E8D9-2A5E-50CA45702722}"/>
                </a:ext>
              </a:extLst>
            </p:cNvPr>
            <p:cNvSpPr/>
            <p:nvPr/>
          </p:nvSpPr>
          <p:spPr>
            <a:xfrm>
              <a:off x="8262976" y="4124929"/>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CPU4</a:t>
              </a:r>
              <a:endParaRPr lang="en-US" sz="700" dirty="0"/>
            </a:p>
          </p:txBody>
        </p:sp>
        <p:sp>
          <p:nvSpPr>
            <p:cNvPr id="37" name="Rectangle 36">
              <a:extLst>
                <a:ext uri="{FF2B5EF4-FFF2-40B4-BE49-F238E27FC236}">
                  <a16:creationId xmlns:a16="http://schemas.microsoft.com/office/drawing/2014/main" id="{482D88F6-7DCB-2312-B12B-858E698C6840}"/>
                </a:ext>
              </a:extLst>
            </p:cNvPr>
            <p:cNvSpPr/>
            <p:nvPr/>
          </p:nvSpPr>
          <p:spPr>
            <a:xfrm>
              <a:off x="9154676" y="3593782"/>
              <a:ext cx="1366402" cy="1277450"/>
            </a:xfrm>
            <a:prstGeom prst="rect">
              <a:avLst/>
            </a:prstGeom>
            <a:solidFill>
              <a:schemeClr val="bg1"/>
            </a:solid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752CDEAF-C6F5-9677-C605-11C34C85CA0F}"/>
                </a:ext>
              </a:extLst>
            </p:cNvPr>
            <p:cNvSpPr/>
            <p:nvPr/>
          </p:nvSpPr>
          <p:spPr>
            <a:xfrm>
              <a:off x="9233598" y="4562398"/>
              <a:ext cx="1184910" cy="234204"/>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050" dirty="0"/>
                <a:t>Memory</a:t>
              </a:r>
              <a:endParaRPr lang="en-US" sz="900" dirty="0"/>
            </a:p>
          </p:txBody>
        </p:sp>
        <p:sp>
          <p:nvSpPr>
            <p:cNvPr id="39" name="Rectangle 38">
              <a:extLst>
                <a:ext uri="{FF2B5EF4-FFF2-40B4-BE49-F238E27FC236}">
                  <a16:creationId xmlns:a16="http://schemas.microsoft.com/office/drawing/2014/main" id="{E45C4806-A21F-F058-B468-A786FBDE3FD4}"/>
                </a:ext>
              </a:extLst>
            </p:cNvPr>
            <p:cNvSpPr/>
            <p:nvPr/>
          </p:nvSpPr>
          <p:spPr>
            <a:xfrm>
              <a:off x="9233598" y="3680005"/>
              <a:ext cx="1184910" cy="828135"/>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Rounded Corners 39">
              <a:extLst>
                <a:ext uri="{FF2B5EF4-FFF2-40B4-BE49-F238E27FC236}">
                  <a16:creationId xmlns:a16="http://schemas.microsoft.com/office/drawing/2014/main" id="{CFC02F6B-4FDA-D017-8DC3-408166DB8721}"/>
                </a:ext>
              </a:extLst>
            </p:cNvPr>
            <p:cNvSpPr/>
            <p:nvPr/>
          </p:nvSpPr>
          <p:spPr>
            <a:xfrm>
              <a:off x="9266364" y="3734263"/>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CPU1</a:t>
              </a:r>
              <a:endParaRPr lang="en-US" sz="700" dirty="0"/>
            </a:p>
          </p:txBody>
        </p:sp>
        <p:sp>
          <p:nvSpPr>
            <p:cNvPr id="41" name="Rectangle: Rounded Corners 40">
              <a:extLst>
                <a:ext uri="{FF2B5EF4-FFF2-40B4-BE49-F238E27FC236}">
                  <a16:creationId xmlns:a16="http://schemas.microsoft.com/office/drawing/2014/main" id="{055FE02D-196E-D551-4BB6-1DFD47874366}"/>
                </a:ext>
              </a:extLst>
            </p:cNvPr>
            <p:cNvSpPr/>
            <p:nvPr/>
          </p:nvSpPr>
          <p:spPr>
            <a:xfrm>
              <a:off x="9839422" y="3734263"/>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CPU2</a:t>
              </a:r>
              <a:endParaRPr lang="en-US" sz="700" dirty="0"/>
            </a:p>
          </p:txBody>
        </p:sp>
        <p:sp>
          <p:nvSpPr>
            <p:cNvPr id="42" name="Rectangle: Rounded Corners 41">
              <a:extLst>
                <a:ext uri="{FF2B5EF4-FFF2-40B4-BE49-F238E27FC236}">
                  <a16:creationId xmlns:a16="http://schemas.microsoft.com/office/drawing/2014/main" id="{C7B6342A-E2FF-C1B7-CF59-FB52EE892629}"/>
                </a:ext>
              </a:extLst>
            </p:cNvPr>
            <p:cNvSpPr/>
            <p:nvPr/>
          </p:nvSpPr>
          <p:spPr>
            <a:xfrm>
              <a:off x="9260810" y="4114800"/>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CPU3</a:t>
              </a:r>
              <a:endParaRPr lang="en-US" sz="700" dirty="0"/>
            </a:p>
          </p:txBody>
        </p:sp>
        <p:sp>
          <p:nvSpPr>
            <p:cNvPr id="43" name="Rectangle: Rounded Corners 42">
              <a:extLst>
                <a:ext uri="{FF2B5EF4-FFF2-40B4-BE49-F238E27FC236}">
                  <a16:creationId xmlns:a16="http://schemas.microsoft.com/office/drawing/2014/main" id="{902C8900-3BE8-563A-0167-5DA87AF33227}"/>
                </a:ext>
              </a:extLst>
            </p:cNvPr>
            <p:cNvSpPr/>
            <p:nvPr/>
          </p:nvSpPr>
          <p:spPr>
            <a:xfrm>
              <a:off x="9839422" y="4120727"/>
              <a:ext cx="539496" cy="3391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CPU4</a:t>
              </a:r>
              <a:endParaRPr lang="en-US" sz="700" dirty="0"/>
            </a:p>
          </p:txBody>
        </p:sp>
        <p:sp>
          <p:nvSpPr>
            <p:cNvPr id="44" name="TextBox 43">
              <a:extLst>
                <a:ext uri="{FF2B5EF4-FFF2-40B4-BE49-F238E27FC236}">
                  <a16:creationId xmlns:a16="http://schemas.microsoft.com/office/drawing/2014/main" id="{75F8DBC8-E599-7AA2-2C3F-8C0EE236DE05}"/>
                </a:ext>
              </a:extLst>
            </p:cNvPr>
            <p:cNvSpPr txBox="1"/>
            <p:nvPr/>
          </p:nvSpPr>
          <p:spPr>
            <a:xfrm>
              <a:off x="9486777" y="1891062"/>
              <a:ext cx="711802" cy="261610"/>
            </a:xfrm>
            <a:prstGeom prst="rect">
              <a:avLst/>
            </a:prstGeom>
            <a:noFill/>
          </p:spPr>
          <p:txBody>
            <a:bodyPr wrap="square" rtlCol="0">
              <a:spAutoFit/>
            </a:bodyPr>
            <a:lstStyle/>
            <a:p>
              <a:pPr algn="ctr"/>
              <a:r>
                <a:rPr lang="en-US" sz="1100" i="1" dirty="0">
                  <a:latin typeface="Verdana" panose="020B0604030504040204" pitchFamily="34" charset="0"/>
                  <a:ea typeface="Verdana" panose="020B0604030504040204" pitchFamily="34" charset="0"/>
                </a:rPr>
                <a:t>Node</a:t>
              </a:r>
              <a:r>
                <a:rPr lang="en-US" sz="1100" i="1" dirty="0"/>
                <a:t> 2</a:t>
              </a:r>
            </a:p>
          </p:txBody>
        </p:sp>
        <p:sp>
          <p:nvSpPr>
            <p:cNvPr id="45" name="TextBox 44">
              <a:extLst>
                <a:ext uri="{FF2B5EF4-FFF2-40B4-BE49-F238E27FC236}">
                  <a16:creationId xmlns:a16="http://schemas.microsoft.com/office/drawing/2014/main" id="{10656918-C95E-54B0-6730-18BF588A9DBC}"/>
                </a:ext>
              </a:extLst>
            </p:cNvPr>
            <p:cNvSpPr txBox="1"/>
            <p:nvPr/>
          </p:nvSpPr>
          <p:spPr>
            <a:xfrm>
              <a:off x="7890844" y="4859668"/>
              <a:ext cx="711802" cy="261610"/>
            </a:xfrm>
            <a:prstGeom prst="rect">
              <a:avLst/>
            </a:prstGeom>
            <a:noFill/>
          </p:spPr>
          <p:txBody>
            <a:bodyPr wrap="square" rtlCol="0">
              <a:spAutoFit/>
            </a:bodyPr>
            <a:lstStyle/>
            <a:p>
              <a:pPr algn="ctr"/>
              <a:r>
                <a:rPr lang="en-US" sz="1100" i="1" dirty="0">
                  <a:latin typeface="Verdana" panose="020B0604030504040204" pitchFamily="34" charset="0"/>
                  <a:ea typeface="Verdana" panose="020B0604030504040204" pitchFamily="34" charset="0"/>
                </a:rPr>
                <a:t>Node</a:t>
              </a:r>
              <a:r>
                <a:rPr lang="en-US" sz="1100" i="1" dirty="0"/>
                <a:t> 3</a:t>
              </a:r>
            </a:p>
          </p:txBody>
        </p:sp>
        <p:sp>
          <p:nvSpPr>
            <p:cNvPr id="46" name="TextBox 45">
              <a:extLst>
                <a:ext uri="{FF2B5EF4-FFF2-40B4-BE49-F238E27FC236}">
                  <a16:creationId xmlns:a16="http://schemas.microsoft.com/office/drawing/2014/main" id="{1F7540D5-48B5-BAF0-02CD-D2B14955874B}"/>
                </a:ext>
              </a:extLst>
            </p:cNvPr>
            <p:cNvSpPr txBox="1"/>
            <p:nvPr/>
          </p:nvSpPr>
          <p:spPr>
            <a:xfrm>
              <a:off x="9481976" y="4859668"/>
              <a:ext cx="711802" cy="261610"/>
            </a:xfrm>
            <a:prstGeom prst="rect">
              <a:avLst/>
            </a:prstGeom>
            <a:noFill/>
          </p:spPr>
          <p:txBody>
            <a:bodyPr wrap="square" rtlCol="0">
              <a:spAutoFit/>
            </a:bodyPr>
            <a:lstStyle/>
            <a:p>
              <a:pPr algn="ctr"/>
              <a:r>
                <a:rPr lang="en-US" sz="1100" i="1" dirty="0">
                  <a:latin typeface="Verdana" panose="020B0604030504040204" pitchFamily="34" charset="0"/>
                  <a:ea typeface="Verdana" panose="020B0604030504040204" pitchFamily="34" charset="0"/>
                </a:rPr>
                <a:t>Node</a:t>
              </a:r>
              <a:r>
                <a:rPr lang="en-US" sz="1100" i="1" dirty="0"/>
                <a:t> 4</a:t>
              </a:r>
            </a:p>
          </p:txBody>
        </p:sp>
        <p:cxnSp>
          <p:nvCxnSpPr>
            <p:cNvPr id="47" name="Straight Connector 46">
              <a:extLst>
                <a:ext uri="{FF2B5EF4-FFF2-40B4-BE49-F238E27FC236}">
                  <a16:creationId xmlns:a16="http://schemas.microsoft.com/office/drawing/2014/main" id="{59CDD65E-6536-3E19-5618-2889E73539F5}"/>
                </a:ext>
              </a:extLst>
            </p:cNvPr>
            <p:cNvCxnSpPr>
              <a:cxnSpLocks/>
              <a:endCxn id="37" idx="0"/>
            </p:cNvCxnSpPr>
            <p:nvPr/>
          </p:nvCxnSpPr>
          <p:spPr>
            <a:xfrm>
              <a:off x="9837877" y="3440593"/>
              <a:ext cx="0" cy="153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89123A5-29BC-2437-B52B-9E4FEFDD3865}"/>
                </a:ext>
              </a:extLst>
            </p:cNvPr>
            <p:cNvCxnSpPr>
              <a:stCxn id="8" idx="3"/>
              <a:endCxn id="21" idx="1"/>
            </p:cNvCxnSpPr>
            <p:nvPr/>
          </p:nvCxnSpPr>
          <p:spPr>
            <a:xfrm>
              <a:off x="8941770" y="2790275"/>
              <a:ext cx="2177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C128F94-800C-AF8B-9D6C-754624B1D891}"/>
                </a:ext>
              </a:extLst>
            </p:cNvPr>
            <p:cNvCxnSpPr>
              <a:stCxn id="28" idx="3"/>
              <a:endCxn id="37" idx="1"/>
            </p:cNvCxnSpPr>
            <p:nvPr/>
          </p:nvCxnSpPr>
          <p:spPr>
            <a:xfrm flipV="1">
              <a:off x="8944632" y="4232507"/>
              <a:ext cx="210044" cy="42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9178185-A1E6-3B14-F00F-4591F97CB1FB}"/>
                </a:ext>
              </a:extLst>
            </p:cNvPr>
            <p:cNvCxnSpPr>
              <a:cxnSpLocks/>
            </p:cNvCxnSpPr>
            <p:nvPr/>
          </p:nvCxnSpPr>
          <p:spPr>
            <a:xfrm>
              <a:off x="8941770" y="3429000"/>
              <a:ext cx="212906" cy="16478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7C3A59D-1002-3384-CF0B-99DF5B033B2B}"/>
                </a:ext>
              </a:extLst>
            </p:cNvPr>
            <p:cNvCxnSpPr>
              <a:cxnSpLocks/>
            </p:cNvCxnSpPr>
            <p:nvPr/>
          </p:nvCxnSpPr>
          <p:spPr>
            <a:xfrm flipV="1">
              <a:off x="8941770" y="3429000"/>
              <a:ext cx="212906" cy="164782"/>
            </a:xfrm>
            <a:prstGeom prst="line">
              <a:avLst/>
            </a:prstGeom>
          </p:spPr>
          <p:style>
            <a:lnRef idx="1">
              <a:schemeClr val="accent1"/>
            </a:lnRef>
            <a:fillRef idx="0">
              <a:schemeClr val="accent1"/>
            </a:fillRef>
            <a:effectRef idx="0">
              <a:schemeClr val="accent1"/>
            </a:effectRef>
            <a:fontRef idx="minor">
              <a:schemeClr val="tx1"/>
            </a:fontRef>
          </p:style>
        </p:cxnSp>
        <p:sp>
          <p:nvSpPr>
            <p:cNvPr id="54" name="Rectangle: Diagonal Corners Rounded 53">
              <a:extLst>
                <a:ext uri="{FF2B5EF4-FFF2-40B4-BE49-F238E27FC236}">
                  <a16:creationId xmlns:a16="http://schemas.microsoft.com/office/drawing/2014/main" id="{6D5B3371-97AC-20D8-ABC6-C785BD76BDF4}"/>
                </a:ext>
              </a:extLst>
            </p:cNvPr>
            <p:cNvSpPr/>
            <p:nvPr/>
          </p:nvSpPr>
          <p:spPr>
            <a:xfrm>
              <a:off x="10458440" y="3834920"/>
              <a:ext cx="247826" cy="619003"/>
            </a:xfrm>
            <a:prstGeom prst="round2DiagRect">
              <a:avLst/>
            </a:prstGeom>
            <a:solidFill>
              <a:schemeClr val="tx2"/>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PCI</a:t>
              </a:r>
              <a:endParaRPr lang="en-US" sz="1050" dirty="0"/>
            </a:p>
          </p:txBody>
        </p:sp>
      </p:grpSp>
    </p:spTree>
    <p:extLst>
      <p:ext uri="{BB962C8B-B14F-4D97-AF65-F5344CB8AC3E}">
        <p14:creationId xmlns:p14="http://schemas.microsoft.com/office/powerpoint/2010/main" val="1812540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NUMA Architecture Concerns</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0" y="1825625"/>
            <a:ext cx="5375656" cy="4351338"/>
          </a:xfrm>
        </p:spPr>
        <p:txBody>
          <a:bodyPr>
            <a:normAutofit/>
          </a:bodyPr>
          <a:lstStyle/>
          <a:p>
            <a:r>
              <a:rPr lang="en-US" sz="2000" dirty="0">
                <a:latin typeface="Verdana" panose="020B0604030504040204" pitchFamily="34" charset="0"/>
                <a:ea typeface="Verdana" panose="020B0604030504040204" pitchFamily="34" charset="0"/>
              </a:rPr>
              <a:t>Existing tools to get/visualize NUMA architecture</a:t>
            </a:r>
          </a:p>
          <a:p>
            <a:pPr marL="0" indent="0">
              <a:buNone/>
            </a:pPr>
            <a:endParaRPr lang="en-US" sz="2000" dirty="0">
              <a:latin typeface="Verdana" panose="020B0604030504040204" pitchFamily="34" charset="0"/>
              <a:ea typeface="Verdana" panose="020B0604030504040204" pitchFamily="34" charset="0"/>
            </a:endParaRPr>
          </a:p>
          <a:p>
            <a:r>
              <a:rPr lang="en-US" sz="2000" dirty="0" err="1">
                <a:latin typeface="Consolas" panose="020B0609020204030204" pitchFamily="49" charset="0"/>
                <a:ea typeface="Verdana" panose="020B0604030504040204" pitchFamily="34" charset="0"/>
              </a:rPr>
              <a:t>Lstopo</a:t>
            </a:r>
            <a:endParaRPr lang="en-US" sz="2000" dirty="0">
              <a:latin typeface="Consolas" panose="020B0609020204030204" pitchFamily="49" charset="0"/>
              <a:ea typeface="Verdana" panose="020B0604030504040204" pitchFamily="34" charset="0"/>
            </a:endParaRPr>
          </a:p>
          <a:p>
            <a:pPr lvl="1"/>
            <a:r>
              <a:rPr lang="en-US" sz="1600" dirty="0">
                <a:latin typeface="Verdana" panose="020B0604030504040204" pitchFamily="34" charset="0"/>
                <a:ea typeface="Verdana" panose="020B0604030504040204" pitchFamily="34" charset="0"/>
              </a:rPr>
              <a:t>Output NUMA configuration to terminal/image file</a:t>
            </a:r>
            <a:endParaRPr lang="en-US" sz="1600" dirty="0">
              <a:latin typeface="Consolas" panose="020B0609020204030204" pitchFamily="49" charset="0"/>
              <a:ea typeface="Verdana" panose="020B0604030504040204" pitchFamily="34" charset="0"/>
            </a:endParaRPr>
          </a:p>
          <a:p>
            <a:pPr lvl="1"/>
            <a:r>
              <a:rPr lang="en-US" sz="1600" dirty="0">
                <a:latin typeface="Verdana" panose="020B0604030504040204" pitchFamily="34" charset="0"/>
                <a:ea typeface="Verdana" panose="020B0604030504040204" pitchFamily="34" charset="0"/>
              </a:rPr>
              <a:t>e.g. </a:t>
            </a:r>
            <a:r>
              <a:rPr lang="en-US" sz="1600" dirty="0">
                <a:latin typeface="Consolas" panose="020B0609020204030204" pitchFamily="49" charset="0"/>
                <a:ea typeface="Verdana" panose="020B0604030504040204" pitchFamily="34" charset="0"/>
              </a:rPr>
              <a:t>`</a:t>
            </a:r>
            <a:r>
              <a:rPr lang="en-US" sz="1600" dirty="0" err="1">
                <a:latin typeface="Consolas" panose="020B0609020204030204" pitchFamily="49" charset="0"/>
                <a:ea typeface="Verdana" panose="020B0604030504040204" pitchFamily="34" charset="0"/>
              </a:rPr>
              <a:t>lstopo</a:t>
            </a:r>
            <a:r>
              <a:rPr lang="en-US" sz="1600" dirty="0">
                <a:latin typeface="Consolas" panose="020B0609020204030204" pitchFamily="49" charset="0"/>
                <a:ea typeface="Verdana" panose="020B0604030504040204" pitchFamily="34" charset="0"/>
              </a:rPr>
              <a:t> –v --output-format </a:t>
            </a:r>
            <a:r>
              <a:rPr lang="en-US" sz="1600" dirty="0" err="1">
                <a:latin typeface="Consolas" panose="020B0609020204030204" pitchFamily="49" charset="0"/>
                <a:ea typeface="Verdana" panose="020B0604030504040204" pitchFamily="34" charset="0"/>
              </a:rPr>
              <a:t>svg</a:t>
            </a:r>
            <a:r>
              <a:rPr lang="en-US" sz="1600" dirty="0">
                <a:latin typeface="Consolas" panose="020B0609020204030204" pitchFamily="49" charset="0"/>
                <a:ea typeface="Verdana" panose="020B0604030504040204" pitchFamily="34" charset="0"/>
              </a:rPr>
              <a:t> &gt; </a:t>
            </a:r>
            <a:r>
              <a:rPr lang="en-US" sz="1600" dirty="0" err="1">
                <a:latin typeface="Consolas" panose="020B0609020204030204" pitchFamily="49" charset="0"/>
                <a:ea typeface="Verdana" panose="020B0604030504040204" pitchFamily="34" charset="0"/>
              </a:rPr>
              <a:t>mytopology.svg</a:t>
            </a:r>
            <a:r>
              <a:rPr lang="en-US" sz="1600" dirty="0">
                <a:latin typeface="Consolas" panose="020B0609020204030204" pitchFamily="49" charset="0"/>
                <a:ea typeface="Verdana" panose="020B0604030504040204" pitchFamily="34" charset="0"/>
              </a:rPr>
              <a:t>`</a:t>
            </a:r>
          </a:p>
        </p:txBody>
      </p:sp>
      <p:pic>
        <p:nvPicPr>
          <p:cNvPr id="8" name="Picture 7" descr="A screenshot of a computer program&#10;&#10;Description automatically generated">
            <a:extLst>
              <a:ext uri="{FF2B5EF4-FFF2-40B4-BE49-F238E27FC236}">
                <a16:creationId xmlns:a16="http://schemas.microsoft.com/office/drawing/2014/main" id="{EF85BBCC-5E1A-8FB8-82A9-D3619F14B853}"/>
              </a:ext>
            </a:extLst>
          </p:cNvPr>
          <p:cNvPicPr>
            <a:picLocks noChangeAspect="1"/>
          </p:cNvPicPr>
          <p:nvPr/>
        </p:nvPicPr>
        <p:blipFill rotWithShape="1">
          <a:blip r:embed="rId3">
            <a:extLst>
              <a:ext uri="{28A0092B-C50C-407E-A947-70E740481C1C}">
                <a14:useLocalDpi xmlns:a14="http://schemas.microsoft.com/office/drawing/2010/main" val="0"/>
              </a:ext>
            </a:extLst>
          </a:blip>
          <a:srcRect t="3251" b="4830"/>
          <a:stretch/>
        </p:blipFill>
        <p:spPr>
          <a:xfrm>
            <a:off x="6172973" y="1690688"/>
            <a:ext cx="5589864" cy="4745098"/>
          </a:xfrm>
          <a:prstGeom prst="rect">
            <a:avLst/>
          </a:prstGeom>
          <a:effectLst>
            <a:outerShdw blurRad="50800" dist="38100" dir="2700000" algn="tl" rotWithShape="0">
              <a:prstClr val="black">
                <a:alpha val="40000"/>
              </a:prstClr>
            </a:outerShdw>
          </a:effectLst>
        </p:spPr>
      </p:pic>
      <p:sp>
        <p:nvSpPr>
          <p:cNvPr id="4" name="Slide Number Placeholder 3">
            <a:extLst>
              <a:ext uri="{FF2B5EF4-FFF2-40B4-BE49-F238E27FC236}">
                <a16:creationId xmlns:a16="http://schemas.microsoft.com/office/drawing/2014/main" id="{5A19B590-9F9E-8B08-DC9D-80260EF4A61D}"/>
              </a:ext>
            </a:extLst>
          </p:cNvPr>
          <p:cNvSpPr>
            <a:spLocks noGrp="1"/>
          </p:cNvSpPr>
          <p:nvPr>
            <p:ph type="sldNum" sz="quarter" idx="12"/>
          </p:nvPr>
        </p:nvSpPr>
        <p:spPr/>
        <p:txBody>
          <a:bodyPr/>
          <a:lstStyle/>
          <a:p>
            <a:fld id="{5ACA9182-C107-4A65-A3FD-6E47646A96E9}" type="slidenum">
              <a:rPr lang="en-US" smtClean="0"/>
              <a:t>14</a:t>
            </a:fld>
            <a:endParaRPr lang="en-US"/>
          </a:p>
        </p:txBody>
      </p:sp>
    </p:spTree>
    <p:extLst>
      <p:ext uri="{BB962C8B-B14F-4D97-AF65-F5344CB8AC3E}">
        <p14:creationId xmlns:p14="http://schemas.microsoft.com/office/powerpoint/2010/main" val="342402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Recommendations</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0" y="1825625"/>
            <a:ext cx="10346871" cy="4351338"/>
          </a:xfrm>
        </p:spPr>
        <p:txBody>
          <a:bodyPr>
            <a:normAutofit/>
          </a:bodyPr>
          <a:lstStyle/>
          <a:p>
            <a:r>
              <a:rPr lang="en-US" sz="2000" dirty="0">
                <a:latin typeface="Verdana" panose="020B0604030504040204" pitchFamily="34" charset="0"/>
                <a:ea typeface="Verdana" panose="020B0604030504040204" pitchFamily="34" charset="0"/>
              </a:rPr>
              <a:t>Pinning on core 0 might not be a good idea..</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Kernel Boot Parameters:</a:t>
            </a:r>
          </a:p>
          <a:p>
            <a:pPr lvl="1"/>
            <a:r>
              <a:rPr lang="en-US" sz="2000" dirty="0">
                <a:latin typeface="Verdana" panose="020B0604030504040204" pitchFamily="34" charset="0"/>
                <a:ea typeface="Verdana" panose="020B0604030504040204" pitchFamily="34" charset="0"/>
              </a:rPr>
              <a:t>Isolating cores with </a:t>
            </a:r>
            <a:r>
              <a:rPr lang="en-US" sz="2000" dirty="0">
                <a:latin typeface="Consolas" panose="020B0609020204030204" pitchFamily="49" charset="0"/>
                <a:ea typeface="Verdana" panose="020B0604030504040204" pitchFamily="34" charset="0"/>
              </a:rPr>
              <a:t>`</a:t>
            </a:r>
            <a:r>
              <a:rPr lang="en-US" sz="2000" dirty="0" err="1">
                <a:latin typeface="Consolas" panose="020B0609020204030204" pitchFamily="49" charset="0"/>
                <a:ea typeface="Verdana" panose="020B0604030504040204" pitchFamily="34" charset="0"/>
              </a:rPr>
              <a:t>isolcpus</a:t>
            </a:r>
            <a:r>
              <a:rPr lang="en-US" sz="2000" dirty="0">
                <a:latin typeface="Consolas" panose="020B0609020204030204" pitchFamily="49" charset="0"/>
                <a:ea typeface="Verdana" panose="020B0604030504040204" pitchFamily="34" charset="0"/>
              </a:rPr>
              <a:t>`</a:t>
            </a:r>
            <a:endParaRPr lang="en-US" sz="2800" dirty="0">
              <a:latin typeface="Consolas" panose="020B0609020204030204" pitchFamily="49" charset="0"/>
              <a:ea typeface="Verdana" panose="020B0604030504040204" pitchFamily="34" charset="0"/>
            </a:endParaRPr>
          </a:p>
          <a:p>
            <a:pPr lvl="1"/>
            <a:r>
              <a:rPr lang="en-US" sz="2000" dirty="0">
                <a:latin typeface="Verdana" panose="020B0604030504040204" pitchFamily="34" charset="0"/>
                <a:ea typeface="Verdana" panose="020B0604030504040204" pitchFamily="34" charset="0"/>
              </a:rPr>
              <a:t>Modify IRQs affinity with ‘</a:t>
            </a:r>
            <a:r>
              <a:rPr lang="en-US" sz="2000" dirty="0" err="1">
                <a:latin typeface="Consolas" panose="020B0609020204030204" pitchFamily="49" charset="0"/>
                <a:ea typeface="Verdana" panose="020B0604030504040204" pitchFamily="34" charset="0"/>
              </a:rPr>
              <a:t>irqaffinity</a:t>
            </a:r>
            <a:r>
              <a:rPr lang="en-US" sz="2000" dirty="0">
                <a:latin typeface="Verdana" panose="020B0604030504040204" pitchFamily="34" charset="0"/>
                <a:ea typeface="Verdana" panose="020B0604030504040204" pitchFamily="34" charset="0"/>
              </a:rPr>
              <a:t>’</a:t>
            </a:r>
          </a:p>
          <a:p>
            <a:pPr lvl="1"/>
            <a:r>
              <a:rPr lang="en-US" sz="2000" dirty="0">
                <a:latin typeface="Verdana" panose="020B0604030504040204" pitchFamily="34" charset="0"/>
                <a:ea typeface="Verdana" panose="020B0604030504040204" pitchFamily="34" charset="0"/>
              </a:rPr>
              <a:t>Reduce kernel noise with `</a:t>
            </a:r>
            <a:r>
              <a:rPr lang="en-US" sz="2000" dirty="0" err="1">
                <a:latin typeface="Consolas" panose="020B0609020204030204" pitchFamily="49" charset="0"/>
                <a:ea typeface="Verdana" panose="020B0604030504040204" pitchFamily="34" charset="0"/>
              </a:rPr>
              <a:t>nohz_full</a:t>
            </a:r>
            <a:r>
              <a:rPr lang="en-US" sz="2000" dirty="0">
                <a:latin typeface="Verdana" panose="020B0604030504040204" pitchFamily="34" charset="0"/>
                <a:ea typeface="Verdana" panose="020B0604030504040204" pitchFamily="34" charset="0"/>
              </a:rPr>
              <a:t>`</a:t>
            </a:r>
          </a:p>
        </p:txBody>
      </p:sp>
      <p:sp>
        <p:nvSpPr>
          <p:cNvPr id="7" name="Slide Number Placeholder 6">
            <a:extLst>
              <a:ext uri="{FF2B5EF4-FFF2-40B4-BE49-F238E27FC236}">
                <a16:creationId xmlns:a16="http://schemas.microsoft.com/office/drawing/2014/main" id="{3B580A5F-3057-A500-9D10-FEF1BF4710E0}"/>
              </a:ext>
            </a:extLst>
          </p:cNvPr>
          <p:cNvSpPr>
            <a:spLocks noGrp="1"/>
          </p:cNvSpPr>
          <p:nvPr>
            <p:ph type="sldNum" sz="quarter" idx="12"/>
          </p:nvPr>
        </p:nvSpPr>
        <p:spPr/>
        <p:txBody>
          <a:bodyPr/>
          <a:lstStyle/>
          <a:p>
            <a:fld id="{5ACA9182-C107-4A65-A3FD-6E47646A96E9}" type="slidenum">
              <a:rPr lang="en-US" smtClean="0"/>
              <a:t>15</a:t>
            </a:fld>
            <a:endParaRPr lang="en-US"/>
          </a:p>
        </p:txBody>
      </p:sp>
    </p:spTree>
    <p:extLst>
      <p:ext uri="{BB962C8B-B14F-4D97-AF65-F5344CB8AC3E}">
        <p14:creationId xmlns:p14="http://schemas.microsoft.com/office/powerpoint/2010/main" val="1548775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62F165C-BE1D-8A2B-8396-5F23F204EEED}"/>
              </a:ext>
            </a:extLst>
          </p:cNvPr>
          <p:cNvSpPr/>
          <p:nvPr/>
        </p:nvSpPr>
        <p:spPr>
          <a:xfrm>
            <a:off x="4129662" y="1889462"/>
            <a:ext cx="7984106" cy="389085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Experiments with CPU Pinning</a:t>
            </a:r>
          </a:p>
        </p:txBody>
      </p:sp>
      <p:sp>
        <p:nvSpPr>
          <p:cNvPr id="5" name="Slide Number Placeholder 4">
            <a:extLst>
              <a:ext uri="{FF2B5EF4-FFF2-40B4-BE49-F238E27FC236}">
                <a16:creationId xmlns:a16="http://schemas.microsoft.com/office/drawing/2014/main" id="{2583CB60-8378-5A3D-FFF9-A7EBC19667AB}"/>
              </a:ext>
            </a:extLst>
          </p:cNvPr>
          <p:cNvSpPr>
            <a:spLocks noGrp="1"/>
          </p:cNvSpPr>
          <p:nvPr>
            <p:ph type="sldNum" sz="quarter" idx="12"/>
          </p:nvPr>
        </p:nvSpPr>
        <p:spPr/>
        <p:txBody>
          <a:bodyPr/>
          <a:lstStyle/>
          <a:p>
            <a:fld id="{5ACA9182-C107-4A65-A3FD-6E47646A96E9}" type="slidenum">
              <a:rPr lang="en-US" smtClean="0"/>
              <a:t>16</a:t>
            </a:fld>
            <a:endParaRPr lang="en-US"/>
          </a:p>
        </p:txBody>
      </p:sp>
      <p:grpSp>
        <p:nvGrpSpPr>
          <p:cNvPr id="30" name="Group 29">
            <a:extLst>
              <a:ext uri="{FF2B5EF4-FFF2-40B4-BE49-F238E27FC236}">
                <a16:creationId xmlns:a16="http://schemas.microsoft.com/office/drawing/2014/main" id="{5E069B7C-CC5A-953A-5641-CDF2CC48B08C}"/>
              </a:ext>
            </a:extLst>
          </p:cNvPr>
          <p:cNvGrpSpPr/>
          <p:nvPr/>
        </p:nvGrpSpPr>
        <p:grpSpPr>
          <a:xfrm>
            <a:off x="4334328" y="2321559"/>
            <a:ext cx="7619665" cy="2560826"/>
            <a:chOff x="432644" y="833783"/>
            <a:chExt cx="11530421" cy="3072137"/>
          </a:xfrm>
        </p:grpSpPr>
        <p:sp>
          <p:nvSpPr>
            <p:cNvPr id="33" name="Rectangle 32">
              <a:extLst>
                <a:ext uri="{FF2B5EF4-FFF2-40B4-BE49-F238E27FC236}">
                  <a16:creationId xmlns:a16="http://schemas.microsoft.com/office/drawing/2014/main" id="{AD62E4DE-15ED-4945-14CE-840FD97CF822}"/>
                </a:ext>
              </a:extLst>
            </p:cNvPr>
            <p:cNvSpPr/>
            <p:nvPr/>
          </p:nvSpPr>
          <p:spPr>
            <a:xfrm>
              <a:off x="432644" y="1293361"/>
              <a:ext cx="5464632" cy="193724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0FC41DE6-8A31-7D31-DB34-39223836DA46}"/>
                </a:ext>
              </a:extLst>
            </p:cNvPr>
            <p:cNvSpPr/>
            <p:nvPr/>
          </p:nvSpPr>
          <p:spPr>
            <a:xfrm>
              <a:off x="4075538" y="1626962"/>
              <a:ext cx="1658591" cy="108835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VPP (Responder)</a:t>
              </a:r>
            </a:p>
          </p:txBody>
        </p:sp>
        <p:sp>
          <p:nvSpPr>
            <p:cNvPr id="35" name="Rectangle 34">
              <a:extLst>
                <a:ext uri="{FF2B5EF4-FFF2-40B4-BE49-F238E27FC236}">
                  <a16:creationId xmlns:a16="http://schemas.microsoft.com/office/drawing/2014/main" id="{96552A86-72BE-5F19-450E-1543A54FA0A1}"/>
                </a:ext>
              </a:extLst>
            </p:cNvPr>
            <p:cNvSpPr/>
            <p:nvPr/>
          </p:nvSpPr>
          <p:spPr>
            <a:xfrm>
              <a:off x="6498433" y="1293361"/>
              <a:ext cx="5464632" cy="193724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97A86E5-4776-FA1A-0DCB-2810C1C3E99B}"/>
                </a:ext>
              </a:extLst>
            </p:cNvPr>
            <p:cNvSpPr/>
            <p:nvPr/>
          </p:nvSpPr>
          <p:spPr>
            <a:xfrm>
              <a:off x="6679568" y="1619547"/>
              <a:ext cx="1632542" cy="114149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VPP (Initiator)</a:t>
              </a:r>
            </a:p>
          </p:txBody>
        </p:sp>
        <p:sp>
          <p:nvSpPr>
            <p:cNvPr id="39" name="TextBox 38">
              <a:extLst>
                <a:ext uri="{FF2B5EF4-FFF2-40B4-BE49-F238E27FC236}">
                  <a16:creationId xmlns:a16="http://schemas.microsoft.com/office/drawing/2014/main" id="{4B0622D6-44A3-BBDC-D491-E23669236FC0}"/>
                </a:ext>
              </a:extLst>
            </p:cNvPr>
            <p:cNvSpPr txBox="1"/>
            <p:nvPr/>
          </p:nvSpPr>
          <p:spPr>
            <a:xfrm>
              <a:off x="646576" y="833783"/>
              <a:ext cx="2327752" cy="369332"/>
            </a:xfrm>
            <a:prstGeom prst="rect">
              <a:avLst/>
            </a:prstGeom>
            <a:noFill/>
          </p:spPr>
          <p:txBody>
            <a:bodyPr wrap="none" rtlCol="0">
              <a:spAutoFit/>
            </a:bodyPr>
            <a:lstStyle/>
            <a:p>
              <a:r>
                <a:rPr lang="en-US" dirty="0"/>
                <a:t>Network Namespace A</a:t>
              </a:r>
            </a:p>
          </p:txBody>
        </p:sp>
        <p:sp>
          <p:nvSpPr>
            <p:cNvPr id="40" name="TextBox 39">
              <a:extLst>
                <a:ext uri="{FF2B5EF4-FFF2-40B4-BE49-F238E27FC236}">
                  <a16:creationId xmlns:a16="http://schemas.microsoft.com/office/drawing/2014/main" id="{8714D4F5-3FEC-BF4A-D2B6-1C730303C35C}"/>
                </a:ext>
              </a:extLst>
            </p:cNvPr>
            <p:cNvSpPr txBox="1"/>
            <p:nvPr/>
          </p:nvSpPr>
          <p:spPr>
            <a:xfrm>
              <a:off x="6498433" y="833783"/>
              <a:ext cx="2319738" cy="369332"/>
            </a:xfrm>
            <a:prstGeom prst="rect">
              <a:avLst/>
            </a:prstGeom>
            <a:noFill/>
          </p:spPr>
          <p:txBody>
            <a:bodyPr wrap="none" rtlCol="0">
              <a:spAutoFit/>
            </a:bodyPr>
            <a:lstStyle/>
            <a:p>
              <a:r>
                <a:rPr lang="en-US" dirty="0"/>
                <a:t>Network Namespace B</a:t>
              </a:r>
            </a:p>
          </p:txBody>
        </p:sp>
        <p:cxnSp>
          <p:nvCxnSpPr>
            <p:cNvPr id="41" name="Straight Connector 40">
              <a:extLst>
                <a:ext uri="{FF2B5EF4-FFF2-40B4-BE49-F238E27FC236}">
                  <a16:creationId xmlns:a16="http://schemas.microsoft.com/office/drawing/2014/main" id="{FB392B0F-73C9-23F2-80AC-1DE0B1A6B270}"/>
                </a:ext>
              </a:extLst>
            </p:cNvPr>
            <p:cNvCxnSpPr>
              <a:cxnSpLocks/>
              <a:stCxn id="48" idx="3"/>
              <a:endCxn id="34" idx="1"/>
            </p:cNvCxnSpPr>
            <p:nvPr/>
          </p:nvCxnSpPr>
          <p:spPr>
            <a:xfrm>
              <a:off x="2181206" y="2165647"/>
              <a:ext cx="1894332" cy="549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FFF0A85-BF11-3618-A8BD-4FDF23786500}"/>
                </a:ext>
              </a:extLst>
            </p:cNvPr>
            <p:cNvCxnSpPr>
              <a:cxnSpLocks/>
              <a:stCxn id="38" idx="3"/>
            </p:cNvCxnSpPr>
            <p:nvPr/>
          </p:nvCxnSpPr>
          <p:spPr>
            <a:xfrm>
              <a:off x="8312110" y="2190295"/>
              <a:ext cx="1956444" cy="26567"/>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44" name="Connector: Elbow 43">
              <a:extLst>
                <a:ext uri="{FF2B5EF4-FFF2-40B4-BE49-F238E27FC236}">
                  <a16:creationId xmlns:a16="http://schemas.microsoft.com/office/drawing/2014/main" id="{C9ED9111-823A-F41C-84DD-F9DD4939006C}"/>
                </a:ext>
              </a:extLst>
            </p:cNvPr>
            <p:cNvCxnSpPr>
              <a:cxnSpLocks/>
              <a:stCxn id="34" idx="2"/>
              <a:endCxn id="38" idx="2"/>
            </p:cNvCxnSpPr>
            <p:nvPr/>
          </p:nvCxnSpPr>
          <p:spPr>
            <a:xfrm rot="16200000" flipH="1">
              <a:off x="6177476" y="1442679"/>
              <a:ext cx="45722" cy="2591006"/>
            </a:xfrm>
            <a:prstGeom prst="bentConnector3">
              <a:avLst>
                <a:gd name="adj1" fmla="val 699811"/>
              </a:avLst>
            </a:prstGeom>
            <a:ln w="76200"/>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22B119CE-CFAA-A513-3BD7-74A91F1CB280}"/>
                </a:ext>
              </a:extLst>
            </p:cNvPr>
            <p:cNvSpPr txBox="1"/>
            <p:nvPr/>
          </p:nvSpPr>
          <p:spPr>
            <a:xfrm>
              <a:off x="2782363" y="1796314"/>
              <a:ext cx="505267" cy="369332"/>
            </a:xfrm>
            <a:prstGeom prst="rect">
              <a:avLst/>
            </a:prstGeom>
            <a:noFill/>
          </p:spPr>
          <p:txBody>
            <a:bodyPr wrap="none" rtlCol="0">
              <a:spAutoFit/>
            </a:bodyPr>
            <a:lstStyle/>
            <a:p>
              <a:r>
                <a:rPr lang="en-US" dirty="0"/>
                <a:t>tun</a:t>
              </a:r>
            </a:p>
          </p:txBody>
        </p:sp>
        <p:sp>
          <p:nvSpPr>
            <p:cNvPr id="46" name="TextBox 45">
              <a:extLst>
                <a:ext uri="{FF2B5EF4-FFF2-40B4-BE49-F238E27FC236}">
                  <a16:creationId xmlns:a16="http://schemas.microsoft.com/office/drawing/2014/main" id="{8693E0E8-AEC2-0BAF-43AA-E419BBB9A801}"/>
                </a:ext>
              </a:extLst>
            </p:cNvPr>
            <p:cNvSpPr txBox="1"/>
            <p:nvPr/>
          </p:nvSpPr>
          <p:spPr>
            <a:xfrm>
              <a:off x="8998983" y="1819675"/>
              <a:ext cx="505267" cy="369332"/>
            </a:xfrm>
            <a:prstGeom prst="rect">
              <a:avLst/>
            </a:prstGeom>
            <a:noFill/>
          </p:spPr>
          <p:txBody>
            <a:bodyPr wrap="none" rtlCol="0">
              <a:spAutoFit/>
            </a:bodyPr>
            <a:lstStyle/>
            <a:p>
              <a:r>
                <a:rPr lang="en-US" dirty="0"/>
                <a:t>tun</a:t>
              </a:r>
            </a:p>
          </p:txBody>
        </p:sp>
        <p:sp>
          <p:nvSpPr>
            <p:cNvPr id="47" name="TextBox 46">
              <a:extLst>
                <a:ext uri="{FF2B5EF4-FFF2-40B4-BE49-F238E27FC236}">
                  <a16:creationId xmlns:a16="http://schemas.microsoft.com/office/drawing/2014/main" id="{87D40530-E2B9-5885-9BC1-7E0FCC34F512}"/>
                </a:ext>
              </a:extLst>
            </p:cNvPr>
            <p:cNvSpPr txBox="1"/>
            <p:nvPr/>
          </p:nvSpPr>
          <p:spPr>
            <a:xfrm>
              <a:off x="5887363" y="3536588"/>
              <a:ext cx="792205" cy="369332"/>
            </a:xfrm>
            <a:prstGeom prst="rect">
              <a:avLst/>
            </a:prstGeom>
            <a:noFill/>
          </p:spPr>
          <p:txBody>
            <a:bodyPr wrap="none" rtlCol="0">
              <a:spAutoFit/>
            </a:bodyPr>
            <a:lstStyle/>
            <a:p>
              <a:pPr algn="ctr"/>
              <a:r>
                <a:rPr lang="en-US" dirty="0" err="1"/>
                <a:t>memif</a:t>
              </a:r>
              <a:endParaRPr lang="en-US" dirty="0"/>
            </a:p>
          </p:txBody>
        </p:sp>
        <p:sp>
          <p:nvSpPr>
            <p:cNvPr id="48" name="Rectangle: Rounded Corners 47">
              <a:extLst>
                <a:ext uri="{FF2B5EF4-FFF2-40B4-BE49-F238E27FC236}">
                  <a16:creationId xmlns:a16="http://schemas.microsoft.com/office/drawing/2014/main" id="{097CB8B7-75BB-529B-0D7A-7639C43B9141}"/>
                </a:ext>
              </a:extLst>
            </p:cNvPr>
            <p:cNvSpPr/>
            <p:nvPr/>
          </p:nvSpPr>
          <p:spPr>
            <a:xfrm>
              <a:off x="646576" y="1619546"/>
              <a:ext cx="1534630" cy="10922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t>IPerf</a:t>
              </a:r>
              <a:r>
                <a:rPr lang="en-US" dirty="0"/>
                <a:t> Client</a:t>
              </a:r>
            </a:p>
          </p:txBody>
        </p:sp>
        <p:sp>
          <p:nvSpPr>
            <p:cNvPr id="49" name="Rectangle: Rounded Corners 48">
              <a:extLst>
                <a:ext uri="{FF2B5EF4-FFF2-40B4-BE49-F238E27FC236}">
                  <a16:creationId xmlns:a16="http://schemas.microsoft.com/office/drawing/2014/main" id="{4DB91695-9B96-0DA5-B256-B6F282460D5D}"/>
                </a:ext>
              </a:extLst>
            </p:cNvPr>
            <p:cNvSpPr/>
            <p:nvPr/>
          </p:nvSpPr>
          <p:spPr>
            <a:xfrm>
              <a:off x="10268553" y="1645980"/>
              <a:ext cx="1534630" cy="10922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t>IPerf</a:t>
              </a:r>
              <a:r>
                <a:rPr lang="en-US" dirty="0"/>
                <a:t> Server</a:t>
              </a:r>
            </a:p>
          </p:txBody>
        </p:sp>
      </p:grpSp>
      <p:sp>
        <p:nvSpPr>
          <p:cNvPr id="52" name="Content Placeholder 2">
            <a:extLst>
              <a:ext uri="{FF2B5EF4-FFF2-40B4-BE49-F238E27FC236}">
                <a16:creationId xmlns:a16="http://schemas.microsoft.com/office/drawing/2014/main" id="{620A98AD-6B28-A9F2-00C6-002CF5F83F2B}"/>
              </a:ext>
            </a:extLst>
          </p:cNvPr>
          <p:cNvSpPr>
            <a:spLocks noGrp="1"/>
          </p:cNvSpPr>
          <p:nvPr>
            <p:ph idx="1"/>
          </p:nvPr>
        </p:nvSpPr>
        <p:spPr>
          <a:xfrm>
            <a:off x="610197" y="1985676"/>
            <a:ext cx="3468242" cy="3794638"/>
          </a:xfrm>
        </p:spPr>
        <p:txBody>
          <a:bodyPr>
            <a:normAutofit lnSpcReduction="10000"/>
          </a:bodyPr>
          <a:lstStyle/>
          <a:p>
            <a:r>
              <a:rPr lang="en-US" sz="2000" b="1" dirty="0">
                <a:latin typeface="Verdana" panose="020B0604030504040204" pitchFamily="34" charset="0"/>
                <a:ea typeface="Verdana" panose="020B0604030504040204" pitchFamily="34" charset="0"/>
              </a:rPr>
              <a:t>Use-case:</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IPSec/IKEv2 setup between two VPP instances</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VPP instances using one core only </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Using </a:t>
            </a:r>
            <a:r>
              <a:rPr lang="en-US" sz="2000" i="1" dirty="0">
                <a:latin typeface="Verdana" panose="020B0604030504040204" pitchFamily="34" charset="0"/>
                <a:ea typeface="Verdana" panose="020B0604030504040204" pitchFamily="34" charset="0"/>
              </a:rPr>
              <a:t>aes-gcm-128 </a:t>
            </a:r>
            <a:r>
              <a:rPr lang="en-US" sz="2000" dirty="0">
                <a:latin typeface="Verdana" panose="020B0604030504040204" pitchFamily="34" charset="0"/>
                <a:ea typeface="Verdana" panose="020B0604030504040204" pitchFamily="34" charset="0"/>
              </a:rPr>
              <a:t> for IPsec ESP, with TCP traffic</a:t>
            </a:r>
            <a:endParaRPr lang="en-US" sz="2000" b="1" dirty="0">
              <a:latin typeface="Verdana" panose="020B0604030504040204" pitchFamily="34" charset="0"/>
              <a:ea typeface="Verdana" panose="020B0604030504040204" pitchFamily="34" charset="0"/>
            </a:endParaRPr>
          </a:p>
        </p:txBody>
      </p:sp>
      <p:sp>
        <p:nvSpPr>
          <p:cNvPr id="58" name="TextBox 57">
            <a:extLst>
              <a:ext uri="{FF2B5EF4-FFF2-40B4-BE49-F238E27FC236}">
                <a16:creationId xmlns:a16="http://schemas.microsoft.com/office/drawing/2014/main" id="{09968512-7489-DCA1-A077-7913D1B98141}"/>
              </a:ext>
            </a:extLst>
          </p:cNvPr>
          <p:cNvSpPr txBox="1"/>
          <p:nvPr/>
        </p:nvSpPr>
        <p:spPr>
          <a:xfrm>
            <a:off x="5872308" y="5895049"/>
            <a:ext cx="4940968" cy="307777"/>
          </a:xfrm>
          <a:prstGeom prst="rect">
            <a:avLst/>
          </a:prstGeom>
          <a:noFill/>
        </p:spPr>
        <p:txBody>
          <a:bodyPr wrap="none" rtlCol="0">
            <a:spAutoFit/>
          </a:bodyPr>
          <a:lstStyle/>
          <a:p>
            <a:r>
              <a:rPr lang="en-US" sz="1400" dirty="0">
                <a:latin typeface="Verdana" panose="020B0604030504040204" pitchFamily="34" charset="0"/>
                <a:ea typeface="Verdana" panose="020B0604030504040204" pitchFamily="34" charset="0"/>
              </a:rPr>
              <a:t>Traffic between VPP instances encrypted using IPSec</a:t>
            </a:r>
          </a:p>
        </p:txBody>
      </p:sp>
    </p:spTree>
    <p:extLst>
      <p:ext uri="{BB962C8B-B14F-4D97-AF65-F5344CB8AC3E}">
        <p14:creationId xmlns:p14="http://schemas.microsoft.com/office/powerpoint/2010/main" val="3277665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Experiments with CPU Pinning</a:t>
            </a:r>
          </a:p>
        </p:txBody>
      </p:sp>
      <p:sp>
        <p:nvSpPr>
          <p:cNvPr id="5" name="Slide Number Placeholder 4">
            <a:extLst>
              <a:ext uri="{FF2B5EF4-FFF2-40B4-BE49-F238E27FC236}">
                <a16:creationId xmlns:a16="http://schemas.microsoft.com/office/drawing/2014/main" id="{2583CB60-8378-5A3D-FFF9-A7EBC19667AB}"/>
              </a:ext>
            </a:extLst>
          </p:cNvPr>
          <p:cNvSpPr>
            <a:spLocks noGrp="1"/>
          </p:cNvSpPr>
          <p:nvPr>
            <p:ph type="sldNum" sz="quarter" idx="12"/>
          </p:nvPr>
        </p:nvSpPr>
        <p:spPr/>
        <p:txBody>
          <a:bodyPr/>
          <a:lstStyle/>
          <a:p>
            <a:fld id="{5ACA9182-C107-4A65-A3FD-6E47646A96E9}" type="slidenum">
              <a:rPr lang="en-US" smtClean="0"/>
              <a:t>17</a:t>
            </a:fld>
            <a:endParaRPr lang="en-US"/>
          </a:p>
        </p:txBody>
      </p:sp>
      <p:sp>
        <p:nvSpPr>
          <p:cNvPr id="6" name="Content Placeholder 5">
            <a:extLst>
              <a:ext uri="{FF2B5EF4-FFF2-40B4-BE49-F238E27FC236}">
                <a16:creationId xmlns:a16="http://schemas.microsoft.com/office/drawing/2014/main" id="{3B3386FE-2720-180F-BE53-7B1BA1CFB61B}"/>
              </a:ext>
            </a:extLst>
          </p:cNvPr>
          <p:cNvSpPr>
            <a:spLocks noGrp="1"/>
          </p:cNvSpPr>
          <p:nvPr>
            <p:ph idx="1"/>
          </p:nvPr>
        </p:nvSpPr>
        <p:spPr>
          <a:xfrm>
            <a:off x="838200" y="1825625"/>
            <a:ext cx="4152900" cy="4351338"/>
          </a:xfrm>
        </p:spPr>
        <p:txBody>
          <a:bodyPr>
            <a:normAutofit/>
          </a:bodyPr>
          <a:lstStyle/>
          <a:p>
            <a:r>
              <a:rPr lang="en-US" sz="2000" dirty="0">
                <a:latin typeface="Verdana" panose="020B0604030504040204" pitchFamily="34" charset="0"/>
                <a:ea typeface="Verdana" panose="020B0604030504040204" pitchFamily="34" charset="0"/>
              </a:rPr>
              <a:t>Different scenarios to test core pinning</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Performance loss in scenarios with improper pinning.</a:t>
            </a:r>
          </a:p>
        </p:txBody>
      </p:sp>
      <p:graphicFrame>
        <p:nvGraphicFramePr>
          <p:cNvPr id="8" name="Chart 7">
            <a:extLst>
              <a:ext uri="{FF2B5EF4-FFF2-40B4-BE49-F238E27FC236}">
                <a16:creationId xmlns:a16="http://schemas.microsoft.com/office/drawing/2014/main" id="{99F8BB0D-D4A6-AFAE-89D5-5514DAF67EE9}"/>
              </a:ext>
            </a:extLst>
          </p:cNvPr>
          <p:cNvGraphicFramePr>
            <a:graphicFrameLocks/>
          </p:cNvGraphicFramePr>
          <p:nvPr>
            <p:extLst>
              <p:ext uri="{D42A27DB-BD31-4B8C-83A1-F6EECF244321}">
                <p14:modId xmlns:p14="http://schemas.microsoft.com/office/powerpoint/2010/main" val="338671315"/>
              </p:ext>
            </p:extLst>
          </p:nvPr>
        </p:nvGraphicFramePr>
        <p:xfrm>
          <a:off x="5099958" y="2047874"/>
          <a:ext cx="6253842" cy="4048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672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2">
            <a:extLst>
              <a:ext uri="{FF2B5EF4-FFF2-40B4-BE49-F238E27FC236}">
                <a16:creationId xmlns:a16="http://schemas.microsoft.com/office/drawing/2014/main" id="{23591563-BE71-550F-F319-3D0D3F3B7DF1}"/>
              </a:ext>
            </a:extLst>
          </p:cNvPr>
          <p:cNvSpPr txBox="1">
            <a:spLocks/>
          </p:cNvSpPr>
          <p:nvPr/>
        </p:nvSpPr>
        <p:spPr>
          <a:xfrm>
            <a:off x="3048" y="2478903"/>
            <a:ext cx="12188952" cy="2031324"/>
          </a:xfrm>
          <a:prstGeom prst="rect">
            <a:avLst/>
          </a:prstGeom>
          <a:solidFill>
            <a:schemeClr val="tx1">
              <a:lumMod val="65000"/>
              <a:lumOff val="35000"/>
            </a:schemeClr>
          </a:solidFill>
        </p:spPr>
        <p:txBody>
          <a:bodyPr vert="horz" lIns="868680" tIns="91440" rIns="91440" bIns="45720" rtlCol="0" anchor="ctr">
            <a:normAutofit/>
          </a:bodyPr>
          <a:lstStyle>
            <a:lvl1pPr algn="l" defTabSz="914400" rtl="0" eaLnBrk="1" latinLnBrk="0" hangingPunct="1">
              <a:lnSpc>
                <a:spcPct val="90000"/>
              </a:lnSpc>
              <a:spcBef>
                <a:spcPct val="0"/>
              </a:spcBef>
              <a:buNone/>
              <a:defRPr sz="4000" b="1" kern="1200">
                <a:solidFill>
                  <a:schemeClr val="bg1"/>
                </a:solidFill>
                <a:latin typeface="+mj-lt"/>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a:ea typeface="+mj-ea"/>
                <a:cs typeface="Arial" panose="020B0604020202020204" pitchFamily="34" charset="0"/>
              </a:rPr>
              <a:t>Part 2: Abstraction Challenges</a:t>
            </a:r>
          </a:p>
        </p:txBody>
      </p:sp>
      <p:sp>
        <p:nvSpPr>
          <p:cNvPr id="2" name="Slide Number Placeholder 1">
            <a:extLst>
              <a:ext uri="{FF2B5EF4-FFF2-40B4-BE49-F238E27FC236}">
                <a16:creationId xmlns:a16="http://schemas.microsoft.com/office/drawing/2014/main" id="{711E22F3-F357-8565-79B7-DB3D04914606}"/>
              </a:ext>
            </a:extLst>
          </p:cNvPr>
          <p:cNvSpPr>
            <a:spLocks noGrp="1"/>
          </p:cNvSpPr>
          <p:nvPr>
            <p:ph type="sldNum" sz="quarter" idx="12"/>
          </p:nvPr>
        </p:nvSpPr>
        <p:spPr/>
        <p:txBody>
          <a:bodyPr/>
          <a:lstStyle/>
          <a:p>
            <a:fld id="{5ACA9182-C107-4A65-A3FD-6E47646A96E9}" type="slidenum">
              <a:rPr lang="en-US" smtClean="0"/>
              <a:t>18</a:t>
            </a:fld>
            <a:endParaRPr lang="en-US"/>
          </a:p>
        </p:txBody>
      </p:sp>
    </p:spTree>
    <p:extLst>
      <p:ext uri="{BB962C8B-B14F-4D97-AF65-F5344CB8AC3E}">
        <p14:creationId xmlns:p14="http://schemas.microsoft.com/office/powerpoint/2010/main" val="3217189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BFC2ED0-60F2-1292-2675-418C04732570}"/>
              </a:ext>
            </a:extLst>
          </p:cNvPr>
          <p:cNvSpPr/>
          <p:nvPr/>
        </p:nvSpPr>
        <p:spPr>
          <a:xfrm>
            <a:off x="7075170" y="2103818"/>
            <a:ext cx="4278630"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A3CE1BF-8107-55E7-5C55-26B4F68A3903}"/>
              </a:ext>
            </a:extLst>
          </p:cNvPr>
          <p:cNvSpPr/>
          <p:nvPr/>
        </p:nvSpPr>
        <p:spPr>
          <a:xfrm>
            <a:off x="7246620" y="2444884"/>
            <a:ext cx="1924049" cy="1445500"/>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Virtual Machines</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0" y="1825625"/>
            <a:ext cx="5684520" cy="4351338"/>
          </a:xfrm>
        </p:spPr>
        <p:txBody>
          <a:bodyPr>
            <a:normAutofit/>
          </a:bodyPr>
          <a:lstStyle/>
          <a:p>
            <a:r>
              <a:rPr lang="en-US" sz="2000" dirty="0">
                <a:latin typeface="Verdana" panose="020B0604030504040204" pitchFamily="34" charset="0"/>
                <a:ea typeface="Verdana" panose="020B0604030504040204" pitchFamily="34" charset="0"/>
              </a:rPr>
              <a:t>Abstract hardware into several isolated systems</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VM CPUs are represented as threads on host machine</a:t>
            </a:r>
          </a:p>
          <a:p>
            <a:endParaRPr lang="en-US" sz="1600" dirty="0">
              <a:latin typeface="Verdana" panose="020B0604030504040204" pitchFamily="34" charset="0"/>
              <a:ea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endParaRPr>
          </a:p>
          <a:p>
            <a:pPr marL="0" indent="0">
              <a:buNone/>
            </a:pPr>
            <a:r>
              <a:rPr lang="en-US" sz="2000" dirty="0">
                <a:latin typeface="Verdana" panose="020B0604030504040204" pitchFamily="34" charset="0"/>
                <a:ea typeface="Verdana" panose="020B0604030504040204" pitchFamily="34" charset="0"/>
                <a:sym typeface="Wingdings" panose="05000000000000000000" pitchFamily="2" charset="2"/>
              </a:rPr>
              <a:t> </a:t>
            </a:r>
            <a:r>
              <a:rPr lang="en-US" sz="2000" dirty="0">
                <a:latin typeface="Verdana" panose="020B0604030504040204" pitchFamily="34" charset="0"/>
                <a:ea typeface="Verdana" panose="020B0604030504040204" pitchFamily="34" charset="0"/>
              </a:rPr>
              <a:t>Pinning vCPUs to resemble host topology &amp; ensure NUMA awareness</a:t>
            </a:r>
          </a:p>
        </p:txBody>
      </p:sp>
      <p:sp>
        <p:nvSpPr>
          <p:cNvPr id="4" name="Slide Number Placeholder 3">
            <a:extLst>
              <a:ext uri="{FF2B5EF4-FFF2-40B4-BE49-F238E27FC236}">
                <a16:creationId xmlns:a16="http://schemas.microsoft.com/office/drawing/2014/main" id="{37FBD147-238D-CF51-838E-053DA4FFA8B9}"/>
              </a:ext>
            </a:extLst>
          </p:cNvPr>
          <p:cNvSpPr>
            <a:spLocks noGrp="1"/>
          </p:cNvSpPr>
          <p:nvPr>
            <p:ph type="sldNum" sz="quarter" idx="12"/>
          </p:nvPr>
        </p:nvSpPr>
        <p:spPr/>
        <p:txBody>
          <a:bodyPr/>
          <a:lstStyle/>
          <a:p>
            <a:fld id="{5ACA9182-C107-4A65-A3FD-6E47646A96E9}" type="slidenum">
              <a:rPr lang="en-US" smtClean="0"/>
              <a:t>19</a:t>
            </a:fld>
            <a:endParaRPr lang="en-US"/>
          </a:p>
        </p:txBody>
      </p:sp>
      <p:sp>
        <p:nvSpPr>
          <p:cNvPr id="5" name="Rectangle 4">
            <a:extLst>
              <a:ext uri="{FF2B5EF4-FFF2-40B4-BE49-F238E27FC236}">
                <a16:creationId xmlns:a16="http://schemas.microsoft.com/office/drawing/2014/main" id="{FDF4252E-46C3-4847-0C76-0AAA25EC98C6}"/>
              </a:ext>
            </a:extLst>
          </p:cNvPr>
          <p:cNvSpPr/>
          <p:nvPr/>
        </p:nvSpPr>
        <p:spPr>
          <a:xfrm>
            <a:off x="7246619" y="5149914"/>
            <a:ext cx="3953273" cy="567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Hardware</a:t>
            </a:r>
            <a:endParaRPr lang="en-US" dirty="0"/>
          </a:p>
        </p:txBody>
      </p:sp>
      <p:sp>
        <p:nvSpPr>
          <p:cNvPr id="8" name="Rectangle 7">
            <a:extLst>
              <a:ext uri="{FF2B5EF4-FFF2-40B4-BE49-F238E27FC236}">
                <a16:creationId xmlns:a16="http://schemas.microsoft.com/office/drawing/2014/main" id="{CEA9F0ED-A5EA-30CC-E733-16FF088FAAA8}"/>
              </a:ext>
            </a:extLst>
          </p:cNvPr>
          <p:cNvSpPr/>
          <p:nvPr/>
        </p:nvSpPr>
        <p:spPr>
          <a:xfrm>
            <a:off x="7246619" y="4546822"/>
            <a:ext cx="3953273" cy="567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Host OS</a:t>
            </a:r>
          </a:p>
        </p:txBody>
      </p:sp>
      <p:sp>
        <p:nvSpPr>
          <p:cNvPr id="17" name="Rectangle 16">
            <a:extLst>
              <a:ext uri="{FF2B5EF4-FFF2-40B4-BE49-F238E27FC236}">
                <a16:creationId xmlns:a16="http://schemas.microsoft.com/office/drawing/2014/main" id="{B434BD40-726B-729A-3563-CF884A5D572E}"/>
              </a:ext>
            </a:extLst>
          </p:cNvPr>
          <p:cNvSpPr/>
          <p:nvPr/>
        </p:nvSpPr>
        <p:spPr>
          <a:xfrm>
            <a:off x="7246619" y="3929208"/>
            <a:ext cx="3953273" cy="567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Hypervisor / Virtualization Layer</a:t>
            </a:r>
          </a:p>
        </p:txBody>
      </p:sp>
      <p:sp>
        <p:nvSpPr>
          <p:cNvPr id="22" name="Rectangle 21">
            <a:extLst>
              <a:ext uri="{FF2B5EF4-FFF2-40B4-BE49-F238E27FC236}">
                <a16:creationId xmlns:a16="http://schemas.microsoft.com/office/drawing/2014/main" id="{8559B75F-1BDA-4C82-DC8A-570A2C2684FE}"/>
              </a:ext>
            </a:extLst>
          </p:cNvPr>
          <p:cNvSpPr/>
          <p:nvPr/>
        </p:nvSpPr>
        <p:spPr>
          <a:xfrm>
            <a:off x="7287766" y="3217558"/>
            <a:ext cx="1848613" cy="567690"/>
          </a:xfrm>
          <a:prstGeom prst="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Guest OS</a:t>
            </a:r>
          </a:p>
        </p:txBody>
      </p:sp>
      <p:sp>
        <p:nvSpPr>
          <p:cNvPr id="23" name="Rectangle 22">
            <a:extLst>
              <a:ext uri="{FF2B5EF4-FFF2-40B4-BE49-F238E27FC236}">
                <a16:creationId xmlns:a16="http://schemas.microsoft.com/office/drawing/2014/main" id="{B102FF90-6919-82BF-726B-FCDE8C7F871D}"/>
              </a:ext>
            </a:extLst>
          </p:cNvPr>
          <p:cNvSpPr/>
          <p:nvPr/>
        </p:nvSpPr>
        <p:spPr>
          <a:xfrm>
            <a:off x="7287766" y="2599944"/>
            <a:ext cx="1848613" cy="567690"/>
          </a:xfrm>
          <a:prstGeom prst="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VM Applications</a:t>
            </a:r>
          </a:p>
        </p:txBody>
      </p:sp>
      <p:sp>
        <p:nvSpPr>
          <p:cNvPr id="25" name="TextBox 24">
            <a:extLst>
              <a:ext uri="{FF2B5EF4-FFF2-40B4-BE49-F238E27FC236}">
                <a16:creationId xmlns:a16="http://schemas.microsoft.com/office/drawing/2014/main" id="{43CF863F-626C-5E0B-5E86-463B0DB69126}"/>
              </a:ext>
            </a:extLst>
          </p:cNvPr>
          <p:cNvSpPr txBox="1"/>
          <p:nvPr/>
        </p:nvSpPr>
        <p:spPr>
          <a:xfrm>
            <a:off x="8791971" y="6013709"/>
            <a:ext cx="843501" cy="261610"/>
          </a:xfrm>
          <a:prstGeom prst="rect">
            <a:avLst/>
          </a:prstGeom>
          <a:noFill/>
        </p:spPr>
        <p:txBody>
          <a:bodyPr wrap="none" rtlCol="0">
            <a:spAutoFit/>
          </a:bodyPr>
          <a:lstStyle/>
          <a:p>
            <a:r>
              <a:rPr lang="en-US" sz="1100" i="1" dirty="0">
                <a:latin typeface="Verdana" panose="020B0604030504040204" pitchFamily="34" charset="0"/>
                <a:ea typeface="Verdana" panose="020B0604030504040204" pitchFamily="34" charset="0"/>
              </a:rPr>
              <a:t>VM Stack</a:t>
            </a:r>
          </a:p>
        </p:txBody>
      </p:sp>
      <p:sp>
        <p:nvSpPr>
          <p:cNvPr id="26" name="Rectangle 25">
            <a:extLst>
              <a:ext uri="{FF2B5EF4-FFF2-40B4-BE49-F238E27FC236}">
                <a16:creationId xmlns:a16="http://schemas.microsoft.com/office/drawing/2014/main" id="{2BCA778C-B8CD-D41A-F905-BF6B2764830F}"/>
              </a:ext>
            </a:extLst>
          </p:cNvPr>
          <p:cNvSpPr/>
          <p:nvPr/>
        </p:nvSpPr>
        <p:spPr>
          <a:xfrm>
            <a:off x="9246870" y="2444884"/>
            <a:ext cx="1953021" cy="1445500"/>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2F4961D-8257-6579-63A0-8FE0348D2477}"/>
              </a:ext>
            </a:extLst>
          </p:cNvPr>
          <p:cNvSpPr/>
          <p:nvPr/>
        </p:nvSpPr>
        <p:spPr>
          <a:xfrm>
            <a:off x="9276983" y="3217558"/>
            <a:ext cx="1848613" cy="567690"/>
          </a:xfrm>
          <a:prstGeom prst="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Guest OS</a:t>
            </a:r>
          </a:p>
        </p:txBody>
      </p:sp>
      <p:sp>
        <p:nvSpPr>
          <p:cNvPr id="28" name="Rectangle 27">
            <a:extLst>
              <a:ext uri="{FF2B5EF4-FFF2-40B4-BE49-F238E27FC236}">
                <a16:creationId xmlns:a16="http://schemas.microsoft.com/office/drawing/2014/main" id="{95BCD026-4364-8CE2-E74E-833F2CAE661C}"/>
              </a:ext>
            </a:extLst>
          </p:cNvPr>
          <p:cNvSpPr/>
          <p:nvPr/>
        </p:nvSpPr>
        <p:spPr>
          <a:xfrm>
            <a:off x="9276983" y="2599944"/>
            <a:ext cx="1848613" cy="567690"/>
          </a:xfrm>
          <a:prstGeom prst="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VM Applications</a:t>
            </a:r>
          </a:p>
        </p:txBody>
      </p:sp>
      <p:sp>
        <p:nvSpPr>
          <p:cNvPr id="29" name="Rectangle: Diagonal Corners Rounded 28">
            <a:extLst>
              <a:ext uri="{FF2B5EF4-FFF2-40B4-BE49-F238E27FC236}">
                <a16:creationId xmlns:a16="http://schemas.microsoft.com/office/drawing/2014/main" id="{57F89438-6F9E-126A-6D9B-3985291FD367}"/>
              </a:ext>
            </a:extLst>
          </p:cNvPr>
          <p:cNvSpPr/>
          <p:nvPr/>
        </p:nvSpPr>
        <p:spPr>
          <a:xfrm>
            <a:off x="7510022" y="3642047"/>
            <a:ext cx="552954" cy="201812"/>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vCPU</a:t>
            </a:r>
            <a:endParaRPr lang="en-US" sz="1050" dirty="0"/>
          </a:p>
        </p:txBody>
      </p:sp>
      <p:sp>
        <p:nvSpPr>
          <p:cNvPr id="30" name="Rectangle: Diagonal Corners Rounded 29">
            <a:extLst>
              <a:ext uri="{FF2B5EF4-FFF2-40B4-BE49-F238E27FC236}">
                <a16:creationId xmlns:a16="http://schemas.microsoft.com/office/drawing/2014/main" id="{28124A2E-FEED-8CFE-57E5-CD23D0677EFA}"/>
              </a:ext>
            </a:extLst>
          </p:cNvPr>
          <p:cNvSpPr/>
          <p:nvPr/>
        </p:nvSpPr>
        <p:spPr>
          <a:xfrm>
            <a:off x="8323200" y="3631369"/>
            <a:ext cx="552954" cy="201812"/>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vCPU</a:t>
            </a:r>
            <a:endParaRPr lang="en-US" sz="1050" dirty="0"/>
          </a:p>
        </p:txBody>
      </p:sp>
      <p:sp>
        <p:nvSpPr>
          <p:cNvPr id="31" name="Rectangle: Diagonal Corners Rounded 30">
            <a:extLst>
              <a:ext uri="{FF2B5EF4-FFF2-40B4-BE49-F238E27FC236}">
                <a16:creationId xmlns:a16="http://schemas.microsoft.com/office/drawing/2014/main" id="{8869A23D-E08E-BD06-C25B-E549D2E3EBA3}"/>
              </a:ext>
            </a:extLst>
          </p:cNvPr>
          <p:cNvSpPr/>
          <p:nvPr/>
        </p:nvSpPr>
        <p:spPr>
          <a:xfrm>
            <a:off x="9504125" y="3638752"/>
            <a:ext cx="552954" cy="201812"/>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vCPU</a:t>
            </a:r>
            <a:endParaRPr lang="en-US" sz="1050" dirty="0"/>
          </a:p>
        </p:txBody>
      </p:sp>
      <p:sp>
        <p:nvSpPr>
          <p:cNvPr id="32" name="Rectangle: Diagonal Corners Rounded 31">
            <a:extLst>
              <a:ext uri="{FF2B5EF4-FFF2-40B4-BE49-F238E27FC236}">
                <a16:creationId xmlns:a16="http://schemas.microsoft.com/office/drawing/2014/main" id="{68DC2B40-C301-440F-5CFB-4149C8FE946F}"/>
              </a:ext>
            </a:extLst>
          </p:cNvPr>
          <p:cNvSpPr/>
          <p:nvPr/>
        </p:nvSpPr>
        <p:spPr>
          <a:xfrm>
            <a:off x="10317303" y="3628074"/>
            <a:ext cx="552954" cy="201812"/>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vCPU</a:t>
            </a:r>
            <a:endParaRPr lang="en-US" sz="1050" dirty="0"/>
          </a:p>
        </p:txBody>
      </p:sp>
    </p:spTree>
    <p:extLst>
      <p:ext uri="{BB962C8B-B14F-4D97-AF65-F5344CB8AC3E}">
        <p14:creationId xmlns:p14="http://schemas.microsoft.com/office/powerpoint/2010/main" val="198513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D42B4D-6F87-D6B7-6AA4-B0CB6802B732}"/>
              </a:ext>
            </a:extLst>
          </p:cNvPr>
          <p:cNvSpPr/>
          <p:nvPr/>
        </p:nvSpPr>
        <p:spPr>
          <a:xfrm>
            <a:off x="671804" y="2621901"/>
            <a:ext cx="10681996" cy="208539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a:xfrm>
            <a:off x="838200" y="388938"/>
            <a:ext cx="10515600" cy="1325563"/>
          </a:xfrm>
        </p:spPr>
        <p:txBody>
          <a:bodyPr>
            <a:normAutofit/>
          </a:bodyPr>
          <a:lstStyle/>
          <a:p>
            <a:r>
              <a:rPr lang="en-US" sz="2400" b="1" dirty="0">
                <a:latin typeface="Verdana" panose="020B0604030504040204" pitchFamily="34" charset="0"/>
                <a:ea typeface="Verdana" panose="020B0604030504040204" pitchFamily="34" charset="0"/>
              </a:rPr>
              <a:t>About us</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796214" y="3244719"/>
            <a:ext cx="3453880" cy="1183497"/>
          </a:xfrm>
        </p:spPr>
        <p:txBody>
          <a:bodyPr>
            <a:normAutofit/>
          </a:bodyPr>
          <a:lstStyle/>
          <a:p>
            <a:pPr marL="0" indent="0" algn="ctr">
              <a:buNone/>
            </a:pPr>
            <a:r>
              <a:rPr lang="en-US" sz="2000" b="1" dirty="0">
                <a:latin typeface="Verdana" panose="020B0604030504040204" pitchFamily="34" charset="0"/>
                <a:ea typeface="Verdana" panose="020B0604030504040204" pitchFamily="34" charset="0"/>
              </a:rPr>
              <a:t>Hadi Rayan Al-Sandid</a:t>
            </a:r>
          </a:p>
          <a:p>
            <a:pPr marL="0" indent="0" algn="ctr">
              <a:buNone/>
            </a:pPr>
            <a:r>
              <a:rPr lang="en-US" sz="2000" dirty="0">
                <a:latin typeface="Verdana" panose="020B0604030504040204" pitchFamily="34" charset="0"/>
                <a:ea typeface="Verdana" panose="020B0604030504040204" pitchFamily="34" charset="0"/>
                <a:hlinkClick r:id="rId3"/>
              </a:rPr>
              <a:t>halsandi@cisco.com</a:t>
            </a:r>
            <a:r>
              <a:rPr lang="en-US" sz="2000" dirty="0">
                <a:latin typeface="Verdana" panose="020B0604030504040204" pitchFamily="34" charset="0"/>
                <a:ea typeface="Verdana" panose="020B0604030504040204" pitchFamily="34" charset="0"/>
              </a:rPr>
              <a:t> </a:t>
            </a:r>
          </a:p>
        </p:txBody>
      </p:sp>
      <p:sp>
        <p:nvSpPr>
          <p:cNvPr id="6" name="Content Placeholder 2">
            <a:extLst>
              <a:ext uri="{FF2B5EF4-FFF2-40B4-BE49-F238E27FC236}">
                <a16:creationId xmlns:a16="http://schemas.microsoft.com/office/drawing/2014/main" id="{D4D89818-BF6D-91F3-96F1-D856C59DA20B}"/>
              </a:ext>
            </a:extLst>
          </p:cNvPr>
          <p:cNvSpPr txBox="1">
            <a:spLocks/>
          </p:cNvSpPr>
          <p:nvPr/>
        </p:nvSpPr>
        <p:spPr>
          <a:xfrm>
            <a:off x="4030824" y="3244719"/>
            <a:ext cx="4130351" cy="9284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latin typeface="Verdana" panose="020B0604030504040204" pitchFamily="34" charset="0"/>
                <a:ea typeface="Verdana" panose="020B0604030504040204" pitchFamily="34" charset="0"/>
              </a:rPr>
              <a:t>Nathan Skrzypczak</a:t>
            </a:r>
          </a:p>
          <a:p>
            <a:pPr marL="0" indent="0" algn="ctr">
              <a:buFont typeface="Arial" panose="020B0604020202020204" pitchFamily="34" charset="0"/>
              <a:buNone/>
            </a:pPr>
            <a:r>
              <a:rPr lang="en-US" sz="2000" dirty="0">
                <a:latin typeface="Verdana" panose="020B0604030504040204" pitchFamily="34" charset="0"/>
                <a:ea typeface="Verdana" panose="020B0604030504040204" pitchFamily="34" charset="0"/>
                <a:hlinkClick r:id="rId4"/>
              </a:rPr>
              <a:t>nskrzypc@cisco.com</a:t>
            </a:r>
            <a:endParaRPr lang="en-US" sz="2000" dirty="0">
              <a:latin typeface="Verdana" panose="020B0604030504040204" pitchFamily="34" charset="0"/>
              <a:ea typeface="Verdana" panose="020B0604030504040204" pitchFamily="34" charset="0"/>
            </a:endParaRPr>
          </a:p>
        </p:txBody>
      </p:sp>
      <p:sp>
        <p:nvSpPr>
          <p:cNvPr id="7" name="Content Placeholder 2">
            <a:extLst>
              <a:ext uri="{FF2B5EF4-FFF2-40B4-BE49-F238E27FC236}">
                <a16:creationId xmlns:a16="http://schemas.microsoft.com/office/drawing/2014/main" id="{5C1507CC-42E5-855A-A3CE-55B3B15BD677}"/>
              </a:ext>
            </a:extLst>
          </p:cNvPr>
          <p:cNvSpPr txBox="1">
            <a:spLocks/>
          </p:cNvSpPr>
          <p:nvPr/>
        </p:nvSpPr>
        <p:spPr>
          <a:xfrm>
            <a:off x="7896809" y="3244719"/>
            <a:ext cx="3034004" cy="9673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err="1">
                <a:latin typeface="Verdana" panose="020B0604030504040204" pitchFamily="34" charset="0"/>
                <a:ea typeface="Verdana" panose="020B0604030504040204" pitchFamily="34" charset="0"/>
              </a:rPr>
              <a:t>Hedi</a:t>
            </a:r>
            <a:r>
              <a:rPr lang="en-US" sz="2000" b="1" dirty="0">
                <a:latin typeface="Verdana" panose="020B0604030504040204" pitchFamily="34" charset="0"/>
                <a:ea typeface="Verdana" panose="020B0604030504040204" pitchFamily="34" charset="0"/>
              </a:rPr>
              <a:t> </a:t>
            </a:r>
            <a:r>
              <a:rPr lang="en-US" sz="2000" b="1" dirty="0" err="1">
                <a:latin typeface="Verdana" panose="020B0604030504040204" pitchFamily="34" charset="0"/>
                <a:ea typeface="Verdana" panose="020B0604030504040204" pitchFamily="34" charset="0"/>
              </a:rPr>
              <a:t>Bouattour</a:t>
            </a:r>
            <a:endParaRPr lang="en-US" sz="2000" b="1" dirty="0">
              <a:latin typeface="Verdana" panose="020B0604030504040204" pitchFamily="34" charset="0"/>
              <a:ea typeface="Verdana" panose="020B0604030504040204" pitchFamily="34" charset="0"/>
            </a:endParaRPr>
          </a:p>
          <a:p>
            <a:pPr marL="0" indent="0" algn="ctr">
              <a:buFont typeface="Arial" panose="020B0604020202020204" pitchFamily="34" charset="0"/>
              <a:buNone/>
            </a:pPr>
            <a:r>
              <a:rPr lang="en-US" sz="2000" dirty="0">
                <a:latin typeface="Verdana" panose="020B0604030504040204" pitchFamily="34" charset="0"/>
                <a:ea typeface="Verdana" panose="020B0604030504040204" pitchFamily="34" charset="0"/>
                <a:hlinkClick r:id="rId5"/>
              </a:rPr>
              <a:t>hbouatto@cisco.com</a:t>
            </a:r>
            <a:r>
              <a:rPr lang="en-US" sz="2000" dirty="0">
                <a:latin typeface="Verdana" panose="020B0604030504040204" pitchFamily="34" charset="0"/>
                <a:ea typeface="Verdana" panose="020B0604030504040204" pitchFamily="34" charset="0"/>
              </a:rPr>
              <a:t> </a:t>
            </a:r>
          </a:p>
        </p:txBody>
      </p:sp>
      <p:sp>
        <p:nvSpPr>
          <p:cNvPr id="4" name="Slide Number Placeholder 3">
            <a:extLst>
              <a:ext uri="{FF2B5EF4-FFF2-40B4-BE49-F238E27FC236}">
                <a16:creationId xmlns:a16="http://schemas.microsoft.com/office/drawing/2014/main" id="{4A86C27E-D9EB-B462-706F-240E423FF0EE}"/>
              </a:ext>
            </a:extLst>
          </p:cNvPr>
          <p:cNvSpPr>
            <a:spLocks noGrp="1"/>
          </p:cNvSpPr>
          <p:nvPr>
            <p:ph type="sldNum" sz="quarter" idx="12"/>
          </p:nvPr>
        </p:nvSpPr>
        <p:spPr/>
        <p:txBody>
          <a:bodyPr/>
          <a:lstStyle/>
          <a:p>
            <a:fld id="{5ACA9182-C107-4A65-A3FD-6E47646A96E9}" type="slidenum">
              <a:rPr lang="en-US" smtClean="0"/>
              <a:t>2</a:t>
            </a:fld>
            <a:endParaRPr lang="en-US"/>
          </a:p>
        </p:txBody>
      </p:sp>
    </p:spTree>
    <p:extLst>
      <p:ext uri="{BB962C8B-B14F-4D97-AF65-F5344CB8AC3E}">
        <p14:creationId xmlns:p14="http://schemas.microsoft.com/office/powerpoint/2010/main" val="403694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VMs – Pinning Primer</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0" y="1825625"/>
            <a:ext cx="5325319" cy="4351338"/>
          </a:xfrm>
        </p:spPr>
        <p:txBody>
          <a:bodyPr>
            <a:normAutofit/>
          </a:bodyPr>
          <a:lstStyle/>
          <a:p>
            <a:r>
              <a:rPr lang="en-US" sz="2000" dirty="0">
                <a:latin typeface="Verdana" panose="020B0604030504040204" pitchFamily="34" charset="0"/>
                <a:ea typeface="Verdana" panose="020B0604030504040204" pitchFamily="34" charset="0"/>
              </a:rPr>
              <a:t>Pinning vCPUs in KVM/QEMU</a:t>
            </a:r>
          </a:p>
          <a:p>
            <a:pPr lvl="1"/>
            <a:r>
              <a:rPr lang="en-US" sz="1600" dirty="0" err="1">
                <a:latin typeface="Verdana" panose="020B0604030504040204" pitchFamily="34" charset="0"/>
                <a:ea typeface="Verdana" panose="020B0604030504040204" pitchFamily="34" charset="0"/>
              </a:rPr>
              <a:t>libvirt</a:t>
            </a:r>
            <a:r>
              <a:rPr lang="en-US" sz="1600" dirty="0">
                <a:latin typeface="Verdana" panose="020B0604030504040204" pitchFamily="34" charset="0"/>
                <a:ea typeface="Verdana" panose="020B0604030504040204" pitchFamily="34" charset="0"/>
              </a:rPr>
              <a:t>, </a:t>
            </a:r>
            <a:r>
              <a:rPr lang="en-US" sz="1600" dirty="0" err="1">
                <a:latin typeface="Verdana" panose="020B0604030504040204" pitchFamily="34" charset="0"/>
                <a:ea typeface="Verdana" panose="020B0604030504040204" pitchFamily="34" charset="0"/>
              </a:rPr>
              <a:t>virsh</a:t>
            </a:r>
            <a:r>
              <a:rPr lang="en-US" sz="1600" dirty="0">
                <a:latin typeface="Verdana" panose="020B0604030504040204" pitchFamily="34" charset="0"/>
                <a:ea typeface="Verdana" panose="020B0604030504040204" pitchFamily="34" charset="0"/>
              </a:rPr>
              <a:t> utilities</a:t>
            </a:r>
          </a:p>
          <a:p>
            <a:pPr lvl="1"/>
            <a:endParaRPr lang="en-US" sz="16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Applications within VMs must also be pinned</a:t>
            </a:r>
          </a:p>
        </p:txBody>
      </p:sp>
      <p:sp>
        <p:nvSpPr>
          <p:cNvPr id="7" name="Slide Number Placeholder 6">
            <a:extLst>
              <a:ext uri="{FF2B5EF4-FFF2-40B4-BE49-F238E27FC236}">
                <a16:creationId xmlns:a16="http://schemas.microsoft.com/office/drawing/2014/main" id="{7D0A3D1C-E4AD-0128-16BE-9C993F0CAD9B}"/>
              </a:ext>
            </a:extLst>
          </p:cNvPr>
          <p:cNvSpPr>
            <a:spLocks noGrp="1"/>
          </p:cNvSpPr>
          <p:nvPr>
            <p:ph type="sldNum" sz="quarter" idx="12"/>
          </p:nvPr>
        </p:nvSpPr>
        <p:spPr>
          <a:xfrm>
            <a:off x="9301480" y="6364191"/>
            <a:ext cx="2743200" cy="365125"/>
          </a:xfrm>
        </p:spPr>
        <p:txBody>
          <a:bodyPr/>
          <a:lstStyle/>
          <a:p>
            <a:fld id="{5ACA9182-C107-4A65-A3FD-6E47646A96E9}" type="slidenum">
              <a:rPr lang="en-US" smtClean="0"/>
              <a:t>20</a:t>
            </a:fld>
            <a:endParaRPr lang="en-US" dirty="0"/>
          </a:p>
        </p:txBody>
      </p:sp>
      <p:pic>
        <p:nvPicPr>
          <p:cNvPr id="9" name="Picture 8" descr="A screen shot of a computer program&#10;&#10;Description automatically generated">
            <a:extLst>
              <a:ext uri="{FF2B5EF4-FFF2-40B4-BE49-F238E27FC236}">
                <a16:creationId xmlns:a16="http://schemas.microsoft.com/office/drawing/2014/main" id="{09ED4581-0555-98AC-5682-F7E6B3818972}"/>
              </a:ext>
            </a:extLst>
          </p:cNvPr>
          <p:cNvPicPr>
            <a:picLocks noChangeAspect="1"/>
          </p:cNvPicPr>
          <p:nvPr/>
        </p:nvPicPr>
        <p:blipFill rotWithShape="1">
          <a:blip r:embed="rId3">
            <a:extLst>
              <a:ext uri="{28A0092B-C50C-407E-A947-70E740481C1C}">
                <a14:useLocalDpi xmlns:a14="http://schemas.microsoft.com/office/drawing/2010/main" val="0"/>
              </a:ext>
            </a:extLst>
          </a:blip>
          <a:srcRect t="27232" r="21130" b="52874"/>
          <a:stretch/>
        </p:blipFill>
        <p:spPr>
          <a:xfrm>
            <a:off x="6290011" y="2690906"/>
            <a:ext cx="5538427" cy="1727200"/>
          </a:xfrm>
          <a:prstGeom prst="rect">
            <a:avLst/>
          </a:prstGeom>
        </p:spPr>
      </p:pic>
      <p:sp>
        <p:nvSpPr>
          <p:cNvPr id="10" name="TextBox 9">
            <a:extLst>
              <a:ext uri="{FF2B5EF4-FFF2-40B4-BE49-F238E27FC236}">
                <a16:creationId xmlns:a16="http://schemas.microsoft.com/office/drawing/2014/main" id="{FBBA224F-E5C5-D241-FBC9-D43D19A71215}"/>
              </a:ext>
            </a:extLst>
          </p:cNvPr>
          <p:cNvSpPr txBox="1"/>
          <p:nvPr/>
        </p:nvSpPr>
        <p:spPr>
          <a:xfrm>
            <a:off x="7759715" y="4497837"/>
            <a:ext cx="2749471" cy="261610"/>
          </a:xfrm>
          <a:prstGeom prst="rect">
            <a:avLst/>
          </a:prstGeom>
          <a:noFill/>
        </p:spPr>
        <p:txBody>
          <a:bodyPr wrap="none" rtlCol="0">
            <a:spAutoFit/>
          </a:bodyPr>
          <a:lstStyle/>
          <a:p>
            <a:r>
              <a:rPr lang="en-US" sz="1100" i="1" dirty="0">
                <a:latin typeface="Verdana" panose="020B0604030504040204" pitchFamily="34" charset="0"/>
                <a:ea typeface="Verdana" panose="020B0604030504040204" pitchFamily="34" charset="0"/>
              </a:rPr>
              <a:t>Running `</a:t>
            </a:r>
            <a:r>
              <a:rPr lang="en-US" sz="1100" i="1" dirty="0" err="1">
                <a:latin typeface="Verdana" panose="020B0604030504040204" pitchFamily="34" charset="0"/>
                <a:ea typeface="Verdana" panose="020B0604030504040204" pitchFamily="34" charset="0"/>
              </a:rPr>
              <a:t>virsh</a:t>
            </a:r>
            <a:r>
              <a:rPr lang="en-US" sz="1100" i="1" dirty="0">
                <a:latin typeface="Verdana" panose="020B0604030504040204" pitchFamily="34" charset="0"/>
                <a:ea typeface="Verdana" panose="020B0604030504040204" pitchFamily="34" charset="0"/>
              </a:rPr>
              <a:t> edit &lt;</a:t>
            </a:r>
            <a:r>
              <a:rPr lang="en-US" sz="1100" i="1" dirty="0" err="1">
                <a:latin typeface="Verdana" panose="020B0604030504040204" pitchFamily="34" charset="0"/>
                <a:ea typeface="Verdana" panose="020B0604030504040204" pitchFamily="34" charset="0"/>
              </a:rPr>
              <a:t>vm</a:t>
            </a:r>
            <a:r>
              <a:rPr lang="en-US" sz="1100" i="1" dirty="0">
                <a:latin typeface="Verdana" panose="020B0604030504040204" pitchFamily="34" charset="0"/>
                <a:ea typeface="Verdana" panose="020B0604030504040204" pitchFamily="34" charset="0"/>
              </a:rPr>
              <a:t>-domain&gt;`</a:t>
            </a:r>
          </a:p>
        </p:txBody>
      </p:sp>
    </p:spTree>
    <p:extLst>
      <p:ext uri="{BB962C8B-B14F-4D97-AF65-F5344CB8AC3E}">
        <p14:creationId xmlns:p14="http://schemas.microsoft.com/office/powerpoint/2010/main" val="3421990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0" y="1825625"/>
            <a:ext cx="5556813" cy="4351338"/>
          </a:xfrm>
        </p:spPr>
        <p:txBody>
          <a:bodyPr>
            <a:normAutofit/>
          </a:bodyPr>
          <a:lstStyle/>
          <a:p>
            <a:r>
              <a:rPr lang="en-US" sz="2000" dirty="0">
                <a:latin typeface="Verdana" panose="020B0604030504040204" pitchFamily="34" charset="0"/>
                <a:ea typeface="Verdana" panose="020B0604030504040204" pitchFamily="34" charset="0"/>
              </a:rPr>
              <a:t>Containers share the OS kernel, and run as isolated processes in user space</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Leverages Linux </a:t>
            </a:r>
            <a:r>
              <a:rPr lang="en-US" sz="2000" dirty="0" err="1">
                <a:latin typeface="Verdana" panose="020B0604030504040204" pitchFamily="34" charset="0"/>
                <a:ea typeface="Verdana" panose="020B0604030504040204" pitchFamily="34" charset="0"/>
              </a:rPr>
              <a:t>cgroups</a:t>
            </a:r>
            <a:r>
              <a:rPr lang="en-US" sz="2000" dirty="0">
                <a:latin typeface="Verdana" panose="020B0604030504040204" pitchFamily="34" charset="0"/>
                <a:ea typeface="Verdana" panose="020B0604030504040204" pitchFamily="34" charset="0"/>
              </a:rPr>
              <a:t> and namespaces</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Ideal for orchestration and fast deployment of network workloads..</a:t>
            </a:r>
          </a:p>
          <a:p>
            <a:endParaRPr lang="en-US" sz="2000" dirty="0">
              <a:latin typeface="Verdana" panose="020B0604030504040204" pitchFamily="34" charset="0"/>
              <a:ea typeface="Verdana" panose="020B0604030504040204" pitchFamily="34" charset="0"/>
              <a:sym typeface="Wingdings" panose="05000000000000000000" pitchFamily="2" charset="2"/>
            </a:endParaRPr>
          </a:p>
          <a:p>
            <a:r>
              <a:rPr lang="en-US" sz="2000" dirty="0">
                <a:latin typeface="Verdana" panose="020B0604030504040204" pitchFamily="34" charset="0"/>
                <a:ea typeface="Verdana" panose="020B0604030504040204" pitchFamily="34" charset="0"/>
                <a:sym typeface="Wingdings" panose="05000000000000000000" pitchFamily="2" charset="2"/>
              </a:rPr>
              <a:t> Ability to pin processes/threads to CPU directly from within containers..</a:t>
            </a:r>
            <a:endParaRPr lang="en-US" sz="20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BE61AA76-6F0D-2A4B-83C8-AE3BC67533CD}"/>
              </a:ext>
            </a:extLst>
          </p:cNvPr>
          <p:cNvSpPr>
            <a:spLocks noGrp="1"/>
          </p:cNvSpPr>
          <p:nvPr>
            <p:ph type="sldNum" sz="quarter" idx="12"/>
          </p:nvPr>
        </p:nvSpPr>
        <p:spPr/>
        <p:txBody>
          <a:bodyPr/>
          <a:lstStyle/>
          <a:p>
            <a:fld id="{5ACA9182-C107-4A65-A3FD-6E47646A96E9}" type="slidenum">
              <a:rPr lang="en-US" smtClean="0"/>
              <a:t>21</a:t>
            </a:fld>
            <a:endParaRPr lang="en-US" dirty="0"/>
          </a:p>
        </p:txBody>
      </p:sp>
      <p:sp>
        <p:nvSpPr>
          <p:cNvPr id="32" name="Rectangle 31">
            <a:extLst>
              <a:ext uri="{FF2B5EF4-FFF2-40B4-BE49-F238E27FC236}">
                <a16:creationId xmlns:a16="http://schemas.microsoft.com/office/drawing/2014/main" id="{EC639EFD-856E-7D0E-5631-FDC781E7EC05}"/>
              </a:ext>
            </a:extLst>
          </p:cNvPr>
          <p:cNvSpPr/>
          <p:nvPr/>
        </p:nvSpPr>
        <p:spPr>
          <a:xfrm>
            <a:off x="7075170" y="2103818"/>
            <a:ext cx="4278630"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F57BACB-71DB-53DD-175D-550AB679F210}"/>
              </a:ext>
            </a:extLst>
          </p:cNvPr>
          <p:cNvSpPr/>
          <p:nvPr/>
        </p:nvSpPr>
        <p:spPr>
          <a:xfrm>
            <a:off x="7246620" y="2444884"/>
            <a:ext cx="1924049" cy="1445500"/>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E8C2FEFE-0642-6787-1CF6-6EBA6D045A69}"/>
              </a:ext>
            </a:extLst>
          </p:cNvPr>
          <p:cNvSpPr/>
          <p:nvPr/>
        </p:nvSpPr>
        <p:spPr>
          <a:xfrm>
            <a:off x="7246619" y="5149914"/>
            <a:ext cx="3953273" cy="567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Hardware</a:t>
            </a:r>
            <a:endParaRPr lang="en-US" dirty="0"/>
          </a:p>
        </p:txBody>
      </p:sp>
      <p:sp>
        <p:nvSpPr>
          <p:cNvPr id="35" name="Rectangle 34">
            <a:extLst>
              <a:ext uri="{FF2B5EF4-FFF2-40B4-BE49-F238E27FC236}">
                <a16:creationId xmlns:a16="http://schemas.microsoft.com/office/drawing/2014/main" id="{CA6BD51F-FBDF-FA48-D5CB-34812FF915C0}"/>
              </a:ext>
            </a:extLst>
          </p:cNvPr>
          <p:cNvSpPr/>
          <p:nvPr/>
        </p:nvSpPr>
        <p:spPr>
          <a:xfrm>
            <a:off x="7246619" y="4546822"/>
            <a:ext cx="3953273" cy="567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Host OS</a:t>
            </a:r>
          </a:p>
        </p:txBody>
      </p:sp>
      <p:sp>
        <p:nvSpPr>
          <p:cNvPr id="36" name="Rectangle 35">
            <a:extLst>
              <a:ext uri="{FF2B5EF4-FFF2-40B4-BE49-F238E27FC236}">
                <a16:creationId xmlns:a16="http://schemas.microsoft.com/office/drawing/2014/main" id="{2F32F886-3625-F0EB-B540-E2411489F1FD}"/>
              </a:ext>
            </a:extLst>
          </p:cNvPr>
          <p:cNvSpPr/>
          <p:nvPr/>
        </p:nvSpPr>
        <p:spPr>
          <a:xfrm>
            <a:off x="7246619" y="3929208"/>
            <a:ext cx="3953273" cy="567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Container Engine</a:t>
            </a:r>
          </a:p>
        </p:txBody>
      </p:sp>
      <p:sp>
        <p:nvSpPr>
          <p:cNvPr id="37" name="Rectangle 36">
            <a:extLst>
              <a:ext uri="{FF2B5EF4-FFF2-40B4-BE49-F238E27FC236}">
                <a16:creationId xmlns:a16="http://schemas.microsoft.com/office/drawing/2014/main" id="{4C87CB48-E037-00BF-E319-15B081A357F6}"/>
              </a:ext>
            </a:extLst>
          </p:cNvPr>
          <p:cNvSpPr/>
          <p:nvPr/>
        </p:nvSpPr>
        <p:spPr>
          <a:xfrm>
            <a:off x="7287766" y="3217558"/>
            <a:ext cx="1848613" cy="567690"/>
          </a:xfrm>
          <a:prstGeom prst="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Binaries/Libraries</a:t>
            </a:r>
          </a:p>
        </p:txBody>
      </p:sp>
      <p:sp>
        <p:nvSpPr>
          <p:cNvPr id="38" name="Rectangle 37">
            <a:extLst>
              <a:ext uri="{FF2B5EF4-FFF2-40B4-BE49-F238E27FC236}">
                <a16:creationId xmlns:a16="http://schemas.microsoft.com/office/drawing/2014/main" id="{6E88D758-BCE8-DD3C-150E-21235B159959}"/>
              </a:ext>
            </a:extLst>
          </p:cNvPr>
          <p:cNvSpPr/>
          <p:nvPr/>
        </p:nvSpPr>
        <p:spPr>
          <a:xfrm>
            <a:off x="7287766" y="2599944"/>
            <a:ext cx="1848613" cy="567690"/>
          </a:xfrm>
          <a:prstGeom prst="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Container App.</a:t>
            </a:r>
          </a:p>
        </p:txBody>
      </p:sp>
      <p:sp>
        <p:nvSpPr>
          <p:cNvPr id="39" name="TextBox 38">
            <a:extLst>
              <a:ext uri="{FF2B5EF4-FFF2-40B4-BE49-F238E27FC236}">
                <a16:creationId xmlns:a16="http://schemas.microsoft.com/office/drawing/2014/main" id="{50C05458-FAF5-A8F3-1171-638A56C8563C}"/>
              </a:ext>
            </a:extLst>
          </p:cNvPr>
          <p:cNvSpPr txBox="1"/>
          <p:nvPr/>
        </p:nvSpPr>
        <p:spPr>
          <a:xfrm>
            <a:off x="8619591" y="6013709"/>
            <a:ext cx="1314784" cy="261610"/>
          </a:xfrm>
          <a:prstGeom prst="rect">
            <a:avLst/>
          </a:prstGeom>
          <a:noFill/>
        </p:spPr>
        <p:txBody>
          <a:bodyPr wrap="none" rtlCol="0">
            <a:spAutoFit/>
          </a:bodyPr>
          <a:lstStyle/>
          <a:p>
            <a:r>
              <a:rPr lang="en-US" sz="1100" i="1" dirty="0">
                <a:latin typeface="Verdana" panose="020B0604030504040204" pitchFamily="34" charset="0"/>
                <a:ea typeface="Verdana" panose="020B0604030504040204" pitchFamily="34" charset="0"/>
              </a:rPr>
              <a:t>Container Stack</a:t>
            </a:r>
          </a:p>
        </p:txBody>
      </p:sp>
      <p:sp>
        <p:nvSpPr>
          <p:cNvPr id="40" name="Rectangle 39">
            <a:extLst>
              <a:ext uri="{FF2B5EF4-FFF2-40B4-BE49-F238E27FC236}">
                <a16:creationId xmlns:a16="http://schemas.microsoft.com/office/drawing/2014/main" id="{2F9FF810-7784-BBFD-5A71-7B5F33473816}"/>
              </a:ext>
            </a:extLst>
          </p:cNvPr>
          <p:cNvSpPr/>
          <p:nvPr/>
        </p:nvSpPr>
        <p:spPr>
          <a:xfrm>
            <a:off x="9246870" y="2444884"/>
            <a:ext cx="1953021" cy="1445500"/>
          </a:xfrm>
          <a:prstGeom prst="rect">
            <a:avLst/>
          </a:prstGeom>
          <a:solidFill>
            <a:schemeClr val="bg1"/>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6EFB087-994B-9F16-455F-F8BEFF08C58F}"/>
              </a:ext>
            </a:extLst>
          </p:cNvPr>
          <p:cNvSpPr/>
          <p:nvPr/>
        </p:nvSpPr>
        <p:spPr>
          <a:xfrm>
            <a:off x="9276983" y="3217558"/>
            <a:ext cx="1848613" cy="567690"/>
          </a:xfrm>
          <a:prstGeom prst="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Binaries/Libraries</a:t>
            </a:r>
          </a:p>
        </p:txBody>
      </p:sp>
      <p:sp>
        <p:nvSpPr>
          <p:cNvPr id="42" name="Rectangle 41">
            <a:extLst>
              <a:ext uri="{FF2B5EF4-FFF2-40B4-BE49-F238E27FC236}">
                <a16:creationId xmlns:a16="http://schemas.microsoft.com/office/drawing/2014/main" id="{BD6EE818-EBFC-0958-11CE-35A58D422F42}"/>
              </a:ext>
            </a:extLst>
          </p:cNvPr>
          <p:cNvSpPr/>
          <p:nvPr/>
        </p:nvSpPr>
        <p:spPr>
          <a:xfrm>
            <a:off x="9276983" y="2599944"/>
            <a:ext cx="1848613" cy="567690"/>
          </a:xfrm>
          <a:prstGeom prst="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Container App.</a:t>
            </a:r>
          </a:p>
        </p:txBody>
      </p:sp>
    </p:spTree>
    <p:extLst>
      <p:ext uri="{BB962C8B-B14F-4D97-AF65-F5344CB8AC3E}">
        <p14:creationId xmlns:p14="http://schemas.microsoft.com/office/powerpoint/2010/main" val="2979214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0" y="1825625"/>
            <a:ext cx="4596882" cy="4351338"/>
          </a:xfrm>
        </p:spPr>
        <p:txBody>
          <a:bodyPr>
            <a:normAutofit/>
          </a:bodyPr>
          <a:lstStyle/>
          <a:p>
            <a:r>
              <a:rPr lang="en-US" sz="2000" b="1" dirty="0" err="1">
                <a:latin typeface="Verdana" panose="020B0604030504040204" pitchFamily="34" charset="0"/>
                <a:ea typeface="Verdana" panose="020B0604030504040204" pitchFamily="34" charset="0"/>
              </a:rPr>
              <a:t>Cpuset</a:t>
            </a:r>
            <a:r>
              <a:rPr lang="en-US" sz="2000" b="1" dirty="0">
                <a:latin typeface="Verdana" panose="020B0604030504040204" pitchFamily="34" charset="0"/>
                <a:ea typeface="Verdana" panose="020B0604030504040204" pitchFamily="34" charset="0"/>
              </a:rPr>
              <a:t> Controller </a:t>
            </a:r>
            <a:r>
              <a:rPr lang="en-US" sz="2000" dirty="0">
                <a:latin typeface="Verdana" panose="020B0604030504040204" pitchFamily="34" charset="0"/>
                <a:ea typeface="Verdana" panose="020B0604030504040204" pitchFamily="34" charset="0"/>
              </a:rPr>
              <a:t>enables constraining of CPU resources..</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Useful to dedicate CPU resources to container..</a:t>
            </a:r>
            <a:endParaRPr lang="en-US" sz="16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Cgroupsv1 and Cgroupsv2</a:t>
            </a:r>
          </a:p>
          <a:p>
            <a:pPr marL="0" indent="0">
              <a:buNone/>
            </a:pPr>
            <a:endParaRPr lang="en-US" sz="2000" dirty="0">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449A6B56-7EB3-FBBA-DE9B-B399CFA9E4E1}"/>
              </a:ext>
            </a:extLst>
          </p:cNvPr>
          <p:cNvSpPr/>
          <p:nvPr/>
        </p:nvSpPr>
        <p:spPr>
          <a:xfrm>
            <a:off x="5584371" y="1690688"/>
            <a:ext cx="5840963" cy="4910720"/>
          </a:xfrm>
          <a:prstGeom prst="rect">
            <a:avLst/>
          </a:prstGeom>
          <a:solidFill>
            <a:schemeClr val="tx1"/>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454C9A58-8EE8-442A-DE13-80BCB7682B6A}"/>
              </a:ext>
            </a:extLst>
          </p:cNvPr>
          <p:cNvSpPr/>
          <p:nvPr/>
        </p:nvSpPr>
        <p:spPr>
          <a:xfrm>
            <a:off x="5701004" y="1875452"/>
            <a:ext cx="5575041" cy="4616647"/>
          </a:xfrm>
          <a:prstGeom prst="rect">
            <a:avLst/>
          </a:prstGeom>
          <a:ln>
            <a:solidFill>
              <a:schemeClr val="bg1">
                <a:lumMod val="95000"/>
              </a:schemeClr>
            </a:solidFill>
          </a:ln>
          <a:effectLst>
            <a:outerShdw blurRad="50800" dist="38100" dir="2700000" algn="tl" rotWithShape="0">
              <a:prstClr val="black">
                <a:alpha val="40000"/>
              </a:prstClr>
            </a:outerShdw>
          </a:effectLst>
        </p:spPr>
        <p:style>
          <a:lnRef idx="2">
            <a:schemeClr val="dk1">
              <a:shade val="15000"/>
            </a:schemeClr>
          </a:lnRef>
          <a:fillRef idx="1">
            <a:schemeClr val="dk1"/>
          </a:fillRef>
          <a:effectRef idx="0">
            <a:schemeClr val="dk1"/>
          </a:effectRef>
          <a:fontRef idx="minor">
            <a:schemeClr val="lt1"/>
          </a:fontRef>
        </p:style>
        <p:txBody>
          <a:bodyPr rtlCol="0" anchor="ctr"/>
          <a:lstStyle/>
          <a:p>
            <a:endParaRPr lang="en-US" dirty="0"/>
          </a:p>
        </p:txBody>
      </p:sp>
      <p:sp>
        <p:nvSpPr>
          <p:cNvPr id="6" name="TextBox 5">
            <a:extLst>
              <a:ext uri="{FF2B5EF4-FFF2-40B4-BE49-F238E27FC236}">
                <a16:creationId xmlns:a16="http://schemas.microsoft.com/office/drawing/2014/main" id="{66A4D781-9F84-BFF8-B19A-D3A32980A071}"/>
              </a:ext>
            </a:extLst>
          </p:cNvPr>
          <p:cNvSpPr txBox="1"/>
          <p:nvPr/>
        </p:nvSpPr>
        <p:spPr>
          <a:xfrm>
            <a:off x="5701003" y="1825625"/>
            <a:ext cx="5691675" cy="3108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50000"/>
                    <a:lumOff val="50000"/>
                  </a:schemeClr>
                </a:solidFill>
                <a:effectLst/>
                <a:latin typeface="Consolas" panose="020B0609020204030204" pitchFamily="49" charset="0"/>
              </a:rPr>
              <a:t># Launching docker instance with CPU affinity [4-7</a:t>
            </a:r>
            <a:r>
              <a:rPr lang="en-US" sz="1400" dirty="0">
                <a:solidFill>
                  <a:schemeClr val="tx1">
                    <a:lumMod val="50000"/>
                    <a:lumOff val="50000"/>
                  </a:schemeClr>
                </a:solidFill>
                <a:latin typeface="Consolas" panose="020B0609020204030204" pitchFamily="49"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6">
                  <a:lumMod val="60000"/>
                  <a:lumOff val="40000"/>
                </a:schemeClr>
              </a:solidFill>
              <a:effectLst/>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6"/>
                </a:solidFill>
                <a:effectLst/>
                <a:latin typeface="Consolas" panose="020B0609020204030204" pitchFamily="49" charset="0"/>
              </a:rPr>
              <a:t>~</a:t>
            </a:r>
            <a:r>
              <a:rPr lang="en-US" sz="1400" dirty="0">
                <a:solidFill>
                  <a:schemeClr val="bg1"/>
                </a:solidFill>
                <a:effectLst/>
                <a:latin typeface="Consolas" panose="020B0609020204030204" pitchFamily="49" charset="0"/>
              </a:rPr>
              <a:t> </a:t>
            </a:r>
            <a:r>
              <a:rPr lang="en-US" sz="1400" dirty="0" err="1">
                <a:solidFill>
                  <a:schemeClr val="bg1"/>
                </a:solidFill>
                <a:effectLst/>
                <a:latin typeface="Consolas" panose="020B0609020204030204" pitchFamily="49" charset="0"/>
              </a:rPr>
              <a:t>sudo</a:t>
            </a:r>
            <a:r>
              <a:rPr lang="en-US" sz="1400" dirty="0">
                <a:solidFill>
                  <a:schemeClr val="bg1"/>
                </a:solidFill>
                <a:effectLst/>
                <a:latin typeface="Consolas" panose="020B0609020204030204" pitchFamily="49" charset="0"/>
              </a:rPr>
              <a:t> docker run -</a:t>
            </a:r>
            <a:r>
              <a:rPr lang="en-US" sz="1400" dirty="0" err="1">
                <a:solidFill>
                  <a:schemeClr val="bg1"/>
                </a:solidFill>
                <a:effectLst/>
                <a:latin typeface="Consolas" panose="020B0609020204030204" pitchFamily="49" charset="0"/>
              </a:rPr>
              <a:t>i</a:t>
            </a:r>
            <a:r>
              <a:rPr lang="en-US" sz="1400" dirty="0">
                <a:solidFill>
                  <a:schemeClr val="bg1"/>
                </a:solidFill>
                <a:effectLst/>
                <a:latin typeface="Consolas" panose="020B0609020204030204" pitchFamily="49" charset="0"/>
              </a:rPr>
              <a:t> -t --</a:t>
            </a:r>
            <a:r>
              <a:rPr lang="en-US" sz="1400" dirty="0" err="1">
                <a:solidFill>
                  <a:schemeClr val="bg1"/>
                </a:solidFill>
                <a:effectLst/>
                <a:latin typeface="Consolas" panose="020B0609020204030204" pitchFamily="49" charset="0"/>
              </a:rPr>
              <a:t>cpuset-cpus</a:t>
            </a:r>
            <a:r>
              <a:rPr lang="en-US" sz="1400" dirty="0">
                <a:solidFill>
                  <a:schemeClr val="bg1"/>
                </a:solidFill>
                <a:effectLst/>
                <a:latin typeface="Consolas" panose="020B0609020204030204" pitchFamily="49" charset="0"/>
              </a:rPr>
              <a:t> 4-7 ubuntu:22.04 /bin/bash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bg1"/>
              </a:solidFill>
              <a:effectLst/>
              <a:latin typeface="Consolas" panose="020B0609020204030204" pitchFamily="49" charset="0"/>
            </a:endParaRPr>
          </a:p>
          <a:p>
            <a:r>
              <a:rPr lang="en-US" sz="1400" dirty="0">
                <a:solidFill>
                  <a:schemeClr val="tx1">
                    <a:lumMod val="50000"/>
                    <a:lumOff val="50000"/>
                  </a:schemeClr>
                </a:solidFill>
                <a:latin typeface="Consolas" panose="020B0609020204030204" pitchFamily="49" charset="0"/>
              </a:rPr>
              <a:t># Check enabled </a:t>
            </a:r>
            <a:r>
              <a:rPr lang="en-US" sz="1400" dirty="0" err="1">
                <a:solidFill>
                  <a:schemeClr val="tx1">
                    <a:lumMod val="50000"/>
                    <a:lumOff val="50000"/>
                  </a:schemeClr>
                </a:solidFill>
                <a:latin typeface="Consolas" panose="020B0609020204030204" pitchFamily="49" charset="0"/>
              </a:rPr>
              <a:t>cgroups</a:t>
            </a:r>
            <a:r>
              <a:rPr lang="en-US" sz="1400" dirty="0">
                <a:solidFill>
                  <a:schemeClr val="tx1">
                    <a:lumMod val="50000"/>
                    <a:lumOff val="50000"/>
                  </a:schemeClr>
                </a:solidFill>
                <a:latin typeface="Consolas" panose="020B0609020204030204" pitchFamily="49" charset="0"/>
              </a:rPr>
              <a:t> version</a:t>
            </a:r>
          </a:p>
          <a:p>
            <a:endParaRPr lang="en-US" sz="1400" dirty="0">
              <a:solidFill>
                <a:schemeClr val="tx1">
                  <a:lumMod val="50000"/>
                  <a:lumOff val="50000"/>
                </a:schemeClr>
              </a:solidFill>
              <a:latin typeface="Consolas" panose="020B0609020204030204" pitchFamily="49" charset="0"/>
            </a:endParaRPr>
          </a:p>
          <a:p>
            <a:r>
              <a:rPr lang="en-US" sz="1400" dirty="0">
                <a:solidFill>
                  <a:schemeClr val="accent6"/>
                </a:solidFill>
                <a:effectLst/>
                <a:latin typeface="Consolas" panose="020B0609020204030204" pitchFamily="49" charset="0"/>
              </a:rPr>
              <a:t>~</a:t>
            </a:r>
            <a:r>
              <a:rPr lang="en-US" sz="1400" dirty="0">
                <a:solidFill>
                  <a:schemeClr val="bg1"/>
                </a:solidFill>
                <a:effectLst/>
                <a:latin typeface="Consolas" panose="020B0609020204030204" pitchFamily="49" charset="0"/>
              </a:rPr>
              <a:t> </a:t>
            </a:r>
            <a:r>
              <a:rPr lang="fr-FR" sz="1400" dirty="0">
                <a:solidFill>
                  <a:schemeClr val="bg1"/>
                </a:solidFill>
                <a:effectLst/>
                <a:latin typeface="Consolas" panose="020B0609020204030204" pitchFamily="49" charset="0"/>
              </a:rPr>
              <a:t>stat -</a:t>
            </a:r>
            <a:r>
              <a:rPr lang="fr-FR" sz="1400" dirty="0" err="1">
                <a:solidFill>
                  <a:schemeClr val="bg1"/>
                </a:solidFill>
                <a:effectLst/>
                <a:latin typeface="Consolas" panose="020B0609020204030204" pitchFamily="49" charset="0"/>
              </a:rPr>
              <a:t>fc</a:t>
            </a:r>
            <a:r>
              <a:rPr lang="fr-FR" sz="1400" dirty="0">
                <a:solidFill>
                  <a:schemeClr val="bg1"/>
                </a:solidFill>
                <a:effectLst/>
                <a:latin typeface="Consolas" panose="020B0609020204030204" pitchFamily="49" charset="0"/>
              </a:rPr>
              <a:t> %T /</a:t>
            </a:r>
            <a:r>
              <a:rPr lang="fr-FR" sz="1400" dirty="0" err="1">
                <a:solidFill>
                  <a:schemeClr val="bg1"/>
                </a:solidFill>
                <a:effectLst/>
                <a:latin typeface="Consolas" panose="020B0609020204030204" pitchFamily="49" charset="0"/>
              </a:rPr>
              <a:t>sys</a:t>
            </a:r>
            <a:r>
              <a:rPr lang="fr-FR" sz="1400" dirty="0">
                <a:solidFill>
                  <a:schemeClr val="bg1"/>
                </a:solidFill>
                <a:effectLst/>
                <a:latin typeface="Consolas" panose="020B0609020204030204" pitchFamily="49" charset="0"/>
              </a:rPr>
              <a:t>/</a:t>
            </a:r>
            <a:r>
              <a:rPr lang="fr-FR" sz="1400" dirty="0" err="1">
                <a:solidFill>
                  <a:schemeClr val="bg1"/>
                </a:solidFill>
                <a:effectLst/>
                <a:latin typeface="Consolas" panose="020B0609020204030204" pitchFamily="49" charset="0"/>
              </a:rPr>
              <a:t>fs</a:t>
            </a:r>
            <a:r>
              <a:rPr lang="fr-FR" sz="1400" dirty="0">
                <a:solidFill>
                  <a:schemeClr val="bg1"/>
                </a:solidFill>
                <a:effectLst/>
                <a:latin typeface="Consolas" panose="020B0609020204030204" pitchFamily="49" charset="0"/>
              </a:rPr>
              <a:t>/</a:t>
            </a:r>
            <a:r>
              <a:rPr lang="fr-FR" sz="1400" dirty="0" err="1">
                <a:solidFill>
                  <a:schemeClr val="bg1"/>
                </a:solidFill>
                <a:effectLst/>
                <a:latin typeface="Consolas" panose="020B0609020204030204" pitchFamily="49" charset="0"/>
              </a:rPr>
              <a:t>cgroup</a:t>
            </a:r>
            <a:r>
              <a:rPr lang="fr-FR" sz="1400" dirty="0">
                <a:solidFill>
                  <a:schemeClr val="bg1"/>
                </a:solidFill>
                <a:effectLst/>
                <a:latin typeface="Consolas" panose="020B0609020204030204" pitchFamily="49" charset="0"/>
              </a:rPr>
              <a:t>/</a:t>
            </a:r>
          </a:p>
          <a:p>
            <a:r>
              <a:rPr lang="fr-FR" sz="1400" dirty="0">
                <a:solidFill>
                  <a:schemeClr val="bg1"/>
                </a:solidFill>
                <a:effectLst/>
                <a:latin typeface="Consolas" panose="020B0609020204030204" pitchFamily="49" charset="0"/>
              </a:rPr>
              <a:t>Cgroup2fs </a:t>
            </a:r>
            <a:r>
              <a:rPr lang="fr-FR" sz="1400" dirty="0">
                <a:solidFill>
                  <a:schemeClr val="tx1">
                    <a:lumMod val="50000"/>
                    <a:lumOff val="50000"/>
                  </a:schemeClr>
                </a:solidFill>
                <a:effectLst/>
                <a:latin typeface="Consolas" panose="020B0609020204030204" pitchFamily="49" charset="0"/>
              </a:rPr>
              <a:t># or </a:t>
            </a:r>
            <a:r>
              <a:rPr lang="fr-FR" sz="1400" dirty="0" err="1">
                <a:solidFill>
                  <a:schemeClr val="tx1">
                    <a:lumMod val="50000"/>
                    <a:lumOff val="50000"/>
                  </a:schemeClr>
                </a:solidFill>
                <a:effectLst/>
                <a:latin typeface="Consolas" panose="020B0609020204030204" pitchFamily="49" charset="0"/>
              </a:rPr>
              <a:t>tmpfs</a:t>
            </a:r>
            <a:r>
              <a:rPr lang="fr-FR" sz="1400" dirty="0">
                <a:solidFill>
                  <a:schemeClr val="tx1">
                    <a:lumMod val="50000"/>
                    <a:lumOff val="50000"/>
                  </a:schemeClr>
                </a:solidFill>
                <a:effectLst/>
                <a:latin typeface="Consolas" panose="020B0609020204030204" pitchFamily="49" charset="0"/>
              </a:rPr>
              <a:t> for (v1) </a:t>
            </a:r>
            <a:endParaRPr lang="en-US" sz="1400" dirty="0">
              <a:solidFill>
                <a:schemeClr val="tx1">
                  <a:lumMod val="50000"/>
                  <a:lumOff val="50000"/>
                </a:schemeClr>
              </a:solidFill>
              <a:effectLst/>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bg1"/>
              </a:solidFill>
              <a:effectLst/>
              <a:latin typeface="Consolas" panose="020B0609020204030204" pitchFamily="49" charset="0"/>
            </a:endParaRPr>
          </a:p>
          <a:p>
            <a:pPr>
              <a:defRPr/>
            </a:pPr>
            <a:r>
              <a:rPr lang="en-US" sz="1400" dirty="0">
                <a:solidFill>
                  <a:schemeClr val="tx1">
                    <a:lumMod val="50000"/>
                    <a:lumOff val="50000"/>
                  </a:schemeClr>
                </a:solidFill>
                <a:latin typeface="Consolas" panose="020B0609020204030204" pitchFamily="49" charset="0"/>
              </a:rPr>
              <a:t># Check </a:t>
            </a:r>
            <a:r>
              <a:rPr lang="en-US" sz="1400" dirty="0" err="1">
                <a:solidFill>
                  <a:schemeClr val="tx1">
                    <a:lumMod val="50000"/>
                    <a:lumOff val="50000"/>
                  </a:schemeClr>
                </a:solidFill>
                <a:latin typeface="Consolas" panose="020B0609020204030204" pitchFamily="49" charset="0"/>
              </a:rPr>
              <a:t>cpuset</a:t>
            </a:r>
            <a:r>
              <a:rPr lang="en-US" sz="1400" dirty="0">
                <a:solidFill>
                  <a:schemeClr val="tx1">
                    <a:lumMod val="50000"/>
                    <a:lumOff val="50000"/>
                  </a:schemeClr>
                </a:solidFill>
                <a:latin typeface="Consolas" panose="020B0609020204030204" pitchFamily="49" charset="0"/>
              </a:rPr>
              <a:t> in current </a:t>
            </a:r>
            <a:r>
              <a:rPr lang="en-US" sz="1400" dirty="0" err="1">
                <a:solidFill>
                  <a:schemeClr val="tx1">
                    <a:lumMod val="50000"/>
                    <a:lumOff val="50000"/>
                  </a:schemeClr>
                </a:solidFill>
                <a:latin typeface="Consolas" panose="020B0609020204030204" pitchFamily="49" charset="0"/>
              </a:rPr>
              <a:t>cgroup</a:t>
            </a:r>
            <a:endParaRPr lang="en-US" sz="1400" dirty="0">
              <a:solidFill>
                <a:schemeClr val="bg1"/>
              </a:solidFill>
              <a:effectLst/>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solidFill>
                  <a:schemeClr val="accent6"/>
                </a:solidFill>
                <a:effectLst/>
                <a:latin typeface="Consolas" panose="020B0609020204030204" pitchFamily="49" charset="0"/>
              </a:rPr>
              <a:t>root@XX</a:t>
            </a:r>
            <a:r>
              <a:rPr lang="en-US" sz="1400" dirty="0">
                <a:solidFill>
                  <a:schemeClr val="accent6"/>
                </a:solidFill>
                <a:effectLst/>
                <a:latin typeface="Consolas" panose="020B0609020204030204" pitchFamily="49" charset="0"/>
              </a:rPr>
              <a:t>:/# </a:t>
            </a:r>
            <a:r>
              <a:rPr lang="en-US" sz="1400" dirty="0">
                <a:solidFill>
                  <a:schemeClr val="bg1"/>
                </a:solidFill>
                <a:effectLst/>
                <a:latin typeface="Consolas" panose="020B0609020204030204" pitchFamily="49" charset="0"/>
              </a:rPr>
              <a:t>cat /sys/fs/</a:t>
            </a:r>
            <a:r>
              <a:rPr lang="en-US" sz="1400" dirty="0" err="1">
                <a:solidFill>
                  <a:schemeClr val="bg1"/>
                </a:solidFill>
                <a:effectLst/>
                <a:latin typeface="Consolas" panose="020B0609020204030204" pitchFamily="49" charset="0"/>
              </a:rPr>
              <a:t>cgroup</a:t>
            </a:r>
            <a:r>
              <a:rPr lang="en-US" sz="1400" dirty="0">
                <a:solidFill>
                  <a:schemeClr val="bg1"/>
                </a:solidFill>
                <a:effectLst/>
                <a:latin typeface="Consolas" panose="020B0609020204030204" pitchFamily="49" charset="0"/>
              </a:rPr>
              <a:t>/</a:t>
            </a:r>
            <a:r>
              <a:rPr lang="en-US" sz="1400" dirty="0" err="1">
                <a:solidFill>
                  <a:schemeClr val="bg1"/>
                </a:solidFill>
                <a:effectLst/>
                <a:latin typeface="Consolas" panose="020B0609020204030204" pitchFamily="49" charset="0"/>
              </a:rPr>
              <a:t>cpuset.cpus.effective</a:t>
            </a:r>
            <a:endParaRPr lang="en-US" sz="1400" dirty="0">
              <a:solidFill>
                <a:schemeClr val="bg1"/>
              </a:solidFill>
              <a:effectLst/>
              <a:latin typeface="Consolas" panose="020B0609020204030204" pitchFamily="49" charset="0"/>
            </a:endParaRPr>
          </a:p>
          <a:p>
            <a:pPr>
              <a:defRPr/>
            </a:pPr>
            <a:r>
              <a:rPr lang="en-US" sz="1400" b="1" dirty="0">
                <a:solidFill>
                  <a:schemeClr val="bg1"/>
                </a:solidFill>
                <a:effectLst/>
                <a:latin typeface="Consolas" panose="020B0609020204030204" pitchFamily="49" charset="0"/>
              </a:rPr>
              <a:t>4-7</a:t>
            </a:r>
            <a:endParaRPr lang="en-US" sz="1400" b="1" dirty="0">
              <a:solidFill>
                <a:schemeClr val="bg1"/>
              </a:solidFill>
              <a:latin typeface="Consolas" panose="020B0609020204030204" pitchFamily="49" charset="0"/>
            </a:endParaRPr>
          </a:p>
          <a:p>
            <a:endParaRPr lang="en-US" sz="1400" dirty="0">
              <a:solidFill>
                <a:schemeClr val="bg1"/>
              </a:solidFill>
              <a:latin typeface="Consolas" panose="020B0609020204030204" pitchFamily="49" charset="0"/>
            </a:endParaRPr>
          </a:p>
        </p:txBody>
      </p:sp>
      <p:sp>
        <p:nvSpPr>
          <p:cNvPr id="7" name="Slide Number Placeholder 6">
            <a:extLst>
              <a:ext uri="{FF2B5EF4-FFF2-40B4-BE49-F238E27FC236}">
                <a16:creationId xmlns:a16="http://schemas.microsoft.com/office/drawing/2014/main" id="{1AAC7B23-5407-8A8A-40BB-B7B9434E9F8B}"/>
              </a:ext>
            </a:extLst>
          </p:cNvPr>
          <p:cNvSpPr>
            <a:spLocks noGrp="1"/>
          </p:cNvSpPr>
          <p:nvPr>
            <p:ph type="sldNum" sz="quarter" idx="12"/>
          </p:nvPr>
        </p:nvSpPr>
        <p:spPr>
          <a:xfrm>
            <a:off x="9289288" y="6432840"/>
            <a:ext cx="2743200" cy="365125"/>
          </a:xfrm>
        </p:spPr>
        <p:txBody>
          <a:bodyPr/>
          <a:lstStyle/>
          <a:p>
            <a:fld id="{5ACA9182-C107-4A65-A3FD-6E47646A96E9}" type="slidenum">
              <a:rPr lang="en-US" smtClean="0"/>
              <a:t>22</a:t>
            </a:fld>
            <a:endParaRPr lang="en-US" dirty="0"/>
          </a:p>
        </p:txBody>
      </p:sp>
    </p:spTree>
    <p:extLst>
      <p:ext uri="{BB962C8B-B14F-4D97-AF65-F5344CB8AC3E}">
        <p14:creationId xmlns:p14="http://schemas.microsoft.com/office/powerpoint/2010/main" val="200526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7809335-D24D-6374-EFAF-3710CF11F8B3}"/>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A0686640-CA68-F063-32EB-D2FCABA622E1}"/>
              </a:ext>
            </a:extLst>
          </p:cNvPr>
          <p:cNvSpPr txBox="1"/>
          <p:nvPr/>
        </p:nvSpPr>
        <p:spPr>
          <a:xfrm>
            <a:off x="6488962" y="3007380"/>
            <a:ext cx="4981231"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0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1-3}</a:t>
            </a: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23</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1, 2, 3, 4, 5, 6, 7]</a:t>
            </a:r>
          </a:p>
          <a:p>
            <a:pPr algn="ctr"/>
            <a:endParaRPr lang="en-US" dirty="0"/>
          </a:p>
          <a:p>
            <a:pPr algn="ctr"/>
            <a:r>
              <a:rPr lang="en-US" dirty="0"/>
              <a:t>Host CPUs</a:t>
            </a:r>
          </a:p>
        </p:txBody>
      </p:sp>
      <p:sp>
        <p:nvSpPr>
          <p:cNvPr id="3" name="TextBox 2">
            <a:extLst>
              <a:ext uri="{FF2B5EF4-FFF2-40B4-BE49-F238E27FC236}">
                <a16:creationId xmlns:a16="http://schemas.microsoft.com/office/drawing/2014/main" id="{54DC3459-9B5F-2540-A833-98E732E09F19}"/>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15" name="Content Placeholder 2">
            <a:extLst>
              <a:ext uri="{FF2B5EF4-FFF2-40B4-BE49-F238E27FC236}">
                <a16:creationId xmlns:a16="http://schemas.microsoft.com/office/drawing/2014/main" id="{AF64BD08-E7D4-FD2A-C3B2-3775F890610F}"/>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bare-metal</a:t>
            </a:r>
          </a:p>
          <a:p>
            <a:pPr lvl="1"/>
            <a:r>
              <a:rPr lang="en-US" sz="1600" dirty="0">
                <a:latin typeface="Verdana" panose="020B0604030504040204" pitchFamily="34" charset="0"/>
                <a:ea typeface="Verdana" panose="020B0604030504040204" pitchFamily="34" charset="0"/>
              </a:rPr>
              <a:t>Takes CPU pinning configuration</a:t>
            </a:r>
          </a:p>
        </p:txBody>
      </p:sp>
    </p:spTree>
    <p:extLst>
      <p:ext uri="{BB962C8B-B14F-4D97-AF65-F5344CB8AC3E}">
        <p14:creationId xmlns:p14="http://schemas.microsoft.com/office/powerpoint/2010/main" val="1991384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F04005F-2A14-3634-FFD9-1E86E24B1248}"/>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B919DF7-CC15-B20B-A527-D7D92FD7C063}"/>
              </a:ext>
            </a:extLst>
          </p:cNvPr>
          <p:cNvSpPr txBox="1"/>
          <p:nvPr/>
        </p:nvSpPr>
        <p:spPr>
          <a:xfrm>
            <a:off x="6488962" y="3007380"/>
            <a:ext cx="4981231"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a:t>
            </a:r>
            <a:r>
              <a:rPr lang="en-US" sz="1400" b="1" dirty="0">
                <a:solidFill>
                  <a:srgbClr val="FF0000"/>
                </a:solidFill>
                <a:effectLst/>
                <a:latin typeface="Consolas" panose="020B0609020204030204" pitchFamily="49" charset="0"/>
              </a:rPr>
              <a:t>0</a:t>
            </a:r>
            <a:r>
              <a:rPr lang="en-US" sz="1400" b="1" dirty="0">
                <a:effectLst/>
                <a:latin typeface="Consolas" panose="020B0609020204030204" pitchFamily="49" charset="0"/>
              </a:rPr>
              <a:t>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a:t>
            </a:r>
            <a:r>
              <a:rPr lang="en-US" sz="1400" b="1" dirty="0">
                <a:solidFill>
                  <a:srgbClr val="FF0000"/>
                </a:solidFill>
                <a:effectLst/>
                <a:latin typeface="Consolas" panose="020B0609020204030204" pitchFamily="49" charset="0"/>
              </a:rPr>
              <a:t>1-3</a:t>
            </a:r>
            <a:r>
              <a:rPr lang="en-US" sz="1400" b="1" dirty="0">
                <a:effectLst/>
                <a:latin typeface="Consolas" panose="020B0609020204030204" pitchFamily="49" charset="0"/>
              </a:rPr>
              <a:t>}</a:t>
            </a: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24</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1, 2, 3, 4, 5, 6, 7]</a:t>
            </a:r>
          </a:p>
          <a:p>
            <a:pPr algn="ctr"/>
            <a:endParaRPr lang="en-US" dirty="0"/>
          </a:p>
          <a:p>
            <a:pPr algn="ctr"/>
            <a:r>
              <a:rPr lang="en-US" dirty="0"/>
              <a:t>Host CPUs</a:t>
            </a:r>
          </a:p>
        </p:txBody>
      </p:sp>
      <p:sp>
        <p:nvSpPr>
          <p:cNvPr id="23" name="Rectangle 22">
            <a:extLst>
              <a:ext uri="{FF2B5EF4-FFF2-40B4-BE49-F238E27FC236}">
                <a16:creationId xmlns:a16="http://schemas.microsoft.com/office/drawing/2014/main" id="{DA53344C-AFD5-4D6C-B4FE-C1F9C17B12AB}"/>
              </a:ext>
            </a:extLst>
          </p:cNvPr>
          <p:cNvSpPr/>
          <p:nvPr/>
        </p:nvSpPr>
        <p:spPr>
          <a:xfrm>
            <a:off x="7698258" y="4410209"/>
            <a:ext cx="891860" cy="322215"/>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05C94A43-3808-13A0-E368-AC85BE526BC1}"/>
              </a:ext>
            </a:extLst>
          </p:cNvPr>
          <p:cNvCxnSpPr>
            <a:cxnSpLocks/>
          </p:cNvCxnSpPr>
          <p:nvPr/>
        </p:nvCxnSpPr>
        <p:spPr>
          <a:xfrm>
            <a:off x="7545602" y="3530600"/>
            <a:ext cx="567158" cy="879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8EA588F-B79F-2105-4485-9197AEC09D25}"/>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6" name="Content Placeholder 2">
            <a:extLst>
              <a:ext uri="{FF2B5EF4-FFF2-40B4-BE49-F238E27FC236}">
                <a16:creationId xmlns:a16="http://schemas.microsoft.com/office/drawing/2014/main" id="{C28695AF-3EFF-F709-4B17-02493702035B}"/>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bare-metal</a:t>
            </a:r>
          </a:p>
          <a:p>
            <a:pPr lvl="1"/>
            <a:r>
              <a:rPr lang="en-US" sz="1600" dirty="0">
                <a:latin typeface="Verdana" panose="020B0604030504040204" pitchFamily="34" charset="0"/>
                <a:ea typeface="Verdana" panose="020B0604030504040204" pitchFamily="34" charset="0"/>
              </a:rPr>
              <a:t>Takes CPU pinning configuration</a:t>
            </a:r>
          </a:p>
          <a:p>
            <a:pPr lvl="1"/>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80327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3B3E1B0-2E2D-3D32-D167-329A23B15DCB}"/>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029C6C6C-01A1-7928-74CC-94BB11DDC0BF}"/>
              </a:ext>
            </a:extLst>
          </p:cNvPr>
          <p:cNvSpPr txBox="1"/>
          <p:nvPr/>
        </p:nvSpPr>
        <p:spPr>
          <a:xfrm>
            <a:off x="6321906" y="2634961"/>
            <a:ext cx="5311294" cy="1046440"/>
          </a:xfrm>
          <a:prstGeom prst="rect">
            <a:avLst/>
          </a:prstGeom>
          <a:solidFill>
            <a:schemeClr val="bg1"/>
          </a:solidFill>
          <a:ln>
            <a:solidFill>
              <a:schemeClr val="tx1"/>
            </a:solidFill>
          </a:ln>
        </p:spPr>
        <p:txBody>
          <a:bodyPr wrap="square" rtlCol="0">
            <a:spAutoFit/>
          </a:bodyPr>
          <a:lstStyle/>
          <a:p>
            <a:r>
              <a:rPr lang="en-US" sz="1400" dirty="0">
                <a:effectLst/>
                <a:cs typeface="Arial" panose="020B0604020202020204" pitchFamily="34" charset="0"/>
              </a:rPr>
              <a:t>Container Instance</a:t>
            </a:r>
          </a:p>
          <a:p>
            <a:endParaRPr lang="en-US" sz="1200" dirty="0">
              <a:effectLst/>
              <a:cs typeface="Arial" panose="020B0604020202020204" pitchFamily="34" charset="0"/>
            </a:endParaRPr>
          </a:p>
          <a:p>
            <a:endParaRPr lang="en-US" sz="1200" b="1" dirty="0">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endParaRPr>
          </a:p>
        </p:txBody>
      </p:sp>
      <p:sp>
        <p:nvSpPr>
          <p:cNvPr id="11" name="TextBox 10">
            <a:extLst>
              <a:ext uri="{FF2B5EF4-FFF2-40B4-BE49-F238E27FC236}">
                <a16:creationId xmlns:a16="http://schemas.microsoft.com/office/drawing/2014/main" id="{C522FDD2-843A-6617-2EA6-4CCD2ABBB662}"/>
              </a:ext>
            </a:extLst>
          </p:cNvPr>
          <p:cNvSpPr txBox="1"/>
          <p:nvPr/>
        </p:nvSpPr>
        <p:spPr>
          <a:xfrm>
            <a:off x="6488962" y="3007380"/>
            <a:ext cx="4981231"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0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1-3}</a:t>
            </a: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25</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1, 2, 3, 4, 5, 6, 7]</a:t>
            </a:r>
          </a:p>
          <a:p>
            <a:pPr algn="ctr"/>
            <a:endParaRPr lang="en-US" dirty="0"/>
          </a:p>
          <a:p>
            <a:pPr algn="ctr"/>
            <a:r>
              <a:rPr lang="en-US" dirty="0"/>
              <a:t>Host CPUs</a:t>
            </a:r>
          </a:p>
        </p:txBody>
      </p:sp>
      <p:sp>
        <p:nvSpPr>
          <p:cNvPr id="3" name="TextBox 2">
            <a:extLst>
              <a:ext uri="{FF2B5EF4-FFF2-40B4-BE49-F238E27FC236}">
                <a16:creationId xmlns:a16="http://schemas.microsoft.com/office/drawing/2014/main" id="{B65D965D-A362-65B2-6F29-295B719E0DAD}"/>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15" name="Content Placeholder 2">
            <a:extLst>
              <a:ext uri="{FF2B5EF4-FFF2-40B4-BE49-F238E27FC236}">
                <a16:creationId xmlns:a16="http://schemas.microsoft.com/office/drawing/2014/main" id="{197E9076-EE8C-80ED-7BAF-48A6F2E851DE}"/>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a container</a:t>
            </a:r>
          </a:p>
        </p:txBody>
      </p:sp>
    </p:spTree>
    <p:extLst>
      <p:ext uri="{BB962C8B-B14F-4D97-AF65-F5344CB8AC3E}">
        <p14:creationId xmlns:p14="http://schemas.microsoft.com/office/powerpoint/2010/main" val="2119705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C720185-E8E4-8BB9-8239-0B7D9B4A5E6D}"/>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131ECA57-7B46-DEF2-4FD7-D5F807F0A21F}"/>
              </a:ext>
            </a:extLst>
          </p:cNvPr>
          <p:cNvSpPr txBox="1"/>
          <p:nvPr/>
        </p:nvSpPr>
        <p:spPr>
          <a:xfrm>
            <a:off x="6321906" y="2634961"/>
            <a:ext cx="5311294" cy="1046440"/>
          </a:xfrm>
          <a:prstGeom prst="rect">
            <a:avLst/>
          </a:prstGeom>
          <a:solidFill>
            <a:schemeClr val="bg1"/>
          </a:solidFill>
          <a:ln>
            <a:solidFill>
              <a:schemeClr val="tx1"/>
            </a:solidFill>
          </a:ln>
        </p:spPr>
        <p:txBody>
          <a:bodyPr wrap="square" rtlCol="0">
            <a:spAutoFit/>
          </a:bodyPr>
          <a:lstStyle/>
          <a:p>
            <a:r>
              <a:rPr lang="en-US" sz="1400" dirty="0">
                <a:effectLst/>
                <a:cs typeface="Arial" panose="020B0604020202020204" pitchFamily="34" charset="0"/>
              </a:rPr>
              <a:t>Container Instance</a:t>
            </a:r>
          </a:p>
          <a:p>
            <a:endParaRPr lang="en-US" sz="1200" dirty="0">
              <a:effectLst/>
              <a:cs typeface="Arial" panose="020B0604020202020204" pitchFamily="34" charset="0"/>
            </a:endParaRPr>
          </a:p>
          <a:p>
            <a:endParaRPr lang="en-US" sz="1200" b="1" dirty="0">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endParaRPr>
          </a:p>
        </p:txBody>
      </p:sp>
      <p:sp>
        <p:nvSpPr>
          <p:cNvPr id="16" name="TextBox 15">
            <a:extLst>
              <a:ext uri="{FF2B5EF4-FFF2-40B4-BE49-F238E27FC236}">
                <a16:creationId xmlns:a16="http://schemas.microsoft.com/office/drawing/2014/main" id="{77726FAE-10C6-E12B-0A08-06168E197DBA}"/>
              </a:ext>
            </a:extLst>
          </p:cNvPr>
          <p:cNvSpPr txBox="1"/>
          <p:nvPr/>
        </p:nvSpPr>
        <p:spPr>
          <a:xfrm>
            <a:off x="6488962" y="3007380"/>
            <a:ext cx="4981231"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0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1-3}</a:t>
            </a: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26</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1, 2, 3, </a:t>
            </a:r>
            <a:r>
              <a:rPr lang="en-US" dirty="0">
                <a:solidFill>
                  <a:schemeClr val="accent2"/>
                </a:solidFill>
              </a:rPr>
              <a:t>4, 5, 6, 7</a:t>
            </a:r>
            <a:r>
              <a:rPr lang="en-US" dirty="0"/>
              <a:t>]</a:t>
            </a:r>
          </a:p>
          <a:p>
            <a:pPr algn="ctr"/>
            <a:endParaRPr lang="en-US" dirty="0"/>
          </a:p>
          <a:p>
            <a:pPr algn="ctr"/>
            <a:r>
              <a:rPr lang="en-US" dirty="0"/>
              <a:t>Host CPUs</a:t>
            </a:r>
          </a:p>
        </p:txBody>
      </p:sp>
      <p:cxnSp>
        <p:nvCxnSpPr>
          <p:cNvPr id="7" name="Connector: Elbow 6">
            <a:extLst>
              <a:ext uri="{FF2B5EF4-FFF2-40B4-BE49-F238E27FC236}">
                <a16:creationId xmlns:a16="http://schemas.microsoft.com/office/drawing/2014/main" id="{3FBB69BD-261D-7876-CBD3-D689D35F3704}"/>
              </a:ext>
            </a:extLst>
          </p:cNvPr>
          <p:cNvCxnSpPr>
            <a:cxnSpLocks/>
            <a:endCxn id="9" idx="1"/>
          </p:cNvCxnSpPr>
          <p:nvPr/>
        </p:nvCxnSpPr>
        <p:spPr>
          <a:xfrm rot="5400000">
            <a:off x="8830457" y="3943514"/>
            <a:ext cx="524227" cy="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7BCD5CB4-C955-B1F2-6EFF-51F7EF15F523}"/>
              </a:ext>
            </a:extLst>
          </p:cNvPr>
          <p:cNvSpPr/>
          <p:nvPr/>
        </p:nvSpPr>
        <p:spPr>
          <a:xfrm rot="5400000">
            <a:off x="8956136" y="3879888"/>
            <a:ext cx="258364" cy="909844"/>
          </a:xfrm>
          <a:prstGeom prst="leftBrace">
            <a:avLst>
              <a:gd name="adj1" fmla="val 8333"/>
              <a:gd name="adj2" fmla="val 4920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5E773095-55B0-C58B-16DE-0D47CC489914}"/>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24" name="Content Placeholder 2">
            <a:extLst>
              <a:ext uri="{FF2B5EF4-FFF2-40B4-BE49-F238E27FC236}">
                <a16:creationId xmlns:a16="http://schemas.microsoft.com/office/drawing/2014/main" id="{C60648B2-EBD8-C4DF-4001-7A5796F68398}"/>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a container</a:t>
            </a:r>
          </a:p>
        </p:txBody>
      </p:sp>
    </p:spTree>
    <p:extLst>
      <p:ext uri="{BB962C8B-B14F-4D97-AF65-F5344CB8AC3E}">
        <p14:creationId xmlns:p14="http://schemas.microsoft.com/office/powerpoint/2010/main" val="4099009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0BDB9B3-5C77-9E3B-0BDA-6AD36157C21C}"/>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63F76F5-E28A-3283-D65A-4E9CC45E01A4}"/>
              </a:ext>
            </a:extLst>
          </p:cNvPr>
          <p:cNvSpPr txBox="1"/>
          <p:nvPr/>
        </p:nvSpPr>
        <p:spPr>
          <a:xfrm>
            <a:off x="6321906" y="2634961"/>
            <a:ext cx="5311294" cy="1046440"/>
          </a:xfrm>
          <a:prstGeom prst="rect">
            <a:avLst/>
          </a:prstGeom>
          <a:solidFill>
            <a:schemeClr val="bg1"/>
          </a:solidFill>
          <a:ln>
            <a:solidFill>
              <a:schemeClr val="tx1"/>
            </a:solidFill>
          </a:ln>
        </p:spPr>
        <p:txBody>
          <a:bodyPr wrap="square" rtlCol="0">
            <a:spAutoFit/>
          </a:bodyPr>
          <a:lstStyle/>
          <a:p>
            <a:r>
              <a:rPr lang="en-US" sz="1400" dirty="0">
                <a:effectLst/>
                <a:cs typeface="Arial" panose="020B0604020202020204" pitchFamily="34" charset="0"/>
              </a:rPr>
              <a:t>Container Instance</a:t>
            </a:r>
          </a:p>
          <a:p>
            <a:endParaRPr lang="en-US" sz="1200" dirty="0">
              <a:effectLst/>
              <a:cs typeface="Arial" panose="020B0604020202020204" pitchFamily="34" charset="0"/>
            </a:endParaRPr>
          </a:p>
          <a:p>
            <a:endParaRPr lang="en-US" sz="1200" b="1" dirty="0">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endParaRPr>
          </a:p>
        </p:txBody>
      </p:sp>
      <p:sp>
        <p:nvSpPr>
          <p:cNvPr id="14" name="TextBox 13">
            <a:extLst>
              <a:ext uri="{FF2B5EF4-FFF2-40B4-BE49-F238E27FC236}">
                <a16:creationId xmlns:a16="http://schemas.microsoft.com/office/drawing/2014/main" id="{7C19633C-687A-CC9E-9886-FC716DBBB5D9}"/>
              </a:ext>
            </a:extLst>
          </p:cNvPr>
          <p:cNvSpPr txBox="1"/>
          <p:nvPr/>
        </p:nvSpPr>
        <p:spPr>
          <a:xfrm>
            <a:off x="6488962" y="3007380"/>
            <a:ext cx="4981231"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0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1-3}</a:t>
            </a: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27</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1, 2, 3, </a:t>
            </a:r>
            <a:r>
              <a:rPr lang="en-US" dirty="0">
                <a:solidFill>
                  <a:schemeClr val="accent2"/>
                </a:solidFill>
              </a:rPr>
              <a:t>4, 5, 6, 7</a:t>
            </a:r>
            <a:r>
              <a:rPr lang="en-US" dirty="0"/>
              <a:t>]</a:t>
            </a:r>
          </a:p>
          <a:p>
            <a:pPr algn="ctr"/>
            <a:endParaRPr lang="en-US" dirty="0"/>
          </a:p>
          <a:p>
            <a:pPr algn="ctr"/>
            <a:r>
              <a:rPr lang="en-US" dirty="0"/>
              <a:t>Host CPUs</a:t>
            </a:r>
          </a:p>
        </p:txBody>
      </p:sp>
      <p:sp>
        <p:nvSpPr>
          <p:cNvPr id="23" name="Rectangle 22">
            <a:extLst>
              <a:ext uri="{FF2B5EF4-FFF2-40B4-BE49-F238E27FC236}">
                <a16:creationId xmlns:a16="http://schemas.microsoft.com/office/drawing/2014/main" id="{DA53344C-AFD5-4D6C-B4FE-C1F9C17B12AB}"/>
              </a:ext>
            </a:extLst>
          </p:cNvPr>
          <p:cNvSpPr/>
          <p:nvPr/>
        </p:nvSpPr>
        <p:spPr>
          <a:xfrm>
            <a:off x="7698258" y="4410209"/>
            <a:ext cx="891860" cy="322215"/>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onnector: Elbow 6">
            <a:extLst>
              <a:ext uri="{FF2B5EF4-FFF2-40B4-BE49-F238E27FC236}">
                <a16:creationId xmlns:a16="http://schemas.microsoft.com/office/drawing/2014/main" id="{8A71539F-0E59-E33E-6971-F455B669AFEE}"/>
              </a:ext>
            </a:extLst>
          </p:cNvPr>
          <p:cNvCxnSpPr>
            <a:cxnSpLocks/>
            <a:endCxn id="9" idx="1"/>
          </p:cNvCxnSpPr>
          <p:nvPr/>
        </p:nvCxnSpPr>
        <p:spPr>
          <a:xfrm rot="5400000">
            <a:off x="8830457" y="3943514"/>
            <a:ext cx="524227" cy="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4CE883C0-3820-18DE-E734-748645888584}"/>
              </a:ext>
            </a:extLst>
          </p:cNvPr>
          <p:cNvSpPr/>
          <p:nvPr/>
        </p:nvSpPr>
        <p:spPr>
          <a:xfrm rot="5400000">
            <a:off x="8956136" y="3879888"/>
            <a:ext cx="258364" cy="909844"/>
          </a:xfrm>
          <a:prstGeom prst="leftBrace">
            <a:avLst>
              <a:gd name="adj1" fmla="val 8333"/>
              <a:gd name="adj2" fmla="val 4920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Multiplication Sign 10">
            <a:extLst>
              <a:ext uri="{FF2B5EF4-FFF2-40B4-BE49-F238E27FC236}">
                <a16:creationId xmlns:a16="http://schemas.microsoft.com/office/drawing/2014/main" id="{3AC02BC9-54A2-FC20-1B06-7D2C38A59943}"/>
              </a:ext>
            </a:extLst>
          </p:cNvPr>
          <p:cNvSpPr/>
          <p:nvPr/>
        </p:nvSpPr>
        <p:spPr>
          <a:xfrm>
            <a:off x="7949208" y="4032655"/>
            <a:ext cx="323249" cy="345945"/>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A42E640-FC34-A356-ACE6-9D13854B4403}"/>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15" name="Content Placeholder 2">
            <a:extLst>
              <a:ext uri="{FF2B5EF4-FFF2-40B4-BE49-F238E27FC236}">
                <a16:creationId xmlns:a16="http://schemas.microsoft.com/office/drawing/2014/main" id="{991C2045-6955-F8FB-FAF6-B6DB4E65A673}"/>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a container</a:t>
            </a:r>
          </a:p>
          <a:p>
            <a:pPr lvl="1"/>
            <a:r>
              <a:rPr lang="en-US" sz="1600" dirty="0">
                <a:latin typeface="Verdana" panose="020B0604030504040204" pitchFamily="34" charset="0"/>
                <a:ea typeface="Verdana" panose="020B0604030504040204" pitchFamily="34" charset="0"/>
              </a:rPr>
              <a:t>VPP attempts to pin to restricted cores!</a:t>
            </a:r>
          </a:p>
          <a:p>
            <a:pPr lvl="1"/>
            <a:r>
              <a:rPr lang="en-US" sz="1600" dirty="0">
                <a:latin typeface="Verdana" panose="020B0604030504040204" pitchFamily="34" charset="0"/>
                <a:ea typeface="Verdana" panose="020B0604030504040204" pitchFamily="34" charset="0"/>
              </a:rPr>
              <a:t>Environment awareness..</a:t>
            </a:r>
          </a:p>
          <a:p>
            <a:pPr lvl="1"/>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20746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0BDB9B3-5C77-9E3B-0BDA-6AD36157C21C}"/>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63F76F5-E28A-3283-D65A-4E9CC45E01A4}"/>
              </a:ext>
            </a:extLst>
          </p:cNvPr>
          <p:cNvSpPr txBox="1"/>
          <p:nvPr/>
        </p:nvSpPr>
        <p:spPr>
          <a:xfrm>
            <a:off x="6321906" y="2634961"/>
            <a:ext cx="5311294" cy="1046440"/>
          </a:xfrm>
          <a:prstGeom prst="rect">
            <a:avLst/>
          </a:prstGeom>
          <a:solidFill>
            <a:schemeClr val="bg1"/>
          </a:solidFill>
          <a:ln>
            <a:solidFill>
              <a:schemeClr val="tx1"/>
            </a:solidFill>
          </a:ln>
        </p:spPr>
        <p:txBody>
          <a:bodyPr wrap="square" rtlCol="0">
            <a:spAutoFit/>
          </a:bodyPr>
          <a:lstStyle/>
          <a:p>
            <a:r>
              <a:rPr lang="en-US" sz="1400" dirty="0">
                <a:effectLst/>
                <a:cs typeface="Arial" panose="020B0604020202020204" pitchFamily="34" charset="0"/>
              </a:rPr>
              <a:t>Container Instance</a:t>
            </a:r>
          </a:p>
          <a:p>
            <a:endParaRPr lang="en-US" sz="1200" dirty="0">
              <a:effectLst/>
              <a:cs typeface="Arial" panose="020B0604020202020204" pitchFamily="34" charset="0"/>
            </a:endParaRPr>
          </a:p>
          <a:p>
            <a:endParaRPr lang="en-US" sz="1200" b="1" dirty="0">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endParaRPr>
          </a:p>
        </p:txBody>
      </p:sp>
      <p:sp>
        <p:nvSpPr>
          <p:cNvPr id="14" name="TextBox 13">
            <a:extLst>
              <a:ext uri="{FF2B5EF4-FFF2-40B4-BE49-F238E27FC236}">
                <a16:creationId xmlns:a16="http://schemas.microsoft.com/office/drawing/2014/main" id="{7C19633C-687A-CC9E-9886-FC716DBBB5D9}"/>
              </a:ext>
            </a:extLst>
          </p:cNvPr>
          <p:cNvSpPr txBox="1"/>
          <p:nvPr/>
        </p:nvSpPr>
        <p:spPr>
          <a:xfrm>
            <a:off x="6488962" y="3007380"/>
            <a:ext cx="4981231"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0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1-3}</a:t>
            </a: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28</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1, 2, 3, </a:t>
            </a:r>
            <a:r>
              <a:rPr lang="en-US" dirty="0">
                <a:solidFill>
                  <a:schemeClr val="accent2"/>
                </a:solidFill>
              </a:rPr>
              <a:t>4, 5, 6, 7</a:t>
            </a:r>
            <a:r>
              <a:rPr lang="en-US" dirty="0"/>
              <a:t>]</a:t>
            </a:r>
          </a:p>
          <a:p>
            <a:pPr algn="ctr"/>
            <a:endParaRPr lang="en-US" dirty="0"/>
          </a:p>
          <a:p>
            <a:pPr algn="ctr"/>
            <a:r>
              <a:rPr lang="en-US" dirty="0"/>
              <a:t>Host CPUs</a:t>
            </a:r>
          </a:p>
        </p:txBody>
      </p:sp>
      <p:sp>
        <p:nvSpPr>
          <p:cNvPr id="23" name="Rectangle 22">
            <a:extLst>
              <a:ext uri="{FF2B5EF4-FFF2-40B4-BE49-F238E27FC236}">
                <a16:creationId xmlns:a16="http://schemas.microsoft.com/office/drawing/2014/main" id="{DA53344C-AFD5-4D6C-B4FE-C1F9C17B12AB}"/>
              </a:ext>
            </a:extLst>
          </p:cNvPr>
          <p:cNvSpPr/>
          <p:nvPr/>
        </p:nvSpPr>
        <p:spPr>
          <a:xfrm>
            <a:off x="7698258" y="4410209"/>
            <a:ext cx="891860" cy="322215"/>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onnector: Elbow 6">
            <a:extLst>
              <a:ext uri="{FF2B5EF4-FFF2-40B4-BE49-F238E27FC236}">
                <a16:creationId xmlns:a16="http://schemas.microsoft.com/office/drawing/2014/main" id="{8A71539F-0E59-E33E-6971-F455B669AFEE}"/>
              </a:ext>
            </a:extLst>
          </p:cNvPr>
          <p:cNvCxnSpPr>
            <a:cxnSpLocks/>
            <a:endCxn id="9" idx="1"/>
          </p:cNvCxnSpPr>
          <p:nvPr/>
        </p:nvCxnSpPr>
        <p:spPr>
          <a:xfrm rot="5400000">
            <a:off x="8830457" y="3943514"/>
            <a:ext cx="524227" cy="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4CE883C0-3820-18DE-E734-748645888584}"/>
              </a:ext>
            </a:extLst>
          </p:cNvPr>
          <p:cNvSpPr/>
          <p:nvPr/>
        </p:nvSpPr>
        <p:spPr>
          <a:xfrm rot="5400000">
            <a:off x="8956136" y="3879888"/>
            <a:ext cx="258364" cy="909844"/>
          </a:xfrm>
          <a:prstGeom prst="leftBrace">
            <a:avLst>
              <a:gd name="adj1" fmla="val 8333"/>
              <a:gd name="adj2" fmla="val 4920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Multiplication Sign 10">
            <a:extLst>
              <a:ext uri="{FF2B5EF4-FFF2-40B4-BE49-F238E27FC236}">
                <a16:creationId xmlns:a16="http://schemas.microsoft.com/office/drawing/2014/main" id="{3AC02BC9-54A2-FC20-1B06-7D2C38A59943}"/>
              </a:ext>
            </a:extLst>
          </p:cNvPr>
          <p:cNvSpPr/>
          <p:nvPr/>
        </p:nvSpPr>
        <p:spPr>
          <a:xfrm>
            <a:off x="7949208" y="4032655"/>
            <a:ext cx="323249" cy="345945"/>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A42E640-FC34-A356-ACE6-9D13854B4403}"/>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15" name="Content Placeholder 2">
            <a:extLst>
              <a:ext uri="{FF2B5EF4-FFF2-40B4-BE49-F238E27FC236}">
                <a16:creationId xmlns:a16="http://schemas.microsoft.com/office/drawing/2014/main" id="{991C2045-6955-F8FB-FAF6-B6DB4E65A673}"/>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a container</a:t>
            </a:r>
          </a:p>
        </p:txBody>
      </p:sp>
      <p:sp>
        <p:nvSpPr>
          <p:cNvPr id="5" name="Rectangle 4">
            <a:extLst>
              <a:ext uri="{FF2B5EF4-FFF2-40B4-BE49-F238E27FC236}">
                <a16:creationId xmlns:a16="http://schemas.microsoft.com/office/drawing/2014/main" id="{0016B5F5-AAA9-D7CD-11FF-A1632F75F552}"/>
              </a:ext>
            </a:extLst>
          </p:cNvPr>
          <p:cNvSpPr/>
          <p:nvPr/>
        </p:nvSpPr>
        <p:spPr>
          <a:xfrm>
            <a:off x="5979368" y="1690688"/>
            <a:ext cx="5840963" cy="4910720"/>
          </a:xfrm>
          <a:prstGeom prst="rect">
            <a:avLst/>
          </a:prstGeom>
          <a:solidFill>
            <a:schemeClr val="tx1"/>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49134E1E-3F68-9247-73D6-D083CD9EDD5C}"/>
              </a:ext>
            </a:extLst>
          </p:cNvPr>
          <p:cNvSpPr/>
          <p:nvPr/>
        </p:nvSpPr>
        <p:spPr>
          <a:xfrm>
            <a:off x="6096001" y="1875452"/>
            <a:ext cx="5575041" cy="4616647"/>
          </a:xfrm>
          <a:prstGeom prst="rect">
            <a:avLst/>
          </a:prstGeom>
          <a:ln>
            <a:solidFill>
              <a:schemeClr val="bg1">
                <a:lumMod val="95000"/>
              </a:schemeClr>
            </a:solidFill>
          </a:ln>
          <a:effectLst>
            <a:outerShdw blurRad="50800" dist="38100" dir="2700000" algn="tl" rotWithShape="0">
              <a:prstClr val="black">
                <a:alpha val="40000"/>
              </a:prstClr>
            </a:outerShdw>
          </a:effectLst>
        </p:spPr>
        <p:style>
          <a:lnRef idx="2">
            <a:schemeClr val="dk1">
              <a:shade val="15000"/>
            </a:schemeClr>
          </a:lnRef>
          <a:fillRef idx="1">
            <a:schemeClr val="dk1"/>
          </a:fillRef>
          <a:effectRef idx="0">
            <a:schemeClr val="dk1"/>
          </a:effectRef>
          <a:fontRef idx="minor">
            <a:schemeClr val="lt1"/>
          </a:fontRef>
        </p:style>
        <p:txBody>
          <a:bodyPr rtlCol="0" anchor="ctr"/>
          <a:lstStyle/>
          <a:p>
            <a:endParaRPr lang="en-US" dirty="0"/>
          </a:p>
        </p:txBody>
      </p:sp>
      <p:sp>
        <p:nvSpPr>
          <p:cNvPr id="10" name="TextBox 9">
            <a:extLst>
              <a:ext uri="{FF2B5EF4-FFF2-40B4-BE49-F238E27FC236}">
                <a16:creationId xmlns:a16="http://schemas.microsoft.com/office/drawing/2014/main" id="{475BBFEA-E986-7B5B-9B97-8F087ED0EC7A}"/>
              </a:ext>
            </a:extLst>
          </p:cNvPr>
          <p:cNvSpPr txBox="1"/>
          <p:nvPr/>
        </p:nvSpPr>
        <p:spPr>
          <a:xfrm>
            <a:off x="6096000" y="1825625"/>
            <a:ext cx="5691675" cy="44012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50000"/>
                    <a:lumOff val="50000"/>
                  </a:schemeClr>
                </a:solidFill>
                <a:effectLst/>
                <a:latin typeface="Consolas" panose="020B0609020204030204" pitchFamily="49" charset="0"/>
              </a:rPr>
              <a:t>#</a:t>
            </a:r>
            <a:r>
              <a:rPr lang="en-US" sz="1400" dirty="0">
                <a:solidFill>
                  <a:schemeClr val="tx1">
                    <a:lumMod val="50000"/>
                    <a:lumOff val="50000"/>
                  </a:schemeClr>
                </a:solidFill>
                <a:latin typeface="Consolas" panose="020B0609020204030204" pitchFamily="49" charset="0"/>
              </a:rPr>
              <a:t> Launching Docker instance with </a:t>
            </a:r>
            <a:r>
              <a:rPr lang="en-US" sz="1400" dirty="0" err="1">
                <a:solidFill>
                  <a:schemeClr val="tx1">
                    <a:lumMod val="50000"/>
                    <a:lumOff val="50000"/>
                  </a:schemeClr>
                </a:solidFill>
                <a:latin typeface="Consolas" panose="020B0609020204030204" pitchFamily="49" charset="0"/>
              </a:rPr>
              <a:t>cpuset</a:t>
            </a:r>
            <a:r>
              <a:rPr lang="en-US" sz="1400" dirty="0">
                <a:solidFill>
                  <a:schemeClr val="tx1">
                    <a:lumMod val="50000"/>
                    <a:lumOff val="50000"/>
                  </a:schemeClr>
                </a:solidFill>
                <a:latin typeface="Consolas" panose="020B0609020204030204" pitchFamily="49" charset="0"/>
              </a:rPr>
              <a:t>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6">
                  <a:lumMod val="60000"/>
                  <a:lumOff val="40000"/>
                </a:schemeClr>
              </a:solidFill>
              <a:effectLst/>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6"/>
                </a:solidFill>
                <a:effectLst/>
                <a:latin typeface="Consolas" panose="020B0609020204030204" pitchFamily="49" charset="0"/>
              </a:rPr>
              <a:t>~</a:t>
            </a:r>
            <a:r>
              <a:rPr lang="en-US" sz="1400" dirty="0">
                <a:solidFill>
                  <a:schemeClr val="bg1"/>
                </a:solidFill>
                <a:effectLst/>
                <a:latin typeface="Consolas" panose="020B0609020204030204" pitchFamily="49" charset="0"/>
              </a:rPr>
              <a:t> </a:t>
            </a:r>
            <a:r>
              <a:rPr lang="en-US" sz="1400" dirty="0" err="1">
                <a:solidFill>
                  <a:schemeClr val="bg1"/>
                </a:solidFill>
                <a:latin typeface="Consolas" panose="020B0609020204030204" pitchFamily="49" charset="0"/>
              </a:rPr>
              <a:t>lscpu</a:t>
            </a:r>
            <a:r>
              <a:rPr lang="en-US" sz="1400" dirty="0">
                <a:solidFill>
                  <a:schemeClr val="bg1"/>
                </a:solidFill>
                <a:latin typeface="Consolas" panose="020B0609020204030204" pitchFamily="49" charset="0"/>
              </a:rPr>
              <a:t> -e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CPU SOCKET CORE L1d:L1i:L2:L3 ONLINE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0      0    0 0:0:0:0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1      0    0 0:0:0:0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2      0    1 1:1:1:0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3      0    1 1:1:1:0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4      0    2 2:2:2:0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5      0    2 2:2:2:0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6      0    3 3:3:3:0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7      0    3 3:3:3:0          yes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6">
                  <a:lumMod val="60000"/>
                  <a:lumOff val="40000"/>
                </a:schemeClr>
              </a:solidFill>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50000"/>
                    <a:lumOff val="50000"/>
                  </a:schemeClr>
                </a:solidFill>
                <a:effectLst/>
                <a:latin typeface="Consolas" panose="020B0609020204030204" pitchFamily="49" charset="0"/>
              </a:rPr>
              <a:t># VPP pinning fails..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lumMod val="50000"/>
                  <a:lumOff val="50000"/>
                </a:schemeClr>
              </a:solidFill>
              <a:effectLst/>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6"/>
                </a:solidFill>
                <a:effectLst/>
                <a:latin typeface="Consolas" panose="020B0609020204030204" pitchFamily="49" charset="0"/>
              </a:rPr>
              <a:t>~</a:t>
            </a:r>
            <a:r>
              <a:rPr lang="en-US" sz="1400" dirty="0">
                <a:solidFill>
                  <a:schemeClr val="bg1"/>
                </a:solidFill>
                <a:effectLst/>
                <a:latin typeface="Consolas" panose="020B0609020204030204" pitchFamily="49" charset="0"/>
              </a:rPr>
              <a:t> </a:t>
            </a:r>
            <a:r>
              <a:rPr lang="en-US" sz="1400" dirty="0" err="1">
                <a:solidFill>
                  <a:schemeClr val="bg1"/>
                </a:solidFill>
                <a:effectLst/>
                <a:latin typeface="Consolas" panose="020B0609020204030204" pitchFamily="49" charset="0"/>
              </a:rPr>
              <a:t>vpp</a:t>
            </a:r>
            <a:r>
              <a:rPr lang="en-US" sz="1400" dirty="0">
                <a:solidFill>
                  <a:schemeClr val="bg1"/>
                </a:solidFill>
                <a:effectLst/>
                <a:latin typeface="Consolas" panose="020B0609020204030204" pitchFamily="49" charset="0"/>
              </a:rPr>
              <a:t> "</a:t>
            </a:r>
            <a:r>
              <a:rPr lang="en-US" sz="1400" dirty="0" err="1">
                <a:solidFill>
                  <a:schemeClr val="bg1"/>
                </a:solidFill>
                <a:effectLst/>
                <a:latin typeface="Consolas" panose="020B0609020204030204" pitchFamily="49" charset="0"/>
              </a:rPr>
              <a:t>cpu</a:t>
            </a:r>
            <a:r>
              <a:rPr lang="en-US" sz="1400" dirty="0">
                <a:solidFill>
                  <a:schemeClr val="bg1"/>
                </a:solidFill>
                <a:effectLst/>
                <a:latin typeface="Consolas" panose="020B0609020204030204" pitchFamily="49" charset="0"/>
              </a:rPr>
              <a:t> {main-core 0 </a:t>
            </a:r>
            <a:r>
              <a:rPr lang="en-US" sz="1400" dirty="0" err="1">
                <a:solidFill>
                  <a:schemeClr val="bg1"/>
                </a:solidFill>
                <a:effectLst/>
                <a:latin typeface="Consolas" panose="020B0609020204030204" pitchFamily="49" charset="0"/>
              </a:rPr>
              <a:t>corelist</a:t>
            </a:r>
            <a:r>
              <a:rPr lang="en-US" sz="1400" dirty="0">
                <a:solidFill>
                  <a:schemeClr val="bg1"/>
                </a:solidFill>
                <a:effectLst/>
                <a:latin typeface="Consolas" panose="020B0609020204030204" pitchFamily="49" charset="0"/>
              </a:rPr>
              <a:t>-workers 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solidFill>
                  <a:schemeClr val="bg1"/>
                </a:solidFill>
                <a:effectLst/>
                <a:latin typeface="Consolas" panose="020B0609020204030204" pitchFamily="49" charset="0"/>
              </a:rPr>
              <a:t>vlib_thread_init</a:t>
            </a:r>
            <a:r>
              <a:rPr lang="en-US" sz="1400" dirty="0">
                <a:solidFill>
                  <a:schemeClr val="bg1"/>
                </a:solidFill>
                <a:effectLst/>
                <a:latin typeface="Consolas" panose="020B0609020204030204" pitchFamily="49" charset="0"/>
              </a:rPr>
              <a:t>: could not pin main thread to </a:t>
            </a:r>
            <a:r>
              <a:rPr lang="en-US" sz="1400" dirty="0" err="1">
                <a:solidFill>
                  <a:schemeClr val="bg1"/>
                </a:solidFill>
                <a:effectLst/>
                <a:latin typeface="Consolas" panose="020B0609020204030204" pitchFamily="49" charset="0"/>
              </a:rPr>
              <a:t>cpu</a:t>
            </a:r>
            <a:r>
              <a:rPr lang="en-US" sz="1400" dirty="0">
                <a:solidFill>
                  <a:schemeClr val="bg1"/>
                </a:solidFill>
                <a:effectLst/>
                <a:latin typeface="Consolas" panose="020B0609020204030204" pitchFamily="49" charset="0"/>
              </a:rPr>
              <a:t> 0</a:t>
            </a:r>
          </a:p>
          <a:p>
            <a:pPr>
              <a:defRPr/>
            </a:pPr>
            <a:endParaRPr lang="en-US" sz="1400" dirty="0">
              <a:solidFill>
                <a:schemeClr val="tx1">
                  <a:lumMod val="50000"/>
                  <a:lumOff val="50000"/>
                </a:schemeClr>
              </a:solidFill>
              <a:latin typeface="Consolas" panose="020B0609020204030204" pitchFamily="49" charset="0"/>
            </a:endParaRPr>
          </a:p>
          <a:p>
            <a:pPr>
              <a:defRPr/>
            </a:pPr>
            <a:endParaRPr lang="en-US" sz="1400" dirty="0">
              <a:solidFill>
                <a:schemeClr val="tx1">
                  <a:lumMod val="50000"/>
                  <a:lumOff val="50000"/>
                </a:schemeClr>
              </a:solidFill>
              <a:latin typeface="Consolas" panose="020B0609020204030204" pitchFamily="49" charset="0"/>
            </a:endParaRPr>
          </a:p>
          <a:p>
            <a:endParaRPr lang="en-US" sz="1400" dirty="0">
              <a:solidFill>
                <a:schemeClr val="bg1"/>
              </a:solidFill>
              <a:latin typeface="Consolas" panose="020B0609020204030204" pitchFamily="49" charset="0"/>
            </a:endParaRPr>
          </a:p>
        </p:txBody>
      </p:sp>
    </p:spTree>
    <p:extLst>
      <p:ext uri="{BB962C8B-B14F-4D97-AF65-F5344CB8AC3E}">
        <p14:creationId xmlns:p14="http://schemas.microsoft.com/office/powerpoint/2010/main" val="516200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0BDB9B3-5C77-9E3B-0BDA-6AD36157C21C}"/>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63F76F5-E28A-3283-D65A-4E9CC45E01A4}"/>
              </a:ext>
            </a:extLst>
          </p:cNvPr>
          <p:cNvSpPr txBox="1"/>
          <p:nvPr/>
        </p:nvSpPr>
        <p:spPr>
          <a:xfrm>
            <a:off x="6321906" y="2634961"/>
            <a:ext cx="5311294" cy="1046440"/>
          </a:xfrm>
          <a:prstGeom prst="rect">
            <a:avLst/>
          </a:prstGeom>
          <a:solidFill>
            <a:schemeClr val="bg1"/>
          </a:solidFill>
          <a:ln>
            <a:solidFill>
              <a:schemeClr val="tx1"/>
            </a:solidFill>
          </a:ln>
        </p:spPr>
        <p:txBody>
          <a:bodyPr wrap="square" rtlCol="0">
            <a:spAutoFit/>
          </a:bodyPr>
          <a:lstStyle/>
          <a:p>
            <a:r>
              <a:rPr lang="en-US" sz="1400" dirty="0">
                <a:effectLst/>
                <a:cs typeface="Arial" panose="020B0604020202020204" pitchFamily="34" charset="0"/>
              </a:rPr>
              <a:t>Container Instance</a:t>
            </a:r>
          </a:p>
          <a:p>
            <a:endParaRPr lang="en-US" sz="1200" dirty="0">
              <a:effectLst/>
              <a:cs typeface="Arial" panose="020B0604020202020204" pitchFamily="34" charset="0"/>
            </a:endParaRPr>
          </a:p>
          <a:p>
            <a:endParaRPr lang="en-US" sz="1200" b="1" dirty="0">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endParaRPr>
          </a:p>
        </p:txBody>
      </p:sp>
      <p:sp>
        <p:nvSpPr>
          <p:cNvPr id="14" name="TextBox 13">
            <a:extLst>
              <a:ext uri="{FF2B5EF4-FFF2-40B4-BE49-F238E27FC236}">
                <a16:creationId xmlns:a16="http://schemas.microsoft.com/office/drawing/2014/main" id="{7C19633C-687A-CC9E-9886-FC716DBBB5D9}"/>
              </a:ext>
            </a:extLst>
          </p:cNvPr>
          <p:cNvSpPr txBox="1"/>
          <p:nvPr/>
        </p:nvSpPr>
        <p:spPr>
          <a:xfrm>
            <a:off x="6488962" y="3007380"/>
            <a:ext cx="4981231"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0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1-3}</a:t>
            </a: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29</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1, 2, 3, </a:t>
            </a:r>
            <a:r>
              <a:rPr lang="en-US" dirty="0">
                <a:solidFill>
                  <a:schemeClr val="accent2"/>
                </a:solidFill>
              </a:rPr>
              <a:t>4, 5, 6, 7</a:t>
            </a:r>
            <a:r>
              <a:rPr lang="en-US" dirty="0"/>
              <a:t>]</a:t>
            </a:r>
          </a:p>
          <a:p>
            <a:pPr algn="ctr"/>
            <a:endParaRPr lang="en-US" dirty="0"/>
          </a:p>
          <a:p>
            <a:pPr algn="ctr"/>
            <a:r>
              <a:rPr lang="en-US" dirty="0"/>
              <a:t>Host CPUs</a:t>
            </a:r>
          </a:p>
        </p:txBody>
      </p:sp>
      <p:sp>
        <p:nvSpPr>
          <p:cNvPr id="23" name="Rectangle 22">
            <a:extLst>
              <a:ext uri="{FF2B5EF4-FFF2-40B4-BE49-F238E27FC236}">
                <a16:creationId xmlns:a16="http://schemas.microsoft.com/office/drawing/2014/main" id="{DA53344C-AFD5-4D6C-B4FE-C1F9C17B12AB}"/>
              </a:ext>
            </a:extLst>
          </p:cNvPr>
          <p:cNvSpPr/>
          <p:nvPr/>
        </p:nvSpPr>
        <p:spPr>
          <a:xfrm>
            <a:off x="7698258" y="4410209"/>
            <a:ext cx="891860" cy="322215"/>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onnector: Elbow 6">
            <a:extLst>
              <a:ext uri="{FF2B5EF4-FFF2-40B4-BE49-F238E27FC236}">
                <a16:creationId xmlns:a16="http://schemas.microsoft.com/office/drawing/2014/main" id="{8A71539F-0E59-E33E-6971-F455B669AFEE}"/>
              </a:ext>
            </a:extLst>
          </p:cNvPr>
          <p:cNvCxnSpPr>
            <a:cxnSpLocks/>
            <a:endCxn id="9" idx="1"/>
          </p:cNvCxnSpPr>
          <p:nvPr/>
        </p:nvCxnSpPr>
        <p:spPr>
          <a:xfrm rot="5400000">
            <a:off x="8830457" y="3943514"/>
            <a:ext cx="524227" cy="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4CE883C0-3820-18DE-E734-748645888584}"/>
              </a:ext>
            </a:extLst>
          </p:cNvPr>
          <p:cNvSpPr/>
          <p:nvPr/>
        </p:nvSpPr>
        <p:spPr>
          <a:xfrm rot="5400000">
            <a:off x="8956136" y="3879888"/>
            <a:ext cx="258364" cy="909844"/>
          </a:xfrm>
          <a:prstGeom prst="leftBrace">
            <a:avLst>
              <a:gd name="adj1" fmla="val 8333"/>
              <a:gd name="adj2" fmla="val 4920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Multiplication Sign 10">
            <a:extLst>
              <a:ext uri="{FF2B5EF4-FFF2-40B4-BE49-F238E27FC236}">
                <a16:creationId xmlns:a16="http://schemas.microsoft.com/office/drawing/2014/main" id="{3AC02BC9-54A2-FC20-1B06-7D2C38A59943}"/>
              </a:ext>
            </a:extLst>
          </p:cNvPr>
          <p:cNvSpPr/>
          <p:nvPr/>
        </p:nvSpPr>
        <p:spPr>
          <a:xfrm>
            <a:off x="7949208" y="4032655"/>
            <a:ext cx="323249" cy="345945"/>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A42E640-FC34-A356-ACE6-9D13854B4403}"/>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15" name="Content Placeholder 2">
            <a:extLst>
              <a:ext uri="{FF2B5EF4-FFF2-40B4-BE49-F238E27FC236}">
                <a16:creationId xmlns:a16="http://schemas.microsoft.com/office/drawing/2014/main" id="{991C2045-6955-F8FB-FAF6-B6DB4E65A673}"/>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a container</a:t>
            </a:r>
          </a:p>
        </p:txBody>
      </p:sp>
      <p:sp>
        <p:nvSpPr>
          <p:cNvPr id="5" name="Rectangle 4">
            <a:extLst>
              <a:ext uri="{FF2B5EF4-FFF2-40B4-BE49-F238E27FC236}">
                <a16:creationId xmlns:a16="http://schemas.microsoft.com/office/drawing/2014/main" id="{0016B5F5-AAA9-D7CD-11FF-A1632F75F552}"/>
              </a:ext>
            </a:extLst>
          </p:cNvPr>
          <p:cNvSpPr/>
          <p:nvPr/>
        </p:nvSpPr>
        <p:spPr>
          <a:xfrm>
            <a:off x="5979368" y="1690688"/>
            <a:ext cx="5840963" cy="4910720"/>
          </a:xfrm>
          <a:prstGeom prst="rect">
            <a:avLst/>
          </a:prstGeom>
          <a:solidFill>
            <a:schemeClr val="tx1"/>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49134E1E-3F68-9247-73D6-D083CD9EDD5C}"/>
              </a:ext>
            </a:extLst>
          </p:cNvPr>
          <p:cNvSpPr/>
          <p:nvPr/>
        </p:nvSpPr>
        <p:spPr>
          <a:xfrm>
            <a:off x="6096001" y="1875452"/>
            <a:ext cx="5575041" cy="4616647"/>
          </a:xfrm>
          <a:prstGeom prst="rect">
            <a:avLst/>
          </a:prstGeom>
          <a:ln>
            <a:solidFill>
              <a:schemeClr val="bg1">
                <a:lumMod val="95000"/>
              </a:schemeClr>
            </a:solidFill>
          </a:ln>
          <a:effectLst>
            <a:outerShdw blurRad="50800" dist="38100" dir="2700000" algn="tl" rotWithShape="0">
              <a:prstClr val="black">
                <a:alpha val="40000"/>
              </a:prstClr>
            </a:outerShdw>
          </a:effectLst>
        </p:spPr>
        <p:style>
          <a:lnRef idx="2">
            <a:schemeClr val="dk1">
              <a:shade val="15000"/>
            </a:schemeClr>
          </a:lnRef>
          <a:fillRef idx="1">
            <a:schemeClr val="dk1"/>
          </a:fillRef>
          <a:effectRef idx="0">
            <a:schemeClr val="dk1"/>
          </a:effectRef>
          <a:fontRef idx="minor">
            <a:schemeClr val="lt1"/>
          </a:fontRef>
        </p:style>
        <p:txBody>
          <a:bodyPr rtlCol="0" anchor="ctr"/>
          <a:lstStyle/>
          <a:p>
            <a:endParaRPr lang="en-US" dirty="0"/>
          </a:p>
        </p:txBody>
      </p:sp>
      <p:sp>
        <p:nvSpPr>
          <p:cNvPr id="10" name="TextBox 9">
            <a:extLst>
              <a:ext uri="{FF2B5EF4-FFF2-40B4-BE49-F238E27FC236}">
                <a16:creationId xmlns:a16="http://schemas.microsoft.com/office/drawing/2014/main" id="{475BBFEA-E986-7B5B-9B97-8F087ED0EC7A}"/>
              </a:ext>
            </a:extLst>
          </p:cNvPr>
          <p:cNvSpPr txBox="1"/>
          <p:nvPr/>
        </p:nvSpPr>
        <p:spPr>
          <a:xfrm>
            <a:off x="6096000" y="1825625"/>
            <a:ext cx="5691675" cy="44012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50000"/>
                    <a:lumOff val="50000"/>
                  </a:schemeClr>
                </a:solidFill>
                <a:effectLst/>
                <a:latin typeface="Consolas" panose="020B0609020204030204" pitchFamily="49" charset="0"/>
              </a:rPr>
              <a:t>#</a:t>
            </a:r>
            <a:r>
              <a:rPr lang="en-US" sz="1400" dirty="0">
                <a:solidFill>
                  <a:schemeClr val="tx1">
                    <a:lumMod val="50000"/>
                    <a:lumOff val="50000"/>
                  </a:schemeClr>
                </a:solidFill>
                <a:latin typeface="Consolas" panose="020B0609020204030204" pitchFamily="49" charset="0"/>
              </a:rPr>
              <a:t> Launching Docker instance with </a:t>
            </a:r>
            <a:r>
              <a:rPr lang="en-US" sz="1400" dirty="0" err="1">
                <a:solidFill>
                  <a:schemeClr val="tx1">
                    <a:lumMod val="50000"/>
                    <a:lumOff val="50000"/>
                  </a:schemeClr>
                </a:solidFill>
                <a:latin typeface="Consolas" panose="020B0609020204030204" pitchFamily="49" charset="0"/>
              </a:rPr>
              <a:t>cpuset</a:t>
            </a:r>
            <a:r>
              <a:rPr lang="en-US" sz="1400" dirty="0">
                <a:solidFill>
                  <a:schemeClr val="tx1">
                    <a:lumMod val="50000"/>
                    <a:lumOff val="50000"/>
                  </a:schemeClr>
                </a:solidFill>
                <a:latin typeface="Consolas" panose="020B0609020204030204" pitchFamily="49" charset="0"/>
              </a:rPr>
              <a:t>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6">
                  <a:lumMod val="60000"/>
                  <a:lumOff val="40000"/>
                </a:schemeClr>
              </a:solidFill>
              <a:effectLst/>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6"/>
                </a:solidFill>
                <a:effectLst/>
                <a:latin typeface="Consolas" panose="020B0609020204030204" pitchFamily="49" charset="0"/>
              </a:rPr>
              <a:t>~</a:t>
            </a:r>
            <a:r>
              <a:rPr lang="en-US" sz="1400" dirty="0">
                <a:solidFill>
                  <a:schemeClr val="bg1"/>
                </a:solidFill>
                <a:effectLst/>
                <a:latin typeface="Consolas" panose="020B0609020204030204" pitchFamily="49" charset="0"/>
              </a:rPr>
              <a:t> </a:t>
            </a:r>
            <a:r>
              <a:rPr lang="en-US" sz="1400" dirty="0" err="1">
                <a:solidFill>
                  <a:schemeClr val="bg1"/>
                </a:solidFill>
                <a:latin typeface="Consolas" panose="020B0609020204030204" pitchFamily="49" charset="0"/>
              </a:rPr>
              <a:t>lscpu</a:t>
            </a:r>
            <a:r>
              <a:rPr lang="en-US" sz="1400" dirty="0">
                <a:solidFill>
                  <a:schemeClr val="bg1"/>
                </a:solidFill>
                <a:latin typeface="Consolas" panose="020B0609020204030204" pitchFamily="49" charset="0"/>
              </a:rPr>
              <a:t> -e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CPU SOCKET CORE L1d:L1i:L2:L3 ONLINE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0      0    0 0:0:0:0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1      0    0 0:0:0:0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2      0    1 1:1:1:0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3      0    1 1:1:1:0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4      0    2 2:2:2:0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5      0    2 2:2:2:0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6      0    3 3:3:3:0          yes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Consolas" panose="020B0609020204030204" pitchFamily="49" charset="0"/>
              </a:rPr>
              <a:t>  7      0    3 3:3:3:0          yes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6">
                  <a:lumMod val="60000"/>
                  <a:lumOff val="40000"/>
                </a:schemeClr>
              </a:solidFill>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50000"/>
                    <a:lumOff val="50000"/>
                  </a:schemeClr>
                </a:solidFill>
                <a:effectLst/>
                <a:latin typeface="Consolas" panose="020B0609020204030204" pitchFamily="49" charset="0"/>
              </a:rPr>
              <a:t># VPP pinning fails..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lumMod val="50000"/>
                  <a:lumOff val="50000"/>
                </a:schemeClr>
              </a:solidFill>
              <a:effectLst/>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6"/>
                </a:solidFill>
                <a:effectLst/>
                <a:latin typeface="Consolas" panose="020B0609020204030204" pitchFamily="49" charset="0"/>
              </a:rPr>
              <a:t>~</a:t>
            </a:r>
            <a:r>
              <a:rPr lang="en-US" sz="1400" dirty="0">
                <a:solidFill>
                  <a:schemeClr val="bg1"/>
                </a:solidFill>
                <a:effectLst/>
                <a:latin typeface="Consolas" panose="020B0609020204030204" pitchFamily="49" charset="0"/>
              </a:rPr>
              <a:t> </a:t>
            </a:r>
            <a:r>
              <a:rPr lang="en-US" sz="1400" dirty="0" err="1">
                <a:solidFill>
                  <a:schemeClr val="bg1"/>
                </a:solidFill>
                <a:effectLst/>
                <a:latin typeface="Consolas" panose="020B0609020204030204" pitchFamily="49" charset="0"/>
              </a:rPr>
              <a:t>vpp</a:t>
            </a:r>
            <a:r>
              <a:rPr lang="en-US" sz="1400" dirty="0">
                <a:solidFill>
                  <a:schemeClr val="bg1"/>
                </a:solidFill>
                <a:effectLst/>
                <a:latin typeface="Consolas" panose="020B0609020204030204" pitchFamily="49" charset="0"/>
              </a:rPr>
              <a:t> "</a:t>
            </a:r>
            <a:r>
              <a:rPr lang="en-US" sz="1400" dirty="0" err="1">
                <a:solidFill>
                  <a:schemeClr val="bg1"/>
                </a:solidFill>
                <a:effectLst/>
                <a:latin typeface="Consolas" panose="020B0609020204030204" pitchFamily="49" charset="0"/>
              </a:rPr>
              <a:t>cpu</a:t>
            </a:r>
            <a:r>
              <a:rPr lang="en-US" sz="1400" dirty="0">
                <a:solidFill>
                  <a:schemeClr val="bg1"/>
                </a:solidFill>
                <a:effectLst/>
                <a:latin typeface="Consolas" panose="020B0609020204030204" pitchFamily="49" charset="0"/>
              </a:rPr>
              <a:t> {main-core 0 </a:t>
            </a:r>
            <a:r>
              <a:rPr lang="en-US" sz="1400" dirty="0" err="1">
                <a:solidFill>
                  <a:schemeClr val="bg1"/>
                </a:solidFill>
                <a:effectLst/>
                <a:latin typeface="Consolas" panose="020B0609020204030204" pitchFamily="49" charset="0"/>
              </a:rPr>
              <a:t>corelist</a:t>
            </a:r>
            <a:r>
              <a:rPr lang="en-US" sz="1400" dirty="0">
                <a:solidFill>
                  <a:schemeClr val="bg1"/>
                </a:solidFill>
                <a:effectLst/>
                <a:latin typeface="Consolas" panose="020B0609020204030204" pitchFamily="49" charset="0"/>
              </a:rPr>
              <a:t>-workers 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solidFill>
                  <a:schemeClr val="bg1"/>
                </a:solidFill>
                <a:effectLst/>
                <a:latin typeface="Consolas" panose="020B0609020204030204" pitchFamily="49" charset="0"/>
              </a:rPr>
              <a:t>vlib_thread_init</a:t>
            </a:r>
            <a:r>
              <a:rPr lang="en-US" sz="1400" dirty="0">
                <a:solidFill>
                  <a:schemeClr val="bg1"/>
                </a:solidFill>
                <a:effectLst/>
                <a:latin typeface="Consolas" panose="020B0609020204030204" pitchFamily="49" charset="0"/>
              </a:rPr>
              <a:t>: could not pin main thread to </a:t>
            </a:r>
            <a:r>
              <a:rPr lang="en-US" sz="1400" dirty="0" err="1">
                <a:solidFill>
                  <a:schemeClr val="bg1"/>
                </a:solidFill>
                <a:effectLst/>
                <a:latin typeface="Consolas" panose="020B0609020204030204" pitchFamily="49" charset="0"/>
              </a:rPr>
              <a:t>cpu</a:t>
            </a:r>
            <a:r>
              <a:rPr lang="en-US" sz="1400" dirty="0">
                <a:solidFill>
                  <a:schemeClr val="bg1"/>
                </a:solidFill>
                <a:effectLst/>
                <a:latin typeface="Consolas" panose="020B0609020204030204" pitchFamily="49" charset="0"/>
              </a:rPr>
              <a:t> 0</a:t>
            </a:r>
          </a:p>
          <a:p>
            <a:pPr>
              <a:defRPr/>
            </a:pPr>
            <a:endParaRPr lang="en-US" sz="1400" dirty="0">
              <a:solidFill>
                <a:schemeClr val="tx1">
                  <a:lumMod val="50000"/>
                  <a:lumOff val="50000"/>
                </a:schemeClr>
              </a:solidFill>
              <a:latin typeface="Consolas" panose="020B0609020204030204" pitchFamily="49" charset="0"/>
            </a:endParaRPr>
          </a:p>
          <a:p>
            <a:pPr>
              <a:defRPr/>
            </a:pPr>
            <a:endParaRPr lang="en-US" sz="1400" dirty="0">
              <a:solidFill>
                <a:schemeClr val="tx1">
                  <a:lumMod val="50000"/>
                  <a:lumOff val="50000"/>
                </a:schemeClr>
              </a:solidFill>
              <a:latin typeface="Consolas" panose="020B0609020204030204" pitchFamily="49" charset="0"/>
            </a:endParaRPr>
          </a:p>
          <a:p>
            <a:endParaRPr lang="en-US" sz="1400" dirty="0">
              <a:solidFill>
                <a:schemeClr val="bg1"/>
              </a:solidFill>
              <a:latin typeface="Consolas" panose="020B0609020204030204" pitchFamily="49" charset="0"/>
            </a:endParaRPr>
          </a:p>
        </p:txBody>
      </p:sp>
      <p:sp>
        <p:nvSpPr>
          <p:cNvPr id="16" name="Arrow: Right 15">
            <a:extLst>
              <a:ext uri="{FF2B5EF4-FFF2-40B4-BE49-F238E27FC236}">
                <a16:creationId xmlns:a16="http://schemas.microsoft.com/office/drawing/2014/main" id="{ACA1E780-0824-62BC-EDD3-246D9AB5E2F6}"/>
              </a:ext>
            </a:extLst>
          </p:cNvPr>
          <p:cNvSpPr/>
          <p:nvPr/>
        </p:nvSpPr>
        <p:spPr>
          <a:xfrm>
            <a:off x="1081212" y="4360329"/>
            <a:ext cx="381000" cy="2286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0871EE1-64F5-C77E-1C6F-79A571F77438}"/>
              </a:ext>
            </a:extLst>
          </p:cNvPr>
          <p:cNvSpPr txBox="1"/>
          <p:nvPr/>
        </p:nvSpPr>
        <p:spPr>
          <a:xfrm>
            <a:off x="1497379" y="4205628"/>
            <a:ext cx="3718591" cy="707886"/>
          </a:xfrm>
          <a:prstGeom prst="rect">
            <a:avLst/>
          </a:prstGeom>
          <a:noFill/>
        </p:spPr>
        <p:txBody>
          <a:bodyPr wrap="square" rtlCol="0">
            <a:spAutoFit/>
          </a:bodyPr>
          <a:lstStyle/>
          <a:p>
            <a:r>
              <a:rPr lang="en-US" sz="2000" dirty="0"/>
              <a:t>Proposed patch in VPP to introduce </a:t>
            </a:r>
            <a:r>
              <a:rPr kumimoji="0" lang="en-US" b="1" i="0" u="none" strike="noStrike" kern="1200" cap="none" spc="0" normalizeH="0" baseline="0" noProof="0" dirty="0">
                <a:ln>
                  <a:noFill/>
                </a:ln>
                <a:solidFill>
                  <a:prstClr val="black"/>
                </a:solidFill>
                <a:effectLst/>
                <a:uLnTx/>
                <a:uFillTx/>
                <a:latin typeface="Consolas" panose="020B0609020204030204" pitchFamily="49" charset="0"/>
                <a:ea typeface="+mn-ea"/>
                <a:cs typeface="+mn-cs"/>
              </a:rPr>
              <a:t>relative</a:t>
            </a:r>
            <a:r>
              <a:rPr lang="en-US" sz="2000" dirty="0"/>
              <a:t> core pinning</a:t>
            </a:r>
          </a:p>
        </p:txBody>
      </p:sp>
      <p:sp>
        <p:nvSpPr>
          <p:cNvPr id="18" name="Arrow: Right 17">
            <a:extLst>
              <a:ext uri="{FF2B5EF4-FFF2-40B4-BE49-F238E27FC236}">
                <a16:creationId xmlns:a16="http://schemas.microsoft.com/office/drawing/2014/main" id="{243C10ED-37CA-6E97-4CCB-33570BAFB939}"/>
              </a:ext>
            </a:extLst>
          </p:cNvPr>
          <p:cNvSpPr/>
          <p:nvPr/>
        </p:nvSpPr>
        <p:spPr>
          <a:xfrm>
            <a:off x="1046043" y="5477371"/>
            <a:ext cx="381000" cy="2286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232000A-DEA1-4F65-33D5-6ED6F150B1E7}"/>
              </a:ext>
            </a:extLst>
          </p:cNvPr>
          <p:cNvSpPr txBox="1"/>
          <p:nvPr/>
        </p:nvSpPr>
        <p:spPr>
          <a:xfrm>
            <a:off x="1497379" y="5237728"/>
            <a:ext cx="3563843" cy="707886"/>
          </a:xfrm>
          <a:prstGeom prst="rect">
            <a:avLst/>
          </a:prstGeom>
          <a:noFill/>
        </p:spPr>
        <p:txBody>
          <a:bodyPr wrap="square" rtlCol="0">
            <a:spAutoFit/>
          </a:bodyPr>
          <a:lstStyle/>
          <a:p>
            <a:r>
              <a:rPr lang="en-US" sz="2000" dirty="0"/>
              <a:t>Make VPP aware of </a:t>
            </a:r>
            <a:r>
              <a:rPr lang="en-US" sz="2000" dirty="0" err="1"/>
              <a:t>cgroups</a:t>
            </a:r>
            <a:r>
              <a:rPr lang="en-US" sz="2000" dirty="0"/>
              <a:t> constraints when pinning</a:t>
            </a:r>
          </a:p>
        </p:txBody>
      </p:sp>
    </p:spTree>
    <p:extLst>
      <p:ext uri="{BB962C8B-B14F-4D97-AF65-F5344CB8AC3E}">
        <p14:creationId xmlns:p14="http://schemas.microsoft.com/office/powerpoint/2010/main" val="94596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Defining NF Abstraction</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699324" y="1791204"/>
            <a:ext cx="4498438" cy="4351338"/>
          </a:xfrm>
        </p:spPr>
        <p:txBody>
          <a:bodyPr>
            <a:normAutofit/>
          </a:bodyPr>
          <a:lstStyle/>
          <a:p>
            <a:r>
              <a:rPr lang="en-US" sz="2000" dirty="0">
                <a:latin typeface="Verdana" panose="020B0604030504040204" pitchFamily="34" charset="0"/>
                <a:ea typeface="Verdana" panose="020B0604030504040204" pitchFamily="34" charset="0"/>
              </a:rPr>
              <a:t>Introducing Network Functions</a:t>
            </a:r>
          </a:p>
          <a:p>
            <a:pPr lvl="1"/>
            <a:r>
              <a:rPr lang="en-US" sz="1600" dirty="0">
                <a:latin typeface="Verdana" panose="020B0604030504040204" pitchFamily="34" charset="0"/>
                <a:ea typeface="Verdana" panose="020B0604030504040204" pitchFamily="34" charset="0"/>
              </a:rPr>
              <a:t>i.e. “Packet Processing Service”</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Physical vs Virtual NFs</a:t>
            </a:r>
          </a:p>
          <a:p>
            <a:pPr lvl="1"/>
            <a:r>
              <a:rPr lang="en-US" sz="1600" dirty="0">
                <a:latin typeface="Verdana" panose="020B0604030504040204" pitchFamily="34" charset="0"/>
                <a:ea typeface="Verdana" panose="020B0604030504040204" pitchFamily="34" charset="0"/>
              </a:rPr>
              <a:t>Limitations of coupling hardware and software</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Benefits of Abstraction</a:t>
            </a:r>
          </a:p>
          <a:p>
            <a:pPr lvl="1"/>
            <a:r>
              <a:rPr lang="en-US" sz="1600" dirty="0">
                <a:latin typeface="Verdana" panose="020B0604030504040204" pitchFamily="34" charset="0"/>
                <a:ea typeface="Verdana" panose="020B0604030504040204" pitchFamily="34" charset="0"/>
              </a:rPr>
              <a:t>Scalability, isolation..</a:t>
            </a:r>
          </a:p>
          <a:p>
            <a:pPr lvl="1"/>
            <a:r>
              <a:rPr lang="en-US" sz="1600" dirty="0">
                <a:latin typeface="Verdana" panose="020B0604030504040204" pitchFamily="34" charset="0"/>
                <a:ea typeface="Verdana" panose="020B0604030504040204" pitchFamily="34" charset="0"/>
              </a:rPr>
              <a:t>SDN</a:t>
            </a:r>
          </a:p>
        </p:txBody>
      </p:sp>
      <p:sp>
        <p:nvSpPr>
          <p:cNvPr id="38" name="Slide Number Placeholder 37">
            <a:extLst>
              <a:ext uri="{FF2B5EF4-FFF2-40B4-BE49-F238E27FC236}">
                <a16:creationId xmlns:a16="http://schemas.microsoft.com/office/drawing/2014/main" id="{4DD5F2D6-67FE-7A9E-EE21-A14E0E0A906D}"/>
              </a:ext>
            </a:extLst>
          </p:cNvPr>
          <p:cNvSpPr>
            <a:spLocks noGrp="1"/>
          </p:cNvSpPr>
          <p:nvPr>
            <p:ph type="sldNum" sz="quarter" idx="12"/>
          </p:nvPr>
        </p:nvSpPr>
        <p:spPr/>
        <p:txBody>
          <a:bodyPr/>
          <a:lstStyle/>
          <a:p>
            <a:fld id="{5ACA9182-C107-4A65-A3FD-6E47646A96E9}" type="slidenum">
              <a:rPr lang="en-US" smtClean="0"/>
              <a:t>3</a:t>
            </a:fld>
            <a:endParaRPr lang="en-US"/>
          </a:p>
        </p:txBody>
      </p:sp>
      <p:grpSp>
        <p:nvGrpSpPr>
          <p:cNvPr id="42" name="Group 41">
            <a:extLst>
              <a:ext uri="{FF2B5EF4-FFF2-40B4-BE49-F238E27FC236}">
                <a16:creationId xmlns:a16="http://schemas.microsoft.com/office/drawing/2014/main" id="{FF1EFCBC-2C80-E604-BA6D-98CD07E34F53}"/>
              </a:ext>
            </a:extLst>
          </p:cNvPr>
          <p:cNvGrpSpPr/>
          <p:nvPr/>
        </p:nvGrpSpPr>
        <p:grpSpPr>
          <a:xfrm>
            <a:off x="4512128" y="2432798"/>
            <a:ext cx="7281527" cy="2944445"/>
            <a:chOff x="5484261" y="2511552"/>
            <a:chExt cx="6264251" cy="2510661"/>
          </a:xfrm>
        </p:grpSpPr>
        <p:sp>
          <p:nvSpPr>
            <p:cNvPr id="43" name="Rectangle 42">
              <a:extLst>
                <a:ext uri="{FF2B5EF4-FFF2-40B4-BE49-F238E27FC236}">
                  <a16:creationId xmlns:a16="http://schemas.microsoft.com/office/drawing/2014/main" id="{C6613810-9E3F-B159-CB39-FDEF6EC023E1}"/>
                </a:ext>
              </a:extLst>
            </p:cNvPr>
            <p:cNvSpPr/>
            <p:nvPr/>
          </p:nvSpPr>
          <p:spPr>
            <a:xfrm>
              <a:off x="8283146" y="2763489"/>
              <a:ext cx="3465366" cy="225872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0B0CDCDF-6B92-43E4-5930-AACB0BA8AF9F}"/>
                </a:ext>
              </a:extLst>
            </p:cNvPr>
            <p:cNvSpPr/>
            <p:nvPr/>
          </p:nvSpPr>
          <p:spPr>
            <a:xfrm>
              <a:off x="8428801" y="3029143"/>
              <a:ext cx="3170832" cy="1662462"/>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661576B3-F0AA-737A-DDDD-D5F44DE81A86}"/>
                </a:ext>
              </a:extLst>
            </p:cNvPr>
            <p:cNvSpPr/>
            <p:nvPr/>
          </p:nvSpPr>
          <p:spPr>
            <a:xfrm>
              <a:off x="5484261" y="3608537"/>
              <a:ext cx="2065608" cy="9195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46" name="Picture 11" descr="C:\Users\ecoffey\AppData\Local\Temp\Rar$DRa0.386\30067_Device_router_default_64.png">
              <a:extLst>
                <a:ext uri="{FF2B5EF4-FFF2-40B4-BE49-F238E27FC236}">
                  <a16:creationId xmlns:a16="http://schemas.microsoft.com/office/drawing/2014/main" id="{5EDB71A7-D321-81FC-31D9-9CE6CC6E25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6518" y="3907279"/>
              <a:ext cx="433872" cy="400011"/>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11" descr="C:\Users\ecoffey\AppData\Local\Temp\Rar$DRa0.608\30080_Device_switch_default_64.png">
              <a:extLst>
                <a:ext uri="{FF2B5EF4-FFF2-40B4-BE49-F238E27FC236}">
                  <a16:creationId xmlns:a16="http://schemas.microsoft.com/office/drawing/2014/main" id="{3C879546-6A3D-8C4B-2F63-554FBA704B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7264" y="3868326"/>
              <a:ext cx="433872" cy="400011"/>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11" descr="C:\Users\ecoffey\AppData\Local\Temp\Rar$DRa0.295\30029_Device_firewall_default_64.png">
              <a:extLst>
                <a:ext uri="{FF2B5EF4-FFF2-40B4-BE49-F238E27FC236}">
                  <a16:creationId xmlns:a16="http://schemas.microsoft.com/office/drawing/2014/main" id="{5405465A-52C0-EDE9-9B01-91DB51CA0E6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1135" y="3812459"/>
              <a:ext cx="433872" cy="400011"/>
            </a:xfrm>
            <a:prstGeom prst="rect">
              <a:avLst/>
            </a:prstGeom>
            <a:noFill/>
            <a:extLst>
              <a:ext uri="{909E8E84-426E-40DD-AFC4-6F175D3DCCD1}">
                <a14:hiddenFill xmlns:a14="http://schemas.microsoft.com/office/drawing/2010/main">
                  <a:solidFill>
                    <a:srgbClr val="FFFFFF"/>
                  </a:solidFill>
                </a14:hiddenFill>
              </a:ext>
            </a:extLst>
          </p:spPr>
        </p:pic>
        <p:sp>
          <p:nvSpPr>
            <p:cNvPr id="49" name="TextBox 48">
              <a:extLst>
                <a:ext uri="{FF2B5EF4-FFF2-40B4-BE49-F238E27FC236}">
                  <a16:creationId xmlns:a16="http://schemas.microsoft.com/office/drawing/2014/main" id="{AC0BBC90-2685-9C9B-4B74-5A3C84A838A4}"/>
                </a:ext>
              </a:extLst>
            </p:cNvPr>
            <p:cNvSpPr txBox="1"/>
            <p:nvPr/>
          </p:nvSpPr>
          <p:spPr>
            <a:xfrm>
              <a:off x="6225110" y="4292329"/>
              <a:ext cx="579005" cy="215444"/>
            </a:xfrm>
            <a:prstGeom prst="rect">
              <a:avLst/>
            </a:prstGeom>
            <a:noFill/>
          </p:spPr>
          <p:txBody>
            <a:bodyPr wrap="none" rtlCol="0">
              <a:spAutoFit/>
            </a:bodyPr>
            <a:lstStyle/>
            <a:p>
              <a:r>
                <a:rPr lang="en-US" sz="800" dirty="0">
                  <a:latin typeface="Verdana" panose="020B0604030504040204" pitchFamily="34" charset="0"/>
                  <a:ea typeface="Verdana" panose="020B0604030504040204" pitchFamily="34" charset="0"/>
                </a:rPr>
                <a:t>Firewall</a:t>
              </a:r>
              <a:endParaRPr lang="en-US" sz="1200" dirty="0">
                <a:latin typeface="Verdana" panose="020B0604030504040204" pitchFamily="34" charset="0"/>
                <a:ea typeface="Verdana" panose="020B0604030504040204" pitchFamily="34" charset="0"/>
              </a:endParaRPr>
            </a:p>
          </p:txBody>
        </p:sp>
        <p:sp>
          <p:nvSpPr>
            <p:cNvPr id="50" name="TextBox 49">
              <a:extLst>
                <a:ext uri="{FF2B5EF4-FFF2-40B4-BE49-F238E27FC236}">
                  <a16:creationId xmlns:a16="http://schemas.microsoft.com/office/drawing/2014/main" id="{8E39D08F-D5B8-A442-9A34-7EA22CEE264A}"/>
                </a:ext>
              </a:extLst>
            </p:cNvPr>
            <p:cNvSpPr txBox="1"/>
            <p:nvPr/>
          </p:nvSpPr>
          <p:spPr>
            <a:xfrm>
              <a:off x="5610278" y="4292329"/>
              <a:ext cx="529312" cy="215444"/>
            </a:xfrm>
            <a:prstGeom prst="rect">
              <a:avLst/>
            </a:prstGeom>
            <a:noFill/>
          </p:spPr>
          <p:txBody>
            <a:bodyPr wrap="none" rtlCol="0">
              <a:spAutoFit/>
            </a:bodyPr>
            <a:lstStyle/>
            <a:p>
              <a:r>
                <a:rPr lang="en-US" sz="800" dirty="0">
                  <a:latin typeface="Verdana" panose="020B0604030504040204" pitchFamily="34" charset="0"/>
                  <a:ea typeface="Verdana" panose="020B0604030504040204" pitchFamily="34" charset="0"/>
                </a:rPr>
                <a:t>Router</a:t>
              </a:r>
            </a:p>
          </p:txBody>
        </p:sp>
        <p:sp>
          <p:nvSpPr>
            <p:cNvPr id="51" name="TextBox 50">
              <a:extLst>
                <a:ext uri="{FF2B5EF4-FFF2-40B4-BE49-F238E27FC236}">
                  <a16:creationId xmlns:a16="http://schemas.microsoft.com/office/drawing/2014/main" id="{90A88D50-FB08-69F1-8429-834267222509}"/>
                </a:ext>
              </a:extLst>
            </p:cNvPr>
            <p:cNvSpPr txBox="1"/>
            <p:nvPr/>
          </p:nvSpPr>
          <p:spPr>
            <a:xfrm>
              <a:off x="6825790" y="4292585"/>
              <a:ext cx="526106" cy="215444"/>
            </a:xfrm>
            <a:prstGeom prst="rect">
              <a:avLst/>
            </a:prstGeom>
            <a:noFill/>
          </p:spPr>
          <p:txBody>
            <a:bodyPr wrap="none" rtlCol="0">
              <a:spAutoFit/>
            </a:bodyPr>
            <a:lstStyle/>
            <a:p>
              <a:r>
                <a:rPr lang="en-US" sz="800" dirty="0">
                  <a:latin typeface="Verdana" panose="020B0604030504040204" pitchFamily="34" charset="0"/>
                  <a:ea typeface="Verdana" panose="020B0604030504040204" pitchFamily="34" charset="0"/>
                </a:rPr>
                <a:t>Switch</a:t>
              </a:r>
            </a:p>
          </p:txBody>
        </p:sp>
        <p:sp>
          <p:nvSpPr>
            <p:cNvPr id="52" name="TextBox 51">
              <a:extLst>
                <a:ext uri="{FF2B5EF4-FFF2-40B4-BE49-F238E27FC236}">
                  <a16:creationId xmlns:a16="http://schemas.microsoft.com/office/drawing/2014/main" id="{81EBAC31-DC9A-360C-87B0-ABF89313D9FA}"/>
                </a:ext>
              </a:extLst>
            </p:cNvPr>
            <p:cNvSpPr txBox="1"/>
            <p:nvPr/>
          </p:nvSpPr>
          <p:spPr>
            <a:xfrm>
              <a:off x="5730575" y="3307623"/>
              <a:ext cx="1494991" cy="227203"/>
            </a:xfrm>
            <a:prstGeom prst="rect">
              <a:avLst/>
            </a:prstGeom>
            <a:noFill/>
          </p:spPr>
          <p:txBody>
            <a:bodyPr wrap="none" rtlCol="0">
              <a:spAutoFit/>
            </a:bodyPr>
            <a:lstStyle/>
            <a:p>
              <a:r>
                <a:rPr lang="en-US" sz="1200" i="1" dirty="0">
                  <a:latin typeface="Verdana" panose="020B0604030504040204" pitchFamily="34" charset="0"/>
                  <a:ea typeface="Verdana" panose="020B0604030504040204" pitchFamily="34" charset="0"/>
                </a:rPr>
                <a:t>Physical Appliances</a:t>
              </a:r>
            </a:p>
          </p:txBody>
        </p:sp>
        <p:sp>
          <p:nvSpPr>
            <p:cNvPr id="53" name="TextBox 52">
              <a:extLst>
                <a:ext uri="{FF2B5EF4-FFF2-40B4-BE49-F238E27FC236}">
                  <a16:creationId xmlns:a16="http://schemas.microsoft.com/office/drawing/2014/main" id="{0AB218A4-091B-C36C-B193-1DA77B74CC5D}"/>
                </a:ext>
              </a:extLst>
            </p:cNvPr>
            <p:cNvSpPr txBox="1"/>
            <p:nvPr/>
          </p:nvSpPr>
          <p:spPr>
            <a:xfrm>
              <a:off x="9266204" y="2511552"/>
              <a:ext cx="1539087" cy="227203"/>
            </a:xfrm>
            <a:prstGeom prst="rect">
              <a:avLst/>
            </a:prstGeom>
            <a:noFill/>
          </p:spPr>
          <p:txBody>
            <a:bodyPr wrap="none" rtlCol="0">
              <a:spAutoFit/>
            </a:bodyPr>
            <a:lstStyle/>
            <a:p>
              <a:r>
                <a:rPr lang="en-US" sz="1200" i="1" dirty="0">
                  <a:latin typeface="Verdana" panose="020B0604030504040204" pitchFamily="34" charset="0"/>
                  <a:ea typeface="Verdana" panose="020B0604030504040204" pitchFamily="34" charset="0"/>
                </a:rPr>
                <a:t>Virtual Environment</a:t>
              </a:r>
            </a:p>
          </p:txBody>
        </p:sp>
        <p:sp>
          <p:nvSpPr>
            <p:cNvPr id="54" name="Rectangle: Diagonal Corners Rounded 53">
              <a:extLst>
                <a:ext uri="{FF2B5EF4-FFF2-40B4-BE49-F238E27FC236}">
                  <a16:creationId xmlns:a16="http://schemas.microsoft.com/office/drawing/2014/main" id="{6A2637B7-60FC-2A9A-A2B7-9C22658C3109}"/>
                </a:ext>
              </a:extLst>
            </p:cNvPr>
            <p:cNvSpPr/>
            <p:nvPr/>
          </p:nvSpPr>
          <p:spPr>
            <a:xfrm>
              <a:off x="5860783" y="4125481"/>
              <a:ext cx="381864" cy="142856"/>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PNF</a:t>
              </a:r>
              <a:endParaRPr lang="en-US" sz="1050" dirty="0"/>
            </a:p>
          </p:txBody>
        </p:sp>
        <p:sp>
          <p:nvSpPr>
            <p:cNvPr id="55" name="Rectangle: Diagonal Corners Rounded 54">
              <a:extLst>
                <a:ext uri="{FF2B5EF4-FFF2-40B4-BE49-F238E27FC236}">
                  <a16:creationId xmlns:a16="http://schemas.microsoft.com/office/drawing/2014/main" id="{C0281B36-92E9-085F-C989-A02222361266}"/>
                </a:ext>
              </a:extLst>
            </p:cNvPr>
            <p:cNvSpPr/>
            <p:nvPr/>
          </p:nvSpPr>
          <p:spPr>
            <a:xfrm>
              <a:off x="6436350" y="4136575"/>
              <a:ext cx="372326" cy="131762"/>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PNF</a:t>
              </a:r>
              <a:endParaRPr lang="en-US" sz="1050" dirty="0"/>
            </a:p>
          </p:txBody>
        </p:sp>
        <p:sp>
          <p:nvSpPr>
            <p:cNvPr id="56" name="Rectangle: Diagonal Corners Rounded 55">
              <a:extLst>
                <a:ext uri="{FF2B5EF4-FFF2-40B4-BE49-F238E27FC236}">
                  <a16:creationId xmlns:a16="http://schemas.microsoft.com/office/drawing/2014/main" id="{E150F8ED-C0D7-385E-0848-2E81F87ED3CD}"/>
                </a:ext>
              </a:extLst>
            </p:cNvPr>
            <p:cNvSpPr/>
            <p:nvPr/>
          </p:nvSpPr>
          <p:spPr>
            <a:xfrm>
              <a:off x="7078329" y="4136057"/>
              <a:ext cx="375064" cy="132279"/>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PNF</a:t>
              </a:r>
              <a:endParaRPr lang="en-US" sz="1050" dirty="0"/>
            </a:p>
          </p:txBody>
        </p:sp>
        <p:grpSp>
          <p:nvGrpSpPr>
            <p:cNvPr id="57" name="Group 56">
              <a:extLst>
                <a:ext uri="{FF2B5EF4-FFF2-40B4-BE49-F238E27FC236}">
                  <a16:creationId xmlns:a16="http://schemas.microsoft.com/office/drawing/2014/main" id="{1AA35C1E-B94C-EF98-D39C-FF70997F2B98}"/>
                </a:ext>
              </a:extLst>
            </p:cNvPr>
            <p:cNvGrpSpPr/>
            <p:nvPr/>
          </p:nvGrpSpPr>
          <p:grpSpPr>
            <a:xfrm>
              <a:off x="9548732" y="3492408"/>
              <a:ext cx="923109" cy="723969"/>
              <a:chOff x="9178464" y="3165157"/>
              <a:chExt cx="1037591" cy="882640"/>
            </a:xfrm>
          </p:grpSpPr>
          <p:sp>
            <p:nvSpPr>
              <p:cNvPr id="66" name="Rectangle: Rounded Corners 65">
                <a:extLst>
                  <a:ext uri="{FF2B5EF4-FFF2-40B4-BE49-F238E27FC236}">
                    <a16:creationId xmlns:a16="http://schemas.microsoft.com/office/drawing/2014/main" id="{FBB6F9C9-969A-B119-53B4-A5399CFCE352}"/>
                  </a:ext>
                </a:extLst>
              </p:cNvPr>
              <p:cNvSpPr/>
              <p:nvPr/>
            </p:nvSpPr>
            <p:spPr>
              <a:xfrm>
                <a:off x="9251614" y="3233634"/>
                <a:ext cx="964441" cy="8141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Containers</a:t>
                </a:r>
              </a:p>
            </p:txBody>
          </p:sp>
          <p:sp>
            <p:nvSpPr>
              <p:cNvPr id="67" name="Rectangle: Rounded Corners 66">
                <a:extLst>
                  <a:ext uri="{FF2B5EF4-FFF2-40B4-BE49-F238E27FC236}">
                    <a16:creationId xmlns:a16="http://schemas.microsoft.com/office/drawing/2014/main" id="{D4B3D159-99B9-4AA5-6FEC-8F23727ED662}"/>
                  </a:ext>
                </a:extLst>
              </p:cNvPr>
              <p:cNvSpPr/>
              <p:nvPr/>
            </p:nvSpPr>
            <p:spPr>
              <a:xfrm>
                <a:off x="9178464" y="3165157"/>
                <a:ext cx="964441" cy="8141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VMs</a:t>
                </a:r>
                <a:endParaRPr lang="en-US" dirty="0"/>
              </a:p>
            </p:txBody>
          </p:sp>
        </p:grpSp>
        <p:grpSp>
          <p:nvGrpSpPr>
            <p:cNvPr id="58" name="Group 57">
              <a:extLst>
                <a:ext uri="{FF2B5EF4-FFF2-40B4-BE49-F238E27FC236}">
                  <a16:creationId xmlns:a16="http://schemas.microsoft.com/office/drawing/2014/main" id="{1430BC31-26C1-81C8-84E7-797071E073C0}"/>
                </a:ext>
              </a:extLst>
            </p:cNvPr>
            <p:cNvGrpSpPr/>
            <p:nvPr/>
          </p:nvGrpSpPr>
          <p:grpSpPr>
            <a:xfrm>
              <a:off x="10536921" y="3500474"/>
              <a:ext cx="923109" cy="723969"/>
              <a:chOff x="10289205" y="3174991"/>
              <a:chExt cx="1037591" cy="882640"/>
            </a:xfrm>
          </p:grpSpPr>
          <p:sp>
            <p:nvSpPr>
              <p:cNvPr id="64" name="Rectangle: Rounded Corners 63">
                <a:extLst>
                  <a:ext uri="{FF2B5EF4-FFF2-40B4-BE49-F238E27FC236}">
                    <a16:creationId xmlns:a16="http://schemas.microsoft.com/office/drawing/2014/main" id="{6DC09865-B189-3016-5348-FF6C82FA7AE1}"/>
                  </a:ext>
                </a:extLst>
              </p:cNvPr>
              <p:cNvSpPr/>
              <p:nvPr/>
            </p:nvSpPr>
            <p:spPr>
              <a:xfrm>
                <a:off x="10362355" y="3243468"/>
                <a:ext cx="964441" cy="8141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Containers</a:t>
                </a:r>
              </a:p>
            </p:txBody>
          </p:sp>
          <p:sp>
            <p:nvSpPr>
              <p:cNvPr id="65" name="Rectangle: Rounded Corners 64">
                <a:extLst>
                  <a:ext uri="{FF2B5EF4-FFF2-40B4-BE49-F238E27FC236}">
                    <a16:creationId xmlns:a16="http://schemas.microsoft.com/office/drawing/2014/main" id="{134A66E2-96E6-8F42-6F55-23A7ECB190C8}"/>
                  </a:ext>
                </a:extLst>
              </p:cNvPr>
              <p:cNvSpPr/>
              <p:nvPr/>
            </p:nvSpPr>
            <p:spPr>
              <a:xfrm>
                <a:off x="10289205" y="3174991"/>
                <a:ext cx="964441" cy="8141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Containers</a:t>
                </a:r>
                <a:endParaRPr lang="en-US" sz="1100" dirty="0"/>
              </a:p>
            </p:txBody>
          </p:sp>
        </p:grpSp>
        <p:sp>
          <p:nvSpPr>
            <p:cNvPr id="59" name="TextBox 58">
              <a:extLst>
                <a:ext uri="{FF2B5EF4-FFF2-40B4-BE49-F238E27FC236}">
                  <a16:creationId xmlns:a16="http://schemas.microsoft.com/office/drawing/2014/main" id="{63FE0354-4439-5CE9-F561-2DF0B4CF4D68}"/>
                </a:ext>
              </a:extLst>
            </p:cNvPr>
            <p:cNvSpPr txBox="1"/>
            <p:nvPr/>
          </p:nvSpPr>
          <p:spPr>
            <a:xfrm>
              <a:off x="8428801" y="3029143"/>
              <a:ext cx="886781" cy="246221"/>
            </a:xfrm>
            <a:prstGeom prst="rect">
              <a:avLst/>
            </a:prstGeom>
            <a:noFill/>
          </p:spPr>
          <p:txBody>
            <a:bodyPr wrap="none" rtlCol="0">
              <a:spAutoFit/>
            </a:bodyPr>
            <a:lstStyle/>
            <a:p>
              <a:r>
                <a:rPr lang="en-US" sz="1000" dirty="0">
                  <a:latin typeface="Verdana" panose="020B0604030504040204" pitchFamily="34" charset="0"/>
                  <a:ea typeface="Verdana" panose="020B0604030504040204" pitchFamily="34" charset="0"/>
                </a:rPr>
                <a:t>Bare-Metal</a:t>
              </a:r>
            </a:p>
          </p:txBody>
        </p:sp>
        <p:sp>
          <p:nvSpPr>
            <p:cNvPr id="60" name="Rectangle: Diagonal Corners Rounded 59">
              <a:extLst>
                <a:ext uri="{FF2B5EF4-FFF2-40B4-BE49-F238E27FC236}">
                  <a16:creationId xmlns:a16="http://schemas.microsoft.com/office/drawing/2014/main" id="{8BBFBDE8-09BF-0430-308D-C9871D881B1D}"/>
                </a:ext>
              </a:extLst>
            </p:cNvPr>
            <p:cNvSpPr/>
            <p:nvPr/>
          </p:nvSpPr>
          <p:spPr>
            <a:xfrm>
              <a:off x="9807153" y="3960254"/>
              <a:ext cx="370605" cy="152461"/>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VNF</a:t>
              </a:r>
              <a:endParaRPr lang="en-US" sz="1050" dirty="0"/>
            </a:p>
          </p:txBody>
        </p:sp>
        <p:sp>
          <p:nvSpPr>
            <p:cNvPr id="61" name="Rectangle: Diagonal Corners Rounded 60">
              <a:extLst>
                <a:ext uri="{FF2B5EF4-FFF2-40B4-BE49-F238E27FC236}">
                  <a16:creationId xmlns:a16="http://schemas.microsoft.com/office/drawing/2014/main" id="{E2057F8C-009E-1594-C4E1-77C3CA6D2AFB}"/>
                </a:ext>
              </a:extLst>
            </p:cNvPr>
            <p:cNvSpPr/>
            <p:nvPr/>
          </p:nvSpPr>
          <p:spPr>
            <a:xfrm>
              <a:off x="10777379" y="3967669"/>
              <a:ext cx="370605" cy="152461"/>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VNF</a:t>
              </a:r>
              <a:endParaRPr lang="en-US" sz="1050" dirty="0"/>
            </a:p>
          </p:txBody>
        </p:sp>
        <p:sp>
          <p:nvSpPr>
            <p:cNvPr id="62" name="Rectangle: Diagonal Corners Rounded 61">
              <a:extLst>
                <a:ext uri="{FF2B5EF4-FFF2-40B4-BE49-F238E27FC236}">
                  <a16:creationId xmlns:a16="http://schemas.microsoft.com/office/drawing/2014/main" id="{FBBE0841-E34C-2C96-7C00-3175DFC401C7}"/>
                </a:ext>
              </a:extLst>
            </p:cNvPr>
            <p:cNvSpPr/>
            <p:nvPr/>
          </p:nvSpPr>
          <p:spPr>
            <a:xfrm>
              <a:off x="8819138" y="3967669"/>
              <a:ext cx="370605" cy="152461"/>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VNF</a:t>
              </a:r>
              <a:endParaRPr lang="en-US" sz="1050" dirty="0"/>
            </a:p>
          </p:txBody>
        </p:sp>
        <p:sp>
          <p:nvSpPr>
            <p:cNvPr id="63" name="Arrow: Right 62">
              <a:extLst>
                <a:ext uri="{FF2B5EF4-FFF2-40B4-BE49-F238E27FC236}">
                  <a16:creationId xmlns:a16="http://schemas.microsoft.com/office/drawing/2014/main" id="{64B7EF83-D9B6-1BF8-3694-2381C1C04C51}"/>
                </a:ext>
              </a:extLst>
            </p:cNvPr>
            <p:cNvSpPr/>
            <p:nvPr/>
          </p:nvSpPr>
          <p:spPr>
            <a:xfrm>
              <a:off x="7598457" y="3907279"/>
              <a:ext cx="781756" cy="274820"/>
            </a:xfrm>
            <a:prstGeom prst="rightArrow">
              <a:avLst/>
            </a:prstGeom>
            <a:solidFill>
              <a:schemeClr val="bg1"/>
            </a:solidFill>
            <a:ln>
              <a:solidFill>
                <a:schemeClr val="tx1"/>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5664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601772B-C345-E943-4728-DD5C78268E9C}"/>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FD34E4D-03D0-6C63-7DD3-4076E466878D}"/>
              </a:ext>
            </a:extLst>
          </p:cNvPr>
          <p:cNvSpPr txBox="1"/>
          <p:nvPr/>
        </p:nvSpPr>
        <p:spPr>
          <a:xfrm>
            <a:off x="6321906" y="2634961"/>
            <a:ext cx="5311294" cy="1046440"/>
          </a:xfrm>
          <a:prstGeom prst="rect">
            <a:avLst/>
          </a:prstGeom>
          <a:solidFill>
            <a:schemeClr val="bg1"/>
          </a:solidFill>
          <a:ln>
            <a:solidFill>
              <a:schemeClr val="tx1"/>
            </a:solidFill>
          </a:ln>
        </p:spPr>
        <p:txBody>
          <a:bodyPr wrap="square" rtlCol="0">
            <a:spAutoFit/>
          </a:bodyPr>
          <a:lstStyle/>
          <a:p>
            <a:r>
              <a:rPr lang="en-US" sz="1400" dirty="0">
                <a:effectLst/>
                <a:cs typeface="Arial" panose="020B0604020202020204" pitchFamily="34" charset="0"/>
              </a:rPr>
              <a:t>Container Instance</a:t>
            </a:r>
          </a:p>
          <a:p>
            <a:endParaRPr lang="en-US" sz="1200" dirty="0">
              <a:effectLst/>
              <a:cs typeface="Arial" panose="020B0604020202020204" pitchFamily="34" charset="0"/>
            </a:endParaRPr>
          </a:p>
          <a:p>
            <a:endParaRPr lang="en-US" sz="1200" b="1" dirty="0">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endParaRP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30</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1, 2, 3, </a:t>
            </a:r>
            <a:r>
              <a:rPr lang="en-US" dirty="0">
                <a:solidFill>
                  <a:schemeClr val="accent2"/>
                </a:solidFill>
              </a:rPr>
              <a:t>4, 5, 6, 7</a:t>
            </a:r>
            <a:r>
              <a:rPr lang="en-US" dirty="0"/>
              <a:t>]</a:t>
            </a:r>
          </a:p>
          <a:p>
            <a:pPr algn="ctr"/>
            <a:endParaRPr lang="en-US" dirty="0"/>
          </a:p>
          <a:p>
            <a:pPr algn="ctr"/>
            <a:r>
              <a:rPr lang="en-US" dirty="0"/>
              <a:t>Host CPUs</a:t>
            </a:r>
          </a:p>
        </p:txBody>
      </p:sp>
      <p:sp>
        <p:nvSpPr>
          <p:cNvPr id="10" name="TextBox 9">
            <a:extLst>
              <a:ext uri="{FF2B5EF4-FFF2-40B4-BE49-F238E27FC236}">
                <a16:creationId xmlns:a16="http://schemas.microsoft.com/office/drawing/2014/main" id="{6E4F8E04-24A9-B755-3672-1B8B9B3A22FF}"/>
              </a:ext>
            </a:extLst>
          </p:cNvPr>
          <p:cNvSpPr txBox="1"/>
          <p:nvPr/>
        </p:nvSpPr>
        <p:spPr>
          <a:xfrm>
            <a:off x="6488962" y="3007380"/>
            <a:ext cx="4951198"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0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1-3 relative}</a:t>
            </a:r>
          </a:p>
        </p:txBody>
      </p:sp>
      <p:cxnSp>
        <p:nvCxnSpPr>
          <p:cNvPr id="7" name="Connector: Elbow 6">
            <a:extLst>
              <a:ext uri="{FF2B5EF4-FFF2-40B4-BE49-F238E27FC236}">
                <a16:creationId xmlns:a16="http://schemas.microsoft.com/office/drawing/2014/main" id="{8A71539F-0E59-E33E-6971-F455B669AFEE}"/>
              </a:ext>
            </a:extLst>
          </p:cNvPr>
          <p:cNvCxnSpPr>
            <a:cxnSpLocks/>
            <a:endCxn id="9" idx="1"/>
          </p:cNvCxnSpPr>
          <p:nvPr/>
        </p:nvCxnSpPr>
        <p:spPr>
          <a:xfrm rot="5400000">
            <a:off x="8830457" y="3943514"/>
            <a:ext cx="524227" cy="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4CE883C0-3820-18DE-E734-748645888584}"/>
              </a:ext>
            </a:extLst>
          </p:cNvPr>
          <p:cNvSpPr/>
          <p:nvPr/>
        </p:nvSpPr>
        <p:spPr>
          <a:xfrm rot="5400000">
            <a:off x="8956136" y="3879888"/>
            <a:ext cx="258364" cy="909844"/>
          </a:xfrm>
          <a:prstGeom prst="leftBrace">
            <a:avLst>
              <a:gd name="adj1" fmla="val 8333"/>
              <a:gd name="adj2" fmla="val 4920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2B733BFF-C944-76E9-AEC8-BD393D68BAEA}"/>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11" name="Content Placeholder 2">
            <a:extLst>
              <a:ext uri="{FF2B5EF4-FFF2-40B4-BE49-F238E27FC236}">
                <a16:creationId xmlns:a16="http://schemas.microsoft.com/office/drawing/2014/main" id="{9DC7A4DA-CF68-70B7-1F68-D76E244BFC6E}"/>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a container</a:t>
            </a:r>
          </a:p>
          <a:p>
            <a:pPr lvl="1"/>
            <a:r>
              <a:rPr lang="en-US" sz="1600" dirty="0">
                <a:latin typeface="Verdana" panose="020B0604030504040204" pitchFamily="34" charset="0"/>
                <a:ea typeface="Verdana" panose="020B0604030504040204" pitchFamily="34" charset="0"/>
              </a:rPr>
              <a:t>With relative option</a:t>
            </a:r>
          </a:p>
        </p:txBody>
      </p:sp>
    </p:spTree>
    <p:extLst>
      <p:ext uri="{BB962C8B-B14F-4D97-AF65-F5344CB8AC3E}">
        <p14:creationId xmlns:p14="http://schemas.microsoft.com/office/powerpoint/2010/main" val="2479590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76030D2-FDBA-5D93-5603-DBAD544F0B74}"/>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FD34E4D-03D0-6C63-7DD3-4076E466878D}"/>
              </a:ext>
            </a:extLst>
          </p:cNvPr>
          <p:cNvSpPr txBox="1"/>
          <p:nvPr/>
        </p:nvSpPr>
        <p:spPr>
          <a:xfrm>
            <a:off x="6321906" y="2634961"/>
            <a:ext cx="5311294" cy="1046440"/>
          </a:xfrm>
          <a:prstGeom prst="rect">
            <a:avLst/>
          </a:prstGeom>
          <a:solidFill>
            <a:schemeClr val="bg1"/>
          </a:solidFill>
          <a:ln>
            <a:solidFill>
              <a:schemeClr val="tx1"/>
            </a:solidFill>
          </a:ln>
        </p:spPr>
        <p:txBody>
          <a:bodyPr wrap="square" rtlCol="0">
            <a:spAutoFit/>
          </a:bodyPr>
          <a:lstStyle/>
          <a:p>
            <a:r>
              <a:rPr lang="en-US" sz="1400" dirty="0">
                <a:effectLst/>
                <a:cs typeface="Arial" panose="020B0604020202020204" pitchFamily="34" charset="0"/>
              </a:rPr>
              <a:t>Container Instance</a:t>
            </a:r>
          </a:p>
          <a:p>
            <a:endParaRPr lang="en-US" sz="1200" dirty="0">
              <a:effectLst/>
              <a:cs typeface="Arial" panose="020B0604020202020204" pitchFamily="34" charset="0"/>
            </a:endParaRPr>
          </a:p>
          <a:p>
            <a:endParaRPr lang="en-US" sz="1200" b="1" dirty="0">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endParaRP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31</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1, 2, 3, </a:t>
            </a:r>
            <a:r>
              <a:rPr lang="en-US" dirty="0">
                <a:solidFill>
                  <a:schemeClr val="accent2"/>
                </a:solidFill>
              </a:rPr>
              <a:t>4, 5, 6, 7</a:t>
            </a:r>
            <a:r>
              <a:rPr lang="en-US" dirty="0"/>
              <a:t>]</a:t>
            </a:r>
          </a:p>
          <a:p>
            <a:pPr algn="ctr"/>
            <a:endParaRPr lang="en-US" dirty="0"/>
          </a:p>
          <a:p>
            <a:pPr algn="ctr"/>
            <a:r>
              <a:rPr lang="en-US" dirty="0"/>
              <a:t>Host CPUs</a:t>
            </a:r>
          </a:p>
        </p:txBody>
      </p:sp>
      <p:sp>
        <p:nvSpPr>
          <p:cNvPr id="10" name="TextBox 9">
            <a:extLst>
              <a:ext uri="{FF2B5EF4-FFF2-40B4-BE49-F238E27FC236}">
                <a16:creationId xmlns:a16="http://schemas.microsoft.com/office/drawing/2014/main" id="{6E4F8E04-24A9-B755-3672-1B8B9B3A22FF}"/>
              </a:ext>
            </a:extLst>
          </p:cNvPr>
          <p:cNvSpPr txBox="1"/>
          <p:nvPr/>
        </p:nvSpPr>
        <p:spPr>
          <a:xfrm>
            <a:off x="6488962" y="3007380"/>
            <a:ext cx="4951198"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0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1-3 relative}</a:t>
            </a:r>
          </a:p>
        </p:txBody>
      </p:sp>
      <p:cxnSp>
        <p:nvCxnSpPr>
          <p:cNvPr id="7" name="Connector: Elbow 6">
            <a:extLst>
              <a:ext uri="{FF2B5EF4-FFF2-40B4-BE49-F238E27FC236}">
                <a16:creationId xmlns:a16="http://schemas.microsoft.com/office/drawing/2014/main" id="{8A71539F-0E59-E33E-6971-F455B669AFEE}"/>
              </a:ext>
            </a:extLst>
          </p:cNvPr>
          <p:cNvCxnSpPr>
            <a:cxnSpLocks/>
            <a:endCxn id="9" idx="1"/>
          </p:cNvCxnSpPr>
          <p:nvPr/>
        </p:nvCxnSpPr>
        <p:spPr>
          <a:xfrm rot="5400000">
            <a:off x="8830457" y="3943514"/>
            <a:ext cx="524227" cy="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4CE883C0-3820-18DE-E734-748645888584}"/>
              </a:ext>
            </a:extLst>
          </p:cNvPr>
          <p:cNvSpPr/>
          <p:nvPr/>
        </p:nvSpPr>
        <p:spPr>
          <a:xfrm rot="5400000">
            <a:off x="8956136" y="3879888"/>
            <a:ext cx="258364" cy="909844"/>
          </a:xfrm>
          <a:prstGeom prst="leftBrace">
            <a:avLst>
              <a:gd name="adj1" fmla="val 8333"/>
              <a:gd name="adj2" fmla="val 4920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13BE1C6D-A1C3-35D5-0D55-CBDC978DFA7F}"/>
              </a:ext>
            </a:extLst>
          </p:cNvPr>
          <p:cNvSpPr txBox="1"/>
          <p:nvPr/>
        </p:nvSpPr>
        <p:spPr>
          <a:xfrm>
            <a:off x="10392812" y="3977419"/>
            <a:ext cx="835485" cy="1169551"/>
          </a:xfrm>
          <a:prstGeom prst="rect">
            <a:avLst/>
          </a:prstGeom>
          <a:noFill/>
        </p:spPr>
        <p:txBody>
          <a:bodyPr wrap="none" rtlCol="0">
            <a:spAutoFit/>
          </a:bodyPr>
          <a:lstStyle/>
          <a:p>
            <a:r>
              <a:rPr lang="en-US" sz="1400" dirty="0"/>
              <a:t>Mapping</a:t>
            </a:r>
          </a:p>
          <a:p>
            <a:r>
              <a:rPr lang="en-US" sz="1400" dirty="0"/>
              <a:t>[0] = 4</a:t>
            </a:r>
          </a:p>
          <a:p>
            <a:r>
              <a:rPr lang="en-US" sz="1400" dirty="0"/>
              <a:t>[1] = 5</a:t>
            </a:r>
          </a:p>
          <a:p>
            <a:r>
              <a:rPr lang="en-US" sz="1400" dirty="0"/>
              <a:t>[2] = 6</a:t>
            </a:r>
          </a:p>
          <a:p>
            <a:r>
              <a:rPr lang="en-US" sz="1400" dirty="0"/>
              <a:t>[3] = 7</a:t>
            </a:r>
          </a:p>
        </p:txBody>
      </p:sp>
      <p:sp>
        <p:nvSpPr>
          <p:cNvPr id="12" name="Rectangle 11">
            <a:extLst>
              <a:ext uri="{FF2B5EF4-FFF2-40B4-BE49-F238E27FC236}">
                <a16:creationId xmlns:a16="http://schemas.microsoft.com/office/drawing/2014/main" id="{F37B5382-03A0-E115-FA2A-F9D4E8517329}"/>
              </a:ext>
            </a:extLst>
          </p:cNvPr>
          <p:cNvSpPr/>
          <p:nvPr/>
        </p:nvSpPr>
        <p:spPr>
          <a:xfrm>
            <a:off x="8646640" y="4411132"/>
            <a:ext cx="891860" cy="322215"/>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8B4DBFA-8BE5-8483-E071-1366B1107E0E}"/>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13" name="Content Placeholder 2">
            <a:extLst>
              <a:ext uri="{FF2B5EF4-FFF2-40B4-BE49-F238E27FC236}">
                <a16:creationId xmlns:a16="http://schemas.microsoft.com/office/drawing/2014/main" id="{57DE9642-BD95-2CAD-2388-8F85FCB850B9}"/>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a container</a:t>
            </a:r>
          </a:p>
          <a:p>
            <a:pPr lvl="1"/>
            <a:r>
              <a:rPr lang="en-US" sz="1600" dirty="0">
                <a:latin typeface="Verdana" panose="020B0604030504040204" pitchFamily="34" charset="0"/>
                <a:ea typeface="Verdana" panose="020B0604030504040204" pitchFamily="34" charset="0"/>
              </a:rPr>
              <a:t>With relative option</a:t>
            </a:r>
          </a:p>
        </p:txBody>
      </p:sp>
    </p:spTree>
    <p:extLst>
      <p:ext uri="{BB962C8B-B14F-4D97-AF65-F5344CB8AC3E}">
        <p14:creationId xmlns:p14="http://schemas.microsoft.com/office/powerpoint/2010/main" val="27755830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601772B-C345-E943-4728-DD5C78268E9C}"/>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FD34E4D-03D0-6C63-7DD3-4076E466878D}"/>
              </a:ext>
            </a:extLst>
          </p:cNvPr>
          <p:cNvSpPr txBox="1"/>
          <p:nvPr/>
        </p:nvSpPr>
        <p:spPr>
          <a:xfrm>
            <a:off x="6321906" y="2634961"/>
            <a:ext cx="5311294" cy="1046440"/>
          </a:xfrm>
          <a:prstGeom prst="rect">
            <a:avLst/>
          </a:prstGeom>
          <a:solidFill>
            <a:schemeClr val="bg1"/>
          </a:solidFill>
          <a:ln>
            <a:solidFill>
              <a:schemeClr val="tx1"/>
            </a:solidFill>
          </a:ln>
        </p:spPr>
        <p:txBody>
          <a:bodyPr wrap="square" rtlCol="0">
            <a:spAutoFit/>
          </a:bodyPr>
          <a:lstStyle/>
          <a:p>
            <a:r>
              <a:rPr lang="en-US" sz="1400" dirty="0">
                <a:effectLst/>
                <a:cs typeface="Arial" panose="020B0604020202020204" pitchFamily="34" charset="0"/>
              </a:rPr>
              <a:t>Container Instance</a:t>
            </a:r>
          </a:p>
          <a:p>
            <a:endParaRPr lang="en-US" sz="1200" dirty="0">
              <a:effectLst/>
              <a:cs typeface="Arial" panose="020B0604020202020204" pitchFamily="34" charset="0"/>
            </a:endParaRPr>
          </a:p>
          <a:p>
            <a:endParaRPr lang="en-US" sz="1200" b="1" dirty="0">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endParaRP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32</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a:t>
            </a:r>
            <a:r>
              <a:rPr lang="en-US" dirty="0">
                <a:solidFill>
                  <a:schemeClr val="accent2"/>
                </a:solidFill>
              </a:rPr>
              <a:t>1, 2,</a:t>
            </a:r>
            <a:r>
              <a:rPr lang="en-US" dirty="0"/>
              <a:t> 3, 4, </a:t>
            </a:r>
            <a:r>
              <a:rPr lang="en-US" dirty="0">
                <a:solidFill>
                  <a:schemeClr val="accent2"/>
                </a:solidFill>
              </a:rPr>
              <a:t>5, 6</a:t>
            </a:r>
            <a:r>
              <a:rPr lang="en-US" dirty="0"/>
              <a:t>, 7]</a:t>
            </a:r>
          </a:p>
          <a:p>
            <a:pPr algn="ctr"/>
            <a:endParaRPr lang="en-US" dirty="0"/>
          </a:p>
          <a:p>
            <a:pPr algn="ctr"/>
            <a:r>
              <a:rPr lang="en-US" dirty="0"/>
              <a:t>Host CPUs</a:t>
            </a:r>
          </a:p>
        </p:txBody>
      </p:sp>
      <p:sp>
        <p:nvSpPr>
          <p:cNvPr id="10" name="TextBox 9">
            <a:extLst>
              <a:ext uri="{FF2B5EF4-FFF2-40B4-BE49-F238E27FC236}">
                <a16:creationId xmlns:a16="http://schemas.microsoft.com/office/drawing/2014/main" id="{6E4F8E04-24A9-B755-3672-1B8B9B3A22FF}"/>
              </a:ext>
            </a:extLst>
          </p:cNvPr>
          <p:cNvSpPr txBox="1"/>
          <p:nvPr/>
        </p:nvSpPr>
        <p:spPr>
          <a:xfrm>
            <a:off x="6488962" y="3007380"/>
            <a:ext cx="4951198"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0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1-3 relative}</a:t>
            </a:r>
          </a:p>
        </p:txBody>
      </p:sp>
      <p:sp>
        <p:nvSpPr>
          <p:cNvPr id="3" name="TextBox 2">
            <a:extLst>
              <a:ext uri="{FF2B5EF4-FFF2-40B4-BE49-F238E27FC236}">
                <a16:creationId xmlns:a16="http://schemas.microsoft.com/office/drawing/2014/main" id="{2B733BFF-C944-76E9-AEC8-BD393D68BAEA}"/>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11" name="Content Placeholder 2">
            <a:extLst>
              <a:ext uri="{FF2B5EF4-FFF2-40B4-BE49-F238E27FC236}">
                <a16:creationId xmlns:a16="http://schemas.microsoft.com/office/drawing/2014/main" id="{9DC7A4DA-CF68-70B7-1F68-D76E244BFC6E}"/>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a container</a:t>
            </a:r>
          </a:p>
          <a:p>
            <a:pPr lvl="1"/>
            <a:r>
              <a:rPr lang="en-US" sz="1600" dirty="0">
                <a:latin typeface="Verdana" panose="020B0604030504040204" pitchFamily="34" charset="0"/>
                <a:ea typeface="Verdana" panose="020B0604030504040204" pitchFamily="34" charset="0"/>
              </a:rPr>
              <a:t>With relative option</a:t>
            </a:r>
          </a:p>
        </p:txBody>
      </p:sp>
    </p:spTree>
    <p:extLst>
      <p:ext uri="{BB962C8B-B14F-4D97-AF65-F5344CB8AC3E}">
        <p14:creationId xmlns:p14="http://schemas.microsoft.com/office/powerpoint/2010/main" val="2819102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601772B-C345-E943-4728-DD5C78268E9C}"/>
              </a:ext>
            </a:extLst>
          </p:cNvPr>
          <p:cNvSpPr/>
          <p:nvPr/>
        </p:nvSpPr>
        <p:spPr>
          <a:xfrm>
            <a:off x="5793021" y="2237805"/>
            <a:ext cx="6119579" cy="382454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FD34E4D-03D0-6C63-7DD3-4076E466878D}"/>
              </a:ext>
            </a:extLst>
          </p:cNvPr>
          <p:cNvSpPr txBox="1"/>
          <p:nvPr/>
        </p:nvSpPr>
        <p:spPr>
          <a:xfrm>
            <a:off x="6321906" y="2634961"/>
            <a:ext cx="5311294" cy="1046440"/>
          </a:xfrm>
          <a:prstGeom prst="rect">
            <a:avLst/>
          </a:prstGeom>
          <a:solidFill>
            <a:schemeClr val="bg1"/>
          </a:solidFill>
          <a:ln>
            <a:solidFill>
              <a:schemeClr val="tx1"/>
            </a:solidFill>
          </a:ln>
        </p:spPr>
        <p:txBody>
          <a:bodyPr wrap="square" rtlCol="0">
            <a:spAutoFit/>
          </a:bodyPr>
          <a:lstStyle/>
          <a:p>
            <a:r>
              <a:rPr lang="en-US" sz="1400" dirty="0">
                <a:effectLst/>
                <a:cs typeface="Arial" panose="020B0604020202020204" pitchFamily="34" charset="0"/>
              </a:rPr>
              <a:t>Container Instance</a:t>
            </a:r>
          </a:p>
          <a:p>
            <a:endParaRPr lang="en-US" sz="1200" dirty="0">
              <a:effectLst/>
              <a:cs typeface="Arial" panose="020B0604020202020204" pitchFamily="34" charset="0"/>
            </a:endParaRPr>
          </a:p>
          <a:p>
            <a:endParaRPr lang="en-US" sz="1200" b="1" dirty="0">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cs typeface="Arial" panose="020B0604020202020204" pitchFamily="34" charset="0"/>
            </a:endParaRPr>
          </a:p>
          <a:p>
            <a:endParaRPr lang="en-US" sz="1200" b="1" dirty="0">
              <a:effectLst/>
              <a:latin typeface="Consolas" panose="020B0609020204030204" pitchFamily="49" charset="0"/>
            </a:endParaRP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33</a:t>
            </a:fld>
            <a:endParaRPr lang="en-US"/>
          </a:p>
        </p:txBody>
      </p:sp>
      <p:sp>
        <p:nvSpPr>
          <p:cNvPr id="8" name="TextBox 7">
            <a:extLst>
              <a:ext uri="{FF2B5EF4-FFF2-40B4-BE49-F238E27FC236}">
                <a16:creationId xmlns:a16="http://schemas.microsoft.com/office/drawing/2014/main" id="{2A03CC0B-3FF2-960F-7D7A-3977D8F1E682}"/>
              </a:ext>
            </a:extLst>
          </p:cNvPr>
          <p:cNvSpPr txBox="1"/>
          <p:nvPr/>
        </p:nvSpPr>
        <p:spPr>
          <a:xfrm>
            <a:off x="7545602" y="4410209"/>
            <a:ext cx="2089033" cy="923330"/>
          </a:xfrm>
          <a:prstGeom prst="rect">
            <a:avLst/>
          </a:prstGeom>
          <a:noFill/>
        </p:spPr>
        <p:txBody>
          <a:bodyPr wrap="none" rtlCol="0">
            <a:spAutoFit/>
          </a:bodyPr>
          <a:lstStyle/>
          <a:p>
            <a:r>
              <a:rPr lang="en-US" dirty="0"/>
              <a:t>[ 0, </a:t>
            </a:r>
            <a:r>
              <a:rPr lang="en-US" dirty="0">
                <a:solidFill>
                  <a:schemeClr val="accent2"/>
                </a:solidFill>
              </a:rPr>
              <a:t>1, 2,</a:t>
            </a:r>
            <a:r>
              <a:rPr lang="en-US" dirty="0"/>
              <a:t> 3, 4, </a:t>
            </a:r>
            <a:r>
              <a:rPr lang="en-US" dirty="0">
                <a:solidFill>
                  <a:schemeClr val="accent2"/>
                </a:solidFill>
              </a:rPr>
              <a:t>5, 6</a:t>
            </a:r>
            <a:r>
              <a:rPr lang="en-US" dirty="0"/>
              <a:t>, 7]</a:t>
            </a:r>
          </a:p>
          <a:p>
            <a:pPr algn="ctr"/>
            <a:endParaRPr lang="en-US" dirty="0"/>
          </a:p>
          <a:p>
            <a:pPr algn="ctr"/>
            <a:r>
              <a:rPr lang="en-US" dirty="0"/>
              <a:t>Host CPUs</a:t>
            </a:r>
          </a:p>
        </p:txBody>
      </p:sp>
      <p:sp>
        <p:nvSpPr>
          <p:cNvPr id="10" name="TextBox 9">
            <a:extLst>
              <a:ext uri="{FF2B5EF4-FFF2-40B4-BE49-F238E27FC236}">
                <a16:creationId xmlns:a16="http://schemas.microsoft.com/office/drawing/2014/main" id="{6E4F8E04-24A9-B755-3672-1B8B9B3A22FF}"/>
              </a:ext>
            </a:extLst>
          </p:cNvPr>
          <p:cNvSpPr txBox="1"/>
          <p:nvPr/>
        </p:nvSpPr>
        <p:spPr>
          <a:xfrm>
            <a:off x="6488962" y="3007380"/>
            <a:ext cx="4951198" cy="523220"/>
          </a:xfrm>
          <a:prstGeom prst="rect">
            <a:avLst/>
          </a:prstGeom>
          <a:noFill/>
          <a:ln>
            <a:solidFill>
              <a:schemeClr val="tx1"/>
            </a:solidFill>
          </a:ln>
        </p:spPr>
        <p:txBody>
          <a:bodyPr wrap="square" rtlCol="0">
            <a:spAutoFit/>
          </a:bodyPr>
          <a:lstStyle/>
          <a:p>
            <a:r>
              <a:rPr lang="en-US" sz="1400" u="sng" dirty="0">
                <a:effectLst/>
                <a:cs typeface="Arial" panose="020B0604020202020204" pitchFamily="34" charset="0"/>
              </a:rPr>
              <a:t>VPP with Configuration:</a:t>
            </a:r>
          </a:p>
          <a:p>
            <a:r>
              <a:rPr lang="en-US" sz="1400" b="1" dirty="0" err="1">
                <a:effectLst/>
                <a:latin typeface="Consolas" panose="020B0609020204030204" pitchFamily="49" charset="0"/>
              </a:rPr>
              <a:t>cpu</a:t>
            </a:r>
            <a:r>
              <a:rPr lang="en-US" sz="1400" b="1" dirty="0">
                <a:effectLst/>
                <a:latin typeface="Consolas" panose="020B0609020204030204" pitchFamily="49" charset="0"/>
              </a:rPr>
              <a:t> {main-core 0 </a:t>
            </a:r>
            <a:r>
              <a:rPr lang="en-US" sz="1400" b="1" dirty="0" err="1">
                <a:effectLst/>
                <a:latin typeface="Consolas" panose="020B0609020204030204" pitchFamily="49" charset="0"/>
              </a:rPr>
              <a:t>corelist</a:t>
            </a:r>
            <a:r>
              <a:rPr lang="en-US" sz="1400" b="1" dirty="0">
                <a:effectLst/>
                <a:latin typeface="Consolas" panose="020B0609020204030204" pitchFamily="49" charset="0"/>
              </a:rPr>
              <a:t>-workers 1-3 relative}</a:t>
            </a:r>
          </a:p>
        </p:txBody>
      </p:sp>
      <p:sp>
        <p:nvSpPr>
          <p:cNvPr id="3" name="TextBox 2">
            <a:extLst>
              <a:ext uri="{FF2B5EF4-FFF2-40B4-BE49-F238E27FC236}">
                <a16:creationId xmlns:a16="http://schemas.microsoft.com/office/drawing/2014/main" id="{2B733BFF-C944-76E9-AEC8-BD393D68BAEA}"/>
              </a:ext>
            </a:extLst>
          </p:cNvPr>
          <p:cNvSpPr txBox="1"/>
          <p:nvPr/>
        </p:nvSpPr>
        <p:spPr>
          <a:xfrm>
            <a:off x="7256618" y="5359589"/>
            <a:ext cx="2667000" cy="246221"/>
          </a:xfrm>
          <a:prstGeom prst="rect">
            <a:avLst/>
          </a:prstGeom>
          <a:noFill/>
        </p:spPr>
        <p:txBody>
          <a:bodyPr wrap="square">
            <a:spAutoFit/>
          </a:bodyPr>
          <a:lstStyle/>
          <a:p>
            <a:pPr algn="ctr"/>
            <a:r>
              <a:rPr lang="en-US" sz="1000" dirty="0">
                <a:effectLst/>
                <a:latin typeface="Consolas" panose="020B0609020204030204" pitchFamily="49" charset="0"/>
              </a:rPr>
              <a:t>/sys/devices/system/</a:t>
            </a:r>
            <a:r>
              <a:rPr lang="en-US" sz="1000" dirty="0" err="1">
                <a:effectLst/>
                <a:latin typeface="Consolas" panose="020B0609020204030204" pitchFamily="49" charset="0"/>
              </a:rPr>
              <a:t>cpu</a:t>
            </a:r>
            <a:r>
              <a:rPr lang="en-US" sz="1000" dirty="0">
                <a:effectLst/>
                <a:latin typeface="Consolas" panose="020B0609020204030204" pitchFamily="49" charset="0"/>
              </a:rPr>
              <a:t>/online</a:t>
            </a:r>
            <a:endParaRPr lang="en-US" sz="1000" dirty="0"/>
          </a:p>
        </p:txBody>
      </p:sp>
      <p:sp>
        <p:nvSpPr>
          <p:cNvPr id="11" name="Content Placeholder 2">
            <a:extLst>
              <a:ext uri="{FF2B5EF4-FFF2-40B4-BE49-F238E27FC236}">
                <a16:creationId xmlns:a16="http://schemas.microsoft.com/office/drawing/2014/main" id="{9DC7A4DA-CF68-70B7-1F68-D76E244BFC6E}"/>
              </a:ext>
            </a:extLst>
          </p:cNvPr>
          <p:cNvSpPr txBox="1">
            <a:spLocks/>
          </p:cNvSpPr>
          <p:nvPr/>
        </p:nvSpPr>
        <p:spPr>
          <a:xfrm>
            <a:off x="838200" y="3504083"/>
            <a:ext cx="4596882" cy="2646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Pinning configuration of VPP in a container</a:t>
            </a:r>
          </a:p>
          <a:p>
            <a:pPr lvl="1"/>
            <a:r>
              <a:rPr lang="en-US" sz="1600" dirty="0">
                <a:latin typeface="Verdana" panose="020B0604030504040204" pitchFamily="34" charset="0"/>
                <a:ea typeface="Verdana" panose="020B0604030504040204" pitchFamily="34" charset="0"/>
              </a:rPr>
              <a:t>With relative option</a:t>
            </a:r>
          </a:p>
        </p:txBody>
      </p:sp>
      <p:sp>
        <p:nvSpPr>
          <p:cNvPr id="12" name="TextBox 11">
            <a:extLst>
              <a:ext uri="{FF2B5EF4-FFF2-40B4-BE49-F238E27FC236}">
                <a16:creationId xmlns:a16="http://schemas.microsoft.com/office/drawing/2014/main" id="{4454165F-D65D-D7A2-1EFD-D0A75ED817DD}"/>
              </a:ext>
            </a:extLst>
          </p:cNvPr>
          <p:cNvSpPr txBox="1"/>
          <p:nvPr/>
        </p:nvSpPr>
        <p:spPr>
          <a:xfrm>
            <a:off x="10392812" y="3977419"/>
            <a:ext cx="835485" cy="1169551"/>
          </a:xfrm>
          <a:prstGeom prst="rect">
            <a:avLst/>
          </a:prstGeom>
          <a:noFill/>
        </p:spPr>
        <p:txBody>
          <a:bodyPr wrap="none" rtlCol="0">
            <a:spAutoFit/>
          </a:bodyPr>
          <a:lstStyle/>
          <a:p>
            <a:r>
              <a:rPr lang="en-US" sz="1400" dirty="0"/>
              <a:t>Mapping</a:t>
            </a:r>
          </a:p>
          <a:p>
            <a:r>
              <a:rPr lang="en-US" sz="1400" dirty="0"/>
              <a:t>[0] = 1</a:t>
            </a:r>
          </a:p>
          <a:p>
            <a:r>
              <a:rPr lang="en-US" sz="1400" dirty="0"/>
              <a:t>[1] = 2</a:t>
            </a:r>
          </a:p>
          <a:p>
            <a:r>
              <a:rPr lang="en-US" sz="1400" dirty="0"/>
              <a:t>[2] = 5</a:t>
            </a:r>
          </a:p>
          <a:p>
            <a:r>
              <a:rPr lang="en-US" sz="1400" dirty="0"/>
              <a:t>[3] = 6</a:t>
            </a:r>
          </a:p>
        </p:txBody>
      </p:sp>
      <p:sp>
        <p:nvSpPr>
          <p:cNvPr id="13" name="Rectangle 12">
            <a:extLst>
              <a:ext uri="{FF2B5EF4-FFF2-40B4-BE49-F238E27FC236}">
                <a16:creationId xmlns:a16="http://schemas.microsoft.com/office/drawing/2014/main" id="{A39756F9-418F-7BD4-BF5B-D7A6B3BA651A}"/>
              </a:ext>
            </a:extLst>
          </p:cNvPr>
          <p:cNvSpPr/>
          <p:nvPr/>
        </p:nvSpPr>
        <p:spPr>
          <a:xfrm>
            <a:off x="8852535" y="4411132"/>
            <a:ext cx="438150" cy="322215"/>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62381DC-2646-1782-8526-D04B6FA2422A}"/>
              </a:ext>
            </a:extLst>
          </p:cNvPr>
          <p:cNvSpPr/>
          <p:nvPr/>
        </p:nvSpPr>
        <p:spPr>
          <a:xfrm>
            <a:off x="7962900" y="4424467"/>
            <a:ext cx="438150" cy="322215"/>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1258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a:t>
            </a:r>
            <a:r>
              <a:rPr lang="en-US" sz="2400" b="1" dirty="0" err="1">
                <a:latin typeface="Verdana" panose="020B0604030504040204" pitchFamily="34" charset="0"/>
                <a:ea typeface="Verdana" panose="020B0604030504040204" pitchFamily="34" charset="0"/>
              </a:rPr>
              <a:t>Cgroup</a:t>
            </a:r>
            <a:r>
              <a:rPr lang="en-US" sz="2400" b="1" dirty="0">
                <a:latin typeface="Verdana" panose="020B0604030504040204" pitchFamily="34" charset="0"/>
                <a:ea typeface="Verdana" panose="020B0604030504040204" pitchFamily="34" charset="0"/>
              </a:rPr>
              <a:t> </a:t>
            </a:r>
            <a:r>
              <a:rPr lang="en-US" sz="2400" b="1" dirty="0" err="1">
                <a:latin typeface="Verdana" panose="020B0604030504040204" pitchFamily="34" charset="0"/>
                <a:ea typeface="Verdana" panose="020B0604030504040204" pitchFamily="34" charset="0"/>
              </a:rPr>
              <a:t>CPUset</a:t>
            </a:r>
            <a:r>
              <a:rPr lang="en-US" sz="2400" b="1" dirty="0">
                <a:latin typeface="Verdana" panose="020B0604030504040204" pitchFamily="34" charset="0"/>
                <a:ea typeface="Verdana" panose="020B0604030504040204" pitchFamily="34" charset="0"/>
              </a:rPr>
              <a:t> Challenge</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0" y="1825625"/>
            <a:ext cx="4596882" cy="4351338"/>
          </a:xfrm>
        </p:spPr>
        <p:txBody>
          <a:bodyPr>
            <a:normAutofit/>
          </a:bodyPr>
          <a:lstStyle/>
          <a:p>
            <a:r>
              <a:rPr lang="en-US" sz="2000" dirty="0">
                <a:latin typeface="Verdana" panose="020B0604030504040204" pitchFamily="34" charset="0"/>
                <a:ea typeface="Verdana" panose="020B0604030504040204" pitchFamily="34" charset="0"/>
                <a:sym typeface="Wingdings" panose="05000000000000000000" pitchFamily="2" charset="2"/>
              </a:rPr>
              <a:t>How does your environment </a:t>
            </a:r>
            <a:r>
              <a:rPr lang="en-US" sz="2000" b="1" dirty="0">
                <a:latin typeface="Verdana" panose="020B0604030504040204" pitchFamily="34" charset="0"/>
                <a:ea typeface="Verdana" panose="020B0604030504040204" pitchFamily="34" charset="0"/>
                <a:sym typeface="Wingdings" panose="05000000000000000000" pitchFamily="2" charset="2"/>
              </a:rPr>
              <a:t>expose</a:t>
            </a:r>
            <a:r>
              <a:rPr lang="en-US" sz="2000" dirty="0">
                <a:latin typeface="Verdana" panose="020B0604030504040204" pitchFamily="34" charset="0"/>
                <a:ea typeface="Verdana" panose="020B0604030504040204" pitchFamily="34" charset="0"/>
                <a:sym typeface="Wingdings" panose="05000000000000000000" pitchFamily="2" charset="2"/>
              </a:rPr>
              <a:t> available cores ?</a:t>
            </a:r>
          </a:p>
          <a:p>
            <a:pPr marL="0" indent="0">
              <a:buNone/>
            </a:pPr>
            <a:endParaRPr lang="en-US" sz="2000" dirty="0">
              <a:latin typeface="Verdana" panose="020B0604030504040204" pitchFamily="34" charset="0"/>
              <a:ea typeface="Verdana" panose="020B0604030504040204" pitchFamily="34" charset="0"/>
              <a:sym typeface="Wingdings" panose="05000000000000000000" pitchFamily="2" charset="2"/>
            </a:endParaRPr>
          </a:p>
          <a:p>
            <a:r>
              <a:rPr lang="en-US" sz="2000" dirty="0">
                <a:latin typeface="Verdana" panose="020B0604030504040204" pitchFamily="34" charset="0"/>
                <a:ea typeface="Verdana" panose="020B0604030504040204" pitchFamily="34" charset="0"/>
                <a:sym typeface="Wingdings" panose="05000000000000000000" pitchFamily="2" charset="2"/>
              </a:rPr>
              <a:t>How does your network workload </a:t>
            </a:r>
            <a:r>
              <a:rPr lang="en-US" sz="2000" b="1" dirty="0">
                <a:latin typeface="Verdana" panose="020B0604030504040204" pitchFamily="34" charset="0"/>
                <a:ea typeface="Verdana" panose="020B0604030504040204" pitchFamily="34" charset="0"/>
                <a:sym typeface="Wingdings" panose="05000000000000000000" pitchFamily="2" charset="2"/>
              </a:rPr>
              <a:t>fetch</a:t>
            </a:r>
            <a:r>
              <a:rPr lang="en-US" sz="2000" dirty="0">
                <a:latin typeface="Verdana" panose="020B0604030504040204" pitchFamily="34" charset="0"/>
                <a:ea typeface="Verdana" panose="020B0604030504040204" pitchFamily="34" charset="0"/>
                <a:sym typeface="Wingdings" panose="05000000000000000000" pitchFamily="2" charset="2"/>
              </a:rPr>
              <a:t> available cores ?</a:t>
            </a:r>
          </a:p>
          <a:p>
            <a:endParaRPr lang="en-US" sz="2000" dirty="0">
              <a:latin typeface="Verdana" panose="020B0604030504040204" pitchFamily="34" charset="0"/>
              <a:ea typeface="Verdana" panose="020B0604030504040204" pitchFamily="34" charset="0"/>
              <a:sym typeface="Wingdings" panose="05000000000000000000" pitchFamily="2" charset="2"/>
            </a:endParaRPr>
          </a:p>
        </p:txBody>
      </p:sp>
      <p:sp>
        <p:nvSpPr>
          <p:cNvPr id="4" name="Slide Number Placeholder 3">
            <a:extLst>
              <a:ext uri="{FF2B5EF4-FFF2-40B4-BE49-F238E27FC236}">
                <a16:creationId xmlns:a16="http://schemas.microsoft.com/office/drawing/2014/main" id="{8B6AB56F-FB01-27C1-ED58-13359B542AC1}"/>
              </a:ext>
            </a:extLst>
          </p:cNvPr>
          <p:cNvSpPr>
            <a:spLocks noGrp="1"/>
          </p:cNvSpPr>
          <p:nvPr>
            <p:ph type="sldNum" sz="quarter" idx="12"/>
          </p:nvPr>
        </p:nvSpPr>
        <p:spPr/>
        <p:txBody>
          <a:bodyPr/>
          <a:lstStyle/>
          <a:p>
            <a:fld id="{5ACA9182-C107-4A65-A3FD-6E47646A96E9}" type="slidenum">
              <a:rPr lang="en-US" smtClean="0"/>
              <a:t>34</a:t>
            </a:fld>
            <a:endParaRPr lang="en-US"/>
          </a:p>
        </p:txBody>
      </p:sp>
      <p:sp>
        <p:nvSpPr>
          <p:cNvPr id="5" name="Rectangle 4">
            <a:extLst>
              <a:ext uri="{FF2B5EF4-FFF2-40B4-BE49-F238E27FC236}">
                <a16:creationId xmlns:a16="http://schemas.microsoft.com/office/drawing/2014/main" id="{6C33574D-A987-BCFF-64D3-A02A2AB89AF3}"/>
              </a:ext>
            </a:extLst>
          </p:cNvPr>
          <p:cNvSpPr/>
          <p:nvPr/>
        </p:nvSpPr>
        <p:spPr>
          <a:xfrm>
            <a:off x="5584371" y="1690688"/>
            <a:ext cx="5840963" cy="4910720"/>
          </a:xfrm>
          <a:prstGeom prst="rect">
            <a:avLst/>
          </a:prstGeom>
          <a:solidFill>
            <a:schemeClr val="tx1"/>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45B3BBC5-7E89-2AA7-9EF6-A2A4AD1713EF}"/>
              </a:ext>
            </a:extLst>
          </p:cNvPr>
          <p:cNvSpPr/>
          <p:nvPr/>
        </p:nvSpPr>
        <p:spPr>
          <a:xfrm>
            <a:off x="5701004" y="1875452"/>
            <a:ext cx="5575041" cy="4616647"/>
          </a:xfrm>
          <a:prstGeom prst="rect">
            <a:avLst/>
          </a:prstGeom>
          <a:ln>
            <a:solidFill>
              <a:schemeClr val="bg1">
                <a:lumMod val="95000"/>
              </a:schemeClr>
            </a:solidFill>
          </a:ln>
          <a:effectLst>
            <a:outerShdw blurRad="50800" dist="38100" dir="2700000" algn="tl" rotWithShape="0">
              <a:prstClr val="black">
                <a:alpha val="40000"/>
              </a:prstClr>
            </a:outerShdw>
          </a:effectLst>
        </p:spPr>
        <p:style>
          <a:lnRef idx="2">
            <a:schemeClr val="dk1">
              <a:shade val="15000"/>
            </a:schemeClr>
          </a:lnRef>
          <a:fillRef idx="1">
            <a:schemeClr val="dk1"/>
          </a:fillRef>
          <a:effectRef idx="0">
            <a:schemeClr val="dk1"/>
          </a:effectRef>
          <a:fontRef idx="minor">
            <a:schemeClr val="lt1"/>
          </a:fontRef>
        </p:style>
        <p:txBody>
          <a:bodyPr rtlCol="0" anchor="ctr"/>
          <a:lstStyle/>
          <a:p>
            <a:endParaRPr lang="en-US" dirty="0"/>
          </a:p>
        </p:txBody>
      </p:sp>
      <p:sp>
        <p:nvSpPr>
          <p:cNvPr id="7" name="TextBox 6">
            <a:extLst>
              <a:ext uri="{FF2B5EF4-FFF2-40B4-BE49-F238E27FC236}">
                <a16:creationId xmlns:a16="http://schemas.microsoft.com/office/drawing/2014/main" id="{EDECFD74-C313-5085-D736-26DEAA1B8D23}"/>
              </a:ext>
            </a:extLst>
          </p:cNvPr>
          <p:cNvSpPr txBox="1"/>
          <p:nvPr/>
        </p:nvSpPr>
        <p:spPr>
          <a:xfrm>
            <a:off x="5701003" y="1825625"/>
            <a:ext cx="5691675" cy="26468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bg1"/>
              </a:solidFill>
              <a:latin typeface="Consolas" panose="020B0609020204030204" pitchFamily="49" charset="0"/>
            </a:endParaRPr>
          </a:p>
          <a:p>
            <a:pPr>
              <a:defRPr/>
            </a:pPr>
            <a:r>
              <a:rPr lang="en-US" sz="1400" dirty="0">
                <a:solidFill>
                  <a:schemeClr val="tx1">
                    <a:lumMod val="50000"/>
                    <a:lumOff val="50000"/>
                  </a:schemeClr>
                </a:solidFill>
                <a:latin typeface="Consolas" panose="020B0609020204030204" pitchFamily="49" charset="0"/>
              </a:rPr>
              <a:t># Looking at Host Resources in different container runtimes with </a:t>
            </a:r>
            <a:r>
              <a:rPr lang="en-US" sz="1400" dirty="0" err="1">
                <a:solidFill>
                  <a:schemeClr val="tx1">
                    <a:lumMod val="50000"/>
                    <a:lumOff val="50000"/>
                  </a:schemeClr>
                </a:solidFill>
                <a:latin typeface="Consolas" panose="020B0609020204030204" pitchFamily="49" charset="0"/>
              </a:rPr>
              <a:t>cpuset</a:t>
            </a:r>
            <a:r>
              <a:rPr lang="en-US" sz="1400" dirty="0">
                <a:solidFill>
                  <a:schemeClr val="tx1">
                    <a:lumMod val="50000"/>
                    <a:lumOff val="50000"/>
                  </a:schemeClr>
                </a:solidFill>
                <a:latin typeface="Consolas" panose="020B0609020204030204" pitchFamily="49" charset="0"/>
              </a:rPr>
              <a:t> 4-7</a:t>
            </a:r>
          </a:p>
          <a:p>
            <a:pPr>
              <a:defRPr/>
            </a:pPr>
            <a:br>
              <a:rPr lang="en-US" sz="1400" dirty="0">
                <a:solidFill>
                  <a:schemeClr val="bg1"/>
                </a:solidFill>
                <a:latin typeface="Consolas" panose="020B0609020204030204" pitchFamily="49" charset="0"/>
              </a:rPr>
            </a:br>
            <a:r>
              <a:rPr lang="en-US" sz="1400" dirty="0">
                <a:solidFill>
                  <a:schemeClr val="tx1">
                    <a:lumMod val="50000"/>
                    <a:lumOff val="50000"/>
                  </a:schemeClr>
                </a:solidFill>
                <a:latin typeface="Consolas" panose="020B0609020204030204" pitchFamily="49" charset="0"/>
              </a:rPr>
              <a:t># e.g. Docker instance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solidFill>
                  <a:schemeClr val="accent6"/>
                </a:solidFill>
                <a:effectLst/>
                <a:latin typeface="Consolas" panose="020B0609020204030204" pitchFamily="49" charset="0"/>
              </a:rPr>
              <a:t>root@XX</a:t>
            </a:r>
            <a:r>
              <a:rPr lang="en-US" sz="1400" dirty="0">
                <a:solidFill>
                  <a:schemeClr val="accent6"/>
                </a:solidFill>
                <a:effectLst/>
                <a:latin typeface="Consolas" panose="020B0609020204030204" pitchFamily="49" charset="0"/>
              </a:rPr>
              <a:t>:/# </a:t>
            </a:r>
            <a:r>
              <a:rPr lang="en-US" sz="1400" dirty="0">
                <a:solidFill>
                  <a:schemeClr val="bg1"/>
                </a:solidFill>
                <a:effectLst/>
                <a:latin typeface="Consolas" panose="020B0609020204030204" pitchFamily="49" charset="0"/>
              </a:rPr>
              <a:t>cat /sys/devices/system/</a:t>
            </a:r>
            <a:r>
              <a:rPr lang="en-US" sz="1400" dirty="0" err="1">
                <a:solidFill>
                  <a:schemeClr val="bg1"/>
                </a:solidFill>
                <a:effectLst/>
                <a:latin typeface="Consolas" panose="020B0609020204030204" pitchFamily="49" charset="0"/>
              </a:rPr>
              <a:t>cpu</a:t>
            </a:r>
            <a:r>
              <a:rPr lang="en-US" sz="1400" dirty="0">
                <a:solidFill>
                  <a:schemeClr val="bg1"/>
                </a:solidFill>
                <a:effectLst/>
                <a:latin typeface="Consolas" panose="020B0609020204030204" pitchFamily="49" charset="0"/>
              </a:rPr>
              <a:t>/online</a:t>
            </a:r>
          </a:p>
          <a:p>
            <a:r>
              <a:rPr lang="en-US" sz="1400" dirty="0">
                <a:solidFill>
                  <a:schemeClr val="bg1"/>
                </a:solidFill>
                <a:effectLst/>
                <a:latin typeface="Consolas" panose="020B0609020204030204" pitchFamily="49" charset="0"/>
              </a:rPr>
              <a:t>0-19</a:t>
            </a:r>
          </a:p>
          <a:p>
            <a:endParaRPr lang="en-US" sz="1400" dirty="0">
              <a:solidFill>
                <a:schemeClr val="bg1"/>
              </a:solidFill>
              <a:latin typeface="Consolas" panose="020B0609020204030204" pitchFamily="49" charset="0"/>
            </a:endParaRPr>
          </a:p>
          <a:p>
            <a:r>
              <a:rPr lang="en-US" sz="1400" dirty="0">
                <a:solidFill>
                  <a:schemeClr val="tx1">
                    <a:lumMod val="50000"/>
                    <a:lumOff val="50000"/>
                  </a:schemeClr>
                </a:solidFill>
                <a:effectLst/>
                <a:latin typeface="Consolas" panose="020B0609020204030204" pitchFamily="49" charset="0"/>
              </a:rPr>
              <a:t># e.g. LXC instance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solidFill>
                  <a:schemeClr val="accent6"/>
                </a:solidFill>
                <a:effectLst/>
                <a:latin typeface="Consolas" panose="020B0609020204030204" pitchFamily="49" charset="0"/>
              </a:rPr>
              <a:t>root@XX</a:t>
            </a:r>
            <a:r>
              <a:rPr lang="en-US" sz="1400" dirty="0">
                <a:solidFill>
                  <a:schemeClr val="accent6"/>
                </a:solidFill>
                <a:effectLst/>
                <a:latin typeface="Consolas" panose="020B0609020204030204" pitchFamily="49" charset="0"/>
              </a:rPr>
              <a:t>:/# </a:t>
            </a:r>
            <a:r>
              <a:rPr lang="en-US" sz="1400" dirty="0">
                <a:solidFill>
                  <a:schemeClr val="bg1"/>
                </a:solidFill>
                <a:effectLst/>
                <a:latin typeface="Consolas" panose="020B0609020204030204" pitchFamily="49" charset="0"/>
              </a:rPr>
              <a:t>cat /sys/devices/system/</a:t>
            </a:r>
            <a:r>
              <a:rPr lang="en-US" sz="1400" dirty="0" err="1">
                <a:solidFill>
                  <a:schemeClr val="bg1"/>
                </a:solidFill>
                <a:effectLst/>
                <a:latin typeface="Consolas" panose="020B0609020204030204" pitchFamily="49" charset="0"/>
              </a:rPr>
              <a:t>cpu</a:t>
            </a:r>
            <a:r>
              <a:rPr lang="en-US" sz="1400" dirty="0">
                <a:solidFill>
                  <a:schemeClr val="bg1"/>
                </a:solidFill>
                <a:effectLst/>
                <a:latin typeface="Consolas" panose="020B0609020204030204" pitchFamily="49" charset="0"/>
              </a:rPr>
              <a:t>/online</a:t>
            </a:r>
          </a:p>
          <a:p>
            <a:r>
              <a:rPr lang="en-US" sz="1400" dirty="0">
                <a:solidFill>
                  <a:schemeClr val="bg1"/>
                </a:solidFill>
                <a:latin typeface="Consolas" panose="020B0609020204030204" pitchFamily="49" charset="0"/>
              </a:rPr>
              <a:t>4-7</a:t>
            </a:r>
            <a:endParaRPr lang="en-US" sz="1400" dirty="0">
              <a:solidFill>
                <a:schemeClr val="bg1"/>
              </a:solidFill>
              <a:effectLst/>
              <a:latin typeface="Consolas" panose="020B0609020204030204" pitchFamily="49" charset="0"/>
            </a:endParaRPr>
          </a:p>
          <a:p>
            <a:endParaRPr lang="en-US" sz="1200" dirty="0">
              <a:solidFill>
                <a:schemeClr val="bg1"/>
              </a:solidFill>
              <a:latin typeface="Consolas" panose="020B0609020204030204" pitchFamily="49" charset="0"/>
            </a:endParaRPr>
          </a:p>
        </p:txBody>
      </p:sp>
    </p:spTree>
    <p:extLst>
      <p:ext uri="{BB962C8B-B14F-4D97-AF65-F5344CB8AC3E}">
        <p14:creationId xmlns:p14="http://schemas.microsoft.com/office/powerpoint/2010/main" val="28087482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Testing Network Workload with Calico-VPP</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674414" y="1814739"/>
            <a:ext cx="4932679" cy="4351338"/>
          </a:xfrm>
        </p:spPr>
        <p:txBody>
          <a:bodyPr>
            <a:normAutofit/>
          </a:bodyPr>
          <a:lstStyle/>
          <a:p>
            <a:r>
              <a:rPr lang="en-US" sz="2000" dirty="0">
                <a:latin typeface="Verdana" panose="020B0604030504040204" pitchFamily="34" charset="0"/>
                <a:ea typeface="Verdana" panose="020B0604030504040204" pitchFamily="34" charset="0"/>
              </a:rPr>
              <a:t>Similar to previous use-case (</a:t>
            </a:r>
            <a:r>
              <a:rPr lang="en-US" sz="2000" dirty="0" err="1">
                <a:latin typeface="Verdana" panose="020B0604030504040204" pitchFamily="34" charset="0"/>
                <a:ea typeface="Verdana" panose="020B0604030504040204" pitchFamily="34" charset="0"/>
              </a:rPr>
              <a:t>Ipsec</a:t>
            </a:r>
            <a:r>
              <a:rPr lang="en-US" sz="2000" dirty="0">
                <a:latin typeface="Verdana" panose="020B0604030504040204" pitchFamily="34" charset="0"/>
                <a:ea typeface="Verdana" panose="020B0604030504040204" pitchFamily="34" charset="0"/>
              </a:rPr>
              <a:t>/IKEv2 over VPP instances)</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Twist: Introduce container abstraction, with Calico-VPP as data-plane between pods/containers.</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Can we expect similar performance results with abstraction?</a:t>
            </a:r>
          </a:p>
        </p:txBody>
      </p:sp>
      <p:sp>
        <p:nvSpPr>
          <p:cNvPr id="5" name="Slide Number Placeholder 4">
            <a:extLst>
              <a:ext uri="{FF2B5EF4-FFF2-40B4-BE49-F238E27FC236}">
                <a16:creationId xmlns:a16="http://schemas.microsoft.com/office/drawing/2014/main" id="{F896CB9B-CBDE-B25E-2C15-A4702629404A}"/>
              </a:ext>
            </a:extLst>
          </p:cNvPr>
          <p:cNvSpPr>
            <a:spLocks noGrp="1"/>
          </p:cNvSpPr>
          <p:nvPr>
            <p:ph type="sldNum" sz="quarter" idx="12"/>
          </p:nvPr>
        </p:nvSpPr>
        <p:spPr/>
        <p:txBody>
          <a:bodyPr/>
          <a:lstStyle/>
          <a:p>
            <a:fld id="{5ACA9182-C107-4A65-A3FD-6E47646A96E9}" type="slidenum">
              <a:rPr lang="en-US" smtClean="0"/>
              <a:t>35</a:t>
            </a:fld>
            <a:endParaRPr lang="en-US"/>
          </a:p>
        </p:txBody>
      </p:sp>
      <p:grpSp>
        <p:nvGrpSpPr>
          <p:cNvPr id="37" name="Group 36">
            <a:extLst>
              <a:ext uri="{FF2B5EF4-FFF2-40B4-BE49-F238E27FC236}">
                <a16:creationId xmlns:a16="http://schemas.microsoft.com/office/drawing/2014/main" id="{298196D3-482B-49D4-8108-9A8B1FA86F0C}"/>
              </a:ext>
            </a:extLst>
          </p:cNvPr>
          <p:cNvGrpSpPr/>
          <p:nvPr/>
        </p:nvGrpSpPr>
        <p:grpSpPr>
          <a:xfrm>
            <a:off x="5770879" y="2046512"/>
            <a:ext cx="6226775" cy="3485017"/>
            <a:chOff x="4013548" y="2168636"/>
            <a:chExt cx="7984106" cy="3890852"/>
          </a:xfrm>
        </p:grpSpPr>
        <p:sp>
          <p:nvSpPr>
            <p:cNvPr id="7" name="Rectangle 6">
              <a:extLst>
                <a:ext uri="{FF2B5EF4-FFF2-40B4-BE49-F238E27FC236}">
                  <a16:creationId xmlns:a16="http://schemas.microsoft.com/office/drawing/2014/main" id="{0C27C468-3E94-930D-AA3B-E78C8D92E468}"/>
                </a:ext>
              </a:extLst>
            </p:cNvPr>
            <p:cNvSpPr/>
            <p:nvPr/>
          </p:nvSpPr>
          <p:spPr>
            <a:xfrm>
              <a:off x="4013548" y="2168636"/>
              <a:ext cx="7984106" cy="3890852"/>
            </a:xfrm>
            <a:prstGeom prst="rect">
              <a:avLst/>
            </a:prstGeom>
            <a:solidFill>
              <a:schemeClr val="bg1"/>
            </a:solidFill>
            <a:ln>
              <a:prstDash val="soli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D95A2E4-7375-3F17-4871-69A620743864}"/>
                </a:ext>
              </a:extLst>
            </p:cNvPr>
            <p:cNvSpPr/>
            <p:nvPr/>
          </p:nvSpPr>
          <p:spPr>
            <a:xfrm>
              <a:off x="4293326" y="2939021"/>
              <a:ext cx="3555827" cy="1340175"/>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A310E8A-D2DC-1BC3-EF2F-F843E0C277EB}"/>
                </a:ext>
              </a:extLst>
            </p:cNvPr>
            <p:cNvSpPr/>
            <p:nvPr/>
          </p:nvSpPr>
          <p:spPr>
            <a:xfrm>
              <a:off x="6594566" y="3113782"/>
              <a:ext cx="975360"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VPP (Resp.)</a:t>
              </a:r>
            </a:p>
          </p:txBody>
        </p:sp>
        <p:sp>
          <p:nvSpPr>
            <p:cNvPr id="12" name="Rectangle 11">
              <a:extLst>
                <a:ext uri="{FF2B5EF4-FFF2-40B4-BE49-F238E27FC236}">
                  <a16:creationId xmlns:a16="http://schemas.microsoft.com/office/drawing/2014/main" id="{CFB39F25-DC0D-7634-8F10-A7CB38281327}"/>
                </a:ext>
              </a:extLst>
            </p:cNvPr>
            <p:cNvSpPr/>
            <p:nvPr/>
          </p:nvSpPr>
          <p:spPr>
            <a:xfrm>
              <a:off x="8240324" y="2939021"/>
              <a:ext cx="3555827" cy="1340175"/>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4302CA6-84B1-A50C-5B73-436664A82983}"/>
                </a:ext>
              </a:extLst>
            </p:cNvPr>
            <p:cNvSpPr txBox="1"/>
            <p:nvPr/>
          </p:nvSpPr>
          <p:spPr>
            <a:xfrm>
              <a:off x="4367281" y="2569689"/>
              <a:ext cx="1091762" cy="412341"/>
            </a:xfrm>
            <a:prstGeom prst="rect">
              <a:avLst/>
            </a:prstGeom>
            <a:noFill/>
          </p:spPr>
          <p:txBody>
            <a:bodyPr wrap="square" rtlCol="0">
              <a:spAutoFit/>
            </a:bodyPr>
            <a:lstStyle/>
            <a:p>
              <a:r>
                <a:rPr lang="en-US" dirty="0"/>
                <a:t>Pod A</a:t>
              </a:r>
            </a:p>
          </p:txBody>
        </p:sp>
        <p:sp>
          <p:nvSpPr>
            <p:cNvPr id="19" name="Rectangle 18">
              <a:extLst>
                <a:ext uri="{FF2B5EF4-FFF2-40B4-BE49-F238E27FC236}">
                  <a16:creationId xmlns:a16="http://schemas.microsoft.com/office/drawing/2014/main" id="{1ACBB610-0DB7-0035-BE6F-1E5658FEB4B9}"/>
                </a:ext>
              </a:extLst>
            </p:cNvPr>
            <p:cNvSpPr/>
            <p:nvPr/>
          </p:nvSpPr>
          <p:spPr>
            <a:xfrm>
              <a:off x="7371135" y="4854117"/>
              <a:ext cx="1214654" cy="75291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Calico-VPP </a:t>
              </a:r>
              <a:r>
                <a:rPr lang="en-US" sz="1400" dirty="0" err="1"/>
                <a:t>Dataplane</a:t>
              </a:r>
              <a:endParaRPr lang="en-US" sz="1400" dirty="0"/>
            </a:p>
          </p:txBody>
        </p:sp>
        <p:cxnSp>
          <p:nvCxnSpPr>
            <p:cNvPr id="21" name="Straight Connector 20">
              <a:extLst>
                <a:ext uri="{FF2B5EF4-FFF2-40B4-BE49-F238E27FC236}">
                  <a16:creationId xmlns:a16="http://schemas.microsoft.com/office/drawing/2014/main" id="{F7D4FB6A-6E4A-B5AD-D04C-B6DF4F2FBDAC}"/>
                </a:ext>
              </a:extLst>
            </p:cNvPr>
            <p:cNvCxnSpPr>
              <a:cxnSpLocks/>
              <a:endCxn id="11" idx="1"/>
            </p:cNvCxnSpPr>
            <p:nvPr/>
          </p:nvCxnSpPr>
          <p:spPr>
            <a:xfrm>
              <a:off x="5197452" y="3570982"/>
              <a:ext cx="1397114"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5926C32-9156-CBAB-BC5E-7CDBC449848D}"/>
                </a:ext>
              </a:extLst>
            </p:cNvPr>
            <p:cNvCxnSpPr>
              <a:cxnSpLocks/>
            </p:cNvCxnSpPr>
            <p:nvPr/>
          </p:nvCxnSpPr>
          <p:spPr>
            <a:xfrm flipV="1">
              <a:off x="9370097" y="3577892"/>
              <a:ext cx="1323438" cy="1"/>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25" name="Connector: Elbow 24">
              <a:extLst>
                <a:ext uri="{FF2B5EF4-FFF2-40B4-BE49-F238E27FC236}">
                  <a16:creationId xmlns:a16="http://schemas.microsoft.com/office/drawing/2014/main" id="{C368AFFE-E3DC-446A-2ADD-C53AD45B2D18}"/>
                </a:ext>
              </a:extLst>
            </p:cNvPr>
            <p:cNvCxnSpPr>
              <a:cxnSpLocks/>
              <a:stCxn id="11" idx="2"/>
              <a:endCxn id="19" idx="1"/>
            </p:cNvCxnSpPr>
            <p:nvPr/>
          </p:nvCxnSpPr>
          <p:spPr>
            <a:xfrm rot="16200000" flipH="1">
              <a:off x="6625493" y="4484934"/>
              <a:ext cx="1202395" cy="288889"/>
            </a:xfrm>
            <a:prstGeom prst="bentConnector2">
              <a:avLst/>
            </a:prstGeom>
            <a:ln w="76200"/>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9F77D1B8-CD05-3C4C-86A0-AB3C0A200FDD}"/>
                </a:ext>
              </a:extLst>
            </p:cNvPr>
            <p:cNvCxnSpPr>
              <a:cxnSpLocks/>
              <a:stCxn id="19" idx="3"/>
            </p:cNvCxnSpPr>
            <p:nvPr/>
          </p:nvCxnSpPr>
          <p:spPr>
            <a:xfrm flipV="1">
              <a:off x="8585789" y="3954352"/>
              <a:ext cx="370357" cy="1276225"/>
            </a:xfrm>
            <a:prstGeom prst="bentConnector2">
              <a:avLst/>
            </a:prstGeom>
            <a:ln w="76200"/>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BD8DAF7A-43E9-EAB7-416B-C5524CDB069A}"/>
                </a:ext>
              </a:extLst>
            </p:cNvPr>
            <p:cNvSpPr txBox="1"/>
            <p:nvPr/>
          </p:nvSpPr>
          <p:spPr>
            <a:xfrm>
              <a:off x="5815395" y="3201432"/>
              <a:ext cx="715846" cy="412341"/>
            </a:xfrm>
            <a:prstGeom prst="rect">
              <a:avLst/>
            </a:prstGeom>
            <a:noFill/>
          </p:spPr>
          <p:txBody>
            <a:bodyPr wrap="square" rtlCol="0">
              <a:spAutoFit/>
            </a:bodyPr>
            <a:lstStyle/>
            <a:p>
              <a:r>
                <a:rPr lang="en-US" dirty="0"/>
                <a:t>tun</a:t>
              </a:r>
            </a:p>
          </p:txBody>
        </p:sp>
        <p:sp>
          <p:nvSpPr>
            <p:cNvPr id="29" name="TextBox 28">
              <a:extLst>
                <a:ext uri="{FF2B5EF4-FFF2-40B4-BE49-F238E27FC236}">
                  <a16:creationId xmlns:a16="http://schemas.microsoft.com/office/drawing/2014/main" id="{B90FC372-E3D0-D417-E549-87DB41AAA1B4}"/>
                </a:ext>
              </a:extLst>
            </p:cNvPr>
            <p:cNvSpPr txBox="1"/>
            <p:nvPr/>
          </p:nvSpPr>
          <p:spPr>
            <a:xfrm>
              <a:off x="9754651" y="3145233"/>
              <a:ext cx="823090" cy="412341"/>
            </a:xfrm>
            <a:prstGeom prst="rect">
              <a:avLst/>
            </a:prstGeom>
            <a:noFill/>
          </p:spPr>
          <p:txBody>
            <a:bodyPr wrap="square" rtlCol="0">
              <a:spAutoFit/>
            </a:bodyPr>
            <a:lstStyle/>
            <a:p>
              <a:r>
                <a:rPr lang="en-US" dirty="0"/>
                <a:t>tun</a:t>
              </a:r>
            </a:p>
          </p:txBody>
        </p:sp>
        <p:sp>
          <p:nvSpPr>
            <p:cNvPr id="30" name="TextBox 29">
              <a:extLst>
                <a:ext uri="{FF2B5EF4-FFF2-40B4-BE49-F238E27FC236}">
                  <a16:creationId xmlns:a16="http://schemas.microsoft.com/office/drawing/2014/main" id="{008AE4C7-4AAF-555C-12B8-B0CD2AC7E125}"/>
                </a:ext>
              </a:extLst>
            </p:cNvPr>
            <p:cNvSpPr txBox="1"/>
            <p:nvPr/>
          </p:nvSpPr>
          <p:spPr>
            <a:xfrm>
              <a:off x="5944859" y="4615344"/>
              <a:ext cx="1055920" cy="412341"/>
            </a:xfrm>
            <a:prstGeom prst="rect">
              <a:avLst/>
            </a:prstGeom>
            <a:noFill/>
          </p:spPr>
          <p:txBody>
            <a:bodyPr wrap="square" rtlCol="0">
              <a:spAutoFit/>
            </a:bodyPr>
            <a:lstStyle/>
            <a:p>
              <a:pPr algn="ctr"/>
              <a:r>
                <a:rPr lang="en-US" dirty="0" err="1"/>
                <a:t>memif</a:t>
              </a:r>
              <a:endParaRPr lang="en-US" dirty="0"/>
            </a:p>
          </p:txBody>
        </p:sp>
        <p:sp>
          <p:nvSpPr>
            <p:cNvPr id="31" name="TextBox 30">
              <a:extLst>
                <a:ext uri="{FF2B5EF4-FFF2-40B4-BE49-F238E27FC236}">
                  <a16:creationId xmlns:a16="http://schemas.microsoft.com/office/drawing/2014/main" id="{F798A55F-7C3D-F96B-FAC6-FD14D9A5DED8}"/>
                </a:ext>
              </a:extLst>
            </p:cNvPr>
            <p:cNvSpPr txBox="1"/>
            <p:nvPr/>
          </p:nvSpPr>
          <p:spPr>
            <a:xfrm>
              <a:off x="8348383" y="2594610"/>
              <a:ext cx="1091762" cy="412341"/>
            </a:xfrm>
            <a:prstGeom prst="rect">
              <a:avLst/>
            </a:prstGeom>
            <a:noFill/>
          </p:spPr>
          <p:txBody>
            <a:bodyPr wrap="square" rtlCol="0">
              <a:spAutoFit/>
            </a:bodyPr>
            <a:lstStyle/>
            <a:p>
              <a:r>
                <a:rPr lang="en-US" dirty="0"/>
                <a:t>Pod B</a:t>
              </a:r>
            </a:p>
          </p:txBody>
        </p:sp>
        <p:sp>
          <p:nvSpPr>
            <p:cNvPr id="32" name="TextBox 31">
              <a:extLst>
                <a:ext uri="{FF2B5EF4-FFF2-40B4-BE49-F238E27FC236}">
                  <a16:creationId xmlns:a16="http://schemas.microsoft.com/office/drawing/2014/main" id="{DF0953C2-24BA-3BEB-9B67-729247FC7734}"/>
                </a:ext>
              </a:extLst>
            </p:cNvPr>
            <p:cNvSpPr txBox="1"/>
            <p:nvPr/>
          </p:nvSpPr>
          <p:spPr>
            <a:xfrm>
              <a:off x="9047625" y="4633511"/>
              <a:ext cx="1123174" cy="412341"/>
            </a:xfrm>
            <a:prstGeom prst="rect">
              <a:avLst/>
            </a:prstGeom>
            <a:noFill/>
          </p:spPr>
          <p:txBody>
            <a:bodyPr wrap="square" rtlCol="0">
              <a:spAutoFit/>
            </a:bodyPr>
            <a:lstStyle/>
            <a:p>
              <a:pPr algn="ctr"/>
              <a:r>
                <a:rPr lang="en-US" dirty="0" err="1"/>
                <a:t>memif</a:t>
              </a:r>
              <a:endParaRPr lang="en-US" dirty="0"/>
            </a:p>
          </p:txBody>
        </p:sp>
        <p:sp>
          <p:nvSpPr>
            <p:cNvPr id="33" name="Rectangle: Rounded Corners 32">
              <a:extLst>
                <a:ext uri="{FF2B5EF4-FFF2-40B4-BE49-F238E27FC236}">
                  <a16:creationId xmlns:a16="http://schemas.microsoft.com/office/drawing/2014/main" id="{13EAF929-4879-B90C-B407-92871F1C1E12}"/>
                </a:ext>
              </a:extLst>
            </p:cNvPr>
            <p:cNvSpPr/>
            <p:nvPr/>
          </p:nvSpPr>
          <p:spPr>
            <a:xfrm>
              <a:off x="4426958" y="3113782"/>
              <a:ext cx="1091762"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err="1"/>
                <a:t>IPerf</a:t>
              </a:r>
              <a:r>
                <a:rPr lang="en-US" sz="1600" dirty="0"/>
                <a:t> Client</a:t>
              </a:r>
            </a:p>
          </p:txBody>
        </p:sp>
        <p:sp>
          <p:nvSpPr>
            <p:cNvPr id="34" name="Rectangle 33">
              <a:extLst>
                <a:ext uri="{FF2B5EF4-FFF2-40B4-BE49-F238E27FC236}">
                  <a16:creationId xmlns:a16="http://schemas.microsoft.com/office/drawing/2014/main" id="{2089EF98-6CDD-1731-CD42-383F534344B0}"/>
                </a:ext>
              </a:extLst>
            </p:cNvPr>
            <p:cNvSpPr/>
            <p:nvPr/>
          </p:nvSpPr>
          <p:spPr>
            <a:xfrm>
              <a:off x="8437319" y="3113782"/>
              <a:ext cx="975360"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VPP (Resp.)</a:t>
              </a:r>
            </a:p>
          </p:txBody>
        </p:sp>
        <p:sp>
          <p:nvSpPr>
            <p:cNvPr id="35" name="Rectangle: Rounded Corners 34">
              <a:extLst>
                <a:ext uri="{FF2B5EF4-FFF2-40B4-BE49-F238E27FC236}">
                  <a16:creationId xmlns:a16="http://schemas.microsoft.com/office/drawing/2014/main" id="{E74F6529-BC96-37ED-7C2C-46BDE1278CCD}"/>
                </a:ext>
              </a:extLst>
            </p:cNvPr>
            <p:cNvSpPr/>
            <p:nvPr/>
          </p:nvSpPr>
          <p:spPr>
            <a:xfrm>
              <a:off x="10641065" y="3101422"/>
              <a:ext cx="1091762"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err="1"/>
                <a:t>IPerf</a:t>
              </a:r>
              <a:r>
                <a:rPr lang="en-US" sz="1600" dirty="0"/>
                <a:t> Server</a:t>
              </a:r>
            </a:p>
          </p:txBody>
        </p:sp>
      </p:grpSp>
      <p:sp>
        <p:nvSpPr>
          <p:cNvPr id="4" name="TextBox 3">
            <a:extLst>
              <a:ext uri="{FF2B5EF4-FFF2-40B4-BE49-F238E27FC236}">
                <a16:creationId xmlns:a16="http://schemas.microsoft.com/office/drawing/2014/main" id="{F6D1CD3F-136B-D10A-E06E-BEF347C6EE54}"/>
              </a:ext>
            </a:extLst>
          </p:cNvPr>
          <p:cNvSpPr txBox="1"/>
          <p:nvPr/>
        </p:nvSpPr>
        <p:spPr>
          <a:xfrm>
            <a:off x="7909731" y="5708449"/>
            <a:ext cx="1906740" cy="307777"/>
          </a:xfrm>
          <a:prstGeom prst="rect">
            <a:avLst/>
          </a:prstGeom>
          <a:noFill/>
        </p:spPr>
        <p:txBody>
          <a:bodyPr wrap="none" rtlCol="0">
            <a:spAutoFit/>
          </a:bodyPr>
          <a:lstStyle/>
          <a:p>
            <a:r>
              <a:rPr lang="en-US" sz="1400" i="1" dirty="0">
                <a:latin typeface="Verdana" panose="020B0604030504040204" pitchFamily="34" charset="0"/>
                <a:ea typeface="Verdana" panose="020B0604030504040204" pitchFamily="34" charset="0"/>
              </a:rPr>
              <a:t>Kubernetes Cluster</a:t>
            </a:r>
          </a:p>
        </p:txBody>
      </p:sp>
    </p:spTree>
    <p:extLst>
      <p:ext uri="{BB962C8B-B14F-4D97-AF65-F5344CB8AC3E}">
        <p14:creationId xmlns:p14="http://schemas.microsoft.com/office/powerpoint/2010/main" val="2667691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Containers – Testing Network Workload with Calico-VPP</a:t>
            </a:r>
          </a:p>
        </p:txBody>
      </p:sp>
      <p:sp>
        <p:nvSpPr>
          <p:cNvPr id="6" name="Content Placeholder 5">
            <a:extLst>
              <a:ext uri="{FF2B5EF4-FFF2-40B4-BE49-F238E27FC236}">
                <a16:creationId xmlns:a16="http://schemas.microsoft.com/office/drawing/2014/main" id="{4A55B0C9-37CA-FA3F-6CEA-575126AB3BA4}"/>
              </a:ext>
            </a:extLst>
          </p:cNvPr>
          <p:cNvSpPr txBox="1">
            <a:spLocks/>
          </p:cNvSpPr>
          <p:nvPr/>
        </p:nvSpPr>
        <p:spPr>
          <a:xfrm>
            <a:off x="838200" y="1825625"/>
            <a:ext cx="41529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Addition of another hop (Calico-VPP </a:t>
            </a:r>
            <a:r>
              <a:rPr lang="en-US" sz="2000" dirty="0" err="1">
                <a:latin typeface="Verdana" panose="020B0604030504040204" pitchFamily="34" charset="0"/>
                <a:ea typeface="Verdana" panose="020B0604030504040204" pitchFamily="34" charset="0"/>
              </a:rPr>
              <a:t>Dataplane</a:t>
            </a:r>
            <a:r>
              <a:rPr lang="en-US" sz="2000" dirty="0">
                <a:latin typeface="Verdana" panose="020B0604030504040204" pitchFamily="34" charset="0"/>
                <a:ea typeface="Verdana" panose="020B0604030504040204" pitchFamily="34" charset="0"/>
              </a:rPr>
              <a:t>)</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Performance is still comparable to bare-metal with proper pinning!</a:t>
            </a:r>
            <a:endParaRPr lang="en-US" sz="1800" dirty="0">
              <a:latin typeface="Verdana" panose="020B0604030504040204" pitchFamily="34" charset="0"/>
              <a:ea typeface="Verdana" panose="020B0604030504040204" pitchFamily="34" charset="0"/>
            </a:endParaRPr>
          </a:p>
          <a:p>
            <a:pPr lvl="1"/>
            <a:r>
              <a:rPr lang="en-US" sz="1600" dirty="0">
                <a:latin typeface="Verdana" panose="020B0604030504040204" pitchFamily="34" charset="0"/>
                <a:ea typeface="Verdana" panose="020B0604030504040204" pitchFamily="34" charset="0"/>
              </a:rPr>
              <a:t>~10Gbit/sec in BM</a:t>
            </a:r>
          </a:p>
        </p:txBody>
      </p:sp>
      <p:graphicFrame>
        <p:nvGraphicFramePr>
          <p:cNvPr id="9" name="Chart 8">
            <a:extLst>
              <a:ext uri="{FF2B5EF4-FFF2-40B4-BE49-F238E27FC236}">
                <a16:creationId xmlns:a16="http://schemas.microsoft.com/office/drawing/2014/main" id="{4DB2E441-490A-E87D-2816-B2165F11B86E}"/>
              </a:ext>
            </a:extLst>
          </p:cNvPr>
          <p:cNvGraphicFramePr>
            <a:graphicFrameLocks/>
          </p:cNvGraphicFramePr>
          <p:nvPr>
            <p:extLst>
              <p:ext uri="{D42A27DB-BD31-4B8C-83A1-F6EECF244321}">
                <p14:modId xmlns:p14="http://schemas.microsoft.com/office/powerpoint/2010/main" val="2494466445"/>
              </p:ext>
            </p:extLst>
          </p:nvPr>
        </p:nvGraphicFramePr>
        <p:xfrm>
          <a:off x="5229678" y="2265590"/>
          <a:ext cx="5933621" cy="361269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E5A1FEB9-F1AE-D28A-D6D2-968D16E54A0B}"/>
              </a:ext>
            </a:extLst>
          </p:cNvPr>
          <p:cNvSpPr txBox="1"/>
          <p:nvPr/>
        </p:nvSpPr>
        <p:spPr>
          <a:xfrm>
            <a:off x="6870145" y="6019554"/>
            <a:ext cx="2861681" cy="307777"/>
          </a:xfrm>
          <a:prstGeom prst="rect">
            <a:avLst/>
          </a:prstGeom>
          <a:noFill/>
        </p:spPr>
        <p:txBody>
          <a:bodyPr wrap="none" rtlCol="0">
            <a:spAutoFit/>
          </a:bodyPr>
          <a:lstStyle/>
          <a:p>
            <a:r>
              <a:rPr lang="en-US" sz="1400" i="1" dirty="0" err="1">
                <a:latin typeface="Verdana" panose="020B0604030504040204" pitchFamily="34" charset="0"/>
                <a:ea typeface="Verdana" panose="020B0604030504040204" pitchFamily="34" charset="0"/>
              </a:rPr>
              <a:t>Iperf</a:t>
            </a:r>
            <a:r>
              <a:rPr lang="en-US" sz="1400" i="1" dirty="0">
                <a:latin typeface="Verdana" panose="020B0604030504040204" pitchFamily="34" charset="0"/>
                <a:ea typeface="Verdana" panose="020B0604030504040204" pitchFamily="34" charset="0"/>
              </a:rPr>
              <a:t> throughput (in Gbit/sec)</a:t>
            </a:r>
          </a:p>
        </p:txBody>
      </p:sp>
    </p:spTree>
    <p:extLst>
      <p:ext uri="{BB962C8B-B14F-4D97-AF65-F5344CB8AC3E}">
        <p14:creationId xmlns:p14="http://schemas.microsoft.com/office/powerpoint/2010/main" val="2343308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7048E1D-C34A-3530-AEC7-727AD5BAB087}"/>
              </a:ext>
            </a:extLst>
          </p:cNvPr>
          <p:cNvSpPr>
            <a:spLocks noGrp="1"/>
          </p:cNvSpPr>
          <p:nvPr>
            <p:ph type="body" idx="1"/>
          </p:nvPr>
        </p:nvSpPr>
        <p:spPr/>
        <p:txBody>
          <a:bodyPr/>
          <a:lstStyle/>
          <a:p>
            <a:endParaRPr lang="en-US"/>
          </a:p>
        </p:txBody>
      </p:sp>
      <p:sp>
        <p:nvSpPr>
          <p:cNvPr id="12" name="Titre 2">
            <a:extLst>
              <a:ext uri="{FF2B5EF4-FFF2-40B4-BE49-F238E27FC236}">
                <a16:creationId xmlns:a16="http://schemas.microsoft.com/office/drawing/2014/main" id="{23591563-BE71-550F-F319-3D0D3F3B7DF1}"/>
              </a:ext>
            </a:extLst>
          </p:cNvPr>
          <p:cNvSpPr txBox="1">
            <a:spLocks/>
          </p:cNvSpPr>
          <p:nvPr/>
        </p:nvSpPr>
        <p:spPr>
          <a:xfrm>
            <a:off x="3048" y="2478903"/>
            <a:ext cx="12188952" cy="2031324"/>
          </a:xfrm>
          <a:prstGeom prst="rect">
            <a:avLst/>
          </a:prstGeom>
          <a:solidFill>
            <a:schemeClr val="tx1">
              <a:lumMod val="65000"/>
              <a:lumOff val="35000"/>
            </a:schemeClr>
          </a:solidFill>
        </p:spPr>
        <p:txBody>
          <a:bodyPr vert="horz" lIns="868680" tIns="91440" rIns="91440" bIns="45720" rtlCol="0" anchor="ctr">
            <a:normAutofit/>
          </a:bodyPr>
          <a:lstStyle>
            <a:lvl1pPr algn="l" defTabSz="914400" rtl="0" eaLnBrk="1" latinLnBrk="0" hangingPunct="1">
              <a:lnSpc>
                <a:spcPct val="90000"/>
              </a:lnSpc>
              <a:spcBef>
                <a:spcPct val="0"/>
              </a:spcBef>
              <a:buNone/>
              <a:defRPr sz="4000" b="1" kern="1200">
                <a:solidFill>
                  <a:schemeClr val="bg1"/>
                </a:solidFill>
                <a:latin typeface="+mj-lt"/>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a:ea typeface="+mj-ea"/>
                <a:cs typeface="Arial" panose="020B0604020202020204" pitchFamily="34" charset="0"/>
              </a:rPr>
              <a:t>Closing Words</a:t>
            </a:r>
          </a:p>
        </p:txBody>
      </p:sp>
      <p:sp>
        <p:nvSpPr>
          <p:cNvPr id="2" name="Slide Number Placeholder 1">
            <a:extLst>
              <a:ext uri="{FF2B5EF4-FFF2-40B4-BE49-F238E27FC236}">
                <a16:creationId xmlns:a16="http://schemas.microsoft.com/office/drawing/2014/main" id="{8A8BA6CF-6E18-45F4-7B50-F98E5538E2A5}"/>
              </a:ext>
            </a:extLst>
          </p:cNvPr>
          <p:cNvSpPr>
            <a:spLocks noGrp="1"/>
          </p:cNvSpPr>
          <p:nvPr>
            <p:ph type="sldNum" sz="quarter" idx="12"/>
          </p:nvPr>
        </p:nvSpPr>
        <p:spPr/>
        <p:txBody>
          <a:bodyPr/>
          <a:lstStyle/>
          <a:p>
            <a:fld id="{5ACA9182-C107-4A65-A3FD-6E47646A96E9}" type="slidenum">
              <a:rPr lang="en-US" smtClean="0"/>
              <a:t>37</a:t>
            </a:fld>
            <a:endParaRPr lang="en-US"/>
          </a:p>
        </p:txBody>
      </p:sp>
    </p:spTree>
    <p:extLst>
      <p:ext uri="{BB962C8B-B14F-4D97-AF65-F5344CB8AC3E}">
        <p14:creationId xmlns:p14="http://schemas.microsoft.com/office/powerpoint/2010/main" val="7535114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Summary</a:t>
            </a:r>
          </a:p>
        </p:txBody>
      </p:sp>
      <p:sp>
        <p:nvSpPr>
          <p:cNvPr id="5" name="Content Placeholder 4">
            <a:extLst>
              <a:ext uri="{FF2B5EF4-FFF2-40B4-BE49-F238E27FC236}">
                <a16:creationId xmlns:a16="http://schemas.microsoft.com/office/drawing/2014/main" id="{932254E3-34E5-A5E0-4B20-6C732039421E}"/>
              </a:ext>
            </a:extLst>
          </p:cNvPr>
          <p:cNvSpPr>
            <a:spLocks noGrp="1"/>
          </p:cNvSpPr>
          <p:nvPr>
            <p:ph idx="1"/>
          </p:nvPr>
        </p:nvSpPr>
        <p:spPr/>
        <p:txBody>
          <a:bodyPr>
            <a:normAutofit/>
          </a:bodyPr>
          <a:lstStyle/>
          <a:p>
            <a:r>
              <a:rPr lang="en-US" sz="2000" dirty="0">
                <a:latin typeface="Verdana" panose="020B0604030504040204" pitchFamily="34" charset="0"/>
                <a:ea typeface="Verdana" panose="020B0604030504040204" pitchFamily="34" charset="0"/>
              </a:rPr>
              <a:t>Need to switch to performant Virtual NFs ? Think VPP/Calico-VPP </a:t>
            </a:r>
            <a:r>
              <a:rPr lang="en-US" sz="2000" dirty="0">
                <a:latin typeface="Verdana" panose="020B0604030504040204" pitchFamily="34" charset="0"/>
                <a:ea typeface="Verdana" panose="020B0604030504040204" pitchFamily="34" charset="0"/>
                <a:sym typeface="Wingdings" panose="05000000000000000000" pitchFamily="2" charset="2"/>
              </a:rPr>
              <a:t></a:t>
            </a:r>
            <a:endParaRPr lang="en-US" sz="1600" dirty="0">
              <a:latin typeface="Verdana" panose="020B0604030504040204" pitchFamily="34" charset="0"/>
              <a:ea typeface="Verdana" panose="020B0604030504040204" pitchFamily="34" charset="0"/>
              <a:sym typeface="Wingdings" panose="05000000000000000000" pitchFamily="2" charset="2"/>
            </a:endParaRP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Be aware of your architecture when configuring</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sym typeface="Wingdings" panose="05000000000000000000" pitchFamily="2" charset="2"/>
              </a:rPr>
              <a:t>Stay tuned for more VPP!</a:t>
            </a:r>
          </a:p>
          <a:p>
            <a:pPr lvl="1"/>
            <a:r>
              <a:rPr lang="en-US" sz="2000" dirty="0">
                <a:latin typeface="Verdana" panose="020B0604030504040204" pitchFamily="34" charset="0"/>
                <a:ea typeface="Verdana" panose="020B0604030504040204" pitchFamily="34" charset="0"/>
                <a:sym typeface="Wingdings" panose="05000000000000000000" pitchFamily="2" charset="2"/>
              </a:rPr>
              <a:t>Pim van Pelt: </a:t>
            </a:r>
            <a:r>
              <a:rPr lang="en-US" sz="2000" dirty="0">
                <a:latin typeface="Verdana" panose="020B0604030504040204" pitchFamily="34" charset="0"/>
                <a:ea typeface="Verdana" panose="020B0604030504040204" pitchFamily="34" charset="0"/>
                <a:hlinkClick r:id="rId3"/>
              </a:rPr>
              <a:t>VPP: 100Mpps of MPLS on a Linux PC</a:t>
            </a:r>
            <a:r>
              <a:rPr lang="en-US" sz="2000" dirty="0">
                <a:latin typeface="Verdana" panose="020B0604030504040204" pitchFamily="34" charset="0"/>
                <a:ea typeface="Verdana" panose="020B0604030504040204" pitchFamily="34" charset="0"/>
                <a:sym typeface="Wingdings" panose="05000000000000000000" pitchFamily="2" charset="2"/>
              </a:rPr>
              <a:t> @ 2PM</a:t>
            </a:r>
            <a:endParaRPr lang="en-US" sz="2000" dirty="0">
              <a:latin typeface="Verdana" panose="020B0604030504040204" pitchFamily="34" charset="0"/>
              <a:ea typeface="Verdana" panose="020B0604030504040204" pitchFamily="34" charset="0"/>
            </a:endParaRPr>
          </a:p>
        </p:txBody>
      </p:sp>
      <p:sp>
        <p:nvSpPr>
          <p:cNvPr id="3" name="Slide Number Placeholder 2">
            <a:extLst>
              <a:ext uri="{FF2B5EF4-FFF2-40B4-BE49-F238E27FC236}">
                <a16:creationId xmlns:a16="http://schemas.microsoft.com/office/drawing/2014/main" id="{C6B7B069-C3FB-361F-FA7A-61F74AEF251D}"/>
              </a:ext>
            </a:extLst>
          </p:cNvPr>
          <p:cNvSpPr>
            <a:spLocks noGrp="1"/>
          </p:cNvSpPr>
          <p:nvPr>
            <p:ph type="sldNum" sz="quarter" idx="12"/>
          </p:nvPr>
        </p:nvSpPr>
        <p:spPr/>
        <p:txBody>
          <a:bodyPr/>
          <a:lstStyle/>
          <a:p>
            <a:fld id="{5ACA9182-C107-4A65-A3FD-6E47646A96E9}" type="slidenum">
              <a:rPr lang="en-US" smtClean="0"/>
              <a:t>38</a:t>
            </a:fld>
            <a:endParaRPr lang="en-US"/>
          </a:p>
        </p:txBody>
      </p:sp>
    </p:spTree>
    <p:extLst>
      <p:ext uri="{BB962C8B-B14F-4D97-AF65-F5344CB8AC3E}">
        <p14:creationId xmlns:p14="http://schemas.microsoft.com/office/powerpoint/2010/main" val="13262752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Test Machine Specs</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p:txBody>
          <a:bodyPr>
            <a:normAutofit/>
          </a:bodyPr>
          <a:lstStyle/>
          <a:p>
            <a:r>
              <a:rPr lang="en-US" sz="2000" dirty="0">
                <a:latin typeface="Verdana" panose="020B0604030504040204" pitchFamily="34" charset="0"/>
                <a:ea typeface="Verdana" panose="020B0604030504040204" pitchFamily="34" charset="0"/>
              </a:rPr>
              <a:t>Intel(R) Xeon(R) Platinum 8168 CPU @ 2.70GHz (24 Cores, 48 Threads), 376 GB RAM, NUMA Nodes: 2, with NIC Intel XL710, running on Ubuntu 22.04.2 LTS (1-node development platform).</a:t>
            </a:r>
          </a:p>
        </p:txBody>
      </p:sp>
      <p:sp>
        <p:nvSpPr>
          <p:cNvPr id="4" name="Slide Number Placeholder 3">
            <a:extLst>
              <a:ext uri="{FF2B5EF4-FFF2-40B4-BE49-F238E27FC236}">
                <a16:creationId xmlns:a16="http://schemas.microsoft.com/office/drawing/2014/main" id="{86BA8970-54BA-B812-5A3C-AA27ADDEB40D}"/>
              </a:ext>
            </a:extLst>
          </p:cNvPr>
          <p:cNvSpPr>
            <a:spLocks noGrp="1"/>
          </p:cNvSpPr>
          <p:nvPr>
            <p:ph type="sldNum" sz="quarter" idx="12"/>
          </p:nvPr>
        </p:nvSpPr>
        <p:spPr/>
        <p:txBody>
          <a:bodyPr/>
          <a:lstStyle/>
          <a:p>
            <a:fld id="{5ACA9182-C107-4A65-A3FD-6E47646A96E9}" type="slidenum">
              <a:rPr lang="en-US" smtClean="0"/>
              <a:t>39</a:t>
            </a:fld>
            <a:endParaRPr lang="en-US"/>
          </a:p>
        </p:txBody>
      </p:sp>
    </p:spTree>
    <p:extLst>
      <p:ext uri="{BB962C8B-B14F-4D97-AF65-F5344CB8AC3E}">
        <p14:creationId xmlns:p14="http://schemas.microsoft.com/office/powerpoint/2010/main" val="115728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706326" y="1791204"/>
            <a:ext cx="3816035" cy="4351338"/>
          </a:xfrm>
        </p:spPr>
        <p:txBody>
          <a:bodyPr>
            <a:normAutofit/>
          </a:bodyPr>
          <a:lstStyle/>
          <a:p>
            <a:r>
              <a:rPr lang="en-US" sz="2000" b="1" dirty="0">
                <a:latin typeface="Verdana" panose="020B0604030504040204" pitchFamily="34" charset="0"/>
                <a:ea typeface="Verdana" panose="020B0604030504040204" pitchFamily="34" charset="0"/>
              </a:rPr>
              <a:t>Issue:</a:t>
            </a:r>
            <a:r>
              <a:rPr lang="en-US" sz="2000" dirty="0">
                <a:latin typeface="Verdana" panose="020B0604030504040204" pitchFamily="34" charset="0"/>
                <a:ea typeface="Verdana" panose="020B0604030504040204" pitchFamily="34" charset="0"/>
              </a:rPr>
              <a:t> Cost of Abstraction</a:t>
            </a:r>
            <a:endParaRPr lang="en-US" sz="2000" b="1" dirty="0">
              <a:latin typeface="Verdana" panose="020B0604030504040204" pitchFamily="34" charset="0"/>
              <a:ea typeface="Verdana" panose="020B0604030504040204" pitchFamily="34" charset="0"/>
            </a:endParaRPr>
          </a:p>
          <a:p>
            <a:pPr lvl="1"/>
            <a:r>
              <a:rPr lang="en-US" sz="1600" dirty="0">
                <a:latin typeface="Verdana" panose="020B0604030504040204" pitchFamily="34" charset="0"/>
                <a:ea typeface="Verdana" panose="020B0604030504040204" pitchFamily="34" charset="0"/>
              </a:rPr>
              <a:t>+ Overhead</a:t>
            </a:r>
          </a:p>
          <a:p>
            <a:pPr lvl="1"/>
            <a:r>
              <a:rPr lang="en-US" sz="1600" dirty="0">
                <a:latin typeface="Verdana" panose="020B0604030504040204" pitchFamily="34" charset="0"/>
                <a:ea typeface="Verdana" panose="020B0604030504040204" pitchFamily="34" charset="0"/>
              </a:rPr>
              <a:t>+ Complexity</a:t>
            </a:r>
          </a:p>
          <a:p>
            <a:pPr lvl="1"/>
            <a:endParaRPr lang="en-US" sz="16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sym typeface="Wingdings" panose="05000000000000000000" pitchFamily="2" charset="2"/>
              </a:rPr>
              <a:t>Can be mitigated with proper configuration</a:t>
            </a:r>
          </a:p>
          <a:p>
            <a:endParaRPr lang="en-US" sz="1600" dirty="0">
              <a:latin typeface="Verdana" panose="020B0604030504040204" pitchFamily="34" charset="0"/>
              <a:ea typeface="Verdana" panose="020B0604030504040204" pitchFamily="34" charset="0"/>
              <a:sym typeface="Wingdings" panose="05000000000000000000" pitchFamily="2" charset="2"/>
            </a:endParaRPr>
          </a:p>
          <a:p>
            <a:r>
              <a:rPr lang="en-US" sz="2000" dirty="0">
                <a:latin typeface="Verdana" panose="020B0604030504040204" pitchFamily="34" charset="0"/>
                <a:ea typeface="Verdana" panose="020B0604030504040204" pitchFamily="34" charset="0"/>
                <a:sym typeface="Wingdings" panose="05000000000000000000" pitchFamily="2" charset="2"/>
              </a:rPr>
              <a:t>Focus: CPU Pinning</a:t>
            </a:r>
          </a:p>
        </p:txBody>
      </p:sp>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a:xfrm>
            <a:off x="838200" y="329652"/>
            <a:ext cx="10515600" cy="1325563"/>
          </a:xfrm>
        </p:spPr>
        <p:txBody>
          <a:bodyPr>
            <a:normAutofit/>
          </a:bodyPr>
          <a:lstStyle/>
          <a:p>
            <a:r>
              <a:rPr lang="en-US" sz="2400" b="1" dirty="0">
                <a:latin typeface="Verdana" panose="020B0604030504040204" pitchFamily="34" charset="0"/>
                <a:ea typeface="Verdana" panose="020B0604030504040204" pitchFamily="34" charset="0"/>
              </a:rPr>
              <a:t>Challenges</a:t>
            </a:r>
            <a:endParaRPr lang="en-US" sz="3200" b="1" dirty="0">
              <a:latin typeface="Verdana" panose="020B0604030504040204" pitchFamily="34" charset="0"/>
              <a:ea typeface="Verdana" panose="020B0604030504040204" pitchFamily="34" charset="0"/>
            </a:endParaRPr>
          </a:p>
        </p:txBody>
      </p:sp>
      <p:sp>
        <p:nvSpPr>
          <p:cNvPr id="113" name="TextBox 112">
            <a:extLst>
              <a:ext uri="{FF2B5EF4-FFF2-40B4-BE49-F238E27FC236}">
                <a16:creationId xmlns:a16="http://schemas.microsoft.com/office/drawing/2014/main" id="{7F045A13-1786-C6DA-ECD8-4496E0CAFF03}"/>
              </a:ext>
            </a:extLst>
          </p:cNvPr>
          <p:cNvSpPr txBox="1"/>
          <p:nvPr/>
        </p:nvSpPr>
        <p:spPr>
          <a:xfrm>
            <a:off x="6988825" y="3823453"/>
            <a:ext cx="814647" cy="246221"/>
          </a:xfrm>
          <a:prstGeom prst="rect">
            <a:avLst/>
          </a:prstGeom>
          <a:noFill/>
        </p:spPr>
        <p:txBody>
          <a:bodyPr wrap="none" rtlCol="0">
            <a:spAutoFit/>
          </a:bodyPr>
          <a:lstStyle/>
          <a:p>
            <a:r>
              <a:rPr lang="en-US" sz="1000" dirty="0">
                <a:solidFill>
                  <a:srgbClr val="FF0000"/>
                </a:solidFill>
                <a:latin typeface="Verdana" panose="020B0604030504040204" pitchFamily="34" charset="0"/>
                <a:ea typeface="Verdana" panose="020B0604030504040204" pitchFamily="34" charset="0"/>
              </a:rPr>
              <a:t>Perf. Loss</a:t>
            </a:r>
          </a:p>
        </p:txBody>
      </p:sp>
      <p:grpSp>
        <p:nvGrpSpPr>
          <p:cNvPr id="56" name="Group 55">
            <a:extLst>
              <a:ext uri="{FF2B5EF4-FFF2-40B4-BE49-F238E27FC236}">
                <a16:creationId xmlns:a16="http://schemas.microsoft.com/office/drawing/2014/main" id="{51279396-2129-7E10-E6A3-B333FE4309D9}"/>
              </a:ext>
            </a:extLst>
          </p:cNvPr>
          <p:cNvGrpSpPr/>
          <p:nvPr/>
        </p:nvGrpSpPr>
        <p:grpSpPr>
          <a:xfrm>
            <a:off x="4512128" y="2432798"/>
            <a:ext cx="7281527" cy="2944445"/>
            <a:chOff x="5484261" y="2511552"/>
            <a:chExt cx="6264251" cy="2510661"/>
          </a:xfrm>
        </p:grpSpPr>
        <p:sp>
          <p:nvSpPr>
            <p:cNvPr id="57" name="Rectangle 56">
              <a:extLst>
                <a:ext uri="{FF2B5EF4-FFF2-40B4-BE49-F238E27FC236}">
                  <a16:creationId xmlns:a16="http://schemas.microsoft.com/office/drawing/2014/main" id="{55FE90D7-64D2-2D2F-9544-A36B196D29DC}"/>
                </a:ext>
              </a:extLst>
            </p:cNvPr>
            <p:cNvSpPr/>
            <p:nvPr/>
          </p:nvSpPr>
          <p:spPr>
            <a:xfrm>
              <a:off x="8283146" y="2763489"/>
              <a:ext cx="3465366" cy="225872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D660A765-C344-500E-027D-6CC65954F9A9}"/>
                </a:ext>
              </a:extLst>
            </p:cNvPr>
            <p:cNvSpPr/>
            <p:nvPr/>
          </p:nvSpPr>
          <p:spPr>
            <a:xfrm>
              <a:off x="8428801" y="3029143"/>
              <a:ext cx="3170832" cy="1662462"/>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CC1E0EB9-0C04-3262-5CCB-1032EA1583C8}"/>
                </a:ext>
              </a:extLst>
            </p:cNvPr>
            <p:cNvSpPr/>
            <p:nvPr/>
          </p:nvSpPr>
          <p:spPr>
            <a:xfrm>
              <a:off x="5484261" y="3608537"/>
              <a:ext cx="2065608" cy="9195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60" name="Picture 11" descr="C:\Users\ecoffey\AppData\Local\Temp\Rar$DRa0.386\30067_Device_router_default_64.png">
              <a:extLst>
                <a:ext uri="{FF2B5EF4-FFF2-40B4-BE49-F238E27FC236}">
                  <a16:creationId xmlns:a16="http://schemas.microsoft.com/office/drawing/2014/main" id="{A7D68DA8-0B2D-08FF-9271-96A1C4E3C5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6518" y="3907279"/>
              <a:ext cx="433872" cy="400011"/>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11" descr="C:\Users\ecoffey\AppData\Local\Temp\Rar$DRa0.608\30080_Device_switch_default_64.png">
              <a:extLst>
                <a:ext uri="{FF2B5EF4-FFF2-40B4-BE49-F238E27FC236}">
                  <a16:creationId xmlns:a16="http://schemas.microsoft.com/office/drawing/2014/main" id="{A9904752-BE8D-3F23-4C03-6A267EB5D4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7264" y="3868326"/>
              <a:ext cx="433872" cy="400011"/>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1" descr="C:\Users\ecoffey\AppData\Local\Temp\Rar$DRa0.295\30029_Device_firewall_default_64.png">
              <a:extLst>
                <a:ext uri="{FF2B5EF4-FFF2-40B4-BE49-F238E27FC236}">
                  <a16:creationId xmlns:a16="http://schemas.microsoft.com/office/drawing/2014/main" id="{44FBA53A-F8F2-7EFD-9930-9DE51A2D08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1135" y="3812459"/>
              <a:ext cx="433872" cy="400011"/>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a:extLst>
                <a:ext uri="{FF2B5EF4-FFF2-40B4-BE49-F238E27FC236}">
                  <a16:creationId xmlns:a16="http://schemas.microsoft.com/office/drawing/2014/main" id="{7D345F64-51E6-467A-E489-1A6BC869249E}"/>
                </a:ext>
              </a:extLst>
            </p:cNvPr>
            <p:cNvSpPr txBox="1"/>
            <p:nvPr/>
          </p:nvSpPr>
          <p:spPr>
            <a:xfrm>
              <a:off x="6225110" y="4292329"/>
              <a:ext cx="579005" cy="215444"/>
            </a:xfrm>
            <a:prstGeom prst="rect">
              <a:avLst/>
            </a:prstGeom>
            <a:noFill/>
          </p:spPr>
          <p:txBody>
            <a:bodyPr wrap="none" rtlCol="0">
              <a:spAutoFit/>
            </a:bodyPr>
            <a:lstStyle/>
            <a:p>
              <a:r>
                <a:rPr lang="en-US" sz="800" dirty="0">
                  <a:latin typeface="Verdana" panose="020B0604030504040204" pitchFamily="34" charset="0"/>
                  <a:ea typeface="Verdana" panose="020B0604030504040204" pitchFamily="34" charset="0"/>
                </a:rPr>
                <a:t>Firewall</a:t>
              </a:r>
              <a:endParaRPr lang="en-US" sz="1200" dirty="0">
                <a:latin typeface="Verdana" panose="020B0604030504040204" pitchFamily="34" charset="0"/>
                <a:ea typeface="Verdana" panose="020B0604030504040204" pitchFamily="34" charset="0"/>
              </a:endParaRPr>
            </a:p>
          </p:txBody>
        </p:sp>
        <p:sp>
          <p:nvSpPr>
            <p:cNvPr id="64" name="TextBox 63">
              <a:extLst>
                <a:ext uri="{FF2B5EF4-FFF2-40B4-BE49-F238E27FC236}">
                  <a16:creationId xmlns:a16="http://schemas.microsoft.com/office/drawing/2014/main" id="{324646E4-04ED-8BE6-709B-04D8D7FC0607}"/>
                </a:ext>
              </a:extLst>
            </p:cNvPr>
            <p:cNvSpPr txBox="1"/>
            <p:nvPr/>
          </p:nvSpPr>
          <p:spPr>
            <a:xfrm>
              <a:off x="5610278" y="4292329"/>
              <a:ext cx="529312" cy="215444"/>
            </a:xfrm>
            <a:prstGeom prst="rect">
              <a:avLst/>
            </a:prstGeom>
            <a:noFill/>
          </p:spPr>
          <p:txBody>
            <a:bodyPr wrap="none" rtlCol="0">
              <a:spAutoFit/>
            </a:bodyPr>
            <a:lstStyle/>
            <a:p>
              <a:r>
                <a:rPr lang="en-US" sz="800" dirty="0">
                  <a:latin typeface="Verdana" panose="020B0604030504040204" pitchFamily="34" charset="0"/>
                  <a:ea typeface="Verdana" panose="020B0604030504040204" pitchFamily="34" charset="0"/>
                </a:rPr>
                <a:t>Router</a:t>
              </a:r>
            </a:p>
          </p:txBody>
        </p:sp>
        <p:sp>
          <p:nvSpPr>
            <p:cNvPr id="65" name="TextBox 64">
              <a:extLst>
                <a:ext uri="{FF2B5EF4-FFF2-40B4-BE49-F238E27FC236}">
                  <a16:creationId xmlns:a16="http://schemas.microsoft.com/office/drawing/2014/main" id="{F6A22C84-3270-6DF8-D398-24BFB250E413}"/>
                </a:ext>
              </a:extLst>
            </p:cNvPr>
            <p:cNvSpPr txBox="1"/>
            <p:nvPr/>
          </p:nvSpPr>
          <p:spPr>
            <a:xfrm>
              <a:off x="6825790" y="4292585"/>
              <a:ext cx="526106" cy="215444"/>
            </a:xfrm>
            <a:prstGeom prst="rect">
              <a:avLst/>
            </a:prstGeom>
            <a:noFill/>
          </p:spPr>
          <p:txBody>
            <a:bodyPr wrap="none" rtlCol="0">
              <a:spAutoFit/>
            </a:bodyPr>
            <a:lstStyle/>
            <a:p>
              <a:r>
                <a:rPr lang="en-US" sz="800" dirty="0">
                  <a:latin typeface="Verdana" panose="020B0604030504040204" pitchFamily="34" charset="0"/>
                  <a:ea typeface="Verdana" panose="020B0604030504040204" pitchFamily="34" charset="0"/>
                </a:rPr>
                <a:t>Switch</a:t>
              </a:r>
            </a:p>
          </p:txBody>
        </p:sp>
        <p:sp>
          <p:nvSpPr>
            <p:cNvPr id="66" name="TextBox 65">
              <a:extLst>
                <a:ext uri="{FF2B5EF4-FFF2-40B4-BE49-F238E27FC236}">
                  <a16:creationId xmlns:a16="http://schemas.microsoft.com/office/drawing/2014/main" id="{2D681A64-69FF-6D79-81AA-1C2A8DCA61EA}"/>
                </a:ext>
              </a:extLst>
            </p:cNvPr>
            <p:cNvSpPr txBox="1"/>
            <p:nvPr/>
          </p:nvSpPr>
          <p:spPr>
            <a:xfrm>
              <a:off x="5730575" y="3307623"/>
              <a:ext cx="1494991" cy="227203"/>
            </a:xfrm>
            <a:prstGeom prst="rect">
              <a:avLst/>
            </a:prstGeom>
            <a:noFill/>
          </p:spPr>
          <p:txBody>
            <a:bodyPr wrap="none" rtlCol="0">
              <a:spAutoFit/>
            </a:bodyPr>
            <a:lstStyle/>
            <a:p>
              <a:r>
                <a:rPr lang="en-US" sz="1200" i="1" dirty="0">
                  <a:latin typeface="Verdana" panose="020B0604030504040204" pitchFamily="34" charset="0"/>
                  <a:ea typeface="Verdana" panose="020B0604030504040204" pitchFamily="34" charset="0"/>
                </a:rPr>
                <a:t>Physical Appliances</a:t>
              </a:r>
            </a:p>
          </p:txBody>
        </p:sp>
        <p:sp>
          <p:nvSpPr>
            <p:cNvPr id="67" name="TextBox 66">
              <a:extLst>
                <a:ext uri="{FF2B5EF4-FFF2-40B4-BE49-F238E27FC236}">
                  <a16:creationId xmlns:a16="http://schemas.microsoft.com/office/drawing/2014/main" id="{D7D49A70-7594-1008-4203-D487A3760574}"/>
                </a:ext>
              </a:extLst>
            </p:cNvPr>
            <p:cNvSpPr txBox="1"/>
            <p:nvPr/>
          </p:nvSpPr>
          <p:spPr>
            <a:xfrm>
              <a:off x="9266204" y="2511552"/>
              <a:ext cx="1539087" cy="227203"/>
            </a:xfrm>
            <a:prstGeom prst="rect">
              <a:avLst/>
            </a:prstGeom>
            <a:noFill/>
          </p:spPr>
          <p:txBody>
            <a:bodyPr wrap="none" rtlCol="0">
              <a:spAutoFit/>
            </a:bodyPr>
            <a:lstStyle/>
            <a:p>
              <a:r>
                <a:rPr lang="en-US" sz="1200" i="1" dirty="0">
                  <a:latin typeface="Verdana" panose="020B0604030504040204" pitchFamily="34" charset="0"/>
                  <a:ea typeface="Verdana" panose="020B0604030504040204" pitchFamily="34" charset="0"/>
                </a:rPr>
                <a:t>Virtual Environment</a:t>
              </a:r>
            </a:p>
          </p:txBody>
        </p:sp>
        <p:sp>
          <p:nvSpPr>
            <p:cNvPr id="68" name="Rectangle: Diagonal Corners Rounded 67">
              <a:extLst>
                <a:ext uri="{FF2B5EF4-FFF2-40B4-BE49-F238E27FC236}">
                  <a16:creationId xmlns:a16="http://schemas.microsoft.com/office/drawing/2014/main" id="{C9063E1B-4F38-B654-1713-D0F36D694992}"/>
                </a:ext>
              </a:extLst>
            </p:cNvPr>
            <p:cNvSpPr/>
            <p:nvPr/>
          </p:nvSpPr>
          <p:spPr>
            <a:xfrm>
              <a:off x="5860783" y="4125481"/>
              <a:ext cx="381864" cy="142856"/>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PNF</a:t>
              </a:r>
              <a:endParaRPr lang="en-US" sz="1050" dirty="0"/>
            </a:p>
          </p:txBody>
        </p:sp>
        <p:sp>
          <p:nvSpPr>
            <p:cNvPr id="69" name="Rectangle: Diagonal Corners Rounded 68">
              <a:extLst>
                <a:ext uri="{FF2B5EF4-FFF2-40B4-BE49-F238E27FC236}">
                  <a16:creationId xmlns:a16="http://schemas.microsoft.com/office/drawing/2014/main" id="{0958207B-3877-3E61-3EC8-4A7B12178B72}"/>
                </a:ext>
              </a:extLst>
            </p:cNvPr>
            <p:cNvSpPr/>
            <p:nvPr/>
          </p:nvSpPr>
          <p:spPr>
            <a:xfrm>
              <a:off x="6436350" y="4136575"/>
              <a:ext cx="372326" cy="131762"/>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PNF</a:t>
              </a:r>
              <a:endParaRPr lang="en-US" sz="1050" dirty="0"/>
            </a:p>
          </p:txBody>
        </p:sp>
        <p:sp>
          <p:nvSpPr>
            <p:cNvPr id="70" name="Rectangle: Diagonal Corners Rounded 69">
              <a:extLst>
                <a:ext uri="{FF2B5EF4-FFF2-40B4-BE49-F238E27FC236}">
                  <a16:creationId xmlns:a16="http://schemas.microsoft.com/office/drawing/2014/main" id="{1FBF5FA3-FB93-4D43-35B4-B22794DA87D6}"/>
                </a:ext>
              </a:extLst>
            </p:cNvPr>
            <p:cNvSpPr/>
            <p:nvPr/>
          </p:nvSpPr>
          <p:spPr>
            <a:xfrm>
              <a:off x="7078329" y="4136057"/>
              <a:ext cx="375064" cy="132279"/>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PNF</a:t>
              </a:r>
              <a:endParaRPr lang="en-US" sz="1050" dirty="0"/>
            </a:p>
          </p:txBody>
        </p:sp>
        <p:grpSp>
          <p:nvGrpSpPr>
            <p:cNvPr id="71" name="Group 70">
              <a:extLst>
                <a:ext uri="{FF2B5EF4-FFF2-40B4-BE49-F238E27FC236}">
                  <a16:creationId xmlns:a16="http://schemas.microsoft.com/office/drawing/2014/main" id="{099804DA-6F6D-DBD6-CA73-A9D514B5E02A}"/>
                </a:ext>
              </a:extLst>
            </p:cNvPr>
            <p:cNvGrpSpPr/>
            <p:nvPr/>
          </p:nvGrpSpPr>
          <p:grpSpPr>
            <a:xfrm>
              <a:off x="9548732" y="3492408"/>
              <a:ext cx="923109" cy="723969"/>
              <a:chOff x="9178464" y="3165157"/>
              <a:chExt cx="1037591" cy="882640"/>
            </a:xfrm>
          </p:grpSpPr>
          <p:sp>
            <p:nvSpPr>
              <p:cNvPr id="80" name="Rectangle: Rounded Corners 79">
                <a:extLst>
                  <a:ext uri="{FF2B5EF4-FFF2-40B4-BE49-F238E27FC236}">
                    <a16:creationId xmlns:a16="http://schemas.microsoft.com/office/drawing/2014/main" id="{24DF473B-E343-EDDA-D85D-34EA538BD57D}"/>
                  </a:ext>
                </a:extLst>
              </p:cNvPr>
              <p:cNvSpPr/>
              <p:nvPr/>
            </p:nvSpPr>
            <p:spPr>
              <a:xfrm>
                <a:off x="9251614" y="3233634"/>
                <a:ext cx="964441" cy="8141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Containers</a:t>
                </a:r>
              </a:p>
            </p:txBody>
          </p:sp>
          <p:sp>
            <p:nvSpPr>
              <p:cNvPr id="81" name="Rectangle: Rounded Corners 80">
                <a:extLst>
                  <a:ext uri="{FF2B5EF4-FFF2-40B4-BE49-F238E27FC236}">
                    <a16:creationId xmlns:a16="http://schemas.microsoft.com/office/drawing/2014/main" id="{35D24773-8DE6-E84E-F781-6F525E564F50}"/>
                  </a:ext>
                </a:extLst>
              </p:cNvPr>
              <p:cNvSpPr/>
              <p:nvPr/>
            </p:nvSpPr>
            <p:spPr>
              <a:xfrm>
                <a:off x="9178464" y="3165157"/>
                <a:ext cx="964441" cy="8141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VMs</a:t>
                </a:r>
                <a:endParaRPr lang="en-US" dirty="0"/>
              </a:p>
            </p:txBody>
          </p:sp>
        </p:grpSp>
        <p:grpSp>
          <p:nvGrpSpPr>
            <p:cNvPr id="72" name="Group 71">
              <a:extLst>
                <a:ext uri="{FF2B5EF4-FFF2-40B4-BE49-F238E27FC236}">
                  <a16:creationId xmlns:a16="http://schemas.microsoft.com/office/drawing/2014/main" id="{EC6A0E2D-40CF-9695-AFD9-021EF9FD59E3}"/>
                </a:ext>
              </a:extLst>
            </p:cNvPr>
            <p:cNvGrpSpPr/>
            <p:nvPr/>
          </p:nvGrpSpPr>
          <p:grpSpPr>
            <a:xfrm>
              <a:off x="10536921" y="3500474"/>
              <a:ext cx="923109" cy="723969"/>
              <a:chOff x="10289205" y="3174991"/>
              <a:chExt cx="1037591" cy="882640"/>
            </a:xfrm>
          </p:grpSpPr>
          <p:sp>
            <p:nvSpPr>
              <p:cNvPr id="78" name="Rectangle: Rounded Corners 77">
                <a:extLst>
                  <a:ext uri="{FF2B5EF4-FFF2-40B4-BE49-F238E27FC236}">
                    <a16:creationId xmlns:a16="http://schemas.microsoft.com/office/drawing/2014/main" id="{04448A10-11DF-85AD-2C64-1A3988DDFDF5}"/>
                  </a:ext>
                </a:extLst>
              </p:cNvPr>
              <p:cNvSpPr/>
              <p:nvPr/>
            </p:nvSpPr>
            <p:spPr>
              <a:xfrm>
                <a:off x="10362355" y="3243468"/>
                <a:ext cx="964441" cy="8141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Containers</a:t>
                </a:r>
              </a:p>
            </p:txBody>
          </p:sp>
          <p:sp>
            <p:nvSpPr>
              <p:cNvPr id="79" name="Rectangle: Rounded Corners 78">
                <a:extLst>
                  <a:ext uri="{FF2B5EF4-FFF2-40B4-BE49-F238E27FC236}">
                    <a16:creationId xmlns:a16="http://schemas.microsoft.com/office/drawing/2014/main" id="{BD222169-D864-7BAA-131B-DC575260E6D0}"/>
                  </a:ext>
                </a:extLst>
              </p:cNvPr>
              <p:cNvSpPr/>
              <p:nvPr/>
            </p:nvSpPr>
            <p:spPr>
              <a:xfrm>
                <a:off x="10289205" y="3174991"/>
                <a:ext cx="964441" cy="8141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Containers</a:t>
                </a:r>
                <a:endParaRPr lang="en-US" sz="1100" dirty="0"/>
              </a:p>
            </p:txBody>
          </p:sp>
        </p:grpSp>
        <p:sp>
          <p:nvSpPr>
            <p:cNvPr id="73" name="TextBox 72">
              <a:extLst>
                <a:ext uri="{FF2B5EF4-FFF2-40B4-BE49-F238E27FC236}">
                  <a16:creationId xmlns:a16="http://schemas.microsoft.com/office/drawing/2014/main" id="{76AD5C3C-2B6B-2EDE-4A68-ED5DB5630FE7}"/>
                </a:ext>
              </a:extLst>
            </p:cNvPr>
            <p:cNvSpPr txBox="1"/>
            <p:nvPr/>
          </p:nvSpPr>
          <p:spPr>
            <a:xfrm>
              <a:off x="8428801" y="3029143"/>
              <a:ext cx="886781" cy="246221"/>
            </a:xfrm>
            <a:prstGeom prst="rect">
              <a:avLst/>
            </a:prstGeom>
            <a:noFill/>
          </p:spPr>
          <p:txBody>
            <a:bodyPr wrap="none" rtlCol="0">
              <a:spAutoFit/>
            </a:bodyPr>
            <a:lstStyle/>
            <a:p>
              <a:r>
                <a:rPr lang="en-US" sz="1000" dirty="0">
                  <a:latin typeface="Verdana" panose="020B0604030504040204" pitchFamily="34" charset="0"/>
                  <a:ea typeface="Verdana" panose="020B0604030504040204" pitchFamily="34" charset="0"/>
                </a:rPr>
                <a:t>Bare-Metal</a:t>
              </a:r>
            </a:p>
          </p:txBody>
        </p:sp>
        <p:sp>
          <p:nvSpPr>
            <p:cNvPr id="74" name="Rectangle: Diagonal Corners Rounded 73">
              <a:extLst>
                <a:ext uri="{FF2B5EF4-FFF2-40B4-BE49-F238E27FC236}">
                  <a16:creationId xmlns:a16="http://schemas.microsoft.com/office/drawing/2014/main" id="{695B1720-EBA5-3356-11CA-62DD3B94CA53}"/>
                </a:ext>
              </a:extLst>
            </p:cNvPr>
            <p:cNvSpPr/>
            <p:nvPr/>
          </p:nvSpPr>
          <p:spPr>
            <a:xfrm>
              <a:off x="9807153" y="3960254"/>
              <a:ext cx="370605" cy="152461"/>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VNF</a:t>
              </a:r>
              <a:endParaRPr lang="en-US" sz="1050" dirty="0"/>
            </a:p>
          </p:txBody>
        </p:sp>
        <p:sp>
          <p:nvSpPr>
            <p:cNvPr id="75" name="Rectangle: Diagonal Corners Rounded 74">
              <a:extLst>
                <a:ext uri="{FF2B5EF4-FFF2-40B4-BE49-F238E27FC236}">
                  <a16:creationId xmlns:a16="http://schemas.microsoft.com/office/drawing/2014/main" id="{C8F72BB5-3ACF-68A8-779F-B2E4BF29848C}"/>
                </a:ext>
              </a:extLst>
            </p:cNvPr>
            <p:cNvSpPr/>
            <p:nvPr/>
          </p:nvSpPr>
          <p:spPr>
            <a:xfrm>
              <a:off x="10777379" y="3967669"/>
              <a:ext cx="370605" cy="152461"/>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VNF</a:t>
              </a:r>
              <a:endParaRPr lang="en-US" sz="1050" dirty="0"/>
            </a:p>
          </p:txBody>
        </p:sp>
        <p:sp>
          <p:nvSpPr>
            <p:cNvPr id="76" name="Rectangle: Diagonal Corners Rounded 75">
              <a:extLst>
                <a:ext uri="{FF2B5EF4-FFF2-40B4-BE49-F238E27FC236}">
                  <a16:creationId xmlns:a16="http://schemas.microsoft.com/office/drawing/2014/main" id="{B7265C13-37CB-B8DF-5002-977B4D983E45}"/>
                </a:ext>
              </a:extLst>
            </p:cNvPr>
            <p:cNvSpPr/>
            <p:nvPr/>
          </p:nvSpPr>
          <p:spPr>
            <a:xfrm>
              <a:off x="8819138" y="3967669"/>
              <a:ext cx="370605" cy="152461"/>
            </a:xfrm>
            <a:prstGeom prst="round2Diag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VNF</a:t>
              </a:r>
              <a:endParaRPr lang="en-US" sz="1050" dirty="0"/>
            </a:p>
          </p:txBody>
        </p:sp>
        <p:sp>
          <p:nvSpPr>
            <p:cNvPr id="77" name="Arrow: Right 76">
              <a:extLst>
                <a:ext uri="{FF2B5EF4-FFF2-40B4-BE49-F238E27FC236}">
                  <a16:creationId xmlns:a16="http://schemas.microsoft.com/office/drawing/2014/main" id="{F0245104-2782-3D60-6A2C-7A2890B2E735}"/>
                </a:ext>
              </a:extLst>
            </p:cNvPr>
            <p:cNvSpPr/>
            <p:nvPr/>
          </p:nvSpPr>
          <p:spPr>
            <a:xfrm>
              <a:off x="7598457" y="3907279"/>
              <a:ext cx="781756" cy="274820"/>
            </a:xfrm>
            <a:prstGeom prst="rightArrow">
              <a:avLst/>
            </a:prstGeom>
            <a:solidFill>
              <a:schemeClr val="bg1"/>
            </a:solidFill>
            <a:ln>
              <a:solidFill>
                <a:srgbClr val="FF0000"/>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374555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601D5B6-F6E6-6302-603A-F67DBC4F166D}"/>
              </a:ext>
            </a:extLst>
          </p:cNvPr>
          <p:cNvSpPr>
            <a:spLocks noGrp="1"/>
          </p:cNvSpPr>
          <p:nvPr>
            <p:ph type="sldNum" sz="quarter" idx="12"/>
          </p:nvPr>
        </p:nvSpPr>
        <p:spPr/>
        <p:txBody>
          <a:bodyPr/>
          <a:lstStyle/>
          <a:p>
            <a:fld id="{5ACA9182-C107-4A65-A3FD-6E47646A96E9}" type="slidenum">
              <a:rPr lang="en-US" smtClean="0"/>
              <a:t>40</a:t>
            </a:fld>
            <a:endParaRPr lang="en-US"/>
          </a:p>
        </p:txBody>
      </p:sp>
      <p:sp>
        <p:nvSpPr>
          <p:cNvPr id="5" name="Title 1">
            <a:extLst>
              <a:ext uri="{FF2B5EF4-FFF2-40B4-BE49-F238E27FC236}">
                <a16:creationId xmlns:a16="http://schemas.microsoft.com/office/drawing/2014/main" id="{E06B0EEB-E8BF-CE23-60D5-F9081D3B2F83}"/>
              </a:ext>
            </a:extLst>
          </p:cNvPr>
          <p:cNvSpPr>
            <a:spLocks noGrp="1"/>
          </p:cNvSpPr>
          <p:nvPr>
            <p:ph type="title"/>
          </p:nvPr>
        </p:nvSpPr>
        <p:spPr>
          <a:xfrm>
            <a:off x="838200" y="2841625"/>
            <a:ext cx="10515600" cy="1325563"/>
          </a:xfrm>
        </p:spPr>
        <p:txBody>
          <a:bodyPr>
            <a:normAutofit/>
          </a:bodyPr>
          <a:lstStyle/>
          <a:p>
            <a:pPr algn="ctr"/>
            <a:r>
              <a:rPr lang="en-US" sz="2400" b="1" dirty="0">
                <a:latin typeface="Verdana" panose="020B0604030504040204" pitchFamily="34" charset="0"/>
                <a:ea typeface="Verdana" panose="020B0604030504040204" pitchFamily="34" charset="0"/>
              </a:rPr>
              <a:t>Questions ?</a:t>
            </a:r>
          </a:p>
        </p:txBody>
      </p:sp>
    </p:spTree>
    <p:extLst>
      <p:ext uri="{BB962C8B-B14F-4D97-AF65-F5344CB8AC3E}">
        <p14:creationId xmlns:p14="http://schemas.microsoft.com/office/powerpoint/2010/main" val="3024562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FD.io VPP</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0" y="1825625"/>
            <a:ext cx="6596063" cy="4351338"/>
          </a:xfrm>
        </p:spPr>
        <p:txBody>
          <a:bodyPr>
            <a:normAutofit fontScale="92500" lnSpcReduction="20000"/>
          </a:bodyPr>
          <a:lstStyle/>
          <a:p>
            <a:r>
              <a:rPr lang="en-US" sz="2000" dirty="0">
                <a:latin typeface="Verdana" panose="020B0604030504040204" pitchFamily="34" charset="0"/>
                <a:ea typeface="Verdana" panose="020B0604030504040204" pitchFamily="34" charset="0"/>
              </a:rPr>
              <a:t>Open-source data-plane, running in user-space</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Vector packet processing, with optimized graph structure for performance/scale</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Extensible, with L2-L4 features out-of-the-box: </a:t>
            </a:r>
          </a:p>
          <a:p>
            <a:pPr lvl="1"/>
            <a:r>
              <a:rPr lang="en-US" sz="1600" dirty="0">
                <a:latin typeface="Verdana" panose="020B0604030504040204" pitchFamily="34" charset="0"/>
                <a:ea typeface="Verdana" panose="020B0604030504040204" pitchFamily="34" charset="0"/>
              </a:rPr>
              <a:t>Routing/Switching</a:t>
            </a:r>
          </a:p>
          <a:p>
            <a:pPr lvl="1"/>
            <a:r>
              <a:rPr lang="en-US" sz="1600" dirty="0">
                <a:latin typeface="Verdana" panose="020B0604030504040204" pitchFamily="34" charset="0"/>
                <a:ea typeface="Verdana" panose="020B0604030504040204" pitchFamily="34" charset="0"/>
              </a:rPr>
              <a:t>Crypto</a:t>
            </a:r>
          </a:p>
          <a:p>
            <a:pPr lvl="1"/>
            <a:r>
              <a:rPr lang="en-US" sz="1600" dirty="0">
                <a:latin typeface="Verdana" panose="020B0604030504040204" pitchFamily="34" charset="0"/>
                <a:ea typeface="Verdana" panose="020B0604030504040204" pitchFamily="34" charset="0"/>
              </a:rPr>
              <a:t>NAT</a:t>
            </a:r>
          </a:p>
          <a:p>
            <a:pPr lvl="1"/>
            <a:r>
              <a:rPr lang="en-US" sz="1600" dirty="0">
                <a:latin typeface="Verdana" panose="020B0604030504040204" pitchFamily="34" charset="0"/>
                <a:ea typeface="Verdana" panose="020B0604030504040204" pitchFamily="34" charset="0"/>
              </a:rPr>
              <a:t>And many more..</a:t>
            </a:r>
          </a:p>
          <a:p>
            <a:pPr marL="457200" lvl="1"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sym typeface="Wingdings" panose="05000000000000000000" pitchFamily="2" charset="2"/>
              </a:rPr>
              <a:t>Previous FOSDEM Presentations:</a:t>
            </a:r>
          </a:p>
          <a:p>
            <a:pPr lvl="1"/>
            <a:r>
              <a:rPr lang="en-US" sz="1600" i="1" dirty="0">
                <a:latin typeface="Verdana" panose="020B0604030504040204" pitchFamily="34" charset="0"/>
                <a:ea typeface="Verdana" panose="020B0604030504040204" pitchFamily="34" charset="0"/>
                <a:sym typeface="Wingdings" panose="05000000000000000000" pitchFamily="2" charset="2"/>
              </a:rPr>
              <a:t>“BGP/OSPF with VPP at &gt;100Mpps”</a:t>
            </a:r>
            <a:r>
              <a:rPr lang="en-US" sz="1600" dirty="0">
                <a:latin typeface="Verdana" panose="020B0604030504040204" pitchFamily="34" charset="0"/>
                <a:ea typeface="Verdana" panose="020B0604030504040204" pitchFamily="34" charset="0"/>
                <a:sym typeface="Wingdings" panose="05000000000000000000" pitchFamily="2" charset="2"/>
              </a:rPr>
              <a:t> – FOSDEM 2022</a:t>
            </a:r>
          </a:p>
          <a:p>
            <a:pPr lvl="1"/>
            <a:r>
              <a:rPr lang="en-US" sz="1600" i="1" dirty="0">
                <a:latin typeface="Verdana" panose="020B0604030504040204" pitchFamily="34" charset="0"/>
                <a:ea typeface="Verdana" panose="020B0604030504040204" pitchFamily="34" charset="0"/>
                <a:sym typeface="Wingdings" panose="05000000000000000000" pitchFamily="2" charset="2"/>
              </a:rPr>
              <a:t>“Fast </a:t>
            </a:r>
            <a:r>
              <a:rPr lang="en-US" sz="1600" i="1" dirty="0" err="1">
                <a:latin typeface="Verdana" panose="020B0604030504040204" pitchFamily="34" charset="0"/>
                <a:ea typeface="Verdana" panose="020B0604030504040204" pitchFamily="34" charset="0"/>
                <a:sym typeface="Wingdings" panose="05000000000000000000" pitchFamily="2" charset="2"/>
              </a:rPr>
              <a:t>Wireguard</a:t>
            </a:r>
            <a:r>
              <a:rPr lang="en-US" sz="1600" i="1" dirty="0">
                <a:latin typeface="Verdana" panose="020B0604030504040204" pitchFamily="34" charset="0"/>
                <a:ea typeface="Verdana" panose="020B0604030504040204" pitchFamily="34" charset="0"/>
                <a:sym typeface="Wingdings" panose="05000000000000000000" pitchFamily="2" charset="2"/>
              </a:rPr>
              <a:t> Mesh with VPP” </a:t>
            </a:r>
            <a:r>
              <a:rPr lang="en-US" sz="1600" dirty="0">
                <a:latin typeface="Verdana" panose="020B0604030504040204" pitchFamily="34" charset="0"/>
                <a:ea typeface="Verdana" panose="020B0604030504040204" pitchFamily="34" charset="0"/>
                <a:sym typeface="Wingdings" panose="05000000000000000000" pitchFamily="2" charset="2"/>
              </a:rPr>
              <a:t>– FOSDEM 2021</a:t>
            </a:r>
          </a:p>
          <a:p>
            <a:pPr lvl="1"/>
            <a:r>
              <a:rPr lang="en-US" sz="1600" i="1" dirty="0">
                <a:latin typeface="Verdana" panose="020B0604030504040204" pitchFamily="34" charset="0"/>
                <a:ea typeface="Verdana" panose="020B0604030504040204" pitchFamily="34" charset="0"/>
                <a:sym typeface="Wingdings" panose="05000000000000000000" pitchFamily="2" charset="2"/>
              </a:rPr>
              <a:t>“High Performance NFs with VPP</a:t>
            </a:r>
            <a:r>
              <a:rPr lang="en-US" sz="1600" dirty="0">
                <a:latin typeface="Verdana" panose="020B0604030504040204" pitchFamily="34" charset="0"/>
                <a:ea typeface="Verdana" panose="020B0604030504040204" pitchFamily="34" charset="0"/>
                <a:sym typeface="Wingdings" panose="05000000000000000000" pitchFamily="2" charset="2"/>
              </a:rPr>
              <a:t>” – FOSDEM 2018</a:t>
            </a:r>
          </a:p>
          <a:p>
            <a:pPr lvl="1"/>
            <a:r>
              <a:rPr lang="en-US" sz="1600" dirty="0">
                <a:latin typeface="Verdana" panose="020B0604030504040204" pitchFamily="34" charset="0"/>
                <a:ea typeface="Verdana" panose="020B0604030504040204" pitchFamily="34" charset="0"/>
                <a:sym typeface="Wingdings" panose="05000000000000000000" pitchFamily="2" charset="2"/>
              </a:rPr>
              <a:t>.. and some more!</a:t>
            </a:r>
          </a:p>
        </p:txBody>
      </p:sp>
      <p:pic>
        <p:nvPicPr>
          <p:cNvPr id="5" name="Picture 4" descr="A red logo with a dog on top of a red object&#10;&#10;Description automatically generated">
            <a:extLst>
              <a:ext uri="{FF2B5EF4-FFF2-40B4-BE49-F238E27FC236}">
                <a16:creationId xmlns:a16="http://schemas.microsoft.com/office/drawing/2014/main" id="{0E60FA91-D13D-BE39-06C8-93578284C0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6461" y="4314571"/>
            <a:ext cx="2887339" cy="1589181"/>
          </a:xfrm>
          <a:prstGeom prst="rect">
            <a:avLst/>
          </a:prstGeom>
          <a:effectLst>
            <a:outerShdw blurRad="50800" dist="38100" dir="2700000" algn="tl" rotWithShape="0">
              <a:prstClr val="black">
                <a:alpha val="40000"/>
              </a:prstClr>
            </a:outerShdw>
          </a:effectLst>
        </p:spPr>
      </p:pic>
      <p:sp>
        <p:nvSpPr>
          <p:cNvPr id="4" name="Oval 3">
            <a:extLst>
              <a:ext uri="{FF2B5EF4-FFF2-40B4-BE49-F238E27FC236}">
                <a16:creationId xmlns:a16="http://schemas.microsoft.com/office/drawing/2014/main" id="{B0F8653C-27D8-3506-1BFB-36BD9C8A9BE8}"/>
              </a:ext>
            </a:extLst>
          </p:cNvPr>
          <p:cNvSpPr/>
          <p:nvPr/>
        </p:nvSpPr>
        <p:spPr>
          <a:xfrm>
            <a:off x="9406011" y="2627960"/>
            <a:ext cx="397701" cy="37443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333FE4B-DDE0-AC55-C946-AA891799D6DF}"/>
              </a:ext>
            </a:extLst>
          </p:cNvPr>
          <p:cNvSpPr/>
          <p:nvPr/>
        </p:nvSpPr>
        <p:spPr>
          <a:xfrm>
            <a:off x="9209465" y="3277045"/>
            <a:ext cx="397701" cy="37443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57E5178-4E71-4574-E0F1-9193ED625CAE}"/>
              </a:ext>
            </a:extLst>
          </p:cNvPr>
          <p:cNvSpPr/>
          <p:nvPr/>
        </p:nvSpPr>
        <p:spPr>
          <a:xfrm>
            <a:off x="10533977" y="3631601"/>
            <a:ext cx="397701" cy="37443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9A293A7-11FE-0E89-F530-2CF68DD96564}"/>
              </a:ext>
            </a:extLst>
          </p:cNvPr>
          <p:cNvSpPr/>
          <p:nvPr/>
        </p:nvSpPr>
        <p:spPr>
          <a:xfrm>
            <a:off x="8662185" y="2296884"/>
            <a:ext cx="397701" cy="37443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9B61260-E678-5CA1-8030-D55AF8A79E53}"/>
              </a:ext>
            </a:extLst>
          </p:cNvPr>
          <p:cNvSpPr/>
          <p:nvPr/>
        </p:nvSpPr>
        <p:spPr>
          <a:xfrm>
            <a:off x="10455132" y="2815414"/>
            <a:ext cx="397701" cy="37443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870274B-13A9-818C-1976-0C4E8D600A13}"/>
              </a:ext>
            </a:extLst>
          </p:cNvPr>
          <p:cNvSpPr/>
          <p:nvPr/>
        </p:nvSpPr>
        <p:spPr>
          <a:xfrm>
            <a:off x="7702768" y="1690688"/>
            <a:ext cx="1012935" cy="323193"/>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11" name="Rectangle 10">
            <a:extLst>
              <a:ext uri="{FF2B5EF4-FFF2-40B4-BE49-F238E27FC236}">
                <a16:creationId xmlns:a16="http://schemas.microsoft.com/office/drawing/2014/main" id="{23C426D7-B213-0A7F-989B-8218396C1972}"/>
              </a:ext>
            </a:extLst>
          </p:cNvPr>
          <p:cNvSpPr/>
          <p:nvPr/>
        </p:nvSpPr>
        <p:spPr>
          <a:xfrm>
            <a:off x="7759622" y="1712998"/>
            <a:ext cx="94791" cy="2719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12" name="Rectangle 11">
            <a:extLst>
              <a:ext uri="{FF2B5EF4-FFF2-40B4-BE49-F238E27FC236}">
                <a16:creationId xmlns:a16="http://schemas.microsoft.com/office/drawing/2014/main" id="{C52A1B41-2600-9204-2F18-CDFBB936BDAA}"/>
              </a:ext>
            </a:extLst>
          </p:cNvPr>
          <p:cNvSpPr/>
          <p:nvPr/>
        </p:nvSpPr>
        <p:spPr>
          <a:xfrm>
            <a:off x="7891136" y="1712998"/>
            <a:ext cx="94791" cy="2719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13" name="Rectangle 12">
            <a:extLst>
              <a:ext uri="{FF2B5EF4-FFF2-40B4-BE49-F238E27FC236}">
                <a16:creationId xmlns:a16="http://schemas.microsoft.com/office/drawing/2014/main" id="{759A59FA-84AF-5533-BA89-131887EDCA23}"/>
              </a:ext>
            </a:extLst>
          </p:cNvPr>
          <p:cNvSpPr/>
          <p:nvPr/>
        </p:nvSpPr>
        <p:spPr>
          <a:xfrm>
            <a:off x="8024689" y="1712998"/>
            <a:ext cx="94791" cy="2719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14" name="Rectangle 13">
            <a:extLst>
              <a:ext uri="{FF2B5EF4-FFF2-40B4-BE49-F238E27FC236}">
                <a16:creationId xmlns:a16="http://schemas.microsoft.com/office/drawing/2014/main" id="{B6B9D0CB-5973-7F73-3EDC-7B03CBC6157C}"/>
              </a:ext>
            </a:extLst>
          </p:cNvPr>
          <p:cNvSpPr/>
          <p:nvPr/>
        </p:nvSpPr>
        <p:spPr>
          <a:xfrm>
            <a:off x="8156203" y="1712998"/>
            <a:ext cx="94791" cy="2719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15" name="Rectangle 14">
            <a:extLst>
              <a:ext uri="{FF2B5EF4-FFF2-40B4-BE49-F238E27FC236}">
                <a16:creationId xmlns:a16="http://schemas.microsoft.com/office/drawing/2014/main" id="{749D33C6-00D9-BB98-C7E9-7B4D522C42B5}"/>
              </a:ext>
            </a:extLst>
          </p:cNvPr>
          <p:cNvSpPr/>
          <p:nvPr/>
        </p:nvSpPr>
        <p:spPr>
          <a:xfrm>
            <a:off x="8281185" y="1712998"/>
            <a:ext cx="94791" cy="2719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16" name="Rectangle 15">
            <a:extLst>
              <a:ext uri="{FF2B5EF4-FFF2-40B4-BE49-F238E27FC236}">
                <a16:creationId xmlns:a16="http://schemas.microsoft.com/office/drawing/2014/main" id="{5F652248-3EF4-DA23-41E4-0D85EBFAFBC5}"/>
              </a:ext>
            </a:extLst>
          </p:cNvPr>
          <p:cNvSpPr/>
          <p:nvPr/>
        </p:nvSpPr>
        <p:spPr>
          <a:xfrm>
            <a:off x="8412699" y="1712998"/>
            <a:ext cx="94791" cy="2719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17" name="Rectangle 16">
            <a:extLst>
              <a:ext uri="{FF2B5EF4-FFF2-40B4-BE49-F238E27FC236}">
                <a16:creationId xmlns:a16="http://schemas.microsoft.com/office/drawing/2014/main" id="{9AF6E4D6-7963-3593-AF98-D733A3B793F6}"/>
              </a:ext>
            </a:extLst>
          </p:cNvPr>
          <p:cNvSpPr/>
          <p:nvPr/>
        </p:nvSpPr>
        <p:spPr>
          <a:xfrm>
            <a:off x="8546252" y="1712998"/>
            <a:ext cx="94791" cy="2719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u="sng"/>
          </a:p>
        </p:txBody>
      </p:sp>
      <p:cxnSp>
        <p:nvCxnSpPr>
          <p:cNvPr id="20" name="Connector: Curved 19">
            <a:extLst>
              <a:ext uri="{FF2B5EF4-FFF2-40B4-BE49-F238E27FC236}">
                <a16:creationId xmlns:a16="http://schemas.microsoft.com/office/drawing/2014/main" id="{0B9ED730-2196-9832-CE9A-AE2641BA11A4}"/>
              </a:ext>
            </a:extLst>
          </p:cNvPr>
          <p:cNvCxnSpPr>
            <a:cxnSpLocks/>
            <a:stCxn id="10" idx="2"/>
            <a:endCxn id="8" idx="2"/>
          </p:cNvCxnSpPr>
          <p:nvPr/>
        </p:nvCxnSpPr>
        <p:spPr>
          <a:xfrm rot="16200000" flipH="1">
            <a:off x="8200601" y="2022515"/>
            <a:ext cx="470219" cy="452949"/>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Curved 21">
            <a:extLst>
              <a:ext uri="{FF2B5EF4-FFF2-40B4-BE49-F238E27FC236}">
                <a16:creationId xmlns:a16="http://schemas.microsoft.com/office/drawing/2014/main" id="{C8CD05EF-766D-06D5-1F35-15352555ABF6}"/>
              </a:ext>
            </a:extLst>
          </p:cNvPr>
          <p:cNvCxnSpPr>
            <a:cxnSpLocks/>
            <a:stCxn id="8" idx="5"/>
            <a:endCxn id="4" idx="2"/>
          </p:cNvCxnSpPr>
          <p:nvPr/>
        </p:nvCxnSpPr>
        <p:spPr>
          <a:xfrm rot="16200000" flipH="1">
            <a:off x="9104480" y="2513644"/>
            <a:ext cx="198695" cy="40436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60E85E3A-C403-6787-3FB5-117439F64DD5}"/>
              </a:ext>
            </a:extLst>
          </p:cNvPr>
          <p:cNvCxnSpPr>
            <a:cxnSpLocks/>
            <a:stCxn id="8" idx="5"/>
            <a:endCxn id="6" idx="2"/>
          </p:cNvCxnSpPr>
          <p:nvPr/>
        </p:nvCxnSpPr>
        <p:spPr>
          <a:xfrm rot="16200000" flipH="1">
            <a:off x="8681664" y="2936460"/>
            <a:ext cx="847780" cy="207821"/>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0C576B76-7DFD-CC50-341E-CB6FA7E64053}"/>
              </a:ext>
            </a:extLst>
          </p:cNvPr>
          <p:cNvCxnSpPr>
            <a:cxnSpLocks/>
            <a:stCxn id="4" idx="5"/>
            <a:endCxn id="9" idx="2"/>
          </p:cNvCxnSpPr>
          <p:nvPr/>
        </p:nvCxnSpPr>
        <p:spPr>
          <a:xfrm rot="16200000" flipH="1">
            <a:off x="10072765" y="2620262"/>
            <a:ext cx="55073" cy="709662"/>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or: Curved 27">
            <a:extLst>
              <a:ext uri="{FF2B5EF4-FFF2-40B4-BE49-F238E27FC236}">
                <a16:creationId xmlns:a16="http://schemas.microsoft.com/office/drawing/2014/main" id="{F3986947-178C-66D2-09AD-D7C94D07420D}"/>
              </a:ext>
            </a:extLst>
          </p:cNvPr>
          <p:cNvCxnSpPr>
            <a:cxnSpLocks/>
            <a:stCxn id="6" idx="5"/>
            <a:endCxn id="7" idx="2"/>
          </p:cNvCxnSpPr>
          <p:nvPr/>
        </p:nvCxnSpPr>
        <p:spPr>
          <a:xfrm rot="16200000" flipH="1">
            <a:off x="9930363" y="3215202"/>
            <a:ext cx="222175" cy="985053"/>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8EC3E9F8-D356-E18D-2043-0B7D9B3827C9}"/>
              </a:ext>
            </a:extLst>
          </p:cNvPr>
          <p:cNvSpPr txBox="1"/>
          <p:nvPr/>
        </p:nvSpPr>
        <p:spPr>
          <a:xfrm>
            <a:off x="11078851" y="3651476"/>
            <a:ext cx="343364" cy="369332"/>
          </a:xfrm>
          <a:prstGeom prst="rect">
            <a:avLst/>
          </a:prstGeom>
          <a:noFill/>
        </p:spPr>
        <p:txBody>
          <a:bodyPr wrap="none" rtlCol="0">
            <a:spAutoFit/>
          </a:bodyPr>
          <a:lstStyle/>
          <a:p>
            <a:r>
              <a:rPr lang="en-US" dirty="0">
                <a:solidFill>
                  <a:schemeClr val="accent1"/>
                </a:solidFill>
              </a:rPr>
              <a:t>…</a:t>
            </a:r>
          </a:p>
        </p:txBody>
      </p:sp>
      <p:cxnSp>
        <p:nvCxnSpPr>
          <p:cNvPr id="46" name="Connector: Curved 45">
            <a:extLst>
              <a:ext uri="{FF2B5EF4-FFF2-40B4-BE49-F238E27FC236}">
                <a16:creationId xmlns:a16="http://schemas.microsoft.com/office/drawing/2014/main" id="{F04297EB-C07C-AFF7-F9F7-2ACD56AE9894}"/>
              </a:ext>
            </a:extLst>
          </p:cNvPr>
          <p:cNvCxnSpPr>
            <a:cxnSpLocks/>
            <a:stCxn id="9" idx="6"/>
            <a:endCxn id="44" idx="0"/>
          </p:cNvCxnSpPr>
          <p:nvPr/>
        </p:nvCxnSpPr>
        <p:spPr>
          <a:xfrm>
            <a:off x="10852833" y="3002630"/>
            <a:ext cx="397700" cy="648846"/>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Slide Number Placeholder 70">
            <a:extLst>
              <a:ext uri="{FF2B5EF4-FFF2-40B4-BE49-F238E27FC236}">
                <a16:creationId xmlns:a16="http://schemas.microsoft.com/office/drawing/2014/main" id="{6EE315F8-4701-F607-C2BA-F4202FEED89B}"/>
              </a:ext>
            </a:extLst>
          </p:cNvPr>
          <p:cNvSpPr>
            <a:spLocks noGrp="1"/>
          </p:cNvSpPr>
          <p:nvPr>
            <p:ph type="sldNum" sz="quarter" idx="12"/>
          </p:nvPr>
        </p:nvSpPr>
        <p:spPr/>
        <p:txBody>
          <a:bodyPr/>
          <a:lstStyle/>
          <a:p>
            <a:fld id="{5ACA9182-C107-4A65-A3FD-6E47646A96E9}" type="slidenum">
              <a:rPr lang="en-US" smtClean="0"/>
              <a:t>5</a:t>
            </a:fld>
            <a:endParaRPr lang="en-US"/>
          </a:p>
        </p:txBody>
      </p:sp>
    </p:spTree>
    <p:extLst>
      <p:ext uri="{BB962C8B-B14F-4D97-AF65-F5344CB8AC3E}">
        <p14:creationId xmlns:p14="http://schemas.microsoft.com/office/powerpoint/2010/main" val="211795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Calico-VPP</a:t>
            </a:r>
          </a:p>
        </p:txBody>
      </p:sp>
      <p:pic>
        <p:nvPicPr>
          <p:cNvPr id="5" name="Content Placeholder 4" descr="A cat sitting on a blue circle with a red symbol and a ball of yarn&#10;&#10;Description automatically generated">
            <a:extLst>
              <a:ext uri="{FF2B5EF4-FFF2-40B4-BE49-F238E27FC236}">
                <a16:creationId xmlns:a16="http://schemas.microsoft.com/office/drawing/2014/main" id="{91DEA6D2-67A4-112D-2B55-BEA388991CD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686800" y="2254469"/>
            <a:ext cx="2667000" cy="2667000"/>
          </a:xfrm>
          <a:effectLst>
            <a:outerShdw blurRad="50800" dist="38100" dir="2700000" algn="tl" rotWithShape="0">
              <a:prstClr val="black">
                <a:alpha val="40000"/>
              </a:prstClr>
            </a:outerShdw>
          </a:effectLst>
        </p:spPr>
      </p:pic>
      <p:sp>
        <p:nvSpPr>
          <p:cNvPr id="6" name="Content Placeholder 2">
            <a:extLst>
              <a:ext uri="{FF2B5EF4-FFF2-40B4-BE49-F238E27FC236}">
                <a16:creationId xmlns:a16="http://schemas.microsoft.com/office/drawing/2014/main" id="{00028D87-9D1F-0A3A-E3EA-120FE04AB938}"/>
              </a:ext>
            </a:extLst>
          </p:cNvPr>
          <p:cNvSpPr txBox="1">
            <a:spLocks/>
          </p:cNvSpPr>
          <p:nvPr/>
        </p:nvSpPr>
        <p:spPr>
          <a:xfrm>
            <a:off x="838200" y="1825625"/>
            <a:ext cx="659606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Verdana" panose="020B0604030504040204" pitchFamily="34" charset="0"/>
                <a:ea typeface="Verdana" panose="020B0604030504040204" pitchFamily="34" charset="0"/>
              </a:rPr>
              <a:t>Calico: open-source Kubernetes Container Network Interface (CNI) plugin</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Calico-VPP: use VPP as data-plane, enabling high-throughput with IPSec/</a:t>
            </a:r>
            <a:r>
              <a:rPr lang="en-US" sz="2000" dirty="0" err="1">
                <a:latin typeface="Verdana" panose="020B0604030504040204" pitchFamily="34" charset="0"/>
                <a:ea typeface="Verdana" panose="020B0604030504040204" pitchFamily="34" charset="0"/>
              </a:rPr>
              <a:t>Wireguard</a:t>
            </a:r>
            <a:r>
              <a:rPr lang="en-US" sz="2000" dirty="0">
                <a:latin typeface="Verdana" panose="020B0604030504040204" pitchFamily="34" charset="0"/>
                <a:ea typeface="Verdana" panose="020B0604030504040204" pitchFamily="34" charset="0"/>
              </a:rPr>
              <a:t>.</a:t>
            </a:r>
          </a:p>
          <a:p>
            <a:pPr lvl="1"/>
            <a:r>
              <a:rPr lang="en-US" sz="1600" dirty="0">
                <a:latin typeface="Verdana" panose="020B0604030504040204" pitchFamily="34" charset="0"/>
                <a:ea typeface="Verdana" panose="020B0604030504040204" pitchFamily="34" charset="0"/>
              </a:rPr>
              <a:t>Enabling fast secure and seamless communication in clusters</a:t>
            </a:r>
          </a:p>
          <a:p>
            <a:pPr marL="0" indent="0">
              <a:buNone/>
            </a:pPr>
            <a:r>
              <a:rPr lang="en-US" sz="2000" dirty="0">
                <a:latin typeface="Verdana" panose="020B0604030504040204" pitchFamily="34" charset="0"/>
                <a:ea typeface="Verdana" panose="020B0604030504040204" pitchFamily="34" charset="0"/>
              </a:rPr>
              <a:t> </a:t>
            </a:r>
          </a:p>
          <a:p>
            <a:r>
              <a:rPr lang="en-US" sz="2000" dirty="0">
                <a:latin typeface="Verdana" panose="020B0604030504040204" pitchFamily="34" charset="0"/>
                <a:ea typeface="Verdana" panose="020B0604030504040204" pitchFamily="34" charset="0"/>
                <a:sym typeface="Wingdings" panose="05000000000000000000" pitchFamily="2" charset="2"/>
              </a:rPr>
              <a:t>GA since December 2023.</a:t>
            </a:r>
          </a:p>
          <a:p>
            <a:endParaRPr lang="en-US" sz="2000" dirty="0">
              <a:latin typeface="Verdana" panose="020B0604030504040204" pitchFamily="34" charset="0"/>
              <a:ea typeface="Verdana" panose="020B0604030504040204" pitchFamily="34" charset="0"/>
              <a:sym typeface="Wingdings" panose="05000000000000000000" pitchFamily="2" charset="2"/>
            </a:endParaRPr>
          </a:p>
          <a:p>
            <a:r>
              <a:rPr lang="en-US" sz="2000" dirty="0">
                <a:latin typeface="Verdana" panose="020B0604030504040204" pitchFamily="34" charset="0"/>
                <a:ea typeface="Verdana" panose="020B0604030504040204" pitchFamily="34" charset="0"/>
                <a:sym typeface="Wingdings" panose="05000000000000000000" pitchFamily="2" charset="2"/>
              </a:rPr>
              <a:t>Check it out: </a:t>
            </a:r>
            <a:r>
              <a:rPr lang="en-US" sz="2000" dirty="0">
                <a:latin typeface="Verdana" panose="020B0604030504040204" pitchFamily="34" charset="0"/>
                <a:ea typeface="Verdana" panose="020B0604030504040204" pitchFamily="34" charset="0"/>
                <a:sym typeface="Wingdings" panose="05000000000000000000" pitchFamily="2" charset="2"/>
                <a:hlinkClick r:id="rId4"/>
              </a:rPr>
              <a:t>https://github.com/projectcalico/vpp-dataplane</a:t>
            </a:r>
            <a:r>
              <a:rPr lang="en-US" sz="2000" dirty="0">
                <a:latin typeface="Verdana" panose="020B0604030504040204" pitchFamily="34" charset="0"/>
                <a:ea typeface="Verdana" panose="020B0604030504040204" pitchFamily="34" charset="0"/>
                <a:sym typeface="Wingdings" panose="05000000000000000000" pitchFamily="2" charset="2"/>
              </a:rPr>
              <a:t> </a:t>
            </a:r>
            <a:endParaRPr lang="en-US" sz="2000" dirty="0">
              <a:latin typeface="Verdana" panose="020B0604030504040204" pitchFamily="34" charset="0"/>
              <a:ea typeface="Verdana" panose="020B0604030504040204" pitchFamily="34" charset="0"/>
            </a:endParaRPr>
          </a:p>
        </p:txBody>
      </p:sp>
      <p:sp>
        <p:nvSpPr>
          <p:cNvPr id="3" name="Slide Number Placeholder 2">
            <a:extLst>
              <a:ext uri="{FF2B5EF4-FFF2-40B4-BE49-F238E27FC236}">
                <a16:creationId xmlns:a16="http://schemas.microsoft.com/office/drawing/2014/main" id="{9A15A6A9-C5A4-A0E9-C426-E71BFF3C4C0A}"/>
              </a:ext>
            </a:extLst>
          </p:cNvPr>
          <p:cNvSpPr>
            <a:spLocks noGrp="1"/>
          </p:cNvSpPr>
          <p:nvPr>
            <p:ph type="sldNum" sz="quarter" idx="12"/>
          </p:nvPr>
        </p:nvSpPr>
        <p:spPr/>
        <p:txBody>
          <a:bodyPr/>
          <a:lstStyle/>
          <a:p>
            <a:fld id="{5ACA9182-C107-4A65-A3FD-6E47646A96E9}" type="slidenum">
              <a:rPr lang="en-US" smtClean="0"/>
              <a:t>6</a:t>
            </a:fld>
            <a:endParaRPr lang="en-US"/>
          </a:p>
        </p:txBody>
      </p:sp>
    </p:spTree>
    <p:extLst>
      <p:ext uri="{BB962C8B-B14F-4D97-AF65-F5344CB8AC3E}">
        <p14:creationId xmlns:p14="http://schemas.microsoft.com/office/powerpoint/2010/main" val="834023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2">
            <a:extLst>
              <a:ext uri="{FF2B5EF4-FFF2-40B4-BE49-F238E27FC236}">
                <a16:creationId xmlns:a16="http://schemas.microsoft.com/office/drawing/2014/main" id="{23591563-BE71-550F-F319-3D0D3F3B7DF1}"/>
              </a:ext>
            </a:extLst>
          </p:cNvPr>
          <p:cNvSpPr txBox="1">
            <a:spLocks/>
          </p:cNvSpPr>
          <p:nvPr/>
        </p:nvSpPr>
        <p:spPr>
          <a:xfrm>
            <a:off x="3048" y="2478903"/>
            <a:ext cx="12188952" cy="2031324"/>
          </a:xfrm>
          <a:prstGeom prst="rect">
            <a:avLst/>
          </a:prstGeom>
          <a:solidFill>
            <a:schemeClr val="tx1">
              <a:lumMod val="65000"/>
              <a:lumOff val="35000"/>
            </a:schemeClr>
          </a:solidFill>
        </p:spPr>
        <p:txBody>
          <a:bodyPr vert="horz" lIns="868680" tIns="91440" rIns="91440" bIns="45720" rtlCol="0" anchor="ctr">
            <a:normAutofit/>
          </a:bodyPr>
          <a:lstStyle>
            <a:lvl1pPr algn="l" defTabSz="914400" rtl="0" eaLnBrk="1" latinLnBrk="0" hangingPunct="1">
              <a:lnSpc>
                <a:spcPct val="90000"/>
              </a:lnSpc>
              <a:spcBef>
                <a:spcPct val="0"/>
              </a:spcBef>
              <a:buNone/>
              <a:defRPr sz="4000" b="1" kern="1200">
                <a:solidFill>
                  <a:schemeClr val="bg1"/>
                </a:solidFill>
                <a:latin typeface="+mj-lt"/>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a:ea typeface="+mj-ea"/>
                <a:cs typeface="Arial" panose="020B0604020202020204" pitchFamily="34" charset="0"/>
              </a:rPr>
              <a:t>Part 1: CPU Pinning problematics</a:t>
            </a:r>
          </a:p>
        </p:txBody>
      </p:sp>
      <p:sp>
        <p:nvSpPr>
          <p:cNvPr id="2" name="Slide Number Placeholder 1">
            <a:extLst>
              <a:ext uri="{FF2B5EF4-FFF2-40B4-BE49-F238E27FC236}">
                <a16:creationId xmlns:a16="http://schemas.microsoft.com/office/drawing/2014/main" id="{6DD5B6F4-BC7B-8666-DA33-E5DE1B5EE69E}"/>
              </a:ext>
            </a:extLst>
          </p:cNvPr>
          <p:cNvSpPr>
            <a:spLocks noGrp="1"/>
          </p:cNvSpPr>
          <p:nvPr>
            <p:ph type="sldNum" sz="quarter" idx="12"/>
          </p:nvPr>
        </p:nvSpPr>
        <p:spPr/>
        <p:txBody>
          <a:bodyPr/>
          <a:lstStyle/>
          <a:p>
            <a:fld id="{5ACA9182-C107-4A65-A3FD-6E47646A96E9}" type="slidenum">
              <a:rPr lang="en-US" smtClean="0"/>
              <a:t>7</a:t>
            </a:fld>
            <a:endParaRPr lang="en-US"/>
          </a:p>
        </p:txBody>
      </p:sp>
    </p:spTree>
    <p:extLst>
      <p:ext uri="{BB962C8B-B14F-4D97-AF65-F5344CB8AC3E}">
        <p14:creationId xmlns:p14="http://schemas.microsoft.com/office/powerpoint/2010/main" val="1577042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CPU Pinning for Network Workloads</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a:xfrm>
            <a:off x="838200" y="1825625"/>
            <a:ext cx="10240264" cy="4351338"/>
          </a:xfrm>
        </p:spPr>
        <p:txBody>
          <a:bodyPr>
            <a:normAutofit/>
          </a:bodyPr>
          <a:lstStyle/>
          <a:p>
            <a:r>
              <a:rPr lang="en-US" sz="2000" b="1" dirty="0">
                <a:latin typeface="Verdana" panose="020B0604030504040204" pitchFamily="34" charset="0"/>
                <a:ea typeface="Verdana" panose="020B0604030504040204" pitchFamily="34" charset="0"/>
              </a:rPr>
              <a:t>CPU Pinning: </a:t>
            </a:r>
            <a:r>
              <a:rPr lang="en-US" sz="2000" dirty="0">
                <a:latin typeface="Verdana" panose="020B0604030504040204" pitchFamily="34" charset="0"/>
                <a:ea typeface="Verdana" panose="020B0604030504040204" pitchFamily="34" charset="0"/>
              </a:rPr>
              <a:t>bind process/thread to a set of designated CPU(s)</a:t>
            </a:r>
          </a:p>
          <a:p>
            <a:pPr marL="0" indent="0">
              <a:buNone/>
            </a:pPr>
            <a:endParaRPr lang="en-US" sz="2000" dirty="0">
              <a:latin typeface="Verdana" panose="020B0604030504040204" pitchFamily="34" charset="0"/>
              <a:ea typeface="Verdana" panose="020B0604030504040204" pitchFamily="34" charset="0"/>
              <a:sym typeface="Wingdings" panose="05000000000000000000" pitchFamily="2" charset="2"/>
            </a:endParaRPr>
          </a:p>
          <a:p>
            <a:r>
              <a:rPr lang="en-US" sz="2000" dirty="0">
                <a:latin typeface="Verdana" panose="020B0604030504040204" pitchFamily="34" charset="0"/>
                <a:ea typeface="Verdana" panose="020B0604030504040204" pitchFamily="34" charset="0"/>
                <a:sym typeface="Wingdings" panose="05000000000000000000" pitchFamily="2" charset="2"/>
              </a:rPr>
              <a:t>Ensuring stable and predictable performance for deployed NFs</a:t>
            </a:r>
          </a:p>
          <a:p>
            <a:pPr>
              <a:buFont typeface="Wingdings" panose="05000000000000000000" pitchFamily="2" charset="2"/>
              <a:buChar char="à"/>
            </a:pPr>
            <a:endParaRPr lang="en-US" sz="2000" dirty="0">
              <a:latin typeface="Verdana" panose="020B0604030504040204" pitchFamily="34" charset="0"/>
              <a:ea typeface="Verdana" panose="020B0604030504040204" pitchFamily="34" charset="0"/>
              <a:sym typeface="Wingdings" panose="05000000000000000000" pitchFamily="2" charset="2"/>
            </a:endParaRPr>
          </a:p>
          <a:p>
            <a:r>
              <a:rPr lang="en-US" sz="2000" dirty="0">
                <a:latin typeface="Verdana" panose="020B0604030504040204" pitchFamily="34" charset="0"/>
                <a:ea typeface="Verdana" panose="020B0604030504040204" pitchFamily="34" charset="0"/>
              </a:rPr>
              <a:t>~100 Millions of packets processed per second for certain workloads</a:t>
            </a:r>
            <a:endParaRPr lang="en-US" sz="2000" dirty="0">
              <a:latin typeface="Verdana" panose="020B0604030504040204" pitchFamily="34" charset="0"/>
              <a:ea typeface="Verdana" panose="020B0604030504040204" pitchFamily="34" charset="0"/>
              <a:sym typeface="Wingdings" panose="05000000000000000000" pitchFamily="2" charset="2"/>
            </a:endParaRPr>
          </a:p>
          <a:p>
            <a:pPr marL="0" indent="0">
              <a:buNone/>
            </a:pPr>
            <a:endParaRPr lang="en-US" sz="2000" dirty="0">
              <a:latin typeface="Verdana" panose="020B0604030504040204" pitchFamily="34" charset="0"/>
              <a:ea typeface="Verdana" panose="020B0604030504040204" pitchFamily="34" charset="0"/>
              <a:sym typeface="Wingdings" panose="05000000000000000000" pitchFamily="2" charset="2"/>
            </a:endParaRPr>
          </a:p>
          <a:p>
            <a:r>
              <a:rPr lang="en-US" sz="2000" dirty="0">
                <a:latin typeface="Verdana" panose="020B0604030504040204" pitchFamily="34" charset="0"/>
                <a:ea typeface="Verdana" panose="020B0604030504040204" pitchFamily="34" charset="0"/>
                <a:sym typeface="Wingdings" panose="05000000000000000000" pitchFamily="2" charset="2"/>
              </a:rPr>
              <a:t>How do we select CPUs for pinning ?</a:t>
            </a:r>
            <a:endParaRPr lang="en-US"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CF241E92-70D8-8AF0-BC7C-3B7C022BBCDE}"/>
              </a:ext>
            </a:extLst>
          </p:cNvPr>
          <p:cNvSpPr>
            <a:spLocks noGrp="1"/>
          </p:cNvSpPr>
          <p:nvPr>
            <p:ph type="sldNum" sz="quarter" idx="12"/>
          </p:nvPr>
        </p:nvSpPr>
        <p:spPr/>
        <p:txBody>
          <a:bodyPr/>
          <a:lstStyle/>
          <a:p>
            <a:fld id="{5ACA9182-C107-4A65-A3FD-6E47646A96E9}" type="slidenum">
              <a:rPr lang="en-US" smtClean="0"/>
              <a:t>8</a:t>
            </a:fld>
            <a:endParaRPr lang="en-US"/>
          </a:p>
        </p:txBody>
      </p:sp>
    </p:spTree>
    <p:extLst>
      <p:ext uri="{BB962C8B-B14F-4D97-AF65-F5344CB8AC3E}">
        <p14:creationId xmlns:p14="http://schemas.microsoft.com/office/powerpoint/2010/main" val="1277273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6F7A-3299-DC16-9A9C-251B8D4D4E40}"/>
              </a:ext>
            </a:extLst>
          </p:cNvPr>
          <p:cNvSpPr>
            <a:spLocks noGrp="1"/>
          </p:cNvSpPr>
          <p:nvPr>
            <p:ph type="title"/>
          </p:nvPr>
        </p:nvSpPr>
        <p:spPr/>
        <p:txBody>
          <a:bodyPr>
            <a:normAutofit/>
          </a:bodyPr>
          <a:lstStyle/>
          <a:p>
            <a:r>
              <a:rPr lang="en-US" sz="2400" b="1" dirty="0">
                <a:latin typeface="Verdana" panose="020B0604030504040204" pitchFamily="34" charset="0"/>
                <a:ea typeface="Verdana" panose="020B0604030504040204" pitchFamily="34" charset="0"/>
              </a:rPr>
              <a:t>Scheduling &amp; Mem. Architecture Impact</a:t>
            </a:r>
          </a:p>
        </p:txBody>
      </p:sp>
      <p:sp>
        <p:nvSpPr>
          <p:cNvPr id="3" name="Content Placeholder 2">
            <a:extLst>
              <a:ext uri="{FF2B5EF4-FFF2-40B4-BE49-F238E27FC236}">
                <a16:creationId xmlns:a16="http://schemas.microsoft.com/office/drawing/2014/main" id="{51D99A1A-4786-1CB1-AE3F-4065D3CE34C9}"/>
              </a:ext>
            </a:extLst>
          </p:cNvPr>
          <p:cNvSpPr>
            <a:spLocks noGrp="1"/>
          </p:cNvSpPr>
          <p:nvPr>
            <p:ph idx="1"/>
          </p:nvPr>
        </p:nvSpPr>
        <p:spPr/>
        <p:txBody>
          <a:bodyPr>
            <a:normAutofit/>
          </a:bodyPr>
          <a:lstStyle/>
          <a:p>
            <a:r>
              <a:rPr lang="en-US" sz="2000" dirty="0">
                <a:latin typeface="Verdana" panose="020B0604030504040204" pitchFamily="34" charset="0"/>
                <a:ea typeface="Verdana" panose="020B0604030504040204" pitchFamily="34" charset="0"/>
              </a:rPr>
              <a:t>Cache</a:t>
            </a:r>
          </a:p>
          <a:p>
            <a:pPr lvl="1"/>
            <a:r>
              <a:rPr lang="en-US" sz="1600" dirty="0">
                <a:latin typeface="Verdana" panose="020B0604030504040204" pitchFamily="34" charset="0"/>
                <a:ea typeface="Verdana" panose="020B0604030504040204" pitchFamily="34" charset="0"/>
              </a:rPr>
              <a:t>Avoid migration</a:t>
            </a:r>
          </a:p>
          <a:p>
            <a:pPr lvl="1"/>
            <a:r>
              <a:rPr lang="en-US" sz="1600" dirty="0">
                <a:latin typeface="Verdana" panose="020B0604030504040204" pitchFamily="34" charset="0"/>
                <a:ea typeface="Verdana" panose="020B0604030504040204" pitchFamily="34" charset="0"/>
              </a:rPr>
              <a:t>Reduce cache misses</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Context Switching</a:t>
            </a:r>
            <a:endParaRPr lang="en-US" sz="1600" dirty="0">
              <a:latin typeface="Verdana" panose="020B0604030504040204" pitchFamily="34" charset="0"/>
              <a:ea typeface="Verdana" panose="020B0604030504040204" pitchFamily="34" charset="0"/>
            </a:endParaRPr>
          </a:p>
          <a:p>
            <a:pPr lvl="1"/>
            <a:r>
              <a:rPr lang="en-US" sz="1600" dirty="0">
                <a:latin typeface="Verdana" panose="020B0604030504040204" pitchFamily="34" charset="0"/>
                <a:ea typeface="Verdana" panose="020B0604030504040204" pitchFamily="34" charset="0"/>
              </a:rPr>
              <a:t>Reduce context switch cost</a:t>
            </a:r>
          </a:p>
          <a:p>
            <a:pPr lvl="1"/>
            <a:r>
              <a:rPr lang="en-US" sz="1600" dirty="0">
                <a:latin typeface="Verdana" panose="020B0604030504040204" pitchFamily="34" charset="0"/>
                <a:ea typeface="Verdana" panose="020B0604030504040204" pitchFamily="34" charset="0"/>
              </a:rPr>
              <a:t>..depends on scheduled workloads</a:t>
            </a:r>
          </a:p>
        </p:txBody>
      </p:sp>
      <p:sp>
        <p:nvSpPr>
          <p:cNvPr id="4" name="Slide Number Placeholder 3">
            <a:extLst>
              <a:ext uri="{FF2B5EF4-FFF2-40B4-BE49-F238E27FC236}">
                <a16:creationId xmlns:a16="http://schemas.microsoft.com/office/drawing/2014/main" id="{E6709357-4215-E118-4FB5-F2A71E4C6A5D}"/>
              </a:ext>
            </a:extLst>
          </p:cNvPr>
          <p:cNvSpPr>
            <a:spLocks noGrp="1"/>
          </p:cNvSpPr>
          <p:nvPr>
            <p:ph type="sldNum" sz="quarter" idx="12"/>
          </p:nvPr>
        </p:nvSpPr>
        <p:spPr/>
        <p:txBody>
          <a:bodyPr/>
          <a:lstStyle/>
          <a:p>
            <a:fld id="{5ACA9182-C107-4A65-A3FD-6E47646A96E9}" type="slidenum">
              <a:rPr lang="en-US" smtClean="0"/>
              <a:t>9</a:t>
            </a:fld>
            <a:endParaRPr lang="en-US"/>
          </a:p>
        </p:txBody>
      </p:sp>
      <p:grpSp>
        <p:nvGrpSpPr>
          <p:cNvPr id="7" name="Group 6">
            <a:extLst>
              <a:ext uri="{FF2B5EF4-FFF2-40B4-BE49-F238E27FC236}">
                <a16:creationId xmlns:a16="http://schemas.microsoft.com/office/drawing/2014/main" id="{24BA137F-FBED-A785-68EC-04BE68DAF6E7}"/>
              </a:ext>
            </a:extLst>
          </p:cNvPr>
          <p:cNvGrpSpPr/>
          <p:nvPr/>
        </p:nvGrpSpPr>
        <p:grpSpPr>
          <a:xfrm>
            <a:off x="5492262" y="2402839"/>
            <a:ext cx="6025661" cy="3042529"/>
            <a:chOff x="5492262" y="2402839"/>
            <a:chExt cx="6025661" cy="3042529"/>
          </a:xfrm>
        </p:grpSpPr>
        <p:sp>
          <p:nvSpPr>
            <p:cNvPr id="46" name="Rectangle 45">
              <a:extLst>
                <a:ext uri="{FF2B5EF4-FFF2-40B4-BE49-F238E27FC236}">
                  <a16:creationId xmlns:a16="http://schemas.microsoft.com/office/drawing/2014/main" id="{2312A77C-74C0-7858-9C27-76EFA66223FC}"/>
                </a:ext>
              </a:extLst>
            </p:cNvPr>
            <p:cNvSpPr/>
            <p:nvPr/>
          </p:nvSpPr>
          <p:spPr>
            <a:xfrm>
              <a:off x="5492262" y="2402839"/>
              <a:ext cx="6025661" cy="3042529"/>
            </a:xfrm>
            <a:prstGeom prst="rect">
              <a:avLst/>
            </a:prstGeom>
            <a:solidFill>
              <a:schemeClr val="bg1"/>
            </a:solid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4DDBDAF-5E9B-E538-7E73-FF228C1B6212}"/>
                </a:ext>
              </a:extLst>
            </p:cNvPr>
            <p:cNvSpPr/>
            <p:nvPr/>
          </p:nvSpPr>
          <p:spPr>
            <a:xfrm>
              <a:off x="5675919" y="2625090"/>
              <a:ext cx="1251159" cy="10945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9" name="Rectangle 8">
              <a:extLst>
                <a:ext uri="{FF2B5EF4-FFF2-40B4-BE49-F238E27FC236}">
                  <a16:creationId xmlns:a16="http://schemas.microsoft.com/office/drawing/2014/main" id="{7FCF921D-16B8-1BA7-D6D9-629EC4C6F6B0}"/>
                </a:ext>
              </a:extLst>
            </p:cNvPr>
            <p:cNvSpPr/>
            <p:nvPr/>
          </p:nvSpPr>
          <p:spPr>
            <a:xfrm>
              <a:off x="5790552" y="3164259"/>
              <a:ext cx="993229" cy="40960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Registers</a:t>
              </a:r>
            </a:p>
          </p:txBody>
        </p:sp>
        <p:sp>
          <p:nvSpPr>
            <p:cNvPr id="10" name="Rectangle 9">
              <a:extLst>
                <a:ext uri="{FF2B5EF4-FFF2-40B4-BE49-F238E27FC236}">
                  <a16:creationId xmlns:a16="http://schemas.microsoft.com/office/drawing/2014/main" id="{82690591-47DA-97B2-1047-892A7B7A15B8}"/>
                </a:ext>
              </a:extLst>
            </p:cNvPr>
            <p:cNvSpPr/>
            <p:nvPr/>
          </p:nvSpPr>
          <p:spPr>
            <a:xfrm>
              <a:off x="5675919" y="3801829"/>
              <a:ext cx="1251159" cy="317325"/>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L1 Cache</a:t>
              </a:r>
            </a:p>
          </p:txBody>
        </p:sp>
        <p:sp>
          <p:nvSpPr>
            <p:cNvPr id="18" name="Rectangle 17">
              <a:extLst>
                <a:ext uri="{FF2B5EF4-FFF2-40B4-BE49-F238E27FC236}">
                  <a16:creationId xmlns:a16="http://schemas.microsoft.com/office/drawing/2014/main" id="{3E583062-9245-C2B0-1131-8B6E9891E9A3}"/>
                </a:ext>
              </a:extLst>
            </p:cNvPr>
            <p:cNvSpPr/>
            <p:nvPr/>
          </p:nvSpPr>
          <p:spPr>
            <a:xfrm>
              <a:off x="5675919" y="4177327"/>
              <a:ext cx="2688017" cy="391414"/>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L2 Cache</a:t>
              </a:r>
            </a:p>
          </p:txBody>
        </p:sp>
        <p:sp>
          <p:nvSpPr>
            <p:cNvPr id="35" name="TextBox 34">
              <a:extLst>
                <a:ext uri="{FF2B5EF4-FFF2-40B4-BE49-F238E27FC236}">
                  <a16:creationId xmlns:a16="http://schemas.microsoft.com/office/drawing/2014/main" id="{00911C0D-7147-789A-1818-BC11C1F58F3D}"/>
                </a:ext>
              </a:extLst>
            </p:cNvPr>
            <p:cNvSpPr txBox="1"/>
            <p:nvPr/>
          </p:nvSpPr>
          <p:spPr>
            <a:xfrm>
              <a:off x="6078520" y="2724080"/>
              <a:ext cx="445955" cy="276999"/>
            </a:xfrm>
            <a:prstGeom prst="rect">
              <a:avLst/>
            </a:prstGeom>
            <a:noFill/>
          </p:spPr>
          <p:txBody>
            <a:bodyPr wrap="none" rtlCol="0">
              <a:spAutoFit/>
            </a:bodyPr>
            <a:lstStyle/>
            <a:p>
              <a:pPr algn="ctr"/>
              <a:r>
                <a:rPr lang="en-US" sz="1200" dirty="0">
                  <a:solidFill>
                    <a:schemeClr val="bg1"/>
                  </a:solidFill>
                </a:rPr>
                <a:t>CPU</a:t>
              </a:r>
              <a:endParaRPr lang="en-US" dirty="0">
                <a:solidFill>
                  <a:schemeClr val="bg1"/>
                </a:solidFill>
              </a:endParaRPr>
            </a:p>
          </p:txBody>
        </p:sp>
        <p:sp>
          <p:nvSpPr>
            <p:cNvPr id="42" name="Rectangle 41">
              <a:extLst>
                <a:ext uri="{FF2B5EF4-FFF2-40B4-BE49-F238E27FC236}">
                  <a16:creationId xmlns:a16="http://schemas.microsoft.com/office/drawing/2014/main" id="{28BB23A5-6A30-DCE7-E5E1-31B6752CCAF5}"/>
                </a:ext>
              </a:extLst>
            </p:cNvPr>
            <p:cNvSpPr/>
            <p:nvPr/>
          </p:nvSpPr>
          <p:spPr>
            <a:xfrm>
              <a:off x="7112778" y="2625089"/>
              <a:ext cx="1251159" cy="10945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3" name="Rectangle 42">
              <a:extLst>
                <a:ext uri="{FF2B5EF4-FFF2-40B4-BE49-F238E27FC236}">
                  <a16:creationId xmlns:a16="http://schemas.microsoft.com/office/drawing/2014/main" id="{9E5B4FE6-A266-D618-CFC0-05F13179897C}"/>
                </a:ext>
              </a:extLst>
            </p:cNvPr>
            <p:cNvSpPr/>
            <p:nvPr/>
          </p:nvSpPr>
          <p:spPr>
            <a:xfrm>
              <a:off x="7227410" y="3164259"/>
              <a:ext cx="993229" cy="40960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Registers</a:t>
              </a:r>
            </a:p>
          </p:txBody>
        </p:sp>
        <p:sp>
          <p:nvSpPr>
            <p:cNvPr id="44" name="Rectangle 43">
              <a:extLst>
                <a:ext uri="{FF2B5EF4-FFF2-40B4-BE49-F238E27FC236}">
                  <a16:creationId xmlns:a16="http://schemas.microsoft.com/office/drawing/2014/main" id="{ADC21F4C-C835-8D92-3425-2EA5C4DC49B9}"/>
                </a:ext>
              </a:extLst>
            </p:cNvPr>
            <p:cNvSpPr/>
            <p:nvPr/>
          </p:nvSpPr>
          <p:spPr>
            <a:xfrm>
              <a:off x="7112778" y="3801829"/>
              <a:ext cx="1251159" cy="317325"/>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L1 Cache</a:t>
              </a:r>
            </a:p>
          </p:txBody>
        </p:sp>
        <p:sp>
          <p:nvSpPr>
            <p:cNvPr id="45" name="TextBox 44">
              <a:extLst>
                <a:ext uri="{FF2B5EF4-FFF2-40B4-BE49-F238E27FC236}">
                  <a16:creationId xmlns:a16="http://schemas.microsoft.com/office/drawing/2014/main" id="{F26E778A-A2A9-5F1B-3991-D26C77B778F7}"/>
                </a:ext>
              </a:extLst>
            </p:cNvPr>
            <p:cNvSpPr txBox="1"/>
            <p:nvPr/>
          </p:nvSpPr>
          <p:spPr>
            <a:xfrm>
              <a:off x="7515379" y="2734645"/>
              <a:ext cx="445955" cy="276999"/>
            </a:xfrm>
            <a:prstGeom prst="rect">
              <a:avLst/>
            </a:prstGeom>
            <a:noFill/>
          </p:spPr>
          <p:txBody>
            <a:bodyPr wrap="none" rtlCol="0">
              <a:spAutoFit/>
            </a:bodyPr>
            <a:lstStyle/>
            <a:p>
              <a:pPr algn="ctr"/>
              <a:r>
                <a:rPr lang="en-US" sz="1200" dirty="0">
                  <a:solidFill>
                    <a:schemeClr val="bg1"/>
                  </a:solidFill>
                </a:rPr>
                <a:t>CPU</a:t>
              </a:r>
              <a:endParaRPr lang="en-US" dirty="0">
                <a:solidFill>
                  <a:schemeClr val="bg1"/>
                </a:solidFill>
              </a:endParaRPr>
            </a:p>
          </p:txBody>
        </p:sp>
        <p:sp>
          <p:nvSpPr>
            <p:cNvPr id="47" name="Rectangle 46">
              <a:extLst>
                <a:ext uri="{FF2B5EF4-FFF2-40B4-BE49-F238E27FC236}">
                  <a16:creationId xmlns:a16="http://schemas.microsoft.com/office/drawing/2014/main" id="{A81BB342-902D-5966-3A46-83979A2D516F}"/>
                </a:ext>
              </a:extLst>
            </p:cNvPr>
            <p:cNvSpPr/>
            <p:nvPr/>
          </p:nvSpPr>
          <p:spPr>
            <a:xfrm>
              <a:off x="8549636" y="2625089"/>
              <a:ext cx="1251159" cy="10945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8" name="Rectangle 47">
              <a:extLst>
                <a:ext uri="{FF2B5EF4-FFF2-40B4-BE49-F238E27FC236}">
                  <a16:creationId xmlns:a16="http://schemas.microsoft.com/office/drawing/2014/main" id="{1C3F5E0D-E87F-EB2D-33D6-08D68AC23A82}"/>
                </a:ext>
              </a:extLst>
            </p:cNvPr>
            <p:cNvSpPr/>
            <p:nvPr/>
          </p:nvSpPr>
          <p:spPr>
            <a:xfrm>
              <a:off x="8664269" y="3164259"/>
              <a:ext cx="993229" cy="40960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Registers</a:t>
              </a:r>
            </a:p>
          </p:txBody>
        </p:sp>
        <p:sp>
          <p:nvSpPr>
            <p:cNvPr id="49" name="Rectangle 48">
              <a:extLst>
                <a:ext uri="{FF2B5EF4-FFF2-40B4-BE49-F238E27FC236}">
                  <a16:creationId xmlns:a16="http://schemas.microsoft.com/office/drawing/2014/main" id="{C391B857-D108-DB99-C1F2-8EB418BB2DED}"/>
                </a:ext>
              </a:extLst>
            </p:cNvPr>
            <p:cNvSpPr/>
            <p:nvPr/>
          </p:nvSpPr>
          <p:spPr>
            <a:xfrm>
              <a:off x="8549636" y="3801829"/>
              <a:ext cx="1251159" cy="317325"/>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L1 Cache</a:t>
              </a:r>
            </a:p>
          </p:txBody>
        </p:sp>
        <p:sp>
          <p:nvSpPr>
            <p:cNvPr id="50" name="Rectangle 49">
              <a:extLst>
                <a:ext uri="{FF2B5EF4-FFF2-40B4-BE49-F238E27FC236}">
                  <a16:creationId xmlns:a16="http://schemas.microsoft.com/office/drawing/2014/main" id="{B84360BA-1DD5-CCE0-6053-110E46F0D844}"/>
                </a:ext>
              </a:extLst>
            </p:cNvPr>
            <p:cNvSpPr/>
            <p:nvPr/>
          </p:nvSpPr>
          <p:spPr>
            <a:xfrm>
              <a:off x="8549636" y="4177327"/>
              <a:ext cx="2688017" cy="391414"/>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L2 Cache</a:t>
              </a:r>
            </a:p>
          </p:txBody>
        </p:sp>
        <p:sp>
          <p:nvSpPr>
            <p:cNvPr id="51" name="TextBox 50">
              <a:extLst>
                <a:ext uri="{FF2B5EF4-FFF2-40B4-BE49-F238E27FC236}">
                  <a16:creationId xmlns:a16="http://schemas.microsoft.com/office/drawing/2014/main" id="{098F66E5-9245-2069-FFD4-38FD79145BDE}"/>
                </a:ext>
              </a:extLst>
            </p:cNvPr>
            <p:cNvSpPr txBox="1"/>
            <p:nvPr/>
          </p:nvSpPr>
          <p:spPr>
            <a:xfrm>
              <a:off x="8952237" y="2727179"/>
              <a:ext cx="445955" cy="276999"/>
            </a:xfrm>
            <a:prstGeom prst="rect">
              <a:avLst/>
            </a:prstGeom>
            <a:noFill/>
          </p:spPr>
          <p:txBody>
            <a:bodyPr wrap="none" rtlCol="0">
              <a:spAutoFit/>
            </a:bodyPr>
            <a:lstStyle/>
            <a:p>
              <a:pPr algn="ctr"/>
              <a:r>
                <a:rPr lang="en-US" sz="1200" dirty="0">
                  <a:solidFill>
                    <a:schemeClr val="bg1"/>
                  </a:solidFill>
                </a:rPr>
                <a:t>CPU</a:t>
              </a:r>
              <a:endParaRPr lang="en-US" dirty="0">
                <a:solidFill>
                  <a:schemeClr val="bg1"/>
                </a:solidFill>
              </a:endParaRPr>
            </a:p>
          </p:txBody>
        </p:sp>
        <p:sp>
          <p:nvSpPr>
            <p:cNvPr id="52" name="Rectangle 51">
              <a:extLst>
                <a:ext uri="{FF2B5EF4-FFF2-40B4-BE49-F238E27FC236}">
                  <a16:creationId xmlns:a16="http://schemas.microsoft.com/office/drawing/2014/main" id="{749D7D46-6F5A-2C46-B5F1-0E34751D493F}"/>
                </a:ext>
              </a:extLst>
            </p:cNvPr>
            <p:cNvSpPr/>
            <p:nvPr/>
          </p:nvSpPr>
          <p:spPr>
            <a:xfrm>
              <a:off x="9986495" y="2625089"/>
              <a:ext cx="1251159" cy="10945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3" name="Rectangle 52">
              <a:extLst>
                <a:ext uri="{FF2B5EF4-FFF2-40B4-BE49-F238E27FC236}">
                  <a16:creationId xmlns:a16="http://schemas.microsoft.com/office/drawing/2014/main" id="{C21DF69E-D3E1-CA33-C73C-F9D4A7D75DE6}"/>
                </a:ext>
              </a:extLst>
            </p:cNvPr>
            <p:cNvSpPr/>
            <p:nvPr/>
          </p:nvSpPr>
          <p:spPr>
            <a:xfrm>
              <a:off x="10101128" y="3164259"/>
              <a:ext cx="993229" cy="40960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Registers</a:t>
              </a:r>
            </a:p>
          </p:txBody>
        </p:sp>
        <p:sp>
          <p:nvSpPr>
            <p:cNvPr id="54" name="Rectangle 53">
              <a:extLst>
                <a:ext uri="{FF2B5EF4-FFF2-40B4-BE49-F238E27FC236}">
                  <a16:creationId xmlns:a16="http://schemas.microsoft.com/office/drawing/2014/main" id="{4FCDA681-BA15-7E7F-9126-7B9515C9ECDD}"/>
                </a:ext>
              </a:extLst>
            </p:cNvPr>
            <p:cNvSpPr/>
            <p:nvPr/>
          </p:nvSpPr>
          <p:spPr>
            <a:xfrm>
              <a:off x="9986495" y="3801829"/>
              <a:ext cx="1251159" cy="317325"/>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L1 Cache</a:t>
              </a:r>
            </a:p>
          </p:txBody>
        </p:sp>
        <p:sp>
          <p:nvSpPr>
            <p:cNvPr id="55" name="TextBox 54">
              <a:extLst>
                <a:ext uri="{FF2B5EF4-FFF2-40B4-BE49-F238E27FC236}">
                  <a16:creationId xmlns:a16="http://schemas.microsoft.com/office/drawing/2014/main" id="{DAC3FBAA-EB5A-1F58-62EA-28269EFF5D79}"/>
                </a:ext>
              </a:extLst>
            </p:cNvPr>
            <p:cNvSpPr txBox="1"/>
            <p:nvPr/>
          </p:nvSpPr>
          <p:spPr>
            <a:xfrm>
              <a:off x="10389096" y="2734645"/>
              <a:ext cx="445955" cy="276999"/>
            </a:xfrm>
            <a:prstGeom prst="rect">
              <a:avLst/>
            </a:prstGeom>
            <a:noFill/>
          </p:spPr>
          <p:txBody>
            <a:bodyPr wrap="none" rtlCol="0">
              <a:spAutoFit/>
            </a:bodyPr>
            <a:lstStyle/>
            <a:p>
              <a:pPr algn="ctr"/>
              <a:r>
                <a:rPr lang="en-US" sz="1200" dirty="0">
                  <a:solidFill>
                    <a:schemeClr val="bg1"/>
                  </a:solidFill>
                </a:rPr>
                <a:t>CPU</a:t>
              </a:r>
              <a:endParaRPr lang="en-US" dirty="0">
                <a:solidFill>
                  <a:schemeClr val="bg1"/>
                </a:solidFill>
              </a:endParaRPr>
            </a:p>
          </p:txBody>
        </p:sp>
        <p:sp>
          <p:nvSpPr>
            <p:cNvPr id="56" name="Rectangle 55">
              <a:extLst>
                <a:ext uri="{FF2B5EF4-FFF2-40B4-BE49-F238E27FC236}">
                  <a16:creationId xmlns:a16="http://schemas.microsoft.com/office/drawing/2014/main" id="{782F259F-76B5-26C3-174C-4CD318E8F063}"/>
                </a:ext>
              </a:extLst>
            </p:cNvPr>
            <p:cNvSpPr/>
            <p:nvPr/>
          </p:nvSpPr>
          <p:spPr>
            <a:xfrm>
              <a:off x="5675919" y="4701382"/>
              <a:ext cx="5561734" cy="391414"/>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L3 Cache</a:t>
              </a:r>
            </a:p>
          </p:txBody>
        </p:sp>
      </p:grpSp>
    </p:spTree>
    <p:extLst>
      <p:ext uri="{BB962C8B-B14F-4D97-AF65-F5344CB8AC3E}">
        <p14:creationId xmlns:p14="http://schemas.microsoft.com/office/powerpoint/2010/main" val="413897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11876</TotalTime>
  <Words>2523</Words>
  <Application>Microsoft Office PowerPoint</Application>
  <PresentationFormat>Widescreen</PresentationFormat>
  <Paragraphs>636</Paragraphs>
  <Slides>40</Slides>
  <Notes>34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Calibri Light</vt:lpstr>
      <vt:lpstr>Consolas</vt:lpstr>
      <vt:lpstr>Open Sans</vt:lpstr>
      <vt:lpstr>Verdana</vt:lpstr>
      <vt:lpstr>Wingdings</vt:lpstr>
      <vt:lpstr>Office Theme</vt:lpstr>
      <vt:lpstr>PowerPoint Presentation</vt:lpstr>
      <vt:lpstr>About us</vt:lpstr>
      <vt:lpstr>Defining NF Abstraction</vt:lpstr>
      <vt:lpstr>Challenges</vt:lpstr>
      <vt:lpstr>FD.io VPP</vt:lpstr>
      <vt:lpstr>Calico-VPP</vt:lpstr>
      <vt:lpstr>PowerPoint Presentation</vt:lpstr>
      <vt:lpstr>CPU Pinning for Network Workloads</vt:lpstr>
      <vt:lpstr>Scheduling &amp; Mem. Architecture Impact</vt:lpstr>
      <vt:lpstr>Scheduling &amp; Mem. Architecture Impact</vt:lpstr>
      <vt:lpstr>Linux – Pinning Primer</vt:lpstr>
      <vt:lpstr>NUMA Architecture Concerns</vt:lpstr>
      <vt:lpstr>NUMA Architecture Concerns</vt:lpstr>
      <vt:lpstr>NUMA Architecture Concerns</vt:lpstr>
      <vt:lpstr>Recommendations</vt:lpstr>
      <vt:lpstr>Experiments with CPU Pinning</vt:lpstr>
      <vt:lpstr>Experiments with CPU Pinning</vt:lpstr>
      <vt:lpstr>PowerPoint Presentation</vt:lpstr>
      <vt:lpstr>Virtual Machines</vt:lpstr>
      <vt:lpstr>VMs – Pinning Primer</vt:lpstr>
      <vt:lpstr>Containers</vt:lpstr>
      <vt:lpstr>Containers – Cgroup CPUset</vt:lpstr>
      <vt:lpstr>Containers – Cgroup CPUset Challenge</vt:lpstr>
      <vt:lpstr>Containers – Cgroup CPUset Challenge</vt:lpstr>
      <vt:lpstr>Containers – Cgroup CPUset Challenge</vt:lpstr>
      <vt:lpstr>Containers – Cgroup CPUset Challenge</vt:lpstr>
      <vt:lpstr>Containers – Cgroup CPUset Challenge</vt:lpstr>
      <vt:lpstr>Containers – Cgroup CPUset Challenge</vt:lpstr>
      <vt:lpstr>Containers – Cgroup CPUset Challenge</vt:lpstr>
      <vt:lpstr>Containers – Cgroup CPUset Challenge</vt:lpstr>
      <vt:lpstr>Containers – Cgroup CPUset Challenge</vt:lpstr>
      <vt:lpstr>Containers – Cgroup CPUset Challenge</vt:lpstr>
      <vt:lpstr>Containers – Cgroup CPUset Challenge</vt:lpstr>
      <vt:lpstr>Containers – Cgroup CPUset Challenge</vt:lpstr>
      <vt:lpstr>Containers – Testing Network Workload with Calico-VPP</vt:lpstr>
      <vt:lpstr>Containers – Testing Network Workload with Calico-VPP</vt:lpstr>
      <vt:lpstr>PowerPoint Presentation</vt:lpstr>
      <vt:lpstr>Summary</vt:lpstr>
      <vt:lpstr>Test Machine Specs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Abstracting Network Function</dc:title>
  <dc:creator>Hadi Al Sandid (halsandi)</dc:creator>
  <cp:lastModifiedBy>Hadi Al Sandid (halsandi)</cp:lastModifiedBy>
  <cp:revision>123</cp:revision>
  <dcterms:created xsi:type="dcterms:W3CDTF">2024-01-19T12:07:23Z</dcterms:created>
  <dcterms:modified xsi:type="dcterms:W3CDTF">2024-02-03T10:43:52Z</dcterms:modified>
</cp:coreProperties>
</file>