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10287000" cx="18288000"/>
  <p:notesSz cx="6858000" cy="9144000"/>
  <p:embeddedFontLst>
    <p:embeddedFont>
      <p:font typeface="Optimistic Display Medium"/>
      <p:regular r:id="rId36"/>
      <p:bold r:id="rId37"/>
    </p:embeddedFont>
    <p:embeddedFont>
      <p:font typeface="Optimistic Display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OptimisticDisplayMedium-bold.fntdata"/><Relationship Id="rId14" Type="http://schemas.openxmlformats.org/officeDocument/2006/relationships/slide" Target="slides/slide10.xml"/><Relationship Id="rId36" Type="http://schemas.openxmlformats.org/officeDocument/2006/relationships/font" Target="fonts/OptimisticDisplayMedium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OptimisticDisplay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677d186f1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c677d186f1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37f994912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37f994912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37f994912_0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37f994912_0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37f994912_0_1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37f994912_0_1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37f994912_0_1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37f994912_0_1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037f994912_0_1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037f994912_0_1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37f994912_0_1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037f994912_0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37f994912_0_1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037f994912_0_1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37f994912_0_1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37f994912_0_1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37f994912_0_1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37f994912_0_1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37f994912_0_1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37f994912_0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677d186f1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c677d186f1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37f994912_0_1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37f994912_0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b5e3560c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2b5e3560c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b5e3560c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2b5e3560c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b5e3560c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b5e3560c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b5e3560c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2b5e3560c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b5e3560c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b5e3560c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b5e3560c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2b5e3560c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2b5e3560c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2b5e3560c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b5e3560c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2b5e3560c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037f994912_0_1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037f994912_0_1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677d186f1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c677d186f1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37f994912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37f994912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c677d186f1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c677d186f1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677d186f1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c677d186f1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b5e356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b5e356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37f994912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037f994912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b5e3560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b5e3560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37f994912_0_1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37f994912_0_1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b5e3560c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b5e3560c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54" name="Google Shape;54;p13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olumns (Four)">
  <p:cSld name="TITLE_AND_BODY_2_2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1161288" y="2487168"/>
            <a:ext cx="33375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161288" y="4782312"/>
            <a:ext cx="3337500" cy="4553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3" type="title"/>
          </p:nvPr>
        </p:nvSpPr>
        <p:spPr>
          <a:xfrm>
            <a:off x="5367528" y="2487168"/>
            <a:ext cx="33375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4"/>
          <p:cNvSpPr txBox="1"/>
          <p:nvPr>
            <p:ph idx="4" type="body"/>
          </p:nvPr>
        </p:nvSpPr>
        <p:spPr>
          <a:xfrm>
            <a:off x="5367528" y="4782312"/>
            <a:ext cx="3337500" cy="4553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5" type="title"/>
          </p:nvPr>
        </p:nvSpPr>
        <p:spPr>
          <a:xfrm>
            <a:off x="9573768" y="2487168"/>
            <a:ext cx="33375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4"/>
          <p:cNvSpPr txBox="1"/>
          <p:nvPr>
            <p:ph idx="6" type="body"/>
          </p:nvPr>
        </p:nvSpPr>
        <p:spPr>
          <a:xfrm>
            <a:off x="9573768" y="4782312"/>
            <a:ext cx="3337500" cy="4553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7" type="title"/>
          </p:nvPr>
        </p:nvSpPr>
        <p:spPr>
          <a:xfrm>
            <a:off x="13780008" y="2487168"/>
            <a:ext cx="33375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4"/>
          <p:cNvSpPr txBox="1"/>
          <p:nvPr>
            <p:ph idx="8" type="body"/>
          </p:nvPr>
        </p:nvSpPr>
        <p:spPr>
          <a:xfrm>
            <a:off x="13780008" y="4782312"/>
            <a:ext cx="3337500" cy="4553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Agenda">
  <p:cSld name="SECTION_HEADER_2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9372603" y="1873800"/>
            <a:ext cx="6792000" cy="6844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Schedule">
  <p:cSld name="SECTION_HEADER_2_2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8586216" y="2394239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13405104" y="239424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74" name="Google Shape;74;p16"/>
          <p:cNvSpPr txBox="1"/>
          <p:nvPr>
            <p:ph idx="3" type="subTitle"/>
          </p:nvPr>
        </p:nvSpPr>
        <p:spPr>
          <a:xfrm>
            <a:off x="8586216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75" name="Google Shape;75;p16"/>
          <p:cNvSpPr txBox="1"/>
          <p:nvPr>
            <p:ph idx="4" type="subTitle"/>
          </p:nvPr>
        </p:nvSpPr>
        <p:spPr>
          <a:xfrm>
            <a:off x="13405104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76" name="Google Shape;76;p16"/>
          <p:cNvSpPr txBox="1"/>
          <p:nvPr>
            <p:ph idx="5" type="subTitle"/>
          </p:nvPr>
        </p:nvSpPr>
        <p:spPr>
          <a:xfrm>
            <a:off x="8586216" y="4131608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77" name="Google Shape;77;p16"/>
          <p:cNvSpPr txBox="1"/>
          <p:nvPr>
            <p:ph idx="6" type="subTitle"/>
          </p:nvPr>
        </p:nvSpPr>
        <p:spPr>
          <a:xfrm>
            <a:off x="13405104" y="4131607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78" name="Google Shape;78;p16"/>
          <p:cNvSpPr txBox="1"/>
          <p:nvPr>
            <p:ph idx="7" type="subTitle"/>
          </p:nvPr>
        </p:nvSpPr>
        <p:spPr>
          <a:xfrm>
            <a:off x="8586216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79" name="Google Shape;79;p16"/>
          <p:cNvSpPr txBox="1"/>
          <p:nvPr>
            <p:ph idx="8" type="subTitle"/>
          </p:nvPr>
        </p:nvSpPr>
        <p:spPr>
          <a:xfrm>
            <a:off x="13405104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0" name="Google Shape;80;p16"/>
          <p:cNvSpPr txBox="1"/>
          <p:nvPr>
            <p:ph idx="9" type="subTitle"/>
          </p:nvPr>
        </p:nvSpPr>
        <p:spPr>
          <a:xfrm>
            <a:off x="8586216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81" name="Google Shape;81;p16"/>
          <p:cNvSpPr txBox="1"/>
          <p:nvPr>
            <p:ph idx="13" type="subTitle"/>
          </p:nvPr>
        </p:nvSpPr>
        <p:spPr>
          <a:xfrm>
            <a:off x="13405104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82" name="Google Shape;82;p16"/>
          <p:cNvSpPr txBox="1"/>
          <p:nvPr>
            <p:ph idx="14" type="subTitle"/>
          </p:nvPr>
        </p:nvSpPr>
        <p:spPr>
          <a:xfrm>
            <a:off x="8586216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3" name="Google Shape;83;p16"/>
          <p:cNvSpPr txBox="1"/>
          <p:nvPr>
            <p:ph idx="15" type="subTitle"/>
          </p:nvPr>
        </p:nvSpPr>
        <p:spPr>
          <a:xfrm>
            <a:off x="13405104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4" name="Google Shape;84;p16"/>
          <p:cNvSpPr txBox="1"/>
          <p:nvPr>
            <p:ph idx="16" type="subTitle"/>
          </p:nvPr>
        </p:nvSpPr>
        <p:spPr>
          <a:xfrm>
            <a:off x="8586216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85" name="Google Shape;85;p16"/>
          <p:cNvSpPr txBox="1"/>
          <p:nvPr>
            <p:ph idx="17" type="subTitle"/>
          </p:nvPr>
        </p:nvSpPr>
        <p:spPr>
          <a:xfrm>
            <a:off x="13405104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3pPr>
            <a:lvl4pPr lvl="3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4pPr>
            <a:lvl5pPr lvl="4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5pPr>
            <a:lvl6pPr lvl="5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6pPr>
            <a:lvl7pPr lvl="6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7pPr>
            <a:lvl8pPr lvl="7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700"/>
            </a:lvl8pPr>
            <a:lvl9pPr lvl="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  <a:defRPr sz="2700"/>
            </a:lvl9pPr>
          </a:lstStyle>
          <a:p/>
        </p:txBody>
      </p:sp>
      <p:sp>
        <p:nvSpPr>
          <p:cNvPr id="86" name="Google Shape;86;p16"/>
          <p:cNvSpPr txBox="1"/>
          <p:nvPr>
            <p:ph idx="18" type="subTitle"/>
          </p:nvPr>
        </p:nvSpPr>
        <p:spPr>
          <a:xfrm>
            <a:off x="8586216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7" name="Google Shape;87;p16"/>
          <p:cNvSpPr txBox="1"/>
          <p:nvPr>
            <p:ph idx="19" type="subTitle"/>
          </p:nvPr>
        </p:nvSpPr>
        <p:spPr>
          <a:xfrm>
            <a:off x="13405104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8" name="Google Shape;88;p16"/>
          <p:cNvSpPr txBox="1"/>
          <p:nvPr>
            <p:ph idx="20" type="subTitle"/>
          </p:nvPr>
        </p:nvSpPr>
        <p:spPr>
          <a:xfrm>
            <a:off x="8586216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89" name="Google Shape;89;p16"/>
          <p:cNvSpPr txBox="1"/>
          <p:nvPr>
            <p:ph idx="21" type="subTitle"/>
          </p:nvPr>
        </p:nvSpPr>
        <p:spPr>
          <a:xfrm>
            <a:off x="13405104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0" name="Google Shape;90;p16"/>
          <p:cNvSpPr txBox="1"/>
          <p:nvPr>
            <p:ph idx="22" type="subTitle"/>
          </p:nvPr>
        </p:nvSpPr>
        <p:spPr>
          <a:xfrm>
            <a:off x="8586216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1" name="Google Shape;91;p16"/>
          <p:cNvSpPr txBox="1"/>
          <p:nvPr>
            <p:ph idx="23" type="subTitle"/>
          </p:nvPr>
        </p:nvSpPr>
        <p:spPr>
          <a:xfrm>
            <a:off x="13405104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2" name="Google Shape;92;p16"/>
          <p:cNvSpPr txBox="1"/>
          <p:nvPr>
            <p:ph idx="24" type="subTitle"/>
          </p:nvPr>
        </p:nvSpPr>
        <p:spPr>
          <a:xfrm>
            <a:off x="8586216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3" name="Google Shape;93;p16"/>
          <p:cNvSpPr txBox="1"/>
          <p:nvPr>
            <p:ph idx="25" type="subTitle"/>
          </p:nvPr>
        </p:nvSpPr>
        <p:spPr>
          <a:xfrm>
            <a:off x="13405104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4" name="Google Shape;94;p16"/>
          <p:cNvSpPr txBox="1"/>
          <p:nvPr>
            <p:ph idx="26" type="subTitle"/>
          </p:nvPr>
        </p:nvSpPr>
        <p:spPr>
          <a:xfrm>
            <a:off x="8586216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  <p:sp>
        <p:nvSpPr>
          <p:cNvPr id="95" name="Google Shape;95;p16"/>
          <p:cNvSpPr txBox="1"/>
          <p:nvPr>
            <p:ph idx="27" type="subTitle"/>
          </p:nvPr>
        </p:nvSpPr>
        <p:spPr>
          <a:xfrm>
            <a:off x="13405104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Mission">
  <p:cSld name="SECTION_HEADER_2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Quote">
  <p:cSld name="SECTION_HEADER_2_1_2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Section">
  <p:cSld name="SECTION_HEADER_2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ext">
  <p:cSld name="TITLE_AND_BOD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ext (Two-Thirds)">
  <p:cSld name="TITLE_AND_BODY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type="title"/>
          </p:nvPr>
        </p:nvSpPr>
        <p:spPr>
          <a:xfrm>
            <a:off x="1527048" y="2532888"/>
            <a:ext cx="8905800" cy="1710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1527048" y="4864603"/>
            <a:ext cx="8905800" cy="4617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ext (Half)">
  <p:cSld name="TITLE_AND_BODY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ext (Third)">
  <p:cSld name="TITLE_AND_BODY_2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olumns (Two)">
  <p:cSld name="TITLE_AND_BODY_2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24" name="Google Shape;124;p24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lumns (Three)">
  <p:cSld name="TITLE_AND_BODY_2_2_1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30" name="Google Shape;130;p25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1" name="Google Shape;131;p25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25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Points (Two)">
  <p:cSld name="TITLE_AND_BODY_2_2_1_2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38" name="Google Shape;138;p26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26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Points (Four)">
  <p:cSld name="TITLE_AND_BODY_2_2_1_2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44" name="Google Shape;144;p27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5" name="Google Shape;145;p27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7" name="Google Shape;147;p27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9" name="Google Shape;149;p27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Big Stat">
  <p:cSld name="TITLE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52" name="Google Shape;152;p28"/>
          <p:cNvSpPr txBox="1"/>
          <p:nvPr>
            <p:ph type="ctrTitle"/>
          </p:nvPr>
        </p:nvSpPr>
        <p:spPr>
          <a:xfrm>
            <a:off x="1527050" y="3383275"/>
            <a:ext cx="15222600" cy="2203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/>
        </p:txBody>
      </p:sp>
      <p:sp>
        <p:nvSpPr>
          <p:cNvPr id="153" name="Google Shape;153;p28"/>
          <p:cNvSpPr txBox="1"/>
          <p:nvPr>
            <p:ph idx="2" type="subTitle"/>
          </p:nvPr>
        </p:nvSpPr>
        <p:spPr>
          <a:xfrm>
            <a:off x="1527158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54" name="Google Shape;154;p28"/>
          <p:cNvSpPr txBox="1"/>
          <p:nvPr>
            <p:ph idx="3" type="subTitle"/>
          </p:nvPr>
        </p:nvSpPr>
        <p:spPr>
          <a:xfrm>
            <a:off x="429768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Stats (Two)">
  <p:cSld name="TITLE_1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57" name="Google Shape;157;p29"/>
          <p:cNvSpPr txBox="1"/>
          <p:nvPr>
            <p:ph type="ctrTitle"/>
          </p:nvPr>
        </p:nvSpPr>
        <p:spPr>
          <a:xfrm>
            <a:off x="1403550" y="3383280"/>
            <a:ext cx="6336900" cy="2203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59" name="Google Shape;159;p29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  <p:sp>
        <p:nvSpPr>
          <p:cNvPr id="160" name="Google Shape;160;p29"/>
          <p:cNvSpPr txBox="1"/>
          <p:nvPr>
            <p:ph idx="4" type="ctrTitle"/>
          </p:nvPr>
        </p:nvSpPr>
        <p:spPr>
          <a:xfrm>
            <a:off x="10547550" y="3383280"/>
            <a:ext cx="6336900" cy="2203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Stats (Three)">
  <p:cSld name="TITLE_1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64" name="Google Shape;164;p30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66" name="Google Shape;166;p30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  <p:sp>
        <p:nvSpPr>
          <p:cNvPr id="167" name="Google Shape;167;p30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69" name="Google Shape;169;p30"/>
          <p:cNvSpPr txBox="1"/>
          <p:nvPr>
            <p:ph idx="6" type="ctrTitle"/>
          </p:nvPr>
        </p:nvSpPr>
        <p:spPr>
          <a:xfrm>
            <a:off x="12536424" y="3950696"/>
            <a:ext cx="4224600" cy="14697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7" type="subTitle"/>
          </p:nvPr>
        </p:nvSpPr>
        <p:spPr>
          <a:xfrm>
            <a:off x="12536524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 algn="ctr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Stat (Half)">
  <p:cSld name="TITLE_1_2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73" name="Google Shape;173;p31"/>
          <p:cNvSpPr txBox="1"/>
          <p:nvPr>
            <p:ph type="ctrTitle"/>
          </p:nvPr>
        </p:nvSpPr>
        <p:spPr>
          <a:xfrm>
            <a:off x="1527048" y="3383275"/>
            <a:ext cx="7041000" cy="2203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2" type="subTitle"/>
          </p:nvPr>
        </p:nvSpPr>
        <p:spPr>
          <a:xfrm>
            <a:off x="1527098" y="5458973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75" name="Google Shape;175;p31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Stats (Half)">
  <p:cSld name="TITLE_1_2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78" name="Google Shape;178;p32"/>
          <p:cNvSpPr txBox="1"/>
          <p:nvPr>
            <p:ph type="ctrTitle"/>
          </p:nvPr>
        </p:nvSpPr>
        <p:spPr>
          <a:xfrm>
            <a:off x="1527048" y="2468875"/>
            <a:ext cx="7041000" cy="1476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2" type="subTitle"/>
          </p:nvPr>
        </p:nvSpPr>
        <p:spPr>
          <a:xfrm>
            <a:off x="1527098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80" name="Google Shape;180;p32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  <p:sp>
        <p:nvSpPr>
          <p:cNvPr id="181" name="Google Shape;181;p32"/>
          <p:cNvSpPr txBox="1"/>
          <p:nvPr>
            <p:ph idx="4" type="ctrTitle"/>
          </p:nvPr>
        </p:nvSpPr>
        <p:spPr>
          <a:xfrm>
            <a:off x="1527048" y="5361701"/>
            <a:ext cx="7041000" cy="1476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5" type="subTitle"/>
          </p:nvPr>
        </p:nvSpPr>
        <p:spPr>
          <a:xfrm>
            <a:off x="1527098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Stat (Third)">
  <p:cSld name="TITLE_1_2_2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  <a:defRPr sz="1800"/>
            </a:lvl9pPr>
          </a:lstStyle>
          <a:p/>
        </p:txBody>
      </p:sp>
      <p:sp>
        <p:nvSpPr>
          <p:cNvPr id="185" name="Google Shape;185;p33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3pPr>
            <a:lvl4pPr lvl="3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4pPr>
            <a:lvl5pPr lvl="4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5pPr>
            <a:lvl6pPr lvl="5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6pPr>
            <a:lvl7pPr lvl="6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7pPr>
            <a:lvl8pPr lvl="7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None/>
              <a:defRPr b="0" sz="1800"/>
            </a:lvl8pPr>
            <a:lvl9pPr lvl="8">
              <a:lnSpc>
                <a:spcPct val="125000"/>
              </a:lnSpc>
              <a:spcBef>
                <a:spcPts val="2400"/>
              </a:spcBef>
              <a:spcAft>
                <a:spcPts val="2400"/>
              </a:spcAft>
              <a:buNone/>
              <a:defRPr b="0" sz="1800"/>
            </a:lvl9pPr>
          </a:lstStyle>
          <a:p/>
        </p:txBody>
      </p:sp>
      <p:sp>
        <p:nvSpPr>
          <p:cNvPr id="187" name="Google Shape;187;p33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3pPr>
            <a:lvl4pPr lvl="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4pPr>
            <a:lvl5pPr lvl="4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5pPr>
            <a:lvl6pPr lvl="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6pPr>
            <a:lvl7pPr lvl="6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7pPr>
            <a:lvl8pPr lvl="7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defRPr b="0" sz="1400"/>
            </a:lvl8pPr>
            <a:lvl9pPr lvl="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9_End Card">
  <p:cSld name="SECTION_HEADER_2_1_2_3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facebookincubator/oomd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facebook/folly/tree/main/folly/tracing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s://github.com/bpftrace/bpftrace/issues/355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bpftrace/bpftrace/issues/2954" TargetMode="External"/><Relationship Id="rId4" Type="http://schemas.openxmlformats.org/officeDocument/2006/relationships/hyperlink" Target="https://github.com/bpftrace/bpftrace/issues/3549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Bpftrace OOM profiler</a:t>
            </a:r>
            <a:endParaRPr/>
          </a:p>
        </p:txBody>
      </p:sp>
      <p:sp>
        <p:nvSpPr>
          <p:cNvPr id="195" name="Google Shape;195;p35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Samuel Blais-Dowdy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Engineer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bpftrace?</a:t>
            </a:r>
            <a:endParaRPr/>
          </a:p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1527050" y="2361799"/>
            <a:ext cx="14785800" cy="2209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(fb-oomd) SIGKILL non-catchable &amp; non-ignorable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Can’t be handled in user-space</a:t>
            </a:r>
            <a:endParaRPr/>
          </a:p>
        </p:txBody>
      </p:sp>
      <p:sp>
        <p:nvSpPr>
          <p:cNvPr id="255" name="Google Shape;255;p4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pic>
        <p:nvPicPr>
          <p:cNvPr id="256" name="Google Shape;2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325" y="4775225"/>
            <a:ext cx="16487049" cy="29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fb-oomd</a:t>
            </a:r>
            <a:endParaRPr/>
          </a:p>
        </p:txBody>
      </p:sp>
      <p:sp>
        <p:nvSpPr>
          <p:cNvPr id="262" name="Google Shape;262;p45"/>
          <p:cNvSpPr txBox="1"/>
          <p:nvPr>
            <p:ph idx="1" type="body"/>
          </p:nvPr>
        </p:nvSpPr>
        <p:spPr>
          <a:xfrm>
            <a:off x="1527050" y="4014225"/>
            <a:ext cx="14785800" cy="3434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Open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https://github.com/facebookincubator/oomd</a:t>
            </a:r>
            <a:r>
              <a:rPr lang="en"/>
              <a:t>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systemd service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Sends SIGKILL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Better control over what gets killed (vs. kernel)</a:t>
            </a:r>
            <a:endParaRPr/>
          </a:p>
        </p:txBody>
      </p:sp>
      <p:sp>
        <p:nvSpPr>
          <p:cNvPr id="263" name="Google Shape;263;p4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Problem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aggregations</a:t>
            </a:r>
            <a:endParaRPr/>
          </a:p>
        </p:txBody>
      </p:sp>
      <p:sp>
        <p:nvSpPr>
          <p:cNvPr id="269" name="Google Shape;269;p4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1527050" y="2306550"/>
            <a:ext cx="16113000" cy="2375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 lnSpcReduction="20000"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Folly USDT static tracing: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https://github.com/facebook/folly/tree/main/folly/tracing</a:t>
            </a:r>
            <a:r>
              <a:rPr lang="en"/>
              <a:t>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More reliable than uprobe</a:t>
            </a:r>
            <a:endParaRPr/>
          </a:p>
        </p:txBody>
      </p:sp>
      <p:pic>
        <p:nvPicPr>
          <p:cNvPr id="271" name="Google Shape;27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50" y="4352700"/>
            <a:ext cx="14179649" cy="5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aggregations (continued)</a:t>
            </a:r>
            <a:endParaRPr/>
          </a:p>
        </p:txBody>
      </p:sp>
      <p:sp>
        <p:nvSpPr>
          <p:cNvPr id="277" name="Google Shape;277;p4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pic>
        <p:nvPicPr>
          <p:cNvPr id="278" name="Google Shape;2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699" y="4756725"/>
            <a:ext cx="16846874" cy="404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>
            <p:ph idx="1" type="body"/>
          </p:nvPr>
        </p:nvSpPr>
        <p:spPr>
          <a:xfrm>
            <a:off x="1527050" y="2306550"/>
            <a:ext cx="16113000" cy="1986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Count aggregations: (table, source, sql)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Save target pid “hack”: 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https://github.com/bpftrace/bpftrace/issues/3552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OOM - just to be safe</a:t>
            </a:r>
            <a:endParaRPr/>
          </a:p>
        </p:txBody>
      </p:sp>
      <p:sp>
        <p:nvSpPr>
          <p:cNvPr id="285" name="Google Shape;285;p4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1527050" y="2622175"/>
            <a:ext cx="16113000" cy="11133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Sometimes fb-oomd fails (&lt; 3%)</a:t>
            </a:r>
            <a:endParaRPr/>
          </a:p>
        </p:txBody>
      </p:sp>
      <p:pic>
        <p:nvPicPr>
          <p:cNvPr id="287" name="Google Shape;2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200" y="4296325"/>
            <a:ext cx="12265276" cy="34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 adding fuel to the fire</a:t>
            </a:r>
            <a:endParaRPr/>
          </a:p>
        </p:txBody>
      </p:sp>
      <p:sp>
        <p:nvSpPr>
          <p:cNvPr id="293" name="Google Shape;293;p4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sp>
        <p:nvSpPr>
          <p:cNvPr id="294" name="Google Shape;294;p49"/>
          <p:cNvSpPr txBox="1"/>
          <p:nvPr>
            <p:ph idx="1" type="body"/>
          </p:nvPr>
        </p:nvSpPr>
        <p:spPr>
          <a:xfrm>
            <a:off x="1527050" y="2622175"/>
            <a:ext cx="16113000" cy="2099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Design criteria - lightweight, not use too much memory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Fixed data retention period (bucket implementation)</a:t>
            </a:r>
            <a:endParaRPr/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875" y="5020450"/>
            <a:ext cx="15764849" cy="38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data retention period</a:t>
            </a:r>
            <a:endParaRPr/>
          </a:p>
        </p:txBody>
      </p:sp>
      <p:sp>
        <p:nvSpPr>
          <p:cNvPr id="301" name="Google Shape;301;p50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pic>
        <p:nvPicPr>
          <p:cNvPr id="302" name="Google Shape;30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050" y="2455075"/>
            <a:ext cx="15852951" cy="738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implementation</a:t>
            </a:r>
            <a:endParaRPr/>
          </a:p>
        </p:txBody>
      </p:sp>
      <p:sp>
        <p:nvSpPr>
          <p:cNvPr id="308" name="Google Shape;308;p5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sp>
        <p:nvSpPr>
          <p:cNvPr id="309" name="Google Shape;309;p51"/>
          <p:cNvSpPr txBox="1"/>
          <p:nvPr>
            <p:ph idx="1" type="body"/>
          </p:nvPr>
        </p:nvSpPr>
        <p:spPr>
          <a:xfrm>
            <a:off x="1527050" y="2622175"/>
            <a:ext cx="16113000" cy="6571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Clunky, over-engineered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O(2n) implementation (iterate both buckets)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LRUHashMap to provide better alternative: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https://github.com/bpftrace/bpftrace/issues/2954</a:t>
            </a:r>
            <a:r>
              <a:rPr lang="en"/>
              <a:t>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Sync delete map requires for loop + delete(...):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https://github.com/bpftrace/bpftrace/issues/3549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type="title"/>
          </p:nvPr>
        </p:nvSpPr>
        <p:spPr>
          <a:xfrm>
            <a:off x="1527048" y="13817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in production</a:t>
            </a:r>
            <a:endParaRPr/>
          </a:p>
        </p:txBody>
      </p:sp>
      <p:sp>
        <p:nvSpPr>
          <p:cNvPr id="315" name="Google Shape;315;p52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  <p:pic>
        <p:nvPicPr>
          <p:cNvPr id="316" name="Google Shape;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750" y="2232263"/>
            <a:ext cx="11593769" cy="77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	Results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9372603" y="1873800"/>
            <a:ext cx="6792000" cy="6844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Problem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0"/>
              </a:spcAft>
              <a:buSzPts val="2700"/>
              <a:buNone/>
            </a:pPr>
            <a:r>
              <a:rPr lang="en"/>
              <a:t>Implementation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0"/>
              </a:spcAft>
              <a:buSzPts val="2700"/>
              <a:buNone/>
            </a:pPr>
            <a:r>
              <a:rPr lang="en"/>
              <a:t>Results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1800"/>
              </a:spcAft>
              <a:buSzPts val="2700"/>
              <a:buNone/>
            </a:pPr>
            <a:r>
              <a:rPr lang="en"/>
              <a:t>Learnings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type="title"/>
          </p:nvPr>
        </p:nvSpPr>
        <p:spPr>
          <a:xfrm>
            <a:off x="1358448" y="6333500"/>
            <a:ext cx="18135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327" name="Google Shape;327;p54"/>
          <p:cNvSpPr txBox="1"/>
          <p:nvPr>
            <p:ph idx="1" type="body"/>
          </p:nvPr>
        </p:nvSpPr>
        <p:spPr>
          <a:xfrm>
            <a:off x="1358450" y="7184000"/>
            <a:ext cx="7867800" cy="281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It works !!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OOM centric dataset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Correlated with memory pressure</a:t>
            </a:r>
            <a:endParaRPr/>
          </a:p>
        </p:txBody>
      </p:sp>
      <p:sp>
        <p:nvSpPr>
          <p:cNvPr id="328" name="Google Shape;328;p5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sp>
        <p:nvSpPr>
          <p:cNvPr id="329" name="Google Shape;329;p54"/>
          <p:cNvSpPr txBox="1"/>
          <p:nvPr>
            <p:ph type="title"/>
          </p:nvPr>
        </p:nvSpPr>
        <p:spPr>
          <a:xfrm>
            <a:off x="10447948" y="6333500"/>
            <a:ext cx="20664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330" name="Google Shape;330;p54"/>
          <p:cNvSpPr txBox="1"/>
          <p:nvPr>
            <p:ph idx="1" type="body"/>
          </p:nvPr>
        </p:nvSpPr>
        <p:spPr>
          <a:xfrm>
            <a:off x="10447950" y="7184000"/>
            <a:ext cx="5979000" cy="23475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 lnSpcReduction="20000"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Noisy dataset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Catching &lt; 10% OOMs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Frequent != expensive</a:t>
            </a:r>
            <a:endParaRPr/>
          </a:p>
        </p:txBody>
      </p:sp>
      <p:pic>
        <p:nvPicPr>
          <p:cNvPr id="331" name="Google Shape;3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450" y="1057900"/>
            <a:ext cx="15479101" cy="4746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4"/>
          <p:cNvSpPr/>
          <p:nvPr/>
        </p:nvSpPr>
        <p:spPr>
          <a:xfrm>
            <a:off x="1603600" y="1541613"/>
            <a:ext cx="13575600" cy="4192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>
            <p:ph type="title"/>
          </p:nvPr>
        </p:nvSpPr>
        <p:spPr>
          <a:xfrm>
            <a:off x="6247349" y="4718250"/>
            <a:ext cx="57933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do better?</a:t>
            </a:r>
            <a:endParaRPr/>
          </a:p>
        </p:txBody>
      </p:sp>
      <p:sp>
        <p:nvSpPr>
          <p:cNvPr id="338" name="Google Shape;338;p5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type="title"/>
          </p:nvPr>
        </p:nvSpPr>
        <p:spPr>
          <a:xfrm>
            <a:off x="1527048" y="1991151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One-up implementation (v2)</a:t>
            </a:r>
            <a:endParaRPr/>
          </a:p>
        </p:txBody>
      </p:sp>
      <p:sp>
        <p:nvSpPr>
          <p:cNvPr id="344" name="Google Shape;344;p5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sp>
        <p:nvSpPr>
          <p:cNvPr id="345" name="Google Shape;345;p56"/>
          <p:cNvSpPr txBox="1"/>
          <p:nvPr>
            <p:ph idx="1" type="body"/>
          </p:nvPr>
        </p:nvSpPr>
        <p:spPr>
          <a:xfrm>
            <a:off x="1527050" y="3718350"/>
            <a:ext cx="16113000" cy="4008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 lnSpcReduction="10000"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Continuous logging, why just drop data?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OOM detected (true/false)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Track one queryID per aggregation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Memory cost of aggregation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CPU cost of aggregation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type="title"/>
          </p:nvPr>
        </p:nvSpPr>
        <p:spPr>
          <a:xfrm>
            <a:off x="1527048" y="11531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Refactor entry probe</a:t>
            </a:r>
            <a:endParaRPr/>
          </a:p>
        </p:txBody>
      </p:sp>
      <p:sp>
        <p:nvSpPr>
          <p:cNvPr id="351" name="Google Shape;351;p5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pic>
        <p:nvPicPr>
          <p:cNvPr id="352" name="Google Shape;3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050" y="2148563"/>
            <a:ext cx="12489322" cy="77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7"/>
          <p:cNvSpPr/>
          <p:nvPr/>
        </p:nvSpPr>
        <p:spPr>
          <a:xfrm>
            <a:off x="1789125" y="3886800"/>
            <a:ext cx="7745100" cy="2361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7"/>
          <p:cNvSpPr txBox="1"/>
          <p:nvPr/>
        </p:nvSpPr>
        <p:spPr>
          <a:xfrm>
            <a:off x="9833200" y="4380975"/>
            <a:ext cx="828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arenBoth"/>
            </a:pPr>
            <a:r>
              <a:rPr lang="en" sz="3600">
                <a:solidFill>
                  <a:srgbClr val="FF0000"/>
                </a:solidFill>
              </a:rPr>
              <a:t>Aggregation ID to save memory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1789125" y="7086075"/>
            <a:ext cx="6475800" cy="16191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7"/>
          <p:cNvSpPr txBox="1"/>
          <p:nvPr/>
        </p:nvSpPr>
        <p:spPr>
          <a:xfrm>
            <a:off x="8405800" y="7497175"/>
            <a:ext cx="971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00"/>
                </a:solidFill>
              </a:rPr>
              <a:t>(2) Track one queryID per aggregation</a:t>
            </a:r>
            <a:endParaRPr sz="3600">
              <a:solidFill>
                <a:srgbClr val="00FF00"/>
              </a:solidFill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1873425" y="8924250"/>
            <a:ext cx="7150200" cy="7389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7"/>
          <p:cNvSpPr txBox="1"/>
          <p:nvPr/>
        </p:nvSpPr>
        <p:spPr>
          <a:xfrm>
            <a:off x="9192375" y="8924250"/>
            <a:ext cx="784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</a:rPr>
              <a:t>(3) queryID &lt;-&gt; aggID</a:t>
            </a:r>
            <a:endParaRPr sz="3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/>
          <p:nvPr>
            <p:ph type="title"/>
          </p:nvPr>
        </p:nvSpPr>
        <p:spPr>
          <a:xfrm>
            <a:off x="1527048" y="131961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return probe</a:t>
            </a:r>
            <a:endParaRPr/>
          </a:p>
        </p:txBody>
      </p:sp>
      <p:sp>
        <p:nvSpPr>
          <p:cNvPr id="364" name="Google Shape;364;p5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pic>
        <p:nvPicPr>
          <p:cNvPr id="365" name="Google Shape;36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050" y="2510213"/>
            <a:ext cx="12725400" cy="69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/>
          <p:nvPr/>
        </p:nvSpPr>
        <p:spPr>
          <a:xfrm>
            <a:off x="2362475" y="6006800"/>
            <a:ext cx="8246400" cy="165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367" name="Google Shape;367;p58"/>
          <p:cNvSpPr txBox="1"/>
          <p:nvPr/>
        </p:nvSpPr>
        <p:spPr>
          <a:xfrm>
            <a:off x="10979975" y="6268250"/>
            <a:ext cx="65937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arenBoth"/>
            </a:pPr>
            <a:r>
              <a:rPr lang="en" sz="3600">
                <a:solidFill>
                  <a:srgbClr val="FF0000"/>
                </a:solidFill>
              </a:rPr>
              <a:t>Rolling avg() mem + cpu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pic>
        <p:nvPicPr>
          <p:cNvPr id="373" name="Google Shape;37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900" y="580525"/>
            <a:ext cx="11915023" cy="925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9"/>
          <p:cNvSpPr txBox="1"/>
          <p:nvPr/>
        </p:nvSpPr>
        <p:spPr>
          <a:xfrm>
            <a:off x="3357450" y="3865075"/>
            <a:ext cx="9528000" cy="561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375" name="Google Shape;375;p59"/>
          <p:cNvSpPr/>
          <p:nvPr/>
        </p:nvSpPr>
        <p:spPr>
          <a:xfrm>
            <a:off x="4436750" y="6023650"/>
            <a:ext cx="4991700" cy="4485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9"/>
          <p:cNvSpPr txBox="1"/>
          <p:nvPr/>
        </p:nvSpPr>
        <p:spPr>
          <a:xfrm>
            <a:off x="9428450" y="8266550"/>
            <a:ext cx="51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(2) Continuous logging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377" name="Google Shape;377;p59"/>
          <p:cNvSpPr txBox="1"/>
          <p:nvPr/>
        </p:nvSpPr>
        <p:spPr>
          <a:xfrm>
            <a:off x="7995025" y="5197325"/>
            <a:ext cx="5666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</a:rPr>
              <a:t>(1) Filter OOM-only data</a:t>
            </a:r>
            <a:endParaRPr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	Results ??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/>
          <p:nvPr>
            <p:ph idx="1" type="body"/>
          </p:nvPr>
        </p:nvSpPr>
        <p:spPr>
          <a:xfrm>
            <a:off x="3506850" y="6138450"/>
            <a:ext cx="11274300" cy="29883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Better data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Correlated memory pressure/OOM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Order By (mem, cpu)</a:t>
            </a:r>
            <a:endParaRPr/>
          </a:p>
        </p:txBody>
      </p:sp>
      <p:sp>
        <p:nvSpPr>
          <p:cNvPr id="388" name="Google Shape;388;p6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  <p:pic>
        <p:nvPicPr>
          <p:cNvPr id="389" name="Google Shape;38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" y="1197525"/>
            <a:ext cx="17280323" cy="4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1"/>
          <p:cNvSpPr/>
          <p:nvPr/>
        </p:nvSpPr>
        <p:spPr>
          <a:xfrm>
            <a:off x="429775" y="1630376"/>
            <a:ext cx="12843600" cy="38535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/>
          <p:nvPr>
            <p:ph type="title"/>
          </p:nvPr>
        </p:nvSpPr>
        <p:spPr>
          <a:xfrm>
            <a:off x="1628280" y="2186250"/>
            <a:ext cx="7193100" cy="873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questions</a:t>
            </a:r>
            <a:endParaRPr/>
          </a:p>
        </p:txBody>
      </p:sp>
      <p:sp>
        <p:nvSpPr>
          <p:cNvPr id="396" name="Google Shape;396;p62"/>
          <p:cNvSpPr txBox="1"/>
          <p:nvPr>
            <p:ph idx="1" type="body"/>
          </p:nvPr>
        </p:nvSpPr>
        <p:spPr>
          <a:xfrm>
            <a:off x="2319700" y="3421800"/>
            <a:ext cx="12454500" cy="3443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How to best use the dataset?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How to confirm an aggregation is expensive?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Can we automate policing efforts?</a:t>
            </a:r>
            <a:endParaRPr/>
          </a:p>
        </p:txBody>
      </p:sp>
      <p:sp>
        <p:nvSpPr>
          <p:cNvPr id="397" name="Google Shape;397;p62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Results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	Learnings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	Problem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Learnings</a:t>
            </a:r>
            <a:endParaRPr/>
          </a:p>
        </p:txBody>
      </p:sp>
      <p:sp>
        <p:nvSpPr>
          <p:cNvPr id="408" name="Google Shape;408;p64"/>
          <p:cNvSpPr txBox="1"/>
          <p:nvPr>
            <p:ph idx="1" type="body"/>
          </p:nvPr>
        </p:nvSpPr>
        <p:spPr>
          <a:xfrm>
            <a:off x="1527050" y="4014225"/>
            <a:ext cx="15518700" cy="40659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Bpftrace programming experience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Community (@Daniel Xu, @Jordan Rome)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Extremely powerful</a:t>
            </a:r>
            <a:endParaRPr/>
          </a:p>
        </p:txBody>
      </p:sp>
      <p:sp>
        <p:nvSpPr>
          <p:cNvPr id="409" name="Google Shape;409;p6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Learnings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1527048" y="1847088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Scuba?</a:t>
            </a:r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1527050" y="3633224"/>
            <a:ext cx="14785800" cy="4399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Real-time data ingestion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MapReduce</a:t>
            </a:r>
            <a:r>
              <a:rPr lang="en"/>
              <a:t> architecture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Columnar data format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Similar to elasticsearch / splunk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Thousands of QPS</a:t>
            </a:r>
            <a:endParaRPr/>
          </a:p>
        </p:txBody>
      </p:sp>
      <p:sp>
        <p:nvSpPr>
          <p:cNvPr id="213" name="Google Shape;213;p3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Problem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1527048" y="1504800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Scuba?</a:t>
            </a:r>
            <a:endParaRPr/>
          </a:p>
        </p:txBody>
      </p:sp>
      <p:sp>
        <p:nvSpPr>
          <p:cNvPr id="219" name="Google Shape;219;p3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Problem</a:t>
            </a:r>
            <a:endParaRPr/>
          </a:p>
        </p:txBody>
      </p:sp>
      <p:pic>
        <p:nvPicPr>
          <p:cNvPr id="220" name="Google Shape;2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500" y="3047938"/>
            <a:ext cx="11710889" cy="659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1527049" y="2532900"/>
            <a:ext cx="63099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many OOMs</a:t>
            </a:r>
            <a:endParaRPr/>
          </a:p>
        </p:txBody>
      </p:sp>
      <p:sp>
        <p:nvSpPr>
          <p:cNvPr id="226" name="Google Shape;226;p40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Problem</a:t>
            </a:r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7200" y="1129925"/>
            <a:ext cx="8523350" cy="8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0" y="4117975"/>
            <a:ext cx="8750402" cy="44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1527048" y="1418575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34" name="Google Shape;234;p4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Problem</a:t>
            </a:r>
            <a:endParaRPr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1527050" y="2549525"/>
            <a:ext cx="14785800" cy="3143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Unlock OOM observability: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Easily identify expensive use cases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Quickly block a use case causing wave of OOMs</a:t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875" y="5692625"/>
            <a:ext cx="12387512" cy="37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	Implementation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title"/>
          </p:nvPr>
        </p:nvSpPr>
        <p:spPr>
          <a:xfrm>
            <a:off x="1527048" y="2039463"/>
            <a:ext cx="14785800" cy="850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concept (v1) criterias</a:t>
            </a:r>
            <a:endParaRPr/>
          </a:p>
        </p:txBody>
      </p:sp>
      <p:sp>
        <p:nvSpPr>
          <p:cNvPr id="247" name="Google Shape;247;p43"/>
          <p:cNvSpPr txBox="1"/>
          <p:nvPr>
            <p:ph idx="1" type="body"/>
          </p:nvPr>
        </p:nvSpPr>
        <p:spPr>
          <a:xfrm>
            <a:off x="1527050" y="3710900"/>
            <a:ext cx="14785800" cy="3746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Count triplets (table, source, sql) == aggregations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Collect data when facing memory pressure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Log aggregations </a:t>
            </a:r>
            <a:r>
              <a:rPr b="1" lang="en"/>
              <a:t>AFTER</a:t>
            </a:r>
            <a:r>
              <a:rPr lang="en"/>
              <a:t> we OOM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Use the least amount of memory (oil on fire)</a:t>
            </a:r>
            <a:endParaRPr/>
          </a:p>
        </p:txBody>
      </p:sp>
      <p:sp>
        <p:nvSpPr>
          <p:cNvPr id="248" name="Google Shape;248;p4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Implementation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